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257" r:id="rId3"/>
    <p:sldId id="273" r:id="rId4"/>
    <p:sldId id="306" r:id="rId5"/>
    <p:sldId id="258" r:id="rId6"/>
    <p:sldId id="289" r:id="rId7"/>
    <p:sldId id="281" r:id="rId8"/>
    <p:sldId id="288" r:id="rId9"/>
    <p:sldId id="282" r:id="rId10"/>
    <p:sldId id="284" r:id="rId11"/>
    <p:sldId id="275" r:id="rId12"/>
    <p:sldId id="287" r:id="rId13"/>
    <p:sldId id="285" r:id="rId14"/>
    <p:sldId id="286" r:id="rId15"/>
    <p:sldId id="290" r:id="rId16"/>
    <p:sldId id="307" r:id="rId17"/>
    <p:sldId id="294" r:id="rId18"/>
    <p:sldId id="295" r:id="rId19"/>
    <p:sldId id="283" r:id="rId20"/>
    <p:sldId id="265" r:id="rId21"/>
    <p:sldId id="293" r:id="rId22"/>
    <p:sldId id="296" r:id="rId23"/>
    <p:sldId id="297" r:id="rId24"/>
    <p:sldId id="299" r:id="rId25"/>
    <p:sldId id="298" r:id="rId26"/>
    <p:sldId id="264" r:id="rId27"/>
    <p:sldId id="308" r:id="rId28"/>
    <p:sldId id="279" r:id="rId29"/>
    <p:sldId id="292" r:id="rId30"/>
    <p:sldId id="29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99" autoAdjust="0"/>
    <p:restoredTop sz="84258" autoAdjust="0"/>
  </p:normalViewPr>
  <p:slideViewPr>
    <p:cSldViewPr snapToGrid="0">
      <p:cViewPr varScale="1">
        <p:scale>
          <a:sx n="15" d="100"/>
          <a:sy n="15" d="100"/>
        </p:scale>
        <p:origin x="701" y="24"/>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11D17C-BEE2-4E95-8E8E-5C74924E16DB}" type="datetimeFigureOut">
              <a:rPr lang="en-US" smtClean="0"/>
              <a:t>9/25/2025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7E649C-D46E-4EBD-BF5E-8947E8FFEEAC}" type="slidenum">
              <a:rPr lang="en-US" smtClean="0"/>
              <a:t>‹#›</a:t>
            </a:fld>
            <a:endParaRPr lang="en-US"/>
          </a:p>
        </p:txBody>
      </p:sp>
    </p:spTree>
    <p:extLst>
      <p:ext uri="{BB962C8B-B14F-4D97-AF65-F5344CB8AC3E}">
        <p14:creationId xmlns:p14="http://schemas.microsoft.com/office/powerpoint/2010/main" val="2645692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1</a:t>
            </a:fld>
            <a:endParaRPr lang="en-US"/>
          </a:p>
        </p:txBody>
      </p:sp>
    </p:spTree>
    <p:extLst>
      <p:ext uri="{BB962C8B-B14F-4D97-AF65-F5344CB8AC3E}">
        <p14:creationId xmlns:p14="http://schemas.microsoft.com/office/powerpoint/2010/main" val="3678930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actual simulation are longer, here I just want to focus on the saturation phase. </a:t>
            </a:r>
          </a:p>
          <a:p>
            <a:r>
              <a:rPr lang="en-US" dirty="0"/>
              <a:t>We used later</a:t>
            </a:r>
          </a:p>
        </p:txBody>
      </p:sp>
      <p:sp>
        <p:nvSpPr>
          <p:cNvPr id="4" name="Slide Number Placeholder 3"/>
          <p:cNvSpPr>
            <a:spLocks noGrp="1"/>
          </p:cNvSpPr>
          <p:nvPr>
            <p:ph type="sldNum" sz="quarter" idx="5"/>
          </p:nvPr>
        </p:nvSpPr>
        <p:spPr/>
        <p:txBody>
          <a:bodyPr/>
          <a:lstStyle/>
          <a:p>
            <a:fld id="{CC7E649C-D46E-4EBD-BF5E-8947E8FFEEAC}" type="slidenum">
              <a:rPr lang="en-US" smtClean="0"/>
              <a:t>10</a:t>
            </a:fld>
            <a:endParaRPr lang="en-US"/>
          </a:p>
        </p:txBody>
      </p:sp>
    </p:spTree>
    <p:extLst>
      <p:ext uri="{BB962C8B-B14F-4D97-AF65-F5344CB8AC3E}">
        <p14:creationId xmlns:p14="http://schemas.microsoft.com/office/powerpoint/2010/main" val="1069551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3696C-D8CE-22D7-62E6-04EF6ECC09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E2BCCA-1A2C-0CDB-EA89-AD02CAB5E8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49E3A0-1C5A-A35F-55AA-F3EB7967995A}"/>
              </a:ext>
            </a:extLst>
          </p:cNvPr>
          <p:cNvSpPr>
            <a:spLocks noGrp="1"/>
          </p:cNvSpPr>
          <p:nvPr>
            <p:ph type="body" idx="1"/>
          </p:nvPr>
        </p:nvSpPr>
        <p:spPr/>
        <p:txBody>
          <a:bodyPr/>
          <a:lstStyle/>
          <a:p>
            <a:r>
              <a:rPr lang="en-US" dirty="0"/>
              <a:t>Here wan can see the nonlinear dynamics of the saturation phase. We plot for the same nonlinear simulation containing n = [0,2], the growth rate of the zonal component (n=0 mode) against the n = 2 TAE. </a:t>
            </a:r>
          </a:p>
          <a:p>
            <a:endParaRPr lang="en-US" dirty="0"/>
          </a:p>
          <a:p>
            <a:r>
              <a:rPr lang="en-US" dirty="0"/>
              <a:t>Zonal flows excited by DWs like ITG are most likely to spontaneously grow proportional to the mode fluctuations by way of nonlinear modulation instability. </a:t>
            </a:r>
          </a:p>
          <a:p>
            <a:endParaRPr lang="en-US" dirty="0"/>
          </a:p>
          <a:p>
            <a:r>
              <a:rPr lang="en-US" dirty="0"/>
              <a:t>While Zonal structures that are nonlinearly induced by EPMs tend to be forced-driven (nonlinearly beat-driven) by the mode. Growing at twice (and higher) of the mode’s linear growth rate.  </a:t>
            </a:r>
          </a:p>
          <a:p>
            <a:endParaRPr lang="en-US" dirty="0"/>
          </a:p>
          <a:p>
            <a:r>
              <a:rPr lang="en-US" dirty="0"/>
              <a:t>Increasing the EP drive (%) pushes the zonal flows to higher growth rates, and increases the saturation level overshoot. While increasing the Shafranov shift reduced the zonal growth rates and reduces the overshoot.   </a:t>
            </a:r>
          </a:p>
          <a:p>
            <a:endParaRPr lang="en-US" dirty="0"/>
          </a:p>
          <a:p>
            <a:r>
              <a:rPr lang="en-US" dirty="0"/>
              <a:t>This is consistent (qualitatively) with the upshift in linear TAE frequency and transition from EPM to TAE. </a:t>
            </a:r>
          </a:p>
          <a:p>
            <a:endParaRPr lang="en-US" dirty="0"/>
          </a:p>
          <a:p>
            <a:endParaRPr lang="en-US" dirty="0"/>
          </a:p>
        </p:txBody>
      </p:sp>
      <p:sp>
        <p:nvSpPr>
          <p:cNvPr id="4" name="Slide Number Placeholder 3">
            <a:extLst>
              <a:ext uri="{FF2B5EF4-FFF2-40B4-BE49-F238E27FC236}">
                <a16:creationId xmlns:a16="http://schemas.microsoft.com/office/drawing/2014/main" id="{4835022F-3311-39CD-0ED6-52EC42DD64AB}"/>
              </a:ext>
            </a:extLst>
          </p:cNvPr>
          <p:cNvSpPr>
            <a:spLocks noGrp="1"/>
          </p:cNvSpPr>
          <p:nvPr>
            <p:ph type="sldNum" sz="quarter" idx="5"/>
          </p:nvPr>
        </p:nvSpPr>
        <p:spPr/>
        <p:txBody>
          <a:bodyPr/>
          <a:lstStyle/>
          <a:p>
            <a:fld id="{CC7E649C-D46E-4EBD-BF5E-8947E8FFEEAC}" type="slidenum">
              <a:rPr lang="en-US" smtClean="0"/>
              <a:t>11</a:t>
            </a:fld>
            <a:endParaRPr lang="en-US"/>
          </a:p>
        </p:txBody>
      </p:sp>
    </p:spTree>
    <p:extLst>
      <p:ext uri="{BB962C8B-B14F-4D97-AF65-F5344CB8AC3E}">
        <p14:creationId xmlns:p14="http://schemas.microsoft.com/office/powerpoint/2010/main" val="2889177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ITG -&gt; TAE</a:t>
            </a:r>
          </a:p>
        </p:txBody>
      </p:sp>
      <p:sp>
        <p:nvSpPr>
          <p:cNvPr id="4" name="Slide Number Placeholder 3"/>
          <p:cNvSpPr>
            <a:spLocks noGrp="1"/>
          </p:cNvSpPr>
          <p:nvPr>
            <p:ph type="sldNum" sz="quarter" idx="5"/>
          </p:nvPr>
        </p:nvSpPr>
        <p:spPr/>
        <p:txBody>
          <a:bodyPr/>
          <a:lstStyle/>
          <a:p>
            <a:fld id="{CC7E649C-D46E-4EBD-BF5E-8947E8FFEEAC}" type="slidenum">
              <a:rPr lang="en-US" smtClean="0"/>
              <a:t>13</a:t>
            </a:fld>
            <a:endParaRPr lang="en-US"/>
          </a:p>
        </p:txBody>
      </p:sp>
    </p:spTree>
    <p:extLst>
      <p:ext uri="{BB962C8B-B14F-4D97-AF65-F5344CB8AC3E}">
        <p14:creationId xmlns:p14="http://schemas.microsoft.com/office/powerpoint/2010/main" val="5188068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42C174-99EF-52CD-F35B-B0CBA16D1D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3B5BA6-6B74-5E15-D6CB-6B5E56964B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D449B5-A828-3A52-B328-4B50B3CA4136}"/>
              </a:ext>
            </a:extLst>
          </p:cNvPr>
          <p:cNvSpPr>
            <a:spLocks noGrp="1"/>
          </p:cNvSpPr>
          <p:nvPr>
            <p:ph type="body" idx="1"/>
          </p:nvPr>
        </p:nvSpPr>
        <p:spPr/>
        <p:txBody>
          <a:bodyPr/>
          <a:lstStyle/>
          <a:p>
            <a:r>
              <a:rPr lang="en-US" dirty="0"/>
              <a:t>Here we compere the linear mode growth rate to the </a:t>
            </a:r>
            <a:r>
              <a:rPr lang="en-US" dirty="0" err="1"/>
              <a:t>ExB</a:t>
            </a:r>
            <a:r>
              <a:rPr lang="en-US" dirty="0"/>
              <a:t> sharing rate divided between the steady and fluctuating part. </a:t>
            </a:r>
          </a:p>
          <a:p>
            <a:endParaRPr lang="en-US" dirty="0"/>
          </a:p>
          <a:p>
            <a:r>
              <a:rPr lang="en-US" dirty="0"/>
              <a:t>In general, nonlinear saturation is reached when the zonal </a:t>
            </a:r>
            <a:r>
              <a:rPr lang="en-US" dirty="0" err="1"/>
              <a:t>ExB</a:t>
            </a:r>
            <a:r>
              <a:rPr lang="en-US" dirty="0"/>
              <a:t> shear matches the linear growth rate (of the mode). </a:t>
            </a:r>
          </a:p>
          <a:p>
            <a:endParaRPr lang="en-US" dirty="0"/>
          </a:p>
          <a:p>
            <a:r>
              <a:rPr lang="en-US" dirty="0"/>
              <a:t>Both the TAE and the ITG generate zonal flows, albite with opposite trends.</a:t>
            </a:r>
          </a:p>
          <a:p>
            <a:endParaRPr lang="en-US" dirty="0"/>
          </a:p>
          <a:p>
            <a:r>
              <a:rPr lang="en-US" dirty="0"/>
              <a:t>For the TAE, increasing the Shafranov shift decreases both the steady and fluctuating parts of the zonal flows. </a:t>
            </a:r>
          </a:p>
          <a:p>
            <a:r>
              <a:rPr lang="en-US" dirty="0"/>
              <a:t>Moreover, increasing the bulk plasma gradients, which self consistently also increases the Shafranov shift, results in a similar trend of lowering the shearing rate of the zonal flows. </a:t>
            </a:r>
          </a:p>
          <a:p>
            <a:r>
              <a:rPr lang="en-US" dirty="0"/>
              <a:t> </a:t>
            </a:r>
          </a:p>
          <a:p>
            <a:r>
              <a:rPr lang="en-US" dirty="0"/>
              <a:t>While, for the ITG, increasing the Shafranov shift and the driving bulk gradients increases the steady shearing rate, perhaps on the expense of the fluctuating part. </a:t>
            </a:r>
          </a:p>
        </p:txBody>
      </p:sp>
      <p:sp>
        <p:nvSpPr>
          <p:cNvPr id="4" name="Slide Number Placeholder 3">
            <a:extLst>
              <a:ext uri="{FF2B5EF4-FFF2-40B4-BE49-F238E27FC236}">
                <a16:creationId xmlns:a16="http://schemas.microsoft.com/office/drawing/2014/main" id="{9A4B74E0-E4C0-C31C-87ED-B64E5E615167}"/>
              </a:ext>
            </a:extLst>
          </p:cNvPr>
          <p:cNvSpPr>
            <a:spLocks noGrp="1"/>
          </p:cNvSpPr>
          <p:nvPr>
            <p:ph type="sldNum" sz="quarter" idx="5"/>
          </p:nvPr>
        </p:nvSpPr>
        <p:spPr/>
        <p:txBody>
          <a:bodyPr/>
          <a:lstStyle/>
          <a:p>
            <a:fld id="{CC7E649C-D46E-4EBD-BF5E-8947E8FFEEAC}" type="slidenum">
              <a:rPr lang="en-US" smtClean="0"/>
              <a:t>14</a:t>
            </a:fld>
            <a:endParaRPr lang="en-US"/>
          </a:p>
        </p:txBody>
      </p:sp>
    </p:spTree>
    <p:extLst>
      <p:ext uri="{BB962C8B-B14F-4D97-AF65-F5344CB8AC3E}">
        <p14:creationId xmlns:p14="http://schemas.microsoft.com/office/powerpoint/2010/main" val="1569948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7CCD4-E01C-5769-C9EE-0E1B8BD0E6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DB9B9C-827E-7B74-78A9-92103991D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DEE8CF-8AD7-3929-EDDA-AEFB9E98708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4F02084-D082-C63D-ED7B-EA201FCFD4D0}"/>
              </a:ext>
            </a:extLst>
          </p:cNvPr>
          <p:cNvSpPr>
            <a:spLocks noGrp="1"/>
          </p:cNvSpPr>
          <p:nvPr>
            <p:ph type="sldNum" sz="quarter" idx="5"/>
          </p:nvPr>
        </p:nvSpPr>
        <p:spPr/>
        <p:txBody>
          <a:bodyPr/>
          <a:lstStyle/>
          <a:p>
            <a:fld id="{CC7E649C-D46E-4EBD-BF5E-8947E8FFEEAC}" type="slidenum">
              <a:rPr lang="en-US" smtClean="0"/>
              <a:t>16</a:t>
            </a:fld>
            <a:endParaRPr lang="en-US"/>
          </a:p>
        </p:txBody>
      </p:sp>
    </p:spTree>
    <p:extLst>
      <p:ext uri="{BB962C8B-B14F-4D97-AF65-F5344CB8AC3E}">
        <p14:creationId xmlns:p14="http://schemas.microsoft.com/office/powerpoint/2010/main" val="933684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AAE touches the extremum  </a:t>
            </a:r>
          </a:p>
          <a:p>
            <a:endParaRPr lang="en-US" dirty="0"/>
          </a:p>
          <a:p>
            <a:r>
              <a:rPr lang="en-US" dirty="0"/>
              <a:t>ADD TFTR citation</a:t>
            </a:r>
          </a:p>
          <a:p>
            <a:r>
              <a:rPr lang="en-US" dirty="0"/>
              <a:t>Add LV citation</a:t>
            </a:r>
          </a:p>
          <a:p>
            <a:r>
              <a:rPr lang="en-US" dirty="0"/>
              <a:t>Add the mode structure</a:t>
            </a:r>
          </a:p>
          <a:p>
            <a:r>
              <a:rPr lang="en-US" dirty="0"/>
              <a:t>Add </a:t>
            </a:r>
            <a:r>
              <a:rPr lang="en-US" dirty="0" err="1"/>
              <a:t>disperdion</a:t>
            </a:r>
            <a:r>
              <a:rPr lang="en-US" dirty="0"/>
              <a:t> relation from LV</a:t>
            </a:r>
          </a:p>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17</a:t>
            </a:fld>
            <a:endParaRPr lang="en-US"/>
          </a:p>
        </p:txBody>
      </p:sp>
    </p:spTree>
    <p:extLst>
      <p:ext uri="{BB962C8B-B14F-4D97-AF65-F5344CB8AC3E}">
        <p14:creationId xmlns:p14="http://schemas.microsoft.com/office/powerpoint/2010/main" val="72487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18</a:t>
            </a:fld>
            <a:endParaRPr lang="en-US"/>
          </a:p>
        </p:txBody>
      </p:sp>
    </p:spTree>
    <p:extLst>
      <p:ext uri="{BB962C8B-B14F-4D97-AF65-F5344CB8AC3E}">
        <p14:creationId xmlns:p14="http://schemas.microsoft.com/office/powerpoint/2010/main" val="1315301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Cite Chen….</a:t>
            </a:r>
          </a:p>
        </p:txBody>
      </p:sp>
      <p:sp>
        <p:nvSpPr>
          <p:cNvPr id="4" name="Slide Number Placeholder 3"/>
          <p:cNvSpPr>
            <a:spLocks noGrp="1"/>
          </p:cNvSpPr>
          <p:nvPr>
            <p:ph type="sldNum" sz="quarter" idx="5"/>
          </p:nvPr>
        </p:nvSpPr>
        <p:spPr/>
        <p:txBody>
          <a:bodyPr/>
          <a:lstStyle/>
          <a:p>
            <a:fld id="{CC7E649C-D46E-4EBD-BF5E-8947E8FFEEAC}" type="slidenum">
              <a:rPr lang="en-US" smtClean="0"/>
              <a:t>19</a:t>
            </a:fld>
            <a:endParaRPr lang="en-US"/>
          </a:p>
        </p:txBody>
      </p:sp>
    </p:spTree>
    <p:extLst>
      <p:ext uri="{BB962C8B-B14F-4D97-AF65-F5344CB8AC3E}">
        <p14:creationId xmlns:p14="http://schemas.microsoft.com/office/powerpoint/2010/main" val="3351629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err="1">
                <a:solidFill>
                  <a:srgbClr val="008013"/>
                </a:solidFill>
                <a:effectLst/>
                <a:latin typeface="Menlo"/>
              </a:rPr>
              <a:t>hfluxw</a:t>
            </a:r>
            <a:r>
              <a:rPr lang="en-US" sz="1800" b="0" i="0" dirty="0">
                <a:solidFill>
                  <a:srgbClr val="008013"/>
                </a:solidFill>
                <a:effectLst/>
                <a:latin typeface="Menlo"/>
              </a:rPr>
              <a:t>{</a:t>
            </a:r>
            <a:r>
              <a:rPr lang="en-US" sz="1800" b="0" i="0" dirty="0" err="1">
                <a:solidFill>
                  <a:srgbClr val="008013"/>
                </a:solidFill>
                <a:effectLst/>
                <a:latin typeface="Menlo"/>
              </a:rPr>
              <a:t>jspc</a:t>
            </a:r>
            <a:r>
              <a:rPr lang="en-US" sz="1800" b="0" i="0" dirty="0">
                <a:solidFill>
                  <a:srgbClr val="008013"/>
                </a:solidFill>
                <a:effectLst/>
                <a:latin typeface="Menlo"/>
              </a:rPr>
              <a:t>} = </a:t>
            </a:r>
            <a:r>
              <a:rPr lang="en-US" sz="1800" b="0" i="0" dirty="0" err="1">
                <a:solidFill>
                  <a:srgbClr val="008013"/>
                </a:solidFill>
                <a:effectLst/>
                <a:latin typeface="Menlo"/>
              </a:rPr>
              <a:t>efluxw</a:t>
            </a:r>
            <a:r>
              <a:rPr lang="en-US" sz="1800" b="0" i="0" dirty="0">
                <a:solidFill>
                  <a:srgbClr val="008013"/>
                </a:solidFill>
                <a:effectLst/>
                <a:latin typeface="Menlo"/>
              </a:rPr>
              <a:t>{</a:t>
            </a:r>
            <a:r>
              <a:rPr lang="en-US" sz="1800" b="0" i="0" dirty="0" err="1">
                <a:solidFill>
                  <a:srgbClr val="008013"/>
                </a:solidFill>
                <a:effectLst/>
                <a:latin typeface="Menlo"/>
              </a:rPr>
              <a:t>jspc</a:t>
            </a:r>
            <a:r>
              <a:rPr lang="en-US" sz="1800" b="0" i="0" dirty="0">
                <a:solidFill>
                  <a:srgbClr val="008013"/>
                </a:solidFill>
                <a:effectLst/>
                <a:latin typeface="Menlo"/>
              </a:rPr>
              <a:t>} - 2.5*temp{</a:t>
            </a:r>
            <a:r>
              <a:rPr lang="en-US" sz="1800" b="0" i="0" dirty="0" err="1">
                <a:solidFill>
                  <a:srgbClr val="008013"/>
                </a:solidFill>
                <a:effectLst/>
                <a:latin typeface="Menlo"/>
              </a:rPr>
              <a:t>jspc</a:t>
            </a:r>
            <a:r>
              <a:rPr lang="en-US" sz="1800" b="0" i="0" dirty="0">
                <a:solidFill>
                  <a:srgbClr val="008013"/>
                </a:solidFill>
                <a:effectLst/>
                <a:latin typeface="Menlo"/>
              </a:rPr>
              <a:t>}.*</a:t>
            </a:r>
            <a:r>
              <a:rPr lang="en-US" sz="1800" b="0" i="0" dirty="0" err="1">
                <a:solidFill>
                  <a:srgbClr val="008013"/>
                </a:solidFill>
                <a:effectLst/>
                <a:latin typeface="Menlo"/>
              </a:rPr>
              <a:t>pfluxw</a:t>
            </a:r>
            <a:r>
              <a:rPr lang="en-US" sz="1800" b="0" i="0" dirty="0">
                <a:solidFill>
                  <a:srgbClr val="008013"/>
                </a:solidFill>
                <a:effectLst/>
                <a:latin typeface="Menlo"/>
              </a:rPr>
              <a:t>{</a:t>
            </a:r>
            <a:r>
              <a:rPr lang="en-US" sz="1800" b="0" i="0" dirty="0" err="1">
                <a:solidFill>
                  <a:srgbClr val="008013"/>
                </a:solidFill>
                <a:effectLst/>
                <a:latin typeface="Menlo"/>
              </a:rPr>
              <a:t>jspc</a:t>
            </a:r>
            <a:r>
              <a:rPr lang="en-US" sz="1800" b="0" i="0" dirty="0">
                <a:solidFill>
                  <a:srgbClr val="008013"/>
                </a:solidFill>
                <a:effectLst/>
                <a:latin typeface="Menlo"/>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8013"/>
              </a:solidFill>
              <a:effectLst/>
              <a:latin typeface="Menl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8013"/>
              </a:solidFill>
              <a:effectLst/>
              <a:latin typeface="Menl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8013"/>
                </a:solidFill>
                <a:effectLst/>
                <a:latin typeface="Menlo"/>
              </a:rPr>
              <a:t>Zonal flows increase the heat flux for the TAE and reduce it for the ITG.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8013"/>
              </a:solidFill>
              <a:effectLst/>
              <a:latin typeface="Menl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8013"/>
                </a:solidFill>
                <a:effectLst/>
                <a:latin typeface="Menlo"/>
              </a:rPr>
              <a:t>Shafranov shift has a stabilizing effect that is rather weak for the EPs </a:t>
            </a:r>
            <a:endParaRPr lang="en-US" sz="1800" b="0" i="0" dirty="0">
              <a:effectLst/>
              <a:latin typeface="Menl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20</a:t>
            </a:fld>
            <a:endParaRPr lang="en-US"/>
          </a:p>
        </p:txBody>
      </p:sp>
    </p:spTree>
    <p:extLst>
      <p:ext uri="{BB962C8B-B14F-4D97-AF65-F5344CB8AC3E}">
        <p14:creationId xmlns:p14="http://schemas.microsoft.com/office/powerpoint/2010/main" val="1318313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we account for the modification of the magnetic field by the zonal currents. (Through the </a:t>
            </a:r>
            <a:r>
              <a:rPr lang="en-US" dirty="0" err="1"/>
              <a:t>A_par</a:t>
            </a:r>
            <a:r>
              <a:rPr lang="en-US" dirty="0"/>
              <a:t> component)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 electromagnetic phenomena.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notice that for both the TAE and ITG additional Shafranov shift reduces the modifications to the q profile.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Compering the self consistent cases to each other, we see that the effect of both modes is similar in magnitude, but with a different radial profile. </a:t>
            </a:r>
            <a:br>
              <a:rPr lang="en-US" dirty="0"/>
            </a:br>
            <a:r>
              <a:rPr lang="en-US" dirty="0"/>
              <a:t>The additional Shafranov shift in the PK profiles suppresses most of the larger amplitude wider modulations of the TAE. The remaining modulations are most likely centered around the low order mode rational surfaces.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26</a:t>
            </a:fld>
            <a:endParaRPr lang="en-US"/>
          </a:p>
        </p:txBody>
      </p:sp>
    </p:spTree>
    <p:extLst>
      <p:ext uri="{BB962C8B-B14F-4D97-AF65-F5344CB8AC3E}">
        <p14:creationId xmlns:p14="http://schemas.microsoft.com/office/powerpoint/2010/main" val="1468293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Burning plasma is a complex self-organizing dynamical system – where self-consistency matters.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a:t>
            </a:r>
            <a:r>
              <a:rPr lang="en-US" dirty="0" err="1"/>
              <a:t>zonca</a:t>
            </a:r>
            <a:r>
              <a:rPr lang="en-US" dirty="0"/>
              <a:t> citation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will excite two fusion relevant instabilities (TAE and ITG) in a single mode configuration and study their linear and nonlinear behavior as a function of Shafranov shift and, EP fraction.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nonlinear phase we add the zonal response as a nob, and look at the difference between how the systems self organize and what is the impact on the resulting fluxes.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identify axisymmetric, non zonal, Alfven mode, that is nonlinearly excited in our plasmas and might be connected to observed enhanced heat and particle fluxes.  </a:t>
            </a:r>
          </a:p>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2</a:t>
            </a:fld>
            <a:endParaRPr lang="en-US"/>
          </a:p>
        </p:txBody>
      </p:sp>
    </p:spTree>
    <p:extLst>
      <p:ext uri="{BB962C8B-B14F-4D97-AF65-F5344CB8AC3E}">
        <p14:creationId xmlns:p14="http://schemas.microsoft.com/office/powerpoint/2010/main" val="10591674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C48AC-7301-234D-83B0-A5EB5BD347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F4D8ED-EF9B-FD1A-391E-8B8AFD88F3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54E6C2-0CA0-3628-CBA7-94BD606A29A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we account for the modification of the magnetic field by the zonal currents. (Through the </a:t>
            </a:r>
            <a:r>
              <a:rPr lang="en-US" dirty="0" err="1"/>
              <a:t>A_par</a:t>
            </a:r>
            <a:r>
              <a:rPr lang="en-US" dirty="0"/>
              <a:t> component)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 electromagnetic phenomena.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notice that for both the TAE and ITG additional Shafranov shift reduces the modifications to the q profile.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Compering the self consistent cases to each other, we see that the effect of both modes is similar in magnitude, but with a different radial profile. </a:t>
            </a:r>
            <a:br>
              <a:rPr lang="en-US" dirty="0"/>
            </a:br>
            <a:r>
              <a:rPr lang="en-US" dirty="0"/>
              <a:t>The additional Shafranov shift in the PK profiles suppresses most of the larger amplitude wider modulations of the TAE. The remaining modulations are most likely centered around the low order mode rational surfaces.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67FC050-DB0C-CA3C-6684-AE1DAE215FA0}"/>
              </a:ext>
            </a:extLst>
          </p:cNvPr>
          <p:cNvSpPr>
            <a:spLocks noGrp="1"/>
          </p:cNvSpPr>
          <p:nvPr>
            <p:ph type="sldNum" sz="quarter" idx="5"/>
          </p:nvPr>
        </p:nvSpPr>
        <p:spPr/>
        <p:txBody>
          <a:bodyPr/>
          <a:lstStyle/>
          <a:p>
            <a:fld id="{CC7E649C-D46E-4EBD-BF5E-8947E8FFEEAC}" type="slidenum">
              <a:rPr lang="en-US" smtClean="0"/>
              <a:t>27</a:t>
            </a:fld>
            <a:endParaRPr lang="en-US"/>
          </a:p>
        </p:txBody>
      </p:sp>
    </p:spTree>
    <p:extLst>
      <p:ext uri="{BB962C8B-B14F-4D97-AF65-F5344CB8AC3E}">
        <p14:creationId xmlns:p14="http://schemas.microsoft.com/office/powerpoint/2010/main" val="3425069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FA8F8-3FA5-7760-A1F8-0A54253DE8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32AA15-6A04-C5C1-DC66-0547C1C861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B091B7-E1B6-D97A-D491-7FE2789B906C}"/>
              </a:ext>
            </a:extLst>
          </p:cNvPr>
          <p:cNvSpPr>
            <a:spLocks noGrp="1"/>
          </p:cNvSpPr>
          <p:nvPr>
            <p:ph type="body" idx="1"/>
          </p:nvPr>
        </p:nvSpPr>
        <p:spPr/>
        <p:txBody>
          <a:bodyPr/>
          <a:lstStyle/>
          <a:p>
            <a:r>
              <a:rPr lang="en-US" dirty="0"/>
              <a:t>In these cases, EP profile relaxation was not a major part of the nonlinear saturation phase. </a:t>
            </a:r>
          </a:p>
          <a:p>
            <a:endParaRPr lang="en-US" dirty="0"/>
          </a:p>
          <a:p>
            <a:r>
              <a:rPr lang="en-US" dirty="0"/>
              <a:t>For the TAE we see an overall weak stabilizing effect of the Shafranov shift, that is mainly apparent in the PK cases.</a:t>
            </a:r>
          </a:p>
          <a:p>
            <a:r>
              <a:rPr lang="en-US" dirty="0"/>
              <a:t>Zonal flows modify the radial relaxation pattern and weakly increase the particle redistribution (mainly apparent in the ST cases). </a:t>
            </a:r>
          </a:p>
        </p:txBody>
      </p:sp>
      <p:sp>
        <p:nvSpPr>
          <p:cNvPr id="4" name="Slide Number Placeholder 3">
            <a:extLst>
              <a:ext uri="{FF2B5EF4-FFF2-40B4-BE49-F238E27FC236}">
                <a16:creationId xmlns:a16="http://schemas.microsoft.com/office/drawing/2014/main" id="{F64BF466-236D-A2A7-4699-6E3D7AFA42FC}"/>
              </a:ext>
            </a:extLst>
          </p:cNvPr>
          <p:cNvSpPr>
            <a:spLocks noGrp="1"/>
          </p:cNvSpPr>
          <p:nvPr>
            <p:ph type="sldNum" sz="quarter" idx="5"/>
          </p:nvPr>
        </p:nvSpPr>
        <p:spPr/>
        <p:txBody>
          <a:bodyPr/>
          <a:lstStyle/>
          <a:p>
            <a:fld id="{CC7E649C-D46E-4EBD-BF5E-8947E8FFEEAC}" type="slidenum">
              <a:rPr lang="en-US" smtClean="0"/>
              <a:t>28</a:t>
            </a:fld>
            <a:endParaRPr lang="en-US"/>
          </a:p>
        </p:txBody>
      </p:sp>
    </p:spTree>
    <p:extLst>
      <p:ext uri="{BB962C8B-B14F-4D97-AF65-F5344CB8AC3E}">
        <p14:creationId xmlns:p14="http://schemas.microsoft.com/office/powerpoint/2010/main" val="28934845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30</a:t>
            </a:fld>
            <a:endParaRPr lang="en-US"/>
          </a:p>
        </p:txBody>
      </p:sp>
    </p:spTree>
    <p:extLst>
      <p:ext uri="{BB962C8B-B14F-4D97-AF65-F5344CB8AC3E}">
        <p14:creationId xmlns:p14="http://schemas.microsoft.com/office/powerpoint/2010/main" val="3485291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3</a:t>
            </a:fld>
            <a:endParaRPr lang="en-US"/>
          </a:p>
        </p:txBody>
      </p:sp>
    </p:spTree>
    <p:extLst>
      <p:ext uri="{BB962C8B-B14F-4D97-AF65-F5344CB8AC3E}">
        <p14:creationId xmlns:p14="http://schemas.microsoft.com/office/powerpoint/2010/main" val="2464071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4</a:t>
            </a:fld>
            <a:endParaRPr lang="en-US"/>
          </a:p>
        </p:txBody>
      </p:sp>
    </p:spTree>
    <p:extLst>
      <p:ext uri="{BB962C8B-B14F-4D97-AF65-F5344CB8AC3E}">
        <p14:creationId xmlns:p14="http://schemas.microsoft.com/office/powerpoint/2010/main" val="2031620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TAE is much more sensitive to Shafranov shift stabilization than the ITG mode.</a:t>
            </a:r>
          </a:p>
          <a:p>
            <a:endParaRPr lang="en-US" dirty="0"/>
          </a:p>
          <a:p>
            <a:endParaRPr lang="en-US" dirty="0"/>
          </a:p>
          <a:p>
            <a:r>
              <a:rPr lang="en-US" dirty="0"/>
              <a:t>Add ST – standard profiles</a:t>
            </a:r>
          </a:p>
          <a:p>
            <a:r>
              <a:rPr lang="en-US" dirty="0"/>
              <a:t>PK peaked profiles</a:t>
            </a:r>
          </a:p>
          <a:p>
            <a:r>
              <a:rPr lang="en-US" dirty="0"/>
              <a:t>Cons – </a:t>
            </a:r>
          </a:p>
          <a:p>
            <a:r>
              <a:rPr lang="en-US" dirty="0"/>
              <a:t>Not Cons – </a:t>
            </a:r>
          </a:p>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5</a:t>
            </a:fld>
            <a:endParaRPr lang="en-US"/>
          </a:p>
        </p:txBody>
      </p:sp>
    </p:spTree>
    <p:extLst>
      <p:ext uri="{BB962C8B-B14F-4D97-AF65-F5344CB8AC3E}">
        <p14:creationId xmlns:p14="http://schemas.microsoft.com/office/powerpoint/2010/main" val="2091615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6</a:t>
            </a:fld>
            <a:endParaRPr lang="en-US"/>
          </a:p>
        </p:txBody>
      </p:sp>
    </p:spTree>
    <p:extLst>
      <p:ext uri="{BB962C8B-B14F-4D97-AF65-F5344CB8AC3E}">
        <p14:creationId xmlns:p14="http://schemas.microsoft.com/office/powerpoint/2010/main" val="3490338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Beta = </a:t>
            </a:r>
          </a:p>
          <a:p>
            <a:endParaRPr lang="en-US" dirty="0"/>
          </a:p>
          <a:p>
            <a:r>
              <a:rPr lang="en-US" dirty="0"/>
              <a:t>The TAE growth rate increases with EP fraction.</a:t>
            </a:r>
          </a:p>
          <a:p>
            <a:endParaRPr lang="en-US" dirty="0"/>
          </a:p>
          <a:p>
            <a:r>
              <a:rPr lang="en-US" dirty="0"/>
              <a:t>The Shafranov shift due to bulk gradients stabilizes the TAE. Thus the TAE growth rate is higher in plasmas with standard gradients (ST) than with peaked gradients (PK), for all EP fractions.</a:t>
            </a:r>
          </a:p>
          <a:p>
            <a:endParaRPr lang="en-US" dirty="0"/>
          </a:p>
          <a:p>
            <a:r>
              <a:rPr lang="en-US" dirty="0"/>
              <a:t>Additional Shafranov shift due to EP pressure on top of the bulk stabilizes the TAE further, leading to a saturation in the mode growth rate with EP fraction</a:t>
            </a:r>
          </a:p>
          <a:p>
            <a:endParaRPr lang="en-US" dirty="0"/>
          </a:p>
          <a:p>
            <a:r>
              <a:rPr lang="en-US" dirty="0"/>
              <a:t>When the Shafranov shift effect is neglected (the $\beta = 0$ case) the growth rate is the highest and slightly increases with bulk gradients, an opposite trend to the cases with Shafranov shift.</a:t>
            </a:r>
          </a:p>
        </p:txBody>
      </p:sp>
      <p:sp>
        <p:nvSpPr>
          <p:cNvPr id="4" name="Slide Number Placeholder 3"/>
          <p:cNvSpPr>
            <a:spLocks noGrp="1"/>
          </p:cNvSpPr>
          <p:nvPr>
            <p:ph type="sldNum" sz="quarter" idx="5"/>
          </p:nvPr>
        </p:nvSpPr>
        <p:spPr/>
        <p:txBody>
          <a:bodyPr/>
          <a:lstStyle/>
          <a:p>
            <a:fld id="{CC7E649C-D46E-4EBD-BF5E-8947E8FFEEAC}" type="slidenum">
              <a:rPr lang="en-US" smtClean="0"/>
              <a:t>7</a:t>
            </a:fld>
            <a:endParaRPr lang="en-US"/>
          </a:p>
        </p:txBody>
      </p:sp>
    </p:spTree>
    <p:extLst>
      <p:ext uri="{BB962C8B-B14F-4D97-AF65-F5344CB8AC3E}">
        <p14:creationId xmlns:p14="http://schemas.microsoft.com/office/powerpoint/2010/main" val="1969864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39580-F955-9170-23D8-2784E72697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ACDB00-6C54-6C19-6B24-7E6D47E55B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70579A-B36F-9B7E-4FDA-15EDC10BDD29}"/>
              </a:ext>
            </a:extLst>
          </p:cNvPr>
          <p:cNvSpPr>
            <a:spLocks noGrp="1"/>
          </p:cNvSpPr>
          <p:nvPr>
            <p:ph type="body" idx="1"/>
          </p:nvPr>
        </p:nvSpPr>
        <p:spPr/>
        <p:txBody>
          <a:bodyPr/>
          <a:lstStyle/>
          <a:p>
            <a:r>
              <a:rPr lang="en-US" dirty="0"/>
              <a:t>EP stabilization of KBM</a:t>
            </a:r>
          </a:p>
          <a:p>
            <a:r>
              <a:rPr lang="en-US" dirty="0"/>
              <a:t>Shafranov shift stabilization of KBM</a:t>
            </a:r>
          </a:p>
          <a:p>
            <a:endParaRPr lang="en-US" dirty="0"/>
          </a:p>
          <a:p>
            <a:r>
              <a:rPr lang="en-US" dirty="0"/>
              <a:t>Add Alexey citation</a:t>
            </a:r>
          </a:p>
          <a:p>
            <a:endParaRPr lang="en-US" dirty="0"/>
          </a:p>
        </p:txBody>
      </p:sp>
      <p:sp>
        <p:nvSpPr>
          <p:cNvPr id="4" name="Slide Number Placeholder 3">
            <a:extLst>
              <a:ext uri="{FF2B5EF4-FFF2-40B4-BE49-F238E27FC236}">
                <a16:creationId xmlns:a16="http://schemas.microsoft.com/office/drawing/2014/main" id="{ACC260A5-10FC-A598-D771-AD7CE57B425D}"/>
              </a:ext>
            </a:extLst>
          </p:cNvPr>
          <p:cNvSpPr>
            <a:spLocks noGrp="1"/>
          </p:cNvSpPr>
          <p:nvPr>
            <p:ph type="sldNum" sz="quarter" idx="5"/>
          </p:nvPr>
        </p:nvSpPr>
        <p:spPr/>
        <p:txBody>
          <a:bodyPr/>
          <a:lstStyle/>
          <a:p>
            <a:fld id="{CC7E649C-D46E-4EBD-BF5E-8947E8FFEEAC}" type="slidenum">
              <a:rPr lang="en-US" smtClean="0"/>
              <a:t>8</a:t>
            </a:fld>
            <a:endParaRPr lang="en-US"/>
          </a:p>
        </p:txBody>
      </p:sp>
    </p:spTree>
    <p:extLst>
      <p:ext uri="{BB962C8B-B14F-4D97-AF65-F5344CB8AC3E}">
        <p14:creationId xmlns:p14="http://schemas.microsoft.com/office/powerpoint/2010/main" val="3526178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Shafranov shift stabilization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Shafranov shift stabilization is (n) dependent – stronger for low n modes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C7E649C-D46E-4EBD-BF5E-8947E8FFEEAC}" type="slidenum">
              <a:rPr lang="en-US" smtClean="0"/>
              <a:t>9</a:t>
            </a:fld>
            <a:endParaRPr lang="en-US"/>
          </a:p>
        </p:txBody>
      </p:sp>
    </p:spTree>
    <p:extLst>
      <p:ext uri="{BB962C8B-B14F-4D97-AF65-F5344CB8AC3E}">
        <p14:creationId xmlns:p14="http://schemas.microsoft.com/office/powerpoint/2010/main" val="3034202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B3FDE-02DA-65D7-2AC1-B3DD0B64EF8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138CAF-62E6-22C8-5070-E4F629FEF9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0BFC93-8092-ADAD-6CF8-08280E11CF4E}"/>
              </a:ext>
            </a:extLst>
          </p:cNvPr>
          <p:cNvSpPr>
            <a:spLocks noGrp="1"/>
          </p:cNvSpPr>
          <p:nvPr>
            <p:ph type="dt" sz="half" idx="10"/>
          </p:nvPr>
        </p:nvSpPr>
        <p:spPr/>
        <p:txBody>
          <a:bodyPr/>
          <a:lstStyle/>
          <a:p>
            <a:r>
              <a:rPr lang="en-US"/>
              <a:t>EFTC 2025</a:t>
            </a:r>
          </a:p>
        </p:txBody>
      </p:sp>
      <p:sp>
        <p:nvSpPr>
          <p:cNvPr id="5" name="Footer Placeholder 4">
            <a:extLst>
              <a:ext uri="{FF2B5EF4-FFF2-40B4-BE49-F238E27FC236}">
                <a16:creationId xmlns:a16="http://schemas.microsoft.com/office/drawing/2014/main" id="{B67C7827-C873-F4A5-A37E-FC8265F64183}"/>
              </a:ext>
            </a:extLst>
          </p:cNvPr>
          <p:cNvSpPr>
            <a:spLocks noGrp="1"/>
          </p:cNvSpPr>
          <p:nvPr>
            <p:ph type="ftr" sz="quarter" idx="11"/>
          </p:nvPr>
        </p:nvSpPr>
        <p:spPr/>
        <p:txBody>
          <a:bodyPr/>
          <a:lstStyle/>
          <a:p>
            <a:r>
              <a:rPr lang="de-DE"/>
              <a:t>Baruch Rofman - baruch.rofman@epfl.ch - SPC - EPFL</a:t>
            </a:r>
            <a:endParaRPr lang="en-US"/>
          </a:p>
        </p:txBody>
      </p:sp>
      <p:sp>
        <p:nvSpPr>
          <p:cNvPr id="6" name="Slide Number Placeholder 5">
            <a:extLst>
              <a:ext uri="{FF2B5EF4-FFF2-40B4-BE49-F238E27FC236}">
                <a16:creationId xmlns:a16="http://schemas.microsoft.com/office/drawing/2014/main" id="{C6165537-F43B-DE32-546D-631E10141458}"/>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2308940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8C0AA-2037-4CF1-374F-65859A2B3B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C8F01B-9202-D2FD-4246-94145E716C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1C5FAF-2B97-ED20-49C2-8A1D65EF80CD}"/>
              </a:ext>
            </a:extLst>
          </p:cNvPr>
          <p:cNvSpPr>
            <a:spLocks noGrp="1"/>
          </p:cNvSpPr>
          <p:nvPr>
            <p:ph type="dt" sz="half" idx="10"/>
          </p:nvPr>
        </p:nvSpPr>
        <p:spPr/>
        <p:txBody>
          <a:bodyPr/>
          <a:lstStyle/>
          <a:p>
            <a:r>
              <a:rPr lang="en-US"/>
              <a:t>EFTC 2025</a:t>
            </a:r>
          </a:p>
        </p:txBody>
      </p:sp>
      <p:sp>
        <p:nvSpPr>
          <p:cNvPr id="5" name="Footer Placeholder 4">
            <a:extLst>
              <a:ext uri="{FF2B5EF4-FFF2-40B4-BE49-F238E27FC236}">
                <a16:creationId xmlns:a16="http://schemas.microsoft.com/office/drawing/2014/main" id="{60FB4236-A542-5406-8FD7-71A0A404421A}"/>
              </a:ext>
            </a:extLst>
          </p:cNvPr>
          <p:cNvSpPr>
            <a:spLocks noGrp="1"/>
          </p:cNvSpPr>
          <p:nvPr>
            <p:ph type="ftr" sz="quarter" idx="11"/>
          </p:nvPr>
        </p:nvSpPr>
        <p:spPr/>
        <p:txBody>
          <a:bodyPr/>
          <a:lstStyle/>
          <a:p>
            <a:r>
              <a:rPr lang="de-DE"/>
              <a:t>Baruch Rofman - baruch.rofman@epfl.ch - SPC - EPFL</a:t>
            </a:r>
            <a:endParaRPr lang="en-US"/>
          </a:p>
        </p:txBody>
      </p:sp>
      <p:sp>
        <p:nvSpPr>
          <p:cNvPr id="6" name="Slide Number Placeholder 5">
            <a:extLst>
              <a:ext uri="{FF2B5EF4-FFF2-40B4-BE49-F238E27FC236}">
                <a16:creationId xmlns:a16="http://schemas.microsoft.com/office/drawing/2014/main" id="{A2130DEC-F786-9929-ACDD-2F3B604B4F00}"/>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2225468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0EF831-6DA9-8449-EC57-8D07011964D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8D42E0-3D74-B837-D5C1-96141F599B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EE1348-6218-DB5D-053A-175F2AEE59B3}"/>
              </a:ext>
            </a:extLst>
          </p:cNvPr>
          <p:cNvSpPr>
            <a:spLocks noGrp="1"/>
          </p:cNvSpPr>
          <p:nvPr>
            <p:ph type="dt" sz="half" idx="10"/>
          </p:nvPr>
        </p:nvSpPr>
        <p:spPr/>
        <p:txBody>
          <a:bodyPr/>
          <a:lstStyle/>
          <a:p>
            <a:r>
              <a:rPr lang="en-US"/>
              <a:t>EFTC 2025</a:t>
            </a:r>
          </a:p>
        </p:txBody>
      </p:sp>
      <p:sp>
        <p:nvSpPr>
          <p:cNvPr id="5" name="Footer Placeholder 4">
            <a:extLst>
              <a:ext uri="{FF2B5EF4-FFF2-40B4-BE49-F238E27FC236}">
                <a16:creationId xmlns:a16="http://schemas.microsoft.com/office/drawing/2014/main" id="{0DDDF507-A2C7-60EA-5D68-9B0DF23AE63E}"/>
              </a:ext>
            </a:extLst>
          </p:cNvPr>
          <p:cNvSpPr>
            <a:spLocks noGrp="1"/>
          </p:cNvSpPr>
          <p:nvPr>
            <p:ph type="ftr" sz="quarter" idx="11"/>
          </p:nvPr>
        </p:nvSpPr>
        <p:spPr/>
        <p:txBody>
          <a:bodyPr/>
          <a:lstStyle/>
          <a:p>
            <a:r>
              <a:rPr lang="de-DE"/>
              <a:t>Baruch Rofman - baruch.rofman@epfl.ch - SPC - EPFL</a:t>
            </a:r>
            <a:endParaRPr lang="en-US"/>
          </a:p>
        </p:txBody>
      </p:sp>
      <p:sp>
        <p:nvSpPr>
          <p:cNvPr id="6" name="Slide Number Placeholder 5">
            <a:extLst>
              <a:ext uri="{FF2B5EF4-FFF2-40B4-BE49-F238E27FC236}">
                <a16:creationId xmlns:a16="http://schemas.microsoft.com/office/drawing/2014/main" id="{70801D40-9704-8236-A487-C30B08931059}"/>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2352623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CF49A-A502-DC92-8EAC-D713114030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EAD48E-E62B-D67D-967B-3D9918EC8C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3578FE-CCA6-DC72-F488-9D9E53DD82A8}"/>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507DBD3E-5C3B-9251-540B-727C307725BB}"/>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375D67A0-1001-E435-268E-AED75BF908EC}"/>
              </a:ext>
            </a:extLst>
          </p:cNvPr>
          <p:cNvSpPr>
            <a:spLocks noGrp="1"/>
          </p:cNvSpPr>
          <p:nvPr>
            <p:ph type="sldNum" sz="quarter" idx="12"/>
          </p:nvPr>
        </p:nvSpPr>
        <p:spPr/>
        <p:txBody>
          <a:bodyPr/>
          <a:lstStyle/>
          <a:p>
            <a:fld id="{9D6D1E15-42F2-4B6A-AF09-067915C46A0B}" type="slidenum">
              <a:rPr lang="en-US" smtClean="0"/>
              <a:t>‹#›</a:t>
            </a:fld>
            <a:endParaRPr lang="en-US" dirty="0"/>
          </a:p>
        </p:txBody>
      </p:sp>
    </p:spTree>
    <p:extLst>
      <p:ext uri="{BB962C8B-B14F-4D97-AF65-F5344CB8AC3E}">
        <p14:creationId xmlns:p14="http://schemas.microsoft.com/office/powerpoint/2010/main" val="2690879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0EFAA-5704-C989-5D0F-97982AF7F7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56C9FD-4FB3-51E1-280E-300E0F19AC6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FBA086-3B7E-0A07-890F-05048611FBD9}"/>
              </a:ext>
            </a:extLst>
          </p:cNvPr>
          <p:cNvSpPr>
            <a:spLocks noGrp="1"/>
          </p:cNvSpPr>
          <p:nvPr>
            <p:ph type="dt" sz="half" idx="10"/>
          </p:nvPr>
        </p:nvSpPr>
        <p:spPr/>
        <p:txBody>
          <a:bodyPr/>
          <a:lstStyle/>
          <a:p>
            <a:r>
              <a:rPr lang="en-US"/>
              <a:t>EFTC 2025</a:t>
            </a:r>
          </a:p>
        </p:txBody>
      </p:sp>
      <p:sp>
        <p:nvSpPr>
          <p:cNvPr id="5" name="Footer Placeholder 4">
            <a:extLst>
              <a:ext uri="{FF2B5EF4-FFF2-40B4-BE49-F238E27FC236}">
                <a16:creationId xmlns:a16="http://schemas.microsoft.com/office/drawing/2014/main" id="{351BA1D3-75B7-F249-53C0-070BC50F600F}"/>
              </a:ext>
            </a:extLst>
          </p:cNvPr>
          <p:cNvSpPr>
            <a:spLocks noGrp="1"/>
          </p:cNvSpPr>
          <p:nvPr>
            <p:ph type="ftr" sz="quarter" idx="11"/>
          </p:nvPr>
        </p:nvSpPr>
        <p:spPr/>
        <p:txBody>
          <a:bodyPr/>
          <a:lstStyle/>
          <a:p>
            <a:r>
              <a:rPr lang="de-DE"/>
              <a:t>Baruch Rofman - baruch.rofman@epfl.ch - SPC - EPFL</a:t>
            </a:r>
            <a:endParaRPr lang="en-US"/>
          </a:p>
        </p:txBody>
      </p:sp>
      <p:sp>
        <p:nvSpPr>
          <p:cNvPr id="6" name="Slide Number Placeholder 5">
            <a:extLst>
              <a:ext uri="{FF2B5EF4-FFF2-40B4-BE49-F238E27FC236}">
                <a16:creationId xmlns:a16="http://schemas.microsoft.com/office/drawing/2014/main" id="{0DA3E093-041E-3D7D-3B01-D6C8C7DE6F9A}"/>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5821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E3B92-62A1-2D4A-F251-D0A183EAA9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8E9ACE-5590-0341-9019-197D0B9118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DF19A7-D88F-69D4-ED7C-1DC3B83C5A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F6B1D4-D784-3596-6D78-E84209396887}"/>
              </a:ext>
            </a:extLst>
          </p:cNvPr>
          <p:cNvSpPr>
            <a:spLocks noGrp="1"/>
          </p:cNvSpPr>
          <p:nvPr>
            <p:ph type="dt" sz="half" idx="10"/>
          </p:nvPr>
        </p:nvSpPr>
        <p:spPr/>
        <p:txBody>
          <a:bodyPr/>
          <a:lstStyle/>
          <a:p>
            <a:r>
              <a:rPr lang="en-US"/>
              <a:t>EFTC 2025</a:t>
            </a:r>
          </a:p>
        </p:txBody>
      </p:sp>
      <p:sp>
        <p:nvSpPr>
          <p:cNvPr id="6" name="Footer Placeholder 5">
            <a:extLst>
              <a:ext uri="{FF2B5EF4-FFF2-40B4-BE49-F238E27FC236}">
                <a16:creationId xmlns:a16="http://schemas.microsoft.com/office/drawing/2014/main" id="{55A0E238-2A21-D410-1CB6-2A9176C9495E}"/>
              </a:ext>
            </a:extLst>
          </p:cNvPr>
          <p:cNvSpPr>
            <a:spLocks noGrp="1"/>
          </p:cNvSpPr>
          <p:nvPr>
            <p:ph type="ftr" sz="quarter" idx="11"/>
          </p:nvPr>
        </p:nvSpPr>
        <p:spPr/>
        <p:txBody>
          <a:bodyPr/>
          <a:lstStyle/>
          <a:p>
            <a:r>
              <a:rPr lang="de-DE"/>
              <a:t>Baruch Rofman - baruch.rofman@epfl.ch - SPC - EPFL</a:t>
            </a:r>
            <a:endParaRPr lang="en-US"/>
          </a:p>
        </p:txBody>
      </p:sp>
      <p:sp>
        <p:nvSpPr>
          <p:cNvPr id="7" name="Slide Number Placeholder 6">
            <a:extLst>
              <a:ext uri="{FF2B5EF4-FFF2-40B4-BE49-F238E27FC236}">
                <a16:creationId xmlns:a16="http://schemas.microsoft.com/office/drawing/2014/main" id="{406F1A79-B67E-ACC8-D21B-117A033B25F2}"/>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38153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6CA54-7FC7-2ADC-C5C8-7BA7D78AB4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D96E3DE-38E6-EFAA-EA2B-21EDC6B43D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4960146-BD46-42DC-E5E1-9491BBA267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7854E2-97DA-07C5-DABD-40D05CBBED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49D62D-2DC3-FDD9-755E-A7873DD75A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A08F34-B5EA-0554-756B-A1788AFFA98C}"/>
              </a:ext>
            </a:extLst>
          </p:cNvPr>
          <p:cNvSpPr>
            <a:spLocks noGrp="1"/>
          </p:cNvSpPr>
          <p:nvPr>
            <p:ph type="dt" sz="half" idx="10"/>
          </p:nvPr>
        </p:nvSpPr>
        <p:spPr/>
        <p:txBody>
          <a:bodyPr/>
          <a:lstStyle/>
          <a:p>
            <a:r>
              <a:rPr lang="en-US"/>
              <a:t>EFTC 2025</a:t>
            </a:r>
          </a:p>
        </p:txBody>
      </p:sp>
      <p:sp>
        <p:nvSpPr>
          <p:cNvPr id="8" name="Footer Placeholder 7">
            <a:extLst>
              <a:ext uri="{FF2B5EF4-FFF2-40B4-BE49-F238E27FC236}">
                <a16:creationId xmlns:a16="http://schemas.microsoft.com/office/drawing/2014/main" id="{226215B1-BBF5-0AAD-B7B5-0B5D2FE7104A}"/>
              </a:ext>
            </a:extLst>
          </p:cNvPr>
          <p:cNvSpPr>
            <a:spLocks noGrp="1"/>
          </p:cNvSpPr>
          <p:nvPr>
            <p:ph type="ftr" sz="quarter" idx="11"/>
          </p:nvPr>
        </p:nvSpPr>
        <p:spPr/>
        <p:txBody>
          <a:bodyPr/>
          <a:lstStyle/>
          <a:p>
            <a:r>
              <a:rPr lang="de-DE"/>
              <a:t>Baruch Rofman - baruch.rofman@epfl.ch - SPC - EPFL</a:t>
            </a:r>
            <a:endParaRPr lang="en-US"/>
          </a:p>
        </p:txBody>
      </p:sp>
      <p:sp>
        <p:nvSpPr>
          <p:cNvPr id="9" name="Slide Number Placeholder 8">
            <a:extLst>
              <a:ext uri="{FF2B5EF4-FFF2-40B4-BE49-F238E27FC236}">
                <a16:creationId xmlns:a16="http://schemas.microsoft.com/office/drawing/2014/main" id="{CD219A23-7CFC-ED47-6DF1-92A1D5BE4172}"/>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3563314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7FFF-3172-81FB-3CF4-6CAF4B9829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2325A6-DC3F-AFBD-514A-0A4B93723732}"/>
              </a:ext>
            </a:extLst>
          </p:cNvPr>
          <p:cNvSpPr>
            <a:spLocks noGrp="1"/>
          </p:cNvSpPr>
          <p:nvPr>
            <p:ph type="dt" sz="half" idx="10"/>
          </p:nvPr>
        </p:nvSpPr>
        <p:spPr/>
        <p:txBody>
          <a:bodyPr/>
          <a:lstStyle/>
          <a:p>
            <a:r>
              <a:rPr lang="en-US"/>
              <a:t>EFTC 2025</a:t>
            </a:r>
          </a:p>
        </p:txBody>
      </p:sp>
      <p:sp>
        <p:nvSpPr>
          <p:cNvPr id="4" name="Footer Placeholder 3">
            <a:extLst>
              <a:ext uri="{FF2B5EF4-FFF2-40B4-BE49-F238E27FC236}">
                <a16:creationId xmlns:a16="http://schemas.microsoft.com/office/drawing/2014/main" id="{388F9CD6-06B9-BE87-27FF-4F4930033A2D}"/>
              </a:ext>
            </a:extLst>
          </p:cNvPr>
          <p:cNvSpPr>
            <a:spLocks noGrp="1"/>
          </p:cNvSpPr>
          <p:nvPr>
            <p:ph type="ftr" sz="quarter" idx="11"/>
          </p:nvPr>
        </p:nvSpPr>
        <p:spPr/>
        <p:txBody>
          <a:bodyPr/>
          <a:lstStyle/>
          <a:p>
            <a:r>
              <a:rPr lang="de-DE"/>
              <a:t>Baruch Rofman - baruch.rofman@epfl.ch - SPC - EPFL</a:t>
            </a:r>
            <a:endParaRPr lang="en-US"/>
          </a:p>
        </p:txBody>
      </p:sp>
      <p:sp>
        <p:nvSpPr>
          <p:cNvPr id="5" name="Slide Number Placeholder 4">
            <a:extLst>
              <a:ext uri="{FF2B5EF4-FFF2-40B4-BE49-F238E27FC236}">
                <a16:creationId xmlns:a16="http://schemas.microsoft.com/office/drawing/2014/main" id="{51A7C34F-19CD-E3F6-AD73-772E3FE08BBE}"/>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3944011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2A8758-9184-4632-9848-45CC452B0DB0}"/>
              </a:ext>
            </a:extLst>
          </p:cNvPr>
          <p:cNvSpPr>
            <a:spLocks noGrp="1"/>
          </p:cNvSpPr>
          <p:nvPr>
            <p:ph type="dt" sz="half" idx="10"/>
          </p:nvPr>
        </p:nvSpPr>
        <p:spPr/>
        <p:txBody>
          <a:bodyPr/>
          <a:lstStyle/>
          <a:p>
            <a:r>
              <a:rPr lang="en-US"/>
              <a:t>EFTC 2025</a:t>
            </a:r>
          </a:p>
        </p:txBody>
      </p:sp>
      <p:sp>
        <p:nvSpPr>
          <p:cNvPr id="3" name="Footer Placeholder 2">
            <a:extLst>
              <a:ext uri="{FF2B5EF4-FFF2-40B4-BE49-F238E27FC236}">
                <a16:creationId xmlns:a16="http://schemas.microsoft.com/office/drawing/2014/main" id="{C3D44C3A-3213-03C9-542F-577695A4C558}"/>
              </a:ext>
            </a:extLst>
          </p:cNvPr>
          <p:cNvSpPr>
            <a:spLocks noGrp="1"/>
          </p:cNvSpPr>
          <p:nvPr>
            <p:ph type="ftr" sz="quarter" idx="11"/>
          </p:nvPr>
        </p:nvSpPr>
        <p:spPr/>
        <p:txBody>
          <a:bodyPr/>
          <a:lstStyle/>
          <a:p>
            <a:r>
              <a:rPr lang="de-DE"/>
              <a:t>Baruch Rofman - baruch.rofman@epfl.ch - SPC - EPFL</a:t>
            </a:r>
            <a:endParaRPr lang="en-US"/>
          </a:p>
        </p:txBody>
      </p:sp>
      <p:sp>
        <p:nvSpPr>
          <p:cNvPr id="4" name="Slide Number Placeholder 3">
            <a:extLst>
              <a:ext uri="{FF2B5EF4-FFF2-40B4-BE49-F238E27FC236}">
                <a16:creationId xmlns:a16="http://schemas.microsoft.com/office/drawing/2014/main" id="{75F9679D-B8DC-7608-CC44-5CD013808D51}"/>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5670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90B8C-198E-F88B-75AB-C7C9A4381A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F3E4D9-1D07-D46B-6720-839BA47CCA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9C6C599-4D5C-2886-B35C-E2D826F4C0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04F306-CA98-E22B-0C7A-876D038B0868}"/>
              </a:ext>
            </a:extLst>
          </p:cNvPr>
          <p:cNvSpPr>
            <a:spLocks noGrp="1"/>
          </p:cNvSpPr>
          <p:nvPr>
            <p:ph type="dt" sz="half" idx="10"/>
          </p:nvPr>
        </p:nvSpPr>
        <p:spPr/>
        <p:txBody>
          <a:bodyPr/>
          <a:lstStyle/>
          <a:p>
            <a:r>
              <a:rPr lang="en-US"/>
              <a:t>EFTC 2025</a:t>
            </a:r>
          </a:p>
        </p:txBody>
      </p:sp>
      <p:sp>
        <p:nvSpPr>
          <p:cNvPr id="6" name="Footer Placeholder 5">
            <a:extLst>
              <a:ext uri="{FF2B5EF4-FFF2-40B4-BE49-F238E27FC236}">
                <a16:creationId xmlns:a16="http://schemas.microsoft.com/office/drawing/2014/main" id="{C9EC5644-B3EE-B5F4-7E39-DFA42A72AEE3}"/>
              </a:ext>
            </a:extLst>
          </p:cNvPr>
          <p:cNvSpPr>
            <a:spLocks noGrp="1"/>
          </p:cNvSpPr>
          <p:nvPr>
            <p:ph type="ftr" sz="quarter" idx="11"/>
          </p:nvPr>
        </p:nvSpPr>
        <p:spPr/>
        <p:txBody>
          <a:bodyPr/>
          <a:lstStyle/>
          <a:p>
            <a:r>
              <a:rPr lang="de-DE"/>
              <a:t>Baruch Rofman - baruch.rofman@epfl.ch - SPC - EPFL</a:t>
            </a:r>
            <a:endParaRPr lang="en-US"/>
          </a:p>
        </p:txBody>
      </p:sp>
      <p:sp>
        <p:nvSpPr>
          <p:cNvPr id="7" name="Slide Number Placeholder 6">
            <a:extLst>
              <a:ext uri="{FF2B5EF4-FFF2-40B4-BE49-F238E27FC236}">
                <a16:creationId xmlns:a16="http://schemas.microsoft.com/office/drawing/2014/main" id="{38E78128-65B4-E0EE-60FA-46C749553789}"/>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2653991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F496-DB00-38C3-4E3A-65E8969F68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993B53-E287-6877-E1F4-BA77C36199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874F3B-D11D-9CFE-54A3-1629FF6BA3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8E8DF3-006A-5464-BD0E-936F23EC1ADC}"/>
              </a:ext>
            </a:extLst>
          </p:cNvPr>
          <p:cNvSpPr>
            <a:spLocks noGrp="1"/>
          </p:cNvSpPr>
          <p:nvPr>
            <p:ph type="dt" sz="half" idx="10"/>
          </p:nvPr>
        </p:nvSpPr>
        <p:spPr/>
        <p:txBody>
          <a:bodyPr/>
          <a:lstStyle/>
          <a:p>
            <a:r>
              <a:rPr lang="en-US"/>
              <a:t>EFTC 2025</a:t>
            </a:r>
          </a:p>
        </p:txBody>
      </p:sp>
      <p:sp>
        <p:nvSpPr>
          <p:cNvPr id="6" name="Footer Placeholder 5">
            <a:extLst>
              <a:ext uri="{FF2B5EF4-FFF2-40B4-BE49-F238E27FC236}">
                <a16:creationId xmlns:a16="http://schemas.microsoft.com/office/drawing/2014/main" id="{FC5C5806-3516-C004-38F5-5001F3B7A5D3}"/>
              </a:ext>
            </a:extLst>
          </p:cNvPr>
          <p:cNvSpPr>
            <a:spLocks noGrp="1"/>
          </p:cNvSpPr>
          <p:nvPr>
            <p:ph type="ftr" sz="quarter" idx="11"/>
          </p:nvPr>
        </p:nvSpPr>
        <p:spPr/>
        <p:txBody>
          <a:bodyPr/>
          <a:lstStyle/>
          <a:p>
            <a:r>
              <a:rPr lang="de-DE"/>
              <a:t>Baruch Rofman - baruch.rofman@epfl.ch - SPC - EPFL</a:t>
            </a:r>
            <a:endParaRPr lang="en-US"/>
          </a:p>
        </p:txBody>
      </p:sp>
      <p:sp>
        <p:nvSpPr>
          <p:cNvPr id="7" name="Slide Number Placeholder 6">
            <a:extLst>
              <a:ext uri="{FF2B5EF4-FFF2-40B4-BE49-F238E27FC236}">
                <a16:creationId xmlns:a16="http://schemas.microsoft.com/office/drawing/2014/main" id="{03E6CA95-9ECE-527E-ABE4-8B909D885668}"/>
              </a:ext>
            </a:extLst>
          </p:cNvPr>
          <p:cNvSpPr>
            <a:spLocks noGrp="1"/>
          </p:cNvSpPr>
          <p:nvPr>
            <p:ph type="sldNum" sz="quarter" idx="12"/>
          </p:nvPr>
        </p:nvSpPr>
        <p:spPr/>
        <p:txBody>
          <a:bodyPr/>
          <a:lstStyle/>
          <a:p>
            <a:fld id="{9D6D1E15-42F2-4B6A-AF09-067915C46A0B}" type="slidenum">
              <a:rPr lang="en-US" smtClean="0"/>
              <a:t>‹#›</a:t>
            </a:fld>
            <a:endParaRPr lang="en-US"/>
          </a:p>
        </p:txBody>
      </p:sp>
    </p:spTree>
    <p:extLst>
      <p:ext uri="{BB962C8B-B14F-4D97-AF65-F5344CB8AC3E}">
        <p14:creationId xmlns:p14="http://schemas.microsoft.com/office/powerpoint/2010/main" val="801348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2BF8C3-8FC0-8E30-99EA-7C199FA773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99EE78-B676-63CF-B2FB-BC2662DE02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B14A0B-C701-86B8-51C6-D3B3A928C3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EFTC 2025</a:t>
            </a:r>
          </a:p>
        </p:txBody>
      </p:sp>
      <p:sp>
        <p:nvSpPr>
          <p:cNvPr id="5" name="Footer Placeholder 4">
            <a:extLst>
              <a:ext uri="{FF2B5EF4-FFF2-40B4-BE49-F238E27FC236}">
                <a16:creationId xmlns:a16="http://schemas.microsoft.com/office/drawing/2014/main" id="{022F2362-31B9-5540-EDB8-200EC1EDE4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de-DE"/>
              <a:t>Baruch Rofman - baruch.rofman@epfl.ch - SPC - EPFL</a:t>
            </a:r>
            <a:endParaRPr lang="en-US"/>
          </a:p>
        </p:txBody>
      </p:sp>
      <p:sp>
        <p:nvSpPr>
          <p:cNvPr id="6" name="Slide Number Placeholder 5">
            <a:extLst>
              <a:ext uri="{FF2B5EF4-FFF2-40B4-BE49-F238E27FC236}">
                <a16:creationId xmlns:a16="http://schemas.microsoft.com/office/drawing/2014/main" id="{00A5797D-7D2C-D600-5DB7-C2D5AF3D12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D6D1E15-42F2-4B6A-AF09-067915C46A0B}" type="slidenum">
              <a:rPr lang="en-US" smtClean="0"/>
              <a:t>‹#›</a:t>
            </a:fld>
            <a:endParaRPr lang="en-US"/>
          </a:p>
        </p:txBody>
      </p:sp>
    </p:spTree>
    <p:extLst>
      <p:ext uri="{BB962C8B-B14F-4D97-AF65-F5344CB8AC3E}">
        <p14:creationId xmlns:p14="http://schemas.microsoft.com/office/powerpoint/2010/main" val="3222513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0.png"/><Relationship Id="rId5" Type="http://schemas.openxmlformats.org/officeDocument/2006/relationships/image" Target="../media/image1.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5.png"/><Relationship Id="rId7"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png"/><Relationship Id="rId4" Type="http://schemas.openxmlformats.org/officeDocument/2006/relationships/image" Target="../media/image26.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6624D-DC2A-A457-D50F-E310E8611C05}"/>
              </a:ext>
            </a:extLst>
          </p:cNvPr>
          <p:cNvSpPr>
            <a:spLocks noGrp="1"/>
          </p:cNvSpPr>
          <p:nvPr>
            <p:ph type="ctrTitle"/>
          </p:nvPr>
        </p:nvSpPr>
        <p:spPr>
          <a:xfrm>
            <a:off x="927100" y="1122363"/>
            <a:ext cx="10382250" cy="2387600"/>
          </a:xfrm>
        </p:spPr>
        <p:txBody>
          <a:bodyPr>
            <a:noAutofit/>
          </a:bodyPr>
          <a:lstStyle/>
          <a:p>
            <a:r>
              <a:rPr lang="en-US" sz="4800" dirty="0"/>
              <a:t>Shafranov shift and zonal structure effects on the linear and nonlinear behavior of TAEs and ITGs in the presence of energetic particles</a:t>
            </a:r>
          </a:p>
        </p:txBody>
      </p:sp>
      <p:sp>
        <p:nvSpPr>
          <p:cNvPr id="3" name="Subtitle 2">
            <a:extLst>
              <a:ext uri="{FF2B5EF4-FFF2-40B4-BE49-F238E27FC236}">
                <a16:creationId xmlns:a16="http://schemas.microsoft.com/office/drawing/2014/main" id="{592F0A3A-E6A2-C8DF-E655-55C435E725F3}"/>
              </a:ext>
            </a:extLst>
          </p:cNvPr>
          <p:cNvSpPr>
            <a:spLocks noGrp="1"/>
          </p:cNvSpPr>
          <p:nvPr>
            <p:ph type="subTitle" idx="1"/>
          </p:nvPr>
        </p:nvSpPr>
        <p:spPr>
          <a:xfrm>
            <a:off x="927100" y="3676649"/>
            <a:ext cx="10382250" cy="2766032"/>
          </a:xfrm>
        </p:spPr>
        <p:txBody>
          <a:bodyPr>
            <a:normAutofit fontScale="92500" lnSpcReduction="10000"/>
          </a:bodyPr>
          <a:lstStyle/>
          <a:p>
            <a:r>
              <a:rPr lang="en-US" b="1" dirty="0"/>
              <a:t>Baruch Rofman</a:t>
            </a:r>
          </a:p>
          <a:p>
            <a:r>
              <a:rPr lang="en-US" dirty="0"/>
              <a:t>Swiss Plasma Center (</a:t>
            </a:r>
            <a:r>
              <a:rPr lang="en-US" b="1" dirty="0"/>
              <a:t>SPC</a:t>
            </a:r>
            <a:r>
              <a:rPr lang="en-US" dirty="0"/>
              <a:t>)</a:t>
            </a:r>
          </a:p>
          <a:p>
            <a:r>
              <a:rPr lang="fr-FR" dirty="0"/>
              <a:t>École Polytechnique Fédérale de Lausanne</a:t>
            </a:r>
            <a:r>
              <a:rPr lang="en-US" dirty="0"/>
              <a:t> (</a:t>
            </a:r>
            <a:r>
              <a:rPr lang="en-US" b="1" dirty="0"/>
              <a:t>EPFL</a:t>
            </a:r>
            <a:r>
              <a:rPr lang="en-US" dirty="0"/>
              <a:t>)</a:t>
            </a:r>
          </a:p>
          <a:p>
            <a:endParaRPr lang="en-US" dirty="0"/>
          </a:p>
          <a:p>
            <a:r>
              <a:rPr lang="en-US" i="1" u="sng" dirty="0"/>
              <a:t>Together with</a:t>
            </a:r>
          </a:p>
          <a:p>
            <a:r>
              <a:rPr lang="en-US" dirty="0"/>
              <a:t>G. Di </a:t>
            </a:r>
            <a:r>
              <a:rPr lang="en-US" dirty="0" err="1"/>
              <a:t>Giannatale</a:t>
            </a:r>
            <a:r>
              <a:rPr lang="en-US" dirty="0"/>
              <a:t>, A. Mishchenko, E. Lanti, </a:t>
            </a:r>
            <a:r>
              <a:rPr lang="en-US" dirty="0" err="1"/>
              <a:t>T.Hayward</a:t>
            </a:r>
            <a:r>
              <a:rPr lang="en-US" dirty="0"/>
              <a:t>-Schneider, A. Bottino, B.F. McMillan, J.N. Sama, A. </a:t>
            </a:r>
            <a:r>
              <a:rPr lang="en-US" dirty="0" err="1"/>
              <a:t>Biancalani</a:t>
            </a:r>
            <a:r>
              <a:rPr lang="en-US" dirty="0"/>
              <a:t>, S. Brunner, and L. Villard</a:t>
            </a:r>
          </a:p>
        </p:txBody>
      </p:sp>
      <p:pic>
        <p:nvPicPr>
          <p:cNvPr id="4" name="Picture 2">
            <a:extLst>
              <a:ext uri="{FF2B5EF4-FFF2-40B4-BE49-F238E27FC236}">
                <a16:creationId xmlns:a16="http://schemas.microsoft.com/office/drawing/2014/main" id="{F904E0BE-0E9D-B6B0-F9D5-5087A5BD40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382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A2EBF-AAD1-1DB7-5276-D7973AA73D32}"/>
              </a:ext>
            </a:extLst>
          </p:cNvPr>
          <p:cNvSpPr>
            <a:spLocks noGrp="1"/>
          </p:cNvSpPr>
          <p:nvPr>
            <p:ph type="title"/>
          </p:nvPr>
        </p:nvSpPr>
        <p:spPr/>
        <p:txBody>
          <a:bodyPr/>
          <a:lstStyle/>
          <a:p>
            <a:r>
              <a:rPr lang="en-US" dirty="0"/>
              <a:t>Nonlinear saturation </a:t>
            </a:r>
          </a:p>
        </p:txBody>
      </p:sp>
      <p:pic>
        <p:nvPicPr>
          <p:cNvPr id="8" name="Content Placeholder 7" descr="A graph of a graph of a graph&#10;&#10;AI-generated content may be incorrect.">
            <a:extLst>
              <a:ext uri="{FF2B5EF4-FFF2-40B4-BE49-F238E27FC236}">
                <a16:creationId xmlns:a16="http://schemas.microsoft.com/office/drawing/2014/main" id="{476944B7-1404-409F-C901-279C64BDC1F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79181"/>
            <a:ext cx="10515600" cy="4044226"/>
          </a:xfrm>
        </p:spPr>
      </p:pic>
      <p:sp>
        <p:nvSpPr>
          <p:cNvPr id="4" name="Date Placeholder 3">
            <a:extLst>
              <a:ext uri="{FF2B5EF4-FFF2-40B4-BE49-F238E27FC236}">
                <a16:creationId xmlns:a16="http://schemas.microsoft.com/office/drawing/2014/main" id="{484658EE-29E6-F19B-8894-8257542D0810}"/>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827FB396-E9A4-EE5C-AC4E-EC38D2BE0E5B}"/>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7B1EF581-83AB-CC14-699C-EF134BB45B58}"/>
              </a:ext>
            </a:extLst>
          </p:cNvPr>
          <p:cNvSpPr>
            <a:spLocks noGrp="1"/>
          </p:cNvSpPr>
          <p:nvPr>
            <p:ph type="sldNum" sz="quarter" idx="12"/>
          </p:nvPr>
        </p:nvSpPr>
        <p:spPr/>
        <p:txBody>
          <a:bodyPr/>
          <a:lstStyle/>
          <a:p>
            <a:fld id="{9D6D1E15-42F2-4B6A-AF09-067915C46A0B}" type="slidenum">
              <a:rPr lang="en-US" smtClean="0"/>
              <a:t>10</a:t>
            </a:fld>
            <a:endParaRPr lang="en-US" dirty="0"/>
          </a:p>
        </p:txBody>
      </p:sp>
      <p:pic>
        <p:nvPicPr>
          <p:cNvPr id="9" name="Picture 2">
            <a:extLst>
              <a:ext uri="{FF2B5EF4-FFF2-40B4-BE49-F238E27FC236}">
                <a16:creationId xmlns:a16="http://schemas.microsoft.com/office/drawing/2014/main" id="{CAAE4676-F8C0-C5D5-767E-0087E15CBF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6F0DCCD8-1FF6-3441-BCA4-589835CF95F7}"/>
              </a:ext>
            </a:extLst>
          </p:cNvPr>
          <p:cNvGrpSpPr/>
          <p:nvPr/>
        </p:nvGrpSpPr>
        <p:grpSpPr>
          <a:xfrm>
            <a:off x="6096000" y="4205230"/>
            <a:ext cx="343985" cy="1252015"/>
            <a:chOff x="4948646" y="4049486"/>
            <a:chExt cx="783771" cy="1252015"/>
          </a:xfrm>
        </p:grpSpPr>
        <p:cxnSp>
          <p:nvCxnSpPr>
            <p:cNvPr id="13" name="Straight Connector 12">
              <a:extLst>
                <a:ext uri="{FF2B5EF4-FFF2-40B4-BE49-F238E27FC236}">
                  <a16:creationId xmlns:a16="http://schemas.microsoft.com/office/drawing/2014/main" id="{32053D72-E145-37FE-1A90-AFDEFD480B8B}"/>
                </a:ext>
              </a:extLst>
            </p:cNvPr>
            <p:cNvCxnSpPr>
              <a:cxnSpLocks/>
            </p:cNvCxnSpPr>
            <p:nvPr/>
          </p:nvCxnSpPr>
          <p:spPr>
            <a:xfrm flipV="1">
              <a:off x="4950461" y="4049486"/>
              <a:ext cx="0" cy="1252015"/>
            </a:xfrm>
            <a:prstGeom prst="line">
              <a:avLst/>
            </a:prstGeom>
            <a:ln w="5715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Arrow: Right 13">
              <a:extLst>
                <a:ext uri="{FF2B5EF4-FFF2-40B4-BE49-F238E27FC236}">
                  <a16:creationId xmlns:a16="http://schemas.microsoft.com/office/drawing/2014/main" id="{73C96020-04A8-5BDE-1C79-750D5931AEE4}"/>
                </a:ext>
              </a:extLst>
            </p:cNvPr>
            <p:cNvSpPr/>
            <p:nvPr/>
          </p:nvSpPr>
          <p:spPr>
            <a:xfrm>
              <a:off x="4948646" y="4505676"/>
              <a:ext cx="783771" cy="339634"/>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4C077678-906D-CF55-8884-DC0BB1538F5F}"/>
              </a:ext>
            </a:extLst>
          </p:cNvPr>
          <p:cNvGrpSpPr/>
          <p:nvPr/>
        </p:nvGrpSpPr>
        <p:grpSpPr>
          <a:xfrm>
            <a:off x="9638215" y="4205229"/>
            <a:ext cx="343985" cy="1252015"/>
            <a:chOff x="4948646" y="4049486"/>
            <a:chExt cx="783771" cy="1252015"/>
          </a:xfrm>
        </p:grpSpPr>
        <p:cxnSp>
          <p:nvCxnSpPr>
            <p:cNvPr id="17" name="Straight Connector 16">
              <a:extLst>
                <a:ext uri="{FF2B5EF4-FFF2-40B4-BE49-F238E27FC236}">
                  <a16:creationId xmlns:a16="http://schemas.microsoft.com/office/drawing/2014/main" id="{107531C4-B99E-9E3B-B964-9E303BD54D80}"/>
                </a:ext>
              </a:extLst>
            </p:cNvPr>
            <p:cNvCxnSpPr>
              <a:cxnSpLocks/>
            </p:cNvCxnSpPr>
            <p:nvPr/>
          </p:nvCxnSpPr>
          <p:spPr>
            <a:xfrm flipV="1">
              <a:off x="4950461" y="4049486"/>
              <a:ext cx="0" cy="1252015"/>
            </a:xfrm>
            <a:prstGeom prst="line">
              <a:avLst/>
            </a:prstGeom>
            <a:ln w="57150">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Arrow: Right 17">
              <a:extLst>
                <a:ext uri="{FF2B5EF4-FFF2-40B4-BE49-F238E27FC236}">
                  <a16:creationId xmlns:a16="http://schemas.microsoft.com/office/drawing/2014/main" id="{C4F24CEA-831E-CA12-2218-7B2097109D43}"/>
                </a:ext>
              </a:extLst>
            </p:cNvPr>
            <p:cNvSpPr/>
            <p:nvPr/>
          </p:nvSpPr>
          <p:spPr>
            <a:xfrm>
              <a:off x="4948646" y="4505676"/>
              <a:ext cx="783771" cy="339634"/>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17277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51657-3CD8-F107-6013-086AC68DC5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95D9EC-F79C-2A81-933B-ABDB52CEF8BE}"/>
              </a:ext>
            </a:extLst>
          </p:cNvPr>
          <p:cNvSpPr>
            <a:spLocks noGrp="1"/>
          </p:cNvSpPr>
          <p:nvPr>
            <p:ph type="title"/>
          </p:nvPr>
        </p:nvSpPr>
        <p:spPr/>
        <p:txBody>
          <a:bodyPr/>
          <a:lstStyle/>
          <a:p>
            <a:r>
              <a:rPr lang="en-US" dirty="0"/>
              <a:t>Nonlinear TAE saturation dynamics</a:t>
            </a:r>
          </a:p>
        </p:txBody>
      </p:sp>
      <p:sp>
        <p:nvSpPr>
          <p:cNvPr id="6" name="Date Placeholder 5">
            <a:extLst>
              <a:ext uri="{FF2B5EF4-FFF2-40B4-BE49-F238E27FC236}">
                <a16:creationId xmlns:a16="http://schemas.microsoft.com/office/drawing/2014/main" id="{E9825975-9B94-AD5E-9EBE-615C1AA2CEBE}"/>
              </a:ext>
            </a:extLst>
          </p:cNvPr>
          <p:cNvSpPr>
            <a:spLocks noGrp="1"/>
          </p:cNvSpPr>
          <p:nvPr>
            <p:ph type="dt" sz="half" idx="10"/>
          </p:nvPr>
        </p:nvSpPr>
        <p:spPr/>
        <p:txBody>
          <a:bodyPr/>
          <a:lstStyle/>
          <a:p>
            <a:r>
              <a:rPr lang="en-US"/>
              <a:t>EFTC 2025</a:t>
            </a:r>
            <a:endParaRPr lang="en-US" dirty="0"/>
          </a:p>
        </p:txBody>
      </p:sp>
      <p:sp>
        <p:nvSpPr>
          <p:cNvPr id="3" name="Footer Placeholder 2">
            <a:extLst>
              <a:ext uri="{FF2B5EF4-FFF2-40B4-BE49-F238E27FC236}">
                <a16:creationId xmlns:a16="http://schemas.microsoft.com/office/drawing/2014/main" id="{3EEDF386-6D42-133E-F59C-BF02BDB11C82}"/>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E6A0FDB6-4333-8801-A26F-029E6D8B63FE}"/>
              </a:ext>
            </a:extLst>
          </p:cNvPr>
          <p:cNvSpPr>
            <a:spLocks noGrp="1"/>
          </p:cNvSpPr>
          <p:nvPr>
            <p:ph type="sldNum" sz="quarter" idx="12"/>
          </p:nvPr>
        </p:nvSpPr>
        <p:spPr/>
        <p:txBody>
          <a:bodyPr/>
          <a:lstStyle/>
          <a:p>
            <a:fld id="{9D6D1E15-42F2-4B6A-AF09-067915C46A0B}" type="slidenum">
              <a:rPr lang="en-US" smtClean="0"/>
              <a:t>11</a:t>
            </a:fld>
            <a:endParaRPr lang="en-US" dirty="0"/>
          </a:p>
        </p:txBody>
      </p:sp>
      <p:pic>
        <p:nvPicPr>
          <p:cNvPr id="7" name="Picture 2">
            <a:extLst>
              <a:ext uri="{FF2B5EF4-FFF2-40B4-BE49-F238E27FC236}">
                <a16:creationId xmlns:a16="http://schemas.microsoft.com/office/drawing/2014/main" id="{1E5709D6-215D-1E26-D51E-07AF98DF1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21" name="Content Placeholder 6" descr="A graph of a graph of a graph&#10;&#10;AI-generated content may be incorrect.">
            <a:extLst>
              <a:ext uri="{FF2B5EF4-FFF2-40B4-BE49-F238E27FC236}">
                <a16:creationId xmlns:a16="http://schemas.microsoft.com/office/drawing/2014/main" id="{9C982F18-1497-DFF6-6F21-E26CB6DB9910}"/>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838200" y="1552910"/>
            <a:ext cx="4848120" cy="4836000"/>
          </a:xfrm>
        </p:spPr>
      </p:pic>
      <p:pic>
        <p:nvPicPr>
          <p:cNvPr id="22" name="Content Placeholder 8" descr="A graph of a graph with lines and numbers">
            <a:extLst>
              <a:ext uri="{FF2B5EF4-FFF2-40B4-BE49-F238E27FC236}">
                <a16:creationId xmlns:a16="http://schemas.microsoft.com/office/drawing/2014/main" id="{7DA73158-34A2-D7FD-C1D9-0260C77D20AB}"/>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505682" y="1552910"/>
            <a:ext cx="4848121" cy="4836001"/>
          </a:xfrm>
        </p:spPr>
      </p:pic>
    </p:spTree>
    <p:extLst>
      <p:ext uri="{BB962C8B-B14F-4D97-AF65-F5344CB8AC3E}">
        <p14:creationId xmlns:p14="http://schemas.microsoft.com/office/powerpoint/2010/main" val="275904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26F-E088-DB15-7C49-8D8CBF3C16C0}"/>
              </a:ext>
            </a:extLst>
          </p:cNvPr>
          <p:cNvSpPr>
            <a:spLocks noGrp="1"/>
          </p:cNvSpPr>
          <p:nvPr>
            <p:ph type="title"/>
          </p:nvPr>
        </p:nvSpPr>
        <p:spPr/>
        <p:txBody>
          <a:bodyPr/>
          <a:lstStyle/>
          <a:p>
            <a:r>
              <a:rPr lang="en-US" dirty="0"/>
              <a:t>Nonlinear mode structure</a:t>
            </a:r>
          </a:p>
        </p:txBody>
      </p:sp>
      <p:pic>
        <p:nvPicPr>
          <p:cNvPr id="8" name="Content Placeholder 7" descr="A graph of different colored lines&#10;&#10;AI-generated content may be incorrect.">
            <a:extLst>
              <a:ext uri="{FF2B5EF4-FFF2-40B4-BE49-F238E27FC236}">
                <a16:creationId xmlns:a16="http://schemas.microsoft.com/office/drawing/2014/main" id="{732DD17F-85FE-3BA4-AF03-89244993DA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7332" y="4226317"/>
            <a:ext cx="2629040" cy="2035685"/>
          </a:xfrm>
        </p:spPr>
      </p:pic>
      <p:sp>
        <p:nvSpPr>
          <p:cNvPr id="4" name="Date Placeholder 3">
            <a:extLst>
              <a:ext uri="{FF2B5EF4-FFF2-40B4-BE49-F238E27FC236}">
                <a16:creationId xmlns:a16="http://schemas.microsoft.com/office/drawing/2014/main" id="{CE67B032-A96D-11AC-95C1-D6C066364118}"/>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57CAB191-186B-BAED-429E-D3BD43225BEA}"/>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F5FAEF78-50A3-FD30-263B-45776D05DC8C}"/>
              </a:ext>
            </a:extLst>
          </p:cNvPr>
          <p:cNvSpPr>
            <a:spLocks noGrp="1"/>
          </p:cNvSpPr>
          <p:nvPr>
            <p:ph type="sldNum" sz="quarter" idx="12"/>
          </p:nvPr>
        </p:nvSpPr>
        <p:spPr/>
        <p:txBody>
          <a:bodyPr/>
          <a:lstStyle/>
          <a:p>
            <a:fld id="{9D6D1E15-42F2-4B6A-AF09-067915C46A0B}" type="slidenum">
              <a:rPr lang="en-US" smtClean="0"/>
              <a:t>12</a:t>
            </a:fld>
            <a:endParaRPr lang="en-US" dirty="0"/>
          </a:p>
        </p:txBody>
      </p:sp>
      <p:pic>
        <p:nvPicPr>
          <p:cNvPr id="10" name="Picture 9" descr="A colorful circle with numbers and lines&#10;&#10;AI-generated content may be incorrect.">
            <a:extLst>
              <a:ext uri="{FF2B5EF4-FFF2-40B4-BE49-F238E27FC236}">
                <a16:creationId xmlns:a16="http://schemas.microsoft.com/office/drawing/2014/main" id="{DB5172A9-2A55-1971-229A-9DA022CA6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448" y="1738996"/>
            <a:ext cx="2635236" cy="2413031"/>
          </a:xfrm>
          <a:prstGeom prst="rect">
            <a:avLst/>
          </a:prstGeom>
        </p:spPr>
      </p:pic>
      <p:pic>
        <p:nvPicPr>
          <p:cNvPr id="12" name="Picture 11" descr="A colorful sphere with numbers and lines&#10;&#10;AI-generated content may be incorrect.">
            <a:extLst>
              <a:ext uri="{FF2B5EF4-FFF2-40B4-BE49-F238E27FC236}">
                <a16:creationId xmlns:a16="http://schemas.microsoft.com/office/drawing/2014/main" id="{210DDA30-952F-30C8-50D2-24FC2E10F1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332" y="1744852"/>
            <a:ext cx="2626100" cy="2401318"/>
          </a:xfrm>
          <a:prstGeom prst="rect">
            <a:avLst/>
          </a:prstGeom>
        </p:spPr>
      </p:pic>
      <p:pic>
        <p:nvPicPr>
          <p:cNvPr id="14" name="Picture 13" descr="A graph with colorful lines and numbers&#10;&#10;AI-generated content may be incorrect.">
            <a:extLst>
              <a:ext uri="{FF2B5EF4-FFF2-40B4-BE49-F238E27FC236}">
                <a16:creationId xmlns:a16="http://schemas.microsoft.com/office/drawing/2014/main" id="{CE6EFE76-2D32-754B-EACB-077A2754CD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8448" y="4226317"/>
            <a:ext cx="2635236" cy="2035685"/>
          </a:xfrm>
          <a:prstGeom prst="rect">
            <a:avLst/>
          </a:prstGeom>
        </p:spPr>
      </p:pic>
      <p:pic>
        <p:nvPicPr>
          <p:cNvPr id="16" name="Picture 15" descr="A colorful circle with numbers and lines with Crust in the background&#10;&#10;AI-generated content may be incorrect.">
            <a:extLst>
              <a:ext uri="{FF2B5EF4-FFF2-40B4-BE49-F238E27FC236}">
                <a16:creationId xmlns:a16="http://schemas.microsoft.com/office/drawing/2014/main" id="{3EBBF20B-EDD8-A68C-356D-6A700F957C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01926" y="1744852"/>
            <a:ext cx="2648029" cy="2401319"/>
          </a:xfrm>
          <a:prstGeom prst="rect">
            <a:avLst/>
          </a:prstGeom>
        </p:spPr>
      </p:pic>
      <p:pic>
        <p:nvPicPr>
          <p:cNvPr id="18" name="Picture 17" descr="A graph with numbers and lines&#10;&#10;AI-generated content may be incorrect.">
            <a:extLst>
              <a:ext uri="{FF2B5EF4-FFF2-40B4-BE49-F238E27FC236}">
                <a16:creationId xmlns:a16="http://schemas.microsoft.com/office/drawing/2014/main" id="{ACC8BC92-DF5B-F87B-F82F-F72A6F8876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01925" y="4226317"/>
            <a:ext cx="2648029" cy="2049181"/>
          </a:xfrm>
          <a:prstGeom prst="rect">
            <a:avLst/>
          </a:prstGeom>
        </p:spPr>
      </p:pic>
      <p:pic>
        <p:nvPicPr>
          <p:cNvPr id="19" name="Picture 2">
            <a:extLst>
              <a:ext uri="{FF2B5EF4-FFF2-40B4-BE49-F238E27FC236}">
                <a16:creationId xmlns:a16="http://schemas.microsoft.com/office/drawing/2014/main" id="{A609BFCA-0B63-B7C2-0504-7EA359D7636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393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63FEA-EC47-D251-F32E-0B13FC6BFBF2}"/>
              </a:ext>
            </a:extLst>
          </p:cNvPr>
          <p:cNvSpPr>
            <a:spLocks noGrp="1"/>
          </p:cNvSpPr>
          <p:nvPr>
            <p:ph type="title"/>
          </p:nvPr>
        </p:nvSpPr>
        <p:spPr/>
        <p:txBody>
          <a:bodyPr/>
          <a:lstStyle/>
          <a:p>
            <a:r>
              <a:rPr lang="el-GR" dirty="0"/>
              <a:t>ω</a:t>
            </a:r>
            <a:r>
              <a:rPr lang="en-US" baseline="-25000" dirty="0" err="1"/>
              <a:t>ExB</a:t>
            </a:r>
            <a:r>
              <a:rPr lang="en-US" dirty="0"/>
              <a:t> shearing rate – Time evolution </a:t>
            </a:r>
          </a:p>
        </p:txBody>
      </p:sp>
      <p:pic>
        <p:nvPicPr>
          <p:cNvPr id="8" name="Content Placeholder 7" descr="A screenshot of a computer screen&#10;&#10;AI-generated content may be incorrect.">
            <a:extLst>
              <a:ext uri="{FF2B5EF4-FFF2-40B4-BE49-F238E27FC236}">
                <a16:creationId xmlns:a16="http://schemas.microsoft.com/office/drawing/2014/main" id="{64EDFB11-ED6A-80B4-8E6D-42C1C5876E1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84320" y="1690687"/>
            <a:ext cx="4852560" cy="3845140"/>
          </a:xfrm>
        </p:spPr>
      </p:pic>
      <p:sp>
        <p:nvSpPr>
          <p:cNvPr id="4" name="Date Placeholder 3">
            <a:extLst>
              <a:ext uri="{FF2B5EF4-FFF2-40B4-BE49-F238E27FC236}">
                <a16:creationId xmlns:a16="http://schemas.microsoft.com/office/drawing/2014/main" id="{CAEA69CF-D8B2-FDBB-7854-E8783B527BF9}"/>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4460AAF3-CFF1-770E-913C-80EB62415B13}"/>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1E5B83F8-C36A-706B-CF20-2D8F4F9C5DB0}"/>
              </a:ext>
            </a:extLst>
          </p:cNvPr>
          <p:cNvSpPr>
            <a:spLocks noGrp="1"/>
          </p:cNvSpPr>
          <p:nvPr>
            <p:ph type="sldNum" sz="quarter" idx="12"/>
          </p:nvPr>
        </p:nvSpPr>
        <p:spPr/>
        <p:txBody>
          <a:bodyPr/>
          <a:lstStyle/>
          <a:p>
            <a:fld id="{9D6D1E15-42F2-4B6A-AF09-067915C46A0B}" type="slidenum">
              <a:rPr lang="en-US" smtClean="0"/>
              <a:t>13</a:t>
            </a:fld>
            <a:endParaRPr lang="en-US" dirty="0"/>
          </a:p>
        </p:txBody>
      </p:sp>
      <p:pic>
        <p:nvPicPr>
          <p:cNvPr id="10" name="Picture 9" descr="A red and blue lines&#10;&#10;AI-generated content may be incorrect.">
            <a:extLst>
              <a:ext uri="{FF2B5EF4-FFF2-40B4-BE49-F238E27FC236}">
                <a16:creationId xmlns:a16="http://schemas.microsoft.com/office/drawing/2014/main" id="{09F7B139-FBB8-D3E9-D849-2011896BB2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710" y="1690687"/>
            <a:ext cx="4775128" cy="3845140"/>
          </a:xfrm>
          <a:prstGeom prst="rect">
            <a:avLst/>
          </a:prstGeom>
        </p:spPr>
      </p:pic>
      <p:pic>
        <p:nvPicPr>
          <p:cNvPr id="11" name="Picture 2">
            <a:extLst>
              <a:ext uri="{FF2B5EF4-FFF2-40B4-BE49-F238E27FC236}">
                <a16:creationId xmlns:a16="http://schemas.microsoft.com/office/drawing/2014/main" id="{51B34552-D535-D232-5AAA-AD8D097804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B753B37-BBB6-BBB0-35FA-7612DDD0B5CA}"/>
                  </a:ext>
                </a:extLst>
              </p:cNvPr>
              <p:cNvSpPr txBox="1"/>
              <p:nvPr/>
            </p:nvSpPr>
            <p:spPr>
              <a:xfrm>
                <a:off x="3750288" y="5588747"/>
                <a:ext cx="3721100" cy="7146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Sub>
                      <m:r>
                        <a:rPr lang="en-US" b="1" i="1" smtClean="0">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𝒔</m:t>
                          </m:r>
                        </m:num>
                        <m:den>
                          <m:r>
                            <a:rPr lang="en-US" b="1" i="1">
                              <a:latin typeface="Cambria Math" panose="02040503050406030204" pitchFamily="18" charset="0"/>
                            </a:rPr>
                            <m:t>𝟐</m:t>
                          </m:r>
                          <m:sSub>
                            <m:sSubPr>
                              <m:ctrlPr>
                                <a:rPr lang="en-US" b="1" i="1">
                                  <a:latin typeface="Cambria Math" panose="02040503050406030204" pitchFamily="18" charset="0"/>
                                </a:rPr>
                              </m:ctrlPr>
                            </m:sSubPr>
                            <m:e>
                              <m:r>
                                <a:rPr lang="en-US" b="1" i="1">
                                  <a:latin typeface="Cambria Math" panose="02040503050406030204" pitchFamily="18" charset="0"/>
                                </a:rPr>
                                <m:t>𝝍</m:t>
                              </m:r>
                            </m:e>
                            <m:sub>
                              <m:r>
                                <a:rPr lang="en-US" b="1" i="1">
                                  <a:latin typeface="Cambria Math" panose="02040503050406030204" pitchFamily="18" charset="0"/>
                                </a:rPr>
                                <m:t>𝒂</m:t>
                              </m:r>
                            </m:sub>
                          </m:sSub>
                          <m:r>
                            <a:rPr lang="en-US" b="1" i="1">
                              <a:latin typeface="Cambria Math" panose="02040503050406030204" pitchFamily="18" charset="0"/>
                            </a:rPr>
                            <m:t>𝒒</m:t>
                          </m:r>
                        </m:den>
                      </m:f>
                      <m:f>
                        <m:fPr>
                          <m:ctrlPr>
                            <a:rPr lang="en-US" b="1" i="1" smtClean="0">
                              <a:latin typeface="Cambria Math" panose="02040503050406030204" pitchFamily="18" charset="0"/>
                            </a:rPr>
                          </m:ctrlPr>
                        </m:fPr>
                        <m:num>
                          <m:r>
                            <a:rPr lang="en-US" b="1" i="1" smtClean="0">
                              <a:latin typeface="Cambria Math" panose="02040503050406030204" pitchFamily="18" charset="0"/>
                            </a:rPr>
                            <m:t>𝝏</m:t>
                          </m:r>
                        </m:num>
                        <m:den>
                          <m:r>
                            <a:rPr lang="en-US" b="1" i="1" smtClean="0">
                              <a:latin typeface="Cambria Math" panose="02040503050406030204" pitchFamily="18" charset="0"/>
                            </a:rPr>
                            <m:t>𝝏</m:t>
                          </m:r>
                          <m:r>
                            <a:rPr lang="en-US" b="1" i="1" smtClean="0">
                              <a:latin typeface="Cambria Math" panose="02040503050406030204" pitchFamily="18" charset="0"/>
                            </a:rPr>
                            <m:t>𝒔</m:t>
                          </m:r>
                        </m:den>
                      </m:f>
                      <m:d>
                        <m:dPr>
                          <m:ctrlPr>
                            <a:rPr lang="en-US" b="1" i="1" smtClean="0">
                              <a:latin typeface="Cambria Math" panose="02040503050406030204" pitchFamily="18" charset="0"/>
                            </a:rPr>
                          </m:ctrlPr>
                        </m:dPr>
                        <m:e>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𝒔</m:t>
                              </m:r>
                            </m:den>
                          </m:f>
                          <m:f>
                            <m:fPr>
                              <m:ctrlPr>
                                <a:rPr lang="en-US" b="1" i="1" smtClean="0">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&lt;</m:t>
                              </m:r>
                              <m:r>
                                <a:rPr lang="en-US" b="1" i="1" smtClean="0">
                                  <a:latin typeface="Cambria Math" panose="02040503050406030204" pitchFamily="18" charset="0"/>
                                </a:rPr>
                                <m:t>𝝓</m:t>
                              </m:r>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𝒇𝒔𝒂</m:t>
                                  </m:r>
                                </m:sub>
                              </m:sSub>
                            </m:num>
                            <m:den>
                              <m:r>
                                <a:rPr lang="en-US" b="1" i="1" smtClean="0">
                                  <a:latin typeface="Cambria Math" panose="02040503050406030204" pitchFamily="18" charset="0"/>
                                </a:rPr>
                                <m:t>𝝏</m:t>
                              </m:r>
                              <m:r>
                                <a:rPr lang="en-US" b="1" i="1" smtClean="0">
                                  <a:latin typeface="Cambria Math" panose="02040503050406030204" pitchFamily="18" charset="0"/>
                                </a:rPr>
                                <m:t>𝒔</m:t>
                              </m:r>
                            </m:den>
                          </m:f>
                        </m:e>
                      </m:d>
                      <m:r>
                        <a:rPr lang="en-US" b="1" i="1" smtClean="0">
                          <a:latin typeface="Cambria Math" panose="02040503050406030204" pitchFamily="18" charset="0"/>
                        </a:rPr>
                        <m:t> </m:t>
                      </m:r>
                    </m:oMath>
                  </m:oMathPara>
                </a14:m>
                <a:endParaRPr lang="en-US" b="1" i="1" dirty="0">
                  <a:latin typeface="Cambria Math" panose="02040503050406030204" pitchFamily="18" charset="0"/>
                </a:endParaRPr>
              </a:p>
            </p:txBody>
          </p:sp>
        </mc:Choice>
        <mc:Fallback xmlns="">
          <p:sp>
            <p:nvSpPr>
              <p:cNvPr id="12" name="TextBox 11">
                <a:extLst>
                  <a:ext uri="{FF2B5EF4-FFF2-40B4-BE49-F238E27FC236}">
                    <a16:creationId xmlns:a16="http://schemas.microsoft.com/office/drawing/2014/main" id="{1B753B37-BBB6-BBB0-35FA-7612DDD0B5CA}"/>
                  </a:ext>
                </a:extLst>
              </p:cNvPr>
              <p:cNvSpPr txBox="1">
                <a:spLocks noRot="1" noChangeAspect="1" noMove="1" noResize="1" noEditPoints="1" noAdjustHandles="1" noChangeArrowheads="1" noChangeShapeType="1" noTextEdit="1"/>
              </p:cNvSpPr>
              <p:nvPr/>
            </p:nvSpPr>
            <p:spPr>
              <a:xfrm>
                <a:off x="3750288" y="5588747"/>
                <a:ext cx="3721100" cy="714683"/>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35807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88073-B870-0CA5-9213-F56B8DE34C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B29AA9-D423-B453-C567-84D05A18553E}"/>
              </a:ext>
            </a:extLst>
          </p:cNvPr>
          <p:cNvSpPr>
            <a:spLocks noGrp="1"/>
          </p:cNvSpPr>
          <p:nvPr>
            <p:ph type="title"/>
          </p:nvPr>
        </p:nvSpPr>
        <p:spPr/>
        <p:txBody>
          <a:bodyPr/>
          <a:lstStyle/>
          <a:p>
            <a:r>
              <a:rPr lang="en-US" dirty="0"/>
              <a:t>Time average - </a:t>
            </a:r>
            <a:r>
              <a:rPr lang="el-GR" dirty="0"/>
              <a:t>ω</a:t>
            </a:r>
            <a:r>
              <a:rPr lang="en-US" baseline="-25000" dirty="0" err="1"/>
              <a:t>ExB</a:t>
            </a:r>
            <a:r>
              <a:rPr lang="en-US" dirty="0"/>
              <a:t> shearing rate</a:t>
            </a:r>
          </a:p>
        </p:txBody>
      </p:sp>
      <p:sp>
        <p:nvSpPr>
          <p:cNvPr id="3" name="Footer Placeholder 2">
            <a:extLst>
              <a:ext uri="{FF2B5EF4-FFF2-40B4-BE49-F238E27FC236}">
                <a16:creationId xmlns:a16="http://schemas.microsoft.com/office/drawing/2014/main" id="{ACD3D75C-6292-414A-23D2-BB48599700C1}"/>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883628B3-8C39-C7B9-4F1D-A61D49630535}"/>
              </a:ext>
            </a:extLst>
          </p:cNvPr>
          <p:cNvSpPr>
            <a:spLocks noGrp="1"/>
          </p:cNvSpPr>
          <p:nvPr>
            <p:ph type="sldNum" sz="quarter" idx="12"/>
          </p:nvPr>
        </p:nvSpPr>
        <p:spPr/>
        <p:txBody>
          <a:bodyPr/>
          <a:lstStyle/>
          <a:p>
            <a:fld id="{9D6D1E15-42F2-4B6A-AF09-067915C46A0B}" type="slidenum">
              <a:rPr lang="en-US" smtClean="0"/>
              <a:t>14</a:t>
            </a:fld>
            <a:endParaRPr lang="en-US" dirty="0"/>
          </a:p>
        </p:txBody>
      </p:sp>
      <p:sp>
        <p:nvSpPr>
          <p:cNvPr id="6" name="Date Placeholder 5">
            <a:extLst>
              <a:ext uri="{FF2B5EF4-FFF2-40B4-BE49-F238E27FC236}">
                <a16:creationId xmlns:a16="http://schemas.microsoft.com/office/drawing/2014/main" id="{9179A944-408E-CFE6-A2DD-080B481D1ADC}"/>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95D120B9-4523-E33B-3AF9-E727D37C89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AC7241D3-FCEC-1EBA-419B-7C127F6E5208}"/>
                  </a:ext>
                </a:extLst>
              </p:cNvPr>
              <p:cNvSpPr txBox="1"/>
              <p:nvPr/>
            </p:nvSpPr>
            <p:spPr>
              <a:xfrm>
                <a:off x="7632700" y="1601788"/>
                <a:ext cx="3721100" cy="7146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Sub>
                      <m:r>
                        <a:rPr lang="en-US" b="1" i="1" smtClean="0">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𝒔</m:t>
                          </m:r>
                        </m:num>
                        <m:den>
                          <m:r>
                            <a:rPr lang="en-US" b="1" i="1">
                              <a:latin typeface="Cambria Math" panose="02040503050406030204" pitchFamily="18" charset="0"/>
                            </a:rPr>
                            <m:t>𝟐</m:t>
                          </m:r>
                          <m:sSub>
                            <m:sSubPr>
                              <m:ctrlPr>
                                <a:rPr lang="en-US" b="1" i="1">
                                  <a:latin typeface="Cambria Math" panose="02040503050406030204" pitchFamily="18" charset="0"/>
                                </a:rPr>
                              </m:ctrlPr>
                            </m:sSubPr>
                            <m:e>
                              <m:r>
                                <a:rPr lang="en-US" b="1" i="1">
                                  <a:latin typeface="Cambria Math" panose="02040503050406030204" pitchFamily="18" charset="0"/>
                                </a:rPr>
                                <m:t>𝝍</m:t>
                              </m:r>
                            </m:e>
                            <m:sub>
                              <m:r>
                                <a:rPr lang="en-US" b="1" i="1">
                                  <a:latin typeface="Cambria Math" panose="02040503050406030204" pitchFamily="18" charset="0"/>
                                </a:rPr>
                                <m:t>𝒂</m:t>
                              </m:r>
                            </m:sub>
                          </m:sSub>
                          <m:r>
                            <a:rPr lang="en-US" b="1" i="1">
                              <a:latin typeface="Cambria Math" panose="02040503050406030204" pitchFamily="18" charset="0"/>
                            </a:rPr>
                            <m:t>𝒒</m:t>
                          </m:r>
                        </m:den>
                      </m:f>
                      <m:f>
                        <m:fPr>
                          <m:ctrlPr>
                            <a:rPr lang="en-US" b="1" i="1" smtClean="0">
                              <a:latin typeface="Cambria Math" panose="02040503050406030204" pitchFamily="18" charset="0"/>
                            </a:rPr>
                          </m:ctrlPr>
                        </m:fPr>
                        <m:num>
                          <m:r>
                            <a:rPr lang="en-US" b="1" i="1" smtClean="0">
                              <a:latin typeface="Cambria Math" panose="02040503050406030204" pitchFamily="18" charset="0"/>
                            </a:rPr>
                            <m:t>𝝏</m:t>
                          </m:r>
                        </m:num>
                        <m:den>
                          <m:r>
                            <a:rPr lang="en-US" b="1" i="1" smtClean="0">
                              <a:latin typeface="Cambria Math" panose="02040503050406030204" pitchFamily="18" charset="0"/>
                            </a:rPr>
                            <m:t>𝝏</m:t>
                          </m:r>
                          <m:r>
                            <a:rPr lang="en-US" b="1" i="1" smtClean="0">
                              <a:latin typeface="Cambria Math" panose="02040503050406030204" pitchFamily="18" charset="0"/>
                            </a:rPr>
                            <m:t>𝒔</m:t>
                          </m:r>
                        </m:den>
                      </m:f>
                      <m:d>
                        <m:dPr>
                          <m:ctrlPr>
                            <a:rPr lang="en-US" b="1" i="1" smtClean="0">
                              <a:latin typeface="Cambria Math" panose="02040503050406030204" pitchFamily="18" charset="0"/>
                            </a:rPr>
                          </m:ctrlPr>
                        </m:dPr>
                        <m:e>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𝒔</m:t>
                              </m:r>
                            </m:den>
                          </m:f>
                          <m:f>
                            <m:fPr>
                              <m:ctrlPr>
                                <a:rPr lang="en-US" b="1" i="1" smtClean="0">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&lt;</m:t>
                              </m:r>
                              <m:r>
                                <a:rPr lang="en-US" b="1" i="1" smtClean="0">
                                  <a:latin typeface="Cambria Math" panose="02040503050406030204" pitchFamily="18" charset="0"/>
                                </a:rPr>
                                <m:t>𝝓</m:t>
                              </m:r>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𝒇𝒔𝒂</m:t>
                                  </m:r>
                                </m:sub>
                              </m:sSub>
                            </m:num>
                            <m:den>
                              <m:r>
                                <a:rPr lang="en-US" b="1" i="1" smtClean="0">
                                  <a:latin typeface="Cambria Math" panose="02040503050406030204" pitchFamily="18" charset="0"/>
                                </a:rPr>
                                <m:t>𝝏</m:t>
                              </m:r>
                              <m:r>
                                <a:rPr lang="en-US" b="1" i="1" smtClean="0">
                                  <a:latin typeface="Cambria Math" panose="02040503050406030204" pitchFamily="18" charset="0"/>
                                </a:rPr>
                                <m:t>𝒔</m:t>
                              </m:r>
                            </m:den>
                          </m:f>
                        </m:e>
                      </m:d>
                      <m:r>
                        <a:rPr lang="en-US" b="1" i="1" smtClean="0">
                          <a:latin typeface="Cambria Math" panose="02040503050406030204" pitchFamily="18" charset="0"/>
                        </a:rPr>
                        <m:t> </m:t>
                      </m:r>
                    </m:oMath>
                  </m:oMathPara>
                </a14:m>
                <a:endParaRPr lang="en-US" b="1" i="1" dirty="0">
                  <a:latin typeface="Cambria Math" panose="02040503050406030204" pitchFamily="18" charset="0"/>
                </a:endParaRPr>
              </a:p>
            </p:txBody>
          </p:sp>
        </mc:Choice>
        <mc:Fallback xmlns="">
          <p:sp>
            <p:nvSpPr>
              <p:cNvPr id="24" name="TextBox 23">
                <a:extLst>
                  <a:ext uri="{FF2B5EF4-FFF2-40B4-BE49-F238E27FC236}">
                    <a16:creationId xmlns:a16="http://schemas.microsoft.com/office/drawing/2014/main" id="{E0C5B9D9-CAC0-24D2-8FE7-3ECA6D68E3DD}"/>
                  </a:ext>
                </a:extLst>
              </p:cNvPr>
              <p:cNvSpPr txBox="1">
                <a:spLocks noRot="1" noChangeAspect="1" noMove="1" noResize="1" noEditPoints="1" noAdjustHandles="1" noChangeArrowheads="1" noChangeShapeType="1" noTextEdit="1"/>
              </p:cNvSpPr>
              <p:nvPr/>
            </p:nvSpPr>
            <p:spPr>
              <a:xfrm>
                <a:off x="7632700" y="1601788"/>
                <a:ext cx="3721100" cy="71468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410A642-9891-DF4F-8DC9-0E950D79D83A}"/>
                  </a:ext>
                </a:extLst>
              </p:cNvPr>
              <p:cNvSpPr txBox="1"/>
              <p:nvPr/>
            </p:nvSpPr>
            <p:spPr>
              <a:xfrm>
                <a:off x="7632700" y="2915953"/>
                <a:ext cx="3721100" cy="4399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up>
                          <m:r>
                            <a:rPr lang="en-US" b="1" i="1" smtClean="0">
                              <a:latin typeface="Cambria Math" panose="02040503050406030204" pitchFamily="18" charset="0"/>
                            </a:rPr>
                            <m:t>𝒔𝒕𝒆𝒂𝒅𝒚</m:t>
                          </m:r>
                        </m:sup>
                      </m:sSubSup>
                      <m:d>
                        <m:dPr>
                          <m:ctrlPr>
                            <a:rPr lang="en-US" b="1" i="1" smtClean="0">
                              <a:latin typeface="Cambria Math" panose="02040503050406030204" pitchFamily="18" charset="0"/>
                            </a:rPr>
                          </m:ctrlPr>
                        </m:dPr>
                        <m:e>
                          <m:r>
                            <a:rPr lang="en-US" b="1" i="1" smtClean="0">
                              <a:latin typeface="Cambria Math" panose="02040503050406030204" pitchFamily="18" charset="0"/>
                            </a:rPr>
                            <m:t>𝒔</m:t>
                          </m:r>
                        </m:e>
                      </m:d>
                      <m:r>
                        <a:rPr lang="en-US" b="1" i="1" smtClean="0">
                          <a:latin typeface="Cambria Math" panose="02040503050406030204" pitchFamily="18" charset="0"/>
                        </a:rPr>
                        <m:t>= </m:t>
                      </m:r>
                      <m:sSub>
                        <m:sSubPr>
                          <m:ctrlPr>
                            <a:rPr lang="en-US" b="1" i="1">
                              <a:latin typeface="Cambria Math" panose="02040503050406030204" pitchFamily="18" charset="0"/>
                            </a:rPr>
                          </m:ctrlPr>
                        </m:sSubPr>
                        <m:e>
                          <m:r>
                            <a:rPr lang="en-US" b="1" i="1" smtClean="0">
                              <a:latin typeface="Cambria Math" panose="02040503050406030204" pitchFamily="18" charset="0"/>
                            </a:rPr>
                            <m:t>&lt;</m:t>
                          </m:r>
                          <m:r>
                            <a:rPr lang="en-US" b="1" i="1">
                              <a:latin typeface="Cambria Math" panose="02040503050406030204" pitchFamily="18" charset="0"/>
                            </a:rPr>
                            <m:t>𝝎</m:t>
                          </m:r>
                        </m:e>
                        <m:sub>
                          <m:r>
                            <a:rPr lang="en-US" b="1" i="1">
                              <a:latin typeface="Cambria Math" panose="02040503050406030204" pitchFamily="18" charset="0"/>
                            </a:rPr>
                            <m:t>𝑬𝒙𝑩</m:t>
                          </m:r>
                        </m:sub>
                      </m:sSub>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𝒕</m:t>
                          </m:r>
                        </m:sub>
                      </m:sSub>
                    </m:oMath>
                  </m:oMathPara>
                </a14:m>
                <a:endParaRPr lang="en-US" b="1" i="1" dirty="0">
                  <a:latin typeface="Cambria Math" panose="02040503050406030204" pitchFamily="18" charset="0"/>
                </a:endParaRPr>
              </a:p>
            </p:txBody>
          </p:sp>
        </mc:Choice>
        <mc:Fallback xmlns="">
          <p:sp>
            <p:nvSpPr>
              <p:cNvPr id="25" name="TextBox 24">
                <a:extLst>
                  <a:ext uri="{FF2B5EF4-FFF2-40B4-BE49-F238E27FC236}">
                    <a16:creationId xmlns:a16="http://schemas.microsoft.com/office/drawing/2014/main" id="{A279B46E-F70C-4E97-0784-2249B7894D11}"/>
                  </a:ext>
                </a:extLst>
              </p:cNvPr>
              <p:cNvSpPr txBox="1">
                <a:spLocks noRot="1" noChangeAspect="1" noMove="1" noResize="1" noEditPoints="1" noAdjustHandles="1" noChangeArrowheads="1" noChangeShapeType="1" noTextEdit="1"/>
              </p:cNvSpPr>
              <p:nvPr/>
            </p:nvSpPr>
            <p:spPr>
              <a:xfrm>
                <a:off x="7632700" y="2915953"/>
                <a:ext cx="3721100" cy="439929"/>
              </a:xfrm>
              <a:prstGeom prst="rect">
                <a:avLst/>
              </a:prstGeom>
              <a:blipFill>
                <a:blip r:embed="rId6"/>
                <a:stretch>
                  <a:fillRect/>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D0C8D1C3-3457-B53E-FD1A-4CB28CDBBE26}"/>
              </a:ext>
            </a:extLst>
          </p:cNvPr>
          <p:cNvSpPr txBox="1"/>
          <p:nvPr/>
        </p:nvSpPr>
        <p:spPr>
          <a:xfrm>
            <a:off x="7632700" y="2553875"/>
            <a:ext cx="3721100" cy="369332"/>
          </a:xfrm>
          <a:prstGeom prst="rect">
            <a:avLst/>
          </a:prstGeom>
          <a:noFill/>
        </p:spPr>
        <p:txBody>
          <a:bodyPr wrap="square" rtlCol="0">
            <a:spAutoFit/>
          </a:bodyPr>
          <a:lstStyle/>
          <a:p>
            <a:pPr algn="ctr"/>
            <a:r>
              <a:rPr lang="en-US" b="1" u="sng" dirty="0"/>
              <a:t>Steady state shearing rate</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30D3346-A354-C302-EEF9-FBF801AD2DE0}"/>
                  </a:ext>
                </a:extLst>
              </p:cNvPr>
              <p:cNvSpPr txBox="1"/>
              <p:nvPr/>
            </p:nvSpPr>
            <p:spPr>
              <a:xfrm>
                <a:off x="7632700" y="3419465"/>
                <a:ext cx="3721100" cy="4399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up>
                          <m:r>
                            <a:rPr lang="en-US" b="1" i="1" smtClean="0">
                              <a:latin typeface="Cambria Math" panose="02040503050406030204" pitchFamily="18" charset="0"/>
                            </a:rPr>
                            <m:t>𝒔𝒕𝒆𝒂𝒅𝒚</m:t>
                          </m:r>
                        </m:sup>
                      </m:sSubSup>
                      <m:r>
                        <a:rPr lang="en-US" b="1" i="1" smtClean="0">
                          <a:latin typeface="Cambria Math" panose="02040503050406030204" pitchFamily="18" charset="0"/>
                        </a:rPr>
                        <m:t>= </m:t>
                      </m:r>
                      <m:sSub>
                        <m:sSubPr>
                          <m:ctrlPr>
                            <a:rPr lang="en-US" b="1" i="1">
                              <a:latin typeface="Cambria Math" panose="02040503050406030204" pitchFamily="18" charset="0"/>
                            </a:rPr>
                          </m:ctrlPr>
                        </m:sSubPr>
                        <m:e>
                          <m:r>
                            <a:rPr lang="en-US" b="1" i="1" smtClean="0">
                              <a:latin typeface="Cambria Math" panose="02040503050406030204" pitchFamily="18" charset="0"/>
                            </a:rPr>
                            <m:t>&lt;|&lt;</m:t>
                          </m:r>
                          <m:r>
                            <a:rPr lang="en-US" b="1" i="1">
                              <a:latin typeface="Cambria Math" panose="02040503050406030204" pitchFamily="18" charset="0"/>
                            </a:rPr>
                            <m:t>𝝎</m:t>
                          </m:r>
                        </m:e>
                        <m:sub>
                          <m:r>
                            <a:rPr lang="en-US" b="1" i="1">
                              <a:latin typeface="Cambria Math" panose="02040503050406030204" pitchFamily="18" charset="0"/>
                            </a:rPr>
                            <m:t>𝑬𝒙𝑩</m:t>
                          </m:r>
                        </m:sub>
                      </m:sSub>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𝒕</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𝒔</m:t>
                          </m:r>
                        </m:sub>
                      </m:sSub>
                    </m:oMath>
                  </m:oMathPara>
                </a14:m>
                <a:endParaRPr lang="en-US" b="1" i="1" dirty="0">
                  <a:latin typeface="Cambria Math" panose="02040503050406030204" pitchFamily="18" charset="0"/>
                </a:endParaRPr>
              </a:p>
            </p:txBody>
          </p:sp>
        </mc:Choice>
        <mc:Fallback xmlns="">
          <p:sp>
            <p:nvSpPr>
              <p:cNvPr id="29" name="TextBox 28">
                <a:extLst>
                  <a:ext uri="{FF2B5EF4-FFF2-40B4-BE49-F238E27FC236}">
                    <a16:creationId xmlns:a16="http://schemas.microsoft.com/office/drawing/2014/main" id="{0B445F91-D65C-E7E0-BBCC-5429CEDB9B38}"/>
                  </a:ext>
                </a:extLst>
              </p:cNvPr>
              <p:cNvSpPr txBox="1">
                <a:spLocks noRot="1" noChangeAspect="1" noMove="1" noResize="1" noEditPoints="1" noAdjustHandles="1" noChangeArrowheads="1" noChangeShapeType="1" noTextEdit="1"/>
              </p:cNvSpPr>
              <p:nvPr/>
            </p:nvSpPr>
            <p:spPr>
              <a:xfrm>
                <a:off x="7632700" y="3419465"/>
                <a:ext cx="3721100" cy="439929"/>
              </a:xfrm>
              <a:prstGeom prst="rect">
                <a:avLst/>
              </a:prstGeom>
              <a:blipFill>
                <a:blip r:embed="rId7"/>
                <a:stretch>
                  <a:fillRect b="-6944"/>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28174BB7-369F-FDD0-3135-C81721BDC1F1}"/>
              </a:ext>
            </a:extLst>
          </p:cNvPr>
          <p:cNvSpPr txBox="1"/>
          <p:nvPr/>
        </p:nvSpPr>
        <p:spPr>
          <a:xfrm>
            <a:off x="7632700" y="4106840"/>
            <a:ext cx="3721100" cy="369332"/>
          </a:xfrm>
          <a:prstGeom prst="rect">
            <a:avLst/>
          </a:prstGeom>
          <a:noFill/>
        </p:spPr>
        <p:txBody>
          <a:bodyPr wrap="square" rtlCol="0">
            <a:spAutoFit/>
          </a:bodyPr>
          <a:lstStyle/>
          <a:p>
            <a:pPr algn="ctr"/>
            <a:r>
              <a:rPr lang="en-US" b="1" u="sng" dirty="0"/>
              <a:t>Total shearing rate</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23FC1EF5-B49D-4BF4-894C-787385FF7D9C}"/>
                  </a:ext>
                </a:extLst>
              </p:cNvPr>
              <p:cNvSpPr txBox="1"/>
              <p:nvPr/>
            </p:nvSpPr>
            <p:spPr>
              <a:xfrm>
                <a:off x="7632700" y="4476172"/>
                <a:ext cx="3721100" cy="3770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up>
                          <m:r>
                            <a:rPr lang="en-US" b="1" i="1" smtClean="0">
                              <a:latin typeface="Cambria Math" panose="02040503050406030204" pitchFamily="18" charset="0"/>
                            </a:rPr>
                            <m:t>𝒕𝒐𝒕</m:t>
                          </m:r>
                        </m:sup>
                      </m:sSubSup>
                      <m:r>
                        <a:rPr lang="en-US" b="1" i="1" smtClean="0">
                          <a:latin typeface="Cambria Math" panose="02040503050406030204" pitchFamily="18" charset="0"/>
                        </a:rPr>
                        <m:t>= </m:t>
                      </m:r>
                      <m:sSub>
                        <m:sSubPr>
                          <m:ctrlPr>
                            <a:rPr lang="en-US" b="1" i="1">
                              <a:latin typeface="Cambria Math" panose="02040503050406030204" pitchFamily="18" charset="0"/>
                            </a:rPr>
                          </m:ctrlPr>
                        </m:sSubPr>
                        <m:e>
                          <m:r>
                            <a:rPr lang="en-US" b="1" i="1" smtClean="0">
                              <a:latin typeface="Cambria Math" panose="02040503050406030204" pitchFamily="18" charset="0"/>
                            </a:rPr>
                            <m:t>&lt;|&lt;</m:t>
                          </m:r>
                          <m:r>
                            <a:rPr lang="en-US" b="1" i="1">
                              <a:latin typeface="Cambria Math" panose="02040503050406030204" pitchFamily="18" charset="0"/>
                            </a:rPr>
                            <m:t>𝝎</m:t>
                          </m:r>
                        </m:e>
                        <m:sub>
                          <m:r>
                            <a:rPr lang="en-US" b="1" i="1">
                              <a:latin typeface="Cambria Math" panose="02040503050406030204" pitchFamily="18" charset="0"/>
                            </a:rPr>
                            <m:t>𝑬𝒙𝑩</m:t>
                          </m:r>
                        </m:sub>
                      </m:sSub>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𝒔</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&gt;</m:t>
                          </m:r>
                        </m:e>
                        <m:sub>
                          <m:r>
                            <a:rPr lang="en-US" b="1" i="1" smtClean="0">
                              <a:latin typeface="Cambria Math" panose="02040503050406030204" pitchFamily="18" charset="0"/>
                            </a:rPr>
                            <m:t>𝒕</m:t>
                          </m:r>
                        </m:sub>
                      </m:sSub>
                    </m:oMath>
                  </m:oMathPara>
                </a14:m>
                <a:endParaRPr lang="en-US" b="1" i="1" dirty="0">
                  <a:latin typeface="Cambria Math" panose="02040503050406030204" pitchFamily="18" charset="0"/>
                </a:endParaRPr>
              </a:p>
            </p:txBody>
          </p:sp>
        </mc:Choice>
        <mc:Fallback xmlns="">
          <p:sp>
            <p:nvSpPr>
              <p:cNvPr id="32" name="TextBox 31">
                <a:extLst>
                  <a:ext uri="{FF2B5EF4-FFF2-40B4-BE49-F238E27FC236}">
                    <a16:creationId xmlns:a16="http://schemas.microsoft.com/office/drawing/2014/main" id="{B4966112-780B-1B04-190E-B313AEB8A504}"/>
                  </a:ext>
                </a:extLst>
              </p:cNvPr>
              <p:cNvSpPr txBox="1">
                <a:spLocks noRot="1" noChangeAspect="1" noMove="1" noResize="1" noEditPoints="1" noAdjustHandles="1" noChangeArrowheads="1" noChangeShapeType="1" noTextEdit="1"/>
              </p:cNvSpPr>
              <p:nvPr/>
            </p:nvSpPr>
            <p:spPr>
              <a:xfrm>
                <a:off x="7632700" y="4476172"/>
                <a:ext cx="3721100" cy="377091"/>
              </a:xfrm>
              <a:prstGeom prst="rect">
                <a:avLst/>
              </a:prstGeom>
              <a:blipFill>
                <a:blip r:embed="rId8"/>
                <a:stretch>
                  <a:fillRect b="-14516"/>
                </a:stretch>
              </a:blipFill>
            </p:spPr>
            <p:txBody>
              <a:bodyPr/>
              <a:lstStyle/>
              <a:p>
                <a:r>
                  <a:rPr lang="en-US">
                    <a:noFill/>
                  </a:rPr>
                  <a:t> </a:t>
                </a:r>
              </a:p>
            </p:txBody>
          </p:sp>
        </mc:Fallback>
      </mc:AlternateContent>
      <p:sp>
        <p:nvSpPr>
          <p:cNvPr id="33" name="TextBox 32">
            <a:extLst>
              <a:ext uri="{FF2B5EF4-FFF2-40B4-BE49-F238E27FC236}">
                <a16:creationId xmlns:a16="http://schemas.microsoft.com/office/drawing/2014/main" id="{8A1BCBA1-E154-D5BE-5575-6D0FBCAB1A32}"/>
              </a:ext>
            </a:extLst>
          </p:cNvPr>
          <p:cNvSpPr txBox="1"/>
          <p:nvPr/>
        </p:nvSpPr>
        <p:spPr>
          <a:xfrm>
            <a:off x="7632700" y="5200041"/>
            <a:ext cx="3721100" cy="369332"/>
          </a:xfrm>
          <a:prstGeom prst="rect">
            <a:avLst/>
          </a:prstGeom>
          <a:noFill/>
        </p:spPr>
        <p:txBody>
          <a:bodyPr wrap="square" rtlCol="0">
            <a:spAutoFit/>
          </a:bodyPr>
          <a:lstStyle/>
          <a:p>
            <a:pPr algn="ctr"/>
            <a:r>
              <a:rPr lang="en-US" b="1" u="sng" dirty="0"/>
              <a:t>Fluctuating shearing rate</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6F897ECB-E0F1-D830-B896-FCA9E4283E68}"/>
                  </a:ext>
                </a:extLst>
              </p:cNvPr>
              <p:cNvSpPr txBox="1"/>
              <p:nvPr/>
            </p:nvSpPr>
            <p:spPr>
              <a:xfrm>
                <a:off x="7632700" y="5569373"/>
                <a:ext cx="3721100" cy="4399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𝝎</m:t>
                          </m:r>
                        </m:e>
                        <m:sub>
                          <m:r>
                            <a:rPr lang="en-US" b="1" i="1" smtClean="0">
                              <a:latin typeface="Cambria Math" panose="02040503050406030204" pitchFamily="18" charset="0"/>
                            </a:rPr>
                            <m:t>𝑬𝒙𝑩</m:t>
                          </m:r>
                        </m:sub>
                        <m:sup>
                          <m:r>
                            <a:rPr lang="en-US" b="1" i="1" smtClean="0">
                              <a:latin typeface="Cambria Math" panose="02040503050406030204" pitchFamily="18" charset="0"/>
                            </a:rPr>
                            <m:t>𝒇𝒍𝒖𝒄𝒕</m:t>
                          </m:r>
                        </m:sup>
                      </m:sSubSup>
                      <m:r>
                        <a:rPr lang="en-US" b="1" i="1" smtClean="0">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𝝎</m:t>
                          </m:r>
                        </m:e>
                        <m:sub>
                          <m:r>
                            <a:rPr lang="en-US" b="1" i="1">
                              <a:latin typeface="Cambria Math" panose="02040503050406030204" pitchFamily="18" charset="0"/>
                            </a:rPr>
                            <m:t>𝑬𝒙𝑩</m:t>
                          </m:r>
                        </m:sub>
                        <m:sup>
                          <m:r>
                            <a:rPr lang="en-US" b="1" i="1" smtClean="0">
                              <a:latin typeface="Cambria Math" panose="02040503050406030204" pitchFamily="18" charset="0"/>
                            </a:rPr>
                            <m:t>𝒕𝒐𝒕</m:t>
                          </m:r>
                        </m:sup>
                      </m:sSubSup>
                      <m:r>
                        <a:rPr lang="en-US" b="1" i="1" smtClean="0">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𝝎</m:t>
                          </m:r>
                        </m:e>
                        <m:sub>
                          <m:r>
                            <a:rPr lang="en-US" b="1" i="1">
                              <a:latin typeface="Cambria Math" panose="02040503050406030204" pitchFamily="18" charset="0"/>
                            </a:rPr>
                            <m:t>𝑬𝒙𝑩</m:t>
                          </m:r>
                        </m:sub>
                        <m:sup>
                          <m:r>
                            <a:rPr lang="en-US" b="1" i="1" smtClean="0">
                              <a:latin typeface="Cambria Math" panose="02040503050406030204" pitchFamily="18" charset="0"/>
                            </a:rPr>
                            <m:t>𝒔𝒕𝒆𝒂𝒅𝒚</m:t>
                          </m:r>
                        </m:sup>
                      </m:sSubSup>
                    </m:oMath>
                  </m:oMathPara>
                </a14:m>
                <a:endParaRPr lang="en-US" b="1" i="1" dirty="0">
                  <a:latin typeface="Cambria Math" panose="02040503050406030204" pitchFamily="18" charset="0"/>
                </a:endParaRPr>
              </a:p>
            </p:txBody>
          </p:sp>
        </mc:Choice>
        <mc:Fallback xmlns="">
          <p:sp>
            <p:nvSpPr>
              <p:cNvPr id="34" name="TextBox 33">
                <a:extLst>
                  <a:ext uri="{FF2B5EF4-FFF2-40B4-BE49-F238E27FC236}">
                    <a16:creationId xmlns:a16="http://schemas.microsoft.com/office/drawing/2014/main" id="{48738591-17FD-EC78-0C06-17B433C6E886}"/>
                  </a:ext>
                </a:extLst>
              </p:cNvPr>
              <p:cNvSpPr txBox="1">
                <a:spLocks noRot="1" noChangeAspect="1" noMove="1" noResize="1" noEditPoints="1" noAdjustHandles="1" noChangeArrowheads="1" noChangeShapeType="1" noTextEdit="1"/>
              </p:cNvSpPr>
              <p:nvPr/>
            </p:nvSpPr>
            <p:spPr>
              <a:xfrm>
                <a:off x="7632700" y="5569373"/>
                <a:ext cx="3721100" cy="439929"/>
              </a:xfrm>
              <a:prstGeom prst="rect">
                <a:avLst/>
              </a:prstGeom>
              <a:blipFill>
                <a:blip r:embed="rId9"/>
                <a:stretch>
                  <a:fillRect b="-2778"/>
                </a:stretch>
              </a:blipFill>
            </p:spPr>
            <p:txBody>
              <a:bodyPr/>
              <a:lstStyle/>
              <a:p>
                <a:r>
                  <a:rPr lang="en-US">
                    <a:noFill/>
                  </a:rPr>
                  <a:t> </a:t>
                </a:r>
              </a:p>
            </p:txBody>
          </p:sp>
        </mc:Fallback>
      </mc:AlternateContent>
      <p:pic>
        <p:nvPicPr>
          <p:cNvPr id="8" name="Picture 7" descr="A graph of different colored squares">
            <a:extLst>
              <a:ext uri="{FF2B5EF4-FFF2-40B4-BE49-F238E27FC236}">
                <a16:creationId xmlns:a16="http://schemas.microsoft.com/office/drawing/2014/main" id="{89AA1996-78B6-0689-00BF-2BAA51507A0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8200" y="1601788"/>
            <a:ext cx="5986346" cy="4578614"/>
          </a:xfrm>
          <a:prstGeom prst="rect">
            <a:avLst/>
          </a:prstGeom>
        </p:spPr>
      </p:pic>
    </p:spTree>
    <p:extLst>
      <p:ext uri="{BB962C8B-B14F-4D97-AF65-F5344CB8AC3E}">
        <p14:creationId xmlns:p14="http://schemas.microsoft.com/office/powerpoint/2010/main" val="1206126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01D97-F7C9-0160-20AC-086E777F58AA}"/>
              </a:ext>
            </a:extLst>
          </p:cNvPr>
          <p:cNvSpPr>
            <a:spLocks noGrp="1"/>
          </p:cNvSpPr>
          <p:nvPr>
            <p:ph type="title"/>
          </p:nvPr>
        </p:nvSpPr>
        <p:spPr/>
        <p:txBody>
          <a:bodyPr/>
          <a:lstStyle/>
          <a:p>
            <a:r>
              <a:rPr lang="en-US" dirty="0"/>
              <a:t>Shearing rate</a:t>
            </a:r>
          </a:p>
        </p:txBody>
      </p:sp>
      <p:pic>
        <p:nvPicPr>
          <p:cNvPr id="8" name="Content Placeholder 7" descr="A graph of numbers and letters&#10;&#10;AI-generated content may be incorrect.">
            <a:extLst>
              <a:ext uri="{FF2B5EF4-FFF2-40B4-BE49-F238E27FC236}">
                <a16:creationId xmlns:a16="http://schemas.microsoft.com/office/drawing/2014/main" id="{03F8A0D2-0D1C-31B3-BEB8-AF464D88FE0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38511"/>
            <a:ext cx="4495800" cy="3438581"/>
          </a:xfrm>
        </p:spPr>
      </p:pic>
      <p:sp>
        <p:nvSpPr>
          <p:cNvPr id="4" name="Date Placeholder 3">
            <a:extLst>
              <a:ext uri="{FF2B5EF4-FFF2-40B4-BE49-F238E27FC236}">
                <a16:creationId xmlns:a16="http://schemas.microsoft.com/office/drawing/2014/main" id="{315D55AA-F9CD-592E-3F4B-E09D5DD5D32E}"/>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72E498B8-CF7D-DAC5-42FC-BB8813148BE8}"/>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F59AFBEB-7A87-FF84-224B-5CDC42F6D7D1}"/>
              </a:ext>
            </a:extLst>
          </p:cNvPr>
          <p:cNvSpPr>
            <a:spLocks noGrp="1"/>
          </p:cNvSpPr>
          <p:nvPr>
            <p:ph type="sldNum" sz="quarter" idx="12"/>
          </p:nvPr>
        </p:nvSpPr>
        <p:spPr/>
        <p:txBody>
          <a:bodyPr/>
          <a:lstStyle/>
          <a:p>
            <a:fld id="{9D6D1E15-42F2-4B6A-AF09-067915C46A0B}" type="slidenum">
              <a:rPr lang="en-US" smtClean="0"/>
              <a:t>15</a:t>
            </a:fld>
            <a:endParaRPr lang="en-US" dirty="0"/>
          </a:p>
        </p:txBody>
      </p:sp>
      <p:pic>
        <p:nvPicPr>
          <p:cNvPr id="9" name="Picture 2">
            <a:extLst>
              <a:ext uri="{FF2B5EF4-FFF2-40B4-BE49-F238E27FC236}">
                <a16:creationId xmlns:a16="http://schemas.microsoft.com/office/drawing/2014/main" id="{53048C55-6886-FAC8-1C57-3E0E2A67C9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close-up of a graph">
            <a:extLst>
              <a:ext uri="{FF2B5EF4-FFF2-40B4-BE49-F238E27FC236}">
                <a16:creationId xmlns:a16="http://schemas.microsoft.com/office/drawing/2014/main" id="{E3E3EACF-9764-84E9-B249-4DE237DE2348}"/>
              </a:ext>
            </a:extLst>
          </p:cNvPr>
          <p:cNvPicPr>
            <a:picLocks noChangeAspect="1"/>
          </p:cNvPicPr>
          <p:nvPr/>
        </p:nvPicPr>
        <p:blipFill>
          <a:blip r:embed="rId4">
            <a:extLst>
              <a:ext uri="{28A0092B-C50C-407E-A947-70E740481C1C}">
                <a14:useLocalDpi xmlns:a14="http://schemas.microsoft.com/office/drawing/2010/main" val="0"/>
              </a:ext>
            </a:extLst>
          </a:blip>
          <a:srcRect r="32395"/>
          <a:stretch>
            <a:fillRect/>
          </a:stretch>
        </p:blipFill>
        <p:spPr>
          <a:xfrm>
            <a:off x="5543326" y="2071605"/>
            <a:ext cx="5810474" cy="3305487"/>
          </a:xfrm>
          <a:prstGeom prst="rect">
            <a:avLst/>
          </a:prstGeom>
        </p:spPr>
      </p:pic>
    </p:spTree>
    <p:extLst>
      <p:ext uri="{BB962C8B-B14F-4D97-AF65-F5344CB8AC3E}">
        <p14:creationId xmlns:p14="http://schemas.microsoft.com/office/powerpoint/2010/main" val="234492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99E29-FA0C-B2F2-48A6-DAD23944A9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B4C9DE-2263-8D22-4A2E-078A23DD5A02}"/>
              </a:ext>
            </a:extLst>
          </p:cNvPr>
          <p:cNvSpPr>
            <a:spLocks noGrp="1"/>
          </p:cNvSpPr>
          <p:nvPr>
            <p:ph type="title"/>
          </p:nvPr>
        </p:nvSpPr>
        <p:spPr/>
        <p:txBody>
          <a:bodyPr/>
          <a:lstStyle/>
          <a:p>
            <a:r>
              <a:rPr lang="el-GR" dirty="0"/>
              <a:t>ω</a:t>
            </a:r>
            <a:r>
              <a:rPr lang="en-US" baseline="-25000" dirty="0" err="1"/>
              <a:t>ExB</a:t>
            </a:r>
            <a:r>
              <a:rPr lang="en-US" dirty="0"/>
              <a:t> shearing rate – modes </a:t>
            </a:r>
          </a:p>
        </p:txBody>
      </p:sp>
      <p:pic>
        <p:nvPicPr>
          <p:cNvPr id="8" name="Content Placeholder 7" descr="A screenshot of a computer screen&#10;&#10;AI-generated content may be incorrect.">
            <a:extLst>
              <a:ext uri="{FF2B5EF4-FFF2-40B4-BE49-F238E27FC236}">
                <a16:creationId xmlns:a16="http://schemas.microsoft.com/office/drawing/2014/main" id="{338B2C60-71DB-545C-E87F-EF363C657B6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47785" y="4078381"/>
            <a:ext cx="2944029" cy="2332831"/>
          </a:xfrm>
        </p:spPr>
      </p:pic>
      <p:sp>
        <p:nvSpPr>
          <p:cNvPr id="4" name="Date Placeholder 3">
            <a:extLst>
              <a:ext uri="{FF2B5EF4-FFF2-40B4-BE49-F238E27FC236}">
                <a16:creationId xmlns:a16="http://schemas.microsoft.com/office/drawing/2014/main" id="{7C70E188-61BC-4270-F0B8-B8CDFE1A5670}"/>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20B82F39-D8C1-522C-61E5-9BFA2D1DE371}"/>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8E38FD1A-B63D-44BB-BBF0-2972E1DF763B}"/>
              </a:ext>
            </a:extLst>
          </p:cNvPr>
          <p:cNvSpPr>
            <a:spLocks noGrp="1"/>
          </p:cNvSpPr>
          <p:nvPr>
            <p:ph type="sldNum" sz="quarter" idx="12"/>
          </p:nvPr>
        </p:nvSpPr>
        <p:spPr/>
        <p:txBody>
          <a:bodyPr/>
          <a:lstStyle/>
          <a:p>
            <a:fld id="{9D6D1E15-42F2-4B6A-AF09-067915C46A0B}" type="slidenum">
              <a:rPr lang="en-US" smtClean="0"/>
              <a:t>16</a:t>
            </a:fld>
            <a:endParaRPr lang="en-US" dirty="0"/>
          </a:p>
        </p:txBody>
      </p:sp>
      <p:pic>
        <p:nvPicPr>
          <p:cNvPr id="10" name="Picture 9" descr="A red and blue lines&#10;&#10;AI-generated content may be incorrect.">
            <a:extLst>
              <a:ext uri="{FF2B5EF4-FFF2-40B4-BE49-F238E27FC236}">
                <a16:creationId xmlns:a16="http://schemas.microsoft.com/office/drawing/2014/main" id="{F00F4D9C-A4E2-109E-6FC1-12694F5961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1272" y="1718118"/>
            <a:ext cx="2897053" cy="2332832"/>
          </a:xfrm>
          <a:prstGeom prst="rect">
            <a:avLst/>
          </a:prstGeom>
        </p:spPr>
      </p:pic>
      <p:pic>
        <p:nvPicPr>
          <p:cNvPr id="11" name="Picture 2">
            <a:extLst>
              <a:ext uri="{FF2B5EF4-FFF2-40B4-BE49-F238E27FC236}">
                <a16:creationId xmlns:a16="http://schemas.microsoft.com/office/drawing/2014/main" id="{42F36039-B84F-F023-A8F2-2C54B0F855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red and blue lines on a white background&#10;&#10;AI-generated content may be incorrect.">
            <a:extLst>
              <a:ext uri="{FF2B5EF4-FFF2-40B4-BE49-F238E27FC236}">
                <a16:creationId xmlns:a16="http://schemas.microsoft.com/office/drawing/2014/main" id="{DFA91F48-EF58-9A3A-D65C-D2BB44B762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2859" y="1718119"/>
            <a:ext cx="2914199" cy="2332831"/>
          </a:xfrm>
          <a:prstGeom prst="rect">
            <a:avLst/>
          </a:prstGeom>
        </p:spPr>
      </p:pic>
      <p:pic>
        <p:nvPicPr>
          <p:cNvPr id="15" name="Picture 14" descr="A red and blue lines on a white background&#10;&#10;AI-generated content may be incorrect.">
            <a:extLst>
              <a:ext uri="{FF2B5EF4-FFF2-40B4-BE49-F238E27FC236}">
                <a16:creationId xmlns:a16="http://schemas.microsoft.com/office/drawing/2014/main" id="{3993B522-FFA9-6D73-5E7F-8594A22E81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2859" y="4078381"/>
            <a:ext cx="2943071" cy="2332832"/>
          </a:xfrm>
          <a:prstGeom prst="rect">
            <a:avLst/>
          </a:prstGeom>
        </p:spPr>
      </p:pic>
      <p:pic>
        <p:nvPicPr>
          <p:cNvPr id="17" name="Picture 16" descr="A red and blue lines on a white background&#10;&#10;AI-generated content may be incorrect.">
            <a:extLst>
              <a:ext uri="{FF2B5EF4-FFF2-40B4-BE49-F238E27FC236}">
                <a16:creationId xmlns:a16="http://schemas.microsoft.com/office/drawing/2014/main" id="{DD59B374-61BE-858D-2421-D4287FEED3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49014" y="4050950"/>
            <a:ext cx="2969441" cy="2400141"/>
          </a:xfrm>
          <a:prstGeom prst="rect">
            <a:avLst/>
          </a:prstGeom>
        </p:spPr>
      </p:pic>
      <p:pic>
        <p:nvPicPr>
          <p:cNvPr id="19" name="Picture 18" descr="A red and blue lines&#10;&#10;AI-generated content may be incorrect.">
            <a:extLst>
              <a:ext uri="{FF2B5EF4-FFF2-40B4-BE49-F238E27FC236}">
                <a16:creationId xmlns:a16="http://schemas.microsoft.com/office/drawing/2014/main" id="{9EBA0B09-9135-FF73-E35B-B99F5CD213D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21402" y="1718118"/>
            <a:ext cx="2897053" cy="2302786"/>
          </a:xfrm>
          <a:prstGeom prst="rect">
            <a:avLst/>
          </a:prstGeom>
        </p:spPr>
      </p:pic>
    </p:spTree>
    <p:extLst>
      <p:ext uri="{BB962C8B-B14F-4D97-AF65-F5344CB8AC3E}">
        <p14:creationId xmlns:p14="http://schemas.microsoft.com/office/powerpoint/2010/main" val="4228722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44286-75ED-AA4C-7C8E-DDBB9A2327FB}"/>
              </a:ext>
            </a:extLst>
          </p:cNvPr>
          <p:cNvSpPr>
            <a:spLocks noGrp="1"/>
          </p:cNvSpPr>
          <p:nvPr>
            <p:ph type="title"/>
          </p:nvPr>
        </p:nvSpPr>
        <p:spPr/>
        <p:txBody>
          <a:bodyPr/>
          <a:lstStyle/>
          <a:p>
            <a:r>
              <a:rPr lang="en-US" dirty="0"/>
              <a:t>Axisymmetric Alfvén Eigenmode (AAE)</a:t>
            </a:r>
          </a:p>
        </p:txBody>
      </p:sp>
      <p:sp>
        <p:nvSpPr>
          <p:cNvPr id="4" name="Date Placeholder 3">
            <a:extLst>
              <a:ext uri="{FF2B5EF4-FFF2-40B4-BE49-F238E27FC236}">
                <a16:creationId xmlns:a16="http://schemas.microsoft.com/office/drawing/2014/main" id="{D4688BEC-DD41-1C91-B584-CA65B486F0C8}"/>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E3FFA2D3-8573-6069-BDCC-E9A0FE28AE8C}"/>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0BB2FECE-160E-776F-C421-B141FD73DA24}"/>
              </a:ext>
            </a:extLst>
          </p:cNvPr>
          <p:cNvSpPr>
            <a:spLocks noGrp="1"/>
          </p:cNvSpPr>
          <p:nvPr>
            <p:ph type="sldNum" sz="quarter" idx="12"/>
          </p:nvPr>
        </p:nvSpPr>
        <p:spPr/>
        <p:txBody>
          <a:bodyPr/>
          <a:lstStyle/>
          <a:p>
            <a:fld id="{9D6D1E15-42F2-4B6A-AF09-067915C46A0B}" type="slidenum">
              <a:rPr lang="en-US" smtClean="0"/>
              <a:t>17</a:t>
            </a:fld>
            <a:endParaRPr lang="en-US" dirty="0"/>
          </a:p>
        </p:txBody>
      </p:sp>
      <p:pic>
        <p:nvPicPr>
          <p:cNvPr id="10" name="Picture 9" descr="A graph of different gradients">
            <a:extLst>
              <a:ext uri="{FF2B5EF4-FFF2-40B4-BE49-F238E27FC236}">
                <a16:creationId xmlns:a16="http://schemas.microsoft.com/office/drawing/2014/main" id="{510963FC-011C-F289-0F7D-5415E3E0F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342" y="1690688"/>
            <a:ext cx="5202738" cy="2907856"/>
          </a:xfrm>
          <a:prstGeom prst="rect">
            <a:avLst/>
          </a:prstGeom>
        </p:spPr>
      </p:pic>
      <p:sp>
        <p:nvSpPr>
          <p:cNvPr id="11" name="TextBox 10">
            <a:extLst>
              <a:ext uri="{FF2B5EF4-FFF2-40B4-BE49-F238E27FC236}">
                <a16:creationId xmlns:a16="http://schemas.microsoft.com/office/drawing/2014/main" id="{542AB77D-6F90-868D-6120-A3318A798DA7}"/>
              </a:ext>
            </a:extLst>
          </p:cNvPr>
          <p:cNvSpPr txBox="1"/>
          <p:nvPr/>
        </p:nvSpPr>
        <p:spPr>
          <a:xfrm>
            <a:off x="7211786" y="5844144"/>
            <a:ext cx="4604657" cy="369332"/>
          </a:xfrm>
          <a:prstGeom prst="rect">
            <a:avLst/>
          </a:prstGeom>
          <a:noFill/>
        </p:spPr>
        <p:txBody>
          <a:bodyPr wrap="square">
            <a:spAutoFit/>
          </a:bodyPr>
          <a:lstStyle/>
          <a:p>
            <a:r>
              <a:rPr lang="en-US" b="0" i="1" dirty="0">
                <a:solidFill>
                  <a:srgbClr val="222222"/>
                </a:solidFill>
                <a:effectLst/>
                <a:latin typeface="Arial" panose="020B0604020202020204" pitchFamily="34" charset="0"/>
              </a:rPr>
              <a:t>Villard, L., &amp; Vaclavik, J.</a:t>
            </a:r>
            <a:r>
              <a:rPr lang="en-US" i="1" dirty="0"/>
              <a:t> </a:t>
            </a:r>
            <a:r>
              <a:rPr lang="en-US" i="1" dirty="0" err="1"/>
              <a:t>Nucl</a:t>
            </a:r>
            <a:r>
              <a:rPr lang="en-US" i="1" dirty="0"/>
              <a:t>. Fusion (</a:t>
            </a:r>
            <a:r>
              <a:rPr lang="en-US" i="1" dirty="0">
                <a:solidFill>
                  <a:srgbClr val="222222"/>
                </a:solidFill>
                <a:latin typeface="Arial" panose="020B0604020202020204" pitchFamily="34" charset="0"/>
              </a:rPr>
              <a:t>1997</a:t>
            </a:r>
            <a:r>
              <a:rPr lang="en-US" i="1" dirty="0"/>
              <a:t>)</a:t>
            </a:r>
          </a:p>
        </p:txBody>
      </p:sp>
      <p:sp>
        <p:nvSpPr>
          <p:cNvPr id="12" name="TextBox 11">
            <a:extLst>
              <a:ext uri="{FF2B5EF4-FFF2-40B4-BE49-F238E27FC236}">
                <a16:creationId xmlns:a16="http://schemas.microsoft.com/office/drawing/2014/main" id="{7258F20A-AB29-FDBB-5121-BDA39ADD7847}"/>
              </a:ext>
            </a:extLst>
          </p:cNvPr>
          <p:cNvSpPr txBox="1"/>
          <p:nvPr/>
        </p:nvSpPr>
        <p:spPr>
          <a:xfrm>
            <a:off x="7211786" y="5474812"/>
            <a:ext cx="4604657" cy="369332"/>
          </a:xfrm>
          <a:prstGeom prst="rect">
            <a:avLst/>
          </a:prstGeom>
          <a:noFill/>
        </p:spPr>
        <p:txBody>
          <a:bodyPr wrap="square">
            <a:spAutoFit/>
          </a:bodyPr>
          <a:lstStyle/>
          <a:p>
            <a:r>
              <a:rPr lang="en-US" b="0" i="1" dirty="0">
                <a:solidFill>
                  <a:srgbClr val="222222"/>
                </a:solidFill>
                <a:effectLst/>
                <a:latin typeface="Arial" panose="020B0604020202020204" pitchFamily="34" charset="0"/>
              </a:rPr>
              <a:t>Chang, Z., et al.,</a:t>
            </a:r>
            <a:r>
              <a:rPr lang="en-US" i="1" dirty="0"/>
              <a:t> </a:t>
            </a:r>
            <a:r>
              <a:rPr lang="en-US" i="1" dirty="0" err="1"/>
              <a:t>Nucl</a:t>
            </a:r>
            <a:r>
              <a:rPr lang="en-US" i="1" dirty="0"/>
              <a:t>. Fusion (</a:t>
            </a:r>
            <a:r>
              <a:rPr lang="en-US" i="1" dirty="0">
                <a:solidFill>
                  <a:srgbClr val="222222"/>
                </a:solidFill>
                <a:latin typeface="Arial" panose="020B0604020202020204" pitchFamily="34" charset="0"/>
              </a:rPr>
              <a:t>1995</a:t>
            </a:r>
            <a:r>
              <a:rPr lang="en-US" i="1" dirty="0"/>
              <a:t>)</a:t>
            </a:r>
          </a:p>
        </p:txBody>
      </p:sp>
      <p:pic>
        <p:nvPicPr>
          <p:cNvPr id="20" name="Picture 19" descr="A graph of a graph">
            <a:extLst>
              <a:ext uri="{FF2B5EF4-FFF2-40B4-BE49-F238E27FC236}">
                <a16:creationId xmlns:a16="http://schemas.microsoft.com/office/drawing/2014/main" id="{C66701B3-C13B-5590-0E44-02441C554D2F}"/>
              </a:ext>
            </a:extLst>
          </p:cNvPr>
          <p:cNvPicPr>
            <a:picLocks noChangeAspect="1"/>
          </p:cNvPicPr>
          <p:nvPr/>
        </p:nvPicPr>
        <p:blipFill>
          <a:blip r:embed="rId4">
            <a:extLst>
              <a:ext uri="{28A0092B-C50C-407E-A947-70E740481C1C}">
                <a14:useLocalDpi xmlns:a14="http://schemas.microsoft.com/office/drawing/2010/main" val="0"/>
              </a:ext>
            </a:extLst>
          </a:blip>
          <a:srcRect r="2365"/>
          <a:stretch>
            <a:fillRect/>
          </a:stretch>
        </p:blipFill>
        <p:spPr>
          <a:xfrm>
            <a:off x="6151064" y="1690688"/>
            <a:ext cx="5823800" cy="2907856"/>
          </a:xfrm>
          <a:prstGeom prst="rect">
            <a:avLst/>
          </a:prstGeom>
        </p:spPr>
      </p:pic>
    </p:spTree>
    <p:extLst>
      <p:ext uri="{BB962C8B-B14F-4D97-AF65-F5344CB8AC3E}">
        <p14:creationId xmlns:p14="http://schemas.microsoft.com/office/powerpoint/2010/main" val="1651757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92089-3776-CE84-5A99-5038DF763B78}"/>
              </a:ext>
            </a:extLst>
          </p:cNvPr>
          <p:cNvSpPr>
            <a:spLocks noGrp="1"/>
          </p:cNvSpPr>
          <p:nvPr>
            <p:ph type="title"/>
          </p:nvPr>
        </p:nvSpPr>
        <p:spPr/>
        <p:txBody>
          <a:bodyPr/>
          <a:lstStyle/>
          <a:p>
            <a:r>
              <a:rPr lang="en-US" dirty="0"/>
              <a:t>Nonlinear modification of the Temperature gradients</a:t>
            </a:r>
          </a:p>
        </p:txBody>
      </p:sp>
      <p:pic>
        <p:nvPicPr>
          <p:cNvPr id="8" name="Content Placeholder 7" descr="A graph of different colored lines&#10;&#10;AI-generated content may be incorrect.">
            <a:extLst>
              <a:ext uri="{FF2B5EF4-FFF2-40B4-BE49-F238E27FC236}">
                <a16:creationId xmlns:a16="http://schemas.microsoft.com/office/drawing/2014/main" id="{A6235374-6020-DE5D-0C11-FA41FB84911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79181"/>
            <a:ext cx="10515600" cy="4044226"/>
          </a:xfrm>
        </p:spPr>
      </p:pic>
      <p:sp>
        <p:nvSpPr>
          <p:cNvPr id="4" name="Date Placeholder 3">
            <a:extLst>
              <a:ext uri="{FF2B5EF4-FFF2-40B4-BE49-F238E27FC236}">
                <a16:creationId xmlns:a16="http://schemas.microsoft.com/office/drawing/2014/main" id="{3A9328C3-878C-76D5-24CA-3BD46CDC3A13}"/>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BF9BF60C-AC5D-5FCC-1168-AF1294321E59}"/>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81B535E7-FB68-FEEA-5911-968795DB67B5}"/>
              </a:ext>
            </a:extLst>
          </p:cNvPr>
          <p:cNvSpPr>
            <a:spLocks noGrp="1"/>
          </p:cNvSpPr>
          <p:nvPr>
            <p:ph type="sldNum" sz="quarter" idx="12"/>
          </p:nvPr>
        </p:nvSpPr>
        <p:spPr/>
        <p:txBody>
          <a:bodyPr/>
          <a:lstStyle/>
          <a:p>
            <a:fld id="{9D6D1E15-42F2-4B6A-AF09-067915C46A0B}" type="slidenum">
              <a:rPr lang="en-US" smtClean="0"/>
              <a:t>18</a:t>
            </a:fld>
            <a:endParaRPr lang="en-US" dirty="0"/>
          </a:p>
        </p:txBody>
      </p:sp>
    </p:spTree>
    <p:extLst>
      <p:ext uri="{BB962C8B-B14F-4D97-AF65-F5344CB8AC3E}">
        <p14:creationId xmlns:p14="http://schemas.microsoft.com/office/powerpoint/2010/main" val="1776535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47A6E-FC0A-9553-2E07-48B2F624FD2D}"/>
              </a:ext>
            </a:extLst>
          </p:cNvPr>
          <p:cNvSpPr>
            <a:spLocks noGrp="1"/>
          </p:cNvSpPr>
          <p:nvPr>
            <p:ph type="title"/>
          </p:nvPr>
        </p:nvSpPr>
        <p:spPr/>
        <p:txBody>
          <a:bodyPr/>
          <a:lstStyle/>
          <a:p>
            <a:r>
              <a:rPr lang="en-US" dirty="0"/>
              <a:t>Nonlinear Particle flux – Standard profiles</a:t>
            </a:r>
          </a:p>
        </p:txBody>
      </p:sp>
      <p:sp>
        <p:nvSpPr>
          <p:cNvPr id="4" name="Date Placeholder 3">
            <a:extLst>
              <a:ext uri="{FF2B5EF4-FFF2-40B4-BE49-F238E27FC236}">
                <a16:creationId xmlns:a16="http://schemas.microsoft.com/office/drawing/2014/main" id="{1DED4F33-D500-D5DF-4853-694B2CDFF343}"/>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6EBC64F4-8967-E5CC-73C2-6A5EE10E423B}"/>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F1ADBBAC-0C5F-14B1-15A3-40CBD567DC12}"/>
              </a:ext>
            </a:extLst>
          </p:cNvPr>
          <p:cNvSpPr>
            <a:spLocks noGrp="1"/>
          </p:cNvSpPr>
          <p:nvPr>
            <p:ph type="sldNum" sz="quarter" idx="12"/>
          </p:nvPr>
        </p:nvSpPr>
        <p:spPr/>
        <p:txBody>
          <a:bodyPr/>
          <a:lstStyle/>
          <a:p>
            <a:fld id="{9D6D1E15-42F2-4B6A-AF09-067915C46A0B}" type="slidenum">
              <a:rPr lang="en-US" smtClean="0"/>
              <a:t>19</a:t>
            </a:fld>
            <a:endParaRPr lang="en-US" dirty="0"/>
          </a:p>
        </p:txBody>
      </p:sp>
      <p:pic>
        <p:nvPicPr>
          <p:cNvPr id="7" name="Picture 2">
            <a:extLst>
              <a:ext uri="{FF2B5EF4-FFF2-40B4-BE49-F238E27FC236}">
                <a16:creationId xmlns:a16="http://schemas.microsoft.com/office/drawing/2014/main" id="{200D1405-C316-462D-57C7-70DBB39C4D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3" name="Content Placeholder 12" descr="A graph of different types of graph&#10;&#10;AI-generated content may be incorrect.">
            <a:extLst>
              <a:ext uri="{FF2B5EF4-FFF2-40B4-BE49-F238E27FC236}">
                <a16:creationId xmlns:a16="http://schemas.microsoft.com/office/drawing/2014/main" id="{57EA6575-85B0-2F7C-DF7C-D177F9643E64}"/>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38200" y="1979181"/>
            <a:ext cx="10515600" cy="4044226"/>
          </a:xfrm>
        </p:spPr>
      </p:pic>
      <p:sp>
        <p:nvSpPr>
          <p:cNvPr id="3" name="TextBox 2">
            <a:extLst>
              <a:ext uri="{FF2B5EF4-FFF2-40B4-BE49-F238E27FC236}">
                <a16:creationId xmlns:a16="http://schemas.microsoft.com/office/drawing/2014/main" id="{A698CB31-3BDE-2999-78CD-FD5CCE0BB34C}"/>
              </a:ext>
            </a:extLst>
          </p:cNvPr>
          <p:cNvSpPr txBox="1"/>
          <p:nvPr/>
        </p:nvSpPr>
        <p:spPr>
          <a:xfrm>
            <a:off x="7429501" y="6023407"/>
            <a:ext cx="4604657" cy="369332"/>
          </a:xfrm>
          <a:prstGeom prst="rect">
            <a:avLst/>
          </a:prstGeom>
          <a:noFill/>
        </p:spPr>
        <p:txBody>
          <a:bodyPr wrap="square">
            <a:spAutoFit/>
          </a:bodyPr>
          <a:lstStyle/>
          <a:p>
            <a:r>
              <a:rPr lang="en-US" b="0" i="1" dirty="0">
                <a:solidFill>
                  <a:srgbClr val="222222"/>
                </a:solidFill>
                <a:effectLst/>
                <a:latin typeface="Arial" panose="020B0604020202020204" pitchFamily="34" charset="0"/>
              </a:rPr>
              <a:t>Chen, L., et al.,</a:t>
            </a:r>
            <a:r>
              <a:rPr lang="en-US" i="1" dirty="0"/>
              <a:t> </a:t>
            </a:r>
            <a:r>
              <a:rPr lang="en-US" i="1" dirty="0" err="1"/>
              <a:t>Nucl</a:t>
            </a:r>
            <a:r>
              <a:rPr lang="en-US" i="1" dirty="0"/>
              <a:t>. Fusion (</a:t>
            </a:r>
            <a:r>
              <a:rPr lang="en-US" i="1" dirty="0">
                <a:solidFill>
                  <a:srgbClr val="222222"/>
                </a:solidFill>
                <a:latin typeface="Arial" panose="020B0604020202020204" pitchFamily="34" charset="0"/>
              </a:rPr>
              <a:t>2024</a:t>
            </a:r>
            <a:r>
              <a:rPr lang="en-US" i="1" dirty="0"/>
              <a:t>)</a:t>
            </a:r>
          </a:p>
        </p:txBody>
      </p:sp>
    </p:spTree>
    <p:extLst>
      <p:ext uri="{BB962C8B-B14F-4D97-AF65-F5344CB8AC3E}">
        <p14:creationId xmlns:p14="http://schemas.microsoft.com/office/powerpoint/2010/main" val="1444706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D87E8-8FDB-AF1B-5E2B-005CA19E3E37}"/>
              </a:ext>
            </a:extLst>
          </p:cNvPr>
          <p:cNvSpPr>
            <a:spLocks noGrp="1"/>
          </p:cNvSpPr>
          <p:nvPr>
            <p:ph type="title"/>
          </p:nvPr>
        </p:nvSpPr>
        <p:spPr/>
        <p:txBody>
          <a:bodyPr/>
          <a:lstStyle/>
          <a:p>
            <a:r>
              <a:rPr lang="en-US" dirty="0"/>
              <a:t>Part of the big picture of burning plasmas</a:t>
            </a:r>
          </a:p>
        </p:txBody>
      </p:sp>
      <p:sp>
        <p:nvSpPr>
          <p:cNvPr id="3" name="Footer Placeholder 2">
            <a:extLst>
              <a:ext uri="{FF2B5EF4-FFF2-40B4-BE49-F238E27FC236}">
                <a16:creationId xmlns:a16="http://schemas.microsoft.com/office/drawing/2014/main" id="{1404AB4E-E774-289B-D494-B9E269F155F2}"/>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833BFDB1-7DE0-3E42-2E67-528E259E55D4}"/>
              </a:ext>
            </a:extLst>
          </p:cNvPr>
          <p:cNvSpPr>
            <a:spLocks noGrp="1"/>
          </p:cNvSpPr>
          <p:nvPr>
            <p:ph type="sldNum" sz="quarter" idx="12"/>
          </p:nvPr>
        </p:nvSpPr>
        <p:spPr/>
        <p:txBody>
          <a:bodyPr/>
          <a:lstStyle/>
          <a:p>
            <a:fld id="{9D6D1E15-42F2-4B6A-AF09-067915C46A0B}" type="slidenum">
              <a:rPr lang="en-US" smtClean="0"/>
              <a:t>2</a:t>
            </a:fld>
            <a:endParaRPr lang="en-US" dirty="0"/>
          </a:p>
        </p:txBody>
      </p:sp>
      <p:sp>
        <p:nvSpPr>
          <p:cNvPr id="6" name="Date Placeholder 5">
            <a:extLst>
              <a:ext uri="{FF2B5EF4-FFF2-40B4-BE49-F238E27FC236}">
                <a16:creationId xmlns:a16="http://schemas.microsoft.com/office/drawing/2014/main" id="{ACAC5BBB-6A9E-C840-C758-410E5F8EC571}"/>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680EA875-9C3B-4D73-9318-AF3BADEEEE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0" name="Content Placeholder 11">
            <a:extLst>
              <a:ext uri="{FF2B5EF4-FFF2-40B4-BE49-F238E27FC236}">
                <a16:creationId xmlns:a16="http://schemas.microsoft.com/office/drawing/2014/main" id="{027CA0A3-7CC4-2579-ED48-D272C8C904E0}"/>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p:blipFill>
        <p:spPr>
          <a:xfrm>
            <a:off x="838200" y="1690688"/>
            <a:ext cx="5392847" cy="4351338"/>
          </a:xfrm>
        </p:spPr>
      </p:pic>
      <p:sp>
        <p:nvSpPr>
          <p:cNvPr id="11" name="TextBox 10">
            <a:extLst>
              <a:ext uri="{FF2B5EF4-FFF2-40B4-BE49-F238E27FC236}">
                <a16:creationId xmlns:a16="http://schemas.microsoft.com/office/drawing/2014/main" id="{0703C263-6D79-AB33-D326-928FC5D4ACC0}"/>
              </a:ext>
            </a:extLst>
          </p:cNvPr>
          <p:cNvSpPr txBox="1"/>
          <p:nvPr/>
        </p:nvSpPr>
        <p:spPr>
          <a:xfrm>
            <a:off x="6910350" y="1690688"/>
            <a:ext cx="4757776" cy="3416320"/>
          </a:xfrm>
          <a:prstGeom prst="rect">
            <a:avLst/>
          </a:prstGeom>
          <a:noFill/>
        </p:spPr>
        <p:txBody>
          <a:bodyPr wrap="square" rtlCol="0">
            <a:spAutoFit/>
          </a:bodyPr>
          <a:lstStyle/>
          <a:p>
            <a:pPr algn="ctr"/>
            <a:r>
              <a:rPr lang="en-US" sz="3600" b="1" u="sng" dirty="0">
                <a:latin typeface="Bookman Old Style" panose="02050604050505020204" pitchFamily="18" charset="0"/>
              </a:rPr>
              <a:t>In this work</a:t>
            </a:r>
          </a:p>
          <a:p>
            <a:pPr marL="571500" indent="-571500">
              <a:buFont typeface="Arial" panose="020B0604020202020204" pitchFamily="34" charset="0"/>
              <a:buChar char="•"/>
            </a:pPr>
            <a:r>
              <a:rPr lang="en-US" sz="3600" b="1" dirty="0">
                <a:latin typeface="Bookman Old Style" panose="02050604050505020204" pitchFamily="18" charset="0"/>
              </a:rPr>
              <a:t>TAE &amp; ITG</a:t>
            </a:r>
          </a:p>
          <a:p>
            <a:pPr marL="571500" indent="-571500">
              <a:buFont typeface="Arial" panose="020B0604020202020204" pitchFamily="34" charset="0"/>
              <a:buChar char="•"/>
            </a:pPr>
            <a:r>
              <a:rPr lang="en-US" sz="3600" b="1" dirty="0">
                <a:latin typeface="Bookman Old Style" panose="02050604050505020204" pitchFamily="18" charset="0"/>
              </a:rPr>
              <a:t>Shafranov shift</a:t>
            </a:r>
          </a:p>
          <a:p>
            <a:pPr marL="571500" indent="-571500">
              <a:buFont typeface="Arial" panose="020B0604020202020204" pitchFamily="34" charset="0"/>
              <a:buChar char="•"/>
            </a:pPr>
            <a:r>
              <a:rPr lang="en-US" sz="3600" b="1" dirty="0">
                <a:latin typeface="Bookman Old Style" panose="02050604050505020204" pitchFamily="18" charset="0"/>
              </a:rPr>
              <a:t>EPs</a:t>
            </a:r>
          </a:p>
          <a:p>
            <a:pPr marL="571500" indent="-571500">
              <a:buFont typeface="Arial" panose="020B0604020202020204" pitchFamily="34" charset="0"/>
              <a:buChar char="•"/>
            </a:pPr>
            <a:r>
              <a:rPr lang="en-US" sz="3600" b="1" dirty="0">
                <a:latin typeface="Bookman Old Style" panose="02050604050505020204" pitchFamily="18" charset="0"/>
              </a:rPr>
              <a:t>Zonal structures</a:t>
            </a:r>
          </a:p>
          <a:p>
            <a:pPr marL="571500" indent="-571500">
              <a:buFont typeface="Arial" panose="020B0604020202020204" pitchFamily="34" charset="0"/>
              <a:buChar char="•"/>
            </a:pPr>
            <a:r>
              <a:rPr lang="en-US" sz="3600" b="1" dirty="0">
                <a:latin typeface="Bookman Old Style" panose="02050604050505020204" pitchFamily="18" charset="0"/>
              </a:rPr>
              <a:t>GAE (AAE)</a:t>
            </a:r>
          </a:p>
        </p:txBody>
      </p:sp>
      <p:sp>
        <p:nvSpPr>
          <p:cNvPr id="5" name="Rectangle 4">
            <a:extLst>
              <a:ext uri="{FF2B5EF4-FFF2-40B4-BE49-F238E27FC236}">
                <a16:creationId xmlns:a16="http://schemas.microsoft.com/office/drawing/2014/main" id="{CE64BC20-FD00-6B1E-1358-7E41353430E7}"/>
              </a:ext>
            </a:extLst>
          </p:cNvPr>
          <p:cNvSpPr/>
          <p:nvPr/>
        </p:nvSpPr>
        <p:spPr>
          <a:xfrm>
            <a:off x="1152526" y="3016250"/>
            <a:ext cx="1057274" cy="889000"/>
          </a:xfrm>
          <a:prstGeom prst="rect">
            <a:avLst/>
          </a:prstGeom>
          <a:noFill/>
          <a:ln w="123825" cap="flat" cmpd="sng" algn="ctr">
            <a:solidFill>
              <a:srgbClr val="C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8" name="Rectangle 7">
            <a:extLst>
              <a:ext uri="{FF2B5EF4-FFF2-40B4-BE49-F238E27FC236}">
                <a16:creationId xmlns:a16="http://schemas.microsoft.com/office/drawing/2014/main" id="{31CE0D20-9DC8-609E-36C7-9CD37A24507B}"/>
              </a:ext>
            </a:extLst>
          </p:cNvPr>
          <p:cNvSpPr/>
          <p:nvPr/>
        </p:nvSpPr>
        <p:spPr>
          <a:xfrm>
            <a:off x="4867276" y="3016250"/>
            <a:ext cx="1057274" cy="889000"/>
          </a:xfrm>
          <a:prstGeom prst="rect">
            <a:avLst/>
          </a:prstGeom>
          <a:noFill/>
          <a:ln w="12382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9" name="Rectangle 8">
            <a:extLst>
              <a:ext uri="{FF2B5EF4-FFF2-40B4-BE49-F238E27FC236}">
                <a16:creationId xmlns:a16="http://schemas.microsoft.com/office/drawing/2014/main" id="{7678F467-1B5E-9EAC-E640-A0560C64B48E}"/>
              </a:ext>
            </a:extLst>
          </p:cNvPr>
          <p:cNvSpPr/>
          <p:nvPr/>
        </p:nvSpPr>
        <p:spPr>
          <a:xfrm>
            <a:off x="3038475" y="1690688"/>
            <a:ext cx="1000125" cy="852487"/>
          </a:xfrm>
          <a:prstGeom prst="rect">
            <a:avLst/>
          </a:prstGeom>
          <a:noFill/>
          <a:ln w="123825" cap="flat" cmpd="sng" algn="ctr">
            <a:gradFill flip="none" rotWithShape="1">
              <a:gsLst>
                <a:gs pos="0">
                  <a:srgbClr val="C00000"/>
                </a:gs>
                <a:gs pos="100000">
                  <a:srgbClr val="00B050"/>
                </a:gs>
              </a:gsLst>
              <a:lin ang="0" scaled="1"/>
              <a:tileRect/>
            </a:gra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12" name="Rectangle 11">
            <a:extLst>
              <a:ext uri="{FF2B5EF4-FFF2-40B4-BE49-F238E27FC236}">
                <a16:creationId xmlns:a16="http://schemas.microsoft.com/office/drawing/2014/main" id="{B11BF670-4BEF-1FC0-7737-FC23D298E45E}"/>
              </a:ext>
            </a:extLst>
          </p:cNvPr>
          <p:cNvSpPr/>
          <p:nvPr/>
        </p:nvSpPr>
        <p:spPr>
          <a:xfrm>
            <a:off x="3038475" y="3013870"/>
            <a:ext cx="1000125" cy="852487"/>
          </a:xfrm>
          <a:prstGeom prst="rect">
            <a:avLst/>
          </a:prstGeom>
          <a:noFill/>
          <a:ln w="123825" cap="flat" cmpd="sng" algn="ctr">
            <a:gradFill flip="none" rotWithShape="1">
              <a:gsLst>
                <a:gs pos="0">
                  <a:srgbClr val="C00000"/>
                </a:gs>
                <a:gs pos="100000">
                  <a:srgbClr val="00B050"/>
                </a:gs>
              </a:gsLst>
              <a:lin ang="0" scaled="1"/>
              <a:tileRect/>
            </a:gra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13" name="Rectangle 12">
            <a:extLst>
              <a:ext uri="{FF2B5EF4-FFF2-40B4-BE49-F238E27FC236}">
                <a16:creationId xmlns:a16="http://schemas.microsoft.com/office/drawing/2014/main" id="{64CDB2F8-947C-1A5A-5E23-4FF7973DF817}"/>
              </a:ext>
            </a:extLst>
          </p:cNvPr>
          <p:cNvSpPr/>
          <p:nvPr/>
        </p:nvSpPr>
        <p:spPr>
          <a:xfrm>
            <a:off x="838200" y="5167312"/>
            <a:ext cx="5392847" cy="852487"/>
          </a:xfrm>
          <a:prstGeom prst="rect">
            <a:avLst/>
          </a:prstGeom>
          <a:noFill/>
          <a:ln w="123825" cap="flat" cmpd="sng" algn="ctr">
            <a:gradFill flip="none" rotWithShape="1">
              <a:gsLst>
                <a:gs pos="0">
                  <a:srgbClr val="C00000"/>
                </a:gs>
                <a:gs pos="100000">
                  <a:srgbClr val="00B050"/>
                </a:gs>
              </a:gsLst>
              <a:lin ang="0" scaled="1"/>
              <a:tileRect/>
            </a:gra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244666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A01BC-2DEC-4A77-60FB-D546DE736F94}"/>
              </a:ext>
            </a:extLst>
          </p:cNvPr>
          <p:cNvSpPr>
            <a:spLocks noGrp="1"/>
          </p:cNvSpPr>
          <p:nvPr>
            <p:ph type="title"/>
          </p:nvPr>
        </p:nvSpPr>
        <p:spPr/>
        <p:txBody>
          <a:bodyPr/>
          <a:lstStyle/>
          <a:p>
            <a:r>
              <a:rPr lang="en-US" dirty="0"/>
              <a:t>Nonlinear heat flux – Standard profiles (ST)</a:t>
            </a:r>
          </a:p>
        </p:txBody>
      </p:sp>
      <p:sp>
        <p:nvSpPr>
          <p:cNvPr id="3" name="Footer Placeholder 2">
            <a:extLst>
              <a:ext uri="{FF2B5EF4-FFF2-40B4-BE49-F238E27FC236}">
                <a16:creationId xmlns:a16="http://schemas.microsoft.com/office/drawing/2014/main" id="{7B55A08D-0FCF-C4B7-61FC-102ECFCB7AC3}"/>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BAE42998-B381-D169-C54E-A580E2EB4EA0}"/>
              </a:ext>
            </a:extLst>
          </p:cNvPr>
          <p:cNvSpPr>
            <a:spLocks noGrp="1"/>
          </p:cNvSpPr>
          <p:nvPr>
            <p:ph type="sldNum" sz="quarter" idx="12"/>
          </p:nvPr>
        </p:nvSpPr>
        <p:spPr/>
        <p:txBody>
          <a:bodyPr/>
          <a:lstStyle/>
          <a:p>
            <a:fld id="{9D6D1E15-42F2-4B6A-AF09-067915C46A0B}" type="slidenum">
              <a:rPr lang="en-US" smtClean="0"/>
              <a:t>20</a:t>
            </a:fld>
            <a:endParaRPr lang="en-US" dirty="0"/>
          </a:p>
        </p:txBody>
      </p:sp>
      <p:sp>
        <p:nvSpPr>
          <p:cNvPr id="6" name="Date Placeholder 5">
            <a:extLst>
              <a:ext uri="{FF2B5EF4-FFF2-40B4-BE49-F238E27FC236}">
                <a16:creationId xmlns:a16="http://schemas.microsoft.com/office/drawing/2014/main" id="{4194F926-77D5-E187-EB19-D9F66B866C63}"/>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3119070E-B12A-ACA6-7ED1-DEE968442D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0" descr="A diagram of a graph&#10;&#10;AI-generated content may be incorrect.">
            <a:extLst>
              <a:ext uri="{FF2B5EF4-FFF2-40B4-BE49-F238E27FC236}">
                <a16:creationId xmlns:a16="http://schemas.microsoft.com/office/drawing/2014/main" id="{D5091430-F4F2-E6B5-DC61-04AB3C1F4582}"/>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38200" y="1979181"/>
            <a:ext cx="10515600" cy="4044226"/>
          </a:xfrm>
        </p:spPr>
      </p:pic>
    </p:spTree>
    <p:extLst>
      <p:ext uri="{BB962C8B-B14F-4D97-AF65-F5344CB8AC3E}">
        <p14:creationId xmlns:p14="http://schemas.microsoft.com/office/powerpoint/2010/main" val="1866113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0752E-FBFF-0A8E-E992-806B0425CC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3E9D47-49E3-329E-53DA-F720396C9C1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1A91BFD-5070-AEB2-7B75-3A93D8576AB6}"/>
              </a:ext>
            </a:extLst>
          </p:cNvPr>
          <p:cNvSpPr>
            <a:spLocks noGrp="1"/>
          </p:cNvSpPr>
          <p:nvPr>
            <p:ph sz="half" idx="1"/>
          </p:nvPr>
        </p:nvSpPr>
        <p:spPr>
          <a:xfrm>
            <a:off x="838199" y="1825625"/>
            <a:ext cx="4539343" cy="4351338"/>
          </a:xfrm>
        </p:spPr>
        <p:txBody>
          <a:bodyPr>
            <a:noAutofit/>
          </a:bodyPr>
          <a:lstStyle/>
          <a:p>
            <a:pPr marL="0" indent="0" algn="just">
              <a:buNone/>
            </a:pPr>
            <a:r>
              <a:rPr lang="en-US" sz="2400" b="1" u="sng" dirty="0"/>
              <a:t>linear</a:t>
            </a:r>
          </a:p>
          <a:p>
            <a:pPr algn="just"/>
            <a:r>
              <a:rPr lang="en-US" sz="2000" dirty="0"/>
              <a:t>KBMs are strongly damped by EPs and Shafranov shift</a:t>
            </a:r>
          </a:p>
          <a:p>
            <a:pPr algn="just"/>
            <a:r>
              <a:rPr lang="en-US" sz="2000" dirty="0"/>
              <a:t>The Shafranov shift has a stronger effect in the low-n range</a:t>
            </a:r>
          </a:p>
          <a:p>
            <a:pPr algn="just"/>
            <a:r>
              <a:rPr lang="en-US" sz="2000" dirty="0"/>
              <a:t>For TAEs the additional Shafranov shift from EP fraction competes with the drive leading to an apparent saturation in growth rate.</a:t>
            </a:r>
          </a:p>
          <a:p>
            <a:pPr algn="just"/>
            <a:r>
              <a:rPr lang="en-US" sz="2000" dirty="0"/>
              <a:t>For ITGs the additional Shafranov shift from EPs results in a linear shift in the dispersion relation towards higher toroidal mode numbers.</a:t>
            </a:r>
          </a:p>
        </p:txBody>
      </p:sp>
      <p:sp>
        <p:nvSpPr>
          <p:cNvPr id="4" name="Date Placeholder 3">
            <a:extLst>
              <a:ext uri="{FF2B5EF4-FFF2-40B4-BE49-F238E27FC236}">
                <a16:creationId xmlns:a16="http://schemas.microsoft.com/office/drawing/2014/main" id="{12800A78-81A1-B6CE-2E7A-1A247C4021F3}"/>
              </a:ext>
            </a:extLst>
          </p:cNvPr>
          <p:cNvSpPr>
            <a:spLocks noGrp="1"/>
          </p:cNvSpPr>
          <p:nvPr>
            <p:ph type="dt" sz="half" idx="10"/>
          </p:nvPr>
        </p:nvSpPr>
        <p:spPr/>
        <p:txBody>
          <a:bodyPr/>
          <a:lstStyle/>
          <a:p>
            <a:r>
              <a:rPr lang="en-US" dirty="0"/>
              <a:t>EFTC 2025</a:t>
            </a:r>
          </a:p>
        </p:txBody>
      </p:sp>
      <p:sp>
        <p:nvSpPr>
          <p:cNvPr id="5" name="Footer Placeholder 4">
            <a:extLst>
              <a:ext uri="{FF2B5EF4-FFF2-40B4-BE49-F238E27FC236}">
                <a16:creationId xmlns:a16="http://schemas.microsoft.com/office/drawing/2014/main" id="{4885E306-BB72-895B-7568-FB3A22C9AEF5}"/>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337D4671-CA7D-0F88-4000-162FD058FA43}"/>
              </a:ext>
            </a:extLst>
          </p:cNvPr>
          <p:cNvSpPr>
            <a:spLocks noGrp="1"/>
          </p:cNvSpPr>
          <p:nvPr>
            <p:ph type="sldNum" sz="quarter" idx="12"/>
          </p:nvPr>
        </p:nvSpPr>
        <p:spPr/>
        <p:txBody>
          <a:bodyPr/>
          <a:lstStyle/>
          <a:p>
            <a:fld id="{9D6D1E15-42F2-4B6A-AF09-067915C46A0B}" type="slidenum">
              <a:rPr lang="en-US" smtClean="0"/>
              <a:t>21</a:t>
            </a:fld>
            <a:endParaRPr lang="en-US" dirty="0"/>
          </a:p>
        </p:txBody>
      </p:sp>
      <p:pic>
        <p:nvPicPr>
          <p:cNvPr id="7" name="Picture 2">
            <a:extLst>
              <a:ext uri="{FF2B5EF4-FFF2-40B4-BE49-F238E27FC236}">
                <a16:creationId xmlns:a16="http://schemas.microsoft.com/office/drawing/2014/main" id="{F37B09DB-F624-A1BC-6DF4-57D053CB88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5C39D70E-F442-E3ED-3552-E9D27CA8BC2E}"/>
                  </a:ext>
                </a:extLst>
              </p:cNvPr>
              <p:cNvSpPr txBox="1">
                <a:spLocks/>
              </p:cNvSpPr>
              <p:nvPr/>
            </p:nvSpPr>
            <p:spPr>
              <a:xfrm>
                <a:off x="5649686" y="1825625"/>
                <a:ext cx="6072553"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u="sng" dirty="0"/>
                  <a:t>nonlinear</a:t>
                </a:r>
              </a:p>
              <a:p>
                <a:pPr algn="just"/>
                <a:r>
                  <a:rPr lang="en-US" sz="2000" dirty="0"/>
                  <a:t>The Shafranov shift stabilizes the TAE saturation dynamics. While the saturation level stays the same.</a:t>
                </a:r>
              </a:p>
              <a:p>
                <a:pPr algn="just"/>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𝜔</m:t>
                        </m:r>
                      </m:e>
                      <m:sub>
                        <m:r>
                          <a:rPr lang="en-US" sz="2000" i="1">
                            <a:latin typeface="Cambria Math" panose="02040503050406030204" pitchFamily="18" charset="0"/>
                          </a:rPr>
                          <m:t>𝐸</m:t>
                        </m:r>
                        <m:r>
                          <a:rPr lang="en-US" sz="2000" i="1">
                            <a:latin typeface="Cambria Math" panose="02040503050406030204" pitchFamily="18" charset="0"/>
                          </a:rPr>
                          <m:t>×</m:t>
                        </m:r>
                        <m:r>
                          <a:rPr lang="en-US" sz="2000" i="1">
                            <a:latin typeface="Cambria Math" panose="02040503050406030204" pitchFamily="18" charset="0"/>
                          </a:rPr>
                          <m:t>𝐵</m:t>
                        </m:r>
                      </m:sub>
                    </m:sSub>
                    <m:r>
                      <a:rPr lang="en-US" sz="2000" i="1">
                        <a:latin typeface="Cambria Math" panose="02040503050406030204" pitchFamily="18" charset="0"/>
                      </a:rPr>
                      <m:t> </m:t>
                    </m:r>
                  </m:oMath>
                </a14:m>
                <a:r>
                  <a:rPr lang="en-US" sz="2000" dirty="0"/>
                  <a:t>pattern is very different between the TAEs and ITGs.</a:t>
                </a:r>
              </a:p>
              <a:p>
                <a:pPr algn="just"/>
                <a:r>
                  <a:rPr lang="en-US" sz="2000" dirty="0"/>
                  <a:t>Shafranov </a:t>
                </a:r>
                <a:r>
                  <a:rPr lang="en-US" sz="2000"/>
                  <a:t>shift increases </a:t>
                </a:r>
                <a:r>
                  <a:rPr lang="en-US" sz="2000" dirty="0"/>
                  <a:t>the shearing rate in ITGs and decreases </a:t>
                </a: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𝜔</m:t>
                        </m:r>
                      </m:e>
                      <m:sub>
                        <m:r>
                          <a:rPr lang="en-US" sz="2000">
                            <a:latin typeface="Cambria Math" panose="02040503050406030204" pitchFamily="18" charset="0"/>
                          </a:rPr>
                          <m:t>𝐸</m:t>
                        </m:r>
                        <m:r>
                          <a:rPr lang="en-US" sz="2000">
                            <a:latin typeface="Cambria Math" panose="02040503050406030204" pitchFamily="18" charset="0"/>
                          </a:rPr>
                          <m:t>×</m:t>
                        </m:r>
                        <m:r>
                          <a:rPr lang="en-US" sz="2000">
                            <a:latin typeface="Cambria Math" panose="02040503050406030204" pitchFamily="18" charset="0"/>
                          </a:rPr>
                          <m:t>𝐵</m:t>
                        </m:r>
                      </m:sub>
                    </m:sSub>
                    <m:r>
                      <a:rPr lang="en-US" sz="2000">
                        <a:latin typeface="Cambria Math" panose="02040503050406030204" pitchFamily="18" charset="0"/>
                      </a:rPr>
                      <m:t> </m:t>
                    </m:r>
                  </m:oMath>
                </a14:m>
                <a:r>
                  <a:rPr lang="en-US" sz="2000" dirty="0"/>
                  <a:t>for TAEs. </a:t>
                </a:r>
              </a:p>
              <a:p>
                <a:pPr algn="just"/>
                <a:r>
                  <a:rPr lang="en-US" sz="2000" dirty="0"/>
                  <a:t>Adding the zonal response reduces the heat and particle fluxes for ITGs but increases them for TAEs.</a:t>
                </a:r>
              </a:p>
              <a:p>
                <a:pPr algn="just"/>
                <a:r>
                  <a:rPr lang="en-US" sz="2000" dirty="0"/>
                  <a:t>Axisymmetric Alfvén with Eigenmode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𝑛</m:t>
                        </m:r>
                        <m:r>
                          <a:rPr lang="en-US" sz="2000" i="1">
                            <a:latin typeface="Cambria Math" panose="02040503050406030204" pitchFamily="18" charset="0"/>
                          </a:rPr>
                          <m:t>,</m:t>
                        </m:r>
                        <m:r>
                          <a:rPr lang="en-US" sz="2000" i="1">
                            <a:latin typeface="Cambria Math" panose="02040503050406030204" pitchFamily="18" charset="0"/>
                          </a:rPr>
                          <m:t>𝑚</m:t>
                        </m:r>
                      </m:e>
                    </m:d>
                    <m:r>
                      <a:rPr lang="en-US" sz="2000" i="1">
                        <a:latin typeface="Cambria Math" panose="02040503050406030204" pitchFamily="18" charset="0"/>
                      </a:rPr>
                      <m:t>=[0, ±1]</m:t>
                    </m:r>
                  </m:oMath>
                </a14:m>
                <a:r>
                  <a:rPr lang="en-US" sz="2000" dirty="0"/>
                  <a:t> is nonlinearly excited and might be the cause for the increased fluxes.</a:t>
                </a:r>
              </a:p>
            </p:txBody>
          </p:sp>
        </mc:Choice>
        <mc:Fallback xmlns="">
          <p:sp>
            <p:nvSpPr>
              <p:cNvPr id="10" name="Content Placeholder 2">
                <a:extLst>
                  <a:ext uri="{FF2B5EF4-FFF2-40B4-BE49-F238E27FC236}">
                    <a16:creationId xmlns:a16="http://schemas.microsoft.com/office/drawing/2014/main" id="{5C39D70E-F442-E3ED-3552-E9D27CA8BC2E}"/>
                  </a:ext>
                </a:extLst>
              </p:cNvPr>
              <p:cNvSpPr txBox="1">
                <a:spLocks noRot="1" noChangeAspect="1" noMove="1" noResize="1" noEditPoints="1" noAdjustHandles="1" noChangeArrowheads="1" noChangeShapeType="1" noTextEdit="1"/>
              </p:cNvSpPr>
              <p:nvPr/>
            </p:nvSpPr>
            <p:spPr>
              <a:xfrm>
                <a:off x="5649686" y="1825625"/>
                <a:ext cx="6072553" cy="4351338"/>
              </a:xfrm>
              <a:prstGeom prst="rect">
                <a:avLst/>
              </a:prstGeom>
              <a:blipFill>
                <a:blip r:embed="rId3"/>
                <a:stretch>
                  <a:fillRect l="-1606" t="-1821" r="-1004" b="-2521"/>
                </a:stretch>
              </a:blipFill>
            </p:spPr>
            <p:txBody>
              <a:bodyPr/>
              <a:lstStyle/>
              <a:p>
                <a:r>
                  <a:rPr lang="en-US">
                    <a:noFill/>
                  </a:rPr>
                  <a:t> </a:t>
                </a:r>
              </a:p>
            </p:txBody>
          </p:sp>
        </mc:Fallback>
      </mc:AlternateContent>
    </p:spTree>
    <p:extLst>
      <p:ext uri="{BB962C8B-B14F-4D97-AF65-F5344CB8AC3E}">
        <p14:creationId xmlns:p14="http://schemas.microsoft.com/office/powerpoint/2010/main" val="2468206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62FB1-4B20-0EC5-B722-B590DF3314DB}"/>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6C851CC-8598-EF4A-1ED3-B9D2C530BCFA}"/>
              </a:ext>
            </a:extLst>
          </p:cNvPr>
          <p:cNvSpPr>
            <a:spLocks noGrp="1"/>
          </p:cNvSpPr>
          <p:nvPr>
            <p:ph type="ctrTitle"/>
          </p:nvPr>
        </p:nvSpPr>
        <p:spPr>
          <a:xfrm>
            <a:off x="1524000" y="1122363"/>
            <a:ext cx="9144000" cy="2381248"/>
          </a:xfrm>
        </p:spPr>
        <p:txBody>
          <a:bodyPr>
            <a:normAutofit fontScale="90000"/>
          </a:bodyPr>
          <a:lstStyle/>
          <a:p>
            <a:r>
              <a:rPr lang="en-US" dirty="0"/>
              <a:t>Thank you for your attention</a:t>
            </a:r>
            <a:br>
              <a:rPr lang="en-US" dirty="0"/>
            </a:br>
            <a:br>
              <a:rPr lang="en-US" dirty="0"/>
            </a:br>
            <a:r>
              <a:rPr lang="en-US" dirty="0"/>
              <a:t>Questions?</a:t>
            </a:r>
          </a:p>
        </p:txBody>
      </p:sp>
      <p:sp>
        <p:nvSpPr>
          <p:cNvPr id="9" name="Subtitle 8">
            <a:extLst>
              <a:ext uri="{FF2B5EF4-FFF2-40B4-BE49-F238E27FC236}">
                <a16:creationId xmlns:a16="http://schemas.microsoft.com/office/drawing/2014/main" id="{F0D3FE90-BF8D-7EFE-4FF0-634CBC382F89}"/>
              </a:ext>
            </a:extLst>
          </p:cNvPr>
          <p:cNvSpPr>
            <a:spLocks noGrp="1"/>
          </p:cNvSpPr>
          <p:nvPr>
            <p:ph type="subTitle" idx="1"/>
          </p:nvPr>
        </p:nvSpPr>
        <p:spPr>
          <a:xfrm>
            <a:off x="1524000" y="3602037"/>
            <a:ext cx="9144000" cy="2655887"/>
          </a:xfrm>
        </p:spPr>
        <p:txBody>
          <a:bodyPr>
            <a:normAutofit fontScale="92500" lnSpcReduction="10000"/>
          </a:bodyPr>
          <a:lstStyle/>
          <a:p>
            <a:r>
              <a:rPr lang="en-US" b="1" dirty="0"/>
              <a:t>Baruch Rofman</a:t>
            </a:r>
          </a:p>
          <a:p>
            <a:r>
              <a:rPr lang="en-US" dirty="0"/>
              <a:t>Swiss Plasma Center (</a:t>
            </a:r>
            <a:r>
              <a:rPr lang="en-US" b="1" dirty="0"/>
              <a:t>SPC</a:t>
            </a:r>
            <a:r>
              <a:rPr lang="en-US" dirty="0"/>
              <a:t>)</a:t>
            </a:r>
          </a:p>
          <a:p>
            <a:r>
              <a:rPr lang="fr-FR" dirty="0"/>
              <a:t>École Polytechnique Fédérale de Lausanne</a:t>
            </a:r>
            <a:r>
              <a:rPr lang="en-US" dirty="0"/>
              <a:t> (</a:t>
            </a:r>
            <a:r>
              <a:rPr lang="en-US" b="1" dirty="0"/>
              <a:t>EPFL</a:t>
            </a:r>
            <a:r>
              <a:rPr lang="en-US" dirty="0"/>
              <a:t>)</a:t>
            </a:r>
          </a:p>
          <a:p>
            <a:endParaRPr lang="en-US" dirty="0"/>
          </a:p>
          <a:p>
            <a:r>
              <a:rPr lang="en-US" i="1" u="sng" dirty="0"/>
              <a:t>Together with</a:t>
            </a:r>
          </a:p>
          <a:p>
            <a:r>
              <a:rPr lang="en-US" dirty="0"/>
              <a:t>G. Di </a:t>
            </a:r>
            <a:r>
              <a:rPr lang="en-US" dirty="0" err="1"/>
              <a:t>Giannatale</a:t>
            </a:r>
            <a:r>
              <a:rPr lang="en-US" dirty="0"/>
              <a:t>, A. Mishchenko, E. Lanti, </a:t>
            </a:r>
            <a:r>
              <a:rPr lang="en-US" dirty="0" err="1"/>
              <a:t>T.Hayward</a:t>
            </a:r>
            <a:r>
              <a:rPr lang="en-US" dirty="0"/>
              <a:t>-Schneider, A. Bottino, B.F. McMillan, J.N. Sama, A. </a:t>
            </a:r>
            <a:r>
              <a:rPr lang="en-US" dirty="0" err="1"/>
              <a:t>Biancalani</a:t>
            </a:r>
            <a:r>
              <a:rPr lang="en-US" dirty="0"/>
              <a:t>, S. Brunner, and L. Villard</a:t>
            </a:r>
          </a:p>
        </p:txBody>
      </p:sp>
      <p:sp>
        <p:nvSpPr>
          <p:cNvPr id="4" name="Date Placeholder 3">
            <a:extLst>
              <a:ext uri="{FF2B5EF4-FFF2-40B4-BE49-F238E27FC236}">
                <a16:creationId xmlns:a16="http://schemas.microsoft.com/office/drawing/2014/main" id="{250DBD8E-0EFD-C069-2EA4-1FD03CED5DDC}"/>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F2E7313F-DF9B-975A-E430-623F46108E98}"/>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2C8DD8D8-583B-45D6-B46D-53D6F4137596}"/>
              </a:ext>
            </a:extLst>
          </p:cNvPr>
          <p:cNvSpPr>
            <a:spLocks noGrp="1"/>
          </p:cNvSpPr>
          <p:nvPr>
            <p:ph type="sldNum" sz="quarter" idx="12"/>
          </p:nvPr>
        </p:nvSpPr>
        <p:spPr/>
        <p:txBody>
          <a:bodyPr/>
          <a:lstStyle/>
          <a:p>
            <a:fld id="{9D6D1E15-42F2-4B6A-AF09-067915C46A0B}" type="slidenum">
              <a:rPr lang="en-US" smtClean="0"/>
              <a:t>22</a:t>
            </a:fld>
            <a:endParaRPr lang="en-US" dirty="0"/>
          </a:p>
        </p:txBody>
      </p:sp>
      <p:pic>
        <p:nvPicPr>
          <p:cNvPr id="7" name="Picture 2">
            <a:extLst>
              <a:ext uri="{FF2B5EF4-FFF2-40B4-BE49-F238E27FC236}">
                <a16:creationId xmlns:a16="http://schemas.microsoft.com/office/drawing/2014/main" id="{FDE0397D-B952-08B6-8C3D-6C79C4F559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354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0F0ECD-7391-01F0-057B-C6E9AA501FC0}"/>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93349CA1-07EE-0BB7-8B86-DC01B6CD2310}"/>
              </a:ext>
            </a:extLst>
          </p:cNvPr>
          <p:cNvSpPr>
            <a:spLocks noGrp="1"/>
          </p:cNvSpPr>
          <p:nvPr>
            <p:ph type="ctrTitle"/>
          </p:nvPr>
        </p:nvSpPr>
        <p:spPr/>
        <p:txBody>
          <a:bodyPr/>
          <a:lstStyle/>
          <a:p>
            <a:r>
              <a:rPr lang="en-US" dirty="0"/>
              <a:t>Additional slides</a:t>
            </a:r>
          </a:p>
        </p:txBody>
      </p:sp>
      <p:sp>
        <p:nvSpPr>
          <p:cNvPr id="11" name="Subtitle 10">
            <a:extLst>
              <a:ext uri="{FF2B5EF4-FFF2-40B4-BE49-F238E27FC236}">
                <a16:creationId xmlns:a16="http://schemas.microsoft.com/office/drawing/2014/main" id="{8C26CA70-4731-92EF-E451-59D82E9F7A79}"/>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id="{37F832B4-887E-1BBF-1A1C-D9D137AA2D78}"/>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278E1A24-1F7D-CA9E-18DF-E34363C41003}"/>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CD617DBE-8AAC-AC5F-66A2-0CDD52B60CF6}"/>
              </a:ext>
            </a:extLst>
          </p:cNvPr>
          <p:cNvSpPr>
            <a:spLocks noGrp="1"/>
          </p:cNvSpPr>
          <p:nvPr>
            <p:ph type="sldNum" sz="quarter" idx="12"/>
          </p:nvPr>
        </p:nvSpPr>
        <p:spPr/>
        <p:txBody>
          <a:bodyPr/>
          <a:lstStyle/>
          <a:p>
            <a:fld id="{9D6D1E15-42F2-4B6A-AF09-067915C46A0B}" type="slidenum">
              <a:rPr lang="en-US" smtClean="0"/>
              <a:t>23</a:t>
            </a:fld>
            <a:endParaRPr lang="en-US" dirty="0"/>
          </a:p>
        </p:txBody>
      </p:sp>
      <p:pic>
        <p:nvPicPr>
          <p:cNvPr id="7" name="Picture 2">
            <a:extLst>
              <a:ext uri="{FF2B5EF4-FFF2-40B4-BE49-F238E27FC236}">
                <a16:creationId xmlns:a16="http://schemas.microsoft.com/office/drawing/2014/main" id="{89D60FCD-AE53-6A20-DAEE-DE96256963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561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A1F86-84BE-553B-3407-F750A4309A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DA75FE-91FE-B568-350D-F00C2078C522}"/>
              </a:ext>
            </a:extLst>
          </p:cNvPr>
          <p:cNvSpPr>
            <a:spLocks noGrp="1"/>
          </p:cNvSpPr>
          <p:nvPr>
            <p:ph type="title"/>
          </p:nvPr>
        </p:nvSpPr>
        <p:spPr/>
        <p:txBody>
          <a:bodyPr/>
          <a:lstStyle/>
          <a:p>
            <a:endParaRPr lang="en-US" dirty="0"/>
          </a:p>
        </p:txBody>
      </p:sp>
      <p:pic>
        <p:nvPicPr>
          <p:cNvPr id="9" name="Content Placeholder 8" descr="A diagram of a graph&#10;&#10;AI-generated content may be incorrect.">
            <a:extLst>
              <a:ext uri="{FF2B5EF4-FFF2-40B4-BE49-F238E27FC236}">
                <a16:creationId xmlns:a16="http://schemas.microsoft.com/office/drawing/2014/main" id="{E8CE7B5B-7126-31C4-1436-8212AD6362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8506" y="1825625"/>
            <a:ext cx="8074988" cy="4351338"/>
          </a:xfrm>
        </p:spPr>
      </p:pic>
      <p:sp>
        <p:nvSpPr>
          <p:cNvPr id="4" name="Date Placeholder 3">
            <a:extLst>
              <a:ext uri="{FF2B5EF4-FFF2-40B4-BE49-F238E27FC236}">
                <a16:creationId xmlns:a16="http://schemas.microsoft.com/office/drawing/2014/main" id="{7C71AA71-3C41-0BF9-16A1-CB194227A641}"/>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87962CFE-79DC-402A-BEFC-03EB4483AF88}"/>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275783A0-15F9-B649-358C-E83ECB3F0B92}"/>
              </a:ext>
            </a:extLst>
          </p:cNvPr>
          <p:cNvSpPr>
            <a:spLocks noGrp="1"/>
          </p:cNvSpPr>
          <p:nvPr>
            <p:ph type="sldNum" sz="quarter" idx="12"/>
          </p:nvPr>
        </p:nvSpPr>
        <p:spPr/>
        <p:txBody>
          <a:bodyPr/>
          <a:lstStyle/>
          <a:p>
            <a:fld id="{9D6D1E15-42F2-4B6A-AF09-067915C46A0B}" type="slidenum">
              <a:rPr lang="en-US" smtClean="0"/>
              <a:t>24</a:t>
            </a:fld>
            <a:endParaRPr lang="en-US" dirty="0"/>
          </a:p>
        </p:txBody>
      </p:sp>
      <p:pic>
        <p:nvPicPr>
          <p:cNvPr id="7" name="Picture 2">
            <a:extLst>
              <a:ext uri="{FF2B5EF4-FFF2-40B4-BE49-F238E27FC236}">
                <a16:creationId xmlns:a16="http://schemas.microsoft.com/office/drawing/2014/main" id="{89C27E35-6C42-8E8E-ADB0-A1C06ED26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768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07831-DA5E-5303-6952-54CC223213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F57E7E-2632-F038-D495-BFAAFA99DF20}"/>
              </a:ext>
            </a:extLst>
          </p:cNvPr>
          <p:cNvSpPr>
            <a:spLocks noGrp="1"/>
          </p:cNvSpPr>
          <p:nvPr>
            <p:ph type="title"/>
          </p:nvPr>
        </p:nvSpPr>
        <p:spPr/>
        <p:txBody>
          <a:bodyPr/>
          <a:lstStyle/>
          <a:p>
            <a:endParaRPr lang="en-US" dirty="0"/>
          </a:p>
        </p:txBody>
      </p:sp>
      <p:pic>
        <p:nvPicPr>
          <p:cNvPr id="9" name="Content Placeholder 8" descr="A diagram of numbers and equations&#10;&#10;AI-generated content may be incorrect.">
            <a:extLst>
              <a:ext uri="{FF2B5EF4-FFF2-40B4-BE49-F238E27FC236}">
                <a16:creationId xmlns:a16="http://schemas.microsoft.com/office/drawing/2014/main" id="{FFCAC961-DAE2-296E-A2F5-818B47D4C3F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66618"/>
            <a:ext cx="5123501" cy="3699045"/>
          </a:xfrm>
        </p:spPr>
      </p:pic>
      <p:sp>
        <p:nvSpPr>
          <p:cNvPr id="4" name="Date Placeholder 3">
            <a:extLst>
              <a:ext uri="{FF2B5EF4-FFF2-40B4-BE49-F238E27FC236}">
                <a16:creationId xmlns:a16="http://schemas.microsoft.com/office/drawing/2014/main" id="{580FAC62-3445-BE34-48ED-6FA125666695}"/>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76644059-9637-4333-0FCB-5B00042D78D9}"/>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74712487-F908-3EDA-A9DF-EB46C3D47459}"/>
              </a:ext>
            </a:extLst>
          </p:cNvPr>
          <p:cNvSpPr>
            <a:spLocks noGrp="1"/>
          </p:cNvSpPr>
          <p:nvPr>
            <p:ph type="sldNum" sz="quarter" idx="12"/>
          </p:nvPr>
        </p:nvSpPr>
        <p:spPr/>
        <p:txBody>
          <a:bodyPr/>
          <a:lstStyle/>
          <a:p>
            <a:fld id="{9D6D1E15-42F2-4B6A-AF09-067915C46A0B}" type="slidenum">
              <a:rPr lang="en-US" smtClean="0"/>
              <a:t>25</a:t>
            </a:fld>
            <a:endParaRPr lang="en-US" dirty="0"/>
          </a:p>
        </p:txBody>
      </p:sp>
      <p:pic>
        <p:nvPicPr>
          <p:cNvPr id="7" name="Picture 2">
            <a:extLst>
              <a:ext uri="{FF2B5EF4-FFF2-40B4-BE49-F238E27FC236}">
                <a16:creationId xmlns:a16="http://schemas.microsoft.com/office/drawing/2014/main" id="{C82082A6-77BA-3053-3FF2-C976DF144E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graph of numbers and lines&#10;&#10;AI-generated content may be incorrect.">
            <a:extLst>
              <a:ext uri="{FF2B5EF4-FFF2-40B4-BE49-F238E27FC236}">
                <a16:creationId xmlns:a16="http://schemas.microsoft.com/office/drawing/2014/main" id="{F26877B5-EAB5-5FDA-6977-E01742BB22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3550" y="1851351"/>
            <a:ext cx="5100250" cy="3714313"/>
          </a:xfrm>
          <a:prstGeom prst="rect">
            <a:avLst/>
          </a:prstGeom>
        </p:spPr>
      </p:pic>
    </p:spTree>
    <p:extLst>
      <p:ext uri="{BB962C8B-B14F-4D97-AF65-F5344CB8AC3E}">
        <p14:creationId xmlns:p14="http://schemas.microsoft.com/office/powerpoint/2010/main" val="3162625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8DBE6-6B95-F4BC-373A-5176A2CCA2F2}"/>
              </a:ext>
            </a:extLst>
          </p:cNvPr>
          <p:cNvSpPr>
            <a:spLocks noGrp="1"/>
          </p:cNvSpPr>
          <p:nvPr>
            <p:ph type="title"/>
          </p:nvPr>
        </p:nvSpPr>
        <p:spPr/>
        <p:txBody>
          <a:bodyPr/>
          <a:lstStyle/>
          <a:p>
            <a:r>
              <a:rPr lang="en-US" dirty="0"/>
              <a:t>Nonlinear modification of the q-profile</a:t>
            </a:r>
          </a:p>
        </p:txBody>
      </p:sp>
      <p:pic>
        <p:nvPicPr>
          <p:cNvPr id="5" name="Content Placeholder 4" descr="A diagram of a sound wave&#10;&#10;AI-generated content may be incorrect.">
            <a:extLst>
              <a:ext uri="{FF2B5EF4-FFF2-40B4-BE49-F238E27FC236}">
                <a16:creationId xmlns:a16="http://schemas.microsoft.com/office/drawing/2014/main" id="{584CE218-AC21-8BF8-2224-2F8073535A4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979181"/>
            <a:ext cx="10515600" cy="4044226"/>
          </a:xfrm>
        </p:spPr>
      </p:pic>
      <p:sp>
        <p:nvSpPr>
          <p:cNvPr id="3" name="Footer Placeholder 2">
            <a:extLst>
              <a:ext uri="{FF2B5EF4-FFF2-40B4-BE49-F238E27FC236}">
                <a16:creationId xmlns:a16="http://schemas.microsoft.com/office/drawing/2014/main" id="{FB36F6E2-0ECF-E33D-20F6-5623CB0F507D}"/>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AFFA8D9D-3B34-928D-5024-E5D3526E8BDE}"/>
              </a:ext>
            </a:extLst>
          </p:cNvPr>
          <p:cNvSpPr>
            <a:spLocks noGrp="1"/>
          </p:cNvSpPr>
          <p:nvPr>
            <p:ph type="sldNum" sz="quarter" idx="12"/>
          </p:nvPr>
        </p:nvSpPr>
        <p:spPr/>
        <p:txBody>
          <a:bodyPr/>
          <a:lstStyle/>
          <a:p>
            <a:fld id="{9D6D1E15-42F2-4B6A-AF09-067915C46A0B}" type="slidenum">
              <a:rPr lang="en-US" smtClean="0"/>
              <a:t>26</a:t>
            </a:fld>
            <a:endParaRPr lang="en-US" dirty="0"/>
          </a:p>
        </p:txBody>
      </p:sp>
      <p:sp>
        <p:nvSpPr>
          <p:cNvPr id="6" name="Date Placeholder 5">
            <a:extLst>
              <a:ext uri="{FF2B5EF4-FFF2-40B4-BE49-F238E27FC236}">
                <a16:creationId xmlns:a16="http://schemas.microsoft.com/office/drawing/2014/main" id="{A03417C3-9FEF-8DD1-DA4B-7CFF82931213}"/>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0D7F7143-7A8F-E82B-F978-CD0F533439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3489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2B052-1463-BB85-843B-6A3210BE20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EA8280-2897-0B8B-8F9F-E02E512797CD}"/>
              </a:ext>
            </a:extLst>
          </p:cNvPr>
          <p:cNvSpPr>
            <a:spLocks noGrp="1"/>
          </p:cNvSpPr>
          <p:nvPr>
            <p:ph type="title"/>
          </p:nvPr>
        </p:nvSpPr>
        <p:spPr/>
        <p:txBody>
          <a:bodyPr/>
          <a:lstStyle/>
          <a:p>
            <a:r>
              <a:rPr lang="en-US" dirty="0"/>
              <a:t>Nonlinear modification of the q-profile</a:t>
            </a:r>
          </a:p>
        </p:txBody>
      </p:sp>
      <p:sp>
        <p:nvSpPr>
          <p:cNvPr id="3" name="Footer Placeholder 2">
            <a:extLst>
              <a:ext uri="{FF2B5EF4-FFF2-40B4-BE49-F238E27FC236}">
                <a16:creationId xmlns:a16="http://schemas.microsoft.com/office/drawing/2014/main" id="{644054C2-CD3A-2799-7F09-08D92972B93E}"/>
              </a:ext>
            </a:extLst>
          </p:cNvPr>
          <p:cNvSpPr>
            <a:spLocks noGrp="1"/>
          </p:cNvSpPr>
          <p:nvPr>
            <p:ph type="ftr" sz="quarter" idx="11"/>
          </p:nvPr>
        </p:nvSpPr>
        <p:spPr/>
        <p:txBody>
          <a:bodyPr/>
          <a:lstStyle/>
          <a:p>
            <a:r>
              <a:rPr lang="de-DE" dirty="0"/>
              <a:t>Baruch Rofman - baruch.rofman@epfl.ch - SPC - EPFL</a:t>
            </a:r>
            <a:endParaRPr lang="en-US" dirty="0"/>
          </a:p>
        </p:txBody>
      </p:sp>
      <p:sp>
        <p:nvSpPr>
          <p:cNvPr id="4" name="Slide Number Placeholder 3">
            <a:extLst>
              <a:ext uri="{FF2B5EF4-FFF2-40B4-BE49-F238E27FC236}">
                <a16:creationId xmlns:a16="http://schemas.microsoft.com/office/drawing/2014/main" id="{4F839167-33A2-A654-192B-6A148491A274}"/>
              </a:ext>
            </a:extLst>
          </p:cNvPr>
          <p:cNvSpPr>
            <a:spLocks noGrp="1"/>
          </p:cNvSpPr>
          <p:nvPr>
            <p:ph type="sldNum" sz="quarter" idx="12"/>
          </p:nvPr>
        </p:nvSpPr>
        <p:spPr/>
        <p:txBody>
          <a:bodyPr/>
          <a:lstStyle/>
          <a:p>
            <a:fld id="{9D6D1E15-42F2-4B6A-AF09-067915C46A0B}" type="slidenum">
              <a:rPr lang="en-US" smtClean="0"/>
              <a:t>27</a:t>
            </a:fld>
            <a:endParaRPr lang="en-US" dirty="0"/>
          </a:p>
        </p:txBody>
      </p:sp>
      <p:sp>
        <p:nvSpPr>
          <p:cNvPr id="6" name="Date Placeholder 5">
            <a:extLst>
              <a:ext uri="{FF2B5EF4-FFF2-40B4-BE49-F238E27FC236}">
                <a16:creationId xmlns:a16="http://schemas.microsoft.com/office/drawing/2014/main" id="{50154F3A-3C6D-742D-D89F-DD3EFC624561}"/>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A945ECB2-FA6B-E51A-6FE7-60C93E4450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0" descr="A group of graphs showing different numbers&#10;&#10;AI-generated content may be incorrect.">
            <a:extLst>
              <a:ext uri="{FF2B5EF4-FFF2-40B4-BE49-F238E27FC236}">
                <a16:creationId xmlns:a16="http://schemas.microsoft.com/office/drawing/2014/main" id="{D2692D70-2AAE-9B45-0D81-214C662201F7}"/>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20313" y="1690688"/>
            <a:ext cx="5510370" cy="4351338"/>
          </a:xfrm>
        </p:spPr>
      </p:pic>
      <p:pic>
        <p:nvPicPr>
          <p:cNvPr id="13" name="Picture 12" descr="A graph of different numbers and equations&#10;&#10;AI-generated content may be incorrect.">
            <a:extLst>
              <a:ext uri="{FF2B5EF4-FFF2-40B4-BE49-F238E27FC236}">
                <a16:creationId xmlns:a16="http://schemas.microsoft.com/office/drawing/2014/main" id="{FA4881A9-E32F-DEF3-0E24-D365B8A840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8570" y="1690688"/>
            <a:ext cx="5668809" cy="4351338"/>
          </a:xfrm>
          <a:prstGeom prst="rect">
            <a:avLst/>
          </a:prstGeom>
        </p:spPr>
      </p:pic>
    </p:spTree>
    <p:extLst>
      <p:ext uri="{BB962C8B-B14F-4D97-AF65-F5344CB8AC3E}">
        <p14:creationId xmlns:p14="http://schemas.microsoft.com/office/powerpoint/2010/main" val="314639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2C4F9-61E4-A9C5-9B72-18D7005B49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0941E0-1028-F6B3-64A3-E05B45115556}"/>
              </a:ext>
            </a:extLst>
          </p:cNvPr>
          <p:cNvSpPr>
            <a:spLocks noGrp="1"/>
          </p:cNvSpPr>
          <p:nvPr>
            <p:ph type="title"/>
          </p:nvPr>
        </p:nvSpPr>
        <p:spPr/>
        <p:txBody>
          <a:bodyPr/>
          <a:lstStyle/>
          <a:p>
            <a:r>
              <a:rPr lang="en-US" dirty="0"/>
              <a:t>Nonlinear modification of the </a:t>
            </a:r>
            <a:r>
              <a:rPr lang="en-US" b="1" dirty="0"/>
              <a:t>R/L</a:t>
            </a:r>
            <a:r>
              <a:rPr lang="en-US" b="1" baseline="-25000" dirty="0"/>
              <a:t>n</a:t>
            </a:r>
            <a:endParaRPr lang="en-US" dirty="0"/>
          </a:p>
        </p:txBody>
      </p:sp>
      <p:sp>
        <p:nvSpPr>
          <p:cNvPr id="3" name="Footer Placeholder 2">
            <a:extLst>
              <a:ext uri="{FF2B5EF4-FFF2-40B4-BE49-F238E27FC236}">
                <a16:creationId xmlns:a16="http://schemas.microsoft.com/office/drawing/2014/main" id="{DC7E6518-B5A6-CC81-2C4E-BAE0C4206563}"/>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FADE13AB-5BCD-DE51-A7E6-BEA807E92D0B}"/>
              </a:ext>
            </a:extLst>
          </p:cNvPr>
          <p:cNvSpPr>
            <a:spLocks noGrp="1"/>
          </p:cNvSpPr>
          <p:nvPr>
            <p:ph type="sldNum" sz="quarter" idx="12"/>
          </p:nvPr>
        </p:nvSpPr>
        <p:spPr/>
        <p:txBody>
          <a:bodyPr/>
          <a:lstStyle/>
          <a:p>
            <a:fld id="{9D6D1E15-42F2-4B6A-AF09-067915C46A0B}" type="slidenum">
              <a:rPr lang="en-US" smtClean="0"/>
              <a:t>28</a:t>
            </a:fld>
            <a:endParaRPr lang="en-US" dirty="0"/>
          </a:p>
        </p:txBody>
      </p:sp>
      <p:sp>
        <p:nvSpPr>
          <p:cNvPr id="5" name="Date Placeholder 4">
            <a:extLst>
              <a:ext uri="{FF2B5EF4-FFF2-40B4-BE49-F238E27FC236}">
                <a16:creationId xmlns:a16="http://schemas.microsoft.com/office/drawing/2014/main" id="{1DAD2562-C2D1-C7E6-3B0F-B56074CCE556}"/>
              </a:ext>
            </a:extLst>
          </p:cNvPr>
          <p:cNvSpPr>
            <a:spLocks noGrp="1"/>
          </p:cNvSpPr>
          <p:nvPr>
            <p:ph type="dt" sz="half" idx="10"/>
          </p:nvPr>
        </p:nvSpPr>
        <p:spPr/>
        <p:txBody>
          <a:bodyPr/>
          <a:lstStyle/>
          <a:p>
            <a:r>
              <a:rPr lang="en-US"/>
              <a:t>EFTC 2025</a:t>
            </a:r>
            <a:endParaRPr lang="en-US" dirty="0"/>
          </a:p>
        </p:txBody>
      </p:sp>
      <p:pic>
        <p:nvPicPr>
          <p:cNvPr id="6" name="Picture 2">
            <a:extLst>
              <a:ext uri="{FF2B5EF4-FFF2-40B4-BE49-F238E27FC236}">
                <a16:creationId xmlns:a16="http://schemas.microsoft.com/office/drawing/2014/main" id="{C1DA2002-C2B1-6B2D-EE31-B9C7DAB63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0" descr="A graph of different colored lines&#10;&#10;AI-generated content may be incorrect.">
            <a:extLst>
              <a:ext uri="{FF2B5EF4-FFF2-40B4-BE49-F238E27FC236}">
                <a16:creationId xmlns:a16="http://schemas.microsoft.com/office/drawing/2014/main" id="{2D0D764D-B43A-6F13-E23D-6042709F11C0}"/>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38200" y="1976430"/>
            <a:ext cx="10515600" cy="4049728"/>
          </a:xfrm>
        </p:spPr>
      </p:pic>
    </p:spTree>
    <p:extLst>
      <p:ext uri="{BB962C8B-B14F-4D97-AF65-F5344CB8AC3E}">
        <p14:creationId xmlns:p14="http://schemas.microsoft.com/office/powerpoint/2010/main" val="694799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3B42C-9823-0C1B-DCE9-9073C06F86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084680-27CD-076D-B6A1-DDDE5EC31048}"/>
              </a:ext>
            </a:extLst>
          </p:cNvPr>
          <p:cNvSpPr>
            <a:spLocks noGrp="1"/>
          </p:cNvSpPr>
          <p:nvPr>
            <p:ph type="title"/>
          </p:nvPr>
        </p:nvSpPr>
        <p:spPr/>
        <p:txBody>
          <a:bodyPr/>
          <a:lstStyle/>
          <a:p>
            <a:r>
              <a:rPr lang="en-US" dirty="0"/>
              <a:t>Particle fluxes – fluctuating vs. steady </a:t>
            </a:r>
          </a:p>
        </p:txBody>
      </p:sp>
      <p:pic>
        <p:nvPicPr>
          <p:cNvPr id="9" name="Content Placeholder 8" descr="A graph of different colored bars">
            <a:extLst>
              <a:ext uri="{FF2B5EF4-FFF2-40B4-BE49-F238E27FC236}">
                <a16:creationId xmlns:a16="http://schemas.microsoft.com/office/drawing/2014/main" id="{D9DA487F-DD6F-71F0-75C4-3EC189A4B8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1" y="1517541"/>
            <a:ext cx="5257800" cy="2430952"/>
          </a:xfrm>
        </p:spPr>
      </p:pic>
      <p:sp>
        <p:nvSpPr>
          <p:cNvPr id="4" name="Date Placeholder 3">
            <a:extLst>
              <a:ext uri="{FF2B5EF4-FFF2-40B4-BE49-F238E27FC236}">
                <a16:creationId xmlns:a16="http://schemas.microsoft.com/office/drawing/2014/main" id="{742F2432-5E1B-CE80-5D03-71DCC39BE3C2}"/>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20690359-E884-4893-014D-5844CBFEDF5F}"/>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206B552A-A370-C3A2-4F98-7886286A5AB2}"/>
              </a:ext>
            </a:extLst>
          </p:cNvPr>
          <p:cNvSpPr>
            <a:spLocks noGrp="1"/>
          </p:cNvSpPr>
          <p:nvPr>
            <p:ph type="sldNum" sz="quarter" idx="12"/>
          </p:nvPr>
        </p:nvSpPr>
        <p:spPr/>
        <p:txBody>
          <a:bodyPr/>
          <a:lstStyle/>
          <a:p>
            <a:fld id="{9D6D1E15-42F2-4B6A-AF09-067915C46A0B}" type="slidenum">
              <a:rPr lang="en-US" smtClean="0"/>
              <a:t>29</a:t>
            </a:fld>
            <a:endParaRPr lang="en-US" dirty="0"/>
          </a:p>
        </p:txBody>
      </p:sp>
      <p:pic>
        <p:nvPicPr>
          <p:cNvPr id="7" name="Picture 2">
            <a:extLst>
              <a:ext uri="{FF2B5EF4-FFF2-40B4-BE49-F238E27FC236}">
                <a16:creationId xmlns:a16="http://schemas.microsoft.com/office/drawing/2014/main" id="{70B816A3-0C18-6FDE-BA18-0320F289CF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graph of different colored bars">
            <a:extLst>
              <a:ext uri="{FF2B5EF4-FFF2-40B4-BE49-F238E27FC236}">
                <a16:creationId xmlns:a16="http://schemas.microsoft.com/office/drawing/2014/main" id="{15892103-85EA-FA6C-885D-EBA468B2D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6030" y="1522886"/>
            <a:ext cx="5257800" cy="2425607"/>
          </a:xfrm>
          <a:prstGeom prst="rect">
            <a:avLst/>
          </a:prstGeom>
        </p:spPr>
      </p:pic>
      <p:pic>
        <p:nvPicPr>
          <p:cNvPr id="15" name="Picture 14" descr="A graph of different colored bars">
            <a:extLst>
              <a:ext uri="{FF2B5EF4-FFF2-40B4-BE49-F238E27FC236}">
                <a16:creationId xmlns:a16="http://schemas.microsoft.com/office/drawing/2014/main" id="{95532A68-E709-2747-EACC-9369C022E8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1400" y="3896375"/>
            <a:ext cx="5257800" cy="2459975"/>
          </a:xfrm>
          <a:prstGeom prst="rect">
            <a:avLst/>
          </a:prstGeom>
        </p:spPr>
      </p:pic>
    </p:spTree>
    <p:extLst>
      <p:ext uri="{BB962C8B-B14F-4D97-AF65-F5344CB8AC3E}">
        <p14:creationId xmlns:p14="http://schemas.microsoft.com/office/powerpoint/2010/main" val="242704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E361C-C5B9-A40A-7C21-591B36D5AF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6DAE38-D55A-F05B-9B16-E0C0DB7F2F35}"/>
              </a:ext>
            </a:extLst>
          </p:cNvPr>
          <p:cNvSpPr>
            <a:spLocks noGrp="1"/>
          </p:cNvSpPr>
          <p:nvPr>
            <p:ph type="title"/>
          </p:nvPr>
        </p:nvSpPr>
        <p:spPr/>
        <p:txBody>
          <a:bodyPr/>
          <a:lstStyle/>
          <a:p>
            <a:r>
              <a:rPr lang="en-US" dirty="0"/>
              <a:t>System and simulation parameters</a:t>
            </a:r>
          </a:p>
        </p:txBody>
      </p:sp>
      <p:sp>
        <p:nvSpPr>
          <p:cNvPr id="3" name="Footer Placeholder 2">
            <a:extLst>
              <a:ext uri="{FF2B5EF4-FFF2-40B4-BE49-F238E27FC236}">
                <a16:creationId xmlns:a16="http://schemas.microsoft.com/office/drawing/2014/main" id="{7F534EE1-3EE7-AB2B-3EEE-37CE04B17E64}"/>
              </a:ext>
            </a:extLst>
          </p:cNvPr>
          <p:cNvSpPr>
            <a:spLocks noGrp="1"/>
          </p:cNvSpPr>
          <p:nvPr>
            <p:ph type="ftr" sz="quarter" idx="11"/>
          </p:nvPr>
        </p:nvSpPr>
        <p:spPr/>
        <p:txBody>
          <a:bodyPr/>
          <a:lstStyle/>
          <a:p>
            <a:r>
              <a:rPr lang="de-DE" dirty="0"/>
              <a:t>Baruch Rofman - baruch.rofman@epfl.ch - SPC - EPFL</a:t>
            </a:r>
            <a:endParaRPr lang="en-US" dirty="0"/>
          </a:p>
        </p:txBody>
      </p:sp>
      <p:sp>
        <p:nvSpPr>
          <p:cNvPr id="4" name="Slide Number Placeholder 3">
            <a:extLst>
              <a:ext uri="{FF2B5EF4-FFF2-40B4-BE49-F238E27FC236}">
                <a16:creationId xmlns:a16="http://schemas.microsoft.com/office/drawing/2014/main" id="{7783B6CE-F07B-6033-BF3B-C90776FFC48C}"/>
              </a:ext>
            </a:extLst>
          </p:cNvPr>
          <p:cNvSpPr>
            <a:spLocks noGrp="1"/>
          </p:cNvSpPr>
          <p:nvPr>
            <p:ph type="sldNum" sz="quarter" idx="12"/>
          </p:nvPr>
        </p:nvSpPr>
        <p:spPr/>
        <p:txBody>
          <a:bodyPr/>
          <a:lstStyle/>
          <a:p>
            <a:fld id="{9D6D1E15-42F2-4B6A-AF09-067915C46A0B}" type="slidenum">
              <a:rPr lang="en-US" smtClean="0"/>
              <a:t>3</a:t>
            </a:fld>
            <a:endParaRPr lang="en-US" dirty="0"/>
          </a:p>
        </p:txBody>
      </p:sp>
      <p:sp>
        <p:nvSpPr>
          <p:cNvPr id="6" name="Date Placeholder 5">
            <a:extLst>
              <a:ext uri="{FF2B5EF4-FFF2-40B4-BE49-F238E27FC236}">
                <a16:creationId xmlns:a16="http://schemas.microsoft.com/office/drawing/2014/main" id="{66F60729-EA9B-C913-D2F1-21A21519600D}"/>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52F56F37-3084-E5BE-B6CD-8D6E4363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D6F0B927-7B4B-675F-3DD5-4934BF43BB30}"/>
                  </a:ext>
                </a:extLst>
              </p:cNvPr>
              <p:cNvSpPr>
                <a:spLocks noGrp="1"/>
              </p:cNvSpPr>
              <p:nvPr>
                <p:ph idx="1"/>
              </p:nvPr>
            </p:nvSpPr>
            <p:spPr/>
            <p:txBody>
              <a:bodyPr>
                <a:normAutofit fontScale="62500" lnSpcReduction="20000"/>
              </a:bodyPr>
              <a:lstStyle/>
              <a:p>
                <a:r>
                  <a:rPr lang="en-US" b="0" dirty="0">
                    <a:latin typeface="Cambria Math" panose="02040503050406030204" pitchFamily="18" charset="0"/>
                  </a:rPr>
                  <a:t>All the simulations are done in </a:t>
                </a:r>
                <a:r>
                  <a:rPr lang="en-US" b="1" dirty="0">
                    <a:latin typeface="Cambria Math" panose="02040503050406030204" pitchFamily="18" charset="0"/>
                  </a:rPr>
                  <a:t>ORB5</a:t>
                </a:r>
              </a:p>
              <a:p>
                <a:r>
                  <a:rPr lang="en-US" dirty="0"/>
                  <a:t>Electromagnetic</a:t>
                </a:r>
              </a:p>
              <a:p>
                <a:r>
                  <a:rPr lang="en-US" dirty="0"/>
                  <a:t>All species treated as kinetic</a:t>
                </a:r>
              </a:p>
              <a:p>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𝑒</m:t>
                            </m:r>
                          </m:sub>
                        </m:sSub>
                      </m:num>
                      <m:den>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𝑖</m:t>
                            </m:r>
                          </m:sub>
                        </m:sSub>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1000</m:t>
                        </m:r>
                      </m:den>
                    </m:f>
                  </m:oMath>
                </a14:m>
                <a:endParaRPr lang="en-US" b="0" dirty="0"/>
              </a:p>
              <a:p>
                <a:r>
                  <a:rPr lang="en-US" dirty="0"/>
                  <a:t>Cyclone Based Case</a:t>
                </a:r>
                <a:endParaRPr lang="en-US" b="0" dirty="0"/>
              </a:p>
              <a:p>
                <a:pPr lvl="1"/>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=0.61</m:t>
                    </m:r>
                    <m:r>
                      <a:rPr lang="en-US" b="0" i="1" smtClean="0">
                        <a:latin typeface="Cambria Math" panose="02040503050406030204" pitchFamily="18" charset="0"/>
                      </a:rPr>
                      <m:t>𝑚</m:t>
                    </m:r>
                  </m:oMath>
                </a14:m>
                <a:endParaRPr lang="en-US" b="0" dirty="0"/>
              </a:p>
              <a:p>
                <a:pPr lvl="1"/>
                <a14:m>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=1.7</m:t>
                    </m:r>
                    <m:r>
                      <a:rPr lang="en-US" b="0" i="1" smtClean="0">
                        <a:latin typeface="Cambria Math" panose="02040503050406030204" pitchFamily="18" charset="0"/>
                      </a:rPr>
                      <m:t>𝑚</m:t>
                    </m:r>
                  </m:oMath>
                </a14:m>
                <a:endParaRPr lang="en-US" b="0" dirty="0"/>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𝑚𝑎𝑔</m:t>
                        </m:r>
                      </m:sub>
                    </m:sSub>
                    <m:r>
                      <a:rPr lang="en-US" b="0" i="1" smtClean="0">
                        <a:latin typeface="Cambria Math" panose="02040503050406030204" pitchFamily="18" charset="0"/>
                      </a:rPr>
                      <m:t>=1.9 </m:t>
                    </m:r>
                    <m:r>
                      <a:rPr lang="en-US" b="0" i="1" smtClean="0">
                        <a:latin typeface="Cambria Math" panose="02040503050406030204" pitchFamily="18" charset="0"/>
                      </a:rPr>
                      <m:t>𝑇</m:t>
                    </m:r>
                  </m:oMath>
                </a14:m>
                <a:endParaRPr lang="en-US" b="0" dirty="0"/>
              </a:p>
              <a:p>
                <a:pPr lvl="1"/>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𝜌</m:t>
                        </m:r>
                      </m:e>
                      <m:sup>
                        <m:r>
                          <a:rPr lang="en-US" b="0" i="1" smtClean="0">
                            <a:latin typeface="Cambria Math" panose="02040503050406030204" pitchFamily="18" charset="0"/>
                          </a:rPr>
                          <m:t>∗</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180</m:t>
                        </m:r>
                      </m:den>
                    </m:f>
                  </m:oMath>
                </a14:m>
                <a:r>
                  <a:rPr lang="en-US" b="0" dirty="0"/>
                  <a:t> </a:t>
                </a:r>
                <a14:m>
                  <m:oMath xmlns:m="http://schemas.openxmlformats.org/officeDocument/2006/math">
                    <m:d>
                      <m:dPr>
                        <m:ctrlPr>
                          <a:rPr lang="en-US" sz="1500" b="0" i="1" smtClean="0">
                            <a:latin typeface="Cambria Math" panose="02040503050406030204" pitchFamily="18" charset="0"/>
                          </a:rPr>
                        </m:ctrlPr>
                      </m:dPr>
                      <m:e>
                        <m:sSup>
                          <m:sSupPr>
                            <m:ctrlPr>
                              <a:rPr lang="en-US" sz="1500" i="1">
                                <a:latin typeface="Cambria Math" panose="02040503050406030204" pitchFamily="18" charset="0"/>
                              </a:rPr>
                            </m:ctrlPr>
                          </m:sSupPr>
                          <m:e>
                            <m:r>
                              <a:rPr lang="en-US" sz="1500" i="1">
                                <a:latin typeface="Cambria Math" panose="02040503050406030204" pitchFamily="18" charset="0"/>
                              </a:rPr>
                              <m:t>𝜌</m:t>
                            </m:r>
                          </m:e>
                          <m:sup>
                            <m:r>
                              <a:rPr lang="en-US" sz="1500" i="1">
                                <a:latin typeface="Cambria Math" panose="02040503050406030204" pitchFamily="18" charset="0"/>
                              </a:rPr>
                              <m:t>∗</m:t>
                            </m:r>
                          </m:sup>
                        </m:sSup>
                        <m:r>
                          <a:rPr lang="en-US" sz="1500" i="1">
                            <a:latin typeface="Cambria Math" panose="02040503050406030204" pitchFamily="18" charset="0"/>
                          </a:rPr>
                          <m:t>=</m:t>
                        </m:r>
                        <m:f>
                          <m:fPr>
                            <m:ctrlPr>
                              <a:rPr lang="en-US" sz="1500" i="1">
                                <a:latin typeface="Cambria Math" panose="02040503050406030204" pitchFamily="18" charset="0"/>
                              </a:rPr>
                            </m:ctrlPr>
                          </m:fPr>
                          <m:num>
                            <m:sSub>
                              <m:sSubPr>
                                <m:ctrlPr>
                                  <a:rPr lang="en-US" sz="1500" i="1">
                                    <a:latin typeface="Cambria Math" panose="02040503050406030204" pitchFamily="18" charset="0"/>
                                  </a:rPr>
                                </m:ctrlPr>
                              </m:sSubPr>
                              <m:e>
                                <m:r>
                                  <a:rPr lang="en-US" sz="1500" i="1">
                                    <a:latin typeface="Cambria Math" panose="02040503050406030204" pitchFamily="18" charset="0"/>
                                  </a:rPr>
                                  <m:t>𝜌</m:t>
                                </m:r>
                              </m:e>
                              <m:sub>
                                <m:r>
                                  <a:rPr lang="en-US" sz="1500" i="1">
                                    <a:latin typeface="Cambria Math" panose="02040503050406030204" pitchFamily="18" charset="0"/>
                                  </a:rPr>
                                  <m:t>𝑐</m:t>
                                </m:r>
                                <m:sSub>
                                  <m:sSubPr>
                                    <m:ctrlPr>
                                      <a:rPr lang="en-US" sz="1500" i="1">
                                        <a:latin typeface="Cambria Math" panose="02040503050406030204" pitchFamily="18" charset="0"/>
                                      </a:rPr>
                                    </m:ctrlPr>
                                  </m:sSubPr>
                                  <m:e>
                                    <m:r>
                                      <a:rPr lang="en-US" sz="1500" i="1">
                                        <a:latin typeface="Cambria Math" panose="02040503050406030204" pitchFamily="18" charset="0"/>
                                      </a:rPr>
                                      <m:t>𝑠</m:t>
                                    </m:r>
                                  </m:e>
                                  <m:sub>
                                    <m:r>
                                      <a:rPr lang="en-US" sz="1500" i="1">
                                        <a:latin typeface="Cambria Math" panose="02040503050406030204" pitchFamily="18" charset="0"/>
                                      </a:rPr>
                                      <m:t>0</m:t>
                                    </m:r>
                                  </m:sub>
                                </m:sSub>
                              </m:sub>
                            </m:sSub>
                          </m:num>
                          <m:den>
                            <m:r>
                              <a:rPr lang="en-US" sz="1500" i="1">
                                <a:latin typeface="Cambria Math" panose="02040503050406030204" pitchFamily="18" charset="0"/>
                              </a:rPr>
                              <m:t>𝑎</m:t>
                            </m:r>
                          </m:den>
                        </m:f>
                        <m:r>
                          <a:rPr lang="en-US" sz="1500" i="1">
                            <a:latin typeface="Cambria Math" panose="02040503050406030204" pitchFamily="18" charset="0"/>
                          </a:rPr>
                          <m:t> ;</m:t>
                        </m:r>
                        <m:sSub>
                          <m:sSubPr>
                            <m:ctrlPr>
                              <a:rPr lang="en-US" sz="1500" i="1">
                                <a:latin typeface="Cambria Math" panose="02040503050406030204" pitchFamily="18" charset="0"/>
                              </a:rPr>
                            </m:ctrlPr>
                          </m:sSubPr>
                          <m:e>
                            <m:r>
                              <a:rPr lang="en-US" sz="1500" i="1">
                                <a:latin typeface="Cambria Math" panose="02040503050406030204" pitchFamily="18" charset="0"/>
                              </a:rPr>
                              <m:t>𝐶</m:t>
                            </m:r>
                          </m:e>
                          <m:sub>
                            <m:sSub>
                              <m:sSubPr>
                                <m:ctrlPr>
                                  <a:rPr lang="en-US" sz="1500" i="1">
                                    <a:latin typeface="Cambria Math" panose="02040503050406030204" pitchFamily="18" charset="0"/>
                                  </a:rPr>
                                </m:ctrlPr>
                              </m:sSubPr>
                              <m:e>
                                <m:r>
                                  <a:rPr lang="en-US" sz="1500" i="1">
                                    <a:latin typeface="Cambria Math" panose="02040503050406030204" pitchFamily="18" charset="0"/>
                                  </a:rPr>
                                  <m:t>𝑠</m:t>
                                </m:r>
                              </m:e>
                              <m:sub>
                                <m:r>
                                  <a:rPr lang="en-US" sz="1500" i="1">
                                    <a:latin typeface="Cambria Math" panose="02040503050406030204" pitchFamily="18" charset="0"/>
                                  </a:rPr>
                                  <m:t>0</m:t>
                                </m:r>
                              </m:sub>
                            </m:sSub>
                          </m:sub>
                        </m:sSub>
                        <m:r>
                          <a:rPr lang="en-US" sz="1500" i="1">
                            <a:latin typeface="Cambria Math" panose="02040503050406030204" pitchFamily="18" charset="0"/>
                          </a:rPr>
                          <m:t>=</m:t>
                        </m:r>
                        <m:rad>
                          <m:radPr>
                            <m:degHide m:val="on"/>
                            <m:ctrlPr>
                              <a:rPr lang="en-US" sz="1500" i="1">
                                <a:latin typeface="Cambria Math" panose="02040503050406030204" pitchFamily="18" charset="0"/>
                              </a:rPr>
                            </m:ctrlPr>
                          </m:radPr>
                          <m:deg/>
                          <m:e>
                            <m:f>
                              <m:fPr>
                                <m:ctrlPr>
                                  <a:rPr lang="en-US" sz="1500" i="1">
                                    <a:latin typeface="Cambria Math" panose="02040503050406030204" pitchFamily="18" charset="0"/>
                                  </a:rPr>
                                </m:ctrlPr>
                              </m:fPr>
                              <m:num>
                                <m:sSub>
                                  <m:sSubPr>
                                    <m:ctrlPr>
                                      <a:rPr lang="en-US" sz="1500" i="1">
                                        <a:latin typeface="Cambria Math" panose="02040503050406030204" pitchFamily="18" charset="0"/>
                                      </a:rPr>
                                    </m:ctrlPr>
                                  </m:sSubPr>
                                  <m:e>
                                    <m:r>
                                      <a:rPr lang="en-US" sz="1500" i="1">
                                        <a:latin typeface="Cambria Math" panose="02040503050406030204" pitchFamily="18" charset="0"/>
                                      </a:rPr>
                                      <m:t>𝑇</m:t>
                                    </m:r>
                                  </m:e>
                                  <m:sub>
                                    <m:r>
                                      <a:rPr lang="en-US" sz="1500" i="1">
                                        <a:latin typeface="Cambria Math" panose="02040503050406030204" pitchFamily="18" charset="0"/>
                                      </a:rPr>
                                      <m:t>𝑒</m:t>
                                    </m:r>
                                  </m:sub>
                                </m:sSub>
                                <m:d>
                                  <m:dPr>
                                    <m:ctrlPr>
                                      <a:rPr lang="en-US" sz="1500" i="1">
                                        <a:latin typeface="Cambria Math" panose="02040503050406030204" pitchFamily="18" charset="0"/>
                                      </a:rPr>
                                    </m:ctrlPr>
                                  </m:dPr>
                                  <m:e>
                                    <m:sSub>
                                      <m:sSubPr>
                                        <m:ctrlPr>
                                          <a:rPr lang="en-US" sz="1500" i="1">
                                            <a:latin typeface="Cambria Math" panose="02040503050406030204" pitchFamily="18" charset="0"/>
                                          </a:rPr>
                                        </m:ctrlPr>
                                      </m:sSubPr>
                                      <m:e>
                                        <m:r>
                                          <a:rPr lang="en-US" sz="1500" i="1">
                                            <a:latin typeface="Cambria Math" panose="02040503050406030204" pitchFamily="18" charset="0"/>
                                          </a:rPr>
                                          <m:t>𝑠</m:t>
                                        </m:r>
                                      </m:e>
                                      <m:sub>
                                        <m:r>
                                          <a:rPr lang="en-US" sz="1500" i="1">
                                            <a:latin typeface="Cambria Math" panose="02040503050406030204" pitchFamily="18" charset="0"/>
                                          </a:rPr>
                                          <m:t>0</m:t>
                                        </m:r>
                                      </m:sub>
                                    </m:sSub>
                                  </m:e>
                                </m:d>
                              </m:num>
                              <m:den>
                                <m:sSub>
                                  <m:sSubPr>
                                    <m:ctrlPr>
                                      <a:rPr lang="en-US" sz="1500" i="1">
                                        <a:latin typeface="Cambria Math" panose="02040503050406030204" pitchFamily="18" charset="0"/>
                                      </a:rPr>
                                    </m:ctrlPr>
                                  </m:sSubPr>
                                  <m:e>
                                    <m:r>
                                      <a:rPr lang="en-US" sz="1500" i="1">
                                        <a:latin typeface="Cambria Math" panose="02040503050406030204" pitchFamily="18" charset="0"/>
                                      </a:rPr>
                                      <m:t>𝑚</m:t>
                                    </m:r>
                                  </m:e>
                                  <m:sub>
                                    <m:r>
                                      <a:rPr lang="en-US" sz="1500" i="1">
                                        <a:latin typeface="Cambria Math" panose="02040503050406030204" pitchFamily="18" charset="0"/>
                                      </a:rPr>
                                      <m:t>𝑖</m:t>
                                    </m:r>
                                  </m:sub>
                                </m:sSub>
                              </m:den>
                            </m:f>
                          </m:e>
                        </m:rad>
                      </m:e>
                    </m:d>
                  </m:oMath>
                </a14:m>
                <a:endParaRPr lang="en-US" dirty="0"/>
              </a:p>
              <a:p>
                <a:r>
                  <a:rPr lang="en-US" dirty="0"/>
                  <a:t>Shaped MHD equilibrium using CHEASE</a:t>
                </a:r>
              </a:p>
              <a:p>
                <a14:m>
                  <m:oMath xmlns:m="http://schemas.openxmlformats.org/officeDocument/2006/math">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𝑒</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𝑖</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1000</m:t>
                        </m:r>
                      </m:den>
                    </m:f>
                  </m:oMath>
                </a14:m>
                <a:endParaRPr lang="en-US" dirty="0"/>
              </a:p>
              <a:p>
                <a:r>
                  <a:rPr lang="en-US" dirty="0"/>
                  <a:t>Local Maxwellian distribution functions </a:t>
                </a:r>
              </a:p>
            </p:txBody>
          </p:sp>
        </mc:Choice>
        <mc:Fallback xmlns="">
          <p:sp>
            <p:nvSpPr>
              <p:cNvPr id="9" name="Content Placeholder 8">
                <a:extLst>
                  <a:ext uri="{FF2B5EF4-FFF2-40B4-BE49-F238E27FC236}">
                    <a16:creationId xmlns:a16="http://schemas.microsoft.com/office/drawing/2014/main" id="{D6F0B927-7B4B-675F-3DD5-4934BF43BB30}"/>
                  </a:ext>
                </a:extLst>
              </p:cNvPr>
              <p:cNvSpPr>
                <a:spLocks noGrp="1" noRot="1" noChangeAspect="1" noMove="1" noResize="1" noEditPoints="1" noAdjustHandles="1" noChangeArrowheads="1" noChangeShapeType="1" noTextEdit="1"/>
              </p:cNvSpPr>
              <p:nvPr>
                <p:ph idx="1"/>
              </p:nvPr>
            </p:nvSpPr>
            <p:spPr>
              <a:blipFill>
                <a:blip r:embed="rId4"/>
                <a:stretch>
                  <a:fillRect l="-406" t="-2521"/>
                </a:stretch>
              </a:blipFill>
            </p:spPr>
            <p:txBody>
              <a:bodyPr/>
              <a:lstStyle/>
              <a:p>
                <a:r>
                  <a:rPr lang="en-US">
                    <a:noFill/>
                  </a:rPr>
                  <a:t> </a:t>
                </a:r>
              </a:p>
            </p:txBody>
          </p:sp>
        </mc:Fallback>
      </mc:AlternateContent>
      <p:pic>
        <p:nvPicPr>
          <p:cNvPr id="8" name="Content Placeholder 4" descr="A close-up of a graph&#10;&#10;AI-generated content may be incorrect.">
            <a:extLst>
              <a:ext uri="{FF2B5EF4-FFF2-40B4-BE49-F238E27FC236}">
                <a16:creationId xmlns:a16="http://schemas.microsoft.com/office/drawing/2014/main" id="{5370FF27-40CE-B903-855E-C97C79404B4E}"/>
              </a:ext>
            </a:extLst>
          </p:cNvPr>
          <p:cNvPicPr>
            <a:picLocks noChangeAspect="1"/>
          </p:cNvPicPr>
          <p:nvPr/>
        </p:nvPicPr>
        <p:blipFill>
          <a:blip r:embed="rId5">
            <a:extLst>
              <a:ext uri="{28A0092B-C50C-407E-A947-70E740481C1C}">
                <a14:useLocalDpi xmlns:a14="http://schemas.microsoft.com/office/drawing/2010/main" val="0"/>
              </a:ext>
            </a:extLst>
          </a:blip>
          <a:srcRect l="-94" t="-511" r="51496" b="511"/>
          <a:stretch>
            <a:fillRect/>
          </a:stretch>
        </p:blipFill>
        <p:spPr>
          <a:xfrm>
            <a:off x="5753101" y="1710671"/>
            <a:ext cx="5600699" cy="4351338"/>
          </a:xfrm>
          <a:prstGeom prst="rect">
            <a:avLst/>
          </a:prstGeom>
        </p:spPr>
      </p:pic>
      <p:sp>
        <p:nvSpPr>
          <p:cNvPr id="11" name="TextBox 10">
            <a:extLst>
              <a:ext uri="{FF2B5EF4-FFF2-40B4-BE49-F238E27FC236}">
                <a16:creationId xmlns:a16="http://schemas.microsoft.com/office/drawing/2014/main" id="{4CAFE7AE-3853-6A6D-285E-609DD6052D15}"/>
              </a:ext>
            </a:extLst>
          </p:cNvPr>
          <p:cNvSpPr txBox="1"/>
          <p:nvPr/>
        </p:nvSpPr>
        <p:spPr>
          <a:xfrm>
            <a:off x="838200" y="6081991"/>
            <a:ext cx="4898572" cy="369332"/>
          </a:xfrm>
          <a:prstGeom prst="rect">
            <a:avLst/>
          </a:prstGeom>
          <a:noFill/>
        </p:spPr>
        <p:txBody>
          <a:bodyPr wrap="square">
            <a:spAutoFit/>
          </a:bodyPr>
          <a:lstStyle/>
          <a:p>
            <a:r>
              <a:rPr lang="en-US" i="1" dirty="0"/>
              <a:t>Lanti, E., et al, Comput. Phys. Commun. (2020)</a:t>
            </a:r>
          </a:p>
        </p:txBody>
      </p:sp>
      <p:sp>
        <p:nvSpPr>
          <p:cNvPr id="12" name="TextBox 11">
            <a:extLst>
              <a:ext uri="{FF2B5EF4-FFF2-40B4-BE49-F238E27FC236}">
                <a16:creationId xmlns:a16="http://schemas.microsoft.com/office/drawing/2014/main" id="{3CD1D371-00A3-072A-E2B7-EAC480C4BC2C}"/>
              </a:ext>
            </a:extLst>
          </p:cNvPr>
          <p:cNvSpPr txBox="1"/>
          <p:nvPr/>
        </p:nvSpPr>
        <p:spPr>
          <a:xfrm>
            <a:off x="6286501" y="6081991"/>
            <a:ext cx="5067299" cy="369332"/>
          </a:xfrm>
          <a:prstGeom prst="rect">
            <a:avLst/>
          </a:prstGeom>
          <a:noFill/>
        </p:spPr>
        <p:txBody>
          <a:bodyPr wrap="square">
            <a:spAutoFit/>
          </a:bodyPr>
          <a:lstStyle/>
          <a:p>
            <a:r>
              <a:rPr lang="en-US" i="1" dirty="0"/>
              <a:t>Lutjens, H., et al, Comput. Phys. Commun. (1996)</a:t>
            </a:r>
          </a:p>
        </p:txBody>
      </p:sp>
    </p:spTree>
    <p:extLst>
      <p:ext uri="{BB962C8B-B14F-4D97-AF65-F5344CB8AC3E}">
        <p14:creationId xmlns:p14="http://schemas.microsoft.com/office/powerpoint/2010/main" val="4230161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D2DBD-CF0B-8EB6-86FB-8587629C8C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6DDFDA-D154-1317-F059-C306325F0890}"/>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B828C1A8-B61B-9D62-7808-C0450C147846}"/>
              </a:ext>
            </a:extLst>
          </p:cNvPr>
          <p:cNvSpPr>
            <a:spLocks noGrp="1"/>
          </p:cNvSpPr>
          <p:nvPr>
            <p:ph type="dt" sz="half" idx="10"/>
          </p:nvPr>
        </p:nvSpPr>
        <p:spPr/>
        <p:txBody>
          <a:bodyPr/>
          <a:lstStyle/>
          <a:p>
            <a:r>
              <a:rPr lang="en-US" dirty="0"/>
              <a:t>EFTC 2025</a:t>
            </a:r>
          </a:p>
        </p:txBody>
      </p:sp>
      <p:sp>
        <p:nvSpPr>
          <p:cNvPr id="5" name="Footer Placeholder 4">
            <a:extLst>
              <a:ext uri="{FF2B5EF4-FFF2-40B4-BE49-F238E27FC236}">
                <a16:creationId xmlns:a16="http://schemas.microsoft.com/office/drawing/2014/main" id="{62891AF6-7352-8340-DC32-BC2DC13F61BE}"/>
              </a:ext>
            </a:extLst>
          </p:cNvPr>
          <p:cNvSpPr>
            <a:spLocks noGrp="1"/>
          </p:cNvSpPr>
          <p:nvPr>
            <p:ph type="ftr" sz="quarter" idx="11"/>
          </p:nvPr>
        </p:nvSpPr>
        <p:spPr/>
        <p:txBody>
          <a:bodyPr/>
          <a:lstStyle/>
          <a:p>
            <a:r>
              <a:rPr lang="de-DE" dirty="0"/>
              <a:t>Baruch Rofman - baruch.rofman@epfl.ch - SPC - EPFL</a:t>
            </a:r>
            <a:endParaRPr lang="en-US" dirty="0"/>
          </a:p>
        </p:txBody>
      </p:sp>
      <p:sp>
        <p:nvSpPr>
          <p:cNvPr id="6" name="Slide Number Placeholder 5">
            <a:extLst>
              <a:ext uri="{FF2B5EF4-FFF2-40B4-BE49-F238E27FC236}">
                <a16:creationId xmlns:a16="http://schemas.microsoft.com/office/drawing/2014/main" id="{D5905FCC-6D74-F991-384B-A295A7DECFF3}"/>
              </a:ext>
            </a:extLst>
          </p:cNvPr>
          <p:cNvSpPr>
            <a:spLocks noGrp="1"/>
          </p:cNvSpPr>
          <p:nvPr>
            <p:ph type="sldNum" sz="quarter" idx="12"/>
          </p:nvPr>
        </p:nvSpPr>
        <p:spPr/>
        <p:txBody>
          <a:bodyPr/>
          <a:lstStyle/>
          <a:p>
            <a:fld id="{9D6D1E15-42F2-4B6A-AF09-067915C46A0B}" type="slidenum">
              <a:rPr lang="en-US" smtClean="0"/>
              <a:t>30</a:t>
            </a:fld>
            <a:endParaRPr lang="en-US" dirty="0"/>
          </a:p>
        </p:txBody>
      </p:sp>
      <p:pic>
        <p:nvPicPr>
          <p:cNvPr id="7" name="Picture 2">
            <a:extLst>
              <a:ext uri="{FF2B5EF4-FFF2-40B4-BE49-F238E27FC236}">
                <a16:creationId xmlns:a16="http://schemas.microsoft.com/office/drawing/2014/main" id="{ED2705FB-0DCD-191D-D9CF-9E86DE404E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6" name="Content Placeholder 7" descr="A graph of numbers and letters">
            <a:extLst>
              <a:ext uri="{FF2B5EF4-FFF2-40B4-BE49-F238E27FC236}">
                <a16:creationId xmlns:a16="http://schemas.microsoft.com/office/drawing/2014/main" id="{07116567-723C-1842-975F-20CD45EF9C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2230" y="1998919"/>
            <a:ext cx="4941570" cy="3779525"/>
          </a:xfrm>
          <a:prstGeom prst="rect">
            <a:avLst/>
          </a:prstGeom>
        </p:spPr>
      </p:pic>
      <p:pic>
        <p:nvPicPr>
          <p:cNvPr id="8" name="Picture 7" descr="A graph of different colored bars">
            <a:extLst>
              <a:ext uri="{FF2B5EF4-FFF2-40B4-BE49-F238E27FC236}">
                <a16:creationId xmlns:a16="http://schemas.microsoft.com/office/drawing/2014/main" id="{E14FDB05-15DB-4834-C0FD-F9C582D2DD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639" y="2523270"/>
            <a:ext cx="5722231" cy="2677269"/>
          </a:xfrm>
          <a:prstGeom prst="rect">
            <a:avLst/>
          </a:prstGeom>
        </p:spPr>
      </p:pic>
    </p:spTree>
    <p:extLst>
      <p:ext uri="{BB962C8B-B14F-4D97-AF65-F5344CB8AC3E}">
        <p14:creationId xmlns:p14="http://schemas.microsoft.com/office/powerpoint/2010/main" val="3594654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F9424-2CBE-F1B8-9B7B-3B9132223611}"/>
              </a:ext>
            </a:extLst>
          </p:cNvPr>
          <p:cNvSpPr>
            <a:spLocks noGrp="1"/>
          </p:cNvSpPr>
          <p:nvPr>
            <p:ph type="title"/>
          </p:nvPr>
        </p:nvSpPr>
        <p:spPr/>
        <p:txBody>
          <a:bodyPr/>
          <a:lstStyle/>
          <a:p>
            <a:r>
              <a:rPr lang="en-US" dirty="0"/>
              <a:t>Shafranov shift</a:t>
            </a:r>
          </a:p>
        </p:txBody>
      </p:sp>
      <p:sp>
        <p:nvSpPr>
          <p:cNvPr id="4" name="Date Placeholder 3">
            <a:extLst>
              <a:ext uri="{FF2B5EF4-FFF2-40B4-BE49-F238E27FC236}">
                <a16:creationId xmlns:a16="http://schemas.microsoft.com/office/drawing/2014/main" id="{7C59B922-DCB2-6C13-64A4-B59E58CE4612}"/>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17588D06-F039-6500-04E6-AAAFB7E81F47}"/>
              </a:ext>
            </a:extLst>
          </p:cNvPr>
          <p:cNvSpPr>
            <a:spLocks noGrp="1"/>
          </p:cNvSpPr>
          <p:nvPr>
            <p:ph type="ftr" sz="quarter" idx="11"/>
          </p:nvPr>
        </p:nvSpPr>
        <p:spPr/>
        <p:txBody>
          <a:bodyPr/>
          <a:lstStyle/>
          <a:p>
            <a:r>
              <a:rPr lang="de-DE" dirty="0"/>
              <a:t>Baruch Rofman - baruch.rofman@epfl.ch - SPC - EPFL</a:t>
            </a:r>
            <a:endParaRPr lang="en-US" dirty="0"/>
          </a:p>
        </p:txBody>
      </p:sp>
      <p:sp>
        <p:nvSpPr>
          <p:cNvPr id="6" name="Slide Number Placeholder 5">
            <a:extLst>
              <a:ext uri="{FF2B5EF4-FFF2-40B4-BE49-F238E27FC236}">
                <a16:creationId xmlns:a16="http://schemas.microsoft.com/office/drawing/2014/main" id="{7A10DEDE-C044-FF23-9164-4774971638DD}"/>
              </a:ext>
            </a:extLst>
          </p:cNvPr>
          <p:cNvSpPr>
            <a:spLocks noGrp="1"/>
          </p:cNvSpPr>
          <p:nvPr>
            <p:ph type="sldNum" sz="quarter" idx="12"/>
          </p:nvPr>
        </p:nvSpPr>
        <p:spPr/>
        <p:txBody>
          <a:bodyPr/>
          <a:lstStyle/>
          <a:p>
            <a:fld id="{9D6D1E15-42F2-4B6A-AF09-067915C46A0B}" type="slidenum">
              <a:rPr lang="en-US" smtClean="0"/>
              <a:t>4</a:t>
            </a:fld>
            <a:endParaRPr lang="en-US" dirty="0"/>
          </a:p>
        </p:txBody>
      </p:sp>
      <p:pic>
        <p:nvPicPr>
          <p:cNvPr id="7" name="Content Placeholder 4" descr="A close-up of a graph&#10;&#10;AI-generated content may be incorrect.">
            <a:extLst>
              <a:ext uri="{FF2B5EF4-FFF2-40B4-BE49-F238E27FC236}">
                <a16:creationId xmlns:a16="http://schemas.microsoft.com/office/drawing/2014/main" id="{833CE2BB-BCB2-7582-EB83-441A0E87F51E}"/>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52149" t="-511" r="132" b="511"/>
          <a:stretch>
            <a:fillRect/>
          </a:stretch>
        </p:blipFill>
        <p:spPr>
          <a:xfrm>
            <a:off x="5878286" y="1520351"/>
            <a:ext cx="5717175" cy="4523600"/>
          </a:xfrm>
          <a:prstGeom prst="rect">
            <a:avLst/>
          </a:prstGeom>
        </p:spPr>
      </p:pic>
      <mc:AlternateContent xmlns:mc="http://schemas.openxmlformats.org/markup-compatibility/2006" xmlns:a14="http://schemas.microsoft.com/office/drawing/2010/main">
        <mc:Choice Requires="a14">
          <p:sp>
            <p:nvSpPr>
              <p:cNvPr id="3" name="Content Placeholder 8">
                <a:extLst>
                  <a:ext uri="{FF2B5EF4-FFF2-40B4-BE49-F238E27FC236}">
                    <a16:creationId xmlns:a16="http://schemas.microsoft.com/office/drawing/2014/main" id="{BAA6971B-37E4-F1E8-0C6D-3D4BC82FE8C8}"/>
                  </a:ext>
                </a:extLst>
              </p:cNvPr>
              <p:cNvSpPr txBox="1">
                <a:spLocks/>
              </p:cNvSpPr>
              <p:nvPr/>
            </p:nvSpPr>
            <p:spPr>
              <a:xfrm>
                <a:off x="838201" y="1695223"/>
                <a:ext cx="3668486" cy="20276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r>
                      <m:rPr>
                        <m:sty m:val="p"/>
                      </m:rPr>
                      <a:rPr lang="pt-BR" sz="2000" i="0" smtClean="0">
                        <a:latin typeface="Cambria Math" panose="02040503050406030204" pitchFamily="18" charset="0"/>
                      </a:rPr>
                      <m:t>Δ</m:t>
                    </m:r>
                    <m:d>
                      <m:dPr>
                        <m:ctrlPr>
                          <a:rPr lang="pt-BR" sz="2000" i="1" smtClean="0">
                            <a:latin typeface="Cambria Math" panose="02040503050406030204" pitchFamily="18" charset="0"/>
                          </a:rPr>
                        </m:ctrlPr>
                      </m:dPr>
                      <m:e>
                        <m:r>
                          <a:rPr lang="pt-BR" sz="2000" i="1">
                            <a:latin typeface="Cambria Math" panose="02040503050406030204" pitchFamily="18" charset="0"/>
                          </a:rPr>
                          <m:t>𝑠</m:t>
                        </m:r>
                      </m:e>
                    </m:d>
                    <m:r>
                      <a:rPr lang="pt-BR" sz="2000" i="1">
                        <a:latin typeface="Cambria Math" panose="02040503050406030204" pitchFamily="18" charset="0"/>
                      </a:rPr>
                      <m:t>=</m:t>
                    </m:r>
                    <m:sSub>
                      <m:sSubPr>
                        <m:ctrlPr>
                          <a:rPr lang="pt-BR" sz="2000" i="1">
                            <a:latin typeface="Cambria Math" panose="02040503050406030204" pitchFamily="18" charset="0"/>
                          </a:rPr>
                        </m:ctrlPr>
                      </m:sSubPr>
                      <m:e>
                        <m:r>
                          <a:rPr lang="pt-BR" sz="2000" i="1">
                            <a:latin typeface="Cambria Math" panose="02040503050406030204" pitchFamily="18" charset="0"/>
                          </a:rPr>
                          <m:t>𝑅</m:t>
                        </m:r>
                      </m:e>
                      <m:sub>
                        <m:r>
                          <a:rPr lang="en-US" sz="2000" b="0" i="1" smtClean="0">
                            <a:latin typeface="Cambria Math" panose="02040503050406030204" pitchFamily="18" charset="0"/>
                          </a:rPr>
                          <m:t>𝑚𝑎𝑔</m:t>
                        </m:r>
                      </m:sub>
                    </m:sSub>
                    <m:r>
                      <a:rPr lang="en-US" sz="2000" b="0" i="1" smtClean="0">
                        <a:latin typeface="Cambria Math" panose="02040503050406030204" pitchFamily="18" charset="0"/>
                      </a:rPr>
                      <m:t>−</m:t>
                    </m:r>
                    <m:sSub>
                      <m:sSubPr>
                        <m:ctrlPr>
                          <a:rPr lang="pt-BR" sz="2000" i="1">
                            <a:latin typeface="Cambria Math" panose="02040503050406030204" pitchFamily="18" charset="0"/>
                          </a:rPr>
                        </m:ctrlPr>
                      </m:sSubPr>
                      <m:e>
                        <m:r>
                          <a:rPr lang="pt-BR" sz="2000" i="1">
                            <a:latin typeface="Cambria Math" panose="02040503050406030204" pitchFamily="18" charset="0"/>
                          </a:rPr>
                          <m:t>𝑅</m:t>
                        </m:r>
                      </m:e>
                      <m:sub>
                        <m:r>
                          <a:rPr lang="en-US" sz="2000" b="0" i="1" smtClean="0">
                            <a:latin typeface="Cambria Math" panose="02040503050406030204" pitchFamily="18" charset="0"/>
                          </a:rPr>
                          <m:t>𝑔𝑒𝑜𝑚</m:t>
                        </m:r>
                      </m:sub>
                    </m:sSub>
                    <m:d>
                      <m:dPr>
                        <m:ctrlPr>
                          <a:rPr lang="pt-BR" sz="2000" i="1">
                            <a:latin typeface="Cambria Math" panose="02040503050406030204" pitchFamily="18" charset="0"/>
                          </a:rPr>
                        </m:ctrlPr>
                      </m:dPr>
                      <m:e>
                        <m:r>
                          <a:rPr lang="pt-BR" sz="2000" i="1">
                            <a:latin typeface="Cambria Math" panose="02040503050406030204" pitchFamily="18" charset="0"/>
                          </a:rPr>
                          <m:t>𝑠</m:t>
                        </m:r>
                      </m:e>
                    </m:d>
                  </m:oMath>
                </a14:m>
                <a:r>
                  <a:rPr lang="en-US" sz="2000" dirty="0"/>
                  <a:t> ; </a:t>
                </a:r>
              </a:p>
              <a:p>
                <a:pPr marL="0" indent="0">
                  <a:buNone/>
                </a:pPr>
                <a:endParaRPr lang="en-US" sz="2000" dirty="0"/>
              </a:p>
              <a:p>
                <a:pPr marL="0" indent="0">
                  <a:buNone/>
                </a:pPr>
                <a14:m>
                  <m:oMathPara xmlns:m="http://schemas.openxmlformats.org/officeDocument/2006/math">
                    <m:oMathParaPr>
                      <m:jc m:val="left"/>
                    </m:oMathParaPr>
                    <m:oMath xmlns:m="http://schemas.openxmlformats.org/officeDocument/2006/math">
                      <m:sSub>
                        <m:sSubPr>
                          <m:ctrlPr>
                            <a:rPr lang="pt-BR" sz="2000" i="1">
                              <a:latin typeface="Cambria Math" panose="02040503050406030204" pitchFamily="18" charset="0"/>
                            </a:rPr>
                          </m:ctrlPr>
                        </m:sSubPr>
                        <m:e>
                          <m:r>
                            <a:rPr lang="pt-BR" sz="2000" i="1">
                              <a:latin typeface="Cambria Math" panose="02040503050406030204" pitchFamily="18" charset="0"/>
                            </a:rPr>
                            <m:t>𝑅</m:t>
                          </m:r>
                        </m:e>
                        <m:sub>
                          <m:r>
                            <a:rPr lang="en-US" sz="2000" b="0" i="1" smtClean="0">
                              <a:latin typeface="Cambria Math" panose="02040503050406030204" pitchFamily="18" charset="0"/>
                            </a:rPr>
                            <m:t>𝑔𝑒𝑜𝑚</m:t>
                          </m:r>
                        </m:sub>
                      </m:sSub>
                      <m:r>
                        <a:rPr lang="en-US" sz="2000" b="0" i="1" smtClean="0">
                          <a:latin typeface="Cambria Math" panose="02040503050406030204" pitchFamily="18" charset="0"/>
                        </a:rPr>
                        <m:t>(</m:t>
                      </m:r>
                      <m:r>
                        <a:rPr lang="en-US" sz="2000" b="0" i="1" smtClean="0">
                          <a:latin typeface="Cambria Math" panose="02040503050406030204" pitchFamily="18" charset="0"/>
                        </a:rPr>
                        <m:t>𝑠</m:t>
                      </m:r>
                      <m:r>
                        <a:rPr lang="en-US" sz="2000" b="0" i="1" smtClean="0">
                          <a:latin typeface="Cambria Math" panose="02040503050406030204" pitchFamily="18" charset="0"/>
                        </a:rPr>
                        <m:t>)=</m:t>
                      </m:r>
                      <m:f>
                        <m:fPr>
                          <m:ctrlPr>
                            <a:rPr lang="pt-BR" sz="2000" i="1">
                              <a:latin typeface="Cambria Math" panose="02040503050406030204" pitchFamily="18" charset="0"/>
                            </a:rPr>
                          </m:ctrlPr>
                        </m:fPr>
                        <m:num>
                          <m:sSub>
                            <m:sSubPr>
                              <m:ctrlPr>
                                <a:rPr lang="pt-BR" sz="2000" i="1">
                                  <a:latin typeface="Cambria Math" panose="02040503050406030204" pitchFamily="18" charset="0"/>
                                </a:rPr>
                              </m:ctrlPr>
                            </m:sSubPr>
                            <m:e>
                              <m:r>
                                <a:rPr lang="pt-BR" sz="2000" i="1">
                                  <a:latin typeface="Cambria Math" panose="02040503050406030204" pitchFamily="18" charset="0"/>
                                </a:rPr>
                                <m:t>𝑅</m:t>
                              </m:r>
                            </m:e>
                            <m:sub>
                              <m:r>
                                <a:rPr lang="en-US" sz="2000" b="0" i="1" smtClean="0">
                                  <a:latin typeface="Cambria Math" panose="02040503050406030204" pitchFamily="18" charset="0"/>
                                </a:rPr>
                                <m:t>𝑚𝑎𝑥</m:t>
                              </m:r>
                            </m:sub>
                          </m:sSub>
                          <m:r>
                            <a:rPr lang="en-US" sz="2000" b="0" i="1" smtClean="0">
                              <a:latin typeface="Cambria Math" panose="02040503050406030204" pitchFamily="18" charset="0"/>
                            </a:rPr>
                            <m:t>(</m:t>
                          </m:r>
                          <m:r>
                            <a:rPr lang="en-US" sz="2000" b="0" i="1" smtClean="0">
                              <a:latin typeface="Cambria Math" panose="02040503050406030204" pitchFamily="18" charset="0"/>
                            </a:rPr>
                            <m:t>𝑠</m:t>
                          </m:r>
                          <m:r>
                            <a:rPr lang="en-US" sz="2000" b="0" i="1" smtClean="0">
                              <a:latin typeface="Cambria Math" panose="02040503050406030204" pitchFamily="18" charset="0"/>
                            </a:rPr>
                            <m:t>)+</m:t>
                          </m:r>
                          <m:sSub>
                            <m:sSubPr>
                              <m:ctrlPr>
                                <a:rPr lang="pt-BR" sz="2000" i="1">
                                  <a:latin typeface="Cambria Math" panose="02040503050406030204" pitchFamily="18" charset="0"/>
                                </a:rPr>
                              </m:ctrlPr>
                            </m:sSubPr>
                            <m:e>
                              <m:r>
                                <a:rPr lang="pt-BR" sz="2000" i="1">
                                  <a:latin typeface="Cambria Math" panose="02040503050406030204" pitchFamily="18" charset="0"/>
                                </a:rPr>
                                <m:t>𝑅</m:t>
                              </m:r>
                            </m:e>
                            <m:sub>
                              <m:r>
                                <a:rPr lang="en-US" sz="2000" b="0" i="1" smtClean="0">
                                  <a:latin typeface="Cambria Math" panose="02040503050406030204" pitchFamily="18" charset="0"/>
                                </a:rPr>
                                <m:t>𝑚𝑖𝑛</m:t>
                              </m:r>
                            </m:sub>
                          </m:sSub>
                          <m:r>
                            <a:rPr lang="en-US" sz="2000" b="0" i="1" smtClean="0">
                              <a:latin typeface="Cambria Math" panose="02040503050406030204" pitchFamily="18" charset="0"/>
                            </a:rPr>
                            <m:t>(</m:t>
                          </m:r>
                          <m:r>
                            <a:rPr lang="en-US" sz="2000" b="0" i="1" smtClean="0">
                              <a:latin typeface="Cambria Math" panose="02040503050406030204" pitchFamily="18" charset="0"/>
                            </a:rPr>
                            <m:t>𝑠</m:t>
                          </m:r>
                          <m:r>
                            <a:rPr lang="en-US" sz="2000" b="0" i="1" smtClean="0">
                              <a:latin typeface="Cambria Math" panose="02040503050406030204" pitchFamily="18" charset="0"/>
                            </a:rPr>
                            <m:t>)</m:t>
                          </m:r>
                        </m:num>
                        <m:den>
                          <m:r>
                            <a:rPr lang="pt-BR" sz="2000" i="1">
                              <a:latin typeface="Cambria Math" panose="02040503050406030204" pitchFamily="18" charset="0"/>
                            </a:rPr>
                            <m:t>2</m:t>
                          </m:r>
                        </m:den>
                      </m:f>
                    </m:oMath>
                  </m:oMathPara>
                </a14:m>
                <a:endParaRPr lang="en-US" sz="2000" dirty="0"/>
              </a:p>
              <a:p>
                <a:pPr marL="0" indent="0">
                  <a:buNone/>
                </a:pPr>
                <a14:m>
                  <m:oMath xmlns:m="http://schemas.openxmlformats.org/officeDocument/2006/math">
                    <m:r>
                      <a:rPr lang="en-US" sz="2000" b="0" i="1" smtClean="0">
                        <a:latin typeface="Cambria Math" panose="02040503050406030204" pitchFamily="18" charset="0"/>
                      </a:rPr>
                      <m:t>𝛽</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𝑠</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𝑠</m:t>
                            </m:r>
                          </m:e>
                        </m:d>
                      </m:num>
                      <m:den>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𝐵</m:t>
                            </m:r>
                          </m:e>
                          <m:sub>
                            <m:r>
                              <a:rPr lang="en-US" sz="2000" b="0" i="1" smtClean="0">
                                <a:latin typeface="Cambria Math" panose="02040503050406030204" pitchFamily="18" charset="0"/>
                              </a:rPr>
                              <m:t>0</m:t>
                            </m:r>
                          </m:sub>
                          <m:sup>
                            <m:r>
                              <a:rPr lang="en-US" sz="2000" b="0" i="1" smtClean="0">
                                <a:latin typeface="Cambria Math" panose="02040503050406030204" pitchFamily="18" charset="0"/>
                              </a:rPr>
                              <m:t>2</m:t>
                            </m:r>
                          </m:sup>
                        </m:sSubSup>
                        <m:r>
                          <a:rPr lang="en-US" sz="2000" b="0" i="1" smtClean="0">
                            <a:latin typeface="Cambria Math" panose="02040503050406030204" pitchFamily="18" charset="0"/>
                          </a:rPr>
                          <m:t>/2</m:t>
                        </m:r>
                        <m:r>
                          <a:rPr lang="en-US" sz="2000" b="0" i="1" smtClean="0">
                            <a:latin typeface="Cambria Math" panose="02040503050406030204" pitchFamily="18" charset="0"/>
                          </a:rPr>
                          <m:t>𝜇</m:t>
                        </m:r>
                      </m:den>
                    </m:f>
                  </m:oMath>
                </a14:m>
                <a:r>
                  <a:rPr lang="en-US" sz="2000" dirty="0"/>
                  <a:t>  ; </a:t>
                </a:r>
                <a14:m>
                  <m:oMath xmlns:m="http://schemas.openxmlformats.org/officeDocument/2006/math">
                    <m:r>
                      <a:rPr lang="en-US" sz="2000" b="0" i="1" smtClean="0">
                        <a:latin typeface="Cambria Math" panose="02040503050406030204" pitchFamily="18" charset="0"/>
                      </a:rPr>
                      <m:t>𝑠</m:t>
                    </m:r>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𝜓</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𝜓</m:t>
                                </m:r>
                              </m:e>
                              <m:sub>
                                <m:r>
                                  <a:rPr lang="en-US" sz="2000" b="0" i="1" smtClean="0">
                                    <a:latin typeface="Cambria Math" panose="02040503050406030204" pitchFamily="18" charset="0"/>
                                  </a:rPr>
                                  <m:t>𝑒𝑑𝑔𝑒</m:t>
                                </m:r>
                              </m:sub>
                            </m:sSub>
                          </m:den>
                        </m:f>
                      </m:e>
                    </m:rad>
                  </m:oMath>
                </a14:m>
                <a:endParaRPr lang="en-US" sz="2000" dirty="0"/>
              </a:p>
              <a:p>
                <a:pPr marL="0" indent="0">
                  <a:buNone/>
                </a:pPr>
                <a:endParaRPr lang="en-US" sz="2000" dirty="0"/>
              </a:p>
            </p:txBody>
          </p:sp>
        </mc:Choice>
        <mc:Fallback xmlns="">
          <p:sp>
            <p:nvSpPr>
              <p:cNvPr id="3" name="Content Placeholder 8">
                <a:extLst>
                  <a:ext uri="{FF2B5EF4-FFF2-40B4-BE49-F238E27FC236}">
                    <a16:creationId xmlns:a16="http://schemas.microsoft.com/office/drawing/2014/main" id="{BAA6971B-37E4-F1E8-0C6D-3D4BC82FE8C8}"/>
                  </a:ext>
                </a:extLst>
              </p:cNvPr>
              <p:cNvSpPr txBox="1">
                <a:spLocks noRot="1" noChangeAspect="1" noMove="1" noResize="1" noEditPoints="1" noAdjustHandles="1" noChangeArrowheads="1" noChangeShapeType="1" noTextEdit="1"/>
              </p:cNvSpPr>
              <p:nvPr/>
            </p:nvSpPr>
            <p:spPr>
              <a:xfrm>
                <a:off x="838201" y="1695223"/>
                <a:ext cx="3668486" cy="2027691"/>
              </a:xfrm>
              <a:prstGeom prst="rect">
                <a:avLst/>
              </a:prstGeom>
              <a:blipFill>
                <a:blip r:embed="rId4"/>
                <a:stretch>
                  <a:fillRect t="-2102"/>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605296FE-71F0-6A8C-2A7E-373C87656DD8}"/>
              </a:ext>
            </a:extLst>
          </p:cNvPr>
          <p:cNvSpPr txBox="1"/>
          <p:nvPr/>
        </p:nvSpPr>
        <p:spPr>
          <a:xfrm>
            <a:off x="838200" y="4035313"/>
            <a:ext cx="5257800" cy="1569660"/>
          </a:xfrm>
          <a:prstGeom prst="rect">
            <a:avLst/>
          </a:prstGeom>
          <a:noFill/>
        </p:spPr>
        <p:txBody>
          <a:bodyPr wrap="square" rtlCol="0">
            <a:spAutoFit/>
          </a:bodyPr>
          <a:lstStyle/>
          <a:p>
            <a:r>
              <a:rPr lang="en-US" sz="2400" dirty="0"/>
              <a:t>ST – standard </a:t>
            </a:r>
          </a:p>
          <a:p>
            <a:r>
              <a:rPr lang="en-US" sz="2400" dirty="0"/>
              <a:t>PK – Peaked </a:t>
            </a:r>
          </a:p>
          <a:p>
            <a:r>
              <a:rPr lang="en-US" sz="2400" dirty="0"/>
              <a:t>Not Cons. – Thermal pressure w/o EPs </a:t>
            </a:r>
          </a:p>
          <a:p>
            <a:r>
              <a:rPr lang="en-US" sz="2400" dirty="0"/>
              <a:t>Cons. – Thermal pressure with EPs  </a:t>
            </a:r>
          </a:p>
        </p:txBody>
      </p:sp>
    </p:spTree>
    <p:extLst>
      <p:ext uri="{BB962C8B-B14F-4D97-AF65-F5344CB8AC3E}">
        <p14:creationId xmlns:p14="http://schemas.microsoft.com/office/powerpoint/2010/main" val="143943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B960A-D2DD-8F01-E39F-714AF94DE5E8}"/>
              </a:ext>
            </a:extLst>
          </p:cNvPr>
          <p:cNvSpPr>
            <a:spLocks noGrp="1"/>
          </p:cNvSpPr>
          <p:nvPr>
            <p:ph type="title"/>
          </p:nvPr>
        </p:nvSpPr>
        <p:spPr/>
        <p:txBody>
          <a:bodyPr/>
          <a:lstStyle/>
          <a:p>
            <a:r>
              <a:rPr lang="en-US" dirty="0"/>
              <a:t>Linear dispersion relations</a:t>
            </a:r>
          </a:p>
        </p:txBody>
      </p:sp>
      <p:sp>
        <p:nvSpPr>
          <p:cNvPr id="3" name="Footer Placeholder 2">
            <a:extLst>
              <a:ext uri="{FF2B5EF4-FFF2-40B4-BE49-F238E27FC236}">
                <a16:creationId xmlns:a16="http://schemas.microsoft.com/office/drawing/2014/main" id="{2940625B-175B-1667-4A7A-5FC3F6AF9E7E}"/>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18416CF6-1724-18B5-B337-BD1921A6E84F}"/>
              </a:ext>
            </a:extLst>
          </p:cNvPr>
          <p:cNvSpPr>
            <a:spLocks noGrp="1"/>
          </p:cNvSpPr>
          <p:nvPr>
            <p:ph type="sldNum" sz="quarter" idx="12"/>
          </p:nvPr>
        </p:nvSpPr>
        <p:spPr/>
        <p:txBody>
          <a:bodyPr/>
          <a:lstStyle/>
          <a:p>
            <a:fld id="{9D6D1E15-42F2-4B6A-AF09-067915C46A0B}" type="slidenum">
              <a:rPr lang="en-US" smtClean="0"/>
              <a:t>5</a:t>
            </a:fld>
            <a:endParaRPr lang="en-US" dirty="0"/>
          </a:p>
        </p:txBody>
      </p:sp>
      <p:sp>
        <p:nvSpPr>
          <p:cNvPr id="6" name="Date Placeholder 5">
            <a:extLst>
              <a:ext uri="{FF2B5EF4-FFF2-40B4-BE49-F238E27FC236}">
                <a16:creationId xmlns:a16="http://schemas.microsoft.com/office/drawing/2014/main" id="{04B3EB01-046C-EE8B-D8E0-9B2D7845D6BC}"/>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46B93AB0-6969-6F68-91FF-F376138F9A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0">
            <a:extLst>
              <a:ext uri="{FF2B5EF4-FFF2-40B4-BE49-F238E27FC236}">
                <a16:creationId xmlns:a16="http://schemas.microsoft.com/office/drawing/2014/main" id="{1398690C-BE86-6D1B-D884-A57B6A2B4E40}"/>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p:blipFill>
        <p:spPr>
          <a:xfrm>
            <a:off x="838200" y="1979181"/>
            <a:ext cx="10515600" cy="4044226"/>
          </a:xfrm>
        </p:spPr>
      </p:pic>
      <p:sp>
        <p:nvSpPr>
          <p:cNvPr id="12" name="Rectangle: Rounded Corners 11">
            <a:extLst>
              <a:ext uri="{FF2B5EF4-FFF2-40B4-BE49-F238E27FC236}">
                <a16:creationId xmlns:a16="http://schemas.microsoft.com/office/drawing/2014/main" id="{1F82890C-4CA6-5666-4A1B-5C37F382DF3E}"/>
              </a:ext>
            </a:extLst>
          </p:cNvPr>
          <p:cNvSpPr/>
          <p:nvPr/>
        </p:nvSpPr>
        <p:spPr>
          <a:xfrm>
            <a:off x="1271239" y="1860441"/>
            <a:ext cx="747132" cy="2018371"/>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230F8D9F-C90A-514C-968C-A60AA34F9150}"/>
              </a:ext>
            </a:extLst>
          </p:cNvPr>
          <p:cNvSpPr/>
          <p:nvPr/>
        </p:nvSpPr>
        <p:spPr>
          <a:xfrm>
            <a:off x="6441688" y="1860440"/>
            <a:ext cx="747132" cy="2018371"/>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C3EDC50F-08AF-89D1-1D06-38F03A49B090}"/>
              </a:ext>
            </a:extLst>
          </p:cNvPr>
          <p:cNvSpPr txBox="1"/>
          <p:nvPr/>
        </p:nvSpPr>
        <p:spPr>
          <a:xfrm>
            <a:off x="7452360" y="651510"/>
            <a:ext cx="3901440" cy="1477328"/>
          </a:xfrm>
          <a:prstGeom prst="rect">
            <a:avLst/>
          </a:prstGeom>
          <a:noFill/>
        </p:spPr>
        <p:txBody>
          <a:bodyPr wrap="square" rtlCol="0">
            <a:spAutoFit/>
          </a:bodyPr>
          <a:lstStyle/>
          <a:p>
            <a:r>
              <a:rPr lang="en-US" dirty="0"/>
              <a:t>FL - Flat</a:t>
            </a:r>
          </a:p>
          <a:p>
            <a:r>
              <a:rPr lang="en-US" dirty="0"/>
              <a:t>ST – Standard </a:t>
            </a:r>
          </a:p>
          <a:p>
            <a:r>
              <a:rPr lang="en-US" dirty="0"/>
              <a:t>PK – Peaked </a:t>
            </a:r>
          </a:p>
          <a:p>
            <a:r>
              <a:rPr lang="en-US" dirty="0"/>
              <a:t>Not Cons. – Thermal pressure w/o EPs </a:t>
            </a:r>
          </a:p>
          <a:p>
            <a:r>
              <a:rPr lang="en-US" dirty="0"/>
              <a:t>Cons. – Thermal pressure with EPs  </a:t>
            </a:r>
          </a:p>
        </p:txBody>
      </p:sp>
    </p:spTree>
    <p:extLst>
      <p:ext uri="{BB962C8B-B14F-4D97-AF65-F5344CB8AC3E}">
        <p14:creationId xmlns:p14="http://schemas.microsoft.com/office/powerpoint/2010/main" val="364838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EB84F-D03A-B3E8-F762-80FB79FC3FF6}"/>
              </a:ext>
            </a:extLst>
          </p:cNvPr>
          <p:cNvSpPr>
            <a:spLocks noGrp="1"/>
          </p:cNvSpPr>
          <p:nvPr>
            <p:ph type="title"/>
          </p:nvPr>
        </p:nvSpPr>
        <p:spPr/>
        <p:txBody>
          <a:bodyPr>
            <a:normAutofit/>
          </a:bodyPr>
          <a:lstStyle/>
          <a:p>
            <a:r>
              <a:rPr lang="en-US" dirty="0"/>
              <a:t>Alfvén continuum </a:t>
            </a:r>
            <a:br>
              <a:rPr lang="en-US" dirty="0"/>
            </a:br>
            <a:r>
              <a:rPr lang="en-US" dirty="0"/>
              <a:t>EP fraction - 1% , slow sound approximation</a:t>
            </a:r>
          </a:p>
        </p:txBody>
      </p:sp>
      <p:sp>
        <p:nvSpPr>
          <p:cNvPr id="4" name="Date Placeholder 3">
            <a:extLst>
              <a:ext uri="{FF2B5EF4-FFF2-40B4-BE49-F238E27FC236}">
                <a16:creationId xmlns:a16="http://schemas.microsoft.com/office/drawing/2014/main" id="{B483ED91-D217-B65C-33C8-142968D5F350}"/>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D47D93A1-4C9B-7B8A-53A4-CB3360F52E22}"/>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9AEEAC70-6A73-4B93-D2F2-03CFD93091ED}"/>
              </a:ext>
            </a:extLst>
          </p:cNvPr>
          <p:cNvSpPr>
            <a:spLocks noGrp="1"/>
          </p:cNvSpPr>
          <p:nvPr>
            <p:ph type="sldNum" sz="quarter" idx="12"/>
          </p:nvPr>
        </p:nvSpPr>
        <p:spPr/>
        <p:txBody>
          <a:bodyPr/>
          <a:lstStyle/>
          <a:p>
            <a:fld id="{9D6D1E15-42F2-4B6A-AF09-067915C46A0B}" type="slidenum">
              <a:rPr lang="en-US" smtClean="0"/>
              <a:t>6</a:t>
            </a:fld>
            <a:endParaRPr lang="en-US" dirty="0"/>
          </a:p>
        </p:txBody>
      </p:sp>
      <p:pic>
        <p:nvPicPr>
          <p:cNvPr id="12" name="Content Placeholder 11" descr="A diagram of a graph&#10;&#10;AI-generated content may be incorrect.">
            <a:extLst>
              <a:ext uri="{FF2B5EF4-FFF2-40B4-BE49-F238E27FC236}">
                <a16:creationId xmlns:a16="http://schemas.microsoft.com/office/drawing/2014/main" id="{7EE190CF-086E-0267-2D94-3D62E36BC6D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19107" y="1825625"/>
            <a:ext cx="7753786" cy="4351338"/>
          </a:xfr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C3E9447-597F-6DB9-932E-B6CA683D414C}"/>
                  </a:ext>
                </a:extLst>
              </p:cNvPr>
              <p:cNvSpPr txBox="1"/>
              <p:nvPr/>
            </p:nvSpPr>
            <p:spPr>
              <a:xfrm>
                <a:off x="838200" y="1870075"/>
                <a:ext cx="1556152" cy="12266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𝑨</m:t>
                          </m:r>
                        </m:sub>
                      </m:sSub>
                      <m:r>
                        <a:rPr lang="en-US" b="1" i="1" smtClean="0">
                          <a:latin typeface="Cambria Math" panose="02040503050406030204" pitchFamily="18" charset="0"/>
                        </a:rPr>
                        <m:t>=</m:t>
                      </m:r>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a:rPr lang="en-US" b="1" i="1" smtClean="0">
                                  <a:latin typeface="Cambria Math" panose="02040503050406030204" pitchFamily="18" charset="0"/>
                                </a:rPr>
                                <m:t>𝑩</m:t>
                              </m:r>
                            </m:e>
                            <m:sub>
                              <m:r>
                                <a:rPr lang="en-US" b="1" i="1" smtClean="0">
                                  <a:latin typeface="Cambria Math" panose="02040503050406030204" pitchFamily="18" charset="0"/>
                                </a:rPr>
                                <m:t>𝟎</m:t>
                              </m:r>
                            </m:sub>
                          </m:sSub>
                        </m:num>
                        <m:den>
                          <m:rad>
                            <m:radPr>
                              <m:degHide m:val="on"/>
                              <m:ctrlPr>
                                <a:rPr lang="en-US" b="1" i="1" smtClean="0">
                                  <a:latin typeface="Cambria Math" panose="02040503050406030204" pitchFamily="18" charset="0"/>
                                </a:rPr>
                              </m:ctrlPr>
                            </m:radPr>
                            <m:deg/>
                            <m:e>
                              <m:sSub>
                                <m:sSubPr>
                                  <m:ctrlPr>
                                    <a:rPr lang="en-US" b="1" i="1" smtClean="0">
                                      <a:latin typeface="Cambria Math" panose="02040503050406030204" pitchFamily="18" charset="0"/>
                                    </a:rPr>
                                  </m:ctrlPr>
                                </m:sSubPr>
                                <m:e>
                                  <m:r>
                                    <a:rPr lang="en-US" b="1" i="1" smtClean="0">
                                      <a:latin typeface="Cambria Math" panose="02040503050406030204" pitchFamily="18" charset="0"/>
                                    </a:rPr>
                                    <m:t>𝝁</m:t>
                                  </m:r>
                                </m:e>
                                <m:sub>
                                  <m:r>
                                    <a:rPr lang="en-US" b="1" i="1" smtClean="0">
                                      <a:latin typeface="Cambria Math" panose="02040503050406030204" pitchFamily="18" charset="0"/>
                                    </a:rPr>
                                    <m:t>𝟎</m:t>
                                  </m:r>
                                </m:sub>
                              </m:sSub>
                              <m:sSub>
                                <m:sSubPr>
                                  <m:ctrlPr>
                                    <a:rPr lang="en-US" b="1" i="1" smtClean="0">
                                      <a:latin typeface="Cambria Math" panose="02040503050406030204" pitchFamily="18" charset="0"/>
                                    </a:rPr>
                                  </m:ctrlPr>
                                </m:sSubPr>
                                <m:e>
                                  <m:r>
                                    <a:rPr lang="en-US" b="1" i="1" smtClean="0">
                                      <a:latin typeface="Cambria Math" panose="02040503050406030204" pitchFamily="18" charset="0"/>
                                    </a:rPr>
                                    <m:t>𝝆</m:t>
                                  </m:r>
                                </m:e>
                                <m:sub>
                                  <m:r>
                                    <a:rPr lang="en-US" b="1" i="1" smtClean="0">
                                      <a:latin typeface="Cambria Math" panose="02040503050406030204" pitchFamily="18" charset="0"/>
                                    </a:rPr>
                                    <m:t>𝒎</m:t>
                                  </m:r>
                                </m:sub>
                              </m:sSub>
                            </m:e>
                          </m:rad>
                        </m:den>
                      </m:f>
                      <m:r>
                        <a:rPr lang="en-US" b="1" i="1" smtClean="0">
                          <a:latin typeface="Cambria Math" panose="02040503050406030204" pitchFamily="18" charset="0"/>
                        </a:rPr>
                        <m:t> </m:t>
                      </m:r>
                    </m:oMath>
                  </m:oMathPara>
                </a14:m>
                <a:endParaRPr lang="en-US" b="1" i="1" dirty="0">
                  <a:latin typeface="Cambria Math" panose="02040503050406030204" pitchFamily="18" charset="0"/>
                </a:endParaRPr>
              </a:p>
              <a:p>
                <a:endParaRPr lang="en-US" b="1"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𝝎</m:t>
                          </m:r>
                        </m:e>
                        <m:sub>
                          <m:r>
                            <a:rPr lang="en-US" b="1" i="1" smtClean="0">
                              <a:latin typeface="Cambria Math" panose="02040503050406030204" pitchFamily="18" charset="0"/>
                            </a:rPr>
                            <m:t>𝑨</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𝑨</m:t>
                          </m:r>
                        </m:sub>
                      </m:sSub>
                      <m:r>
                        <a:rPr lang="en-US" b="1" i="1" smtClean="0">
                          <a:latin typeface="Cambria Math" panose="02040503050406030204" pitchFamily="18" charset="0"/>
                        </a:rPr>
                        <m:t>/</m:t>
                      </m:r>
                      <m:r>
                        <a:rPr lang="en-US" b="1" i="1" smtClean="0">
                          <a:latin typeface="Cambria Math" panose="02040503050406030204" pitchFamily="18" charset="0"/>
                        </a:rPr>
                        <m:t>𝑹</m:t>
                      </m:r>
                    </m:oMath>
                  </m:oMathPara>
                </a14:m>
                <a:endParaRPr lang="en-US" b="1" dirty="0"/>
              </a:p>
            </p:txBody>
          </p:sp>
        </mc:Choice>
        <mc:Fallback xmlns="">
          <p:sp>
            <p:nvSpPr>
              <p:cNvPr id="15" name="TextBox 14">
                <a:extLst>
                  <a:ext uri="{FF2B5EF4-FFF2-40B4-BE49-F238E27FC236}">
                    <a16:creationId xmlns:a16="http://schemas.microsoft.com/office/drawing/2014/main" id="{DC3E9447-597F-6DB9-932E-B6CA683D414C}"/>
                  </a:ext>
                </a:extLst>
              </p:cNvPr>
              <p:cNvSpPr txBox="1">
                <a:spLocks noRot="1" noChangeAspect="1" noMove="1" noResize="1" noEditPoints="1" noAdjustHandles="1" noChangeArrowheads="1" noChangeShapeType="1" noTextEdit="1"/>
              </p:cNvSpPr>
              <p:nvPr/>
            </p:nvSpPr>
            <p:spPr>
              <a:xfrm>
                <a:off x="838200" y="1870075"/>
                <a:ext cx="1556152" cy="1226618"/>
              </a:xfrm>
              <a:prstGeom prst="rect">
                <a:avLst/>
              </a:prstGeom>
              <a:blipFill>
                <a:blip r:embed="rId4"/>
                <a:stretch>
                  <a:fillRect b="-2985"/>
                </a:stretch>
              </a:blipFill>
            </p:spPr>
            <p:txBody>
              <a:bodyPr/>
              <a:lstStyle/>
              <a:p>
                <a:r>
                  <a:rPr lang="en-US">
                    <a:noFill/>
                  </a:rPr>
                  <a:t> </a:t>
                </a:r>
              </a:p>
            </p:txBody>
          </p:sp>
        </mc:Fallback>
      </mc:AlternateContent>
    </p:spTree>
    <p:extLst>
      <p:ext uri="{BB962C8B-B14F-4D97-AF65-F5344CB8AC3E}">
        <p14:creationId xmlns:p14="http://schemas.microsoft.com/office/powerpoint/2010/main" val="1354642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36302-CF51-9F54-4A80-3E5709CCD0CC}"/>
              </a:ext>
            </a:extLst>
          </p:cNvPr>
          <p:cNvSpPr>
            <a:spLocks noGrp="1"/>
          </p:cNvSpPr>
          <p:nvPr>
            <p:ph type="title"/>
          </p:nvPr>
        </p:nvSpPr>
        <p:spPr/>
        <p:txBody>
          <a:bodyPr/>
          <a:lstStyle/>
          <a:p>
            <a:r>
              <a:rPr lang="en-US" dirty="0"/>
              <a:t>Linear TAE</a:t>
            </a:r>
          </a:p>
        </p:txBody>
      </p:sp>
      <p:pic>
        <p:nvPicPr>
          <p:cNvPr id="8" name="Content Placeholder 7" descr="A graph of a graph of a graph&#10;&#10;AI-generated content may be incorrect.">
            <a:extLst>
              <a:ext uri="{FF2B5EF4-FFF2-40B4-BE49-F238E27FC236}">
                <a16:creationId xmlns:a16="http://schemas.microsoft.com/office/drawing/2014/main" id="{4DC42A7C-391C-C2CC-CD0A-10F2E89B306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847850"/>
            <a:ext cx="5334220" cy="4351338"/>
          </a:xfrm>
        </p:spPr>
      </p:pic>
      <p:sp>
        <p:nvSpPr>
          <p:cNvPr id="4" name="Date Placeholder 3">
            <a:extLst>
              <a:ext uri="{FF2B5EF4-FFF2-40B4-BE49-F238E27FC236}">
                <a16:creationId xmlns:a16="http://schemas.microsoft.com/office/drawing/2014/main" id="{EFA91ABF-26E4-5121-54D2-6CF4E907CAF0}"/>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9B3D6577-BA17-53D5-066B-A047F999645D}"/>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1EE5FFFE-E480-F525-05F1-5C6360F226AB}"/>
              </a:ext>
            </a:extLst>
          </p:cNvPr>
          <p:cNvSpPr>
            <a:spLocks noGrp="1"/>
          </p:cNvSpPr>
          <p:nvPr>
            <p:ph type="sldNum" sz="quarter" idx="12"/>
          </p:nvPr>
        </p:nvSpPr>
        <p:spPr/>
        <p:txBody>
          <a:bodyPr/>
          <a:lstStyle/>
          <a:p>
            <a:fld id="{9D6D1E15-42F2-4B6A-AF09-067915C46A0B}" type="slidenum">
              <a:rPr lang="en-US" smtClean="0"/>
              <a:t>7</a:t>
            </a:fld>
            <a:endParaRPr lang="en-US" dirty="0"/>
          </a:p>
        </p:txBody>
      </p:sp>
      <p:pic>
        <p:nvPicPr>
          <p:cNvPr id="10" name="Picture 9" descr="A colorful circle with numbers and lines&#10;&#10;AI-generated content may be incorrect.">
            <a:extLst>
              <a:ext uri="{FF2B5EF4-FFF2-40B4-BE49-F238E27FC236}">
                <a16:creationId xmlns:a16="http://schemas.microsoft.com/office/drawing/2014/main" id="{2E1E5B00-3E0F-F7CB-BBC7-CE5EA4F33D46}"/>
              </a:ext>
            </a:extLst>
          </p:cNvPr>
          <p:cNvPicPr>
            <a:picLocks noChangeAspect="1"/>
          </p:cNvPicPr>
          <p:nvPr/>
        </p:nvPicPr>
        <p:blipFill>
          <a:blip r:embed="rId4">
            <a:extLst>
              <a:ext uri="{28A0092B-C50C-407E-A947-70E740481C1C}">
                <a14:useLocalDpi xmlns:a14="http://schemas.microsoft.com/office/drawing/2010/main" val="0"/>
              </a:ext>
            </a:extLst>
          </a:blip>
          <a:srcRect l="8336" r="9117"/>
          <a:stretch>
            <a:fillRect/>
          </a:stretch>
        </p:blipFill>
        <p:spPr>
          <a:xfrm>
            <a:off x="6322148" y="1842493"/>
            <a:ext cx="2443741" cy="2264234"/>
          </a:xfrm>
          <a:prstGeom prst="rect">
            <a:avLst/>
          </a:prstGeom>
        </p:spPr>
      </p:pic>
      <p:pic>
        <p:nvPicPr>
          <p:cNvPr id="12" name="Picture 11" descr="A colorful circle with numbers and lines&#10;&#10;AI-generated content may be incorrect.">
            <a:extLst>
              <a:ext uri="{FF2B5EF4-FFF2-40B4-BE49-F238E27FC236}">
                <a16:creationId xmlns:a16="http://schemas.microsoft.com/office/drawing/2014/main" id="{4AA29541-D767-E3D3-E116-8F621186A762}"/>
              </a:ext>
            </a:extLst>
          </p:cNvPr>
          <p:cNvPicPr>
            <a:picLocks noChangeAspect="1"/>
          </p:cNvPicPr>
          <p:nvPr/>
        </p:nvPicPr>
        <p:blipFill>
          <a:blip r:embed="rId5">
            <a:extLst>
              <a:ext uri="{28A0092B-C50C-407E-A947-70E740481C1C}">
                <a14:useLocalDpi xmlns:a14="http://schemas.microsoft.com/office/drawing/2010/main" val="0"/>
              </a:ext>
            </a:extLst>
          </a:blip>
          <a:srcRect l="9301" r="10357"/>
          <a:stretch>
            <a:fillRect/>
          </a:stretch>
        </p:blipFill>
        <p:spPr>
          <a:xfrm>
            <a:off x="8915617" y="1842492"/>
            <a:ext cx="2378466" cy="2264234"/>
          </a:xfrm>
          <a:prstGeom prst="rect">
            <a:avLst/>
          </a:prstGeom>
        </p:spPr>
      </p:pic>
      <p:pic>
        <p:nvPicPr>
          <p:cNvPr id="14" name="Picture 13" descr="A graph of different colored lines&#10;&#10;AI-generated content may be incorrect.">
            <a:extLst>
              <a:ext uri="{FF2B5EF4-FFF2-40B4-BE49-F238E27FC236}">
                <a16:creationId xmlns:a16="http://schemas.microsoft.com/office/drawing/2014/main" id="{072F7391-1BEA-0BBC-5564-F6617F1DA381}"/>
              </a:ext>
            </a:extLst>
          </p:cNvPr>
          <p:cNvPicPr>
            <a:picLocks noChangeAspect="1"/>
          </p:cNvPicPr>
          <p:nvPr/>
        </p:nvPicPr>
        <p:blipFill>
          <a:blip r:embed="rId6">
            <a:extLst>
              <a:ext uri="{28A0092B-C50C-407E-A947-70E740481C1C}">
                <a14:useLocalDpi xmlns:a14="http://schemas.microsoft.com/office/drawing/2010/main" val="0"/>
              </a:ext>
            </a:extLst>
          </a:blip>
          <a:srcRect l="4753"/>
          <a:stretch>
            <a:fillRect/>
          </a:stretch>
        </p:blipFill>
        <p:spPr>
          <a:xfrm>
            <a:off x="6322148" y="4242209"/>
            <a:ext cx="2443741" cy="1962337"/>
          </a:xfrm>
          <a:prstGeom prst="rect">
            <a:avLst/>
          </a:prstGeom>
        </p:spPr>
      </p:pic>
      <p:pic>
        <p:nvPicPr>
          <p:cNvPr id="16" name="Picture 15" descr="A graph of different colored lines&#10;&#10;AI-generated content may be incorrect.">
            <a:extLst>
              <a:ext uri="{FF2B5EF4-FFF2-40B4-BE49-F238E27FC236}">
                <a16:creationId xmlns:a16="http://schemas.microsoft.com/office/drawing/2014/main" id="{D24FF286-6FAC-64E1-99A6-93E59CE945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15617" y="4242209"/>
            <a:ext cx="2378466" cy="1819152"/>
          </a:xfrm>
          <a:prstGeom prst="rect">
            <a:avLst/>
          </a:prstGeom>
        </p:spPr>
      </p:pic>
      <p:pic>
        <p:nvPicPr>
          <p:cNvPr id="17" name="Picture 2">
            <a:extLst>
              <a:ext uri="{FF2B5EF4-FFF2-40B4-BE49-F238E27FC236}">
                <a16:creationId xmlns:a16="http://schemas.microsoft.com/office/drawing/2014/main" id="{B6A5BC1F-4B38-6B32-49CB-D90F809FE02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362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DCE55-D691-C29B-B491-5EFC08742B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37DDBC-5468-1DCB-F225-36D9BD2FF67C}"/>
              </a:ext>
            </a:extLst>
          </p:cNvPr>
          <p:cNvSpPr>
            <a:spLocks noGrp="1"/>
          </p:cNvSpPr>
          <p:nvPr>
            <p:ph type="title"/>
          </p:nvPr>
        </p:nvSpPr>
        <p:spPr/>
        <p:txBody>
          <a:bodyPr/>
          <a:lstStyle/>
          <a:p>
            <a:r>
              <a:rPr lang="en-US" dirty="0"/>
              <a:t>Linear dispersion relation</a:t>
            </a:r>
          </a:p>
        </p:txBody>
      </p:sp>
      <p:sp>
        <p:nvSpPr>
          <p:cNvPr id="3" name="Footer Placeholder 2">
            <a:extLst>
              <a:ext uri="{FF2B5EF4-FFF2-40B4-BE49-F238E27FC236}">
                <a16:creationId xmlns:a16="http://schemas.microsoft.com/office/drawing/2014/main" id="{0F433AE3-F4A2-0A14-8EAB-E2919C29A7C7}"/>
              </a:ext>
            </a:extLst>
          </p:cNvPr>
          <p:cNvSpPr>
            <a:spLocks noGrp="1"/>
          </p:cNvSpPr>
          <p:nvPr>
            <p:ph type="ftr" sz="quarter" idx="11"/>
          </p:nvPr>
        </p:nvSpPr>
        <p:spPr/>
        <p:txBody>
          <a:bodyPr/>
          <a:lstStyle/>
          <a:p>
            <a:r>
              <a:rPr lang="de-DE"/>
              <a:t>Baruch Rofman - baruch.rofman@epfl.ch - SPC - EPFL</a:t>
            </a:r>
            <a:endParaRPr lang="en-US" dirty="0"/>
          </a:p>
        </p:txBody>
      </p:sp>
      <p:sp>
        <p:nvSpPr>
          <p:cNvPr id="4" name="Slide Number Placeholder 3">
            <a:extLst>
              <a:ext uri="{FF2B5EF4-FFF2-40B4-BE49-F238E27FC236}">
                <a16:creationId xmlns:a16="http://schemas.microsoft.com/office/drawing/2014/main" id="{82D6A815-5A91-CDDF-D46F-173B3DC361CB}"/>
              </a:ext>
            </a:extLst>
          </p:cNvPr>
          <p:cNvSpPr>
            <a:spLocks noGrp="1"/>
          </p:cNvSpPr>
          <p:nvPr>
            <p:ph type="sldNum" sz="quarter" idx="12"/>
          </p:nvPr>
        </p:nvSpPr>
        <p:spPr/>
        <p:txBody>
          <a:bodyPr/>
          <a:lstStyle/>
          <a:p>
            <a:fld id="{9D6D1E15-42F2-4B6A-AF09-067915C46A0B}" type="slidenum">
              <a:rPr lang="en-US" smtClean="0"/>
              <a:t>8</a:t>
            </a:fld>
            <a:endParaRPr lang="en-US" dirty="0"/>
          </a:p>
        </p:txBody>
      </p:sp>
      <p:sp>
        <p:nvSpPr>
          <p:cNvPr id="6" name="Date Placeholder 5">
            <a:extLst>
              <a:ext uri="{FF2B5EF4-FFF2-40B4-BE49-F238E27FC236}">
                <a16:creationId xmlns:a16="http://schemas.microsoft.com/office/drawing/2014/main" id="{3AA9E667-DAA4-E7E8-1109-77450E005B01}"/>
              </a:ext>
            </a:extLst>
          </p:cNvPr>
          <p:cNvSpPr>
            <a:spLocks noGrp="1"/>
          </p:cNvSpPr>
          <p:nvPr>
            <p:ph type="dt" sz="half" idx="10"/>
          </p:nvPr>
        </p:nvSpPr>
        <p:spPr/>
        <p:txBody>
          <a:bodyPr/>
          <a:lstStyle/>
          <a:p>
            <a:r>
              <a:rPr lang="en-US"/>
              <a:t>EFTC 2025</a:t>
            </a:r>
            <a:endParaRPr lang="en-US" dirty="0"/>
          </a:p>
        </p:txBody>
      </p:sp>
      <p:pic>
        <p:nvPicPr>
          <p:cNvPr id="7" name="Picture 2">
            <a:extLst>
              <a:ext uri="{FF2B5EF4-FFF2-40B4-BE49-F238E27FC236}">
                <a16:creationId xmlns:a16="http://schemas.microsoft.com/office/drawing/2014/main" id="{90E6EEF6-5AEF-D6D9-7F19-668F60337A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0">
            <a:extLst>
              <a:ext uri="{FF2B5EF4-FFF2-40B4-BE49-F238E27FC236}">
                <a16:creationId xmlns:a16="http://schemas.microsoft.com/office/drawing/2014/main" id="{637ECA32-B849-5344-0189-272D53EC0870}"/>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p:blipFill>
        <p:spPr>
          <a:xfrm>
            <a:off x="838200" y="1979181"/>
            <a:ext cx="10515600" cy="4044226"/>
          </a:xfrm>
        </p:spPr>
      </p:pic>
      <p:sp>
        <p:nvSpPr>
          <p:cNvPr id="12" name="Rectangle: Rounded Corners 11">
            <a:extLst>
              <a:ext uri="{FF2B5EF4-FFF2-40B4-BE49-F238E27FC236}">
                <a16:creationId xmlns:a16="http://schemas.microsoft.com/office/drawing/2014/main" id="{C7F34222-85ED-F2A3-2D99-D7EE536BA411}"/>
              </a:ext>
            </a:extLst>
          </p:cNvPr>
          <p:cNvSpPr/>
          <p:nvPr/>
        </p:nvSpPr>
        <p:spPr>
          <a:xfrm>
            <a:off x="2022088" y="1860441"/>
            <a:ext cx="4073912" cy="2018371"/>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7AFF899F-A19C-4C95-8AD0-DA96A3A376DB}"/>
              </a:ext>
            </a:extLst>
          </p:cNvPr>
          <p:cNvSpPr/>
          <p:nvPr/>
        </p:nvSpPr>
        <p:spPr>
          <a:xfrm>
            <a:off x="7110761" y="1860441"/>
            <a:ext cx="4073912" cy="2018371"/>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460A3B86-FBED-BC27-1979-CD7D01678DAD}"/>
              </a:ext>
            </a:extLst>
          </p:cNvPr>
          <p:cNvCxnSpPr/>
          <p:nvPr/>
        </p:nvCxnSpPr>
        <p:spPr>
          <a:xfrm>
            <a:off x="7404410" y="2653990"/>
            <a:ext cx="245327" cy="680225"/>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285CFD53-7FE4-56B0-E8F0-50C3E04198C6}"/>
              </a:ext>
            </a:extLst>
          </p:cNvPr>
          <p:cNvSpPr txBox="1"/>
          <p:nvPr/>
        </p:nvSpPr>
        <p:spPr>
          <a:xfrm>
            <a:off x="7527073" y="357607"/>
            <a:ext cx="3901440" cy="1477328"/>
          </a:xfrm>
          <a:prstGeom prst="rect">
            <a:avLst/>
          </a:prstGeom>
          <a:noFill/>
        </p:spPr>
        <p:txBody>
          <a:bodyPr wrap="square" rtlCol="0">
            <a:spAutoFit/>
          </a:bodyPr>
          <a:lstStyle/>
          <a:p>
            <a:r>
              <a:rPr lang="en-US" dirty="0"/>
              <a:t>FL - Flat</a:t>
            </a:r>
          </a:p>
          <a:p>
            <a:r>
              <a:rPr lang="en-US" dirty="0"/>
              <a:t>ST – Standard </a:t>
            </a:r>
          </a:p>
          <a:p>
            <a:r>
              <a:rPr lang="en-US" dirty="0"/>
              <a:t>PK – Peaked </a:t>
            </a:r>
          </a:p>
          <a:p>
            <a:r>
              <a:rPr lang="en-US" dirty="0"/>
              <a:t>Not Cons. – Thermal pressure w/o EPs </a:t>
            </a:r>
          </a:p>
          <a:p>
            <a:r>
              <a:rPr lang="en-US" dirty="0"/>
              <a:t>Cons. – Thermal pressure with EPs  </a:t>
            </a:r>
          </a:p>
        </p:txBody>
      </p:sp>
    </p:spTree>
    <p:extLst>
      <p:ext uri="{BB962C8B-B14F-4D97-AF65-F5344CB8AC3E}">
        <p14:creationId xmlns:p14="http://schemas.microsoft.com/office/powerpoint/2010/main" val="137931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3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9B582-3D69-0495-07AC-1585A64DD7EE}"/>
              </a:ext>
            </a:extLst>
          </p:cNvPr>
          <p:cNvSpPr>
            <a:spLocks noGrp="1"/>
          </p:cNvSpPr>
          <p:nvPr>
            <p:ph type="title"/>
          </p:nvPr>
        </p:nvSpPr>
        <p:spPr/>
        <p:txBody>
          <a:bodyPr/>
          <a:lstStyle/>
          <a:p>
            <a:r>
              <a:rPr lang="en-US" dirty="0"/>
              <a:t>Linear ITG</a:t>
            </a:r>
          </a:p>
        </p:txBody>
      </p:sp>
      <p:sp>
        <p:nvSpPr>
          <p:cNvPr id="4" name="Date Placeholder 3">
            <a:extLst>
              <a:ext uri="{FF2B5EF4-FFF2-40B4-BE49-F238E27FC236}">
                <a16:creationId xmlns:a16="http://schemas.microsoft.com/office/drawing/2014/main" id="{4B9F7955-E33C-6C95-03FA-51022DBD26F1}"/>
              </a:ext>
            </a:extLst>
          </p:cNvPr>
          <p:cNvSpPr>
            <a:spLocks noGrp="1"/>
          </p:cNvSpPr>
          <p:nvPr>
            <p:ph type="dt" sz="half" idx="10"/>
          </p:nvPr>
        </p:nvSpPr>
        <p:spPr/>
        <p:txBody>
          <a:bodyPr/>
          <a:lstStyle/>
          <a:p>
            <a:r>
              <a:rPr lang="en-US"/>
              <a:t>EFTC 2025</a:t>
            </a:r>
            <a:endParaRPr lang="en-US" dirty="0"/>
          </a:p>
        </p:txBody>
      </p:sp>
      <p:sp>
        <p:nvSpPr>
          <p:cNvPr id="5" name="Footer Placeholder 4">
            <a:extLst>
              <a:ext uri="{FF2B5EF4-FFF2-40B4-BE49-F238E27FC236}">
                <a16:creationId xmlns:a16="http://schemas.microsoft.com/office/drawing/2014/main" id="{D19F8C74-FAE9-2875-244E-81DEC012F385}"/>
              </a:ext>
            </a:extLst>
          </p:cNvPr>
          <p:cNvSpPr>
            <a:spLocks noGrp="1"/>
          </p:cNvSpPr>
          <p:nvPr>
            <p:ph type="ftr" sz="quarter" idx="11"/>
          </p:nvPr>
        </p:nvSpPr>
        <p:spPr/>
        <p:txBody>
          <a:bodyPr/>
          <a:lstStyle/>
          <a:p>
            <a:r>
              <a:rPr lang="de-DE"/>
              <a:t>Baruch Rofman - baruch.rofman@epfl.ch - SPC - EPFL</a:t>
            </a:r>
            <a:endParaRPr lang="en-US" dirty="0"/>
          </a:p>
        </p:txBody>
      </p:sp>
      <p:sp>
        <p:nvSpPr>
          <p:cNvPr id="6" name="Slide Number Placeholder 5">
            <a:extLst>
              <a:ext uri="{FF2B5EF4-FFF2-40B4-BE49-F238E27FC236}">
                <a16:creationId xmlns:a16="http://schemas.microsoft.com/office/drawing/2014/main" id="{01A8705D-4C45-B8C8-904B-AAFFF3C75571}"/>
              </a:ext>
            </a:extLst>
          </p:cNvPr>
          <p:cNvSpPr>
            <a:spLocks noGrp="1"/>
          </p:cNvSpPr>
          <p:nvPr>
            <p:ph type="sldNum" sz="quarter" idx="12"/>
          </p:nvPr>
        </p:nvSpPr>
        <p:spPr/>
        <p:txBody>
          <a:bodyPr/>
          <a:lstStyle/>
          <a:p>
            <a:fld id="{9D6D1E15-42F2-4B6A-AF09-067915C46A0B}" type="slidenum">
              <a:rPr lang="en-US" smtClean="0"/>
              <a:t>9</a:t>
            </a:fld>
            <a:endParaRPr lang="en-US" dirty="0"/>
          </a:p>
        </p:txBody>
      </p:sp>
      <p:pic>
        <p:nvPicPr>
          <p:cNvPr id="12" name="Content Placeholder 11" descr="A graph of a graph showing the number of electrons&#10;&#10;AI-generated content may be incorrect.">
            <a:extLst>
              <a:ext uri="{FF2B5EF4-FFF2-40B4-BE49-F238E27FC236}">
                <a16:creationId xmlns:a16="http://schemas.microsoft.com/office/drawing/2014/main" id="{5866B93F-4733-5170-9525-F2430A48AF8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847850"/>
            <a:ext cx="7867332" cy="4351338"/>
          </a:xfrm>
        </p:spPr>
      </p:pic>
      <p:pic>
        <p:nvPicPr>
          <p:cNvPr id="22" name="Picture 21" descr="A green circle with a number of numbers&#10;&#10;AI-generated content may be incorrect.">
            <a:extLst>
              <a:ext uri="{FF2B5EF4-FFF2-40B4-BE49-F238E27FC236}">
                <a16:creationId xmlns:a16="http://schemas.microsoft.com/office/drawing/2014/main" id="{059D604F-06F3-50FF-D4E2-8CE70AD756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5532" y="1847850"/>
            <a:ext cx="2451410" cy="2279655"/>
          </a:xfrm>
          <a:prstGeom prst="rect">
            <a:avLst/>
          </a:prstGeom>
        </p:spPr>
      </p:pic>
      <p:pic>
        <p:nvPicPr>
          <p:cNvPr id="24" name="Picture 23" descr="A graph of a graph of a function">
            <a:extLst>
              <a:ext uri="{FF2B5EF4-FFF2-40B4-BE49-F238E27FC236}">
                <a16:creationId xmlns:a16="http://schemas.microsoft.com/office/drawing/2014/main" id="{554AB8B5-DC78-A9BA-10C1-0106E45A3E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05532" y="4127505"/>
            <a:ext cx="2451411" cy="1947493"/>
          </a:xfrm>
          <a:prstGeom prst="rect">
            <a:avLst/>
          </a:prstGeom>
        </p:spPr>
      </p:pic>
      <p:pic>
        <p:nvPicPr>
          <p:cNvPr id="25" name="Picture 2">
            <a:extLst>
              <a:ext uri="{FF2B5EF4-FFF2-40B4-BE49-F238E27FC236}">
                <a16:creationId xmlns:a16="http://schemas.microsoft.com/office/drawing/2014/main" id="{2D407D85-E734-3104-EBB4-C11F99EE69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3184" y="195372"/>
            <a:ext cx="1170032" cy="339505"/>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a:extLst>
              <a:ext uri="{FF2B5EF4-FFF2-40B4-BE49-F238E27FC236}">
                <a16:creationId xmlns:a16="http://schemas.microsoft.com/office/drawing/2014/main" id="{EA288162-2FC3-DF10-2064-446CE5B2307E}"/>
              </a:ext>
            </a:extLst>
          </p:cNvPr>
          <p:cNvCxnSpPr/>
          <p:nvPr/>
        </p:nvCxnSpPr>
        <p:spPr>
          <a:xfrm>
            <a:off x="5448300" y="2790825"/>
            <a:ext cx="0" cy="847725"/>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E07E0D1-CEBA-4FF9-66F9-1B957850EDAC}"/>
              </a:ext>
            </a:extLst>
          </p:cNvPr>
          <p:cNvCxnSpPr>
            <a:cxnSpLocks/>
          </p:cNvCxnSpPr>
          <p:nvPr/>
        </p:nvCxnSpPr>
        <p:spPr>
          <a:xfrm flipH="1">
            <a:off x="7338060" y="3939540"/>
            <a:ext cx="674370" cy="0"/>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7DB0283-401E-A699-3921-5AE20C1BFB5D}"/>
              </a:ext>
            </a:extLst>
          </p:cNvPr>
          <p:cNvCxnSpPr>
            <a:cxnSpLocks/>
          </p:cNvCxnSpPr>
          <p:nvPr/>
        </p:nvCxnSpPr>
        <p:spPr>
          <a:xfrm flipV="1">
            <a:off x="1924050" y="5536518"/>
            <a:ext cx="0" cy="538480"/>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315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2197</Words>
  <Application>Microsoft Office PowerPoint</Application>
  <PresentationFormat>Widescreen</PresentationFormat>
  <Paragraphs>293</Paragraphs>
  <Slides>30</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Menlo</vt:lpstr>
      <vt:lpstr>Aptos</vt:lpstr>
      <vt:lpstr>Aptos Display</vt:lpstr>
      <vt:lpstr>Arial</vt:lpstr>
      <vt:lpstr>Bookman Old Style</vt:lpstr>
      <vt:lpstr>Cambria Math</vt:lpstr>
      <vt:lpstr>Office Theme</vt:lpstr>
      <vt:lpstr>Shafranov shift and zonal structure effects on the linear and nonlinear behavior of TAEs and ITGs in the presence of energetic particles</vt:lpstr>
      <vt:lpstr>Part of the big picture of burning plasmas</vt:lpstr>
      <vt:lpstr>System and simulation parameters</vt:lpstr>
      <vt:lpstr>Shafranov shift</vt:lpstr>
      <vt:lpstr>Linear dispersion relations</vt:lpstr>
      <vt:lpstr>Alfvén continuum  EP fraction - 1% , slow sound approximation</vt:lpstr>
      <vt:lpstr>Linear TAE</vt:lpstr>
      <vt:lpstr>Linear dispersion relation</vt:lpstr>
      <vt:lpstr>Linear ITG</vt:lpstr>
      <vt:lpstr>Nonlinear saturation </vt:lpstr>
      <vt:lpstr>Nonlinear TAE saturation dynamics</vt:lpstr>
      <vt:lpstr>Nonlinear mode structure</vt:lpstr>
      <vt:lpstr>ωExB shearing rate – Time evolution </vt:lpstr>
      <vt:lpstr>Time average - ωExB shearing rate</vt:lpstr>
      <vt:lpstr>Shearing rate</vt:lpstr>
      <vt:lpstr>ωExB shearing rate – modes </vt:lpstr>
      <vt:lpstr>Axisymmetric Alfvén Eigenmode (AAE)</vt:lpstr>
      <vt:lpstr>Nonlinear modification of the Temperature gradients</vt:lpstr>
      <vt:lpstr>Nonlinear Particle flux – Standard profiles</vt:lpstr>
      <vt:lpstr>Nonlinear heat flux – Standard profiles (ST)</vt:lpstr>
      <vt:lpstr>Summary</vt:lpstr>
      <vt:lpstr>Thank you for your attention  Questions?</vt:lpstr>
      <vt:lpstr>Additional slides</vt:lpstr>
      <vt:lpstr>PowerPoint Presentation</vt:lpstr>
      <vt:lpstr>PowerPoint Presentation</vt:lpstr>
      <vt:lpstr>Nonlinear modification of the q-profile</vt:lpstr>
      <vt:lpstr>Nonlinear modification of the q-profile</vt:lpstr>
      <vt:lpstr>Nonlinear modification of the R/Ln</vt:lpstr>
      <vt:lpstr>Particle fluxes – fluctuating vs. steady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Baruch Rofman</dc:creator>
  <cp:lastModifiedBy>Baruch Rofman</cp:lastModifiedBy>
  <cp:revision>61</cp:revision>
  <dcterms:created xsi:type="dcterms:W3CDTF">2025-05-15T17:17:43Z</dcterms:created>
  <dcterms:modified xsi:type="dcterms:W3CDTF">2025-09-25T06:37:44Z</dcterms:modified>
</cp:coreProperties>
</file>