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2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3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4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5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notesSlides/notesSlide6.xml" ContentType="application/vnd.openxmlformats-officedocument.presentationml.notesSl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7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notesSlides/notesSlide8.xml" ContentType="application/vnd.openxmlformats-officedocument.presentationml.notesSlide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notesSlides/notesSlide9.xml" ContentType="application/vnd.openxmlformats-officedocument.presentationml.notesSlide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notesSlides/notesSlide10.xml" ContentType="application/vnd.openxmlformats-officedocument.presentationml.notesSl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notesSlides/notesSlide11.xml" ContentType="application/vnd.openxmlformats-officedocument.presentationml.notesSlide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notesSlides/notesSlide12.xml" ContentType="application/vnd.openxmlformats-officedocument.presentationml.notesSlide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notesSlides/notesSlide13.xml" ContentType="application/vnd.openxmlformats-officedocument.presentationml.notesSlide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notesSlides/notesSlide14.xml" ContentType="application/vnd.openxmlformats-officedocument.presentationml.notesSlide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notesSlides/notesSlide15.xml" ContentType="application/vnd.openxmlformats-officedocument.presentationml.notesSlide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notesSlides/notesSlide16.xml" ContentType="application/vnd.openxmlformats-officedocument.presentationml.notesSlide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notesSlides/notesSlide17.xml" ContentType="application/vnd.openxmlformats-officedocument.presentationml.notesSlide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notesSlides/notesSlide18.xml" ContentType="application/vnd.openxmlformats-officedocument.presentationml.notesSlide+xml"/>
  <Override PartName="/ppt/tags/tag209.xml" ContentType="application/vnd.openxmlformats-officedocument.presentationml.tags+xml"/>
  <Override PartName="/ppt/notesSlides/notesSlide19.xml" ContentType="application/vnd.openxmlformats-officedocument.presentationml.notesSlide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notesSlides/notesSlide20.xml" ContentType="application/vnd.openxmlformats-officedocument.presentationml.notesSlide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notesSlides/notesSlide21.xml" ContentType="application/vnd.openxmlformats-officedocument.presentationml.notesSlide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notesSlides/notesSlide22.xml" ContentType="application/vnd.openxmlformats-officedocument.presentationml.notesSlide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notesSlides/notesSlide23.xml" ContentType="application/vnd.openxmlformats-officedocument.presentationml.notesSlide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notesSlides/notesSlide24.xml" ContentType="application/vnd.openxmlformats-officedocument.presentationml.notesSlide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notesSlides/notesSlide25.xml" ContentType="application/vnd.openxmlformats-officedocument.presentationml.notesSlide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notesSlides/notesSlide26.xml" ContentType="application/vnd.openxmlformats-officedocument.presentationml.notesSlide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notesSlides/notesSlide27.xml" ContentType="application/vnd.openxmlformats-officedocument.presentationml.notesSlide+xml"/>
  <Override PartName="/ppt/tags/tag316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317.xml" ContentType="application/vnd.openxmlformats-officedocument.presentationml.tags+xml"/>
  <Override PartName="/ppt/notesSlides/notesSlide30.xml" ContentType="application/vnd.openxmlformats-officedocument.presentationml.notesSlide+xml"/>
  <Override PartName="/ppt/tags/tag318.xml" ContentType="application/vnd.openxmlformats-officedocument.presentationml.tags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8"/>
  </p:notesMasterIdLst>
  <p:sldIdLst>
    <p:sldId id="256" r:id="rId2"/>
    <p:sldId id="301" r:id="rId3"/>
    <p:sldId id="421" r:id="rId4"/>
    <p:sldId id="422" r:id="rId5"/>
    <p:sldId id="423" r:id="rId6"/>
    <p:sldId id="425" r:id="rId7"/>
    <p:sldId id="443" r:id="rId8"/>
    <p:sldId id="305" r:id="rId9"/>
    <p:sldId id="306" r:id="rId10"/>
    <p:sldId id="328" r:id="rId11"/>
    <p:sldId id="307" r:id="rId12"/>
    <p:sldId id="445" r:id="rId13"/>
    <p:sldId id="444" r:id="rId14"/>
    <p:sldId id="320" r:id="rId15"/>
    <p:sldId id="317" r:id="rId16"/>
    <p:sldId id="318" r:id="rId17"/>
    <p:sldId id="450" r:id="rId18"/>
    <p:sldId id="463" r:id="rId19"/>
    <p:sldId id="311" r:id="rId20"/>
    <p:sldId id="434" r:id="rId21"/>
    <p:sldId id="453" r:id="rId22"/>
    <p:sldId id="427" r:id="rId23"/>
    <p:sldId id="313" r:id="rId24"/>
    <p:sldId id="426" r:id="rId25"/>
    <p:sldId id="314" r:id="rId26"/>
    <p:sldId id="417" r:id="rId27"/>
    <p:sldId id="454" r:id="rId28"/>
    <p:sldId id="438" r:id="rId29"/>
    <p:sldId id="439" r:id="rId30"/>
    <p:sldId id="455" r:id="rId31"/>
    <p:sldId id="446" r:id="rId32"/>
    <p:sldId id="447" r:id="rId33"/>
    <p:sldId id="429" r:id="rId34"/>
    <p:sldId id="347" r:id="rId35"/>
    <p:sldId id="451" r:id="rId36"/>
    <p:sldId id="448" r:id="rId37"/>
    <p:sldId id="449" r:id="rId38"/>
    <p:sldId id="326" r:id="rId39"/>
    <p:sldId id="419" r:id="rId40"/>
    <p:sldId id="418" r:id="rId41"/>
    <p:sldId id="331" r:id="rId42"/>
    <p:sldId id="456" r:id="rId43"/>
    <p:sldId id="324" r:id="rId44"/>
    <p:sldId id="457" r:id="rId45"/>
    <p:sldId id="458" r:id="rId46"/>
    <p:sldId id="459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288D"/>
    <a:srgbClr val="9C8A90"/>
    <a:srgbClr val="00A2A3"/>
    <a:srgbClr val="DB4632"/>
    <a:srgbClr val="0070C0"/>
    <a:srgbClr val="FDF6E3"/>
    <a:srgbClr val="8D2217"/>
    <a:srgbClr val="EFEAE8"/>
    <a:srgbClr val="F4E6BE"/>
    <a:srgbClr val="6E1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83" autoAdjust="0"/>
    <p:restoredTop sz="94679"/>
  </p:normalViewPr>
  <p:slideViewPr>
    <p:cSldViewPr snapToGrid="0">
      <p:cViewPr>
        <p:scale>
          <a:sx n="101" d="100"/>
          <a:sy n="101" d="100"/>
        </p:scale>
        <p:origin x="14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916EC-2700-49F1-B9F6-9172CED3AE9C}" type="datetimeFigureOut">
              <a:rPr lang="en-US" smtClean="0"/>
              <a:t>9/22/25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73F95-4E95-42A8-BA16-CC339DEBF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242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25AD55-62F4-407C-9FFD-80E696009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F42B36-B12B-1457-3B9C-24F43882CA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D7C427-8F3C-A209-1A17-69EF1461AB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85F1F-7118-1CCF-2FF2-D7F20C090B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423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5A35C-27BD-7B22-39E1-D0AE1F9F98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FA2B3B-9EF2-7011-2D62-2C0DF975C7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56576B-6DDA-3957-3597-5C0920F30D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04BF53-89CA-CF6A-ADFD-8E6B1ED82C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2394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B36C6C-DC35-7C4D-FE1F-71F9DFA8C6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D4F297-04B5-100E-2C3E-2665A322E2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C60F35-1C91-8565-0F50-6AF2EFBF2A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5A2B74-669F-BDEA-5A57-ED8D39B1F0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13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7A7A8C-FD2D-8FD3-5C8A-51249D1804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EAE142-8D3D-1C8C-B0FA-2BF5EABB4E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EB8A29-F8E2-9FE9-D1C3-677B2994E5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B7A98D-AE56-4E44-FF5D-DEAB6F7316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9279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49831-A387-4C18-F6FA-04123B5BA3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D56020-C272-5980-F39C-13B90CE066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ED593D-7673-C9F9-6173-09C72F0BAB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539907-09E5-7E6B-D684-5921CE5C29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1275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F3982-390F-6C9D-9833-B2B9787105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CB26D4-B511-6D48-5C40-D9C0362695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E64B76-4AF0-4252-8249-F87CED4572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328F15-E92E-107C-DB4C-E6FF889981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0210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E6DCCC-7FD2-3630-3F6E-2BD933914E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76153D-6436-1FD8-D253-A51A480201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A1C051-06A9-965F-4A6F-64D7C5A874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B42A97-D237-C623-D18B-701E1F95C4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1556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D5BF00-5388-1CCE-B44B-5DC75279C6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36F943-A47C-A58C-0D6D-AABF71A47A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8D16E6-6301-51F7-04E3-F8ED47D4D8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1A027B-B6B3-4CF9-A5A1-281772C046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632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F4782D-42C8-3F71-23B6-600403F456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356B42-491A-9965-5CC8-4CE6983EAF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ED0D18-B22D-DB79-DAB4-EC5F1E36C6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AD23B0-C9B1-0F34-EE46-540AFEFCBD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317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6CF6B2-1D85-792F-6129-86063D79C7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52E1C0-76E5-6A60-3F7C-366D2331E9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F55CD0-44CB-9666-E96C-FD7E160A99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20FC25-2D46-0DE7-A0A9-5ADBB8AC9E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573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ACD49-D106-077C-603F-FD686A5EB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582932-7EA8-87F8-9608-5222F55AAA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A87256-E560-951E-B8A1-A2F2272E23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77B7A6-334A-8C6D-0CF2-1D6BB7D57C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9BEE4-74CE-4E41-8C25-1B5DAFD6A9C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5563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3F97F6-E6CC-A8F7-122A-0539A6CA5F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C57674-B082-E012-795C-BA5B583508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80D13FF-B8FD-B3DC-92C0-16140077B5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918C0C-A897-217D-C2BD-89BC252D21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4385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C20917-5853-F8B3-E2CE-9D95174432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FB8D55-35CE-908F-909F-D9A9B14A17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D70F3E-2226-88A1-66D5-DFF033E290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F117F-F891-6AEA-613D-3CAFD1D4EA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9BEE4-74CE-4E41-8C25-1B5DAFD6A9C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93963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D4229-BCB1-0428-29D1-9B4B2E9AFC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6FA94C-098E-EFBC-6B0A-593798C2B2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A4E569-20FE-FFB9-B4E3-43E831757F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66E9C-7140-6374-3ECF-5A6247BAE5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9BEE4-74CE-4E41-8C25-1B5DAFD6A9C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00184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76F987-4F34-9C07-3370-81C50B17E3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28A46A-EFBA-B41E-0463-0CEA7D1582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369E34-82F7-3A92-6730-8AF75F2A00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6B9F65-999A-E120-B21F-7F91723994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5856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B31586-1A83-70C1-8E1F-DBD64E5B0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4DE405-C465-BC16-912F-B9D743A098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7B02B5-EB7E-84CC-DA32-E71848F9D9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7A08AD-D4B1-7D56-5ACF-93C7C5AE29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8810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2B65D-D0FD-B162-F2FA-46938911C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6D1EF0-F25C-97F2-7BFB-60D0A550CA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80C079-7DCD-FBAD-8B78-BF2533DCC6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5B2D8C-0108-16F9-1185-5B15065241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2244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7D124C-2961-8932-8CDD-CF6092B223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1DA9C4-C2B0-F3A6-5DC2-126C65F13A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654A1C-D799-ED05-6AB1-E567268AB1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AF2DE1-9CF3-E186-05A9-547DC11E0C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9470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AD4FAF-A0D6-4ED6-0CA3-5ED9AD0986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CD6029-C73B-52FF-B426-5D8367989C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316983-FAD3-58DA-F266-08604DEDD4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CC3201-CC50-B8AC-8C10-C504A567E5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1213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FD44D-31F5-3F1A-306B-12045F0D71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C5FA10-CAC1-8FAE-1384-45F78FFE8F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0F13E4-5B04-5CB7-F5D0-A7E913A31F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1EEB59-65A0-30A1-4E03-6DBAC77188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9208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9126E2-7198-3919-9EE5-99F8CA655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FF0D8A-DE74-89EC-32F2-C378DD4002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87149A-88B5-7017-8179-6E7A730B2D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47C912-1ABE-AC4D-368E-CE6B38F2D3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053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084946-7D7A-8254-6E21-069485DC1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B7ABEA-0D05-750B-7E4B-F08FA7AAD4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2FF968-6F9C-B0F3-CB07-3D94E7CA1A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988C4A-F0D2-6AEB-9FEF-150E283D62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76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35CE68-E9DB-BE42-338C-4430B5D3A4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4B03D5-2843-5EF5-B155-9EA1A5D37E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F8C67B-CFDA-0C29-7DD8-8F8C23B0A6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36F5F8-772D-FBD3-E725-B6E232B0AF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8566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C83882-2660-8FCC-ECDF-ECE8D7B6D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86E45D-3C9B-59E4-DFC5-0E2CF6278B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312150-B4CD-E420-4217-44C3D2905B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155540-43A2-6E66-6D1F-8CBBD81077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64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96593A-A71F-F26F-7BCE-BA1C99557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819EE8-946A-8B57-083B-7D4DE62F3B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2FB64A-DD9B-B0AB-1EDF-BEDEE4F773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0E6FE-9444-15B0-2435-33FDE47494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899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FAB31-737B-E7EC-FE69-9F840114AC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4CAF08-14A6-2F35-ACD2-43ACA275B5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8B9947-8538-BCC0-75FC-A4DB60AB74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FF8F27-75FA-4BBD-83EB-7045DCDD07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2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0537AD-B838-8A3B-B3C4-E47B5132F0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46B7DF-C067-6172-71F6-49431325FC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0FF22E-392E-182D-16C2-0306F29E24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D96A3-818B-87C4-1A3C-DFF5E97CB5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319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404090-C993-CB07-359E-30B3CF12DD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831034-0BCC-BC34-F0C0-4272E4B899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0B6CF9-D077-E88A-31E4-3A5F97C5B3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E57029-40D1-DF72-7691-14060957C6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810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6928F2-0E20-95AE-1E62-BFDC3848D3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20CD15-B6CA-8A66-F5D7-E6C1274C79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77A0F6-FA15-362F-60B2-98A1676621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D739A1-0088-9980-94FA-E8616B9992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8847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11ABF-310A-E5FB-4982-3988A1D25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BFB2BF-FAFB-4EB8-86D3-5279140D54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20C35A-2464-3E49-9E9B-DD83C39ECF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BFB49-0E81-7B14-BC52-70635CDFC5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602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915929-A1BB-7F25-B304-0CD6024C06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F9FD8E-83C1-3B7B-4092-89DAACA186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1E14EB1-FF96-8179-D8FA-5FC6FA8794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8DE274-6CE7-DB26-BA75-45AC618625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9BEE4-74CE-4E41-8C25-1B5DAFD6A9C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24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9492C-C685-9C06-D4F1-8745A55069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CFB89B-E3B2-A905-4DC8-0CDE8FD171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5095D-525D-38F1-8CB7-A5E555E71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3AFA-CF58-463D-BC21-A1F5499ED493}" type="datetime1">
              <a:rPr lang="en-US" smtClean="0"/>
              <a:t>9/22/25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92444-A5B7-A758-A051-8962A2F71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73A99-DDAE-7CFC-49DC-8EE473345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25992"/>
      </p:ext>
    </p:extLst>
  </p:cSld>
  <p:clrMapOvr>
    <a:masterClrMapping/>
  </p:clrMapOvr>
  <p:transition spd="med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C8CF6-ADAC-53D2-7BCF-724154A7B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81CFB1-FF1B-D72C-F4E9-AE5C0738CB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89C10-2A8F-5C3D-B9FC-638BB0F5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2A168-057C-450D-8B19-B58E97AAAEF5}" type="datetime1">
              <a:rPr lang="en-US" smtClean="0"/>
              <a:t>9/22/25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A4213E-E33C-C641-9194-DDE8D8845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891BE0-F456-2313-1DE6-5EFCCFDFB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103"/>
      </p:ext>
    </p:extLst>
  </p:cSld>
  <p:clrMapOvr>
    <a:masterClrMapping/>
  </p:clrMapOvr>
  <p:transition spd="med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7B4370-4019-4055-61B8-007D0BFDC6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732193-BD27-4687-72D3-3AFEF51862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5E166-584A-D6C0-88DD-F42F7F332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CB3A-BC2F-4AD8-AB1C-B71279F241C6}" type="datetime1">
              <a:rPr lang="en-US" smtClean="0"/>
              <a:t>9/22/25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B0455-C4C8-C710-A6E8-CE8885EB7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C579A9-FF5E-1F90-16FA-819C97981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33776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299F5-B274-44E6-FB0A-2FF2FAFFA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3559D-4903-B84B-8FF0-08E1F7FE65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41E31D-7124-FDA2-6213-8C8CEF804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69805-938E-41DB-B580-C44CFAF2C5AC}" type="datetime1">
              <a:rPr lang="en-US" smtClean="0"/>
              <a:t>9/22/25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1A48C-4796-0D55-0CA8-6860381E9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8E192-AD45-2845-917E-D85F3D137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526462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43A2-DD2B-F1AB-3736-35117D2A7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9B220B-CE93-1B87-E40B-89B2594D5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95EC67-D571-3050-C09F-F9DCF1618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272B-79D2-4B15-80E5-B8A5A887F92A}" type="datetime1">
              <a:rPr lang="en-US" smtClean="0"/>
              <a:t>9/22/25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EB54F-6035-7B27-A08F-2B280875B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799870-551C-FF57-00FA-268D339A7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58905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35BEA-7F21-B539-0256-051943D37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31BAE0-41EA-39E4-2E2C-C45C7DB9B1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5BBF68-4643-1CAD-20AE-F37471BF94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019196-67B3-8138-B32D-90845260C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2004F-9FA2-41FE-926C-D78EA80469A4}" type="datetime1">
              <a:rPr lang="en-US" smtClean="0"/>
              <a:t>9/22/25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F5A4B6-9103-F968-C212-1B02FAF44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F1B463-2D43-83D5-3458-15097A7B8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05739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87195-9C53-FC02-6260-7E1151CB3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1E7839-95B7-9D76-E282-FF3ACE5A1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3DEA21-F31D-2FE1-8218-E17818CAA5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7F5063-038A-EBA8-58D4-F50AE1953F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380DC4-BCF9-BE1F-0322-8670A09315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5507D1-175F-3D91-0A27-B41FDB16B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6961F-1C86-4B64-A8CB-64B2C2266A99}" type="datetime1">
              <a:rPr lang="en-US" smtClean="0"/>
              <a:t>9/22/25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5DBE20-EE39-E4F9-9A9D-87EE9AC08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7F98A4-A01A-4524-6AAA-A9CF9FC03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00024"/>
      </p:ext>
    </p:extLst>
  </p:cSld>
  <p:clrMapOvr>
    <a:masterClrMapping/>
  </p:clrMapOvr>
  <p:transition spd="med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3EADD-5B28-D6B1-F694-3E9E8A619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5E5024-C45C-02A7-B19E-7482D5053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BC85-AB89-4930-8645-E2A4C82FC90C}" type="datetime1">
              <a:rPr lang="en-US" smtClean="0"/>
              <a:t>9/22/25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70C20A-7A7F-677C-3E59-6AB1D712F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39E1E-E81C-0D6A-9E15-BF3BF8BE9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84694"/>
      </p:ext>
    </p:extLst>
  </p:cSld>
  <p:clrMapOvr>
    <a:masterClrMapping/>
  </p:clrMapOvr>
  <p:transition spd="med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EEE1C9-3E9D-089F-AB5D-B6E828246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011B-CA07-4D4D-B85A-24A353E94175}" type="datetime1">
              <a:rPr lang="en-US" smtClean="0"/>
              <a:t>9/22/25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F76C34-30F8-CE20-EA07-DBDA03224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DB3159-4DD4-2C37-9C43-C096F0F13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08881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E936E-C35A-0F44-8ED1-5DD701F7F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1A4833-9026-49E2-C2F0-0CF5A4AFEB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1A2DF7-0022-3D8A-9BEB-F24594591C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93202C-2DAD-DA43-2A28-0C34877C5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FF1D4-5046-47CA-99EE-47D916999727}" type="datetime1">
              <a:rPr lang="en-US" smtClean="0"/>
              <a:t>9/22/25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0CE9C9-7767-BA75-38A5-CA44F86C4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A8CAC4-6ADD-9A2D-0704-8540CCF2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54678"/>
      </p:ext>
    </p:extLst>
  </p:cSld>
  <p:clrMapOvr>
    <a:masterClrMapping/>
  </p:clrMapOvr>
  <p:transition spd="med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98771-C433-E454-A793-9C1B9CBBE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8551A4-DE65-2BC1-70B0-9F4D032E44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D785B0-06AF-F74A-55FB-2CE9AE0520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6062DA-C57D-042F-FCB2-170CCA9BA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0B33-5F6E-49D3-BF3C-9440BB97556C}" type="datetime1">
              <a:rPr lang="en-US" smtClean="0"/>
              <a:t>9/22/25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F6072-1171-67AE-5E98-313B635CA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1AA2EC-73C3-2B66-961B-4AF5555C6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770743"/>
      </p:ext>
    </p:extLst>
  </p:cSld>
  <p:clrMapOvr>
    <a:masterClrMapping/>
  </p:clrMapOvr>
  <p:transition spd="med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D350EF-C704-41EE-F7F2-21739643F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8EFB8B-EE8E-4C81-5B73-D03BE3F0A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3DB8F-D82E-9D47-C99A-8CE15FDCB5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71B3E-9B8A-4E8F-963D-FF9965DE326C}" type="datetime1">
              <a:rPr lang="en-US" smtClean="0"/>
              <a:t>9/22/25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AD6C1-E0F7-AB90-33ED-2F209B3DDB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CC1618-DBF9-F153-4180-D617FB4A5A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5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FEB9D-9996-4D28-956E-A02BDB40C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923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7.jp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11" Type="http://schemas.openxmlformats.org/officeDocument/2006/relationships/image" Target="../media/image5.png"/><Relationship Id="rId5" Type="http://schemas.openxmlformats.org/officeDocument/2006/relationships/image" Target="../media/image1.png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13" Type="http://schemas.openxmlformats.org/officeDocument/2006/relationships/image" Target="../media/image44.jpeg"/><Relationship Id="rId18" Type="http://schemas.openxmlformats.org/officeDocument/2006/relationships/image" Target="../media/image38.png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12" Type="http://schemas.openxmlformats.org/officeDocument/2006/relationships/image" Target="../media/image43.png"/><Relationship Id="rId17" Type="http://schemas.openxmlformats.org/officeDocument/2006/relationships/image" Target="../media/image37.png"/><Relationship Id="rId2" Type="http://schemas.openxmlformats.org/officeDocument/2006/relationships/tags" Target="../tags/tag49.xml"/><Relationship Id="rId16" Type="http://schemas.openxmlformats.org/officeDocument/2006/relationships/image" Target="../media/image36.png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image" Target="../media/image42.png"/><Relationship Id="rId5" Type="http://schemas.openxmlformats.org/officeDocument/2006/relationships/tags" Target="../tags/tag52.xml"/><Relationship Id="rId15" Type="http://schemas.openxmlformats.org/officeDocument/2006/relationships/image" Target="../media/image35.png"/><Relationship Id="rId10" Type="http://schemas.openxmlformats.org/officeDocument/2006/relationships/notesSlide" Target="../notesSlides/notesSlide3.xml"/><Relationship Id="rId4" Type="http://schemas.openxmlformats.org/officeDocument/2006/relationships/tags" Target="../tags/tag51.xm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13" Type="http://schemas.openxmlformats.org/officeDocument/2006/relationships/tags" Target="../tags/tag68.xml"/><Relationship Id="rId18" Type="http://schemas.openxmlformats.org/officeDocument/2006/relationships/image" Target="../media/image45.png"/><Relationship Id="rId26" Type="http://schemas.openxmlformats.org/officeDocument/2006/relationships/image" Target="../media/image35.png"/><Relationship Id="rId3" Type="http://schemas.openxmlformats.org/officeDocument/2006/relationships/tags" Target="../tags/tag58.xml"/><Relationship Id="rId21" Type="http://schemas.openxmlformats.org/officeDocument/2006/relationships/image" Target="../media/image48.png"/><Relationship Id="rId7" Type="http://schemas.openxmlformats.org/officeDocument/2006/relationships/tags" Target="../tags/tag62.xml"/><Relationship Id="rId12" Type="http://schemas.openxmlformats.org/officeDocument/2006/relationships/tags" Target="../tags/tag67.xml"/><Relationship Id="rId17" Type="http://schemas.openxmlformats.org/officeDocument/2006/relationships/image" Target="../media/image44.jpeg"/><Relationship Id="rId25" Type="http://schemas.openxmlformats.org/officeDocument/2006/relationships/image" Target="../media/image34.png"/><Relationship Id="rId2" Type="http://schemas.openxmlformats.org/officeDocument/2006/relationships/tags" Target="../tags/tag57.xml"/><Relationship Id="rId16" Type="http://schemas.openxmlformats.org/officeDocument/2006/relationships/notesSlide" Target="../notesSlides/notesSlide4.xml"/><Relationship Id="rId20" Type="http://schemas.openxmlformats.org/officeDocument/2006/relationships/image" Target="../media/image47.png"/><Relationship Id="rId29" Type="http://schemas.openxmlformats.org/officeDocument/2006/relationships/image" Target="../media/image38.png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tags" Target="../tags/tag66.xml"/><Relationship Id="rId24" Type="http://schemas.openxmlformats.org/officeDocument/2006/relationships/image" Target="../media/image51.png"/><Relationship Id="rId5" Type="http://schemas.openxmlformats.org/officeDocument/2006/relationships/tags" Target="../tags/tag60.xml"/><Relationship Id="rId15" Type="http://schemas.openxmlformats.org/officeDocument/2006/relationships/slideLayout" Target="../slideLayouts/slideLayout7.xml"/><Relationship Id="rId23" Type="http://schemas.openxmlformats.org/officeDocument/2006/relationships/image" Target="../media/image50.png"/><Relationship Id="rId28" Type="http://schemas.openxmlformats.org/officeDocument/2006/relationships/image" Target="../media/image37.png"/><Relationship Id="rId10" Type="http://schemas.openxmlformats.org/officeDocument/2006/relationships/tags" Target="../tags/tag65.xml"/><Relationship Id="rId19" Type="http://schemas.openxmlformats.org/officeDocument/2006/relationships/image" Target="../media/image46.png"/><Relationship Id="rId4" Type="http://schemas.openxmlformats.org/officeDocument/2006/relationships/tags" Target="../tags/tag59.xml"/><Relationship Id="rId9" Type="http://schemas.openxmlformats.org/officeDocument/2006/relationships/tags" Target="../tags/tag64.xml"/><Relationship Id="rId14" Type="http://schemas.openxmlformats.org/officeDocument/2006/relationships/tags" Target="../tags/tag69.xml"/><Relationship Id="rId22" Type="http://schemas.openxmlformats.org/officeDocument/2006/relationships/image" Target="../media/image49.png"/><Relationship Id="rId27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1.xm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tags" Target="../tags/tag84.xml"/><Relationship Id="rId18" Type="http://schemas.openxmlformats.org/officeDocument/2006/relationships/slideLayout" Target="../slideLayouts/slideLayout7.xml"/><Relationship Id="rId26" Type="http://schemas.openxmlformats.org/officeDocument/2006/relationships/image" Target="../media/image59.png"/><Relationship Id="rId21" Type="http://schemas.openxmlformats.org/officeDocument/2006/relationships/image" Target="../media/image54.png"/><Relationship Id="rId34" Type="http://schemas.openxmlformats.org/officeDocument/2006/relationships/image" Target="../media/image67.png"/><Relationship Id="rId7" Type="http://schemas.openxmlformats.org/officeDocument/2006/relationships/tags" Target="../tags/tag78.xml"/><Relationship Id="rId12" Type="http://schemas.openxmlformats.org/officeDocument/2006/relationships/tags" Target="../tags/tag83.xml"/><Relationship Id="rId17" Type="http://schemas.openxmlformats.org/officeDocument/2006/relationships/tags" Target="../tags/tag88.xml"/><Relationship Id="rId25" Type="http://schemas.openxmlformats.org/officeDocument/2006/relationships/image" Target="../media/image58.png"/><Relationship Id="rId33" Type="http://schemas.openxmlformats.org/officeDocument/2006/relationships/image" Target="../media/image66.png"/><Relationship Id="rId2" Type="http://schemas.openxmlformats.org/officeDocument/2006/relationships/tags" Target="../tags/tag73.xml"/><Relationship Id="rId16" Type="http://schemas.openxmlformats.org/officeDocument/2006/relationships/tags" Target="../tags/tag87.xml"/><Relationship Id="rId20" Type="http://schemas.openxmlformats.org/officeDocument/2006/relationships/image" Target="../media/image53.png"/><Relationship Id="rId29" Type="http://schemas.openxmlformats.org/officeDocument/2006/relationships/image" Target="../media/image62.png"/><Relationship Id="rId1" Type="http://schemas.openxmlformats.org/officeDocument/2006/relationships/tags" Target="../tags/tag72.xml"/><Relationship Id="rId6" Type="http://schemas.openxmlformats.org/officeDocument/2006/relationships/tags" Target="../tags/tag77.xml"/><Relationship Id="rId11" Type="http://schemas.openxmlformats.org/officeDocument/2006/relationships/tags" Target="../tags/tag82.xml"/><Relationship Id="rId24" Type="http://schemas.openxmlformats.org/officeDocument/2006/relationships/image" Target="../media/image57.png"/><Relationship Id="rId32" Type="http://schemas.openxmlformats.org/officeDocument/2006/relationships/image" Target="../media/image65.png"/><Relationship Id="rId37" Type="http://schemas.openxmlformats.org/officeDocument/2006/relationships/image" Target="../media/image70.png"/><Relationship Id="rId5" Type="http://schemas.openxmlformats.org/officeDocument/2006/relationships/tags" Target="../tags/tag76.xml"/><Relationship Id="rId15" Type="http://schemas.openxmlformats.org/officeDocument/2006/relationships/tags" Target="../tags/tag86.xml"/><Relationship Id="rId23" Type="http://schemas.openxmlformats.org/officeDocument/2006/relationships/image" Target="../media/image56.png"/><Relationship Id="rId28" Type="http://schemas.openxmlformats.org/officeDocument/2006/relationships/image" Target="../media/image61.png"/><Relationship Id="rId36" Type="http://schemas.openxmlformats.org/officeDocument/2006/relationships/image" Target="../media/image69.png"/><Relationship Id="rId10" Type="http://schemas.openxmlformats.org/officeDocument/2006/relationships/tags" Target="../tags/tag81.xml"/><Relationship Id="rId19" Type="http://schemas.openxmlformats.org/officeDocument/2006/relationships/notesSlide" Target="../notesSlides/notesSlide5.xml"/><Relationship Id="rId31" Type="http://schemas.openxmlformats.org/officeDocument/2006/relationships/image" Target="../media/image64.png"/><Relationship Id="rId4" Type="http://schemas.openxmlformats.org/officeDocument/2006/relationships/tags" Target="../tags/tag75.xml"/><Relationship Id="rId9" Type="http://schemas.openxmlformats.org/officeDocument/2006/relationships/tags" Target="../tags/tag80.xml"/><Relationship Id="rId14" Type="http://schemas.openxmlformats.org/officeDocument/2006/relationships/tags" Target="../tags/tag85.xml"/><Relationship Id="rId22" Type="http://schemas.openxmlformats.org/officeDocument/2006/relationships/image" Target="../media/image55.png"/><Relationship Id="rId27" Type="http://schemas.openxmlformats.org/officeDocument/2006/relationships/image" Target="../media/image60.png"/><Relationship Id="rId30" Type="http://schemas.openxmlformats.org/officeDocument/2006/relationships/image" Target="../media/image63.png"/><Relationship Id="rId35" Type="http://schemas.openxmlformats.org/officeDocument/2006/relationships/image" Target="../media/image68.png"/><Relationship Id="rId8" Type="http://schemas.openxmlformats.org/officeDocument/2006/relationships/tags" Target="../tags/tag79.xml"/><Relationship Id="rId3" Type="http://schemas.openxmlformats.org/officeDocument/2006/relationships/tags" Target="../tags/tag74.xml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tags" Target="../tags/tag101.xml"/><Relationship Id="rId18" Type="http://schemas.openxmlformats.org/officeDocument/2006/relationships/tags" Target="../tags/tag106.xml"/><Relationship Id="rId26" Type="http://schemas.openxmlformats.org/officeDocument/2006/relationships/image" Target="../media/image74.png"/><Relationship Id="rId39" Type="http://schemas.openxmlformats.org/officeDocument/2006/relationships/image" Target="../media/image86.png"/><Relationship Id="rId21" Type="http://schemas.openxmlformats.org/officeDocument/2006/relationships/slideLayout" Target="../slideLayouts/slideLayout7.xml"/><Relationship Id="rId34" Type="http://schemas.openxmlformats.org/officeDocument/2006/relationships/image" Target="../media/image82.png"/><Relationship Id="rId42" Type="http://schemas.openxmlformats.org/officeDocument/2006/relationships/image" Target="../media/image69.png"/><Relationship Id="rId7" Type="http://schemas.openxmlformats.org/officeDocument/2006/relationships/tags" Target="../tags/tag95.xml"/><Relationship Id="rId2" Type="http://schemas.openxmlformats.org/officeDocument/2006/relationships/tags" Target="../tags/tag90.xml"/><Relationship Id="rId16" Type="http://schemas.openxmlformats.org/officeDocument/2006/relationships/tags" Target="../tags/tag104.xml"/><Relationship Id="rId20" Type="http://schemas.openxmlformats.org/officeDocument/2006/relationships/tags" Target="../tags/tag108.xml"/><Relationship Id="rId29" Type="http://schemas.openxmlformats.org/officeDocument/2006/relationships/image" Target="../media/image77.png"/><Relationship Id="rId41" Type="http://schemas.openxmlformats.org/officeDocument/2006/relationships/image" Target="../media/image88.png"/><Relationship Id="rId1" Type="http://schemas.openxmlformats.org/officeDocument/2006/relationships/tags" Target="../tags/tag89.xml"/><Relationship Id="rId6" Type="http://schemas.openxmlformats.org/officeDocument/2006/relationships/tags" Target="../tags/tag94.xml"/><Relationship Id="rId11" Type="http://schemas.openxmlformats.org/officeDocument/2006/relationships/tags" Target="../tags/tag99.xml"/><Relationship Id="rId24" Type="http://schemas.openxmlformats.org/officeDocument/2006/relationships/image" Target="../media/image72.png"/><Relationship Id="rId32" Type="http://schemas.openxmlformats.org/officeDocument/2006/relationships/image" Target="../media/image80.png"/><Relationship Id="rId37" Type="http://schemas.openxmlformats.org/officeDocument/2006/relationships/image" Target="../media/image84.png"/><Relationship Id="rId40" Type="http://schemas.openxmlformats.org/officeDocument/2006/relationships/image" Target="../media/image87.png"/><Relationship Id="rId5" Type="http://schemas.openxmlformats.org/officeDocument/2006/relationships/tags" Target="../tags/tag93.xml"/><Relationship Id="rId15" Type="http://schemas.openxmlformats.org/officeDocument/2006/relationships/tags" Target="../tags/tag103.xml"/><Relationship Id="rId23" Type="http://schemas.openxmlformats.org/officeDocument/2006/relationships/image" Target="../media/image71.png"/><Relationship Id="rId28" Type="http://schemas.openxmlformats.org/officeDocument/2006/relationships/image" Target="../media/image76.png"/><Relationship Id="rId36" Type="http://schemas.openxmlformats.org/officeDocument/2006/relationships/image" Target="../media/image83.png"/><Relationship Id="rId10" Type="http://schemas.openxmlformats.org/officeDocument/2006/relationships/tags" Target="../tags/tag98.xml"/><Relationship Id="rId19" Type="http://schemas.openxmlformats.org/officeDocument/2006/relationships/tags" Target="../tags/tag107.xml"/><Relationship Id="rId31" Type="http://schemas.openxmlformats.org/officeDocument/2006/relationships/image" Target="../media/image79.png"/><Relationship Id="rId4" Type="http://schemas.openxmlformats.org/officeDocument/2006/relationships/tags" Target="../tags/tag92.xml"/><Relationship Id="rId9" Type="http://schemas.openxmlformats.org/officeDocument/2006/relationships/tags" Target="../tags/tag97.xml"/><Relationship Id="rId14" Type="http://schemas.openxmlformats.org/officeDocument/2006/relationships/tags" Target="../tags/tag102.xml"/><Relationship Id="rId22" Type="http://schemas.openxmlformats.org/officeDocument/2006/relationships/notesSlide" Target="../notesSlides/notesSlide6.xml"/><Relationship Id="rId27" Type="http://schemas.openxmlformats.org/officeDocument/2006/relationships/image" Target="../media/image75.png"/><Relationship Id="rId30" Type="http://schemas.openxmlformats.org/officeDocument/2006/relationships/image" Target="../media/image78.png"/><Relationship Id="rId35" Type="http://schemas.openxmlformats.org/officeDocument/2006/relationships/image" Target="../media/image22.png"/><Relationship Id="rId8" Type="http://schemas.openxmlformats.org/officeDocument/2006/relationships/tags" Target="../tags/tag96.xml"/><Relationship Id="rId3" Type="http://schemas.openxmlformats.org/officeDocument/2006/relationships/tags" Target="../tags/tag91.xml"/><Relationship Id="rId12" Type="http://schemas.openxmlformats.org/officeDocument/2006/relationships/tags" Target="../tags/tag100.xml"/><Relationship Id="rId17" Type="http://schemas.openxmlformats.org/officeDocument/2006/relationships/tags" Target="../tags/tag105.xml"/><Relationship Id="rId25" Type="http://schemas.openxmlformats.org/officeDocument/2006/relationships/image" Target="../media/image73.png"/><Relationship Id="rId33" Type="http://schemas.openxmlformats.org/officeDocument/2006/relationships/image" Target="../media/image81.png"/><Relationship Id="rId38" Type="http://schemas.openxmlformats.org/officeDocument/2006/relationships/image" Target="../media/image8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22.png"/><Relationship Id="rId3" Type="http://schemas.openxmlformats.org/officeDocument/2006/relationships/tags" Target="../tags/tag111.xml"/><Relationship Id="rId7" Type="http://schemas.openxmlformats.org/officeDocument/2006/relationships/notesSlide" Target="../notesSlides/notesSlide7.xml"/><Relationship Id="rId12" Type="http://schemas.openxmlformats.org/officeDocument/2006/relationships/image" Target="../media/image93.png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92.png"/><Relationship Id="rId5" Type="http://schemas.openxmlformats.org/officeDocument/2006/relationships/tags" Target="../tags/tag113.xml"/><Relationship Id="rId15" Type="http://schemas.openxmlformats.org/officeDocument/2006/relationships/image" Target="../media/image95.png"/><Relationship Id="rId10" Type="http://schemas.openxmlformats.org/officeDocument/2006/relationships/image" Target="../media/image91.png"/><Relationship Id="rId4" Type="http://schemas.openxmlformats.org/officeDocument/2006/relationships/tags" Target="../tags/tag112.xml"/><Relationship Id="rId9" Type="http://schemas.openxmlformats.org/officeDocument/2006/relationships/image" Target="../media/image90.png"/><Relationship Id="rId14" Type="http://schemas.openxmlformats.org/officeDocument/2006/relationships/image" Target="../media/image9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65.png"/><Relationship Id="rId3" Type="http://schemas.openxmlformats.org/officeDocument/2006/relationships/tags" Target="../tags/tag116.xml"/><Relationship Id="rId7" Type="http://schemas.openxmlformats.org/officeDocument/2006/relationships/tags" Target="../tags/tag120.xml"/><Relationship Id="rId12" Type="http://schemas.openxmlformats.org/officeDocument/2006/relationships/image" Target="../media/image98.png"/><Relationship Id="rId17" Type="http://schemas.openxmlformats.org/officeDocument/2006/relationships/image" Target="../media/image102.png"/><Relationship Id="rId2" Type="http://schemas.openxmlformats.org/officeDocument/2006/relationships/tags" Target="../tags/tag115.xml"/><Relationship Id="rId16" Type="http://schemas.openxmlformats.org/officeDocument/2006/relationships/image" Target="../media/image101.png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11" Type="http://schemas.openxmlformats.org/officeDocument/2006/relationships/image" Target="../media/image97.png"/><Relationship Id="rId5" Type="http://schemas.openxmlformats.org/officeDocument/2006/relationships/tags" Target="../tags/tag118.xml"/><Relationship Id="rId15" Type="http://schemas.openxmlformats.org/officeDocument/2006/relationships/image" Target="../media/image100.png"/><Relationship Id="rId10" Type="http://schemas.openxmlformats.org/officeDocument/2006/relationships/image" Target="../media/image96.png"/><Relationship Id="rId4" Type="http://schemas.openxmlformats.org/officeDocument/2006/relationships/tags" Target="../tags/tag117.xml"/><Relationship Id="rId9" Type="http://schemas.openxmlformats.org/officeDocument/2006/relationships/notesSlide" Target="../notesSlides/notesSlide8.xml"/><Relationship Id="rId14" Type="http://schemas.openxmlformats.org/officeDocument/2006/relationships/image" Target="../media/image99.png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tags" Target="../tags/tag133.xml"/><Relationship Id="rId18" Type="http://schemas.openxmlformats.org/officeDocument/2006/relationships/tags" Target="../tags/tag138.xml"/><Relationship Id="rId26" Type="http://schemas.openxmlformats.org/officeDocument/2006/relationships/image" Target="../media/image102.png"/><Relationship Id="rId39" Type="http://schemas.openxmlformats.org/officeDocument/2006/relationships/image" Target="../media/image113.png"/><Relationship Id="rId21" Type="http://schemas.openxmlformats.org/officeDocument/2006/relationships/notesSlide" Target="../notesSlides/notesSlide9.xml"/><Relationship Id="rId34" Type="http://schemas.openxmlformats.org/officeDocument/2006/relationships/image" Target="../media/image109.png"/><Relationship Id="rId42" Type="http://schemas.openxmlformats.org/officeDocument/2006/relationships/image" Target="../media/image45.png"/><Relationship Id="rId7" Type="http://schemas.openxmlformats.org/officeDocument/2006/relationships/tags" Target="../tags/tag127.xml"/><Relationship Id="rId2" Type="http://schemas.openxmlformats.org/officeDocument/2006/relationships/tags" Target="../tags/tag122.xml"/><Relationship Id="rId16" Type="http://schemas.openxmlformats.org/officeDocument/2006/relationships/tags" Target="../tags/tag136.xml"/><Relationship Id="rId20" Type="http://schemas.openxmlformats.org/officeDocument/2006/relationships/slideLayout" Target="../slideLayouts/slideLayout7.xml"/><Relationship Id="rId29" Type="http://schemas.openxmlformats.org/officeDocument/2006/relationships/image" Target="../media/image106.png"/><Relationship Id="rId41" Type="http://schemas.openxmlformats.org/officeDocument/2006/relationships/image" Target="../media/image115.png"/><Relationship Id="rId1" Type="http://schemas.openxmlformats.org/officeDocument/2006/relationships/tags" Target="../tags/tag121.xml"/><Relationship Id="rId6" Type="http://schemas.openxmlformats.org/officeDocument/2006/relationships/tags" Target="../tags/tag126.xml"/><Relationship Id="rId11" Type="http://schemas.openxmlformats.org/officeDocument/2006/relationships/tags" Target="../tags/tag131.xml"/><Relationship Id="rId24" Type="http://schemas.openxmlformats.org/officeDocument/2006/relationships/image" Target="../media/image65.png"/><Relationship Id="rId32" Type="http://schemas.openxmlformats.org/officeDocument/2006/relationships/image" Target="../media/image48.png"/><Relationship Id="rId37" Type="http://schemas.openxmlformats.org/officeDocument/2006/relationships/image" Target="../media/image111.png"/><Relationship Id="rId40" Type="http://schemas.openxmlformats.org/officeDocument/2006/relationships/image" Target="../media/image114.png"/><Relationship Id="rId5" Type="http://schemas.openxmlformats.org/officeDocument/2006/relationships/tags" Target="../tags/tag125.xml"/><Relationship Id="rId15" Type="http://schemas.openxmlformats.org/officeDocument/2006/relationships/tags" Target="../tags/tag135.xml"/><Relationship Id="rId23" Type="http://schemas.openxmlformats.org/officeDocument/2006/relationships/image" Target="../media/image103.png"/><Relationship Id="rId28" Type="http://schemas.openxmlformats.org/officeDocument/2006/relationships/image" Target="../media/image105.png"/><Relationship Id="rId36" Type="http://schemas.openxmlformats.org/officeDocument/2006/relationships/image" Target="../media/image69.png"/><Relationship Id="rId10" Type="http://schemas.openxmlformats.org/officeDocument/2006/relationships/tags" Target="../tags/tag130.xml"/><Relationship Id="rId19" Type="http://schemas.openxmlformats.org/officeDocument/2006/relationships/tags" Target="../tags/tag139.xml"/><Relationship Id="rId31" Type="http://schemas.openxmlformats.org/officeDocument/2006/relationships/image" Target="../media/image44.jpeg"/><Relationship Id="rId4" Type="http://schemas.openxmlformats.org/officeDocument/2006/relationships/tags" Target="../tags/tag124.xml"/><Relationship Id="rId9" Type="http://schemas.openxmlformats.org/officeDocument/2006/relationships/tags" Target="../tags/tag129.xml"/><Relationship Id="rId14" Type="http://schemas.openxmlformats.org/officeDocument/2006/relationships/tags" Target="../tags/tag134.xml"/><Relationship Id="rId22" Type="http://schemas.openxmlformats.org/officeDocument/2006/relationships/image" Target="../media/image96.png"/><Relationship Id="rId27" Type="http://schemas.openxmlformats.org/officeDocument/2006/relationships/image" Target="../media/image104.png"/><Relationship Id="rId30" Type="http://schemas.openxmlformats.org/officeDocument/2006/relationships/image" Target="../media/image107.png"/><Relationship Id="rId35" Type="http://schemas.openxmlformats.org/officeDocument/2006/relationships/image" Target="../media/image110.png"/><Relationship Id="rId8" Type="http://schemas.openxmlformats.org/officeDocument/2006/relationships/tags" Target="../tags/tag128.xml"/><Relationship Id="rId3" Type="http://schemas.openxmlformats.org/officeDocument/2006/relationships/tags" Target="../tags/tag123.xml"/><Relationship Id="rId12" Type="http://schemas.openxmlformats.org/officeDocument/2006/relationships/tags" Target="../tags/tag132.xml"/><Relationship Id="rId17" Type="http://schemas.openxmlformats.org/officeDocument/2006/relationships/tags" Target="../tags/tag137.xml"/><Relationship Id="rId25" Type="http://schemas.openxmlformats.org/officeDocument/2006/relationships/image" Target="../media/image99.png"/><Relationship Id="rId33" Type="http://schemas.openxmlformats.org/officeDocument/2006/relationships/image" Target="../media/image108.png"/><Relationship Id="rId38" Type="http://schemas.openxmlformats.org/officeDocument/2006/relationships/image" Target="../media/image11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47.xml"/><Relationship Id="rId13" Type="http://schemas.openxmlformats.org/officeDocument/2006/relationships/tags" Target="../tags/tag152.xml"/><Relationship Id="rId18" Type="http://schemas.openxmlformats.org/officeDocument/2006/relationships/image" Target="../media/image118.png"/><Relationship Id="rId26" Type="http://schemas.openxmlformats.org/officeDocument/2006/relationships/image" Target="../media/image22.png"/><Relationship Id="rId3" Type="http://schemas.openxmlformats.org/officeDocument/2006/relationships/tags" Target="../tags/tag142.xml"/><Relationship Id="rId21" Type="http://schemas.openxmlformats.org/officeDocument/2006/relationships/image" Target="../media/image121.png"/><Relationship Id="rId7" Type="http://schemas.openxmlformats.org/officeDocument/2006/relationships/tags" Target="../tags/tag146.xml"/><Relationship Id="rId12" Type="http://schemas.openxmlformats.org/officeDocument/2006/relationships/tags" Target="../tags/tag151.xml"/><Relationship Id="rId17" Type="http://schemas.openxmlformats.org/officeDocument/2006/relationships/image" Target="../media/image117.png"/><Relationship Id="rId25" Type="http://schemas.openxmlformats.org/officeDocument/2006/relationships/image" Target="../media/image125.png"/><Relationship Id="rId2" Type="http://schemas.openxmlformats.org/officeDocument/2006/relationships/tags" Target="../tags/tag141.xml"/><Relationship Id="rId16" Type="http://schemas.openxmlformats.org/officeDocument/2006/relationships/image" Target="../media/image116.png"/><Relationship Id="rId20" Type="http://schemas.openxmlformats.org/officeDocument/2006/relationships/image" Target="../media/image120.png"/><Relationship Id="rId29" Type="http://schemas.openxmlformats.org/officeDocument/2006/relationships/image" Target="../media/image128.png"/><Relationship Id="rId1" Type="http://schemas.openxmlformats.org/officeDocument/2006/relationships/tags" Target="../tags/tag140.xml"/><Relationship Id="rId6" Type="http://schemas.openxmlformats.org/officeDocument/2006/relationships/tags" Target="../tags/tag145.xml"/><Relationship Id="rId11" Type="http://schemas.openxmlformats.org/officeDocument/2006/relationships/tags" Target="../tags/tag150.xml"/><Relationship Id="rId24" Type="http://schemas.openxmlformats.org/officeDocument/2006/relationships/image" Target="../media/image124.png"/><Relationship Id="rId5" Type="http://schemas.openxmlformats.org/officeDocument/2006/relationships/tags" Target="../tags/tag144.xml"/><Relationship Id="rId15" Type="http://schemas.openxmlformats.org/officeDocument/2006/relationships/notesSlide" Target="../notesSlides/notesSlide10.xml"/><Relationship Id="rId23" Type="http://schemas.openxmlformats.org/officeDocument/2006/relationships/image" Target="../media/image123.png"/><Relationship Id="rId28" Type="http://schemas.openxmlformats.org/officeDocument/2006/relationships/image" Target="../media/image127.png"/><Relationship Id="rId10" Type="http://schemas.openxmlformats.org/officeDocument/2006/relationships/tags" Target="../tags/tag149.xml"/><Relationship Id="rId19" Type="http://schemas.openxmlformats.org/officeDocument/2006/relationships/image" Target="../media/image119.png"/><Relationship Id="rId31" Type="http://schemas.openxmlformats.org/officeDocument/2006/relationships/image" Target="../media/image129.png"/><Relationship Id="rId4" Type="http://schemas.openxmlformats.org/officeDocument/2006/relationships/tags" Target="../tags/tag143.xml"/><Relationship Id="rId9" Type="http://schemas.openxmlformats.org/officeDocument/2006/relationships/tags" Target="../tags/tag148.xml"/><Relationship Id="rId14" Type="http://schemas.openxmlformats.org/officeDocument/2006/relationships/slideLayout" Target="../slideLayouts/slideLayout7.xml"/><Relationship Id="rId22" Type="http://schemas.openxmlformats.org/officeDocument/2006/relationships/image" Target="../media/image122.png"/><Relationship Id="rId27" Type="http://schemas.openxmlformats.org/officeDocument/2006/relationships/image" Target="../media/image126.png"/><Relationship Id="rId30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tags" Target="../tags/tag5.xml"/><Relationship Id="rId16" Type="http://schemas.openxmlformats.org/officeDocument/2006/relationships/image" Target="../media/image14.png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microsoft.com/office/2007/relationships/hdphoto" Target="../media/hdphoto3.wdp"/><Relationship Id="rId5" Type="http://schemas.openxmlformats.org/officeDocument/2006/relationships/tags" Target="../tags/tag8.xml"/><Relationship Id="rId15" Type="http://schemas.openxmlformats.org/officeDocument/2006/relationships/image" Target="../media/image13.png"/><Relationship Id="rId10" Type="http://schemas.openxmlformats.org/officeDocument/2006/relationships/image" Target="../media/image9.png"/><Relationship Id="rId4" Type="http://schemas.openxmlformats.org/officeDocument/2006/relationships/tags" Target="../tags/tag7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tags" Target="../tags/tag155.xml"/><Relationship Id="rId7" Type="http://schemas.openxmlformats.org/officeDocument/2006/relationships/image" Target="../media/image131.png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openxmlformats.org/officeDocument/2006/relationships/image" Target="../media/image130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3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3" Type="http://schemas.openxmlformats.org/officeDocument/2006/relationships/tags" Target="../tags/tag158.xml"/><Relationship Id="rId7" Type="http://schemas.openxmlformats.org/officeDocument/2006/relationships/image" Target="../media/image134.png"/><Relationship Id="rId2" Type="http://schemas.openxmlformats.org/officeDocument/2006/relationships/tags" Target="../tags/tag157.xml"/><Relationship Id="rId1" Type="http://schemas.openxmlformats.org/officeDocument/2006/relationships/tags" Target="../tags/tag156.xml"/><Relationship Id="rId6" Type="http://schemas.openxmlformats.org/officeDocument/2006/relationships/image" Target="../media/image133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66.xml"/><Relationship Id="rId13" Type="http://schemas.openxmlformats.org/officeDocument/2006/relationships/notesSlide" Target="../notesSlides/notesSlide13.xml"/><Relationship Id="rId18" Type="http://schemas.openxmlformats.org/officeDocument/2006/relationships/image" Target="../media/image36.png"/><Relationship Id="rId26" Type="http://schemas.openxmlformats.org/officeDocument/2006/relationships/image" Target="../media/image141.png"/><Relationship Id="rId3" Type="http://schemas.openxmlformats.org/officeDocument/2006/relationships/tags" Target="../tags/tag161.xml"/><Relationship Id="rId21" Type="http://schemas.openxmlformats.org/officeDocument/2006/relationships/image" Target="../media/image138.png"/><Relationship Id="rId7" Type="http://schemas.openxmlformats.org/officeDocument/2006/relationships/tags" Target="../tags/tag165.xml"/><Relationship Id="rId12" Type="http://schemas.openxmlformats.org/officeDocument/2006/relationships/slideLayout" Target="../slideLayouts/slideLayout7.xml"/><Relationship Id="rId17" Type="http://schemas.openxmlformats.org/officeDocument/2006/relationships/image" Target="../media/image35.png"/><Relationship Id="rId25" Type="http://schemas.openxmlformats.org/officeDocument/2006/relationships/image" Target="../media/image22.png"/><Relationship Id="rId2" Type="http://schemas.openxmlformats.org/officeDocument/2006/relationships/tags" Target="../tags/tag160.xml"/><Relationship Id="rId16" Type="http://schemas.openxmlformats.org/officeDocument/2006/relationships/image" Target="../media/image34.png"/><Relationship Id="rId20" Type="http://schemas.openxmlformats.org/officeDocument/2006/relationships/image" Target="../media/image137.png"/><Relationship Id="rId1" Type="http://schemas.openxmlformats.org/officeDocument/2006/relationships/tags" Target="../tags/tag159.xml"/><Relationship Id="rId6" Type="http://schemas.openxmlformats.org/officeDocument/2006/relationships/tags" Target="../tags/tag164.xml"/><Relationship Id="rId11" Type="http://schemas.openxmlformats.org/officeDocument/2006/relationships/tags" Target="../tags/tag169.xml"/><Relationship Id="rId24" Type="http://schemas.openxmlformats.org/officeDocument/2006/relationships/image" Target="../media/image140.png"/><Relationship Id="rId5" Type="http://schemas.openxmlformats.org/officeDocument/2006/relationships/tags" Target="../tags/tag163.xml"/><Relationship Id="rId15" Type="http://schemas.openxmlformats.org/officeDocument/2006/relationships/image" Target="../media/image136.jpeg"/><Relationship Id="rId23" Type="http://schemas.openxmlformats.org/officeDocument/2006/relationships/image" Target="../media/image139.png"/><Relationship Id="rId10" Type="http://schemas.openxmlformats.org/officeDocument/2006/relationships/tags" Target="../tags/tag168.xml"/><Relationship Id="rId19" Type="http://schemas.openxmlformats.org/officeDocument/2006/relationships/image" Target="../media/image37.png"/><Relationship Id="rId4" Type="http://schemas.openxmlformats.org/officeDocument/2006/relationships/tags" Target="../tags/tag162.xml"/><Relationship Id="rId9" Type="http://schemas.openxmlformats.org/officeDocument/2006/relationships/tags" Target="../tags/tag167.xml"/><Relationship Id="rId14" Type="http://schemas.openxmlformats.org/officeDocument/2006/relationships/image" Target="../media/image135.jpeg"/><Relationship Id="rId22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77.xml"/><Relationship Id="rId13" Type="http://schemas.openxmlformats.org/officeDocument/2006/relationships/tags" Target="../tags/tag182.xml"/><Relationship Id="rId18" Type="http://schemas.openxmlformats.org/officeDocument/2006/relationships/image" Target="../media/image34.png"/><Relationship Id="rId26" Type="http://schemas.openxmlformats.org/officeDocument/2006/relationships/image" Target="../media/image140.png"/><Relationship Id="rId3" Type="http://schemas.openxmlformats.org/officeDocument/2006/relationships/tags" Target="../tags/tag172.xml"/><Relationship Id="rId21" Type="http://schemas.openxmlformats.org/officeDocument/2006/relationships/image" Target="../media/image37.png"/><Relationship Id="rId7" Type="http://schemas.openxmlformats.org/officeDocument/2006/relationships/tags" Target="../tags/tag176.xml"/><Relationship Id="rId12" Type="http://schemas.openxmlformats.org/officeDocument/2006/relationships/tags" Target="../tags/tag181.xml"/><Relationship Id="rId17" Type="http://schemas.openxmlformats.org/officeDocument/2006/relationships/image" Target="../media/image143.jpeg"/><Relationship Id="rId25" Type="http://schemas.openxmlformats.org/officeDocument/2006/relationships/image" Target="../media/image139.png"/><Relationship Id="rId2" Type="http://schemas.openxmlformats.org/officeDocument/2006/relationships/tags" Target="../tags/tag171.xml"/><Relationship Id="rId16" Type="http://schemas.openxmlformats.org/officeDocument/2006/relationships/image" Target="../media/image142.jpeg"/><Relationship Id="rId20" Type="http://schemas.openxmlformats.org/officeDocument/2006/relationships/image" Target="../media/image36.png"/><Relationship Id="rId29" Type="http://schemas.openxmlformats.org/officeDocument/2006/relationships/image" Target="../media/image22.png"/><Relationship Id="rId1" Type="http://schemas.openxmlformats.org/officeDocument/2006/relationships/tags" Target="../tags/tag170.xml"/><Relationship Id="rId6" Type="http://schemas.openxmlformats.org/officeDocument/2006/relationships/tags" Target="../tags/tag175.xml"/><Relationship Id="rId11" Type="http://schemas.openxmlformats.org/officeDocument/2006/relationships/tags" Target="../tags/tag180.xml"/><Relationship Id="rId24" Type="http://schemas.openxmlformats.org/officeDocument/2006/relationships/image" Target="../media/image58.png"/><Relationship Id="rId5" Type="http://schemas.openxmlformats.org/officeDocument/2006/relationships/tags" Target="../tags/tag174.xml"/><Relationship Id="rId15" Type="http://schemas.openxmlformats.org/officeDocument/2006/relationships/notesSlide" Target="../notesSlides/notesSlide14.xml"/><Relationship Id="rId23" Type="http://schemas.openxmlformats.org/officeDocument/2006/relationships/image" Target="../media/image138.png"/><Relationship Id="rId28" Type="http://schemas.openxmlformats.org/officeDocument/2006/relationships/image" Target="../media/image145.png"/><Relationship Id="rId10" Type="http://schemas.openxmlformats.org/officeDocument/2006/relationships/tags" Target="../tags/tag179.xml"/><Relationship Id="rId19" Type="http://schemas.openxmlformats.org/officeDocument/2006/relationships/image" Target="../media/image35.png"/><Relationship Id="rId4" Type="http://schemas.openxmlformats.org/officeDocument/2006/relationships/tags" Target="../tags/tag173.xml"/><Relationship Id="rId9" Type="http://schemas.openxmlformats.org/officeDocument/2006/relationships/tags" Target="../tags/tag178.xml"/><Relationship Id="rId14" Type="http://schemas.openxmlformats.org/officeDocument/2006/relationships/slideLayout" Target="../slideLayouts/slideLayout7.xml"/><Relationship Id="rId22" Type="http://schemas.openxmlformats.org/officeDocument/2006/relationships/image" Target="../media/image137.png"/><Relationship Id="rId27" Type="http://schemas.openxmlformats.org/officeDocument/2006/relationships/image" Target="../media/image144.png"/><Relationship Id="rId30" Type="http://schemas.openxmlformats.org/officeDocument/2006/relationships/image" Target="../media/image14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190.xml"/><Relationship Id="rId13" Type="http://schemas.openxmlformats.org/officeDocument/2006/relationships/tags" Target="../tags/tag195.xml"/><Relationship Id="rId18" Type="http://schemas.openxmlformats.org/officeDocument/2006/relationships/image" Target="../media/image34.png"/><Relationship Id="rId26" Type="http://schemas.openxmlformats.org/officeDocument/2006/relationships/image" Target="../media/image140.png"/><Relationship Id="rId3" Type="http://schemas.openxmlformats.org/officeDocument/2006/relationships/tags" Target="../tags/tag185.xml"/><Relationship Id="rId21" Type="http://schemas.openxmlformats.org/officeDocument/2006/relationships/image" Target="../media/image37.png"/><Relationship Id="rId7" Type="http://schemas.openxmlformats.org/officeDocument/2006/relationships/tags" Target="../tags/tag189.xml"/><Relationship Id="rId12" Type="http://schemas.openxmlformats.org/officeDocument/2006/relationships/tags" Target="../tags/tag194.xml"/><Relationship Id="rId17" Type="http://schemas.openxmlformats.org/officeDocument/2006/relationships/image" Target="../media/image135.jpeg"/><Relationship Id="rId25" Type="http://schemas.openxmlformats.org/officeDocument/2006/relationships/image" Target="../media/image139.png"/><Relationship Id="rId2" Type="http://schemas.openxmlformats.org/officeDocument/2006/relationships/tags" Target="../tags/tag184.xml"/><Relationship Id="rId16" Type="http://schemas.openxmlformats.org/officeDocument/2006/relationships/image" Target="../media/image136.jpeg"/><Relationship Id="rId20" Type="http://schemas.openxmlformats.org/officeDocument/2006/relationships/image" Target="../media/image36.png"/><Relationship Id="rId29" Type="http://schemas.openxmlformats.org/officeDocument/2006/relationships/image" Target="../media/image22.png"/><Relationship Id="rId1" Type="http://schemas.openxmlformats.org/officeDocument/2006/relationships/tags" Target="../tags/tag183.xml"/><Relationship Id="rId6" Type="http://schemas.openxmlformats.org/officeDocument/2006/relationships/tags" Target="../tags/tag188.xml"/><Relationship Id="rId11" Type="http://schemas.openxmlformats.org/officeDocument/2006/relationships/tags" Target="../tags/tag193.xml"/><Relationship Id="rId24" Type="http://schemas.openxmlformats.org/officeDocument/2006/relationships/image" Target="../media/image58.png"/><Relationship Id="rId5" Type="http://schemas.openxmlformats.org/officeDocument/2006/relationships/tags" Target="../tags/tag187.xml"/><Relationship Id="rId15" Type="http://schemas.openxmlformats.org/officeDocument/2006/relationships/notesSlide" Target="../notesSlides/notesSlide15.xml"/><Relationship Id="rId23" Type="http://schemas.openxmlformats.org/officeDocument/2006/relationships/image" Target="../media/image138.png"/><Relationship Id="rId28" Type="http://schemas.openxmlformats.org/officeDocument/2006/relationships/image" Target="../media/image146.png"/><Relationship Id="rId10" Type="http://schemas.openxmlformats.org/officeDocument/2006/relationships/tags" Target="../tags/tag192.xml"/><Relationship Id="rId19" Type="http://schemas.openxmlformats.org/officeDocument/2006/relationships/image" Target="../media/image35.png"/><Relationship Id="rId4" Type="http://schemas.openxmlformats.org/officeDocument/2006/relationships/tags" Target="../tags/tag186.xml"/><Relationship Id="rId9" Type="http://schemas.openxmlformats.org/officeDocument/2006/relationships/tags" Target="../tags/tag191.xml"/><Relationship Id="rId14" Type="http://schemas.openxmlformats.org/officeDocument/2006/relationships/slideLayout" Target="../slideLayouts/slideLayout7.xml"/><Relationship Id="rId22" Type="http://schemas.openxmlformats.org/officeDocument/2006/relationships/image" Target="../media/image137.png"/><Relationship Id="rId27" Type="http://schemas.openxmlformats.org/officeDocument/2006/relationships/image" Target="../media/image144.png"/><Relationship Id="rId30" Type="http://schemas.openxmlformats.org/officeDocument/2006/relationships/image" Target="../media/image14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tags" Target="../tags/tag198.xml"/><Relationship Id="rId7" Type="http://schemas.openxmlformats.org/officeDocument/2006/relationships/notesSlide" Target="../notesSlides/notesSlide16.xml"/><Relationship Id="rId12" Type="http://schemas.openxmlformats.org/officeDocument/2006/relationships/image" Target="../media/image149.png"/><Relationship Id="rId2" Type="http://schemas.openxmlformats.org/officeDocument/2006/relationships/tags" Target="../tags/tag197.xml"/><Relationship Id="rId1" Type="http://schemas.openxmlformats.org/officeDocument/2006/relationships/tags" Target="../tags/tag196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48.png"/><Relationship Id="rId5" Type="http://schemas.openxmlformats.org/officeDocument/2006/relationships/tags" Target="../tags/tag200.xml"/><Relationship Id="rId10" Type="http://schemas.openxmlformats.org/officeDocument/2006/relationships/image" Target="../media/image147.png"/><Relationship Id="rId4" Type="http://schemas.openxmlformats.org/officeDocument/2006/relationships/tags" Target="../tags/tag199.xml"/><Relationship Id="rId9" Type="http://schemas.openxmlformats.org/officeDocument/2006/relationships/image" Target="../media/image9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tags" Target="../tags/tag203.xml"/><Relationship Id="rId7" Type="http://schemas.openxmlformats.org/officeDocument/2006/relationships/notesSlide" Target="../notesSlides/notesSlide17.xml"/><Relationship Id="rId12" Type="http://schemas.openxmlformats.org/officeDocument/2006/relationships/image" Target="../media/image154.png"/><Relationship Id="rId2" Type="http://schemas.openxmlformats.org/officeDocument/2006/relationships/tags" Target="../tags/tag202.xml"/><Relationship Id="rId1" Type="http://schemas.openxmlformats.org/officeDocument/2006/relationships/tags" Target="../tags/tag201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53.png"/><Relationship Id="rId5" Type="http://schemas.openxmlformats.org/officeDocument/2006/relationships/tags" Target="../tags/tag205.xml"/><Relationship Id="rId10" Type="http://schemas.openxmlformats.org/officeDocument/2006/relationships/image" Target="../media/image152.png"/><Relationship Id="rId4" Type="http://schemas.openxmlformats.org/officeDocument/2006/relationships/tags" Target="../tags/tag204.xml"/><Relationship Id="rId9" Type="http://schemas.openxmlformats.org/officeDocument/2006/relationships/image" Target="../media/image15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tags" Target="../tags/tag208.xml"/><Relationship Id="rId7" Type="http://schemas.openxmlformats.org/officeDocument/2006/relationships/image" Target="../media/image131.png"/><Relationship Id="rId2" Type="http://schemas.openxmlformats.org/officeDocument/2006/relationships/tags" Target="../tags/tag207.xml"/><Relationship Id="rId1" Type="http://schemas.openxmlformats.org/officeDocument/2006/relationships/tags" Target="../tags/tag206.xml"/><Relationship Id="rId6" Type="http://schemas.openxmlformats.org/officeDocument/2006/relationships/image" Target="../media/image155.pn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9.xml"/><Relationship Id="rId5" Type="http://schemas.openxmlformats.org/officeDocument/2006/relationships/image" Target="../media/image156.png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217.xml"/><Relationship Id="rId13" Type="http://schemas.openxmlformats.org/officeDocument/2006/relationships/notesSlide" Target="../notesSlides/notesSlide20.xml"/><Relationship Id="rId18" Type="http://schemas.openxmlformats.org/officeDocument/2006/relationships/image" Target="../media/image161.png"/><Relationship Id="rId3" Type="http://schemas.openxmlformats.org/officeDocument/2006/relationships/tags" Target="../tags/tag212.xml"/><Relationship Id="rId21" Type="http://schemas.openxmlformats.org/officeDocument/2006/relationships/image" Target="../media/image164.png"/><Relationship Id="rId7" Type="http://schemas.openxmlformats.org/officeDocument/2006/relationships/tags" Target="../tags/tag216.xml"/><Relationship Id="rId12" Type="http://schemas.openxmlformats.org/officeDocument/2006/relationships/slideLayout" Target="../slideLayouts/slideLayout7.xml"/><Relationship Id="rId17" Type="http://schemas.openxmlformats.org/officeDocument/2006/relationships/image" Target="../media/image160.png"/><Relationship Id="rId25" Type="http://schemas.openxmlformats.org/officeDocument/2006/relationships/image" Target="../media/image156.png"/><Relationship Id="rId2" Type="http://schemas.openxmlformats.org/officeDocument/2006/relationships/tags" Target="../tags/tag211.xml"/><Relationship Id="rId16" Type="http://schemas.openxmlformats.org/officeDocument/2006/relationships/image" Target="../media/image159.png"/><Relationship Id="rId20" Type="http://schemas.openxmlformats.org/officeDocument/2006/relationships/image" Target="../media/image163.png"/><Relationship Id="rId1" Type="http://schemas.openxmlformats.org/officeDocument/2006/relationships/tags" Target="../tags/tag210.xml"/><Relationship Id="rId6" Type="http://schemas.openxmlformats.org/officeDocument/2006/relationships/tags" Target="../tags/tag215.xml"/><Relationship Id="rId11" Type="http://schemas.openxmlformats.org/officeDocument/2006/relationships/tags" Target="../tags/tag220.xml"/><Relationship Id="rId24" Type="http://schemas.openxmlformats.org/officeDocument/2006/relationships/image" Target="../media/image35.png"/><Relationship Id="rId5" Type="http://schemas.openxmlformats.org/officeDocument/2006/relationships/tags" Target="../tags/tag214.xml"/><Relationship Id="rId15" Type="http://schemas.openxmlformats.org/officeDocument/2006/relationships/image" Target="../media/image158.png"/><Relationship Id="rId23" Type="http://schemas.openxmlformats.org/officeDocument/2006/relationships/image" Target="../media/image34.png"/><Relationship Id="rId10" Type="http://schemas.openxmlformats.org/officeDocument/2006/relationships/tags" Target="../tags/tag219.xml"/><Relationship Id="rId19" Type="http://schemas.openxmlformats.org/officeDocument/2006/relationships/image" Target="../media/image162.png"/><Relationship Id="rId4" Type="http://schemas.openxmlformats.org/officeDocument/2006/relationships/tags" Target="../tags/tag213.xml"/><Relationship Id="rId9" Type="http://schemas.openxmlformats.org/officeDocument/2006/relationships/tags" Target="../tags/tag218.xml"/><Relationship Id="rId14" Type="http://schemas.openxmlformats.org/officeDocument/2006/relationships/image" Target="../media/image157.png"/><Relationship Id="rId22" Type="http://schemas.openxmlformats.org/officeDocument/2006/relationships/image" Target="../media/image16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14.xml"/><Relationship Id="rId7" Type="http://schemas.openxmlformats.org/officeDocument/2006/relationships/image" Target="../media/image18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16.png"/><Relationship Id="rId5" Type="http://schemas.openxmlformats.org/officeDocument/2006/relationships/image" Target="../media/image17.png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tags" Target="../tags/tag228.xml"/><Relationship Id="rId13" Type="http://schemas.openxmlformats.org/officeDocument/2006/relationships/notesSlide" Target="../notesSlides/notesSlide21.xml"/><Relationship Id="rId18" Type="http://schemas.openxmlformats.org/officeDocument/2006/relationships/image" Target="../media/image161.png"/><Relationship Id="rId3" Type="http://schemas.openxmlformats.org/officeDocument/2006/relationships/tags" Target="../tags/tag223.xml"/><Relationship Id="rId21" Type="http://schemas.openxmlformats.org/officeDocument/2006/relationships/image" Target="../media/image164.png"/><Relationship Id="rId7" Type="http://schemas.openxmlformats.org/officeDocument/2006/relationships/tags" Target="../tags/tag227.xml"/><Relationship Id="rId12" Type="http://schemas.openxmlformats.org/officeDocument/2006/relationships/slideLayout" Target="../slideLayouts/slideLayout7.xml"/><Relationship Id="rId17" Type="http://schemas.openxmlformats.org/officeDocument/2006/relationships/image" Target="../media/image160.png"/><Relationship Id="rId25" Type="http://schemas.openxmlformats.org/officeDocument/2006/relationships/image" Target="../media/image156.png"/><Relationship Id="rId2" Type="http://schemas.openxmlformats.org/officeDocument/2006/relationships/tags" Target="../tags/tag222.xml"/><Relationship Id="rId16" Type="http://schemas.openxmlformats.org/officeDocument/2006/relationships/image" Target="../media/image159.png"/><Relationship Id="rId20" Type="http://schemas.openxmlformats.org/officeDocument/2006/relationships/image" Target="../media/image163.png"/><Relationship Id="rId1" Type="http://schemas.openxmlformats.org/officeDocument/2006/relationships/tags" Target="../tags/tag221.xml"/><Relationship Id="rId6" Type="http://schemas.openxmlformats.org/officeDocument/2006/relationships/tags" Target="../tags/tag226.xml"/><Relationship Id="rId11" Type="http://schemas.openxmlformats.org/officeDocument/2006/relationships/tags" Target="../tags/tag231.xml"/><Relationship Id="rId24" Type="http://schemas.openxmlformats.org/officeDocument/2006/relationships/image" Target="../media/image35.png"/><Relationship Id="rId5" Type="http://schemas.openxmlformats.org/officeDocument/2006/relationships/tags" Target="../tags/tag225.xml"/><Relationship Id="rId15" Type="http://schemas.openxmlformats.org/officeDocument/2006/relationships/image" Target="../media/image158.png"/><Relationship Id="rId23" Type="http://schemas.openxmlformats.org/officeDocument/2006/relationships/image" Target="../media/image34.png"/><Relationship Id="rId10" Type="http://schemas.openxmlformats.org/officeDocument/2006/relationships/tags" Target="../tags/tag230.xml"/><Relationship Id="rId19" Type="http://schemas.openxmlformats.org/officeDocument/2006/relationships/image" Target="../media/image162.png"/><Relationship Id="rId4" Type="http://schemas.openxmlformats.org/officeDocument/2006/relationships/tags" Target="../tags/tag224.xml"/><Relationship Id="rId9" Type="http://schemas.openxmlformats.org/officeDocument/2006/relationships/tags" Target="../tags/tag229.xml"/><Relationship Id="rId14" Type="http://schemas.openxmlformats.org/officeDocument/2006/relationships/image" Target="../media/image157.png"/><Relationship Id="rId22" Type="http://schemas.openxmlformats.org/officeDocument/2006/relationships/image" Target="../media/image16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3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tags" Target="../tags/tag241.xml"/><Relationship Id="rId13" Type="http://schemas.openxmlformats.org/officeDocument/2006/relationships/tags" Target="../tags/tag246.xml"/><Relationship Id="rId18" Type="http://schemas.openxmlformats.org/officeDocument/2006/relationships/tags" Target="../tags/tag251.xml"/><Relationship Id="rId26" Type="http://schemas.openxmlformats.org/officeDocument/2006/relationships/image" Target="../media/image162.png"/><Relationship Id="rId3" Type="http://schemas.openxmlformats.org/officeDocument/2006/relationships/tags" Target="../tags/tag236.xml"/><Relationship Id="rId21" Type="http://schemas.openxmlformats.org/officeDocument/2006/relationships/notesSlide" Target="../notesSlides/notesSlide22.xml"/><Relationship Id="rId7" Type="http://schemas.openxmlformats.org/officeDocument/2006/relationships/tags" Target="../tags/tag240.xml"/><Relationship Id="rId12" Type="http://schemas.openxmlformats.org/officeDocument/2006/relationships/tags" Target="../tags/tag245.xml"/><Relationship Id="rId17" Type="http://schemas.openxmlformats.org/officeDocument/2006/relationships/tags" Target="../tags/tag250.xml"/><Relationship Id="rId25" Type="http://schemas.openxmlformats.org/officeDocument/2006/relationships/image" Target="../media/image168.png"/><Relationship Id="rId2" Type="http://schemas.openxmlformats.org/officeDocument/2006/relationships/tags" Target="../tags/tag235.xml"/><Relationship Id="rId16" Type="http://schemas.openxmlformats.org/officeDocument/2006/relationships/tags" Target="../tags/tag249.xml"/><Relationship Id="rId20" Type="http://schemas.openxmlformats.org/officeDocument/2006/relationships/slideLayout" Target="../slideLayouts/slideLayout7.xml"/><Relationship Id="rId29" Type="http://schemas.openxmlformats.org/officeDocument/2006/relationships/image" Target="../media/image170.png"/><Relationship Id="rId1" Type="http://schemas.openxmlformats.org/officeDocument/2006/relationships/tags" Target="../tags/tag234.xml"/><Relationship Id="rId6" Type="http://schemas.openxmlformats.org/officeDocument/2006/relationships/tags" Target="../tags/tag239.xml"/><Relationship Id="rId11" Type="http://schemas.openxmlformats.org/officeDocument/2006/relationships/tags" Target="../tags/tag244.xml"/><Relationship Id="rId24" Type="http://schemas.openxmlformats.org/officeDocument/2006/relationships/image" Target="../media/image35.png"/><Relationship Id="rId5" Type="http://schemas.openxmlformats.org/officeDocument/2006/relationships/tags" Target="../tags/tag238.xml"/><Relationship Id="rId15" Type="http://schemas.openxmlformats.org/officeDocument/2006/relationships/tags" Target="../tags/tag248.xml"/><Relationship Id="rId23" Type="http://schemas.openxmlformats.org/officeDocument/2006/relationships/image" Target="../media/image34.png"/><Relationship Id="rId28" Type="http://schemas.openxmlformats.org/officeDocument/2006/relationships/image" Target="../media/image38.png"/><Relationship Id="rId10" Type="http://schemas.openxmlformats.org/officeDocument/2006/relationships/tags" Target="../tags/tag243.xml"/><Relationship Id="rId19" Type="http://schemas.openxmlformats.org/officeDocument/2006/relationships/tags" Target="../tags/tag252.xml"/><Relationship Id="rId4" Type="http://schemas.openxmlformats.org/officeDocument/2006/relationships/tags" Target="../tags/tag237.xml"/><Relationship Id="rId9" Type="http://schemas.openxmlformats.org/officeDocument/2006/relationships/tags" Target="../tags/tag242.xml"/><Relationship Id="rId14" Type="http://schemas.openxmlformats.org/officeDocument/2006/relationships/tags" Target="../tags/tag247.xml"/><Relationship Id="rId22" Type="http://schemas.openxmlformats.org/officeDocument/2006/relationships/image" Target="../media/image167.png"/><Relationship Id="rId27" Type="http://schemas.openxmlformats.org/officeDocument/2006/relationships/image" Target="../media/image169.png"/><Relationship Id="rId30" Type="http://schemas.openxmlformats.org/officeDocument/2006/relationships/image" Target="../media/image171.png"/></Relationships>
</file>

<file path=ppt/slides/_rels/slide34.xml.rels><?xml version="1.0" encoding="UTF-8" standalone="yes"?>
<Relationships xmlns="http://schemas.openxmlformats.org/package/2006/relationships"><Relationship Id="rId13" Type="http://schemas.openxmlformats.org/officeDocument/2006/relationships/tags" Target="../tags/tag265.xml"/><Relationship Id="rId18" Type="http://schemas.openxmlformats.org/officeDocument/2006/relationships/image" Target="../media/image35.png"/><Relationship Id="rId26" Type="http://schemas.openxmlformats.org/officeDocument/2006/relationships/image" Target="../media/image176.png"/><Relationship Id="rId21" Type="http://schemas.openxmlformats.org/officeDocument/2006/relationships/image" Target="../media/image172.jpg"/><Relationship Id="rId34" Type="http://schemas.openxmlformats.org/officeDocument/2006/relationships/image" Target="../media/image181.png"/><Relationship Id="rId7" Type="http://schemas.openxmlformats.org/officeDocument/2006/relationships/tags" Target="../tags/tag259.xml"/><Relationship Id="rId12" Type="http://schemas.openxmlformats.org/officeDocument/2006/relationships/tags" Target="../tags/tag264.xml"/><Relationship Id="rId17" Type="http://schemas.openxmlformats.org/officeDocument/2006/relationships/image" Target="../media/image34.png"/><Relationship Id="rId25" Type="http://schemas.openxmlformats.org/officeDocument/2006/relationships/image" Target="../media/image175.png"/><Relationship Id="rId33" Type="http://schemas.openxmlformats.org/officeDocument/2006/relationships/image" Target="../media/image180.png"/><Relationship Id="rId2" Type="http://schemas.openxmlformats.org/officeDocument/2006/relationships/tags" Target="../tags/tag254.xml"/><Relationship Id="rId16" Type="http://schemas.openxmlformats.org/officeDocument/2006/relationships/image" Target="../media/image167.png"/><Relationship Id="rId20" Type="http://schemas.openxmlformats.org/officeDocument/2006/relationships/image" Target="../media/image162.png"/><Relationship Id="rId29" Type="http://schemas.openxmlformats.org/officeDocument/2006/relationships/image" Target="../media/image122.png"/><Relationship Id="rId1" Type="http://schemas.openxmlformats.org/officeDocument/2006/relationships/tags" Target="../tags/tag253.xml"/><Relationship Id="rId6" Type="http://schemas.openxmlformats.org/officeDocument/2006/relationships/tags" Target="../tags/tag258.xml"/><Relationship Id="rId11" Type="http://schemas.openxmlformats.org/officeDocument/2006/relationships/tags" Target="../tags/tag263.xml"/><Relationship Id="rId24" Type="http://schemas.openxmlformats.org/officeDocument/2006/relationships/image" Target="../media/image22.png"/><Relationship Id="rId32" Type="http://schemas.openxmlformats.org/officeDocument/2006/relationships/image" Target="../media/image179.png"/><Relationship Id="rId37" Type="http://schemas.openxmlformats.org/officeDocument/2006/relationships/image" Target="../media/image116.png"/><Relationship Id="rId5" Type="http://schemas.openxmlformats.org/officeDocument/2006/relationships/tags" Target="../tags/tag257.xml"/><Relationship Id="rId15" Type="http://schemas.openxmlformats.org/officeDocument/2006/relationships/slideLayout" Target="../slideLayouts/slideLayout7.xml"/><Relationship Id="rId23" Type="http://schemas.openxmlformats.org/officeDocument/2006/relationships/image" Target="../media/image174.png"/><Relationship Id="rId28" Type="http://schemas.openxmlformats.org/officeDocument/2006/relationships/image" Target="../media/image121.png"/><Relationship Id="rId36" Type="http://schemas.openxmlformats.org/officeDocument/2006/relationships/image" Target="../media/image182.png"/><Relationship Id="rId10" Type="http://schemas.openxmlformats.org/officeDocument/2006/relationships/tags" Target="../tags/tag262.xml"/><Relationship Id="rId19" Type="http://schemas.openxmlformats.org/officeDocument/2006/relationships/image" Target="../media/image168.png"/><Relationship Id="rId31" Type="http://schemas.openxmlformats.org/officeDocument/2006/relationships/image" Target="../media/image178.png"/><Relationship Id="rId4" Type="http://schemas.openxmlformats.org/officeDocument/2006/relationships/tags" Target="../tags/tag256.xml"/><Relationship Id="rId9" Type="http://schemas.openxmlformats.org/officeDocument/2006/relationships/tags" Target="../tags/tag261.xml"/><Relationship Id="rId14" Type="http://schemas.openxmlformats.org/officeDocument/2006/relationships/tags" Target="../tags/tag266.xml"/><Relationship Id="rId22" Type="http://schemas.openxmlformats.org/officeDocument/2006/relationships/image" Target="../media/image173.png"/><Relationship Id="rId27" Type="http://schemas.openxmlformats.org/officeDocument/2006/relationships/image" Target="../media/image129.png"/><Relationship Id="rId30" Type="http://schemas.openxmlformats.org/officeDocument/2006/relationships/image" Target="../media/image177.png"/><Relationship Id="rId35" Type="http://schemas.openxmlformats.org/officeDocument/2006/relationships/image" Target="../media/image128.png"/><Relationship Id="rId8" Type="http://schemas.openxmlformats.org/officeDocument/2006/relationships/tags" Target="../tags/tag260.xml"/><Relationship Id="rId3" Type="http://schemas.openxmlformats.org/officeDocument/2006/relationships/tags" Target="../tags/tag255.xml"/></Relationships>
</file>

<file path=ppt/slides/_rels/slide35.xml.rels><?xml version="1.0" encoding="UTF-8" standalone="yes"?>
<Relationships xmlns="http://schemas.openxmlformats.org/package/2006/relationships"><Relationship Id="rId13" Type="http://schemas.openxmlformats.org/officeDocument/2006/relationships/tags" Target="../tags/tag279.xml"/><Relationship Id="rId18" Type="http://schemas.openxmlformats.org/officeDocument/2006/relationships/slideLayout" Target="../slideLayouts/slideLayout7.xml"/><Relationship Id="rId26" Type="http://schemas.openxmlformats.org/officeDocument/2006/relationships/image" Target="../media/image189.png"/><Relationship Id="rId3" Type="http://schemas.openxmlformats.org/officeDocument/2006/relationships/tags" Target="../tags/tag269.xml"/><Relationship Id="rId21" Type="http://schemas.openxmlformats.org/officeDocument/2006/relationships/image" Target="../media/image184.png"/><Relationship Id="rId34" Type="http://schemas.openxmlformats.org/officeDocument/2006/relationships/image" Target="../media/image193.png"/><Relationship Id="rId7" Type="http://schemas.openxmlformats.org/officeDocument/2006/relationships/tags" Target="../tags/tag273.xml"/><Relationship Id="rId12" Type="http://schemas.openxmlformats.org/officeDocument/2006/relationships/tags" Target="../tags/tag278.xml"/><Relationship Id="rId17" Type="http://schemas.openxmlformats.org/officeDocument/2006/relationships/tags" Target="../tags/tag283.xml"/><Relationship Id="rId25" Type="http://schemas.openxmlformats.org/officeDocument/2006/relationships/image" Target="../media/image188.png"/><Relationship Id="rId33" Type="http://schemas.openxmlformats.org/officeDocument/2006/relationships/image" Target="../media/image192.png"/><Relationship Id="rId2" Type="http://schemas.openxmlformats.org/officeDocument/2006/relationships/tags" Target="../tags/tag268.xml"/><Relationship Id="rId16" Type="http://schemas.openxmlformats.org/officeDocument/2006/relationships/tags" Target="../tags/tag282.xml"/><Relationship Id="rId20" Type="http://schemas.openxmlformats.org/officeDocument/2006/relationships/image" Target="../media/image183.png"/><Relationship Id="rId29" Type="http://schemas.openxmlformats.org/officeDocument/2006/relationships/image" Target="../media/image129.png"/><Relationship Id="rId1" Type="http://schemas.openxmlformats.org/officeDocument/2006/relationships/tags" Target="../tags/tag267.xml"/><Relationship Id="rId6" Type="http://schemas.openxmlformats.org/officeDocument/2006/relationships/tags" Target="../tags/tag272.xml"/><Relationship Id="rId11" Type="http://schemas.openxmlformats.org/officeDocument/2006/relationships/tags" Target="../tags/tag277.xml"/><Relationship Id="rId24" Type="http://schemas.openxmlformats.org/officeDocument/2006/relationships/image" Target="../media/image187.png"/><Relationship Id="rId32" Type="http://schemas.openxmlformats.org/officeDocument/2006/relationships/image" Target="../media/image191.png"/><Relationship Id="rId5" Type="http://schemas.openxmlformats.org/officeDocument/2006/relationships/tags" Target="../tags/tag271.xml"/><Relationship Id="rId15" Type="http://schemas.openxmlformats.org/officeDocument/2006/relationships/tags" Target="../tags/tag281.xml"/><Relationship Id="rId23" Type="http://schemas.openxmlformats.org/officeDocument/2006/relationships/image" Target="../media/image186.png"/><Relationship Id="rId28" Type="http://schemas.openxmlformats.org/officeDocument/2006/relationships/image" Target="../media/image122.png"/><Relationship Id="rId36" Type="http://schemas.openxmlformats.org/officeDocument/2006/relationships/image" Target="../media/image116.png"/><Relationship Id="rId10" Type="http://schemas.openxmlformats.org/officeDocument/2006/relationships/tags" Target="../tags/tag276.xml"/><Relationship Id="rId19" Type="http://schemas.openxmlformats.org/officeDocument/2006/relationships/image" Target="../media/image182.png"/><Relationship Id="rId31" Type="http://schemas.openxmlformats.org/officeDocument/2006/relationships/image" Target="../media/image190.png"/><Relationship Id="rId4" Type="http://schemas.openxmlformats.org/officeDocument/2006/relationships/tags" Target="../tags/tag270.xml"/><Relationship Id="rId9" Type="http://schemas.openxmlformats.org/officeDocument/2006/relationships/tags" Target="../tags/tag275.xml"/><Relationship Id="rId14" Type="http://schemas.openxmlformats.org/officeDocument/2006/relationships/tags" Target="../tags/tag280.xml"/><Relationship Id="rId22" Type="http://schemas.openxmlformats.org/officeDocument/2006/relationships/image" Target="../media/image185.png"/><Relationship Id="rId27" Type="http://schemas.openxmlformats.org/officeDocument/2006/relationships/image" Target="../media/image121.png"/><Relationship Id="rId30" Type="http://schemas.openxmlformats.org/officeDocument/2006/relationships/image" Target="../media/image128.png"/><Relationship Id="rId35" Type="http://schemas.openxmlformats.org/officeDocument/2006/relationships/image" Target="../media/image194.png"/><Relationship Id="rId8" Type="http://schemas.openxmlformats.org/officeDocument/2006/relationships/tags" Target="../tags/tag27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5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3.xml"/><Relationship Id="rId13" Type="http://schemas.openxmlformats.org/officeDocument/2006/relationships/image" Target="../media/image199.png"/><Relationship Id="rId3" Type="http://schemas.openxmlformats.org/officeDocument/2006/relationships/tags" Target="../tags/tag288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98.png"/><Relationship Id="rId2" Type="http://schemas.openxmlformats.org/officeDocument/2006/relationships/tags" Target="../tags/tag287.xml"/><Relationship Id="rId1" Type="http://schemas.openxmlformats.org/officeDocument/2006/relationships/tags" Target="../tags/tag286.xml"/><Relationship Id="rId6" Type="http://schemas.openxmlformats.org/officeDocument/2006/relationships/tags" Target="../tags/tag291.xml"/><Relationship Id="rId11" Type="http://schemas.openxmlformats.org/officeDocument/2006/relationships/image" Target="../media/image197.png"/><Relationship Id="rId5" Type="http://schemas.openxmlformats.org/officeDocument/2006/relationships/tags" Target="../tags/tag290.xml"/><Relationship Id="rId10" Type="http://schemas.openxmlformats.org/officeDocument/2006/relationships/image" Target="../media/image196.png"/><Relationship Id="rId4" Type="http://schemas.openxmlformats.org/officeDocument/2006/relationships/tags" Target="../tags/tag289.xml"/><Relationship Id="rId9" Type="http://schemas.openxmlformats.org/officeDocument/2006/relationships/image" Target="../media/image195.png"/><Relationship Id="rId14" Type="http://schemas.openxmlformats.org/officeDocument/2006/relationships/image" Target="../media/image127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13" Type="http://schemas.openxmlformats.org/officeDocument/2006/relationships/image" Target="../media/image204.png"/><Relationship Id="rId3" Type="http://schemas.openxmlformats.org/officeDocument/2006/relationships/tags" Target="../tags/tag294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03.png"/><Relationship Id="rId2" Type="http://schemas.openxmlformats.org/officeDocument/2006/relationships/tags" Target="../tags/tag293.xml"/><Relationship Id="rId16" Type="http://schemas.openxmlformats.org/officeDocument/2006/relationships/image" Target="../media/image206.png"/><Relationship Id="rId1" Type="http://schemas.openxmlformats.org/officeDocument/2006/relationships/tags" Target="../tags/tag292.xml"/><Relationship Id="rId6" Type="http://schemas.openxmlformats.org/officeDocument/2006/relationships/tags" Target="../tags/tag297.xml"/><Relationship Id="rId11" Type="http://schemas.openxmlformats.org/officeDocument/2006/relationships/image" Target="../media/image202.png"/><Relationship Id="rId5" Type="http://schemas.openxmlformats.org/officeDocument/2006/relationships/tags" Target="../tags/tag296.xml"/><Relationship Id="rId15" Type="http://schemas.openxmlformats.org/officeDocument/2006/relationships/image" Target="../media/image22.png"/><Relationship Id="rId10" Type="http://schemas.openxmlformats.org/officeDocument/2006/relationships/image" Target="../media/image201.png"/><Relationship Id="rId4" Type="http://schemas.openxmlformats.org/officeDocument/2006/relationships/tags" Target="../tags/tag295.xml"/><Relationship Id="rId9" Type="http://schemas.openxmlformats.org/officeDocument/2006/relationships/image" Target="../media/image200.png"/><Relationship Id="rId14" Type="http://schemas.openxmlformats.org/officeDocument/2006/relationships/image" Target="../media/image20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15.png"/><Relationship Id="rId3" Type="http://schemas.openxmlformats.org/officeDocument/2006/relationships/tags" Target="../tags/tag17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6.png"/><Relationship Id="rId2" Type="http://schemas.openxmlformats.org/officeDocument/2006/relationships/tags" Target="../tags/tag16.xml"/><Relationship Id="rId16" Type="http://schemas.openxmlformats.org/officeDocument/2006/relationships/image" Target="../media/image24.png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image" Target="../media/image18.png"/><Relationship Id="rId5" Type="http://schemas.openxmlformats.org/officeDocument/2006/relationships/tags" Target="../tags/tag19.xml"/><Relationship Id="rId15" Type="http://schemas.openxmlformats.org/officeDocument/2006/relationships/image" Target="../media/image23.png"/><Relationship Id="rId10" Type="http://schemas.openxmlformats.org/officeDocument/2006/relationships/image" Target="../media/image21.png"/><Relationship Id="rId4" Type="http://schemas.openxmlformats.org/officeDocument/2006/relationships/tags" Target="../tags/tag18.xml"/><Relationship Id="rId9" Type="http://schemas.openxmlformats.org/officeDocument/2006/relationships/image" Target="../media/image20.png"/><Relationship Id="rId14" Type="http://schemas.openxmlformats.org/officeDocument/2006/relationships/image" Target="../media/image22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tags" Target="../tags/tag305.xml"/><Relationship Id="rId13" Type="http://schemas.openxmlformats.org/officeDocument/2006/relationships/image" Target="../media/image201.png"/><Relationship Id="rId3" Type="http://schemas.openxmlformats.org/officeDocument/2006/relationships/tags" Target="../tags/tag300.xml"/><Relationship Id="rId7" Type="http://schemas.openxmlformats.org/officeDocument/2006/relationships/tags" Target="../tags/tag304.xml"/><Relationship Id="rId12" Type="http://schemas.openxmlformats.org/officeDocument/2006/relationships/image" Target="../media/image207.png"/><Relationship Id="rId17" Type="http://schemas.openxmlformats.org/officeDocument/2006/relationships/image" Target="../media/image205.png"/><Relationship Id="rId2" Type="http://schemas.openxmlformats.org/officeDocument/2006/relationships/tags" Target="../tags/tag299.xml"/><Relationship Id="rId16" Type="http://schemas.openxmlformats.org/officeDocument/2006/relationships/image" Target="../media/image204.png"/><Relationship Id="rId1" Type="http://schemas.openxmlformats.org/officeDocument/2006/relationships/tags" Target="../tags/tag298.xml"/><Relationship Id="rId6" Type="http://schemas.openxmlformats.org/officeDocument/2006/relationships/tags" Target="../tags/tag303.xml"/><Relationship Id="rId11" Type="http://schemas.openxmlformats.org/officeDocument/2006/relationships/notesSlide" Target="../notesSlides/notesSlide25.xml"/><Relationship Id="rId5" Type="http://schemas.openxmlformats.org/officeDocument/2006/relationships/tags" Target="../tags/tag302.xml"/><Relationship Id="rId15" Type="http://schemas.openxmlformats.org/officeDocument/2006/relationships/image" Target="../media/image203.png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301.xml"/><Relationship Id="rId9" Type="http://schemas.openxmlformats.org/officeDocument/2006/relationships/tags" Target="../tags/tag306.xml"/><Relationship Id="rId14" Type="http://schemas.openxmlformats.org/officeDocument/2006/relationships/image" Target="../media/image20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6.xml"/><Relationship Id="rId13" Type="http://schemas.openxmlformats.org/officeDocument/2006/relationships/image" Target="../media/image205.png"/><Relationship Id="rId3" Type="http://schemas.openxmlformats.org/officeDocument/2006/relationships/tags" Target="../tags/tag309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04.png"/><Relationship Id="rId17" Type="http://schemas.openxmlformats.org/officeDocument/2006/relationships/image" Target="../media/image207.png"/><Relationship Id="rId2" Type="http://schemas.openxmlformats.org/officeDocument/2006/relationships/tags" Target="../tags/tag308.xml"/><Relationship Id="rId16" Type="http://schemas.openxmlformats.org/officeDocument/2006/relationships/image" Target="../media/image209.png"/><Relationship Id="rId1" Type="http://schemas.openxmlformats.org/officeDocument/2006/relationships/tags" Target="../tags/tag307.xml"/><Relationship Id="rId6" Type="http://schemas.openxmlformats.org/officeDocument/2006/relationships/tags" Target="../tags/tag312.xml"/><Relationship Id="rId11" Type="http://schemas.openxmlformats.org/officeDocument/2006/relationships/image" Target="../media/image203.png"/><Relationship Id="rId5" Type="http://schemas.openxmlformats.org/officeDocument/2006/relationships/tags" Target="../tags/tag311.xml"/><Relationship Id="rId15" Type="http://schemas.microsoft.com/office/2007/relationships/hdphoto" Target="../media/hdphoto4.wdp"/><Relationship Id="rId10" Type="http://schemas.openxmlformats.org/officeDocument/2006/relationships/image" Target="../media/image202.png"/><Relationship Id="rId4" Type="http://schemas.openxmlformats.org/officeDocument/2006/relationships/tags" Target="../tags/tag310.xml"/><Relationship Id="rId9" Type="http://schemas.openxmlformats.org/officeDocument/2006/relationships/image" Target="../media/image201.png"/><Relationship Id="rId14" Type="http://schemas.openxmlformats.org/officeDocument/2006/relationships/image" Target="../media/image208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2.png"/><Relationship Id="rId3" Type="http://schemas.openxmlformats.org/officeDocument/2006/relationships/tags" Target="../tags/tag315.xml"/><Relationship Id="rId7" Type="http://schemas.openxmlformats.org/officeDocument/2006/relationships/image" Target="../media/image211.png"/><Relationship Id="rId2" Type="http://schemas.openxmlformats.org/officeDocument/2006/relationships/tags" Target="../tags/tag314.xml"/><Relationship Id="rId1" Type="http://schemas.openxmlformats.org/officeDocument/2006/relationships/tags" Target="../tags/tag313.xml"/><Relationship Id="rId6" Type="http://schemas.openxmlformats.org/officeDocument/2006/relationships/image" Target="../media/image210.png"/><Relationship Id="rId5" Type="http://schemas.openxmlformats.org/officeDocument/2006/relationships/notesSlide" Target="../notesSlides/notesSlide27.xml"/><Relationship Id="rId10" Type="http://schemas.openxmlformats.org/officeDocument/2006/relationships/image" Target="../media/image213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16.xml"/><Relationship Id="rId5" Type="http://schemas.openxmlformats.org/officeDocument/2006/relationships/image" Target="../media/image157.png"/><Relationship Id="rId4" Type="http://schemas.openxmlformats.org/officeDocument/2006/relationships/image" Target="../media/image214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17.xml"/><Relationship Id="rId5" Type="http://schemas.openxmlformats.org/officeDocument/2006/relationships/image" Target="../media/image216.png"/><Relationship Id="rId4" Type="http://schemas.openxmlformats.org/officeDocument/2006/relationships/image" Target="../media/image21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18.xml"/><Relationship Id="rId5" Type="http://schemas.openxmlformats.org/officeDocument/2006/relationships/image" Target="../media/image218.png"/><Relationship Id="rId4" Type="http://schemas.openxmlformats.org/officeDocument/2006/relationships/image" Target="../media/image2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image" Target="../media/image21.png"/><Relationship Id="rId18" Type="http://schemas.openxmlformats.org/officeDocument/2006/relationships/image" Target="../media/image16.png"/><Relationship Id="rId3" Type="http://schemas.openxmlformats.org/officeDocument/2006/relationships/tags" Target="../tags/tag23.xml"/><Relationship Id="rId21" Type="http://schemas.openxmlformats.org/officeDocument/2006/relationships/image" Target="../media/image27.png"/><Relationship Id="rId7" Type="http://schemas.openxmlformats.org/officeDocument/2006/relationships/tags" Target="../tags/tag27.xml"/><Relationship Id="rId12" Type="http://schemas.openxmlformats.org/officeDocument/2006/relationships/image" Target="../media/image25.png"/><Relationship Id="rId17" Type="http://schemas.openxmlformats.org/officeDocument/2006/relationships/image" Target="../media/image24.png"/><Relationship Id="rId2" Type="http://schemas.openxmlformats.org/officeDocument/2006/relationships/tags" Target="../tags/tag22.xml"/><Relationship Id="rId16" Type="http://schemas.openxmlformats.org/officeDocument/2006/relationships/image" Target="../media/image23.png"/><Relationship Id="rId20" Type="http://schemas.openxmlformats.org/officeDocument/2006/relationships/image" Target="../media/image26.png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image" Target="../media/image19.png"/><Relationship Id="rId5" Type="http://schemas.openxmlformats.org/officeDocument/2006/relationships/tags" Target="../tags/tag25.xml"/><Relationship Id="rId15" Type="http://schemas.openxmlformats.org/officeDocument/2006/relationships/image" Target="../media/image22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15.png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image" Target="../media/image18.png"/><Relationship Id="rId22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tags" Target="../tags/tag33.xml"/><Relationship Id="rId16" Type="http://schemas.openxmlformats.org/officeDocument/2006/relationships/image" Target="../media/image36.png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image" Target="../media/image31.jpeg"/><Relationship Id="rId5" Type="http://schemas.openxmlformats.org/officeDocument/2006/relationships/tags" Target="../tags/tag36.xml"/><Relationship Id="rId15" Type="http://schemas.openxmlformats.org/officeDocument/2006/relationships/image" Target="../media/image35.png"/><Relationship Id="rId10" Type="http://schemas.openxmlformats.org/officeDocument/2006/relationships/notesSlide" Target="../notesSlides/notesSlide1.xml"/><Relationship Id="rId4" Type="http://schemas.openxmlformats.org/officeDocument/2006/relationships/tags" Target="../tags/tag35.xm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image" Target="../media/image41.png"/><Relationship Id="rId18" Type="http://schemas.openxmlformats.org/officeDocument/2006/relationships/image" Target="../media/image38.png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image" Target="../media/image40.png"/><Relationship Id="rId17" Type="http://schemas.openxmlformats.org/officeDocument/2006/relationships/image" Target="../media/image37.png"/><Relationship Id="rId2" Type="http://schemas.openxmlformats.org/officeDocument/2006/relationships/tags" Target="../tags/tag41.xml"/><Relationship Id="rId16" Type="http://schemas.openxmlformats.org/officeDocument/2006/relationships/image" Target="../media/image36.png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image" Target="../media/image39.jpeg"/><Relationship Id="rId5" Type="http://schemas.openxmlformats.org/officeDocument/2006/relationships/tags" Target="../tags/tag44.xml"/><Relationship Id="rId15" Type="http://schemas.openxmlformats.org/officeDocument/2006/relationships/image" Target="../media/image35.png"/><Relationship Id="rId10" Type="http://schemas.openxmlformats.org/officeDocument/2006/relationships/notesSlide" Target="../notesSlides/notesSlide2.xml"/><Relationship Id="rId4" Type="http://schemas.openxmlformats.org/officeDocument/2006/relationships/tags" Target="../tags/tag43.xm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 1">
            <a:extLst>
              <a:ext uri="{FF2B5EF4-FFF2-40B4-BE49-F238E27FC236}">
                <a16:creationId xmlns:a16="http://schemas.microsoft.com/office/drawing/2014/main" id="{DE2AF181-F153-655C-B763-F1AA50E33524}"/>
              </a:ext>
            </a:extLst>
          </p:cNvPr>
          <p:cNvSpPr txBox="1">
            <a:spLocks/>
          </p:cNvSpPr>
          <p:nvPr/>
        </p:nvSpPr>
        <p:spPr>
          <a:xfrm>
            <a:off x="353746" y="240336"/>
            <a:ext cx="11343057" cy="16787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+mn-lt"/>
                <a:ea typeface="Segoe UI Black" panose="020B0A02040204020203" pitchFamily="34" charset="0"/>
              </a:rPr>
              <a:t>Alpha-particle orbits near rational flux surfaces in stellarators</a:t>
            </a:r>
          </a:p>
        </p:txBody>
      </p:sp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8D928425-1F4D-C335-1542-B80EDE8B70A7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2" y="6197420"/>
            <a:ext cx="2060435" cy="590506"/>
          </a:xfrm>
          <a:prstGeom prst="rect">
            <a:avLst/>
          </a:prstGeom>
        </p:spPr>
      </p:pic>
      <p:pic>
        <p:nvPicPr>
          <p:cNvPr id="16" name="Picture 8 1" descr="Final reports « INFUSE">
            <a:extLst>
              <a:ext uri="{FF2B5EF4-FFF2-40B4-BE49-F238E27FC236}">
                <a16:creationId xmlns:a16="http://schemas.microsoft.com/office/drawing/2014/main" id="{A4791ACE-01FA-62B9-E860-BBE9A92444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duotone>
              <a:srgbClr val="E7E6E6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37000"/>
                    </a14:imgEffect>
                    <a14:imgEffect>
                      <a14:brightnessContrast bright="-80000" contras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695"/>
          <a:stretch/>
        </p:blipFill>
        <p:spPr bwMode="auto">
          <a:xfrm>
            <a:off x="10259500" y="6171947"/>
            <a:ext cx="1913936" cy="61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90D072DA-31CD-B3CF-268C-EF7F15DCB485}"/>
              </a:ext>
            </a:extLst>
          </p:cNvPr>
          <p:cNvGrpSpPr/>
          <p:nvPr/>
        </p:nvGrpSpPr>
        <p:grpSpPr>
          <a:xfrm>
            <a:off x="541154" y="3490250"/>
            <a:ext cx="2656928" cy="2458397"/>
            <a:chOff x="489395" y="3844209"/>
            <a:chExt cx="2865906" cy="265176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20C748A-3301-F544-0CBF-D7DDF68B19F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68366" b="55753"/>
            <a:stretch/>
          </p:blipFill>
          <p:spPr>
            <a:xfrm>
              <a:off x="489395" y="4163687"/>
              <a:ext cx="2865906" cy="1935648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F0DCF88-CD10-D4CD-579F-EF2BB2537376}"/>
                </a:ext>
              </a:extLst>
            </p:cNvPr>
            <p:cNvSpPr/>
            <p:nvPr/>
          </p:nvSpPr>
          <p:spPr>
            <a:xfrm>
              <a:off x="664169" y="3844209"/>
              <a:ext cx="2651760" cy="265176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7" name="Picture 36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noindent Thomas E. Foster&#10;&#10;\end{document}" title="IguanaTex Bitmap Display">
            <a:extLst>
              <a:ext uri="{FF2B5EF4-FFF2-40B4-BE49-F238E27FC236}">
                <a16:creationId xmlns:a16="http://schemas.microsoft.com/office/drawing/2014/main" id="{DB751002-05F0-E555-700C-08FB9872F37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24" y="2006272"/>
            <a:ext cx="2555429" cy="23177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66A0414-6A82-044E-2832-CA52313EC2B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28" y="2488843"/>
            <a:ext cx="4817059" cy="4736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074238E-F06D-DC79-08BE-BA0E85841CB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131" y="6557830"/>
            <a:ext cx="4620768" cy="229616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B3DAFEAA-88E5-5214-A34A-A81BFE7B67CD}"/>
              </a:ext>
            </a:extLst>
          </p:cNvPr>
          <p:cNvGrpSpPr/>
          <p:nvPr/>
        </p:nvGrpSpPr>
        <p:grpSpPr>
          <a:xfrm>
            <a:off x="3425849" y="3200760"/>
            <a:ext cx="3385185" cy="3037375"/>
            <a:chOff x="3568700" y="3142209"/>
            <a:chExt cx="3385185" cy="303737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3357976-838E-DEED-1352-78F9E91150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97" t="-7114" r="10915" b="-18591"/>
            <a:stretch/>
          </p:blipFill>
          <p:spPr>
            <a:xfrm>
              <a:off x="3924147" y="3154909"/>
              <a:ext cx="3024675" cy="3024675"/>
            </a:xfrm>
            <a:prstGeom prst="ellipse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95E0A13-AF2D-892B-8625-3F8A53D3544B}"/>
                </a:ext>
              </a:extLst>
            </p:cNvPr>
            <p:cNvSpPr/>
            <p:nvPr/>
          </p:nvSpPr>
          <p:spPr>
            <a:xfrm>
              <a:off x="3568700" y="4330700"/>
              <a:ext cx="876300" cy="12502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5871A9B-22A8-D8CB-073B-842A67D8FB31}"/>
                </a:ext>
              </a:extLst>
            </p:cNvPr>
            <p:cNvSpPr/>
            <p:nvPr/>
          </p:nvSpPr>
          <p:spPr>
            <a:xfrm>
              <a:off x="3924147" y="3142209"/>
              <a:ext cx="3029738" cy="302973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A diagram of a graph&#10;&#10;AI-generated content may be incorrect.">
            <a:extLst>
              <a:ext uri="{FF2B5EF4-FFF2-40B4-BE49-F238E27FC236}">
                <a16:creationId xmlns:a16="http://schemas.microsoft.com/office/drawing/2014/main" id="{4B9105A3-F3B8-88D0-7B1D-6DB1612D2F1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9" t="12865" r="7968" b="22153"/>
          <a:stretch>
            <a:fillRect/>
          </a:stretch>
        </p:blipFill>
        <p:spPr>
          <a:xfrm>
            <a:off x="7197730" y="1344130"/>
            <a:ext cx="4678250" cy="4579642"/>
          </a:xfrm>
          <a:prstGeom prst="ellipse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214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05D233-3F88-81A4-6F7B-7BA73E42F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 1">
            <a:extLst>
              <a:ext uri="{FF2B5EF4-FFF2-40B4-BE49-F238E27FC236}">
                <a16:creationId xmlns:a16="http://schemas.microsoft.com/office/drawing/2014/main" id="{6AF3139A-1874-3606-4E34-91329DF9B061}"/>
              </a:ext>
            </a:extLst>
          </p:cNvPr>
          <p:cNvSpPr txBox="1">
            <a:spLocks/>
          </p:cNvSpPr>
          <p:nvPr/>
        </p:nvSpPr>
        <p:spPr>
          <a:xfrm>
            <a:off x="353745" y="237744"/>
            <a:ext cx="8790255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Orbit-width estimates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47AB30A-A82E-6019-C8A9-E8C4036A86C8}"/>
              </a:ext>
            </a:extLst>
          </p:cNvPr>
          <p:cNvGrpSpPr/>
          <p:nvPr/>
        </p:nvGrpSpPr>
        <p:grpSpPr>
          <a:xfrm>
            <a:off x="468542" y="1230156"/>
            <a:ext cx="6685486" cy="2148683"/>
            <a:chOff x="468542" y="1230156"/>
            <a:chExt cx="6685486" cy="2148683"/>
          </a:xfrm>
        </p:grpSpPr>
        <p:pic>
          <p:nvPicPr>
            <p:cNvPr id="10" name="Picture 9" descr="\documentclass{article}&#10;\usepackage{enumitem}&#10;\usepackage{xcolor}&#10;&#10;\definecolor{mycream}{RGB}{253, 246, 227}&#10;&#10;\usepackage{amsmath}&#10;\usepackage{amssymb}&#10;\usepackage[textwidth = 9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Particles \textit{eventually} sample the entire flux surface but it takes a long time&#10;\item In this time, they can drift radial distances larger than $\sim\!\rho_\star L$&#10;&#10;\end{itemize}&#10;&#10;}&#10;&#10;&#10;\end{document}" title="IguanaTex Picture Display">
              <a:extLst>
                <a:ext uri="{FF2B5EF4-FFF2-40B4-BE49-F238E27FC236}">
                  <a16:creationId xmlns:a16="http://schemas.microsoft.com/office/drawing/2014/main" id="{B908ED9C-6BD1-0792-E676-C7923D6A930B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543" y="1899134"/>
              <a:ext cx="6685485" cy="1479705"/>
            </a:xfrm>
            <a:prstGeom prst="rect">
              <a:avLst/>
            </a:prstGeom>
          </p:spPr>
        </p:pic>
        <p:pic>
          <p:nvPicPr>
            <p:cNvPr id="8" name="Picture 7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section*{3. Nearly rational surfaces}&#10;&#10;}&#10;&#10;&#10;\end{document}" title="IguanaTex Bitmap Display">
              <a:extLst>
                <a:ext uri="{FF2B5EF4-FFF2-40B4-BE49-F238E27FC236}">
                  <a16:creationId xmlns:a16="http://schemas.microsoft.com/office/drawing/2014/main" id="{EA510B87-CF62-F71A-A9A7-6D8CC2CF9C36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542" y="1230156"/>
              <a:ext cx="5221332" cy="360381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0D044129-A4EC-5FD5-AD39-B5FC7A5622A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82"/>
          <a:stretch>
            <a:fillRect/>
          </a:stretch>
        </p:blipFill>
        <p:spPr>
          <a:xfrm>
            <a:off x="7563612" y="3105418"/>
            <a:ext cx="4051352" cy="3752582"/>
          </a:xfrm>
          <a:prstGeom prst="rect">
            <a:avLst/>
          </a:prstGeom>
        </p:spPr>
      </p:pic>
      <p:pic>
        <p:nvPicPr>
          <p:cNvPr id="14" name="Picture 13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<a:extLst>
              <a:ext uri="{FF2B5EF4-FFF2-40B4-BE49-F238E27FC236}">
                <a16:creationId xmlns:a16="http://schemas.microsoft.com/office/drawing/2014/main" id="{C9488509-E49A-3F77-8C9D-1ED3ECAFE15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1663" y="3335133"/>
            <a:ext cx="284952" cy="187734"/>
          </a:xfrm>
          <a:prstGeom prst="rect">
            <a:avLst/>
          </a:prstGeom>
        </p:spPr>
      </p:pic>
      <p:pic>
        <p:nvPicPr>
          <p:cNvPr id="15" name="Picture 14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 title="IguanaTex Bitmap Display">
            <a:extLst>
              <a:ext uri="{FF2B5EF4-FFF2-40B4-BE49-F238E27FC236}">
                <a16:creationId xmlns:a16="http://schemas.microsoft.com/office/drawing/2014/main" id="{2C97258E-DE83-5304-E172-278083F4B14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035" y="6280387"/>
            <a:ext cx="119009" cy="191086"/>
          </a:xfrm>
          <a:prstGeom prst="rect">
            <a:avLst/>
          </a:prstGeom>
        </p:spPr>
      </p:pic>
      <p:pic>
        <p:nvPicPr>
          <p:cNvPr id="16" name="Picture 15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<a:extLst>
              <a:ext uri="{FF2B5EF4-FFF2-40B4-BE49-F238E27FC236}">
                <a16:creationId xmlns:a16="http://schemas.microsoft.com/office/drawing/2014/main" id="{0D5FD4ED-8C13-0312-4690-1E2F2E69558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1968" y="6280387"/>
            <a:ext cx="284952" cy="187734"/>
          </a:xfrm>
          <a:prstGeom prst="rect">
            <a:avLst/>
          </a:prstGeom>
        </p:spPr>
      </p:pic>
      <p:pic>
        <p:nvPicPr>
          <p:cNvPr id="17" name="Picture 16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Toroidal angle $\zeta$&#10;&#10;\end{document}" title="IguanaTex Bitmap Display">
            <a:extLst>
              <a:ext uri="{FF2B5EF4-FFF2-40B4-BE49-F238E27FC236}">
                <a16:creationId xmlns:a16="http://schemas.microsoft.com/office/drawing/2014/main" id="{FBE24083-7076-D4DA-31EB-32AAAF3429D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991" y="6291606"/>
            <a:ext cx="1957780" cy="251429"/>
          </a:xfrm>
          <a:prstGeom prst="rect">
            <a:avLst/>
          </a:prstGeom>
        </p:spPr>
      </p:pic>
      <p:pic>
        <p:nvPicPr>
          <p:cNvPr id="18" name="Picture 17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Poloidal angle $\theta$&#10;&#10;\end{document}" title="IguanaTex Bitmap Display">
            <a:extLst>
              <a:ext uri="{FF2B5EF4-FFF2-40B4-BE49-F238E27FC236}">
                <a16:creationId xmlns:a16="http://schemas.microsoft.com/office/drawing/2014/main" id="{7CD0A64D-04F1-7E8C-99D6-365EA2BC90EC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003094" y="4736976"/>
            <a:ext cx="1924256" cy="253105"/>
          </a:xfrm>
          <a:prstGeom prst="rect">
            <a:avLst/>
          </a:pr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EC3354C6-C7F6-04D5-5E6F-8A3FC5B4E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10</a:t>
            </a:fld>
            <a:endParaRPr lang="en-US"/>
          </a:p>
        </p:txBody>
      </p:sp>
      <p:pic>
        <p:nvPicPr>
          <p:cNvPr id="2" name="Picture 1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definecolor{links}{RGB}{156, 138, 144}&#10;\begin{document}&#10;\color{links}&#10;Contours: $B = \text{const.}$&#10;&#10;\end{document}" title="IguanaTex Bitmap Display">
            <a:extLst>
              <a:ext uri="{FF2B5EF4-FFF2-40B4-BE49-F238E27FC236}">
                <a16:creationId xmlns:a16="http://schemas.microsoft.com/office/drawing/2014/main" id="{234A240C-70FE-8DC6-D9EB-01267EF50828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867" y="3105418"/>
            <a:ext cx="2579653" cy="2028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AEE964-C0EA-29C5-870E-BBEF672F069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63"/>
          <a:stretch>
            <a:fillRect/>
          </a:stretch>
        </p:blipFill>
        <p:spPr>
          <a:xfrm>
            <a:off x="7563612" y="-179300"/>
            <a:ext cx="4051352" cy="308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85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178A89-8B84-5387-B455-A3F8AF435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2C33E6C-6583-4B23-18F5-2F2211E212C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82"/>
          <a:stretch>
            <a:fillRect/>
          </a:stretch>
        </p:blipFill>
        <p:spPr>
          <a:xfrm>
            <a:off x="7563612" y="3105418"/>
            <a:ext cx="4051352" cy="375258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12F42FBE-3AB4-8388-0250-0024919FC704}"/>
              </a:ext>
            </a:extLst>
          </p:cNvPr>
          <p:cNvGrpSpPr/>
          <p:nvPr/>
        </p:nvGrpSpPr>
        <p:grpSpPr>
          <a:xfrm>
            <a:off x="2100109" y="5311890"/>
            <a:ext cx="3082846" cy="972206"/>
            <a:chOff x="2100109" y="5311890"/>
            <a:chExt cx="3082846" cy="972206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F77C49E-5375-E61E-2583-5495A93CEA91}"/>
                </a:ext>
              </a:extLst>
            </p:cNvPr>
            <p:cNvSpPr/>
            <p:nvPr/>
          </p:nvSpPr>
          <p:spPr>
            <a:xfrm>
              <a:off x="3260590" y="5311890"/>
              <a:ext cx="1922365" cy="972206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50000"/>
              </a:schemeClr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36" name="Picture 35" descr="\documentclass{article}&#10;\usepackage{amsmath}&#10;\pagestyle{empty}&#10;\begin{document}&#10;&#10;$\implies$&#10;&#10;&#10;\end{document}" title="IguanaTex Bitmap Display">
              <a:extLst>
                <a:ext uri="{FF2B5EF4-FFF2-40B4-BE49-F238E27FC236}">
                  <a16:creationId xmlns:a16="http://schemas.microsoft.com/office/drawing/2014/main" id="{FEE59994-4E0C-6228-3AF5-DC0C2DB14C5B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0109" y="5700713"/>
              <a:ext cx="457143" cy="170057"/>
            </a:xfrm>
            <a:prstGeom prst="rect">
              <a:avLst/>
            </a:prstGeom>
          </p:spPr>
        </p:pic>
        <p:pic>
          <p:nvPicPr>
            <p:cNvPr id="9" name="Picture 8" descr="\documentclass{article}&#10;\usepackage{amsmath}&#10;\pagestyle{empty}&#10;\begin{document}&#10;&#10;\newcommand{\rmd}{{\rm d}}&#10;&#10;\begin{equation*}&#10;w \sim \sqrt{\frac{\rho_\star}{s}}L&#10;\end{equation*}&#10;&#10;\end{document}" title="IguanaTex Picture Display">
              <a:extLst>
                <a:ext uri="{FF2B5EF4-FFF2-40B4-BE49-F238E27FC236}">
                  <a16:creationId xmlns:a16="http://schemas.microsoft.com/office/drawing/2014/main" id="{24F9088C-73AF-DBC0-30D4-28C0D3BB819B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1098" y="5436208"/>
              <a:ext cx="1489862" cy="729082"/>
            </a:xfrm>
            <a:prstGeom prst="rect">
              <a:avLst/>
            </a:prstGeom>
          </p:spPr>
        </p:pic>
      </p:grpSp>
      <p:pic>
        <p:nvPicPr>
          <p:cNvPr id="84" name="Picture 83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Time to migrate across rational surface:&#10;\begin{equation*}&#10;\sim\! (1/\Delta\theta)(L/v)&#10;\end{equation*}&#10;\end{itemize}&#10;&#10;}&#10;&#10;&#10;\end{document}" title="IguanaTex Bitmap Display">
            <a:extLst>
              <a:ext uri="{FF2B5EF4-FFF2-40B4-BE49-F238E27FC236}">
                <a16:creationId xmlns:a16="http://schemas.microsoft.com/office/drawing/2014/main" id="{A1325DCC-9364-973C-4D5B-0C2AEC3F1BE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50" y="1234246"/>
            <a:ext cx="5109037" cy="878323"/>
          </a:xfrm>
          <a:prstGeom prst="rect">
            <a:avLst/>
          </a:prstGeom>
        </p:spPr>
      </p:pic>
      <p:grpSp>
        <p:nvGrpSpPr>
          <p:cNvPr id="100" name="Group 99">
            <a:extLst>
              <a:ext uri="{FF2B5EF4-FFF2-40B4-BE49-F238E27FC236}">
                <a16:creationId xmlns:a16="http://schemas.microsoft.com/office/drawing/2014/main" id="{A47CD402-E97A-3CA7-4F21-C780E530C071}"/>
              </a:ext>
            </a:extLst>
          </p:cNvPr>
          <p:cNvGrpSpPr/>
          <p:nvPr/>
        </p:nvGrpSpPr>
        <p:grpSpPr>
          <a:xfrm>
            <a:off x="6865954" y="5912028"/>
            <a:ext cx="1378886" cy="336461"/>
            <a:chOff x="7399354" y="6115228"/>
            <a:chExt cx="1378886" cy="336461"/>
          </a:xfrm>
        </p:grpSpPr>
        <p:pic>
          <p:nvPicPr>
            <p:cNvPr id="99" name="Picture 98" descr="\documentclass{article}&#10;\usepackage{amsmath}&#10;\pagestyle{empty}&#10;\begin{document}&#10;&#10;\newcommand{\rmd}{{\rm d}}&#10;&#10;\begin{equation*}&#10;\Delta\theta&#10;\end{equation*}&#10;&#10;\end{document}" title="IguanaTex Bitmap Display">
              <a:extLst>
                <a:ext uri="{FF2B5EF4-FFF2-40B4-BE49-F238E27FC236}">
                  <a16:creationId xmlns:a16="http://schemas.microsoft.com/office/drawing/2014/main" id="{18528088-7C97-CFCB-6075-83892EDCEFC8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9354" y="6115228"/>
              <a:ext cx="575600" cy="336461"/>
            </a:xfrm>
            <a:prstGeom prst="rect">
              <a:avLst/>
            </a:prstGeom>
          </p:spPr>
        </p:pic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79CBF6FB-7D10-D361-DC9D-45394686A7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73194" y="6353338"/>
              <a:ext cx="705046" cy="0"/>
            </a:xfrm>
            <a:prstGeom prst="line">
              <a:avLst/>
            </a:prstGeom>
            <a:ln w="381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0AA4F042-A91A-0AA1-FDC4-5668B00194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73194" y="6227718"/>
              <a:ext cx="705046" cy="0"/>
            </a:xfrm>
            <a:prstGeom prst="line">
              <a:avLst/>
            </a:prstGeom>
            <a:ln w="381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4C3000D-80B0-14FC-31ED-548D309591F1}"/>
              </a:ext>
            </a:extLst>
          </p:cNvPr>
          <p:cNvGrpSpPr/>
          <p:nvPr/>
        </p:nvGrpSpPr>
        <p:grpSpPr>
          <a:xfrm>
            <a:off x="468553" y="2572850"/>
            <a:ext cx="6538585" cy="967350"/>
            <a:chOff x="468553" y="2572850"/>
            <a:chExt cx="6538585" cy="967350"/>
          </a:xfrm>
        </p:grpSpPr>
        <p:pic>
          <p:nvPicPr>
            <p:cNvPr id="6" name="Picture 5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In this time, the particle drifts a distance&#10;\begin{equation*}&#10;w\sim (\rho_\star v)(1/\Delta\theta)(L/v)&#10;\end{equation*}&#10;\end{itemize}&#10;&#10;}&#10;&#10;&#10;\end{document}" title="IguanaTex Bitmap Display">
              <a:extLst>
                <a:ext uri="{FF2B5EF4-FFF2-40B4-BE49-F238E27FC236}">
                  <a16:creationId xmlns:a16="http://schemas.microsoft.com/office/drawing/2014/main" id="{D97148AD-2974-98EB-C82D-7FE3B4C0BB8E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553" y="2572850"/>
              <a:ext cx="5300125" cy="878323"/>
            </a:xfrm>
            <a:prstGeom prst="rect">
              <a:avLst/>
            </a:prstGeom>
          </p:spPr>
        </p:pic>
        <p:pic>
          <p:nvPicPr>
            <p:cNvPr id="93" name="Picture 92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begin{equation}&#10;\Delta\theta \sim s \?(w/L)&#10;\end{equation}&#10;\begin{equation}&#10;\Delta\theta \sim s \?(w/L)&#10;\end{equation}&#10;}&#10;&#10;&#10;\end{document}" title="IguanaTex Bitmap Display">
              <a:extLst>
                <a:ext uri="{FF2B5EF4-FFF2-40B4-BE49-F238E27FC236}">
                  <a16:creationId xmlns:a16="http://schemas.microsoft.com/office/drawing/2014/main" id="{FFF0C85C-0A7B-0F3D-4B86-DB30F7F9DA65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943" b="54509"/>
            <a:stretch/>
          </p:blipFill>
          <p:spPr>
            <a:xfrm>
              <a:off x="6577640" y="3184866"/>
              <a:ext cx="429498" cy="355334"/>
            </a:xfrm>
            <a:prstGeom prst="rect">
              <a:avLst/>
            </a:prstGeom>
          </p:spPr>
        </p:pic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2515E26-0388-4AC2-EE5B-0D99F1E57EE4}"/>
              </a:ext>
            </a:extLst>
          </p:cNvPr>
          <p:cNvGrpSpPr/>
          <p:nvPr/>
        </p:nvGrpSpPr>
        <p:grpSpPr>
          <a:xfrm>
            <a:off x="468553" y="3911459"/>
            <a:ext cx="7197573" cy="881675"/>
            <a:chOff x="468553" y="3911459"/>
            <a:chExt cx="7197573" cy="881675"/>
          </a:xfrm>
        </p:grpSpPr>
        <p:pic>
          <p:nvPicPr>
            <p:cNvPr id="89" name="Picture 88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$\Delta\theta$ increases linearly with distance from rational surface:&#10;\begin{equation*}&#10;\Delta\theta \sim s \?(w/L)&#10;\end{equation*}&#10;\end{itemize}&#10;&#10;}&#10;&#10;&#10;\end{document}" title="IguanaTex Bitmap Display">
              <a:extLst>
                <a:ext uri="{FF2B5EF4-FFF2-40B4-BE49-F238E27FC236}">
                  <a16:creationId xmlns:a16="http://schemas.microsoft.com/office/drawing/2014/main" id="{EACCAEA5-B394-B65F-BA63-3EECE60A3FB8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553" y="3911459"/>
              <a:ext cx="7197573" cy="881675"/>
            </a:xfrm>
            <a:prstGeom prst="rect">
              <a:avLst/>
            </a:prstGeom>
          </p:spPr>
        </p:pic>
        <p:pic>
          <p:nvPicPr>
            <p:cNvPr id="94" name="Picture 93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begin{equation}&#10;\Delta\theta \sim s \?(w/L)&#10;\end{equation}&#10;\begin{equation}&#10;\Delta\theta \sim s \?(w/L)&#10;\end{equation}&#10;}&#10;&#10;&#10;\end{document}" title="IguanaTex Bitmap Display">
              <a:extLst>
                <a:ext uri="{FF2B5EF4-FFF2-40B4-BE49-F238E27FC236}">
                  <a16:creationId xmlns:a16="http://schemas.microsoft.com/office/drawing/2014/main" id="{47D72400-85AD-FFAA-B8AB-CAFBBB863CFE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051" t="64271" b="-1"/>
            <a:stretch/>
          </p:blipFill>
          <p:spPr>
            <a:xfrm>
              <a:off x="6630184" y="4512515"/>
              <a:ext cx="376954" cy="279087"/>
            </a:xfrm>
            <a:prstGeom prst="rect">
              <a:avLst/>
            </a:prstGeom>
          </p:spPr>
        </p:pic>
      </p:grpSp>
      <p:sp>
        <p:nvSpPr>
          <p:cNvPr id="113" name="Title 1 1">
            <a:extLst>
              <a:ext uri="{FF2B5EF4-FFF2-40B4-BE49-F238E27FC236}">
                <a16:creationId xmlns:a16="http://schemas.microsoft.com/office/drawing/2014/main" id="{E68A22ED-BEBE-7723-1319-FDF330210F07}"/>
              </a:ext>
            </a:extLst>
          </p:cNvPr>
          <p:cNvSpPr txBox="1">
            <a:spLocks/>
          </p:cNvSpPr>
          <p:nvPr/>
        </p:nvSpPr>
        <p:spPr>
          <a:xfrm>
            <a:off x="353745" y="237744"/>
            <a:ext cx="8790255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Orbit-width estimates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10" name="Picture 9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<a:extLst>
              <a:ext uri="{FF2B5EF4-FFF2-40B4-BE49-F238E27FC236}">
                <a16:creationId xmlns:a16="http://schemas.microsoft.com/office/drawing/2014/main" id="{01221732-A0FE-A8B7-0B45-375567B5340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1663" y="3335133"/>
            <a:ext cx="284952" cy="187734"/>
          </a:xfrm>
          <a:prstGeom prst="rect">
            <a:avLst/>
          </a:prstGeom>
        </p:spPr>
      </p:pic>
      <p:pic>
        <p:nvPicPr>
          <p:cNvPr id="11" name="Picture 10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 title="IguanaTex Bitmap Display">
            <a:extLst>
              <a:ext uri="{FF2B5EF4-FFF2-40B4-BE49-F238E27FC236}">
                <a16:creationId xmlns:a16="http://schemas.microsoft.com/office/drawing/2014/main" id="{9EA08476-6067-2C0A-7EF0-7C4822BE7EE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035" y="6280387"/>
            <a:ext cx="119009" cy="191086"/>
          </a:xfrm>
          <a:prstGeom prst="rect">
            <a:avLst/>
          </a:prstGeom>
        </p:spPr>
      </p:pic>
      <p:pic>
        <p:nvPicPr>
          <p:cNvPr id="14" name="Picture 13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<a:extLst>
              <a:ext uri="{FF2B5EF4-FFF2-40B4-BE49-F238E27FC236}">
                <a16:creationId xmlns:a16="http://schemas.microsoft.com/office/drawing/2014/main" id="{B3CA788A-E03B-F17A-F7F3-8101B4B8DA4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1968" y="6280387"/>
            <a:ext cx="284952" cy="187734"/>
          </a:xfrm>
          <a:prstGeom prst="rect">
            <a:avLst/>
          </a:prstGeom>
        </p:spPr>
      </p:pic>
      <p:pic>
        <p:nvPicPr>
          <p:cNvPr id="15" name="Picture 14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Toroidal angle $\zeta$&#10;&#10;\end{document}" title="IguanaTex Bitmap Display">
            <a:extLst>
              <a:ext uri="{FF2B5EF4-FFF2-40B4-BE49-F238E27FC236}">
                <a16:creationId xmlns:a16="http://schemas.microsoft.com/office/drawing/2014/main" id="{F0092081-0A28-9089-E12E-A7D2674C224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991" y="6291606"/>
            <a:ext cx="1957780" cy="251429"/>
          </a:xfrm>
          <a:prstGeom prst="rect">
            <a:avLst/>
          </a:prstGeom>
        </p:spPr>
      </p:pic>
      <p:pic>
        <p:nvPicPr>
          <p:cNvPr id="16" name="Picture 15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Poloidal angle $\theta$&#10;&#10;\end{document}" title="IguanaTex Bitmap Display">
            <a:extLst>
              <a:ext uri="{FF2B5EF4-FFF2-40B4-BE49-F238E27FC236}">
                <a16:creationId xmlns:a16="http://schemas.microsoft.com/office/drawing/2014/main" id="{1BA49AC3-2B34-60FF-B632-EB1DEA63117A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003094" y="4736976"/>
            <a:ext cx="1924256" cy="253105"/>
          </a:xfrm>
          <a:prstGeom prst="rect">
            <a:avLst/>
          </a:pr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C244D928-4B69-D5E0-B4B3-E0A15161B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definecolor{links}{RGB}{156, 138, 144}&#10;\begin{document}&#10;\color{links}&#10;Contours: $B = \text{const.}$&#10;&#10;\end{document}" title="IguanaTex Bitmap Display">
            <a:extLst>
              <a:ext uri="{FF2B5EF4-FFF2-40B4-BE49-F238E27FC236}">
                <a16:creationId xmlns:a16="http://schemas.microsoft.com/office/drawing/2014/main" id="{B85D2135-7DF7-20AA-3D24-9D305DD5803E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867" y="3105418"/>
            <a:ext cx="2579653" cy="2028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886B33-8753-564B-C1D1-7D076224E74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63"/>
          <a:stretch>
            <a:fillRect/>
          </a:stretch>
        </p:blipFill>
        <p:spPr>
          <a:xfrm>
            <a:off x="7563612" y="-179300"/>
            <a:ext cx="4051352" cy="308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15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857EEC-E236-9951-A2D0-41768605AE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 1">
            <a:extLst>
              <a:ext uri="{FF2B5EF4-FFF2-40B4-BE49-F238E27FC236}">
                <a16:creationId xmlns:a16="http://schemas.microsoft.com/office/drawing/2014/main" id="{BE796405-3D38-7275-7418-5375CC0C7219}"/>
              </a:ext>
            </a:extLst>
          </p:cNvPr>
          <p:cNvSpPr txBox="1">
            <a:spLocks/>
          </p:cNvSpPr>
          <p:nvPr/>
        </p:nvSpPr>
        <p:spPr>
          <a:xfrm>
            <a:off x="353746" y="240336"/>
            <a:ext cx="11343057" cy="16787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Plan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7" name="Picture 6" descr="\documentclass{article}&#10;\usepackage{amsmath}&#10;\usepackage{xcolor}&#10;\usepackage{enumitem}&#10;\usepackage[textwidth = 14cm]{geometry}&#10;\pagestyle{empty}&#10;\begin{document}&#10;\raggedright&#10;&#10;\begin{enumerate}[itemsep=8pt]&#10;\item Understand why drift islands arise in passing orbits near rational surfaces&#10;{\color{lightgray}&#10;\item Calculate drift-island shape analytically&#10;\item Understand effect on trapped particles&#10;\item How to optimise a stellarator to remove these islands?&#10;}&#10;\end{enumerate}&#10;&#10;\end{document}" title="IguanaTex Picture Display">
            <a:extLst>
              <a:ext uri="{FF2B5EF4-FFF2-40B4-BE49-F238E27FC236}">
                <a16:creationId xmlns:a16="http://schemas.microsoft.com/office/drawing/2014/main" id="{8C7487BB-3BE6-94E0-BA07-FEAE220CDEE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58" y="2423230"/>
            <a:ext cx="9331956" cy="225308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7F195B-F3B8-FA0D-776D-4B6ECE0DE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5580"/>
      </p:ext>
    </p:extLst>
  </p:cSld>
  <p:clrMapOvr>
    <a:masterClrMapping/>
  </p:clrMapOvr>
  <p:transition spd="med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EABE71-37D2-8D48-504C-A5F7DDDFE6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 1">
            <a:extLst>
              <a:ext uri="{FF2B5EF4-FFF2-40B4-BE49-F238E27FC236}">
                <a16:creationId xmlns:a16="http://schemas.microsoft.com/office/drawing/2014/main" id="{745F4114-9890-0AB1-ED8A-16FB623582D0}"/>
              </a:ext>
            </a:extLst>
          </p:cNvPr>
          <p:cNvSpPr txBox="1">
            <a:spLocks/>
          </p:cNvSpPr>
          <p:nvPr/>
        </p:nvSpPr>
        <p:spPr>
          <a:xfrm>
            <a:off x="353746" y="240336"/>
            <a:ext cx="11343057" cy="16787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Plan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8" name="Picture 7" descr="\documentclass{article}&#10;\usepackage{amsmath}&#10;\usepackage{xcolor}&#10;\usepackage{enumitem}&#10;\usepackage[textwidth = 14cm]{geometry}&#10;\pagestyle{empty}&#10;\begin{document}&#10;\raggedright&#10;&#10;\begin{enumerate}[itemsep=8pt]&#10;\item Understand why drift islands arise in passing orbits near rational surfaces&#10;\item Calculate drift-island shape analytically&#10;{\color{lightgray}&#10;\item Understand effect on trapped particles&#10;\item How to optimise a stellarator to remove these islands?&#10;}&#10;\end{enumerate}&#10;&#10;\end{document}" title="IguanaTex Picture Display">
            <a:extLst>
              <a:ext uri="{FF2B5EF4-FFF2-40B4-BE49-F238E27FC236}">
                <a16:creationId xmlns:a16="http://schemas.microsoft.com/office/drawing/2014/main" id="{4BB886BC-99DC-DFF7-1658-09AC58C8167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58" y="2423230"/>
            <a:ext cx="9331956" cy="225308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981E7E-D648-7157-8830-054B8BC77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0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1A02862-1E4C-D1C4-8232-8784177E42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begin{itemize}&#10;\item In an omnigeneous stellarator or tokamak: $\psi_\star = \psi + O(\rho_\star\psi) = \text{const.}$&#10;\end{itemize}&#10;\end{document}" title="IguanaTex Bitmap Display">
            <a:extLst>
              <a:ext uri="{FF2B5EF4-FFF2-40B4-BE49-F238E27FC236}">
                <a16:creationId xmlns:a16="http://schemas.microsoft.com/office/drawing/2014/main" id="{38576C84-F9F1-638A-D852-9AC252BA2CD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2" y="1246201"/>
            <a:ext cx="8717867" cy="279924"/>
          </a:xfrm>
          <a:prstGeom prst="rect">
            <a:avLst/>
          </a:prstGeom>
        </p:spPr>
      </p:pic>
      <p:pic>
        <p:nvPicPr>
          <p:cNvPr id="29" name="Picture 28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D{t}{\theta} \simeq \iota v_\parallel\bh\0\grad{\zeta}\sim \frac{v}{L}&#10;\end{equation*}&#10;\end{document}&#10;" title="IguanaTex Bitmap Display">
            <a:extLst>
              <a:ext uri="{FF2B5EF4-FFF2-40B4-BE49-F238E27FC236}">
                <a16:creationId xmlns:a16="http://schemas.microsoft.com/office/drawing/2014/main" id="{2E5E46F0-32FB-0853-374E-2714C1043D1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494" y="3017355"/>
            <a:ext cx="2418740" cy="578286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BE36F64B-4CA5-DCDD-2833-51012FF7B9AB}"/>
              </a:ext>
            </a:extLst>
          </p:cNvPr>
          <p:cNvGrpSpPr/>
          <p:nvPr/>
        </p:nvGrpSpPr>
        <p:grpSpPr>
          <a:xfrm>
            <a:off x="468542" y="1844536"/>
            <a:ext cx="10021944" cy="740516"/>
            <a:chOff x="468542" y="2011680"/>
            <a:chExt cx="10021944" cy="740516"/>
          </a:xfrm>
        </p:grpSpPr>
        <p:pic>
          <p:nvPicPr>
            <p:cNvPr id="71" name="Picture 70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sim \rho_\star\psi&#10;\end{equation*}&#10;\end{document}&#10;" title="IguanaTex Bitmap Display">
              <a:extLst>
                <a:ext uri="{FF2B5EF4-FFF2-40B4-BE49-F238E27FC236}">
                  <a16:creationId xmlns:a16="http://schemas.microsoft.com/office/drawing/2014/main" id="{B81FEAE0-69D1-8F05-5688-C7FEB72D7F0A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1242" y="2499091"/>
              <a:ext cx="729142" cy="253105"/>
            </a:xfrm>
            <a:prstGeom prst="rect">
              <a:avLst/>
            </a:prstGeom>
          </p:spPr>
        </p:pic>
        <p:pic>
          <p:nvPicPr>
            <p:cNvPr id="43" name="Picture 42" descr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begin{itemize}&#10;\item Look for a similar quantity for general stellarators: $\displaystyle \psi_\star = \psi + \underbrace{\Delta(\psi,\theta,\zeta)} = \text{const.}$&#10;\end{itemize}&#10;\end{document}" title="IguanaTex Bitmap Display">
              <a:extLst>
                <a:ext uri="{FF2B5EF4-FFF2-40B4-BE49-F238E27FC236}">
                  <a16:creationId xmlns:a16="http://schemas.microsoft.com/office/drawing/2014/main" id="{29AC33E7-D212-6B74-E15D-6634D8A9B5FD}"/>
                </a:ext>
              </a:extLst>
            </p:cNvPr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542" y="2011680"/>
              <a:ext cx="10021944" cy="455925"/>
            </a:xfrm>
            <a:prstGeom prst="rect">
              <a:avLst/>
            </a:prstGeom>
          </p:spPr>
        </p:pic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BC74DC5-1BDE-505B-649D-01AB0C93D2AB}"/>
              </a:ext>
            </a:extLst>
          </p:cNvPr>
          <p:cNvGrpSpPr/>
          <p:nvPr/>
        </p:nvGrpSpPr>
        <p:grpSpPr>
          <a:xfrm>
            <a:off x="9507794" y="2499092"/>
            <a:ext cx="2021470" cy="4067566"/>
            <a:chOff x="8963796" y="1994634"/>
            <a:chExt cx="2021470" cy="4067566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6D7DFFC2-4B91-78DF-6E27-F362B531E9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rcRect l="12987" t="-420"/>
            <a:stretch/>
          </p:blipFill>
          <p:spPr>
            <a:xfrm>
              <a:off x="8963796" y="1994634"/>
              <a:ext cx="2021470" cy="4067566"/>
            </a:xfrm>
            <a:prstGeom prst="rect">
              <a:avLst/>
            </a:prstGeom>
          </p:spPr>
        </p:pic>
        <p:pic>
          <p:nvPicPr>
            <p:cNvPr id="63" name="Picture 62" descr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psi$&#10;\end{document}" title="IguanaTex Bitmap Display">
              <a:extLst>
                <a:ext uri="{FF2B5EF4-FFF2-40B4-BE49-F238E27FC236}">
                  <a16:creationId xmlns:a16="http://schemas.microsoft.com/office/drawing/2014/main" id="{36EA37CD-3D06-0311-C59F-978592072D8F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38232" y="2232209"/>
              <a:ext cx="170972" cy="249753"/>
            </a:xfrm>
            <a:prstGeom prst="rect">
              <a:avLst/>
            </a:prstGeom>
          </p:spPr>
        </p:pic>
        <p:pic>
          <p:nvPicPr>
            <p:cNvPr id="61" name="Picture 60" descr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red}&#10;$\psi_\star = \text{const.}$&#10;\end{document}" title="IguanaTex Bitmap Display">
              <a:extLst>
                <a:ext uri="{FF2B5EF4-FFF2-40B4-BE49-F238E27FC236}">
                  <a16:creationId xmlns:a16="http://schemas.microsoft.com/office/drawing/2014/main" id="{AED793DD-5919-61F0-E050-B3CFC93FF8B1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0689" y="3589062"/>
              <a:ext cx="1361067" cy="249753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8B15D0D-DC84-AA6E-B2AE-F9AA2AA6D4B7}"/>
              </a:ext>
            </a:extLst>
          </p:cNvPr>
          <p:cNvGrpSpPr/>
          <p:nvPr/>
        </p:nvGrpSpPr>
        <p:grpSpPr>
          <a:xfrm>
            <a:off x="569601" y="4731821"/>
            <a:ext cx="10961422" cy="1667693"/>
            <a:chOff x="569601" y="4731821"/>
            <a:chExt cx="10961422" cy="1667693"/>
          </a:xfrm>
        </p:grpSpPr>
        <p:pic>
          <p:nvPicPr>
            <p:cNvPr id="23" name="Picture 22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D{t}{\psi_\star} = v_\parallel \bh\0\grad{\zeta}\?\Bigl[ \partial_\theta\Bigl( \frac{v_\parallel}{\Omega}\bb{B}\0\con{\zeta} \Bigr) - \partial_\zeta\Bigl(\frac{v_\parallel}{\Omega}\bb{B}\0\con{\theta} \Bigr) \Bigr] + v_\parallel\bh\0\grad{\zeta}\,( \partial_\zeta\Delta + \iota\?\partial_\theta\Delta ) + O\left(\rho_\star^2 \psi \frac{v}{L}\right)&#10;\end{equation*}&#10;\end{document}&#10;" title="IguanaTex Picture Display">
              <a:extLst>
                <a:ext uri="{FF2B5EF4-FFF2-40B4-BE49-F238E27FC236}">
                  <a16:creationId xmlns:a16="http://schemas.microsoft.com/office/drawing/2014/main" id="{BFB8EC43-1D27-BD68-34D9-847232C722C2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601" y="4731821"/>
              <a:ext cx="10961422" cy="574448"/>
            </a:xfrm>
            <a:prstGeom prst="rect">
              <a:avLst/>
            </a:prstGeom>
          </p:spPr>
        </p:pic>
        <p:pic>
          <p:nvPicPr>
            <p:cNvPr id="8" name="Picture 7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=\D{t}{\psi}&#10;\end{equation*}&#10;\end{document}&#10;" title="IguanaTex Bitmap Display">
              <a:extLst>
                <a:ext uri="{FF2B5EF4-FFF2-40B4-BE49-F238E27FC236}">
                  <a16:creationId xmlns:a16="http://schemas.microsoft.com/office/drawing/2014/main" id="{2FE6567F-1AA9-316A-E2BE-37F8023D823A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9619" y="5824580"/>
              <a:ext cx="658742" cy="574934"/>
            </a:xfrm>
            <a:prstGeom prst="rect">
              <a:avLst/>
            </a:prstGeom>
          </p:spPr>
        </p:pic>
        <p:pic>
          <p:nvPicPr>
            <p:cNvPr id="12" name="Picture 11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=\D{t}{\Delta}&#10;\end{equation*}&#10;\end{document}&#10;" title="IguanaTex Bitmap Display">
              <a:extLst>
                <a:ext uri="{FF2B5EF4-FFF2-40B4-BE49-F238E27FC236}">
                  <a16:creationId xmlns:a16="http://schemas.microsoft.com/office/drawing/2014/main" id="{CB8F7985-67E0-00C3-2D5E-80D82D92FFDC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5834" y="5796712"/>
              <a:ext cx="698971" cy="581639"/>
            </a:xfrm>
            <a:prstGeom prst="rect">
              <a:avLst/>
            </a:prstGeom>
          </p:spPr>
        </p:pic>
        <p:pic>
          <p:nvPicPr>
            <p:cNvPr id="15" name="Picture 14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underbrace{\phantom{v_\parallel \bh\0\grad{\zeta}\left[ \partial_\theta\left( \frac{v_\parallel}{\Omega}\bb{B}\0\con{\zeta} \right) - \partial_\zeta\left(\frac{v_\parallel}{\Omega}\bb{B}\0\con{\theta} \right) \right]}}&#10;\end{equation*}&#10;\end{document}&#10;" title="IguanaTex Bitmap Display">
              <a:extLst>
                <a:ext uri="{FF2B5EF4-FFF2-40B4-BE49-F238E27FC236}">
                  <a16:creationId xmlns:a16="http://schemas.microsoft.com/office/drawing/2014/main" id="{734F8586-E98A-7FED-C3EE-454A385187B1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1551" y="5502022"/>
              <a:ext cx="5335770" cy="149389"/>
            </a:xfrm>
            <a:prstGeom prst="rect">
              <a:avLst/>
            </a:prstGeom>
          </p:spPr>
        </p:pic>
        <p:pic>
          <p:nvPicPr>
            <p:cNvPr id="18" name="Picture 17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underbrace{\phantom{v_\parallel\bh\0\grad{\zeta}\,( \partial_\zeta\Delta + \iota\?\partial_\theta\Delta )}}&#10;\end{equation*}&#10;\end{document}&#10;" title="IguanaTex Bitmap Display">
              <a:extLst>
                <a:ext uri="{FF2B5EF4-FFF2-40B4-BE49-F238E27FC236}">
                  <a16:creationId xmlns:a16="http://schemas.microsoft.com/office/drawing/2014/main" id="{4F1E6E8A-F225-CA78-58CE-4C6EE5694763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1423" y="5502022"/>
              <a:ext cx="2780800" cy="154210"/>
            </a:xfrm>
            <a:prstGeom prst="rect">
              <a:avLst/>
            </a:prstGeom>
          </p:spPr>
        </p:pic>
      </p:grpSp>
      <p:sp>
        <p:nvSpPr>
          <p:cNvPr id="6" name="Title 1 1">
            <a:extLst>
              <a:ext uri="{FF2B5EF4-FFF2-40B4-BE49-F238E27FC236}">
                <a16:creationId xmlns:a16="http://schemas.microsoft.com/office/drawing/2014/main" id="{9356D759-7CAE-2547-F1BB-4F2DF750AAA6}"/>
              </a:ext>
            </a:extLst>
          </p:cNvPr>
          <p:cNvSpPr txBox="1">
            <a:spLocks/>
          </p:cNvSpPr>
          <p:nvPr/>
        </p:nvSpPr>
        <p:spPr>
          <a:xfrm>
            <a:off x="353745" y="237745"/>
            <a:ext cx="11369713" cy="9803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algn="l" rtl="0" eaLnBrk="1" latinLnBrk="0" hangingPunct="1"/>
            <a:r>
              <a:rPr lang="en-GB" sz="4800" b="1" dirty="0">
                <a:solidFill>
                  <a:srgbClr val="000000"/>
                </a:solidFill>
                <a:latin typeface="Calibri" panose="020F0502020204030204" pitchFamily="34" charset="0"/>
                <a:ea typeface="Segoe UI Black" panose="020B0A02040204020203" pitchFamily="34" charset="0"/>
                <a:cs typeface="+mn-cs"/>
              </a:rPr>
              <a:t>Calculation of</a:t>
            </a:r>
            <a:r>
              <a:rPr lang="en-GB" sz="4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Segoe UI Black" panose="020B0A02040204020203" pitchFamily="34" charset="0"/>
                <a:cs typeface="+mn-cs"/>
              </a:rPr>
              <a:t> orbits on irrational surfaces </a:t>
            </a:r>
            <a:endParaRPr lang="en-US" sz="4800" dirty="0">
              <a:effectLst/>
            </a:endParaRPr>
          </a:p>
          <a:p>
            <a:endParaRPr lang="en-US" sz="4800" b="1" dirty="0">
              <a:latin typeface="+mn-lt"/>
              <a:ea typeface="Segoe UI Black" panose="020B0A02040204020203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EDDC37-260F-44C1-C36A-62AB2CAA5E3D}"/>
              </a:ext>
            </a:extLst>
          </p:cNvPr>
          <p:cNvGrpSpPr/>
          <p:nvPr/>
        </p:nvGrpSpPr>
        <p:grpSpPr>
          <a:xfrm>
            <a:off x="468541" y="2438896"/>
            <a:ext cx="3365791" cy="1155069"/>
            <a:chOff x="468541" y="2606040"/>
            <a:chExt cx="3365791" cy="1155069"/>
          </a:xfrm>
        </p:grpSpPr>
        <p:pic>
          <p:nvPicPr>
            <p:cNvPr id="41" name="Picture 40" descr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begin{itemize}&#10;\item Guiding-centre equations:&#10;\end{itemize}&#10;\end{document}" title="IguanaTex Bitmap Display">
              <a:extLst>
                <a:ext uri="{FF2B5EF4-FFF2-40B4-BE49-F238E27FC236}">
                  <a16:creationId xmlns:a16="http://schemas.microsoft.com/office/drawing/2014/main" id="{721A5B73-6D71-6486-27D3-6E6542D6A45F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541" y="2606040"/>
              <a:ext cx="3365791" cy="253105"/>
            </a:xfrm>
            <a:prstGeom prst="rect">
              <a:avLst/>
            </a:prstGeom>
          </p:spPr>
        </p:pic>
        <p:pic>
          <p:nvPicPr>
            <p:cNvPr id="27" name="Picture 26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D{t}{\zeta} \simeq v_\parallel\bh\0\grad{\zeta} \sim \frac{v}{L}&#10;\end{equation*}&#10;\end{document}&#10;" title="IguanaTex Bitmap Display">
              <a:extLst>
                <a:ext uri="{FF2B5EF4-FFF2-40B4-BE49-F238E27FC236}">
                  <a16:creationId xmlns:a16="http://schemas.microsoft.com/office/drawing/2014/main" id="{03F58368-D3A3-F010-F5F5-0D45636B0971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970" y="3184499"/>
              <a:ext cx="2323198" cy="57661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02B979D-38E9-616A-E0EC-F5212044CB7B}"/>
              </a:ext>
            </a:extLst>
          </p:cNvPr>
          <p:cNvGrpSpPr/>
          <p:nvPr/>
        </p:nvGrpSpPr>
        <p:grpSpPr>
          <a:xfrm>
            <a:off x="4470818" y="3017355"/>
            <a:ext cx="6857212" cy="1346763"/>
            <a:chOff x="4470818" y="3017355"/>
            <a:chExt cx="6857212" cy="1346763"/>
          </a:xfrm>
        </p:grpSpPr>
        <p:pic>
          <p:nvPicPr>
            <p:cNvPr id="31" name="Picture 30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D{t}{\psi} \simeq \bb{v}_\mr{d}\0\grad{\psi} \sim \rho_\star \frac{v}{L}&#10;\end{equation*}&#10;\end{document}&#10;" title="IguanaTex Bitmap Display">
              <a:extLst>
                <a:ext uri="{FF2B5EF4-FFF2-40B4-BE49-F238E27FC236}">
                  <a16:creationId xmlns:a16="http://schemas.microsoft.com/office/drawing/2014/main" id="{A676D29B-1448-9C07-BE4B-2C9875232499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6642" y="3017355"/>
              <a:ext cx="2591388" cy="574934"/>
            </a:xfrm>
            <a:prstGeom prst="rect">
              <a:avLst/>
            </a:prstGeom>
          </p:spPr>
        </p:pic>
        <p:pic>
          <p:nvPicPr>
            <p:cNvPr id="28" name="Picture 27" descr="\documentclass{article}&#10;\usepackage{amsmath}&#10;\pagestyle{empty}&#10;\begin{document}&#10;&#10;\begin{equation*}&#10;\boldsymbol{v}_\mathrm{d} = \frac{1}{\Omega}\hat{\boldsymbol{b}}\boldsymbol{\times}\left( v_\parallel^2\boldsymbol{\kappa} + \mu\boldsymbol{\nabla}B \right)&#10;\end{equation*}&#10;&#10;&#10;\end{document}" title="IguanaTex Picture Display">
              <a:extLst>
                <a:ext uri="{FF2B5EF4-FFF2-40B4-BE49-F238E27FC236}">
                  <a16:creationId xmlns:a16="http://schemas.microsoft.com/office/drawing/2014/main" id="{66CFCEA9-0143-2347-B17B-7DBBE175FBA4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0818" y="3852054"/>
              <a:ext cx="2897631" cy="512064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DEACD45-7731-2AEC-F3BA-1FFE90B00B40}"/>
              </a:ext>
            </a:extLst>
          </p:cNvPr>
          <p:cNvGrpSpPr/>
          <p:nvPr/>
        </p:nvGrpSpPr>
        <p:grpSpPr>
          <a:xfrm>
            <a:off x="863970" y="3945691"/>
            <a:ext cx="3392615" cy="362057"/>
            <a:chOff x="863970" y="3945691"/>
            <a:chExt cx="3392615" cy="362057"/>
          </a:xfrm>
        </p:grpSpPr>
        <p:pic>
          <p:nvPicPr>
            <p:cNvPr id="4" name="Picture 3" descr="\documentclass{article}&#10;\usepackage{amsmath}&#10;\pagestyle{empty}&#10;\begin{document}&#10;&#10;\noindent where&#10;&#10;&#10;\end{document}" title="IguanaTex Bitmap Display">
              <a:extLst>
                <a:ext uri="{FF2B5EF4-FFF2-40B4-BE49-F238E27FC236}">
                  <a16:creationId xmlns:a16="http://schemas.microsoft.com/office/drawing/2014/main" id="{23A4EB8F-7CC2-22EC-6C3D-DBB383D89A7A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970" y="4028353"/>
              <a:ext cx="700648" cy="196114"/>
            </a:xfrm>
            <a:prstGeom prst="rect">
              <a:avLst/>
            </a:prstGeom>
          </p:spPr>
        </p:pic>
        <p:pic>
          <p:nvPicPr>
            <p:cNvPr id="5" name="Picture 4" descr="\documentclass{article}&#10;\usepackage{amsmath}&#10;\pagestyle{empty}&#10;\begin{document}&#10;&#10;\begin{equation*}&#10;v_\parallel = \sigma \sqrt{2(\mathcal{E} - \mu B)}\,,&#10;\end{equation*}&#10;&#10;&#10;\end{document}" title="IguanaTex Bitmap Display">
              <a:extLst>
                <a:ext uri="{FF2B5EF4-FFF2-40B4-BE49-F238E27FC236}">
                  <a16:creationId xmlns:a16="http://schemas.microsoft.com/office/drawing/2014/main" id="{D0F865DC-E27F-4A37-C03E-25CF4E037C19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7728" y="3945691"/>
              <a:ext cx="2438857" cy="362057"/>
            </a:xfrm>
            <a:prstGeom prst="rect">
              <a:avLst/>
            </a:prstGeom>
          </p:spPr>
        </p:pic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639DFAB-86D7-3F86-AF08-17AE988AF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986655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C070D4-A5C7-44D2-7225-B668FCAC69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V = \mspace{-8mu}\sum_{(p,q) \in \,\mathbb{Z}^2}\mspace{-8mu}V_{pq}\,\mathrm{e}^{\mathrm{i}(p\theta-q\zeta)}\,&#10;\end{equation*}&#10;\end{document}&#10;" title="IguanaTex Picture Display">
            <a:extLst>
              <a:ext uri="{FF2B5EF4-FFF2-40B4-BE49-F238E27FC236}">
                <a16:creationId xmlns:a16="http://schemas.microsoft.com/office/drawing/2014/main" id="{E6A2B8B1-9D9C-5AF7-50FB-CB18D4A890E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268" y="3415705"/>
            <a:ext cx="2677773" cy="657151"/>
          </a:xfrm>
          <a:prstGeom prst="rect">
            <a:avLst/>
          </a:prstGeom>
        </p:spPr>
      </p:pic>
      <p:pic>
        <p:nvPicPr>
          <p:cNvPr id="31" name="Picture 30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psi_\star = \psi + \mspace{-8mu}\sum_{(p,q) \in \,\mathbb{Z}^2}\frac{\mathrm{i}(V_\mathrm{lo})_{pq}}{q-\iota\mkern1.5mu p}\,\mathrm{e}^{\mathrm{i}(p\theta-q\zeta)}\,&#10;\end{equation*}&#10;\end{document}&#10;" title="IguanaTex Picture Display">
            <a:extLst>
              <a:ext uri="{FF2B5EF4-FFF2-40B4-BE49-F238E27FC236}">
                <a16:creationId xmlns:a16="http://schemas.microsoft.com/office/drawing/2014/main" id="{3DA3689C-F690-4525-48C9-366574BFD99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497" y="3287004"/>
            <a:ext cx="3974188" cy="791263"/>
          </a:xfrm>
          <a:prstGeom prst="rect">
            <a:avLst/>
          </a:prstGeom>
        </p:spPr>
      </p:pic>
      <p:pic>
        <p:nvPicPr>
          <p:cNvPr id="36" name="Picture 35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D{t}{\psi_\star} = v_\parallel \bh\0\grad{\zeta}\left[ \partial_\theta\left( \frac{v_\parallel}{\Omega}\bb{B}\0\con{\zeta} \right) - \partial_\zeta\left(\frac{v_\parallel}{\Omega}\bb{B}\0\con{\theta} \right) + \partial_\zeta\left( \frac{v_\parallel}{\Omega}\bb{B}\0\con{\theta} \right) + \iota\partial_\theta\left( \frac{v_\parallel}{\Omega}\bb{B}\0\con{\theta} \right) + \partial_\zeta\partial_\theta S + \iota\partial_\theta^2S \right] + O(\rho_\star^2\psi v/L)&#10;\end{equation*}&#10;\end{document}&#10;" title="IguanaTex Bitmap Display">
            <a:extLst>
              <a:ext uri="{FF2B5EF4-FFF2-40B4-BE49-F238E27FC236}">
                <a16:creationId xmlns:a16="http://schemas.microsoft.com/office/drawing/2014/main" id="{A02077C4-6A65-34B1-6631-998FA1C445B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274" y="8126874"/>
            <a:ext cx="14380034" cy="574934"/>
          </a:xfrm>
          <a:prstGeom prst="rect">
            <a:avLst/>
          </a:prstGeom>
        </p:spPr>
      </p:pic>
      <p:pic>
        <p:nvPicPr>
          <p:cNvPr id="23" name="Picture 22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itemize}&#10;\item Need to solve a magnetic differential equation:&#10;\end{itemize}&#10;\end{document}&#10;" title="IguanaTex Bitmap Display">
            <a:extLst>
              <a:ext uri="{FF2B5EF4-FFF2-40B4-BE49-F238E27FC236}">
                <a16:creationId xmlns:a16="http://schemas.microsoft.com/office/drawing/2014/main" id="{83AF5797-A89E-F4F2-4C92-8FE0BF674B0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81" y="1253580"/>
            <a:ext cx="5900193" cy="25310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2C14A7E2-9A97-26DF-14C7-B596BB39B888}"/>
              </a:ext>
            </a:extLst>
          </p:cNvPr>
          <p:cNvGrpSpPr/>
          <p:nvPr/>
        </p:nvGrpSpPr>
        <p:grpSpPr>
          <a:xfrm>
            <a:off x="1492763" y="2390107"/>
            <a:ext cx="4340762" cy="498877"/>
            <a:chOff x="1492763" y="2390107"/>
            <a:chExt cx="4340762" cy="498877"/>
          </a:xfrm>
        </p:grpSpPr>
        <p:pic>
          <p:nvPicPr>
            <p:cNvPr id="7" name="Picture 6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underbrace{\phantom{\Bigl[ \partial_\theta\Bigl( \frac{v_\parallel}{\Omega}\bb{B}\0\con{\zeta} \Bigr) - \partial_\zeta\Bigl(\frac{v_\parallel}{\Omega}\bb{B}\0\con{\theta} \Bigr) \Bigr]}}&#10;\end{equation*}&#10;\end{document}&#10;" title="IguanaTex Picture Display">
              <a:extLst>
                <a:ext uri="{FF2B5EF4-FFF2-40B4-BE49-F238E27FC236}">
                  <a16:creationId xmlns:a16="http://schemas.microsoft.com/office/drawing/2014/main" id="{1DAB09A5-F850-5757-FFEF-CFC6097241C1}"/>
                </a:ext>
              </a:extLst>
            </p:cNvPr>
            <p:cNvPicPr>
              <a:picLocks noChangeAspect="1"/>
            </p:cNvPicPr>
            <p:nvPr>
              <p:custDataLst>
                <p:tags r:id="rId19"/>
              </p:custDataLst>
            </p:nvPr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2763" y="2390107"/>
              <a:ext cx="4340762" cy="154229"/>
            </a:xfrm>
            <a:prstGeom prst="rect">
              <a:avLst/>
            </a:prstGeom>
          </p:spPr>
        </p:pic>
        <p:pic>
          <p:nvPicPr>
            <p:cNvPr id="53" name="Picture 52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:= V&#10;\end{equation*}&#10;\end{document}&#10;" title="IguanaTex Bitmap Display">
              <a:extLst>
                <a:ext uri="{FF2B5EF4-FFF2-40B4-BE49-F238E27FC236}">
                  <a16:creationId xmlns:a16="http://schemas.microsoft.com/office/drawing/2014/main" id="{EEDA1730-C983-1D05-D9DA-6F1D4EE97BA7}"/>
                </a:ext>
              </a:extLst>
            </p:cNvPr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7430" y="2692869"/>
              <a:ext cx="563200" cy="196115"/>
            </a:xfrm>
            <a:prstGeom prst="rect">
              <a:avLst/>
            </a:prstGeom>
          </p:spPr>
        </p:pic>
      </p:grpSp>
      <p:pic>
        <p:nvPicPr>
          <p:cNvPr id="18" name="Picture 17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Bigl[ \partial_\theta\Bigl( \frac{v_\parallel}{\Omega}\bb{B}\0\con{\zeta} \Bigr) - \partial_\zeta\Bigl(\frac{v_\parallel}{\Omega}\bb{B}\0\con{\theta} \Bigr) \Bigr]&#10;\end{equation*}&#10;\end{document}&#10;" title="IguanaTex Picture Display">
            <a:extLst>
              <a:ext uri="{FF2B5EF4-FFF2-40B4-BE49-F238E27FC236}">
                <a16:creationId xmlns:a16="http://schemas.microsoft.com/office/drawing/2014/main" id="{3D45E740-33B2-B763-3ECF-02355AE6966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739" y="4777145"/>
            <a:ext cx="4199940" cy="520803"/>
          </a:xfrm>
          <a:prstGeom prst="rect">
            <a:avLst/>
          </a:prstGeom>
        </p:spPr>
      </p:pic>
      <p:pic>
        <p:nvPicPr>
          <p:cNvPr id="33" name="Picture 32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(\partial_\zeta\Delta + \iota\?\partial_\theta\Delta)&#10;\end{equation*}&#10;\end{document}&#10;" title="IguanaTex Bitmap Display">
            <a:extLst>
              <a:ext uri="{FF2B5EF4-FFF2-40B4-BE49-F238E27FC236}">
                <a16:creationId xmlns:a16="http://schemas.microsoft.com/office/drawing/2014/main" id="{3D7E08C3-E64D-B1BB-6C45-3F92CD3F75F2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7088" y="4901841"/>
            <a:ext cx="1635962" cy="291658"/>
          </a:xfrm>
          <a:prstGeom prst="rect">
            <a:avLst/>
          </a:prstGeom>
        </p:spPr>
      </p:pic>
      <p:pic>
        <p:nvPicPr>
          <p:cNvPr id="16" name="Picture 15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Bigl[ \partial_\theta\Bigl( \frac{v_\parallel}{\Omega}\bb{B}\0\con{\zeta} \Bigr) - \partial_\zeta\Bigl(\frac{v_\parallel}{\Omega}\bb{B}\0\con{\theta} \Bigr) \Bigr] + (\partial_\zeta\Delta + \iota\?\partial_\theta\Delta) = 0&#10;\end{equation*}&#10;\end{document}&#10;" title="IguanaTex Picture Display">
            <a:extLst>
              <a:ext uri="{FF2B5EF4-FFF2-40B4-BE49-F238E27FC236}">
                <a16:creationId xmlns:a16="http://schemas.microsoft.com/office/drawing/2014/main" id="{31DAB328-08D3-9A26-4A63-786CD70FB1B4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083" y="1756018"/>
            <a:ext cx="6792770" cy="520803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365A4BB3-00D9-577B-5929-D7DDC7EC8C44}"/>
              </a:ext>
            </a:extLst>
          </p:cNvPr>
          <p:cNvGrpSpPr/>
          <p:nvPr/>
        </p:nvGrpSpPr>
        <p:grpSpPr>
          <a:xfrm>
            <a:off x="468544" y="3299289"/>
            <a:ext cx="8406098" cy="1407880"/>
            <a:chOff x="468544" y="3299289"/>
            <a:chExt cx="8406098" cy="140788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F5F6712-7021-5398-6BC6-FF2B4C01CA1B}"/>
                </a:ext>
              </a:extLst>
            </p:cNvPr>
            <p:cNvGrpSpPr/>
            <p:nvPr>
              <p:custDataLst>
                <p:tags r:id="rId15"/>
              </p:custDataLst>
            </p:nvPr>
          </p:nvGrpSpPr>
          <p:grpSpPr>
            <a:xfrm>
              <a:off x="468544" y="3299289"/>
              <a:ext cx="5708944" cy="771147"/>
              <a:chOff x="468544" y="3299289"/>
              <a:chExt cx="5708944" cy="771147"/>
            </a:xfrm>
          </p:grpSpPr>
          <p:pic>
            <p:nvPicPr>
              <p:cNvPr id="10" name="Picture 9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itemize}&#10;\item \textbf{Result}:&#10;\end{itemize}&#10;\end{document}&#10;" title="IguanaTex Bitmap Display">
                <a:extLst>
                  <a:ext uri="{FF2B5EF4-FFF2-40B4-BE49-F238E27FC236}">
                    <a16:creationId xmlns:a16="http://schemas.microsoft.com/office/drawing/2014/main" id="{37472CFB-90F0-AC82-EB07-ACAC9E8FDD1E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7"/>
                </p:custDataLst>
              </p:nvPr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544" y="3512080"/>
                <a:ext cx="1218591" cy="196116"/>
              </a:xfrm>
              <a:prstGeom prst="rect">
                <a:avLst/>
              </a:prstGeom>
            </p:spPr>
          </p:pic>
          <p:pic>
            <p:nvPicPr>
              <p:cNvPr id="26" name="Picture 25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psi_\star = \psi + \mspace{-8mu}\sum_{(p,q) \in \,\mathbb{Z}^2}\frac{\mathrm{i}V_{pq}}{q-\iota\mkern1.5mu p}\,\mathrm{e}^{\mathrm{i}(p\theta-q\zeta)}\,&#10;\end{equation*}&#10;\end{document}&#10;" title="IguanaTex Picture Display">
                <a:extLst>
                  <a:ext uri="{FF2B5EF4-FFF2-40B4-BE49-F238E27FC236}">
                    <a16:creationId xmlns:a16="http://schemas.microsoft.com/office/drawing/2014/main" id="{A438FEEE-800E-1D4C-358A-8C8F88085837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8"/>
                </p:custDataLst>
              </p:nvPr>
            </p:nvPicPr>
            <p:blipFill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8587" y="3299289"/>
                <a:ext cx="3828901" cy="771147"/>
              </a:xfrm>
              <a:prstGeom prst="rect">
                <a:avLst/>
              </a:prstGeom>
            </p:spPr>
          </p:pic>
        </p:grpSp>
        <p:pic>
          <p:nvPicPr>
            <p:cNvPr id="87" name="Picture 86" descr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begin{itemize}&#10;\item \textbf{Problem}: this series generically diverges at every rational surface!&#10;\end{itemize}&#10;\end{document}" title="IguanaTex Bitmap Display">
              <a:extLst>
                <a:ext uri="{FF2B5EF4-FFF2-40B4-BE49-F238E27FC236}">
                  <a16:creationId xmlns:a16="http://schemas.microsoft.com/office/drawing/2014/main" id="{8A1666FD-171A-0EA8-6199-2C8C08F63444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549" y="4450713"/>
              <a:ext cx="8406093" cy="256456"/>
            </a:xfrm>
            <a:prstGeom prst="rect">
              <a:avLst/>
            </a:prstGeom>
          </p:spPr>
        </p:pic>
      </p:grpSp>
      <p:sp>
        <p:nvSpPr>
          <p:cNvPr id="88" name="Title 1 1">
            <a:extLst>
              <a:ext uri="{FF2B5EF4-FFF2-40B4-BE49-F238E27FC236}">
                <a16:creationId xmlns:a16="http://schemas.microsoft.com/office/drawing/2014/main" id="{71214E67-AE35-143E-A63C-2854310DDCF2}"/>
              </a:ext>
            </a:extLst>
          </p:cNvPr>
          <p:cNvSpPr txBox="1">
            <a:spLocks/>
          </p:cNvSpPr>
          <p:nvPr/>
        </p:nvSpPr>
        <p:spPr>
          <a:xfrm>
            <a:off x="353745" y="237745"/>
            <a:ext cx="11369713" cy="9803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algn="l" rtl="0" eaLnBrk="1" latinLnBrk="0" hangingPunct="1"/>
            <a:r>
              <a:rPr lang="en-GB" sz="4800" b="1" dirty="0">
                <a:solidFill>
                  <a:srgbClr val="000000"/>
                </a:solidFill>
                <a:latin typeface="Calibri" panose="020F0502020204030204" pitchFamily="34" charset="0"/>
                <a:ea typeface="Segoe UI Black" panose="020B0A02040204020203" pitchFamily="34" charset="0"/>
                <a:cs typeface="+mn-cs"/>
              </a:rPr>
              <a:t>Calculation of</a:t>
            </a:r>
            <a:r>
              <a:rPr lang="en-GB" sz="4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Segoe UI Black" panose="020B0A02040204020203" pitchFamily="34" charset="0"/>
                <a:cs typeface="+mn-cs"/>
              </a:rPr>
              <a:t> orbits on irrational surfaces </a:t>
            </a:r>
            <a:endParaRPr lang="en-US" sz="4800" dirty="0">
              <a:effectLst/>
            </a:endParaRPr>
          </a:p>
          <a:p>
            <a:endParaRPr lang="en-US" sz="4800" b="1" dirty="0">
              <a:latin typeface="+mn-lt"/>
              <a:ea typeface="Segoe UI Black" panose="020B0A02040204020203" pitchFamily="34" charset="0"/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2D1C1C5-508B-4F55-28D2-76CF7E0535EE}"/>
              </a:ext>
            </a:extLst>
          </p:cNvPr>
          <p:cNvGrpSpPr/>
          <p:nvPr/>
        </p:nvGrpSpPr>
        <p:grpSpPr>
          <a:xfrm>
            <a:off x="468544" y="5113684"/>
            <a:ext cx="11408199" cy="992683"/>
            <a:chOff x="466289" y="4070528"/>
            <a:chExt cx="11408199" cy="992683"/>
          </a:xfrm>
        </p:grpSpPr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A6AC7555-AC71-F08D-F138-816CF98989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flipH="1">
              <a:off x="10152601" y="4149227"/>
              <a:ext cx="328560" cy="252991"/>
            </a:xfrm>
            <a:prstGeom prst="rect">
              <a:avLst/>
            </a:prstGeom>
          </p:spPr>
        </p:pic>
        <p:pic>
          <p:nvPicPr>
            <p:cNvPr id="78" name="Picture 77" descr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Arnold 1963&#10;&#10;}&#10;&#10;&#10;\end{document}" title="IguanaTex Bitmap Display">
              <a:extLst>
                <a:ext uri="{FF2B5EF4-FFF2-40B4-BE49-F238E27FC236}">
                  <a16:creationId xmlns:a16="http://schemas.microsoft.com/office/drawing/2014/main" id="{EC8616D5-492A-CA1E-AC2F-2569D72DD33B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0374" y="4191379"/>
              <a:ext cx="1204114" cy="168686"/>
            </a:xfrm>
            <a:prstGeom prst="rect">
              <a:avLst/>
            </a:prstGeom>
          </p:spPr>
        </p:pic>
        <p:pic>
          <p:nvPicPr>
            <p:cNvPr id="79" name="Picture 78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V = V_\mr{lo} + V_\mr{ho}&#10;\end{equation*}&#10;\end{document}&#10;" title="IguanaTex Bitmap Display">
              <a:extLst>
                <a:ext uri="{FF2B5EF4-FFF2-40B4-BE49-F238E27FC236}">
                  <a16:creationId xmlns:a16="http://schemas.microsoft.com/office/drawing/2014/main" id="{71A4A143-F222-C5B7-C31E-D1A056C85AF5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3168" y="4070528"/>
              <a:ext cx="1659428" cy="232991"/>
            </a:xfrm>
            <a:prstGeom prst="rect">
              <a:avLst/>
            </a:prstGeom>
          </p:spPr>
        </p:pic>
        <p:pic>
          <p:nvPicPr>
            <p:cNvPr id="80" name="Picture 79" descr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noindent&#10;`low-order' harmonics&#10;\end{document}" title="IguanaTex Bitmap Display">
              <a:extLst>
                <a:ext uri="{FF2B5EF4-FFF2-40B4-BE49-F238E27FC236}">
                  <a16:creationId xmlns:a16="http://schemas.microsoft.com/office/drawing/2014/main" id="{93C8567A-92AE-754B-DB6D-A26ECDD07D31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8141" y="4790915"/>
              <a:ext cx="2594741" cy="196113"/>
            </a:xfrm>
            <a:prstGeom prst="rect">
              <a:avLst/>
            </a:prstGeom>
          </p:spPr>
        </p:pic>
        <p:pic>
          <p:nvPicPr>
            <p:cNvPr id="81" name="Picture 80" descr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noindent&#10;`high-order' harmonics:&#10;chosen so that $V_\mathrm{ho} \sim \rho_\star V$&#10;\end{document}" title="IguanaTex Bitmap Display">
              <a:extLst>
                <a:ext uri="{FF2B5EF4-FFF2-40B4-BE49-F238E27FC236}">
                  <a16:creationId xmlns:a16="http://schemas.microsoft.com/office/drawing/2014/main" id="{339449C0-5382-771A-BE8A-2D26F2FE9C6F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4452" y="4810108"/>
              <a:ext cx="6024224" cy="253103"/>
            </a:xfrm>
            <a:prstGeom prst="rect">
              <a:avLst/>
            </a:prstGeom>
          </p:spPr>
        </p:pic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E0BBE951-D6FA-E5F5-D75D-1AAB8A5C3C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95042" y="4432267"/>
              <a:ext cx="166393" cy="31984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B72C6C63-633F-B15B-94DD-1F3E204B440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88999" y="4452750"/>
              <a:ext cx="137421" cy="31248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84" name="Picture 83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`ultraviolet cutoff'&#10;\end{document}&#10;" title="IguanaTex Bitmap Display">
              <a:extLst>
                <a:ext uri="{FF2B5EF4-FFF2-40B4-BE49-F238E27FC236}">
                  <a16:creationId xmlns:a16="http://schemas.microsoft.com/office/drawing/2014/main" id="{1A7D9BDC-13F6-05BA-6865-C2E137890400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6658" y="4140244"/>
              <a:ext cx="2172343" cy="199467"/>
            </a:xfrm>
            <a:prstGeom prst="rect">
              <a:avLst/>
            </a:prstGeom>
          </p:spPr>
        </p:pic>
        <p:pic>
          <p:nvPicPr>
            <p:cNvPr id="86" name="Picture 85" descr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begin{itemize}&#10;\item \textbf{Solution}: split&#10;\end{itemize}&#10;\end{document}" title="IguanaTex Bitmap Display">
              <a:extLst>
                <a:ext uri="{FF2B5EF4-FFF2-40B4-BE49-F238E27FC236}">
                  <a16:creationId xmlns:a16="http://schemas.microsoft.com/office/drawing/2014/main" id="{88F9A819-0D14-BAC8-F736-DCE898BF8C57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289" y="4119410"/>
              <a:ext cx="2130438" cy="248075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0BEE625-C29F-8F37-4617-DB5C12C2D1C1}"/>
              </a:ext>
            </a:extLst>
          </p:cNvPr>
          <p:cNvGrpSpPr/>
          <p:nvPr/>
        </p:nvGrpSpPr>
        <p:grpSpPr>
          <a:xfrm>
            <a:off x="3466581" y="3318109"/>
            <a:ext cx="2718180" cy="455607"/>
            <a:chOff x="2972469" y="3328178"/>
            <a:chExt cx="854268" cy="45560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F8EC950-65F6-38AE-C404-94A24D7107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72469" y="3333621"/>
              <a:ext cx="854268" cy="450164"/>
            </a:xfrm>
            <a:prstGeom prst="line">
              <a:avLst/>
            </a:prstGeom>
            <a:ln w="38100" cap="rnd">
              <a:solidFill>
                <a:srgbClr val="DB4632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692C7F3-44C8-881B-A3E6-99D365ECAC39}"/>
                </a:ext>
              </a:extLst>
            </p:cNvPr>
            <p:cNvCxnSpPr>
              <a:cxnSpLocks/>
            </p:cNvCxnSpPr>
            <p:nvPr/>
          </p:nvCxnSpPr>
          <p:spPr>
            <a:xfrm>
              <a:off x="2972469" y="3328178"/>
              <a:ext cx="854268" cy="445278"/>
            </a:xfrm>
            <a:prstGeom prst="line">
              <a:avLst/>
            </a:prstGeom>
            <a:ln w="38100" cap="rnd">
              <a:solidFill>
                <a:srgbClr val="DB4632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4" name="Picture 23" descr="\documentclass{article}&#10;\usepackage{amsmath}&#10;\pagestyle{empty}&#10;\begin{document}&#10;&#10;\noindent where&#10;&#10;&#10;\end{document}" title="IguanaTex Bitmap Display">
            <a:extLst>
              <a:ext uri="{FF2B5EF4-FFF2-40B4-BE49-F238E27FC236}">
                <a16:creationId xmlns:a16="http://schemas.microsoft.com/office/drawing/2014/main" id="{11919F71-1978-A433-109A-9AE7780A56FE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589" y="3512080"/>
            <a:ext cx="700648" cy="196114"/>
          </a:xfrm>
          <a:prstGeom prst="rect">
            <a:avLst/>
          </a:prstGeom>
        </p:spPr>
      </p:pic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0FA7D0FC-7703-DA2D-7D01-A5F3138B9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14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8 0.00694 L -0.1681 -0.4412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72" y="-2240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4 -0.00833 L -0.0793 -0.4393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54" y="-2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A0B58D3-15D6-6764-69F6-E6911994E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 1">
            <a:extLst>
              <a:ext uri="{FF2B5EF4-FFF2-40B4-BE49-F238E27FC236}">
                <a16:creationId xmlns:a16="http://schemas.microsoft.com/office/drawing/2014/main" id="{41DD524C-5E66-C227-AD67-66FD45A9E0D4}"/>
              </a:ext>
            </a:extLst>
          </p:cNvPr>
          <p:cNvSpPr txBox="1">
            <a:spLocks/>
          </p:cNvSpPr>
          <p:nvPr/>
        </p:nvSpPr>
        <p:spPr>
          <a:xfrm>
            <a:off x="353746" y="237745"/>
            <a:ext cx="7746646" cy="9803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algn="l" rtl="0" eaLnBrk="1" latinLnBrk="0" hangingPunct="1"/>
            <a:r>
              <a:rPr lang="en-GB" sz="4800" b="1" dirty="0">
                <a:solidFill>
                  <a:srgbClr val="000000"/>
                </a:solidFill>
                <a:latin typeface="Calibri" panose="020F0502020204030204" pitchFamily="34" charset="0"/>
                <a:ea typeface="Segoe UI Black" panose="020B0A02040204020203" pitchFamily="34" charset="0"/>
                <a:cs typeface="+mn-cs"/>
              </a:rPr>
              <a:t>Theory vs. simulations</a:t>
            </a:r>
            <a:r>
              <a:rPr lang="en-GB" sz="4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Segoe UI Black" panose="020B0A02040204020203" pitchFamily="34" charset="0"/>
                <a:cs typeface="+mn-cs"/>
              </a:rPr>
              <a:t> </a:t>
            </a:r>
            <a:endParaRPr lang="en-US" sz="4800" dirty="0">
              <a:effectLst/>
            </a:endParaRPr>
          </a:p>
          <a:p>
            <a:endParaRPr lang="en-US" sz="48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10" name="Picture 9" descr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psi_\star = \psi + \mspace{-8mu}\sum_{(p,q) \in \,\mathbb{Z}^2}\!\frac{\mathrm{i}(V_\mathrm{lo})_{pq}}{q-\iota\mkern1.5mu p}\,\mathrm{e}^{\mathrm{i}(p\theta-q\zeta)}\,&#10;\end{equation*}&#10;\end{document}&#10;" title="IguanaTex Picture Display">
            <a:extLst>
              <a:ext uri="{FF2B5EF4-FFF2-40B4-BE49-F238E27FC236}">
                <a16:creationId xmlns:a16="http://schemas.microsoft.com/office/drawing/2014/main" id="{60F8FC6D-F695-ED8C-AEE0-F77B6144D45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588" y="281532"/>
            <a:ext cx="3927249" cy="7912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CCB1E9D-83B2-FAE2-999B-1C1782F4A83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686" y="1152144"/>
            <a:ext cx="4916174" cy="57346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AAAFB29-65CA-5EF7-7F7E-33697DA50F8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142" y="1148895"/>
            <a:ext cx="4916174" cy="5734669"/>
          </a:xfrm>
          <a:prstGeom prst="rect">
            <a:avLst/>
          </a:prstGeom>
        </p:spPr>
      </p:pic>
      <p:pic>
        <p:nvPicPr>
          <p:cNvPr id="43" name="Picture 42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ASCOT5 simulation: reactor-scale LHD,\\&#10;$E = \SI{3.5}{\mega\electronvolt}$, $\mu/\mathcal{E} = \SI{0.111}{\per\tesla}$, co-passing&#10;\end{document}&#10;" title="IguanaTex Bitmap Display">
            <a:extLst>
              <a:ext uri="{FF2B5EF4-FFF2-40B4-BE49-F238E27FC236}">
                <a16:creationId xmlns:a16="http://schemas.microsoft.com/office/drawing/2014/main" id="{D742C615-500D-C3A5-F675-9D29B4C514F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25" y="1110795"/>
            <a:ext cx="5181110" cy="603431"/>
          </a:xfrm>
          <a:prstGeom prst="rect">
            <a:avLst/>
          </a:prstGeom>
        </p:spPr>
      </p:pic>
      <p:pic>
        <p:nvPicPr>
          <p:cNvPr id="25" name="Picture 24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Theory&#10;\end{document}&#10;" title="IguanaTex Bitmap Display">
            <a:extLst>
              <a:ext uri="{FF2B5EF4-FFF2-40B4-BE49-F238E27FC236}">
                <a16:creationId xmlns:a16="http://schemas.microsoft.com/office/drawing/2014/main" id="{258D568C-1FB4-53D8-BB75-82B400F26FD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991" y="1451063"/>
            <a:ext cx="861563" cy="24975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EDE3626-2D07-3CD9-C896-3DEF6A35E617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6759912" y="2231920"/>
            <a:ext cx="328560" cy="252991"/>
          </a:xfrm>
          <a:prstGeom prst="rect">
            <a:avLst/>
          </a:prstGeom>
        </p:spPr>
      </p:pic>
      <p:pic>
        <p:nvPicPr>
          <p:cNvPr id="36" name="Picture 35" descr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ASCOT5: Varje \textit{et al} 2019 \\&#10;DESC: Dudt \&amp; Kolemen 2020&#10;&#10;}&#10;&#10;&#10;\end{document}" title="IguanaTex Bitmap Display">
            <a:extLst>
              <a:ext uri="{FF2B5EF4-FFF2-40B4-BE49-F238E27FC236}">
                <a16:creationId xmlns:a16="http://schemas.microsoft.com/office/drawing/2014/main" id="{24017C4D-9293-A789-8A66-334D570F862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842" y="2088549"/>
            <a:ext cx="3655775" cy="5397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EA73457-55DA-3B9A-461D-5AEBB193DC91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812" y="2055295"/>
            <a:ext cx="1388059" cy="435254"/>
          </a:xfrm>
          <a:prstGeom prst="rect">
            <a:avLst/>
          </a:prstGeom>
        </p:spPr>
      </p:pic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6DEEC68D-E1CF-21B7-3303-E64D98B61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16</a:t>
            </a:fld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85A916B-9C53-8265-96DB-F9D37FE0F900}"/>
              </a:ext>
            </a:extLst>
          </p:cNvPr>
          <p:cNvCxnSpPr/>
          <p:nvPr/>
        </p:nvCxnSpPr>
        <p:spPr>
          <a:xfrm>
            <a:off x="4070294" y="1933996"/>
            <a:ext cx="0" cy="95486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13979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661073-3D36-D945-0B33-317E8E13F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157D2C5-CE5A-C082-A0DC-0BD0CEA12D71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5054" t="8324" r="3054" b="8331"/>
          <a:stretch/>
        </p:blipFill>
        <p:spPr>
          <a:xfrm>
            <a:off x="7028217" y="1006282"/>
            <a:ext cx="4987058" cy="294580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59B57C0-4562-BD09-AF23-8A3964298F5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902" y="2613514"/>
            <a:ext cx="4251350" cy="574446"/>
          </a:xfrm>
          <a:prstGeom prst="rect">
            <a:avLst/>
          </a:prstGeom>
        </p:spPr>
      </p:pic>
      <p:pic>
        <p:nvPicPr>
          <p:cNvPr id="16" name="Picture 15" descr="\documentclass{article}&#10;\usepackage{amsmath}&#10;\pagestyle{empty}&#10;\begin{document}&#10;&#10;\begin{equation*}&#10;\frac{\mathrm{d}\psi}{\mathrm{d}t} = \boldsymbol{v}_\mathrm{d}\boldsymbol{\cdot}\boldsymbol{\nabla}\psi&#10;\end{equation*}&#10;&#10;&#10;\end{document}" title="IguanaTex Bitmap Display">
            <a:extLst>
              <a:ext uri="{FF2B5EF4-FFF2-40B4-BE49-F238E27FC236}">
                <a16:creationId xmlns:a16="http://schemas.microsoft.com/office/drawing/2014/main" id="{BEAA74A9-70A3-BA83-3065-9A88F38A592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34" y="2613027"/>
            <a:ext cx="1711390" cy="574933"/>
          </a:xfrm>
          <a:prstGeom prst="rect">
            <a:avLst/>
          </a:prstGeom>
        </p:spPr>
      </p:pic>
      <p:pic>
        <p:nvPicPr>
          <p:cNvPr id="75" name="Picture 74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Guiding-centre equations:&#10;\end{itemize}&#10;&#10;}&#10;&#10;&#10;\end{document}" title="IguanaTex Bitmap Display">
            <a:extLst>
              <a:ext uri="{FF2B5EF4-FFF2-40B4-BE49-F238E27FC236}">
                <a16:creationId xmlns:a16="http://schemas.microsoft.com/office/drawing/2014/main" id="{315C12B0-CEC2-0DDA-1C08-958BA1C6C51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82" y="2140709"/>
            <a:ext cx="3365791" cy="253105"/>
          </a:xfrm>
          <a:prstGeom prst="rect">
            <a:avLst/>
          </a:prstGeom>
        </p:spPr>
      </p:pic>
      <p:sp>
        <p:nvSpPr>
          <p:cNvPr id="2" name="Title 1 1">
            <a:extLst>
              <a:ext uri="{FF2B5EF4-FFF2-40B4-BE49-F238E27FC236}">
                <a16:creationId xmlns:a16="http://schemas.microsoft.com/office/drawing/2014/main" id="{D2DAE415-DFFA-B483-0BBA-1F86B7D21916}"/>
              </a:ext>
            </a:extLst>
          </p:cNvPr>
          <p:cNvSpPr txBox="1">
            <a:spLocks/>
          </p:cNvSpPr>
          <p:nvPr/>
        </p:nvSpPr>
        <p:spPr>
          <a:xfrm>
            <a:off x="353745" y="237745"/>
            <a:ext cx="11369713" cy="82223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algn="l" rtl="0" eaLnBrk="1" latinLnBrk="0" hangingPunct="1"/>
            <a:r>
              <a:rPr lang="en-GB" sz="4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Segoe UI Black" panose="020B0A02040204020203" pitchFamily="34" charset="0"/>
                <a:cs typeface="+mn-cs"/>
              </a:rPr>
              <a:t>Calculation of orbits on rational surfaces </a:t>
            </a:r>
            <a:endParaRPr lang="en-US" sz="4800" dirty="0">
              <a:effectLst/>
            </a:endParaRPr>
          </a:p>
          <a:p>
            <a:endParaRPr lang="en-US" sz="48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7" name="Picture 6" descr="\documentclass{article}&#10;\usepackage{enumitem}&#10;\usepackage{xcolor}&#10;\usepackage{siunitx}&#10;&#10;\definecolor{mycream}{RGB}{253, 246, 227}&#10;&#10;\usepackage{amsmath}&#10;\usepackage{amssymb}&#10;\usepackage[textwidth = 9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Consider a rational surface $\psi_\mathrm{r}$ with ${\iota(\psi_\mathrm{r}) = N/M}$ Use coordinate: $\eta = \theta - (N/M)\?\zeta$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6A47A95F-21CE-2FB9-00B0-05FC9130576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6" y="1293023"/>
            <a:ext cx="6251854" cy="612445"/>
          </a:xfrm>
          <a:prstGeom prst="rect">
            <a:avLst/>
          </a:prstGeom>
        </p:spPr>
      </p:pic>
      <p:grpSp>
        <p:nvGrpSpPr>
          <p:cNvPr id="103" name="Group 102">
            <a:extLst>
              <a:ext uri="{FF2B5EF4-FFF2-40B4-BE49-F238E27FC236}">
                <a16:creationId xmlns:a16="http://schemas.microsoft.com/office/drawing/2014/main" id="{56DD528F-CBD3-2BAB-7A6D-BDD0207074A3}"/>
              </a:ext>
            </a:extLst>
          </p:cNvPr>
          <p:cNvGrpSpPr/>
          <p:nvPr/>
        </p:nvGrpSpPr>
        <p:grpSpPr>
          <a:xfrm>
            <a:off x="6298905" y="2706692"/>
            <a:ext cx="854268" cy="455607"/>
            <a:chOff x="2972469" y="3328178"/>
            <a:chExt cx="854268" cy="455607"/>
          </a:xfrm>
        </p:grpSpPr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D8763F50-EA92-EA86-C328-E67DBECDF8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72469" y="3333621"/>
              <a:ext cx="854268" cy="450164"/>
            </a:xfrm>
            <a:prstGeom prst="line">
              <a:avLst/>
            </a:prstGeom>
            <a:ln w="38100" cap="rnd">
              <a:solidFill>
                <a:srgbClr val="DB4632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108DFCB7-7D34-3F61-5363-9EFC5E6C7E68}"/>
                </a:ext>
              </a:extLst>
            </p:cNvPr>
            <p:cNvCxnSpPr>
              <a:cxnSpLocks/>
            </p:cNvCxnSpPr>
            <p:nvPr/>
          </p:nvCxnSpPr>
          <p:spPr>
            <a:xfrm>
              <a:off x="2972469" y="3328178"/>
              <a:ext cx="854268" cy="445278"/>
            </a:xfrm>
            <a:prstGeom prst="line">
              <a:avLst/>
            </a:prstGeom>
            <a:ln w="38100" cap="rnd">
              <a:solidFill>
                <a:srgbClr val="DB4632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938593C-8F11-789C-3EE2-1F9FA327A13B}"/>
              </a:ext>
            </a:extLst>
          </p:cNvPr>
          <p:cNvGrpSpPr/>
          <p:nvPr/>
        </p:nvGrpSpPr>
        <p:grpSpPr>
          <a:xfrm>
            <a:off x="4227902" y="2055951"/>
            <a:ext cx="2723119" cy="1789897"/>
            <a:chOff x="1138238" y="2846212"/>
            <a:chExt cx="2723119" cy="1789897"/>
          </a:xfrm>
        </p:grpSpPr>
        <p:pic>
          <p:nvPicPr>
            <p:cNvPr id="39" name="Picture 38" descr="\documentclass{article}&#10;\usepackage{amsmath}&#10;\pagestyle{empty}&#10;\begin{document}&#10;&#10;\begin{equation*}&#10;O(\sqrt{\rho_\star} v/L)&#10;\end{equation*}&#10;&#10;&#10;\end{document}" title="IguanaTex Bitmap Display">
              <a:extLst>
                <a:ext uri="{FF2B5EF4-FFF2-40B4-BE49-F238E27FC236}">
                  <a16:creationId xmlns:a16="http://schemas.microsoft.com/office/drawing/2014/main" id="{57F4C442-6496-7097-B63C-B5430FC43409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8238" y="4346128"/>
              <a:ext cx="1372799" cy="289981"/>
            </a:xfrm>
            <a:prstGeom prst="rect">
              <a:avLst/>
            </a:prstGeom>
          </p:spPr>
        </p:pic>
        <p:pic>
          <p:nvPicPr>
            <p:cNvPr id="33" name="Picture 32" descr="\documentclass{article}&#10;\usepackage{amsmath}&#10;\pagestyle{empty}&#10;\begin{document}&#10;&#10;\begin{equation*}&#10;O(\rho_\star v/L)&#10;\end{equation*}&#10;&#10;&#10;\end{document}" title="IguanaTex Bitmap Display">
              <a:extLst>
                <a:ext uri="{FF2B5EF4-FFF2-40B4-BE49-F238E27FC236}">
                  <a16:creationId xmlns:a16="http://schemas.microsoft.com/office/drawing/2014/main" id="{01DEB099-8618-73B7-6AB7-65F04DEC55C8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9872" y="2846212"/>
              <a:ext cx="1141485" cy="279924"/>
            </a:xfrm>
            <a:prstGeom prst="rect">
              <a:avLst/>
            </a:prstGeom>
          </p:spPr>
        </p:pic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7E1EAC84-7108-C9B9-C4FA-E9CB5510BBAA}"/>
                </a:ext>
              </a:extLst>
            </p:cNvPr>
            <p:cNvCxnSpPr>
              <a:cxnSpLocks/>
            </p:cNvCxnSpPr>
            <p:nvPr/>
          </p:nvCxnSpPr>
          <p:spPr>
            <a:xfrm>
              <a:off x="3383952" y="3218233"/>
              <a:ext cx="188602" cy="305802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82070452-962F-F844-D71F-8A05AD556E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28176" y="3901211"/>
              <a:ext cx="0" cy="34000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0" name="Slide Number Placeholder 69">
            <a:extLst>
              <a:ext uri="{FF2B5EF4-FFF2-40B4-BE49-F238E27FC236}">
                <a16:creationId xmlns:a16="http://schemas.microsoft.com/office/drawing/2014/main" id="{8804CA2C-5BA8-5F2D-EC73-65B2AB305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17</a:t>
            </a:fld>
            <a:endParaRPr lang="en-US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962CD713-7670-6031-947D-9012F28CC1D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902" y="2613514"/>
            <a:ext cx="2977286" cy="57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8573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7225D01-CFBB-E62E-6BE5-B69D856064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2DE65B6-CD13-9792-105E-896287FEF855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l="5054" t="8324" r="3054" b="8331"/>
          <a:stretch/>
        </p:blipFill>
        <p:spPr>
          <a:xfrm>
            <a:off x="7028217" y="1006282"/>
            <a:ext cx="4987058" cy="2945808"/>
          </a:xfrm>
          <a:prstGeom prst="rect">
            <a:avLst/>
          </a:prstGeom>
        </p:spPr>
      </p:pic>
      <p:pic>
        <p:nvPicPr>
          <p:cNvPr id="43" name="Picture 42" descr="\documentclass{article}&#10;\usepackage{amsmath}&#10;\pagestyle{empty}&#10;\begin{document}&#10;&#10;\begin{equation*}&#10;\frac{\mathrm{d}\psi}{\mathrm{d}t} = \boldsymbol{v}_\mathrm{d}\boldsymbol{\cdot}\boldsymbol{\nabla}\psi\,,&#10;\end{equation*}&#10;&#10;&#10;\end{document}" title="IguanaTex Picture Display">
            <a:extLst>
              <a:ext uri="{FF2B5EF4-FFF2-40B4-BE49-F238E27FC236}">
                <a16:creationId xmlns:a16="http://schemas.microsoft.com/office/drawing/2014/main" id="{E529A3D0-A250-CB27-4D7B-956C5131083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35" y="2613027"/>
            <a:ext cx="1828393" cy="574446"/>
          </a:xfrm>
          <a:prstGeom prst="rect">
            <a:avLst/>
          </a:prstGeom>
        </p:spPr>
      </p:pic>
      <p:pic>
        <p:nvPicPr>
          <p:cNvPr id="75" name="Picture 74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Guiding-centre equations:&#10;\end{itemize}&#10;&#10;}&#10;&#10;&#10;\end{document}" title="IguanaTex Bitmap Display">
            <a:extLst>
              <a:ext uri="{FF2B5EF4-FFF2-40B4-BE49-F238E27FC236}">
                <a16:creationId xmlns:a16="http://schemas.microsoft.com/office/drawing/2014/main" id="{D895493F-D81A-FE20-7759-8B4E78D6E63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82" y="2140709"/>
            <a:ext cx="3365791" cy="253105"/>
          </a:xfrm>
          <a:prstGeom prst="rect">
            <a:avLst/>
          </a:prstGeom>
        </p:spPr>
      </p:pic>
      <p:sp>
        <p:nvSpPr>
          <p:cNvPr id="2" name="Title 1 1">
            <a:extLst>
              <a:ext uri="{FF2B5EF4-FFF2-40B4-BE49-F238E27FC236}">
                <a16:creationId xmlns:a16="http://schemas.microsoft.com/office/drawing/2014/main" id="{8D422279-0FCC-E350-23A9-CDDE2E4FC181}"/>
              </a:ext>
            </a:extLst>
          </p:cNvPr>
          <p:cNvSpPr txBox="1">
            <a:spLocks/>
          </p:cNvSpPr>
          <p:nvPr/>
        </p:nvSpPr>
        <p:spPr>
          <a:xfrm>
            <a:off x="353745" y="237745"/>
            <a:ext cx="11369713" cy="82223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algn="l" rtl="0" eaLnBrk="1" latinLnBrk="0" hangingPunct="1"/>
            <a:r>
              <a:rPr lang="en-GB" sz="4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Segoe UI Black" panose="020B0A02040204020203" pitchFamily="34" charset="0"/>
                <a:cs typeface="+mn-cs"/>
              </a:rPr>
              <a:t>Calculation of orbits on rational surfaces </a:t>
            </a:r>
            <a:endParaRPr lang="en-US" sz="4800" dirty="0">
              <a:effectLst/>
            </a:endParaRPr>
          </a:p>
          <a:p>
            <a:endParaRPr lang="en-US" sz="48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7" name="Picture 6" descr="\documentclass{article}&#10;\usepackage{enumitem}&#10;\usepackage{xcolor}&#10;\usepackage{siunitx}&#10;&#10;\definecolor{mycream}{RGB}{253, 246, 227}&#10;&#10;\usepackage{amsmath}&#10;\usepackage{amssymb}&#10;\usepackage[textwidth = 9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Consider a rational surface $\psi_\mathrm{r}$ with ${\iota(\psi_\mathrm{r}) = N/M}$ Use coordinate: $\eta = \theta - (N/M)\?\zeta$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9D7F697F-74C6-C7FC-526A-BB74B157011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6" y="1293023"/>
            <a:ext cx="6251854" cy="61244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7B1773A9-8338-CCE2-387D-CF9F9C5096D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902" y="2613514"/>
            <a:ext cx="2977286" cy="574446"/>
          </a:xfrm>
          <a:prstGeom prst="rect">
            <a:avLst/>
          </a:prstGeom>
        </p:spPr>
      </p:pic>
      <p:pic>
        <p:nvPicPr>
          <p:cNvPr id="3" name="Picture 2" descr="\documentclass{article}&#10;\usepackage{amsmath}&#10;\pagestyle{empty}&#10;\begin{document}&#10;&#10;\begin{equation*}&#10;\left\langle\frac{\mathrm{d}\psi}{\mathrm{d}t}\right\rangle_{\!\!\mathrm{t}} = \frac{ m c}{Z e \tau_\mathrm{t}}\partial_\eta I_\mathrm{r}&#10;\end{equation*}&#10;&#10;&#10;\end{document}" title="IguanaTex Picture Display">
            <a:extLst>
              <a:ext uri="{FF2B5EF4-FFF2-40B4-BE49-F238E27FC236}">
                <a16:creationId xmlns:a16="http://schemas.microsoft.com/office/drawing/2014/main" id="{A07EC11D-4104-4BD2-CCFC-107743B6560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67" y="4143101"/>
            <a:ext cx="2306730" cy="68397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5D53DA3-2905-BD72-F567-E3DE0F87181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709" y="4173743"/>
            <a:ext cx="3187396" cy="683971"/>
          </a:xfrm>
          <a:prstGeom prst="rect">
            <a:avLst/>
          </a:prstGeom>
        </p:spPr>
      </p:pic>
      <p:pic>
        <p:nvPicPr>
          <p:cNvPr id="5" name="Picture 4" descr="\documentclass{article}&#10;\usepackage{amsmath}&#10;\pagestyle{empty}&#10;\begin{document}&#10;&#10;\begin{equation*}&#10;I_\mathrm{r}(\eta,\mathcal{E},\mu) = \oint |v_\parallel| \,\mathrm{d}l\,,&#10;\end{equation*}&#10;&#10;&#10;\end{document}" title="IguanaTex Picture Display">
            <a:extLst>
              <a:ext uri="{FF2B5EF4-FFF2-40B4-BE49-F238E27FC236}">
                <a16:creationId xmlns:a16="http://schemas.microsoft.com/office/drawing/2014/main" id="{8F9063C9-1B76-08DB-4D34-2A8790D161CE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170" y="5154783"/>
            <a:ext cx="2671064" cy="616914"/>
          </a:xfrm>
          <a:prstGeom prst="rect">
            <a:avLst/>
          </a:prstGeom>
        </p:spPr>
      </p:pic>
      <p:pic>
        <p:nvPicPr>
          <p:cNvPr id="36" name="Picture 35" descr="\documentclass{article}&#10;\usepackage{amsmath}&#10;\pagestyle{empty}&#10;\begin{document}&#10;&#10;\begin{equation*}&#10;\sigma =\mathrm{sgn}(v_\parallel)\,,&#10;\end{equation*}&#10;&#10;&#10;\end{document}" title="IguanaTex Picture Display">
            <a:extLst>
              <a:ext uri="{FF2B5EF4-FFF2-40B4-BE49-F238E27FC236}">
                <a16:creationId xmlns:a16="http://schemas.microsoft.com/office/drawing/2014/main" id="{6F3F6789-B384-C7A0-4B32-D3F195ECEAE7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025" y="5309012"/>
            <a:ext cx="1515465" cy="3084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EAE953-370A-84E1-0C8F-CF9C4CBACE75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4" t="48735" r="11519" b="8889"/>
          <a:stretch>
            <a:fillRect/>
          </a:stretch>
        </p:blipFill>
        <p:spPr>
          <a:xfrm>
            <a:off x="9306657" y="1293024"/>
            <a:ext cx="2641538" cy="249072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9F413AFA-F004-F1D1-7B1F-12997FF358D2}"/>
              </a:ext>
            </a:extLst>
          </p:cNvPr>
          <p:cNvGrpSpPr/>
          <p:nvPr/>
        </p:nvGrpSpPr>
        <p:grpSpPr>
          <a:xfrm>
            <a:off x="8301765" y="3505489"/>
            <a:ext cx="1167161" cy="286334"/>
            <a:chOff x="7399354" y="6115228"/>
            <a:chExt cx="1378886" cy="336461"/>
          </a:xfrm>
        </p:grpSpPr>
        <p:pic>
          <p:nvPicPr>
            <p:cNvPr id="11" name="Picture 10" descr="\documentclass{article}&#10;\usepackage{amsmath}&#10;\pagestyle{empty}&#10;\begin{document}&#10;&#10;\newcommand{\rmd}{{\rm d}}&#10;&#10;\begin{equation*}&#10;\Delta\theta&#10;\end{equation*}&#10;&#10;\end{document}" title="IguanaTex Bitmap Display">
              <a:extLst>
                <a:ext uri="{FF2B5EF4-FFF2-40B4-BE49-F238E27FC236}">
                  <a16:creationId xmlns:a16="http://schemas.microsoft.com/office/drawing/2014/main" id="{F19392CD-A3EC-8C84-9A99-E6D11CE1C116}"/>
                </a:ext>
              </a:extLst>
            </p:cNvPr>
            <p:cNvPicPr>
              <a:picLocks noChangeAspect="1"/>
            </p:cNvPicPr>
            <p:nvPr>
              <p:custDataLst>
                <p:tags r:id="rId19"/>
              </p:custDataLst>
            </p:nvPr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9354" y="6115228"/>
              <a:ext cx="575600" cy="336461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DD7D383-3CD5-BEA8-8EF4-F4CBDD83B1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73194" y="6353338"/>
              <a:ext cx="705046" cy="0"/>
            </a:xfrm>
            <a:prstGeom prst="line">
              <a:avLst/>
            </a:prstGeom>
            <a:ln w="381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440391E-EBCD-BAFE-145C-75BF4E1871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73194" y="6227718"/>
              <a:ext cx="705046" cy="0"/>
            </a:xfrm>
            <a:prstGeom prst="line">
              <a:avLst/>
            </a:prstGeom>
            <a:ln w="381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98990954-D185-1355-AEA0-0CB961DA1FAF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173" y="3322284"/>
            <a:ext cx="2720237" cy="686207"/>
          </a:xfrm>
          <a:prstGeom prst="rect">
            <a:avLst/>
          </a:prstGeom>
        </p:spPr>
      </p:pic>
      <p:pic>
        <p:nvPicPr>
          <p:cNvPr id="15" name="Picture 14" descr="\documentclass{article}&#10;\usepackage{amsmath}&#10;\pagestyle{empty}&#10;\begin{document}&#10;&#10;\begin{equation*}&#10;\tau_\mathrm{t} = \oint \frac{\mathrm{d}l}{|v_\parallel|}&#10;\end{equation*}&#10;&#10;&#10;\end{document}" title="IguanaTex Picture Display">
            <a:extLst>
              <a:ext uri="{FF2B5EF4-FFF2-40B4-BE49-F238E27FC236}">
                <a16:creationId xmlns:a16="http://schemas.microsoft.com/office/drawing/2014/main" id="{26078577-3801-B77E-E73C-7D73E4BB3D89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594" y="3287916"/>
            <a:ext cx="1361237" cy="670560"/>
          </a:xfrm>
          <a:prstGeom prst="rect">
            <a:avLst/>
          </a:prstGeom>
        </p:spPr>
      </p:pic>
      <p:pic>
        <p:nvPicPr>
          <p:cNvPr id="17" name="Picture 16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Transit average: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FC330558-482A-A3A3-3D17-22C8D7F33022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27" y="3540106"/>
            <a:ext cx="2190496" cy="243637"/>
          </a:xfrm>
          <a:prstGeom prst="rect">
            <a:avLst/>
          </a:prstGeom>
        </p:spPr>
      </p:pic>
      <p:pic>
        <p:nvPicPr>
          <p:cNvPr id="22" name="Picture 21" descr="\documentclass{article}&#10;\usepackage{amsmath}&#10;\pagestyle{empty}&#10;\begin{document}&#10;\noindent&#10;where&#10;&#10;&#10;\end{document}" title="IguanaTex Picture Display">
            <a:extLst>
              <a:ext uri="{FF2B5EF4-FFF2-40B4-BE49-F238E27FC236}">
                <a16:creationId xmlns:a16="http://schemas.microsoft.com/office/drawing/2014/main" id="{0E0106D0-6AD8-61DD-E7CA-66736980A493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67" y="5343002"/>
            <a:ext cx="699618" cy="194462"/>
          </a:xfrm>
          <a:prstGeom prst="rect">
            <a:avLst/>
          </a:prstGeom>
        </p:spPr>
      </p:pic>
      <p:pic>
        <p:nvPicPr>
          <p:cNvPr id="23" name="Picture 22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noindent&#10;from before:&#10;&#10;}&#10;&#10;&#10;\end{document}" title="IguanaTex Picture Display">
            <a:extLst>
              <a:ext uri="{FF2B5EF4-FFF2-40B4-BE49-F238E27FC236}">
                <a16:creationId xmlns:a16="http://schemas.microsoft.com/office/drawing/2014/main" id="{C45C73E0-947F-6CDC-DF3C-6B580A3C7C31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1465" y="1077933"/>
            <a:ext cx="1446174" cy="198933"/>
          </a:xfrm>
          <a:prstGeom prst="rect">
            <a:avLst/>
          </a:prstGeom>
        </p:spPr>
      </p:pic>
      <p:pic>
        <p:nvPicPr>
          <p:cNvPr id="46" name="Picture 45" descr="\documentclass{article}&#10;\usepackage{amsmath}&#10;\pagestyle{empty}&#10;\begin{document}&#10;&#10;\begin{equation*}&#10;= \frac{ m c \sigma}{Z e \tau_\mathrm{t}}\partial_\eta \mathcal{I}\,,&#10;\end{equation*}&#10;&#10;&#10;\end{document}" title="IguanaTex Picture Display">
            <a:extLst>
              <a:ext uri="{FF2B5EF4-FFF2-40B4-BE49-F238E27FC236}">
                <a16:creationId xmlns:a16="http://schemas.microsoft.com/office/drawing/2014/main" id="{9804DC34-7D15-C0ED-03B5-CE9681F469A2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601" y="4254583"/>
            <a:ext cx="1464058" cy="543153"/>
          </a:xfrm>
          <a:prstGeom prst="rect">
            <a:avLst/>
          </a:prstGeom>
        </p:spPr>
      </p:pic>
      <p:pic>
        <p:nvPicPr>
          <p:cNvPr id="25" name="Picture 24" descr="\documentclass{article}&#10;\usepackage{amsmath}&#10;\pagestyle{empty}&#10;\begin{document}&#10;&#10;\begin{equation*}&#10; = -\frac{ m c \sigma}{Z e \tau_\mathrm{t}}\partial_\psi \mathcal{I}&#10;\end{equation*}&#10;&#10;&#10;\end{document}" title="IguanaTex Picture Display">
            <a:extLst>
              <a:ext uri="{FF2B5EF4-FFF2-40B4-BE49-F238E27FC236}">
                <a16:creationId xmlns:a16="http://schemas.microsoft.com/office/drawing/2014/main" id="{906512B3-FBEC-9252-57F4-22DA25D99AC8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504" y="4254582"/>
            <a:ext cx="1616052" cy="54315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E6B7DDB0-53E6-2120-7FC5-92CC981005C7}"/>
              </a:ext>
            </a:extLst>
          </p:cNvPr>
          <p:cNvSpPr/>
          <p:nvPr/>
        </p:nvSpPr>
        <p:spPr>
          <a:xfrm>
            <a:off x="6793084" y="5011266"/>
            <a:ext cx="3785473" cy="842564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1" name="Picture 30" descr="\documentclass{article}&#10;\usepackage{amsmath}&#10;\pagestyle{empty}&#10;\begin{document}&#10;&#10;\begin{equation*}&#10;\mathcal{I} = \sigma I_\mathrm{r} - \frac{\pi M Ze}{mc}\mkern1.5mu\iota'_{\mathrm{r}}(\psi - \psi_\mathrm{r})^2\,&#10;\end{equation*}&#10;&#10;&#10;\end{document}" title="IguanaTex Picture Display">
            <a:extLst>
              <a:ext uri="{FF2B5EF4-FFF2-40B4-BE49-F238E27FC236}">
                <a16:creationId xmlns:a16="http://schemas.microsoft.com/office/drawing/2014/main" id="{3494598C-D70A-69CD-165E-789F41B72D02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622" y="5155560"/>
            <a:ext cx="3507025" cy="569975"/>
          </a:xfrm>
          <a:prstGeom prst="rect">
            <a:avLst/>
          </a:prstGeom>
        </p:spPr>
      </p:pic>
      <p:pic>
        <p:nvPicPr>
          <p:cNvPr id="28" name="Picture 27" descr="\documentclass{article}&#10;\usepackage{amsmath}&#10;\pagestyle{empty}&#10;\begin{document}&#10;&#10;\begin{equation*}&#10;\left\langle\frac{\mathrm{d}\mathcal{I}}{\mathrm{d}t}\right\rangle_{\!\!\mathrm{t}} = \partial_\psi\mathcal{I}\left\langle\frac{\mathrm{d}\mathcal{\psi}}{\mathrm{d}t}\right\rangle_{\!\!\mathrm{t}} + \partial_\eta\mathcal{I}\left\langle\frac{\mathrm{d}\mathcal{\eta}}{\mathrm{d}t}\right\rangle_{\!\!\mathrm{t}} = 0&#10;\end{equation*}&#10;&#10;&#10;\end{document}" title="IguanaTex Bitmap Display">
            <a:extLst>
              <a:ext uri="{FF2B5EF4-FFF2-40B4-BE49-F238E27FC236}">
                <a16:creationId xmlns:a16="http://schemas.microsoft.com/office/drawing/2014/main" id="{F3599B36-3EEA-5191-B813-C8D451F27F00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915" y="5994906"/>
            <a:ext cx="4715131" cy="683885"/>
          </a:xfrm>
          <a:prstGeom prst="rect">
            <a:avLst/>
          </a:prstGeom>
        </p:spPr>
      </p:pic>
      <p:pic>
        <p:nvPicPr>
          <p:cNvPr id="38" name="Picture 37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equation*}&#10;\implies&#10;\end{equation*}&#10;&#10;}&#10;&#10;&#10;\end{document}" title="IguanaTex Picture Display">
            <a:extLst>
              <a:ext uri="{FF2B5EF4-FFF2-40B4-BE49-F238E27FC236}">
                <a16:creationId xmlns:a16="http://schemas.microsoft.com/office/drawing/2014/main" id="{41987ABB-1231-FFC7-3524-F239FD18A14D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34" y="6238951"/>
            <a:ext cx="417982" cy="154229"/>
          </a:xfrm>
          <a:prstGeom prst="rect">
            <a:avLst/>
          </a:prstGeom>
        </p:spPr>
      </p:pic>
      <p:sp>
        <p:nvSpPr>
          <p:cNvPr id="34" name="Slide Number Placeholder 69">
            <a:extLst>
              <a:ext uri="{FF2B5EF4-FFF2-40B4-BE49-F238E27FC236}">
                <a16:creationId xmlns:a16="http://schemas.microsoft.com/office/drawing/2014/main" id="{32FB805E-5F75-FAE7-ADA1-D2808F9AE1B1}"/>
              </a:ext>
            </a:extLst>
          </p:cNvPr>
          <p:cNvSpPr txBox="1">
            <a:spLocks/>
          </p:cNvSpPr>
          <p:nvPr/>
        </p:nvSpPr>
        <p:spPr>
          <a:xfrm>
            <a:off x="917815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26FEB9D-9996-4D28-956E-A02BDB40CA4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205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6CAEF49-AA79-F17F-0332-E72DC79682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 descr="\documentclass{article}&#10;\usepackage{amsmath}&#10;\pagestyle{empty}&#10;\begin{document}&#10;&#10;\begin{equation*}&#10;\eta&#10;\end{equation*}&#10;&#10;&#10;\end{document}" title="IguanaTex Picture Display">
            <a:extLst>
              <a:ext uri="{FF2B5EF4-FFF2-40B4-BE49-F238E27FC236}">
                <a16:creationId xmlns:a16="http://schemas.microsoft.com/office/drawing/2014/main" id="{619BE7BF-40C7-003B-CC61-12A939B9A34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446" y="3941205"/>
            <a:ext cx="131877" cy="181051"/>
          </a:xfrm>
          <a:prstGeom prst="rect">
            <a:avLst/>
          </a:prstGeom>
        </p:spPr>
      </p:pic>
      <p:pic>
        <p:nvPicPr>
          <p:cNvPr id="42" name="Picture 41" descr="A diagram of a function&#10;&#10;AI-generated content may be incorrect.">
            <a:extLst>
              <a:ext uri="{FF2B5EF4-FFF2-40B4-BE49-F238E27FC236}">
                <a16:creationId xmlns:a16="http://schemas.microsoft.com/office/drawing/2014/main" id="{97BA1269-372D-98B0-6E5C-1AB0FE3BB1C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4" t="81440" r="49527" b="12504"/>
          <a:stretch>
            <a:fillRect/>
          </a:stretch>
        </p:blipFill>
        <p:spPr>
          <a:xfrm>
            <a:off x="7330679" y="3543077"/>
            <a:ext cx="4178313" cy="357510"/>
          </a:xfrm>
          <a:prstGeom prst="rect">
            <a:avLst/>
          </a:prstGeom>
        </p:spPr>
      </p:pic>
      <p:pic>
        <p:nvPicPr>
          <p:cNvPr id="33" name="Picture 32" descr="A diagram of a function&#10;&#10;AI-generated content may be incorrect.">
            <a:extLst>
              <a:ext uri="{FF2B5EF4-FFF2-40B4-BE49-F238E27FC236}">
                <a16:creationId xmlns:a16="http://schemas.microsoft.com/office/drawing/2014/main" id="{A4D3015C-D732-0896-43D2-1F19EE425C7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4" t="41527" r="52745" b="17732"/>
          <a:stretch>
            <a:fillRect/>
          </a:stretch>
        </p:blipFill>
        <p:spPr>
          <a:xfrm>
            <a:off x="7386374" y="3914426"/>
            <a:ext cx="3780453" cy="2405276"/>
          </a:xfrm>
          <a:prstGeom prst="rect">
            <a:avLst/>
          </a:prstGeom>
        </p:spPr>
      </p:pic>
      <p:pic>
        <p:nvPicPr>
          <p:cNvPr id="35" name="Picture 34" descr="A diagram of a function&#10;&#10;AI-generated content may be incorrect.">
            <a:extLst>
              <a:ext uri="{FF2B5EF4-FFF2-40B4-BE49-F238E27FC236}">
                <a16:creationId xmlns:a16="http://schemas.microsoft.com/office/drawing/2014/main" id="{EF3BD4B9-775A-653E-905B-D9CB7D34203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7" t="1430" r="52505" b="57900"/>
          <a:stretch>
            <a:fillRect/>
          </a:stretch>
        </p:blipFill>
        <p:spPr>
          <a:xfrm>
            <a:off x="7363665" y="1192236"/>
            <a:ext cx="3827689" cy="240117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2FA1C05-ABA1-8725-AC57-8AC85D401157}"/>
              </a:ext>
            </a:extLst>
          </p:cNvPr>
          <p:cNvSpPr/>
          <p:nvPr/>
        </p:nvSpPr>
        <p:spPr>
          <a:xfrm>
            <a:off x="6578600" y="3584748"/>
            <a:ext cx="4889500" cy="3332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B55F588-21B5-1383-205C-B6BE3DF034D4}"/>
              </a:ext>
            </a:extLst>
          </p:cNvPr>
          <p:cNvGrpSpPr/>
          <p:nvPr/>
        </p:nvGrpSpPr>
        <p:grpSpPr>
          <a:xfrm>
            <a:off x="1962872" y="5802525"/>
            <a:ext cx="2887236" cy="788066"/>
            <a:chOff x="-5621708" y="5876632"/>
            <a:chExt cx="2325885" cy="66792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59BCD62-E334-8241-9608-9A9E1DA03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rcRect l="50862" t="93640" r="22649" b="906"/>
            <a:stretch/>
          </p:blipFill>
          <p:spPr>
            <a:xfrm>
              <a:off x="-5621708" y="6261510"/>
              <a:ext cx="2325885" cy="283044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5328E66-DD49-DBAC-0A71-D0615B23A4FE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rcRect l="30972" t="93640" r="48634" b="906"/>
            <a:stretch/>
          </p:blipFill>
          <p:spPr>
            <a:xfrm>
              <a:off x="-5613067" y="5876632"/>
              <a:ext cx="1790739" cy="283044"/>
            </a:xfrm>
            <a:prstGeom prst="rect">
              <a:avLst/>
            </a:prstGeom>
          </p:spPr>
        </p:pic>
      </p:grpSp>
      <p:pic>
        <p:nvPicPr>
          <p:cNvPr id="7" name="Picture 6" descr="\documentclass{article}&#10;\usepackage{amsmath}&#10;\pagestyle{empty}&#10;\begin{document}&#10;&#10;\begin{equation*}&#10;\sigma I_\mathrm{r}(\eta,\mathcal{E},\mu) - \frac{\pi M Ze}{mc}\mkern1.5mu\iota'_{\mathrm{r}}(\psi - \psi_\mathrm{r})^2 = \text{const.}&#10;\end{equation*}&#10;&#10;&#10;\end{document}" title="IguanaTex Picture Display">
            <a:extLst>
              <a:ext uri="{FF2B5EF4-FFF2-40B4-BE49-F238E27FC236}">
                <a16:creationId xmlns:a16="http://schemas.microsoft.com/office/drawing/2014/main" id="{9AE3A7B9-FE9C-9906-C110-C53D793350F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36" y="1840750"/>
            <a:ext cx="4986729" cy="5699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803BB09-3492-D964-90BF-8C3D67A69D9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01394" y="2235142"/>
            <a:ext cx="2601773" cy="279399"/>
          </a:xfrm>
          <a:prstGeom prst="rect">
            <a:avLst/>
          </a:prstGeom>
        </p:spPr>
      </p:pic>
      <p:pic>
        <p:nvPicPr>
          <p:cNvPr id="46" name="Picture 45" descr="\documentclass{article}&#10;\usepackage{amsmath}&#10;\pagestyle{empty}&#10;\begin{document}&#10;&#10;Normalised $\psi-\psi_\mathrm{r}$&#10;&#10;&#10;\end{document}" title="IguanaTex Bitmap Display">
            <a:extLst>
              <a:ext uri="{FF2B5EF4-FFF2-40B4-BE49-F238E27FC236}">
                <a16:creationId xmlns:a16="http://schemas.microsoft.com/office/drawing/2014/main" id="{67C62F08-4726-4714-F415-55217DADE70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255971" y="4910018"/>
            <a:ext cx="2247771" cy="249752"/>
          </a:xfrm>
          <a:prstGeom prst="rect">
            <a:avLst/>
          </a:prstGeom>
        </p:spPr>
      </p:pic>
      <p:pic>
        <p:nvPicPr>
          <p:cNvPr id="52" name="Picture 51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Particle orbits are levels sets of $\mathcal{I}$:&#10;\end{itemize}&#10;&#10;}&#10;&#10;&#10;\end{document}" title="IguanaTex Bitmap Display">
            <a:extLst>
              <a:ext uri="{FF2B5EF4-FFF2-40B4-BE49-F238E27FC236}">
                <a16:creationId xmlns:a16="http://schemas.microsoft.com/office/drawing/2014/main" id="{C02E736B-BE50-6251-563F-B1439403A2F9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7" y="1344069"/>
            <a:ext cx="4381561" cy="199467"/>
          </a:xfrm>
          <a:prstGeom prst="rect">
            <a:avLst/>
          </a:prstGeom>
        </p:spPr>
      </p:pic>
      <p:pic>
        <p:nvPicPr>
          <p:cNvPr id="81" name="Picture 80" descr="\documentclass{article}&#10;\usepackage{enumitem}&#10;\usepackage{xcolor}&#10;\usepackage{siunitx}&#10;&#10;\definecolor{mycream}{RGB}{253, 246, 227}&#10;&#10;\usepackage{amsmath}&#10;\usepackage{amssymb}&#10;\usepackage[textwidth = 7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Orbit topology same as pendulum phase portrait&#10;\end{itemize}&#10;}&#10;&#10;&#10;\end{document}" title="IguanaTex Bitmap Display">
            <a:extLst>
              <a:ext uri="{FF2B5EF4-FFF2-40B4-BE49-F238E27FC236}">
                <a16:creationId xmlns:a16="http://schemas.microsoft.com/office/drawing/2014/main" id="{0751CCBA-218F-AB19-C4DE-629F3707C9A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8" y="4357722"/>
            <a:ext cx="4410056" cy="583315"/>
          </a:xfrm>
          <a:prstGeom prst="rect">
            <a:avLst/>
          </a:prstGeom>
        </p:spPr>
      </p:pic>
      <p:pic>
        <p:nvPicPr>
          <p:cNvPr id="67" name="Picture 66" descr="\documentclass{article}&#10;\usepackage{enumitem}&#10;\usepackage{xcolor}&#10;\usepackage{siunitx}&#10;&#10;\definecolor{mycream}{RGB}{253, 246, 227}&#10;&#10;\usepackage{amsmath}&#10;\usepackage{amssymb}&#10;\usepackage[textwidth = 7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Co- and counter-passing orbits different!&#10;\end{itemize}&#10;&#10;}&#10;&#10;&#10;\end{document}" title="IguanaTex Bitmap Display">
            <a:extLst>
              <a:ext uri="{FF2B5EF4-FFF2-40B4-BE49-F238E27FC236}">
                <a16:creationId xmlns:a16="http://schemas.microsoft.com/office/drawing/2014/main" id="{8ECC25A6-CD6F-9E15-93D0-FB1CB7DD76F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57" y="5132416"/>
            <a:ext cx="5085561" cy="256457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722B5C00-CDF0-0730-8CAF-B4006E4B488B}"/>
              </a:ext>
            </a:extLst>
          </p:cNvPr>
          <p:cNvPicPr>
            <a:picLocks noChangeAspect="1"/>
          </p:cNvPicPr>
          <p:nvPr/>
        </p:nvPicPr>
        <p:blipFill>
          <a:blip r:embed="rId26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691404" y="3728117"/>
            <a:ext cx="328560" cy="252991"/>
          </a:xfrm>
          <a:prstGeom prst="rect">
            <a:avLst/>
          </a:prstGeom>
        </p:spPr>
      </p:pic>
      <p:pic>
        <p:nvPicPr>
          <p:cNvPr id="89" name="Picture 88" descr="\documentclass{article}&#10;\usepackage{enumitem}&#10;\usepackage{xcolor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Invariant first derived for devices with $\iota\ll 1$:\\&#10;Hastie, Taylor, Haas 1967&#10;}&#10;&#10;&#10;\end{document}" title="IguanaTex Bitmap Display">
            <a:extLst>
              <a:ext uri="{FF2B5EF4-FFF2-40B4-BE49-F238E27FC236}">
                <a16:creationId xmlns:a16="http://schemas.microsoft.com/office/drawing/2014/main" id="{E1ED8C70-BB9E-609E-A4EA-266C4A919AA4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432" y="3653231"/>
            <a:ext cx="4474971" cy="480000"/>
          </a:xfrm>
          <a:prstGeom prst="rect">
            <a:avLst/>
          </a:prstGeom>
        </p:spPr>
      </p:pic>
      <p:sp>
        <p:nvSpPr>
          <p:cNvPr id="91" name="Slide Number Placeholder 90">
            <a:extLst>
              <a:ext uri="{FF2B5EF4-FFF2-40B4-BE49-F238E27FC236}">
                <a16:creationId xmlns:a16="http://schemas.microsoft.com/office/drawing/2014/main" id="{B531E320-70A8-16AC-8834-FD4924D7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19</a:t>
            </a:fld>
            <a:endParaRPr lang="en-US"/>
          </a:p>
        </p:txBody>
      </p:sp>
      <p:pic>
        <p:nvPicPr>
          <p:cNvPr id="19" name="Picture 18" descr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equation*}&#10;\psi - \psi_{\mr r} = \sqrt{\frac{mc\sigma\?[I_{\mr r}(\eta, \mathcal{E}, \mu) - I_{\mr r}(\eta_{\mr r}, \mathcal{E}, \mu)]}{\pi M Z e \iota'_{\mr r}}}&#10;\end{equation*}&#10;&#10;}&#10;&#10;&#10;\end{document}" title="IguanaTex Picture Display">
            <a:extLst>
              <a:ext uri="{FF2B5EF4-FFF2-40B4-BE49-F238E27FC236}">
                <a16:creationId xmlns:a16="http://schemas.microsoft.com/office/drawing/2014/main" id="{8827AC65-AA40-90AF-1C42-42239EFC1AFC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70" y="2603567"/>
            <a:ext cx="5015790" cy="833731"/>
          </a:xfrm>
          <a:prstGeom prst="rect">
            <a:avLst/>
          </a:prstGeom>
        </p:spPr>
      </p:pic>
      <p:sp>
        <p:nvSpPr>
          <p:cNvPr id="2" name="Title 1 1">
            <a:extLst>
              <a:ext uri="{FF2B5EF4-FFF2-40B4-BE49-F238E27FC236}">
                <a16:creationId xmlns:a16="http://schemas.microsoft.com/office/drawing/2014/main" id="{92019E17-5A92-1A99-22D3-90270F391620}"/>
              </a:ext>
            </a:extLst>
          </p:cNvPr>
          <p:cNvSpPr txBox="1">
            <a:spLocks/>
          </p:cNvSpPr>
          <p:nvPr/>
        </p:nvSpPr>
        <p:spPr>
          <a:xfrm>
            <a:off x="353745" y="237744"/>
            <a:ext cx="11239358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Plotting drift islands using transit invariant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B66614D-845F-97BA-EAFA-43A68C1A7EF0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232" y="3641259"/>
            <a:ext cx="3205276" cy="279399"/>
          </a:xfrm>
          <a:prstGeom prst="rect">
            <a:avLst/>
          </a:prstGeom>
        </p:spPr>
      </p:pic>
      <p:pic>
        <p:nvPicPr>
          <p:cNvPr id="11" name="Picture 10" descr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equation*}&#10;\implies&#10;\end{equation*}&#10;&#10;}&#10;&#10;&#10;\end{document}" title="IguanaTex Picture Display">
            <a:extLst>
              <a:ext uri="{FF2B5EF4-FFF2-40B4-BE49-F238E27FC236}">
                <a16:creationId xmlns:a16="http://schemas.microsoft.com/office/drawing/2014/main" id="{68C0EC26-A16E-26ED-C085-D0F8989A6CD3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29" y="2983531"/>
            <a:ext cx="417982" cy="15422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9109BCA-0DA5-802B-4E76-041D4FFE7576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956" y="907688"/>
            <a:ext cx="2060854" cy="279399"/>
          </a:xfrm>
          <a:prstGeom prst="rect">
            <a:avLst/>
          </a:prstGeom>
        </p:spPr>
      </p:pic>
      <p:pic>
        <p:nvPicPr>
          <p:cNvPr id="37" name="Picture 36" descr="A diagram of a function&#10;&#10;AI-generated content may be incorrect.">
            <a:extLst>
              <a:ext uri="{FF2B5EF4-FFF2-40B4-BE49-F238E27FC236}">
                <a16:creationId xmlns:a16="http://schemas.microsoft.com/office/drawing/2014/main" id="{33F3C29E-0BC5-357B-4B05-1B7C9F7E832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5" t="41212" r="52713" b="17877"/>
          <a:stretch>
            <a:fillRect/>
          </a:stretch>
        </p:blipFill>
        <p:spPr>
          <a:xfrm>
            <a:off x="7363665" y="3894093"/>
            <a:ext cx="3805303" cy="2415354"/>
          </a:xfrm>
          <a:prstGeom prst="rect">
            <a:avLst/>
          </a:prstGeom>
        </p:spPr>
      </p:pic>
      <p:pic>
        <p:nvPicPr>
          <p:cNvPr id="39" name="Picture 38" descr="A diagram of a function&#10;&#10;AI-generated content may be incorrect.">
            <a:extLst>
              <a:ext uri="{FF2B5EF4-FFF2-40B4-BE49-F238E27FC236}">
                <a16:creationId xmlns:a16="http://schemas.microsoft.com/office/drawing/2014/main" id="{698032C2-175C-13B0-C0BB-CEB380B8EEE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4" t="39828" r="87423" b="16941"/>
          <a:stretch>
            <a:fillRect/>
          </a:stretch>
        </p:blipFill>
        <p:spPr>
          <a:xfrm>
            <a:off x="6941671" y="3833927"/>
            <a:ext cx="461176" cy="2552369"/>
          </a:xfrm>
          <a:prstGeom prst="rect">
            <a:avLst/>
          </a:prstGeom>
        </p:spPr>
      </p:pic>
      <p:pic>
        <p:nvPicPr>
          <p:cNvPr id="40" name="Picture 39" descr="A diagram of a function&#10;&#10;AI-generated content may be incorrect.">
            <a:extLst>
              <a:ext uri="{FF2B5EF4-FFF2-40B4-BE49-F238E27FC236}">
                <a16:creationId xmlns:a16="http://schemas.microsoft.com/office/drawing/2014/main" id="{703CBB86-9B0B-94DA-CC7B-105071243B4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4" t="81440" r="49527" b="12504"/>
          <a:stretch>
            <a:fillRect/>
          </a:stretch>
        </p:blipFill>
        <p:spPr>
          <a:xfrm>
            <a:off x="7330680" y="6256634"/>
            <a:ext cx="4178313" cy="357510"/>
          </a:xfrm>
          <a:prstGeom prst="rect">
            <a:avLst/>
          </a:prstGeom>
        </p:spPr>
      </p:pic>
      <p:pic>
        <p:nvPicPr>
          <p:cNvPr id="43" name="Picture 42" descr="A diagram of a function&#10;&#10;AI-generated content may be incorrect.">
            <a:extLst>
              <a:ext uri="{FF2B5EF4-FFF2-40B4-BE49-F238E27FC236}">
                <a16:creationId xmlns:a16="http://schemas.microsoft.com/office/drawing/2014/main" id="{3FFF9386-977C-D18F-A7C9-1DB707D5DB7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6" t="1430" r="87367" b="60628"/>
          <a:stretch>
            <a:fillRect/>
          </a:stretch>
        </p:blipFill>
        <p:spPr>
          <a:xfrm>
            <a:off x="6833871" y="1204438"/>
            <a:ext cx="577491" cy="2240112"/>
          </a:xfrm>
          <a:prstGeom prst="rect">
            <a:avLst/>
          </a:prstGeom>
        </p:spPr>
      </p:pic>
      <p:pic>
        <p:nvPicPr>
          <p:cNvPr id="48" name="Picture 47" descr="\documentclass{article}&#10;\usepackage{amsmath}&#10;\pagestyle{empty}&#10;\begin{document}&#10;&#10;\begin{equation*}&#10;\eta&#10;\end{equation*}&#10;&#10;&#10;\end{document}" title="IguanaTex Picture Display">
            <a:extLst>
              <a:ext uri="{FF2B5EF4-FFF2-40B4-BE49-F238E27FC236}">
                <a16:creationId xmlns:a16="http://schemas.microsoft.com/office/drawing/2014/main" id="{BDF0E024-D591-6AD9-FEE3-8D93ECCC7253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446" y="6651889"/>
            <a:ext cx="131877" cy="18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2150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 1">
            <a:extLst>
              <a:ext uri="{FF2B5EF4-FFF2-40B4-BE49-F238E27FC236}">
                <a16:creationId xmlns:a16="http://schemas.microsoft.com/office/drawing/2014/main" id="{F4CEE949-B476-5BF1-DF0F-B049D9DC9CF0}"/>
              </a:ext>
            </a:extLst>
          </p:cNvPr>
          <p:cNvSpPr txBox="1">
            <a:spLocks/>
          </p:cNvSpPr>
          <p:nvPr/>
        </p:nvSpPr>
        <p:spPr>
          <a:xfrm>
            <a:off x="353746" y="240336"/>
            <a:ext cx="11343057" cy="16787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Background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grpSp>
        <p:nvGrpSpPr>
          <p:cNvPr id="1065" name="Group 1064">
            <a:extLst>
              <a:ext uri="{FF2B5EF4-FFF2-40B4-BE49-F238E27FC236}">
                <a16:creationId xmlns:a16="http://schemas.microsoft.com/office/drawing/2014/main" id="{2E36232A-AE1D-95CE-A695-5A098AF84A38}"/>
              </a:ext>
            </a:extLst>
          </p:cNvPr>
          <p:cNvGrpSpPr/>
          <p:nvPr/>
        </p:nvGrpSpPr>
        <p:grpSpPr>
          <a:xfrm>
            <a:off x="2469823" y="3340078"/>
            <a:ext cx="7482153" cy="1205552"/>
            <a:chOff x="2469823" y="2902972"/>
            <a:chExt cx="7482153" cy="1205552"/>
          </a:xfrm>
        </p:grpSpPr>
        <p:pic>
          <p:nvPicPr>
            <p:cNvPr id="1028" name="Picture 4 1">
              <a:extLst>
                <a:ext uri="{FF2B5EF4-FFF2-40B4-BE49-F238E27FC236}">
                  <a16:creationId xmlns:a16="http://schemas.microsoft.com/office/drawing/2014/main" id="{AAC8C0D3-2C00-5CF8-347B-6DC4417177B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aturation sat="66000"/>
                      </a14:imgEffect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48" t="76345" r="66038" b="8668"/>
            <a:stretch/>
          </p:blipFill>
          <p:spPr bwMode="auto">
            <a:xfrm>
              <a:off x="7341731" y="3386278"/>
              <a:ext cx="424206" cy="4211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D95C7D4A-7F2E-713A-88FC-193A023EB44B}"/>
                </a:ext>
              </a:extLst>
            </p:cNvPr>
            <p:cNvGrpSpPr/>
            <p:nvPr/>
          </p:nvGrpSpPr>
          <p:grpSpPr>
            <a:xfrm>
              <a:off x="8556085" y="3048863"/>
              <a:ext cx="795748" cy="933801"/>
              <a:chOff x="10371050" y="454568"/>
              <a:chExt cx="795748" cy="933801"/>
            </a:xfrm>
          </p:grpSpPr>
          <p:pic>
            <p:nvPicPr>
              <p:cNvPr id="33" name="Picture 4 2">
                <a:extLst>
                  <a:ext uri="{FF2B5EF4-FFF2-40B4-BE49-F238E27FC236}">
                    <a16:creationId xmlns:a16="http://schemas.microsoft.com/office/drawing/2014/main" id="{0E5C768C-72B1-ABB0-036A-326DCDCC0E9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aturation sat="66000"/>
                        </a14:imgEffect>
                        <a14:imgEffect>
                          <a14:brightnessContrast bright="-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957" t="50644" r="12300" b="22328"/>
              <a:stretch/>
            </p:blipFill>
            <p:spPr bwMode="auto">
              <a:xfrm>
                <a:off x="10529981" y="628896"/>
                <a:ext cx="636817" cy="7594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882170BA-7F9E-5922-CDDF-EA97ED4E3A19}"/>
                  </a:ext>
                </a:extLst>
              </p:cNvPr>
              <p:cNvSpPr/>
              <p:nvPr/>
            </p:nvSpPr>
            <p:spPr>
              <a:xfrm>
                <a:off x="10371050" y="454568"/>
                <a:ext cx="196397" cy="42111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99FFF4EB-5ADF-7089-B517-105D7E17E46E}"/>
                </a:ext>
              </a:extLst>
            </p:cNvPr>
            <p:cNvCxnSpPr>
              <a:cxnSpLocks/>
            </p:cNvCxnSpPr>
            <p:nvPr/>
          </p:nvCxnSpPr>
          <p:spPr>
            <a:xfrm>
              <a:off x="4944932" y="3583688"/>
              <a:ext cx="2010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1058" name="Group 1057">
              <a:extLst>
                <a:ext uri="{FF2B5EF4-FFF2-40B4-BE49-F238E27FC236}">
                  <a16:creationId xmlns:a16="http://schemas.microsoft.com/office/drawing/2014/main" id="{12219878-A896-2833-BA2B-37C843617D0E}"/>
                </a:ext>
              </a:extLst>
            </p:cNvPr>
            <p:cNvGrpSpPr/>
            <p:nvPr/>
          </p:nvGrpSpPr>
          <p:grpSpPr>
            <a:xfrm>
              <a:off x="2469823" y="2925139"/>
              <a:ext cx="736751" cy="1076829"/>
              <a:chOff x="5092950" y="425622"/>
              <a:chExt cx="736751" cy="1076829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3CEB3B15-1AED-D62B-3F92-757C9F7FAB10}"/>
                  </a:ext>
                </a:extLst>
              </p:cNvPr>
              <p:cNvGrpSpPr/>
              <p:nvPr/>
            </p:nvGrpSpPr>
            <p:grpSpPr>
              <a:xfrm>
                <a:off x="5092950" y="425622"/>
                <a:ext cx="736751" cy="968881"/>
                <a:chOff x="6248341" y="159036"/>
                <a:chExt cx="736751" cy="968881"/>
              </a:xfrm>
            </p:grpSpPr>
            <p:pic>
              <p:nvPicPr>
                <p:cNvPr id="31" name="Picture 4 4">
                  <a:extLst>
                    <a:ext uri="{FF2B5EF4-FFF2-40B4-BE49-F238E27FC236}">
                      <a16:creationId xmlns:a16="http://schemas.microsoft.com/office/drawing/2014/main" id="{3CB11276-E210-43AE-25EC-D4EC65F3F77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10">
                  <a:extLst>
                    <a:ext uri="{BEBA8EAE-BF5A-486C-A8C5-ECC9F3942E4B}">
                      <a14:imgProps xmlns:a14="http://schemas.microsoft.com/office/drawing/2010/main">
                        <a14:imgLayer r:embed="rId11">
                          <a14:imgEffect>
                            <a14:saturation sat="66000"/>
                          </a14:imgEffect>
                          <a14:imgEffect>
                            <a14:brightnessContrast bright="-2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499" t="5202" r="68144" b="76084"/>
                <a:stretch/>
              </p:blipFill>
              <p:spPr bwMode="auto">
                <a:xfrm>
                  <a:off x="6400800" y="416860"/>
                  <a:ext cx="556181" cy="52582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7462A055-3A8B-732B-FCC7-0856CCA481BD}"/>
                    </a:ext>
                  </a:extLst>
                </p:cNvPr>
                <p:cNvSpPr/>
                <p:nvPr/>
              </p:nvSpPr>
              <p:spPr>
                <a:xfrm>
                  <a:off x="6248341" y="159036"/>
                  <a:ext cx="330443" cy="42111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C717FAFA-BCD1-6F55-9D65-2E1B3109648B}"/>
                    </a:ext>
                  </a:extLst>
                </p:cNvPr>
                <p:cNvSpPr/>
                <p:nvPr/>
              </p:nvSpPr>
              <p:spPr>
                <a:xfrm>
                  <a:off x="6788694" y="835277"/>
                  <a:ext cx="196398" cy="2926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pic>
            <p:nvPicPr>
              <p:cNvPr id="1032" name="Picture 1031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^2$H&#10;&#10;&#10;\end{document}" title="IguanaTex Bitmap Display">
                <a:extLst>
                  <a:ext uri="{FF2B5EF4-FFF2-40B4-BE49-F238E27FC236}">
                    <a16:creationId xmlns:a16="http://schemas.microsoft.com/office/drawing/2014/main" id="{F46CD0FE-727E-9487-EBF0-D96296C643DD}"/>
                  </a:ext>
                </a:extLst>
              </p:cNvPr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23393" y="1272812"/>
                <a:ext cx="311771" cy="229639"/>
              </a:xfrm>
              <a:prstGeom prst="rect">
                <a:avLst/>
              </a:prstGeom>
            </p:spPr>
          </p:pic>
        </p:grpSp>
        <p:grpSp>
          <p:nvGrpSpPr>
            <p:cNvPr id="1057" name="Group 1056">
              <a:extLst>
                <a:ext uri="{FF2B5EF4-FFF2-40B4-BE49-F238E27FC236}">
                  <a16:creationId xmlns:a16="http://schemas.microsoft.com/office/drawing/2014/main" id="{C1759148-6A20-2170-249D-B0C398C7CFCC}"/>
                </a:ext>
              </a:extLst>
            </p:cNvPr>
            <p:cNvGrpSpPr/>
            <p:nvPr/>
          </p:nvGrpSpPr>
          <p:grpSpPr>
            <a:xfrm>
              <a:off x="3966276" y="2965161"/>
              <a:ext cx="718994" cy="1089508"/>
              <a:chOff x="5766809" y="-55556"/>
              <a:chExt cx="718994" cy="1089508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C787B96F-9858-90D1-BC07-1D88B8584A27}"/>
                  </a:ext>
                </a:extLst>
              </p:cNvPr>
              <p:cNvGrpSpPr/>
              <p:nvPr/>
            </p:nvGrpSpPr>
            <p:grpSpPr>
              <a:xfrm>
                <a:off x="5766809" y="-55556"/>
                <a:ext cx="718994" cy="1089508"/>
                <a:chOff x="7377697" y="176313"/>
                <a:chExt cx="718994" cy="1089508"/>
              </a:xfrm>
            </p:grpSpPr>
            <p:pic>
              <p:nvPicPr>
                <p:cNvPr id="32" name="Picture 4 3">
                  <a:extLst>
                    <a:ext uri="{FF2B5EF4-FFF2-40B4-BE49-F238E27FC236}">
                      <a16:creationId xmlns:a16="http://schemas.microsoft.com/office/drawing/2014/main" id="{252CBDE5-55AF-8955-A0B1-730DCDC65B3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10">
                  <a:extLst>
                    <a:ext uri="{BEBA8EAE-BF5A-486C-A8C5-ECC9F3942E4B}">
                      <a14:imgProps xmlns:a14="http://schemas.microsoft.com/office/drawing/2010/main">
                        <a14:imgLayer r:embed="rId11">
                          <a14:imgEffect>
                            <a14:saturation sat="66000"/>
                          </a14:imgEffect>
                          <a14:imgEffect>
                            <a14:brightnessContrast bright="-2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390" t="2598" r="17629" b="74589"/>
                <a:stretch/>
              </p:blipFill>
              <p:spPr bwMode="auto">
                <a:xfrm>
                  <a:off x="7377697" y="308385"/>
                  <a:ext cx="713937" cy="64102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7660FCBD-770F-CFD3-F0A5-8298E87E1028}"/>
                    </a:ext>
                  </a:extLst>
                </p:cNvPr>
                <p:cNvSpPr/>
                <p:nvPr/>
              </p:nvSpPr>
              <p:spPr>
                <a:xfrm>
                  <a:off x="7900294" y="176313"/>
                  <a:ext cx="196397" cy="42111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DE509E5C-FB13-76D8-D0D5-DE1A19893805}"/>
                    </a:ext>
                  </a:extLst>
                </p:cNvPr>
                <p:cNvSpPr/>
                <p:nvPr/>
              </p:nvSpPr>
              <p:spPr>
                <a:xfrm>
                  <a:off x="7416681" y="844704"/>
                  <a:ext cx="196397" cy="42111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pic>
            <p:nvPicPr>
              <p:cNvPr id="1035" name="Picture 1034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^3$H&#10;&#10;&#10;\end{document}" title="IguanaTex Bitmap Display">
                <a:extLst>
                  <a:ext uri="{FF2B5EF4-FFF2-40B4-BE49-F238E27FC236}">
                    <a16:creationId xmlns:a16="http://schemas.microsoft.com/office/drawing/2014/main" id="{F5EB380B-F86F-C3C0-1E5F-DBB2A90F8DEC}"/>
                  </a:ext>
                </a:extLst>
              </p:cNvPr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09166" y="746590"/>
                <a:ext cx="313447" cy="229639"/>
              </a:xfrm>
              <a:prstGeom prst="rect">
                <a:avLst/>
              </a:prstGeom>
            </p:spPr>
          </p:pic>
        </p:grpSp>
        <p:pic>
          <p:nvPicPr>
            <p:cNvPr id="1063" name="Picture 1062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n $+\,\,\SI{14.1}{\mega\electronvolt}$&#10;&#10;&#10;\end{document}" title="IguanaTex Bitmap Display">
              <a:extLst>
                <a:ext uri="{FF2B5EF4-FFF2-40B4-BE49-F238E27FC236}">
                  <a16:creationId xmlns:a16="http://schemas.microsoft.com/office/drawing/2014/main" id="{D5145DBE-94B7-EC29-76D2-190282C95914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8690" y="3895648"/>
              <a:ext cx="1672838" cy="212876"/>
            </a:xfrm>
            <a:prstGeom prst="rect">
              <a:avLst/>
            </a:prstGeom>
          </p:spPr>
        </p:pic>
        <p:pic>
          <p:nvPicPr>
            <p:cNvPr id="1053" name="Picture 1052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^4$He $+\,\,\SI{3.5}{\mega\electronvolt}$&#10;&#10;&#10;\end{document}" title="IguanaTex Bitmap Display">
              <a:extLst>
                <a:ext uri="{FF2B5EF4-FFF2-40B4-BE49-F238E27FC236}">
                  <a16:creationId xmlns:a16="http://schemas.microsoft.com/office/drawing/2014/main" id="{52FD40AE-130A-3B82-AC29-911646CBF948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4872" y="2902972"/>
              <a:ext cx="1837104" cy="254781"/>
            </a:xfrm>
            <a:prstGeom prst="rect">
              <a:avLst/>
            </a:prstGeom>
          </p:spPr>
        </p:pic>
        <p:pic>
          <p:nvPicPr>
            <p:cNvPr id="1061" name="Picture 1060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+$&#10;&#10;&#10;\end{document}" title="IguanaTex Bitmap Display">
              <a:extLst>
                <a:ext uri="{FF2B5EF4-FFF2-40B4-BE49-F238E27FC236}">
                  <a16:creationId xmlns:a16="http://schemas.microsoft.com/office/drawing/2014/main" id="{5B4FBC35-A7AB-6BA3-0438-6FD1AD1AA9F2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6165" y="3465288"/>
              <a:ext cx="236800" cy="236800"/>
            </a:xfrm>
            <a:prstGeom prst="rect">
              <a:avLst/>
            </a:prstGeom>
          </p:spPr>
        </p:pic>
        <p:pic>
          <p:nvPicPr>
            <p:cNvPr id="1064" name="Picture 1063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+$&#10;&#10;&#10;\end{document}" title="IguanaTex Bitmap Display">
              <a:extLst>
                <a:ext uri="{FF2B5EF4-FFF2-40B4-BE49-F238E27FC236}">
                  <a16:creationId xmlns:a16="http://schemas.microsoft.com/office/drawing/2014/main" id="{B9D5A8CA-BAEF-E245-4BFB-FBDA213AB2B6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2794" y="3478436"/>
              <a:ext cx="236800" cy="236800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F5371F80-B344-9227-77CA-0581544E5F7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4" y="1246526"/>
            <a:ext cx="8518348" cy="248108"/>
          </a:xfrm>
          <a:prstGeom prst="rect">
            <a:avLst/>
          </a:prstGeom>
        </p:spPr>
      </p:pic>
      <p:pic>
        <p:nvPicPr>
          <p:cNvPr id="15" name="Picture 14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Collisional slowing-down time is $\sim \SI{0.1}{\second}$; alpha speed is $\sim \!10^7\SI{}{\meter\per\second}$&#10;\end{itemize}&#10;&#10;}&#10;&#10;&#10;\end{document}" title="IguanaTex Bitmap Display">
            <a:extLst>
              <a:ext uri="{FF2B5EF4-FFF2-40B4-BE49-F238E27FC236}">
                <a16:creationId xmlns:a16="http://schemas.microsoft.com/office/drawing/2014/main" id="{CAD6D169-8A25-E996-8EDB-4DF77B6F5C8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6" y="1780782"/>
            <a:ext cx="8339045" cy="289981"/>
          </a:xfrm>
          <a:prstGeom prst="rect">
            <a:avLst/>
          </a:prstGeom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44EA5BD7-39AA-9F5A-C093-0BF8479E8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0156"/>
      </p:ext>
    </p:extLst>
  </p:cSld>
  <p:clrMapOvr>
    <a:masterClrMapping/>
  </p:clrMapOvr>
  <p:transition spd="med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A1DA51-DF67-1D1C-D9BD-383849258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 1">
            <a:extLst>
              <a:ext uri="{FF2B5EF4-FFF2-40B4-BE49-F238E27FC236}">
                <a16:creationId xmlns:a16="http://schemas.microsoft.com/office/drawing/2014/main" id="{4EE13739-BDF3-6CF9-40BE-64213AD0AA1B}"/>
              </a:ext>
            </a:extLst>
          </p:cNvPr>
          <p:cNvSpPr txBox="1">
            <a:spLocks/>
          </p:cNvSpPr>
          <p:nvPr/>
        </p:nvSpPr>
        <p:spPr>
          <a:xfrm>
            <a:off x="353745" y="237744"/>
            <a:ext cx="10305356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Theory vs. simulations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0C1063-47D3-5EB5-8122-DCD5223CF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 descr="A graph of a graph of a graph of a graph of a graph of a graph of a graph of a graph of a graph of a graph of a graph of a graph of a graph of&#10;&#10;AI-generated content may be incorrect.">
            <a:extLst>
              <a:ext uri="{FF2B5EF4-FFF2-40B4-BE49-F238E27FC236}">
                <a16:creationId xmlns:a16="http://schemas.microsoft.com/office/drawing/2014/main" id="{0C2ADF7E-7FCC-4FCC-02E7-B3778E5531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9" b="50366"/>
          <a:stretch>
            <a:fillRect/>
          </a:stretch>
        </p:blipFill>
        <p:spPr>
          <a:xfrm>
            <a:off x="635373" y="1498312"/>
            <a:ext cx="10080000" cy="2317626"/>
          </a:xfrm>
          <a:prstGeom prst="rect">
            <a:avLst/>
          </a:prstGeom>
        </p:spPr>
      </p:pic>
      <p:pic>
        <p:nvPicPr>
          <p:cNvPr id="8" name="Picture 7" descr="A graph of a graph of a graph of a graph of a graph of a graph of a graph of a graph of a graph of a graph of a graph of a graph of a graph of&#10;&#10;AI-generated content may be incorrect.">
            <a:extLst>
              <a:ext uri="{FF2B5EF4-FFF2-40B4-BE49-F238E27FC236}">
                <a16:creationId xmlns:a16="http://schemas.microsoft.com/office/drawing/2014/main" id="{15D07D58-C85D-60D2-B249-0AFCE1344F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230" y="8118119"/>
            <a:ext cx="10080000" cy="5947989"/>
          </a:xfrm>
          <a:prstGeom prst="rect">
            <a:avLst/>
          </a:prstGeom>
        </p:spPr>
      </p:pic>
      <p:pic>
        <p:nvPicPr>
          <p:cNvPr id="10" name="Picture 9" descr="A graph of a graph of a graph of a graph of a graph of a graph of a graph of a graph of a graph of a graph of a graph of a graph of a graph of&#10;&#10;AI-generated content may be incorrect.">
            <a:extLst>
              <a:ext uri="{FF2B5EF4-FFF2-40B4-BE49-F238E27FC236}">
                <a16:creationId xmlns:a16="http://schemas.microsoft.com/office/drawing/2014/main" id="{1C1C155C-BDB0-A304-F4F5-780B521058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31"/>
          <a:stretch>
            <a:fillRect/>
          </a:stretch>
        </p:blipFill>
        <p:spPr>
          <a:xfrm>
            <a:off x="635373" y="3889074"/>
            <a:ext cx="10080000" cy="563211"/>
          </a:xfrm>
          <a:prstGeom prst="rect">
            <a:avLst/>
          </a:prstGeom>
        </p:spPr>
      </p:pic>
      <p:pic>
        <p:nvPicPr>
          <p:cNvPr id="13" name="Picture 12" descr="A graph of a graph of a graph of a graph of a graph of a graph of a graph of a graph of a graph of a graph of a graph of a graph of a graph of&#10;&#10;AI-generated content may be incorrect.">
            <a:extLst>
              <a:ext uri="{FF2B5EF4-FFF2-40B4-BE49-F238E27FC236}">
                <a16:creationId xmlns:a16="http://schemas.microsoft.com/office/drawing/2014/main" id="{B2F184C6-75E0-348C-8D18-E5D13C4659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74"/>
          <a:stretch>
            <a:fillRect/>
          </a:stretch>
        </p:blipFill>
        <p:spPr>
          <a:xfrm>
            <a:off x="635373" y="3836194"/>
            <a:ext cx="10080000" cy="2975522"/>
          </a:xfrm>
          <a:prstGeom prst="rect">
            <a:avLst/>
          </a:prstGeom>
        </p:spPr>
      </p:pic>
      <p:pic>
        <p:nvPicPr>
          <p:cNvPr id="16" name="Picture 15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ASCOT5 simulation&#10;\end{document}&#10;" title="IguanaTex Picture Display">
            <a:extLst>
              <a:ext uri="{FF2B5EF4-FFF2-40B4-BE49-F238E27FC236}">
                <a16:creationId xmlns:a16="http://schemas.microsoft.com/office/drawing/2014/main" id="{B273753E-A432-3E64-35F7-29A599AA5B8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559" y="1247822"/>
            <a:ext cx="2460958" cy="205639"/>
          </a:xfrm>
          <a:prstGeom prst="rect">
            <a:avLst/>
          </a:prstGeom>
        </p:spPr>
      </p:pic>
      <p:pic>
        <p:nvPicPr>
          <p:cNvPr id="20" name="Picture 19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Theory&#10;\end{document}&#10;" title="IguanaTex Picture Display">
            <a:extLst>
              <a:ext uri="{FF2B5EF4-FFF2-40B4-BE49-F238E27FC236}">
                <a16:creationId xmlns:a16="http://schemas.microsoft.com/office/drawing/2014/main" id="{6AE5C039-5698-FFB0-4791-F86A011284F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7979" y="1250449"/>
            <a:ext cx="860553" cy="248108"/>
          </a:xfrm>
          <a:prstGeom prst="rect">
            <a:avLst/>
          </a:prstGeom>
        </p:spPr>
      </p:pic>
      <p:pic>
        <p:nvPicPr>
          <p:cNvPr id="28" name="Picture 27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$\SI{100}{\kilo\electronvolt}$, $\mu = 0$ alphas in reactor-scale W7-X&#10;\end{document}&#10;" title="IguanaTex Picture Display">
            <a:extLst>
              <a:ext uri="{FF2B5EF4-FFF2-40B4-BE49-F238E27FC236}">
                <a16:creationId xmlns:a16="http://schemas.microsoft.com/office/drawing/2014/main" id="{C210BC28-D4E6-E263-D8A4-3E840F52003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184" y="935406"/>
            <a:ext cx="5377897" cy="25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05083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8BD7ECD-73F5-F550-26EE-DBBB3C2BF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 1">
            <a:extLst>
              <a:ext uri="{FF2B5EF4-FFF2-40B4-BE49-F238E27FC236}">
                <a16:creationId xmlns:a16="http://schemas.microsoft.com/office/drawing/2014/main" id="{3AC86118-3E3F-5E03-20E0-88ACC9A2CB60}"/>
              </a:ext>
            </a:extLst>
          </p:cNvPr>
          <p:cNvSpPr txBox="1">
            <a:spLocks/>
          </p:cNvSpPr>
          <p:nvPr/>
        </p:nvSpPr>
        <p:spPr>
          <a:xfrm>
            <a:off x="353745" y="237744"/>
            <a:ext cx="10305356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Theory vs. simulations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428EED-07A5-EF2B-90C9-CA1D8E621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21</a:t>
            </a:fld>
            <a:endParaRPr lang="en-US"/>
          </a:p>
        </p:txBody>
      </p:sp>
      <p:pic>
        <p:nvPicPr>
          <p:cNvPr id="4" name="Picture 3" descr="A diagram of a graph showing a variety of waves&#10;&#10;AI-generated content may be incorrect.">
            <a:extLst>
              <a:ext uri="{FF2B5EF4-FFF2-40B4-BE49-F238E27FC236}">
                <a16:creationId xmlns:a16="http://schemas.microsoft.com/office/drawing/2014/main" id="{5F1CBAF6-9B0E-AAD4-6E80-A6D24E6F80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02" b="50000"/>
          <a:stretch>
            <a:fillRect/>
          </a:stretch>
        </p:blipFill>
        <p:spPr>
          <a:xfrm>
            <a:off x="636069" y="1514452"/>
            <a:ext cx="10080000" cy="2313658"/>
          </a:xfrm>
          <a:prstGeom prst="rect">
            <a:avLst/>
          </a:prstGeom>
        </p:spPr>
      </p:pic>
      <p:pic>
        <p:nvPicPr>
          <p:cNvPr id="5" name="Picture 4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$\SI{3.5}{\mega\electronvolt}$, $\mu = 0$ alphas in reactor-scale W7-X&#10;\end{document}&#10;" title="IguanaTex Picture Display">
            <a:extLst>
              <a:ext uri="{FF2B5EF4-FFF2-40B4-BE49-F238E27FC236}">
                <a16:creationId xmlns:a16="http://schemas.microsoft.com/office/drawing/2014/main" id="{04028529-1356-8383-5071-0F165E7BE3B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183" y="935405"/>
            <a:ext cx="5444953" cy="252579"/>
          </a:xfrm>
          <a:prstGeom prst="rect">
            <a:avLst/>
          </a:prstGeom>
        </p:spPr>
      </p:pic>
      <p:pic>
        <p:nvPicPr>
          <p:cNvPr id="6" name="Picture 5" descr="A diagram of a graph showing a variety of waves&#10;&#10;AI-generated content may be incorrect.">
            <a:extLst>
              <a:ext uri="{FF2B5EF4-FFF2-40B4-BE49-F238E27FC236}">
                <a16:creationId xmlns:a16="http://schemas.microsoft.com/office/drawing/2014/main" id="{194E65B4-8747-908C-0832-C065517790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070"/>
          <a:stretch>
            <a:fillRect/>
          </a:stretch>
        </p:blipFill>
        <p:spPr>
          <a:xfrm>
            <a:off x="636069" y="3780610"/>
            <a:ext cx="10080000" cy="590613"/>
          </a:xfrm>
          <a:prstGeom prst="rect">
            <a:avLst/>
          </a:prstGeom>
        </p:spPr>
      </p:pic>
      <p:pic>
        <p:nvPicPr>
          <p:cNvPr id="10" name="Picture 9" descr="A diagram of a graph showing a variety of waves&#10;&#10;AI-generated content may be incorrect.">
            <a:extLst>
              <a:ext uri="{FF2B5EF4-FFF2-40B4-BE49-F238E27FC236}">
                <a16:creationId xmlns:a16="http://schemas.microsoft.com/office/drawing/2014/main" id="{1F4197A7-E639-1DB7-DA6A-F6DFC6CF3B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03"/>
          <a:stretch>
            <a:fillRect/>
          </a:stretch>
        </p:blipFill>
        <p:spPr>
          <a:xfrm>
            <a:off x="636069" y="3828110"/>
            <a:ext cx="10080000" cy="2979776"/>
          </a:xfrm>
          <a:prstGeom prst="rect">
            <a:avLst/>
          </a:prstGeom>
        </p:spPr>
      </p:pic>
      <p:pic>
        <p:nvPicPr>
          <p:cNvPr id="12" name="Picture 11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ASCOT5 simulation&#10;\end{document}&#10;" title="IguanaTex Picture Display">
            <a:extLst>
              <a:ext uri="{FF2B5EF4-FFF2-40B4-BE49-F238E27FC236}">
                <a16:creationId xmlns:a16="http://schemas.microsoft.com/office/drawing/2014/main" id="{DD59EF0A-C455-1179-B3D7-86FC13F6BFD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559" y="1229062"/>
            <a:ext cx="2460958" cy="205639"/>
          </a:xfrm>
          <a:prstGeom prst="rect">
            <a:avLst/>
          </a:prstGeom>
        </p:spPr>
      </p:pic>
      <p:pic>
        <p:nvPicPr>
          <p:cNvPr id="13" name="Picture 12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Theory&#10;\end{document}&#10;" title="IguanaTex Picture Display">
            <a:extLst>
              <a:ext uri="{FF2B5EF4-FFF2-40B4-BE49-F238E27FC236}">
                <a16:creationId xmlns:a16="http://schemas.microsoft.com/office/drawing/2014/main" id="{D95553CA-E699-7204-9CA5-BC417FC39FE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7979" y="1231689"/>
            <a:ext cx="860553" cy="24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48425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C0625E-1B6C-D4ED-272D-0E4DF3B6D6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 1">
            <a:extLst>
              <a:ext uri="{FF2B5EF4-FFF2-40B4-BE49-F238E27FC236}">
                <a16:creationId xmlns:a16="http://schemas.microsoft.com/office/drawing/2014/main" id="{30E2734F-DB3F-9D15-A76E-11681A0BB5D2}"/>
              </a:ext>
            </a:extLst>
          </p:cNvPr>
          <p:cNvSpPr txBox="1">
            <a:spLocks/>
          </p:cNvSpPr>
          <p:nvPr/>
        </p:nvSpPr>
        <p:spPr>
          <a:xfrm>
            <a:off x="353745" y="237745"/>
            <a:ext cx="10305356" cy="89255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Tangential drifts shift islands radially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40A825F-C5C6-9A0C-E65C-4EE980E3F5E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25"/>
          <a:stretch/>
        </p:blipFill>
        <p:spPr>
          <a:xfrm>
            <a:off x="2138650" y="1930248"/>
            <a:ext cx="3174370" cy="313618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6C5BF81-3999-5458-5235-2412B703F3A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352"/>
          <a:stretch/>
        </p:blipFill>
        <p:spPr>
          <a:xfrm>
            <a:off x="7120851" y="2213386"/>
            <a:ext cx="3538250" cy="2850296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B97559E3-91D8-76AF-CB8B-6C4A85492C4A}"/>
              </a:ext>
            </a:extLst>
          </p:cNvPr>
          <p:cNvGrpSpPr/>
          <p:nvPr/>
        </p:nvGrpSpPr>
        <p:grpSpPr>
          <a:xfrm>
            <a:off x="2024903" y="1981495"/>
            <a:ext cx="3288117" cy="3207902"/>
            <a:chOff x="7828803" y="3335133"/>
            <a:chExt cx="3288117" cy="3207902"/>
          </a:xfrm>
        </p:grpSpPr>
        <p:pic>
          <p:nvPicPr>
            <p:cNvPr id="22" name="Picture 21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  <a:extLst>
                <a:ext uri="{FF2B5EF4-FFF2-40B4-BE49-F238E27FC236}">
                  <a16:creationId xmlns:a16="http://schemas.microsoft.com/office/drawing/2014/main" id="{B0E9BA85-69B6-E330-67C5-C8713B687F5E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8803" y="3335133"/>
              <a:ext cx="284952" cy="187734"/>
            </a:xfrm>
            <a:prstGeom prst="rect">
              <a:avLst/>
            </a:prstGeom>
          </p:spPr>
        </p:pic>
        <p:pic>
          <p:nvPicPr>
            <p:cNvPr id="23" name="Picture 22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 title="IguanaTex Bitmap Display">
              <a:extLst>
                <a:ext uri="{FF2B5EF4-FFF2-40B4-BE49-F238E27FC236}">
                  <a16:creationId xmlns:a16="http://schemas.microsoft.com/office/drawing/2014/main" id="{66FF544F-94BC-C2C9-EC7B-55141D4221F5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1035" y="6280387"/>
              <a:ext cx="119009" cy="191086"/>
            </a:xfrm>
            <a:prstGeom prst="rect">
              <a:avLst/>
            </a:prstGeom>
          </p:spPr>
        </p:pic>
        <p:pic>
          <p:nvPicPr>
            <p:cNvPr id="24" name="Picture 23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  <a:extLst>
                <a:ext uri="{FF2B5EF4-FFF2-40B4-BE49-F238E27FC236}">
                  <a16:creationId xmlns:a16="http://schemas.microsoft.com/office/drawing/2014/main" id="{2E6AB97E-4EFE-2E8B-602C-7B38FA1BC643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1968" y="6280387"/>
              <a:ext cx="284952" cy="187734"/>
            </a:xfrm>
            <a:prstGeom prst="rect">
              <a:avLst/>
            </a:prstGeom>
          </p:spPr>
        </p:pic>
        <p:pic>
          <p:nvPicPr>
            <p:cNvPr id="25" name="Picture 24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Toroidal angle $\zeta$&#10;&#10;\end{document}" title="IguanaTex Bitmap Display">
              <a:extLst>
                <a:ext uri="{FF2B5EF4-FFF2-40B4-BE49-F238E27FC236}">
                  <a16:creationId xmlns:a16="http://schemas.microsoft.com/office/drawing/2014/main" id="{09FEAA78-550F-9E00-D4BE-D4866D1B0060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8991" y="6291606"/>
              <a:ext cx="1957780" cy="251429"/>
            </a:xfrm>
            <a:prstGeom prst="rect">
              <a:avLst/>
            </a:prstGeom>
          </p:spPr>
        </p:pic>
        <p:pic>
          <p:nvPicPr>
            <p:cNvPr id="26" name="Picture 25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Poloidal angle $\theta$&#10;&#10;\end{document}" title="IguanaTex Bitmap Display">
              <a:extLst>
                <a:ext uri="{FF2B5EF4-FFF2-40B4-BE49-F238E27FC236}">
                  <a16:creationId xmlns:a16="http://schemas.microsoft.com/office/drawing/2014/main" id="{93C2188D-934F-FE7D-4A4C-6A2C2C43C4F9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003094" y="4736976"/>
              <a:ext cx="1924256" cy="253105"/>
            </a:xfrm>
            <a:prstGeom prst="rect">
              <a:avLst/>
            </a:prstGeom>
          </p:spPr>
        </p:pic>
      </p:grpSp>
      <p:pic>
        <p:nvPicPr>
          <p:cNvPr id="4" name="Picture 3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Rotational transform vs. radius&#10;&#10;&#10;\end{document}" title="IguanaTex Bitmap Display">
            <a:extLst>
              <a:ext uri="{FF2B5EF4-FFF2-40B4-BE49-F238E27FC236}">
                <a16:creationId xmlns:a16="http://schemas.microsoft.com/office/drawing/2014/main" id="{65B27395-3B47-5CFD-C30D-0190851C3B4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538" y="1920338"/>
            <a:ext cx="3840153" cy="202819"/>
          </a:xfrm>
          <a:prstGeom prst="rect">
            <a:avLst/>
          </a:prstGeom>
        </p:spPr>
      </p:pic>
      <p:pic>
        <p:nvPicPr>
          <p:cNvPr id="7" name="Picture 6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iota$&#10;&#10;&#10;\end{document}" title="IguanaTex Bitmap Display">
            <a:extLst>
              <a:ext uri="{FF2B5EF4-FFF2-40B4-BE49-F238E27FC236}">
                <a16:creationId xmlns:a16="http://schemas.microsoft.com/office/drawing/2014/main" id="{A0A098FA-D9DE-9523-80A6-77E109EBB21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0851" y="2510305"/>
            <a:ext cx="75429" cy="125714"/>
          </a:xfrm>
          <a:prstGeom prst="rect">
            <a:avLst/>
          </a:prstGeom>
        </p:spPr>
      </p:pic>
      <p:pic>
        <p:nvPicPr>
          <p:cNvPr id="16" name="Picture 15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psi$&#10;&#10;&#10;\end{document}" title="IguanaTex Bitmap Display">
            <a:extLst>
              <a:ext uri="{FF2B5EF4-FFF2-40B4-BE49-F238E27FC236}">
                <a16:creationId xmlns:a16="http://schemas.microsoft.com/office/drawing/2014/main" id="{8D8F87A9-830B-58AC-FA32-2E5D662E063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1552" y="4864731"/>
            <a:ext cx="170973" cy="249752"/>
          </a:xfrm>
          <a:prstGeom prst="rect">
            <a:avLst/>
          </a:prstGeom>
        </p:spPr>
      </p:pic>
      <p:pic>
        <p:nvPicPr>
          <p:cNvPr id="14" name="Picture 13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psi_\mathrm{r}$&#10;&#10;&#10;\end{document}" title="IguanaTex Bitmap Display">
            <a:extLst>
              <a:ext uri="{FF2B5EF4-FFF2-40B4-BE49-F238E27FC236}">
                <a16:creationId xmlns:a16="http://schemas.microsoft.com/office/drawing/2014/main" id="{EA89AA83-FE5D-4C49-6645-CDDC4C0CB48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24" y="4801873"/>
            <a:ext cx="254783" cy="249752"/>
          </a:xfrm>
          <a:prstGeom prst="rect">
            <a:avLst/>
          </a:prstGeom>
        </p:spPr>
      </p:pic>
      <p:pic>
        <p:nvPicPr>
          <p:cNvPr id="21" name="Picture 20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N/M$&#10;&#10;&#10;\end{document}" title="IguanaTex Bitmap Display">
            <a:extLst>
              <a:ext uri="{FF2B5EF4-FFF2-40B4-BE49-F238E27FC236}">
                <a16:creationId xmlns:a16="http://schemas.microsoft.com/office/drawing/2014/main" id="{99CF1046-AB3E-E0EC-7C0E-9FB435775ED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645" y="3613134"/>
            <a:ext cx="635282" cy="279923"/>
          </a:xfrm>
          <a:prstGeom prst="rect">
            <a:avLst/>
          </a:prstGeom>
        </p:spPr>
      </p:pic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06BCA190-4450-FEBA-90F6-96421AC2D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22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142EEA4-C9B0-0B33-AF3E-2E8033ACBE24}"/>
              </a:ext>
            </a:extLst>
          </p:cNvPr>
          <p:cNvPicPr>
            <a:picLocks noChangeAspect="1"/>
          </p:cNvPicPr>
          <p:nvPr/>
        </p:nvPicPr>
        <p:blipFill>
          <a:blip r:embed="rId25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2340127" y="6180364"/>
            <a:ext cx="328560" cy="252991"/>
          </a:xfrm>
          <a:prstGeom prst="rect">
            <a:avLst/>
          </a:prstGeom>
        </p:spPr>
      </p:pic>
      <p:pic>
        <p:nvPicPr>
          <p:cNvPr id="19" name="Picture 18" descr="\documentclass{article}&#10;\usepackage{enumitem}&#10;\usepackage{xcolor}&#10;&#10;\definecolor{mycream}{RGB}{253, 246, 227}&#10;&#10;\usepackage{amsmath}&#10;\usepackage{amssymb}&#10;\usepackage[textwidth = 11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Drift-island shift understood in other contexts, e.g. runaway electrons:\\&#10;de Rover \textit{et al} 1996, Matsuyama \textit{et al} 2014, Zweben \textit{et al} 2021&#10;}&#10;&#10;&#10;\end{document}" title="IguanaTex Picture Display">
            <a:extLst>
              <a:ext uri="{FF2B5EF4-FFF2-40B4-BE49-F238E27FC236}">
                <a16:creationId xmlns:a16="http://schemas.microsoft.com/office/drawing/2014/main" id="{F3CFAF72-49EF-A87F-BC9D-7BBA0A4219E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929" y="6097617"/>
            <a:ext cx="7013448" cy="479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9888"/>
      </p:ext>
    </p:extLst>
  </p:cSld>
  <p:clrMapOvr>
    <a:masterClrMapping/>
  </p:clrMapOvr>
  <p:transition spd="med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3E8625C-9747-3456-50C7-C2D7EDAED1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01E3E7D-1CC5-4DD5-A14B-79EC6AAF420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9" r="33623"/>
          <a:stretch/>
        </p:blipFill>
        <p:spPr>
          <a:xfrm>
            <a:off x="7150100" y="2215062"/>
            <a:ext cx="3429000" cy="28502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865E8A7-556E-1EEE-5A0E-0F56550AC7F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8" r="35568" b="4454"/>
          <a:stretch/>
        </p:blipFill>
        <p:spPr>
          <a:xfrm>
            <a:off x="2362864" y="1929643"/>
            <a:ext cx="2893726" cy="2996501"/>
          </a:xfrm>
          <a:prstGeom prst="rect">
            <a:avLst/>
          </a:prstGeom>
        </p:spPr>
      </p:pic>
      <p:sp>
        <p:nvSpPr>
          <p:cNvPr id="11" name="Title 1 1">
            <a:extLst>
              <a:ext uri="{FF2B5EF4-FFF2-40B4-BE49-F238E27FC236}">
                <a16:creationId xmlns:a16="http://schemas.microsoft.com/office/drawing/2014/main" id="{FD64A513-ED42-29AB-244E-0ABA5C054866}"/>
              </a:ext>
            </a:extLst>
          </p:cNvPr>
          <p:cNvSpPr txBox="1">
            <a:spLocks/>
          </p:cNvSpPr>
          <p:nvPr/>
        </p:nvSpPr>
        <p:spPr>
          <a:xfrm>
            <a:off x="353745" y="237745"/>
            <a:ext cx="10305356" cy="89255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Tangential drifts shift islands radially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F133355-1AFF-35BA-E347-8D931C1C5A1B}"/>
              </a:ext>
            </a:extLst>
          </p:cNvPr>
          <p:cNvGrpSpPr/>
          <p:nvPr/>
        </p:nvGrpSpPr>
        <p:grpSpPr>
          <a:xfrm>
            <a:off x="2024903" y="1981495"/>
            <a:ext cx="3288117" cy="3207902"/>
            <a:chOff x="7828803" y="3335133"/>
            <a:chExt cx="3288117" cy="3207902"/>
          </a:xfrm>
        </p:grpSpPr>
        <p:pic>
          <p:nvPicPr>
            <p:cNvPr id="30" name="Picture 29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  <a:extLst>
                <a:ext uri="{FF2B5EF4-FFF2-40B4-BE49-F238E27FC236}">
                  <a16:creationId xmlns:a16="http://schemas.microsoft.com/office/drawing/2014/main" id="{83E42502-115B-9745-2E28-5CA587D01553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8803" y="3335133"/>
              <a:ext cx="284952" cy="187734"/>
            </a:xfrm>
            <a:prstGeom prst="rect">
              <a:avLst/>
            </a:prstGeom>
          </p:spPr>
        </p:pic>
        <p:pic>
          <p:nvPicPr>
            <p:cNvPr id="31" name="Picture 30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 title="IguanaTex Bitmap Display">
              <a:extLst>
                <a:ext uri="{FF2B5EF4-FFF2-40B4-BE49-F238E27FC236}">
                  <a16:creationId xmlns:a16="http://schemas.microsoft.com/office/drawing/2014/main" id="{8C71F87E-5EC3-F12C-7499-EAA10F0A9F9F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1035" y="6280387"/>
              <a:ext cx="119009" cy="191086"/>
            </a:xfrm>
            <a:prstGeom prst="rect">
              <a:avLst/>
            </a:prstGeom>
          </p:spPr>
        </p:pic>
        <p:pic>
          <p:nvPicPr>
            <p:cNvPr id="32" name="Picture 31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  <a:extLst>
                <a:ext uri="{FF2B5EF4-FFF2-40B4-BE49-F238E27FC236}">
                  <a16:creationId xmlns:a16="http://schemas.microsoft.com/office/drawing/2014/main" id="{3924A4EF-A4CC-FE1A-401D-B585059506E1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1968" y="6280387"/>
              <a:ext cx="284952" cy="187734"/>
            </a:xfrm>
            <a:prstGeom prst="rect">
              <a:avLst/>
            </a:prstGeom>
          </p:spPr>
        </p:pic>
        <p:pic>
          <p:nvPicPr>
            <p:cNvPr id="33" name="Picture 32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Toroidal angle $\zeta$&#10;&#10;\end{document}" title="IguanaTex Bitmap Display">
              <a:extLst>
                <a:ext uri="{FF2B5EF4-FFF2-40B4-BE49-F238E27FC236}">
                  <a16:creationId xmlns:a16="http://schemas.microsoft.com/office/drawing/2014/main" id="{924926C2-2268-C000-88E0-4069E808A1DA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8991" y="6291606"/>
              <a:ext cx="1957780" cy="251429"/>
            </a:xfrm>
            <a:prstGeom prst="rect">
              <a:avLst/>
            </a:prstGeom>
          </p:spPr>
        </p:pic>
        <p:pic>
          <p:nvPicPr>
            <p:cNvPr id="34" name="Picture 33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Poloidal angle $\theta$&#10;&#10;\end{document}" title="IguanaTex Bitmap Display">
              <a:extLst>
                <a:ext uri="{FF2B5EF4-FFF2-40B4-BE49-F238E27FC236}">
                  <a16:creationId xmlns:a16="http://schemas.microsoft.com/office/drawing/2014/main" id="{4660C6AC-4676-9970-53DF-42A24E0DE238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003094" y="4736976"/>
              <a:ext cx="1924256" cy="253105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41C4F5D-5272-20E1-086F-DC204D91915B}"/>
              </a:ext>
            </a:extLst>
          </p:cNvPr>
          <p:cNvGrpSpPr/>
          <p:nvPr/>
        </p:nvGrpSpPr>
        <p:grpSpPr>
          <a:xfrm>
            <a:off x="6675645" y="1920338"/>
            <a:ext cx="4060046" cy="3194145"/>
            <a:chOff x="6675645" y="1920338"/>
            <a:chExt cx="4060046" cy="3194145"/>
          </a:xfrm>
        </p:grpSpPr>
        <p:pic>
          <p:nvPicPr>
            <p:cNvPr id="36" name="Picture 35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Rotational transform vs. radius&#10;&#10;&#10;\end{document}" title="IguanaTex Bitmap Display">
              <a:extLst>
                <a:ext uri="{FF2B5EF4-FFF2-40B4-BE49-F238E27FC236}">
                  <a16:creationId xmlns:a16="http://schemas.microsoft.com/office/drawing/2014/main" id="{F256D694-175F-81E4-5FC2-054415795498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5538" y="1920338"/>
              <a:ext cx="3840153" cy="202819"/>
            </a:xfrm>
            <a:prstGeom prst="rect">
              <a:avLst/>
            </a:prstGeom>
          </p:spPr>
        </p:pic>
        <p:pic>
          <p:nvPicPr>
            <p:cNvPr id="37" name="Picture 36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iota$&#10;&#10;&#10;\end{document}" title="IguanaTex Bitmap Display">
              <a:extLst>
                <a:ext uri="{FF2B5EF4-FFF2-40B4-BE49-F238E27FC236}">
                  <a16:creationId xmlns:a16="http://schemas.microsoft.com/office/drawing/2014/main" id="{239AF386-2E80-B87C-9DB8-7023427FDF88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0851" y="2510305"/>
              <a:ext cx="75429" cy="125714"/>
            </a:xfrm>
            <a:prstGeom prst="rect">
              <a:avLst/>
            </a:prstGeom>
          </p:spPr>
        </p:pic>
        <p:pic>
          <p:nvPicPr>
            <p:cNvPr id="38" name="Picture 37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psi$&#10;&#10;&#10;\end{document}" title="IguanaTex Bitmap Display">
              <a:extLst>
                <a:ext uri="{FF2B5EF4-FFF2-40B4-BE49-F238E27FC236}">
                  <a16:creationId xmlns:a16="http://schemas.microsoft.com/office/drawing/2014/main" id="{B5B8B9BA-77CE-C56B-80F0-02CDE77EF0EE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1552" y="4864731"/>
              <a:ext cx="170973" cy="249752"/>
            </a:xfrm>
            <a:prstGeom prst="rect">
              <a:avLst/>
            </a:prstGeom>
          </p:spPr>
        </p:pic>
        <p:pic>
          <p:nvPicPr>
            <p:cNvPr id="39" name="Picture 38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psi_\mathrm{r}$&#10;&#10;&#10;\end{document}" title="IguanaTex Bitmap Display">
              <a:extLst>
                <a:ext uri="{FF2B5EF4-FFF2-40B4-BE49-F238E27FC236}">
                  <a16:creationId xmlns:a16="http://schemas.microsoft.com/office/drawing/2014/main" id="{93102B7E-2D8D-0781-EBAE-AE0009399B55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88224" y="4801873"/>
              <a:ext cx="254783" cy="249752"/>
            </a:xfrm>
            <a:prstGeom prst="rect">
              <a:avLst/>
            </a:prstGeom>
          </p:spPr>
        </p:pic>
        <p:pic>
          <p:nvPicPr>
            <p:cNvPr id="40" name="Picture 39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N/M$&#10;&#10;&#10;\end{document}" title="IguanaTex Bitmap Display">
              <a:extLst>
                <a:ext uri="{FF2B5EF4-FFF2-40B4-BE49-F238E27FC236}">
                  <a16:creationId xmlns:a16="http://schemas.microsoft.com/office/drawing/2014/main" id="{9FCF399B-74BC-4101-5CD0-270A8C84A0F2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5645" y="3613134"/>
              <a:ext cx="635282" cy="279923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B0B324DF-2FA0-B92F-2779-9B7795C7643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927" y="3371254"/>
            <a:ext cx="911970" cy="250342"/>
          </a:xfrm>
          <a:prstGeom prst="rect">
            <a:avLst/>
          </a:prstGeom>
        </p:spPr>
      </p:pic>
      <p:pic>
        <p:nvPicPr>
          <p:cNvPr id="47" name="Picture 46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Co-passing particle&#10;&#10;&#10;\end{document}" title="IguanaTex Bitmap Display">
            <a:extLst>
              <a:ext uri="{FF2B5EF4-FFF2-40B4-BE49-F238E27FC236}">
                <a16:creationId xmlns:a16="http://schemas.microsoft.com/office/drawing/2014/main" id="{C2700018-FE69-37BC-4FA4-295CDC05586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260" y="1651977"/>
            <a:ext cx="2299734" cy="253105"/>
          </a:xfrm>
          <a:prstGeom prst="rect">
            <a:avLst/>
          </a:prstGeom>
        </p:spPr>
      </p:pic>
      <p:sp>
        <p:nvSpPr>
          <p:cNvPr id="49" name="Slide Number Placeholder 48">
            <a:extLst>
              <a:ext uri="{FF2B5EF4-FFF2-40B4-BE49-F238E27FC236}">
                <a16:creationId xmlns:a16="http://schemas.microsoft.com/office/drawing/2014/main" id="{3D3BC82E-C817-694E-01DD-F7754141C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23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0ECA42-AC50-6A9A-5E0E-7311840C19F7}"/>
              </a:ext>
            </a:extLst>
          </p:cNvPr>
          <p:cNvPicPr>
            <a:picLocks noChangeAspect="1"/>
          </p:cNvPicPr>
          <p:nvPr/>
        </p:nvPicPr>
        <p:blipFill>
          <a:blip r:embed="rId29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2340127" y="6180364"/>
            <a:ext cx="328560" cy="252991"/>
          </a:xfrm>
          <a:prstGeom prst="rect">
            <a:avLst/>
          </a:prstGeom>
        </p:spPr>
      </p:pic>
      <p:pic>
        <p:nvPicPr>
          <p:cNvPr id="4" name="Picture 3" descr="\documentclass{article}&#10;\usepackage{enumitem}&#10;\usepackage{xcolor}&#10;&#10;\definecolor{mycream}{RGB}{253, 246, 227}&#10;&#10;\usepackage{amsmath}&#10;\usepackage{amssymb}&#10;\usepackage[textwidth = 11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Drift-island shift understood in other contexts, e.g. runaway electrons:\\&#10;de Rover \textit{et al} 1996, Matsuyama \textit{et al} 2014, Zweben \textit{et al} 2021&#10;}&#10;&#10;&#10;\end{document}" title="IguanaTex Picture Display">
            <a:extLst>
              <a:ext uri="{FF2B5EF4-FFF2-40B4-BE49-F238E27FC236}">
                <a16:creationId xmlns:a16="http://schemas.microsoft.com/office/drawing/2014/main" id="{E03DA994-20EB-DA68-DD5D-705A33388D5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929" y="6097617"/>
            <a:ext cx="7013448" cy="479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60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8B00B0-6156-3723-FEB6-B2D9BFDF1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7C3B7D68-05DE-C0D2-5187-E9FE3A8F4E9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5" t="5938" r="1981" b="8513"/>
          <a:stretch/>
        </p:blipFill>
        <p:spPr>
          <a:xfrm>
            <a:off x="7306301" y="2381234"/>
            <a:ext cx="3200400" cy="2438400"/>
          </a:xfrm>
          <a:prstGeom prst="rect">
            <a:avLst/>
          </a:prstGeom>
        </p:spPr>
      </p:pic>
      <p:sp>
        <p:nvSpPr>
          <p:cNvPr id="11" name="Title 1 1">
            <a:extLst>
              <a:ext uri="{FF2B5EF4-FFF2-40B4-BE49-F238E27FC236}">
                <a16:creationId xmlns:a16="http://schemas.microsoft.com/office/drawing/2014/main" id="{A183A7B1-78ED-AC80-3667-E0E212575978}"/>
              </a:ext>
            </a:extLst>
          </p:cNvPr>
          <p:cNvSpPr txBox="1">
            <a:spLocks/>
          </p:cNvSpPr>
          <p:nvPr/>
        </p:nvSpPr>
        <p:spPr>
          <a:xfrm>
            <a:off x="353745" y="237745"/>
            <a:ext cx="10305356" cy="89255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Tangential drifts shift islands radially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943807-326E-A99C-4B11-9DF9416F096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25"/>
          <a:stretch/>
        </p:blipFill>
        <p:spPr>
          <a:xfrm>
            <a:off x="2138650" y="1930248"/>
            <a:ext cx="3174370" cy="3136182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242A12A-BBC1-28D0-D607-2FD09D54D08A}"/>
              </a:ext>
            </a:extLst>
          </p:cNvPr>
          <p:cNvGrpSpPr/>
          <p:nvPr/>
        </p:nvGrpSpPr>
        <p:grpSpPr>
          <a:xfrm>
            <a:off x="2024903" y="1981495"/>
            <a:ext cx="3288117" cy="3207902"/>
            <a:chOff x="7828803" y="3335133"/>
            <a:chExt cx="3288117" cy="3207902"/>
          </a:xfrm>
        </p:grpSpPr>
        <p:pic>
          <p:nvPicPr>
            <p:cNvPr id="5" name="Picture 4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  <a:extLst>
                <a:ext uri="{FF2B5EF4-FFF2-40B4-BE49-F238E27FC236}">
                  <a16:creationId xmlns:a16="http://schemas.microsoft.com/office/drawing/2014/main" id="{DAA265B5-199B-1B18-9AAA-0506661B19D8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8803" y="3335133"/>
              <a:ext cx="284952" cy="187734"/>
            </a:xfrm>
            <a:prstGeom prst="rect">
              <a:avLst/>
            </a:prstGeom>
          </p:spPr>
        </p:pic>
        <p:pic>
          <p:nvPicPr>
            <p:cNvPr id="6" name="Picture 5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 title="IguanaTex Bitmap Display">
              <a:extLst>
                <a:ext uri="{FF2B5EF4-FFF2-40B4-BE49-F238E27FC236}">
                  <a16:creationId xmlns:a16="http://schemas.microsoft.com/office/drawing/2014/main" id="{4179B722-3922-7565-DB0A-ED1E1A2ECA15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1035" y="6280387"/>
              <a:ext cx="119009" cy="191086"/>
            </a:xfrm>
            <a:prstGeom prst="rect">
              <a:avLst/>
            </a:prstGeom>
          </p:spPr>
        </p:pic>
        <p:pic>
          <p:nvPicPr>
            <p:cNvPr id="7" name="Picture 6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  <a:extLst>
                <a:ext uri="{FF2B5EF4-FFF2-40B4-BE49-F238E27FC236}">
                  <a16:creationId xmlns:a16="http://schemas.microsoft.com/office/drawing/2014/main" id="{5103122F-2D9C-3C33-0CB8-9AE1A68C4B1D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1968" y="6280387"/>
              <a:ext cx="284952" cy="187734"/>
            </a:xfrm>
            <a:prstGeom prst="rect">
              <a:avLst/>
            </a:prstGeom>
          </p:spPr>
        </p:pic>
        <p:pic>
          <p:nvPicPr>
            <p:cNvPr id="8" name="Picture 7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Toroidal angle $\zeta$&#10;&#10;\end{document}" title="IguanaTex Bitmap Display">
              <a:extLst>
                <a:ext uri="{FF2B5EF4-FFF2-40B4-BE49-F238E27FC236}">
                  <a16:creationId xmlns:a16="http://schemas.microsoft.com/office/drawing/2014/main" id="{43C7F904-619E-BF0A-64F3-C839ADCFEDD2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8991" y="6291606"/>
              <a:ext cx="1957780" cy="251429"/>
            </a:xfrm>
            <a:prstGeom prst="rect">
              <a:avLst/>
            </a:prstGeom>
          </p:spPr>
        </p:pic>
        <p:pic>
          <p:nvPicPr>
            <p:cNvPr id="9" name="Picture 8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Poloidal angle $\theta$&#10;&#10;\end{document}" title="IguanaTex Bitmap Display">
              <a:extLst>
                <a:ext uri="{FF2B5EF4-FFF2-40B4-BE49-F238E27FC236}">
                  <a16:creationId xmlns:a16="http://schemas.microsoft.com/office/drawing/2014/main" id="{894EF2D6-D6B2-CC54-7B50-04913A270FD0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003094" y="4736976"/>
              <a:ext cx="1924256" cy="253105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DC8012C-83A7-536F-F703-6450D377E0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39" t="2959" r="3537" b="6157"/>
          <a:stretch/>
        </p:blipFill>
        <p:spPr>
          <a:xfrm>
            <a:off x="2362295" y="2023141"/>
            <a:ext cx="2857500" cy="2850296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AC83488B-2728-DB1A-92BF-B4E757456B9A}"/>
              </a:ext>
            </a:extLst>
          </p:cNvPr>
          <p:cNvGrpSpPr/>
          <p:nvPr/>
        </p:nvGrpSpPr>
        <p:grpSpPr>
          <a:xfrm>
            <a:off x="6675645" y="1920338"/>
            <a:ext cx="4060046" cy="3194145"/>
            <a:chOff x="6675645" y="1920338"/>
            <a:chExt cx="4060046" cy="3194145"/>
          </a:xfrm>
        </p:grpSpPr>
        <p:pic>
          <p:nvPicPr>
            <p:cNvPr id="10" name="Picture 9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Rotational transform vs. radius&#10;&#10;&#10;\end{document}" title="IguanaTex Bitmap Display">
              <a:extLst>
                <a:ext uri="{FF2B5EF4-FFF2-40B4-BE49-F238E27FC236}">
                  <a16:creationId xmlns:a16="http://schemas.microsoft.com/office/drawing/2014/main" id="{3C2CB0C6-E0B6-5397-E2DA-5B5ED32ADA20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5538" y="1920338"/>
              <a:ext cx="3840153" cy="202819"/>
            </a:xfrm>
            <a:prstGeom prst="rect">
              <a:avLst/>
            </a:prstGeom>
          </p:spPr>
        </p:pic>
        <p:pic>
          <p:nvPicPr>
            <p:cNvPr id="12" name="Picture 11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iota$&#10;&#10;&#10;\end{document}" title="IguanaTex Bitmap Display">
              <a:extLst>
                <a:ext uri="{FF2B5EF4-FFF2-40B4-BE49-F238E27FC236}">
                  <a16:creationId xmlns:a16="http://schemas.microsoft.com/office/drawing/2014/main" id="{826162E6-DE46-8874-2526-97FEC0EA2BFE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0851" y="2510305"/>
              <a:ext cx="75429" cy="125714"/>
            </a:xfrm>
            <a:prstGeom prst="rect">
              <a:avLst/>
            </a:prstGeom>
          </p:spPr>
        </p:pic>
        <p:pic>
          <p:nvPicPr>
            <p:cNvPr id="13" name="Picture 12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psi$&#10;&#10;&#10;\end{document}" title="IguanaTex Bitmap Display">
              <a:extLst>
                <a:ext uri="{FF2B5EF4-FFF2-40B4-BE49-F238E27FC236}">
                  <a16:creationId xmlns:a16="http://schemas.microsoft.com/office/drawing/2014/main" id="{CBA34993-BC74-AD18-BE35-E371AC71ED74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1552" y="4864731"/>
              <a:ext cx="170973" cy="249752"/>
            </a:xfrm>
            <a:prstGeom prst="rect">
              <a:avLst/>
            </a:prstGeom>
          </p:spPr>
        </p:pic>
        <p:pic>
          <p:nvPicPr>
            <p:cNvPr id="14" name="Picture 13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psi_\mathrm{r}$&#10;&#10;&#10;\end{document}" title="IguanaTex Bitmap Display">
              <a:extLst>
                <a:ext uri="{FF2B5EF4-FFF2-40B4-BE49-F238E27FC236}">
                  <a16:creationId xmlns:a16="http://schemas.microsoft.com/office/drawing/2014/main" id="{D108D017-31CB-1D1C-EDC9-9D0DABCB1B39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88224" y="4801873"/>
              <a:ext cx="254783" cy="249752"/>
            </a:xfrm>
            <a:prstGeom prst="rect">
              <a:avLst/>
            </a:prstGeom>
          </p:spPr>
        </p:pic>
        <p:pic>
          <p:nvPicPr>
            <p:cNvPr id="15" name="Picture 14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N/M$&#10;&#10;&#10;\end{document}" title="IguanaTex Bitmap Display">
              <a:extLst>
                <a:ext uri="{FF2B5EF4-FFF2-40B4-BE49-F238E27FC236}">
                  <a16:creationId xmlns:a16="http://schemas.microsoft.com/office/drawing/2014/main" id="{7D7D260D-F4C1-D289-68A9-0F9F3A237739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5645" y="3613134"/>
              <a:ext cx="635282" cy="279923"/>
            </a:xfrm>
            <a:prstGeom prst="rect">
              <a:avLst/>
            </a:prstGeom>
          </p:spPr>
        </p:pic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AEA8284E-17AB-85CE-D1BF-89BC9949881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927" y="3371254"/>
            <a:ext cx="911970" cy="250342"/>
          </a:xfrm>
          <a:prstGeom prst="rect">
            <a:avLst/>
          </a:prstGeom>
        </p:spPr>
      </p:pic>
      <p:pic>
        <p:nvPicPr>
          <p:cNvPr id="28" name="Picture 27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Counter-passing particle&#10;&#10;&#10;\end{document}" title="IguanaTex Bitmap Display">
            <a:extLst>
              <a:ext uri="{FF2B5EF4-FFF2-40B4-BE49-F238E27FC236}">
                <a16:creationId xmlns:a16="http://schemas.microsoft.com/office/drawing/2014/main" id="{4386D47D-1F3B-510C-8EE6-978B39BE7B6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60" y="1651977"/>
            <a:ext cx="2941716" cy="253105"/>
          </a:xfrm>
          <a:prstGeom prst="rect">
            <a:avLst/>
          </a:prstGeom>
        </p:spPr>
      </p:pic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E31EE222-513D-FCF4-AC46-9627D30B9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24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96A6B8-C977-3560-6425-08917E88F9AC}"/>
              </a:ext>
            </a:extLst>
          </p:cNvPr>
          <p:cNvPicPr>
            <a:picLocks noChangeAspect="1"/>
          </p:cNvPicPr>
          <p:nvPr/>
        </p:nvPicPr>
        <p:blipFill>
          <a:blip r:embed="rId29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2340127" y="6180364"/>
            <a:ext cx="328560" cy="252991"/>
          </a:xfrm>
          <a:prstGeom prst="rect">
            <a:avLst/>
          </a:prstGeom>
        </p:spPr>
      </p:pic>
      <p:pic>
        <p:nvPicPr>
          <p:cNvPr id="18" name="Picture 17" descr="\documentclass{article}&#10;\usepackage{enumitem}&#10;\usepackage{xcolor}&#10;&#10;\definecolor{mycream}{RGB}{253, 246, 227}&#10;&#10;\usepackage{amsmath}&#10;\usepackage{amssymb}&#10;\usepackage[textwidth = 11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Drift-island shift understood in other contexts, e.g. runaway electrons:\\&#10;de Rover \textit{et al} 1996, Matsuyama \textit{et al} 2014, Zweben \textit{et al} 2021&#10;}&#10;&#10;&#10;\end{document}" title="IguanaTex Picture Display">
            <a:extLst>
              <a:ext uri="{FF2B5EF4-FFF2-40B4-BE49-F238E27FC236}">
                <a16:creationId xmlns:a16="http://schemas.microsoft.com/office/drawing/2014/main" id="{C20452EB-7934-116B-65D0-282607AD07B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929" y="6097617"/>
            <a:ext cx="7013448" cy="479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08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7891FD-5667-E2F6-B626-F98A498C0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17E0538-3E57-9D44-71D4-4FE5BFFCA9D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298" y="1867075"/>
            <a:ext cx="4251350" cy="574446"/>
          </a:xfrm>
          <a:prstGeom prst="rect">
            <a:avLst/>
          </a:prstGeom>
        </p:spPr>
      </p:pic>
      <p:sp>
        <p:nvSpPr>
          <p:cNvPr id="11" name="Title 1 1">
            <a:extLst>
              <a:ext uri="{FF2B5EF4-FFF2-40B4-BE49-F238E27FC236}">
                <a16:creationId xmlns:a16="http://schemas.microsoft.com/office/drawing/2014/main" id="{44B0517B-5236-6201-58D2-553F10153513}"/>
              </a:ext>
            </a:extLst>
          </p:cNvPr>
          <p:cNvSpPr txBox="1">
            <a:spLocks/>
          </p:cNvSpPr>
          <p:nvPr/>
        </p:nvSpPr>
        <p:spPr>
          <a:xfrm>
            <a:off x="353745" y="343863"/>
            <a:ext cx="10305356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Higher-order adiabatic invariants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4" name="Picture 3" descr="\documentclass{article}&#10;\usepackage{amsmath}&#10;\pagestyle{empty}&#10;\begin{document}&#10;&#10;\begin{equation*}&#10;\frac{\mathrm{d}\psi}{\mathrm{d}t} = \boldsymbol{v}_\mathrm{d}\boldsymbol{\cdot}\boldsymbol{\nabla}\psi&#10;\end{equation*}&#10;&#10;&#10;\end{document}" title="IguanaTex Bitmap Display">
            <a:extLst>
              <a:ext uri="{FF2B5EF4-FFF2-40B4-BE49-F238E27FC236}">
                <a16:creationId xmlns:a16="http://schemas.microsoft.com/office/drawing/2014/main" id="{B5FB8C8C-9126-C842-8783-8534075AF1E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46" y="1867075"/>
            <a:ext cx="1711390" cy="574933"/>
          </a:xfrm>
          <a:prstGeom prst="rect">
            <a:avLst/>
          </a:prstGeom>
        </p:spPr>
      </p:pic>
      <p:pic>
        <p:nvPicPr>
          <p:cNvPr id="41" name="Picture 40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Recall that we dropped tangential drifts:&#10;\end{itemize}&#10;&#10;}&#10;&#10;&#10;\end{document}" title="IguanaTex Bitmap Display">
            <a:extLst>
              <a:ext uri="{FF2B5EF4-FFF2-40B4-BE49-F238E27FC236}">
                <a16:creationId xmlns:a16="http://schemas.microsoft.com/office/drawing/2014/main" id="{A7CFE273-E8EC-572C-CC8F-8B4630ADD2A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8" y="1413345"/>
            <a:ext cx="5207919" cy="253105"/>
          </a:xfrm>
          <a:prstGeom prst="rect">
            <a:avLst/>
          </a:prstGeom>
        </p:spPr>
      </p:pic>
      <p:pic>
        <p:nvPicPr>
          <p:cNvPr id="43" name="Picture 42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To include tangential drifts, need higher-order adiabatic invariant&#10;\item Continuing our expansion in $\sqrt{\rho_\star}\ll 1$:&#10;\end{itemize}&#10;&#10;}&#10;&#10;&#10;\end{document}" title="IguanaTex Bitmap Display">
            <a:extLst>
              <a:ext uri="{FF2B5EF4-FFF2-40B4-BE49-F238E27FC236}">
                <a16:creationId xmlns:a16="http://schemas.microsoft.com/office/drawing/2014/main" id="{7F398514-194C-F7C2-D1FC-7FCA551CEE9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7" y="2725119"/>
            <a:ext cx="8245177" cy="846478"/>
          </a:xfrm>
          <a:prstGeom prst="rect">
            <a:avLst/>
          </a:prstGeom>
        </p:spPr>
      </p:pic>
      <p:pic>
        <p:nvPicPr>
          <p:cNvPr id="39" name="Picture 38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equation*}&#10;    \bar{\mathcal{I}}(\psi,\eta,\zeta) = \mathcal{I}(\psi,\eta) + \mathcal{I}^{(1/2)}(\psi,\eta,\zeta) + \mathcal{I}^{(1)}(\psi,\eta,\zeta) + \ldots&#10;\end{equation*}&#10;&#10;}&#10;&#10;&#10;\end{document}" title="IguanaTex Bitmap Display">
            <a:extLst>
              <a:ext uri="{FF2B5EF4-FFF2-40B4-BE49-F238E27FC236}">
                <a16:creationId xmlns:a16="http://schemas.microsoft.com/office/drawing/2014/main" id="{2018C333-5F8C-E343-8762-1099D063C55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565" y="3772512"/>
            <a:ext cx="6724870" cy="330210"/>
          </a:xfrm>
          <a:prstGeom prst="rect">
            <a:avLst/>
          </a:prstGeom>
        </p:spPr>
      </p:pic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85C25C9D-B095-F258-8EB4-D6B397CE9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25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C1D4BD-79CC-C5D3-7D84-731601132685}"/>
              </a:ext>
            </a:extLst>
          </p:cNvPr>
          <p:cNvGrpSpPr/>
          <p:nvPr/>
        </p:nvGrpSpPr>
        <p:grpSpPr>
          <a:xfrm>
            <a:off x="7436301" y="1960253"/>
            <a:ext cx="854268" cy="455607"/>
            <a:chOff x="2972469" y="3328178"/>
            <a:chExt cx="854268" cy="455607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196CDA2-16D5-CC75-0582-2B4BC4C9D4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72469" y="3333621"/>
              <a:ext cx="854268" cy="450164"/>
            </a:xfrm>
            <a:prstGeom prst="line">
              <a:avLst/>
            </a:prstGeom>
            <a:ln w="38100" cap="rnd">
              <a:solidFill>
                <a:srgbClr val="DB4632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4EB01AB-4C50-E9F8-BA96-BFDDA3ED4481}"/>
                </a:ext>
              </a:extLst>
            </p:cNvPr>
            <p:cNvCxnSpPr>
              <a:cxnSpLocks/>
            </p:cNvCxnSpPr>
            <p:nvPr/>
          </p:nvCxnSpPr>
          <p:spPr>
            <a:xfrm>
              <a:off x="2972469" y="3328178"/>
              <a:ext cx="854268" cy="445278"/>
            </a:xfrm>
            <a:prstGeom prst="line">
              <a:avLst/>
            </a:prstGeom>
            <a:ln w="38100" cap="rnd">
              <a:solidFill>
                <a:srgbClr val="DB4632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2080595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2277FA-9232-9369-7B34-A7C4F9770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 1">
            <a:extLst>
              <a:ext uri="{FF2B5EF4-FFF2-40B4-BE49-F238E27FC236}">
                <a16:creationId xmlns:a16="http://schemas.microsoft.com/office/drawing/2014/main" id="{A4C95A0D-20F0-A576-0B9E-FF11BF4EC0D0}"/>
              </a:ext>
            </a:extLst>
          </p:cNvPr>
          <p:cNvSpPr txBox="1">
            <a:spLocks/>
          </p:cNvSpPr>
          <p:nvPr/>
        </p:nvSpPr>
        <p:spPr>
          <a:xfrm>
            <a:off x="353745" y="343863"/>
            <a:ext cx="10305356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Higher-order transit invariant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8" name="Picture 7" descr="\documentclass{article}&#10;\usepackage{amsmath}&#10;\pagestyle{empty}&#10;\begin{document}&#10;&#10;\addtolength{\jot}{1em}&#10;&#10;\begin{align*}&#10;    \nonumber \mathcal{I} + \mathcal{I}^{(1/2)} &amp;= \sigma I_\mathrm{r}(\eta,\mathcal{E},\mu,\sigma) - (\psi-\psi_\mathrm{r})\frac{Ze\tau_\mathrm{t}}{\sigma mc}\langle \boldsymbol{v}_\mathrm{d}\boldsymbol{\cdot}\mathbf{\nabla}\eta\rangle_\mathrm{t}\\&#10;    \nonumber&amp; \quad - \frac{\pi M Ze}{mc}\iota'_{\mathrm{r}}(\psi-\psi_\mathrm{r})^2 - \frac{\pi M Ze}{3mc}\iota_{\mathrm{r}}''(\psi-\psi_\mathrm{r})^3\\&#10;    \nonumber&amp; \quad + \frac{Ze}{mc}\iota'(\psi-\psi_\mathrm{r}) \int_0^\zeta 2\pi M \biggr(\frac{\boldsymbol{v}_\mathrm{d}\boldsymbol{\cdot}\boldsymbol{\nabla}\psi}{v_\parallel\hat{\boldsymbol{b}}\boldsymbol{\cdot}\boldsymbol{\nabla}\zeta}\biggr)\,\mathrm{d}\zeta'\\&#10;    &amp; \quad + \frac{Ze}{mc}\iota'(\psi-\psi_\mathrm{r})\int_0^{2\pi M}(\zeta' - \zeta - \pi M)\biggr(\frac{\boldsymbol{v}_\mathrm{d}\boldsymbol{\cdot}\boldsymbol{\nabla}\psi}{v_\parallel\hat{\boldsymbol{b}}\boldsymbol{\cdot}\boldsymbol{\nabla}\zeta}\biggr)\,\mathrm{d}\zeta'&#10;\end{align*}&#10;&#10;\end{document}" title="IguanaTex Picture Display">
            <a:extLst>
              <a:ext uri="{FF2B5EF4-FFF2-40B4-BE49-F238E27FC236}">
                <a16:creationId xmlns:a16="http://schemas.microsoft.com/office/drawing/2014/main" id="{69F175C7-297F-E454-AD99-11D010C14DD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213" y="2053872"/>
            <a:ext cx="7926016" cy="3862425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D59A2BF8-047B-A988-62AA-7B74991FE929}"/>
              </a:ext>
            </a:extLst>
          </p:cNvPr>
          <p:cNvGrpSpPr/>
          <p:nvPr/>
        </p:nvGrpSpPr>
        <p:grpSpPr>
          <a:xfrm>
            <a:off x="2239539" y="1643899"/>
            <a:ext cx="3719982" cy="2035156"/>
            <a:chOff x="1742582" y="1216516"/>
            <a:chExt cx="3719982" cy="203515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F3916AA-A414-5F85-1B69-B12EA07DB6A3}"/>
                </a:ext>
              </a:extLst>
            </p:cNvPr>
            <p:cNvSpPr/>
            <p:nvPr/>
          </p:nvSpPr>
          <p:spPr>
            <a:xfrm>
              <a:off x="2900294" y="1539683"/>
              <a:ext cx="1715076" cy="762921"/>
            </a:xfrm>
            <a:prstGeom prst="rect">
              <a:avLst/>
            </a:prstGeom>
            <a:noFill/>
            <a:ln w="38100">
              <a:solidFill>
                <a:srgbClr val="DB463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DB4632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FD5ECF0-01A5-FB09-23B0-93361367C737}"/>
                </a:ext>
              </a:extLst>
            </p:cNvPr>
            <p:cNvSpPr/>
            <p:nvPr/>
          </p:nvSpPr>
          <p:spPr>
            <a:xfrm>
              <a:off x="2900293" y="2488751"/>
              <a:ext cx="2562271" cy="762921"/>
            </a:xfrm>
            <a:prstGeom prst="rect">
              <a:avLst/>
            </a:prstGeom>
            <a:noFill/>
            <a:ln w="38100">
              <a:solidFill>
                <a:srgbClr val="DB463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DB4632"/>
                </a:solidFill>
              </a:endParaRPr>
            </a:p>
          </p:txBody>
        </p:sp>
        <p:pic>
          <p:nvPicPr>
            <p:cNvPr id="46" name="Picture 45" descr="\documentclass{article}&#10;\usepackage{amsmath}&#10;\usepackage[dvipsnames]{xcolor}&#10;\usepackage{enumitem}&#10;\usepackage[textwidth = 7cm]{geometry}&#10;\pagestyle{empty}&#10;&#10;\definecolor{links}{RGB}{219, 70, 50}&#10;&#10;\begin{document}&#10;\raggedright&#10;&#10;{\color{links}Lowest-order invariant}&#10;&#10;\end{document}" title="IguanaTex Bitmap Display">
              <a:extLst>
                <a:ext uri="{FF2B5EF4-FFF2-40B4-BE49-F238E27FC236}">
                  <a16:creationId xmlns:a16="http://schemas.microsoft.com/office/drawing/2014/main" id="{3F20A1EB-4EFF-8004-3BBD-F86FEFEEF254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2582" y="1216516"/>
              <a:ext cx="2713752" cy="196114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4E1D1615-E15C-D239-BBF1-A89162F7AE5D}"/>
              </a:ext>
            </a:extLst>
          </p:cNvPr>
          <p:cNvSpPr/>
          <p:nvPr/>
        </p:nvSpPr>
        <p:spPr>
          <a:xfrm>
            <a:off x="5397622" y="1967065"/>
            <a:ext cx="2969581" cy="762921"/>
          </a:xfrm>
          <a:prstGeom prst="rect">
            <a:avLst/>
          </a:prstGeom>
          <a:noFill/>
          <a:ln w="38100">
            <a:solidFill>
              <a:srgbClr val="00A2A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 descr="\documentclass{article}&#10;\usepackage{amsmath}&#10;\usepackage[dvipsnames]{xcolor}&#10;\usepackage{enumitem}&#10;\usepackage[textwidth = 7cm]{geometry}&#10;\pagestyle{empty}&#10;&#10;\definecolor{links}{RGB}{0, 162, 163}&#10;&#10;\begin{document}&#10;\raggedright&#10;&#10;{\color{links}Island shift due to tangential drifts}&#10;&#10;\end{document}" title="IguanaTex Bitmap Display">
            <a:extLst>
              <a:ext uri="{FF2B5EF4-FFF2-40B4-BE49-F238E27FC236}">
                <a16:creationId xmlns:a16="http://schemas.microsoft.com/office/drawing/2014/main" id="{6E13E180-07C2-16F6-CB86-5FD801A8A25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348" y="1619381"/>
            <a:ext cx="4255846" cy="253104"/>
          </a:xfrm>
          <a:prstGeom prst="rect">
            <a:avLst/>
          </a:prstGeom>
        </p:spPr>
      </p:pic>
      <p:sp>
        <p:nvSpPr>
          <p:cNvPr id="59" name="Slide Number Placeholder 58">
            <a:extLst>
              <a:ext uri="{FF2B5EF4-FFF2-40B4-BE49-F238E27FC236}">
                <a16:creationId xmlns:a16="http://schemas.microsoft.com/office/drawing/2014/main" id="{445C63BC-E01C-F058-D6E6-0EB3C513E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26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F7A0D8-6D58-AEBF-45EE-91CC55631656}"/>
              </a:ext>
            </a:extLst>
          </p:cNvPr>
          <p:cNvSpPr/>
          <p:nvPr/>
        </p:nvSpPr>
        <p:spPr>
          <a:xfrm>
            <a:off x="6232480" y="2904822"/>
            <a:ext cx="2340019" cy="779401"/>
          </a:xfrm>
          <a:prstGeom prst="rect">
            <a:avLst/>
          </a:prstGeom>
          <a:noFill/>
          <a:ln w="38100">
            <a:solidFill>
              <a:srgbClr val="91288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\documentclass{article}&#10;\usepackage{amsmath}&#10;\usepackage[dvipsnames]{xcolor}&#10;\usepackage{enumitem}&#10;\usepackage[textwidth = 2.5cm]{geometry}&#10;\usepackage{xcolor}&#10;\definecolor{mypurple}{RGB}{126, 3, 167}&#10;\pagestyle{empty}&#10;\begin{document}&#10;\raggedright&#10;&#10;{\color{mypurple} Shear changes with radius}&#10;&#10;\end{document}" title="IguanaTex Picture Display">
            <a:extLst>
              <a:ext uri="{FF2B5EF4-FFF2-40B4-BE49-F238E27FC236}">
                <a16:creationId xmlns:a16="http://schemas.microsoft.com/office/drawing/2014/main" id="{6D88E232-91DE-3934-2505-43126DE4777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063" y="3002413"/>
            <a:ext cx="1850745" cy="58033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DB0F60C-11C6-E231-6C17-30430178C3F3}"/>
              </a:ext>
            </a:extLst>
          </p:cNvPr>
          <p:cNvSpPr/>
          <p:nvPr/>
        </p:nvSpPr>
        <p:spPr>
          <a:xfrm>
            <a:off x="3374314" y="5082330"/>
            <a:ext cx="6490447" cy="86767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\documentclass{article}&#10;\usepackage{amsmath}&#10;\usepackage[dvipsnames]{xcolor}&#10;\usepackage{enumitem}&#10;\usepackage[textwidth = 10cm]{geometry}&#10;\pagestyle{empty}&#10;\begin{document}&#10;\raggedright&#10;&#10;{\color{YellowOrange}$\zeta$-dependent terms to account for small oscillations in the invariant as the particle completes a transit}&#10;&#10;\end{document}" title="IguanaTex Bitmap Display">
            <a:extLst>
              <a:ext uri="{FF2B5EF4-FFF2-40B4-BE49-F238E27FC236}">
                <a16:creationId xmlns:a16="http://schemas.microsoft.com/office/drawing/2014/main" id="{149528F1-9795-F822-9EC9-AF788D6CF27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434" y="6110987"/>
            <a:ext cx="7634277" cy="63634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E412B3D-696C-E243-7164-D3A79B23831D}"/>
              </a:ext>
            </a:extLst>
          </p:cNvPr>
          <p:cNvSpPr/>
          <p:nvPr/>
        </p:nvSpPr>
        <p:spPr>
          <a:xfrm>
            <a:off x="3376106" y="3899274"/>
            <a:ext cx="5068647" cy="86767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85440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4" grpId="0" animBg="1"/>
      <p:bldP spid="1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B9B514-FB52-A124-3E2E-B9068BA591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 1">
            <a:extLst>
              <a:ext uri="{FF2B5EF4-FFF2-40B4-BE49-F238E27FC236}">
                <a16:creationId xmlns:a16="http://schemas.microsoft.com/office/drawing/2014/main" id="{8FF0EE41-486D-DA8F-E3B2-D6619CDE5452}"/>
              </a:ext>
            </a:extLst>
          </p:cNvPr>
          <p:cNvSpPr txBox="1">
            <a:spLocks/>
          </p:cNvSpPr>
          <p:nvPr/>
        </p:nvSpPr>
        <p:spPr>
          <a:xfrm>
            <a:off x="353745" y="237744"/>
            <a:ext cx="10305356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Theory vs. simulations: higher order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86A9CE-82B9-7270-410B-F30AEE1B0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27</a:t>
            </a:fld>
            <a:endParaRPr lang="en-US"/>
          </a:p>
        </p:txBody>
      </p:sp>
      <p:pic>
        <p:nvPicPr>
          <p:cNvPr id="3" name="Picture 2" descr="A diagram of a graph showing the same size of a wave&#10;&#10;AI-generated content may be incorrect.">
            <a:extLst>
              <a:ext uri="{FF2B5EF4-FFF2-40B4-BE49-F238E27FC236}">
                <a16:creationId xmlns:a16="http://schemas.microsoft.com/office/drawing/2014/main" id="{7DA224B9-F73A-50EA-C089-D2B52169A9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5" b="48529"/>
          <a:stretch>
            <a:fillRect/>
          </a:stretch>
        </p:blipFill>
        <p:spPr>
          <a:xfrm>
            <a:off x="635374" y="1497648"/>
            <a:ext cx="10079999" cy="2430114"/>
          </a:xfrm>
          <a:prstGeom prst="rect">
            <a:avLst/>
          </a:prstGeom>
        </p:spPr>
      </p:pic>
      <p:pic>
        <p:nvPicPr>
          <p:cNvPr id="8" name="Picture 7" descr="A diagram of a graph showing the same size of a wave&#10;&#10;AI-generated content may be incorrect.">
            <a:extLst>
              <a:ext uri="{FF2B5EF4-FFF2-40B4-BE49-F238E27FC236}">
                <a16:creationId xmlns:a16="http://schemas.microsoft.com/office/drawing/2014/main" id="{EC96BED4-770F-A630-BCE1-2433D0DAE6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448"/>
          <a:stretch>
            <a:fillRect/>
          </a:stretch>
        </p:blipFill>
        <p:spPr>
          <a:xfrm>
            <a:off x="635374" y="3855550"/>
            <a:ext cx="10079999" cy="568132"/>
          </a:xfrm>
          <a:prstGeom prst="rect">
            <a:avLst/>
          </a:prstGeom>
        </p:spPr>
      </p:pic>
      <p:pic>
        <p:nvPicPr>
          <p:cNvPr id="5" name="Picture 4" descr="A diagram of a graph showing the same size of a wave&#10;&#10;AI-generated content may be incorrect.">
            <a:extLst>
              <a:ext uri="{FF2B5EF4-FFF2-40B4-BE49-F238E27FC236}">
                <a16:creationId xmlns:a16="http://schemas.microsoft.com/office/drawing/2014/main" id="{A7759F3C-8FD0-E179-DCFC-B832E78C4A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09"/>
          <a:stretch>
            <a:fillRect/>
          </a:stretch>
        </p:blipFill>
        <p:spPr>
          <a:xfrm>
            <a:off x="635373" y="3798573"/>
            <a:ext cx="10079999" cy="3009181"/>
          </a:xfrm>
          <a:prstGeom prst="rect">
            <a:avLst/>
          </a:prstGeom>
        </p:spPr>
      </p:pic>
      <p:pic>
        <p:nvPicPr>
          <p:cNvPr id="10" name="Picture 9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ASCOT5 simulation&#10;\end{document}&#10;" title="IguanaTex Picture Display">
            <a:extLst>
              <a:ext uri="{FF2B5EF4-FFF2-40B4-BE49-F238E27FC236}">
                <a16:creationId xmlns:a16="http://schemas.microsoft.com/office/drawing/2014/main" id="{DD7581C6-F9E4-7023-D0E9-BA6E5F93EAC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559" y="1247822"/>
            <a:ext cx="2460958" cy="205639"/>
          </a:xfrm>
          <a:prstGeom prst="rect">
            <a:avLst/>
          </a:prstGeom>
        </p:spPr>
      </p:pic>
      <p:pic>
        <p:nvPicPr>
          <p:cNvPr id="12" name="Picture 11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Theory&#10;\end{document}&#10;" title="IguanaTex Picture Display">
            <a:extLst>
              <a:ext uri="{FF2B5EF4-FFF2-40B4-BE49-F238E27FC236}">
                <a16:creationId xmlns:a16="http://schemas.microsoft.com/office/drawing/2014/main" id="{89CADAB5-D5C4-4AF8-B4DE-A335FBAEA01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7979" y="1250449"/>
            <a:ext cx="860553" cy="248108"/>
          </a:xfrm>
          <a:prstGeom prst="rect">
            <a:avLst/>
          </a:prstGeom>
        </p:spPr>
      </p:pic>
      <p:pic>
        <p:nvPicPr>
          <p:cNvPr id="13" name="Picture 12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$\SI{3.5}{\mega\electronvolt}$, $\mu = 0$ alphas in reactor-scale W7-X&#10;\end{document}&#10;" title="IguanaTex Picture Display">
            <a:extLst>
              <a:ext uri="{FF2B5EF4-FFF2-40B4-BE49-F238E27FC236}">
                <a16:creationId xmlns:a16="http://schemas.microsoft.com/office/drawing/2014/main" id="{E2E4C1B4-C4D3-BC6F-A1FF-2911562D030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183" y="935405"/>
            <a:ext cx="5444953" cy="25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535465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E059C99-F11D-7DF8-B594-56DEDBB88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 1">
            <a:extLst>
              <a:ext uri="{FF2B5EF4-FFF2-40B4-BE49-F238E27FC236}">
                <a16:creationId xmlns:a16="http://schemas.microsoft.com/office/drawing/2014/main" id="{CA157F9B-9B9E-2A46-F964-FEF0A26560E5}"/>
              </a:ext>
            </a:extLst>
          </p:cNvPr>
          <p:cNvSpPr txBox="1">
            <a:spLocks/>
          </p:cNvSpPr>
          <p:nvPr/>
        </p:nvSpPr>
        <p:spPr>
          <a:xfrm>
            <a:off x="353744" y="237744"/>
            <a:ext cx="11374429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Segoe UI Black" panose="020B0A02040204020203" pitchFamily="34" charset="0"/>
                <a:cs typeface="+mj-cs"/>
              </a:rPr>
              <a:t>Theory vs. simulations: even higher order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Segoe UI Black" panose="020B0A02040204020203" pitchFamily="34" charset="0"/>
              <a:cs typeface="+mj-cs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713C0B5-E669-7B24-B113-32C1B6290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28</a:t>
            </a:fld>
            <a:endParaRPr lang="en-US"/>
          </a:p>
        </p:txBody>
      </p:sp>
      <p:pic>
        <p:nvPicPr>
          <p:cNvPr id="5" name="Picture 4" descr="A diagram of a graph&#10;&#10;AI-generated content may be incorrect.">
            <a:extLst>
              <a:ext uri="{FF2B5EF4-FFF2-40B4-BE49-F238E27FC236}">
                <a16:creationId xmlns:a16="http://schemas.microsoft.com/office/drawing/2014/main" id="{AB957D96-70CC-7469-4DA9-6AF7F3F784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7" t="1975" r="5158"/>
          <a:stretch>
            <a:fillRect/>
          </a:stretch>
        </p:blipFill>
        <p:spPr>
          <a:xfrm>
            <a:off x="1155561" y="1607737"/>
            <a:ext cx="4517876" cy="52502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DE8BB46-DE49-D10C-5520-DB7D59DDC3C7}"/>
              </a:ext>
            </a:extLst>
          </p:cNvPr>
          <p:cNvSpPr/>
          <p:nvPr/>
        </p:nvSpPr>
        <p:spPr>
          <a:xfrm>
            <a:off x="990799" y="1607737"/>
            <a:ext cx="446115" cy="4823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$\SI{3.5}{\mega\electronvolt}$, $\mu= 0$, counter-passing alphas in reactor-scale NCSX&#10;\end{document}&#10;" title="IguanaTex Picture Display">
            <a:extLst>
              <a:ext uri="{FF2B5EF4-FFF2-40B4-BE49-F238E27FC236}">
                <a16:creationId xmlns:a16="http://schemas.microsoft.com/office/drawing/2014/main" id="{CD9EA45C-278B-BDCD-B662-2EB8E76D79F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914" y="1269954"/>
            <a:ext cx="9601200" cy="32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752316"/>
      </p:ext>
    </p:extLst>
  </p:cSld>
  <p:clrMapOvr>
    <a:masterClrMapping/>
  </p:clrMapOvr>
  <p:transition spd="med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2E8CA70-F726-8C05-BA82-CDAEE9FD11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 1">
            <a:extLst>
              <a:ext uri="{FF2B5EF4-FFF2-40B4-BE49-F238E27FC236}">
                <a16:creationId xmlns:a16="http://schemas.microsoft.com/office/drawing/2014/main" id="{C23909C8-09E3-D205-8D81-16A2C37A969A}"/>
              </a:ext>
            </a:extLst>
          </p:cNvPr>
          <p:cNvSpPr txBox="1">
            <a:spLocks/>
          </p:cNvSpPr>
          <p:nvPr/>
        </p:nvSpPr>
        <p:spPr>
          <a:xfrm>
            <a:off x="353744" y="237744"/>
            <a:ext cx="11190555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Segoe UI Black" panose="020B0A02040204020203" pitchFamily="34" charset="0"/>
                <a:cs typeface="+mj-cs"/>
              </a:rPr>
              <a:t>Theory vs. simulations: even higher order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Segoe UI Black" panose="020B0A02040204020203" pitchFamily="34" charset="0"/>
              <a:cs typeface="+mj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E540FF-8BA7-2677-DDFC-2DF2C00F2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29</a:t>
            </a:fld>
            <a:endParaRPr lang="en-US"/>
          </a:p>
        </p:txBody>
      </p:sp>
      <p:pic>
        <p:nvPicPr>
          <p:cNvPr id="4" name="Picture 3" descr="A diagram of a waveform&#10;&#10;AI-generated content may be incorrect.">
            <a:extLst>
              <a:ext uri="{FF2B5EF4-FFF2-40B4-BE49-F238E27FC236}">
                <a16:creationId xmlns:a16="http://schemas.microsoft.com/office/drawing/2014/main" id="{D8A1BE26-D0AF-B1AD-125A-3CE8D383965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97" t="6897" r="2198" b="66140"/>
          <a:stretch>
            <a:fillRect/>
          </a:stretch>
        </p:blipFill>
        <p:spPr>
          <a:xfrm>
            <a:off x="3009899" y="2259288"/>
            <a:ext cx="7112001" cy="2946400"/>
          </a:xfrm>
          <a:prstGeom prst="rect">
            <a:avLst/>
          </a:prstGeom>
        </p:spPr>
      </p:pic>
      <p:pic>
        <p:nvPicPr>
          <p:cNvPr id="46" name="Picture 45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0.7$&#10;\end{document}&#10;" title="IguanaTex Picture Display">
            <a:extLst>
              <a:ext uri="{FF2B5EF4-FFF2-40B4-BE49-F238E27FC236}">
                <a16:creationId xmlns:a16="http://schemas.microsoft.com/office/drawing/2014/main" id="{E7CE8A6C-F222-7BA3-D495-7F3A68E98DA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335" y="2553254"/>
            <a:ext cx="435254" cy="247498"/>
          </a:xfrm>
          <a:prstGeom prst="rect">
            <a:avLst/>
          </a:prstGeom>
        </p:spPr>
      </p:pic>
      <p:pic>
        <p:nvPicPr>
          <p:cNvPr id="50" name="Picture 49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0.6$&#10;\end{document}&#10;" title="IguanaTex Picture Display">
            <a:extLst>
              <a:ext uri="{FF2B5EF4-FFF2-40B4-BE49-F238E27FC236}">
                <a16:creationId xmlns:a16="http://schemas.microsoft.com/office/drawing/2014/main" id="{C8EDF883-A32E-E6F7-DBE0-20F73C62C47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024" y="3638286"/>
            <a:ext cx="423875" cy="241808"/>
          </a:xfrm>
          <a:prstGeom prst="rect">
            <a:avLst/>
          </a:prstGeom>
        </p:spPr>
      </p:pic>
      <p:pic>
        <p:nvPicPr>
          <p:cNvPr id="52" name="Picture 51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0.5$&#10;\end{document}&#10;" title="IguanaTex Picture Display">
            <a:extLst>
              <a:ext uri="{FF2B5EF4-FFF2-40B4-BE49-F238E27FC236}">
                <a16:creationId xmlns:a16="http://schemas.microsoft.com/office/drawing/2014/main" id="{32132B54-7B47-9F57-E17D-FC22118A1AE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447" y="4771395"/>
            <a:ext cx="421030" cy="244653"/>
          </a:xfrm>
          <a:prstGeom prst="rect">
            <a:avLst/>
          </a:prstGeom>
        </p:spPr>
      </p:pic>
      <p:pic>
        <p:nvPicPr>
          <p:cNvPr id="48" name="Picture 47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\psi / \psi_\mathrm{LCFS}$&#10;\end{document}&#10;" title="IguanaTex Picture Display">
            <a:extLst>
              <a:ext uri="{FF2B5EF4-FFF2-40B4-BE49-F238E27FC236}">
                <a16:creationId xmlns:a16="http://schemas.microsoft.com/office/drawing/2014/main" id="{4F71C19B-453A-8162-63BA-E69C7FA9AE9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76527" y="3581391"/>
            <a:ext cx="1342746" cy="355600"/>
          </a:xfrm>
          <a:prstGeom prst="rect">
            <a:avLst/>
          </a:prstGeom>
        </p:spPr>
      </p:pic>
      <p:pic>
        <p:nvPicPr>
          <p:cNvPr id="54" name="Picture 53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\theta$&#10;\end{document}&#10;" title="IguanaTex Picture Display">
            <a:extLst>
              <a:ext uri="{FF2B5EF4-FFF2-40B4-BE49-F238E27FC236}">
                <a16:creationId xmlns:a16="http://schemas.microsoft.com/office/drawing/2014/main" id="{258672FE-7CDB-A1E2-DD97-C1009360A24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876" y="5741715"/>
            <a:ext cx="147930" cy="253187"/>
          </a:xfrm>
          <a:prstGeom prst="rect">
            <a:avLst/>
          </a:prstGeom>
        </p:spPr>
      </p:pic>
      <p:pic>
        <p:nvPicPr>
          <p:cNvPr id="58" name="Picture 57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\pi/2$&#10;\end{document}&#10;" title="IguanaTex Picture Display">
            <a:extLst>
              <a:ext uri="{FF2B5EF4-FFF2-40B4-BE49-F238E27FC236}">
                <a16:creationId xmlns:a16="http://schemas.microsoft.com/office/drawing/2014/main" id="{58B80A69-351B-FDAF-74BE-974005C67C4A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089" y="5253231"/>
            <a:ext cx="540512" cy="355600"/>
          </a:xfrm>
          <a:prstGeom prst="rect">
            <a:avLst/>
          </a:prstGeom>
        </p:spPr>
      </p:pic>
      <p:pic>
        <p:nvPicPr>
          <p:cNvPr id="62" name="Picture 61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3\pi/2$&#10;\end{document}&#10;" title="IguanaTex Picture Display">
            <a:extLst>
              <a:ext uri="{FF2B5EF4-FFF2-40B4-BE49-F238E27FC236}">
                <a16:creationId xmlns:a16="http://schemas.microsoft.com/office/drawing/2014/main" id="{B08877C9-4906-5313-596A-B3FD24E9893F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783" y="5253231"/>
            <a:ext cx="714045" cy="355600"/>
          </a:xfrm>
          <a:prstGeom prst="rect">
            <a:avLst/>
          </a:prstGeom>
        </p:spPr>
      </p:pic>
      <p:pic>
        <p:nvPicPr>
          <p:cNvPr id="60" name="Picture 59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\pi$&#10;\end{document}&#10;" title="IguanaTex Picture Display">
            <a:extLst>
              <a:ext uri="{FF2B5EF4-FFF2-40B4-BE49-F238E27FC236}">
                <a16:creationId xmlns:a16="http://schemas.microsoft.com/office/drawing/2014/main" id="{0A67763D-ECE8-658B-8D4B-735931F5C6A1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196" y="5352799"/>
            <a:ext cx="193446" cy="156464"/>
          </a:xfrm>
          <a:prstGeom prst="rect">
            <a:avLst/>
          </a:prstGeom>
        </p:spPr>
      </p:pic>
      <p:pic>
        <p:nvPicPr>
          <p:cNvPr id="64" name="Picture 63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2\pi$&#10;\end{document}&#10;" title="IguanaTex Picture Display">
            <a:extLst>
              <a:ext uri="{FF2B5EF4-FFF2-40B4-BE49-F238E27FC236}">
                <a16:creationId xmlns:a16="http://schemas.microsoft.com/office/drawing/2014/main" id="{6961BBE9-6B41-99EA-F20C-4784D5EA307E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46" y="5284803"/>
            <a:ext cx="361290" cy="238963"/>
          </a:xfrm>
          <a:prstGeom prst="rect">
            <a:avLst/>
          </a:prstGeom>
        </p:spPr>
      </p:pic>
      <p:pic>
        <p:nvPicPr>
          <p:cNvPr id="56" name="Picture 55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0$&#10;\end{document}&#10;" title="IguanaTex Picture Display">
            <a:extLst>
              <a:ext uri="{FF2B5EF4-FFF2-40B4-BE49-F238E27FC236}">
                <a16:creationId xmlns:a16="http://schemas.microsoft.com/office/drawing/2014/main" id="{CD8DC752-56F7-976E-874D-76061294B8BD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031" y="5279423"/>
            <a:ext cx="150774" cy="241808"/>
          </a:xfrm>
          <a:prstGeom prst="rect">
            <a:avLst/>
          </a:prstGeom>
        </p:spPr>
      </p:pic>
      <p:pic>
        <p:nvPicPr>
          <p:cNvPr id="65" name="Picture 64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$\SI{3.5}{\mega\electronvolt}$, $\mu= 0$, counter-passing alphas in reactor-scale NCSX&#10;\end{document}&#10;" title="IguanaTex Picture Display">
            <a:extLst>
              <a:ext uri="{FF2B5EF4-FFF2-40B4-BE49-F238E27FC236}">
                <a16:creationId xmlns:a16="http://schemas.microsoft.com/office/drawing/2014/main" id="{00C776B8-C5D2-E00A-757E-D186BD39FCD2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914" y="1269954"/>
            <a:ext cx="9601200" cy="32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73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717B46-EA0F-75CA-E7DA-4ABB4D939A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A7C7E5BD-AC5E-7886-6E89-84E9BA11E8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417" y="2925159"/>
            <a:ext cx="7497452" cy="3615959"/>
          </a:xfrm>
          <a:prstGeom prst="rect">
            <a:avLst/>
          </a:prstGeom>
        </p:spPr>
      </p:pic>
      <p:pic>
        <p:nvPicPr>
          <p:cNvPr id="10" name="Picture 9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Collisional slowing-down time is $\sim \SI{0.1}{\second}$; alpha speed is $\sim \!10^7\SI{}{\meter\per\second}$&#10;\end{itemize}&#10;&#10;}&#10;&#10;&#10;\end{document}" title="IguanaTex Bitmap Display">
            <a:extLst>
              <a:ext uri="{FF2B5EF4-FFF2-40B4-BE49-F238E27FC236}">
                <a16:creationId xmlns:a16="http://schemas.microsoft.com/office/drawing/2014/main" id="{CD7EAE90-7D4C-B494-3CA4-CA6E547C6A9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6" y="1780782"/>
            <a:ext cx="8339045" cy="289981"/>
          </a:xfrm>
          <a:prstGeom prst="rect">
            <a:avLst/>
          </a:prstGeom>
        </p:spPr>
      </p:pic>
      <p:pic>
        <p:nvPicPr>
          <p:cNvPr id="5" name="Picture 4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In a reactor, $\rho_\star = \rho / a \sim 0.03$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186A0F99-7A8C-A25B-30FF-E8DF1431233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6" y="2359512"/>
            <a:ext cx="3790899" cy="279400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DAEC4F3-13B9-ABAF-2ADB-531FB8189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9323AA-A248-FAA3-07DE-5609CD00AC6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4" y="1246526"/>
            <a:ext cx="8518348" cy="248108"/>
          </a:xfrm>
          <a:prstGeom prst="rect">
            <a:avLst/>
          </a:prstGeom>
        </p:spPr>
      </p:pic>
      <p:sp>
        <p:nvSpPr>
          <p:cNvPr id="4" name="Title 1 1">
            <a:extLst>
              <a:ext uri="{FF2B5EF4-FFF2-40B4-BE49-F238E27FC236}">
                <a16:creationId xmlns:a16="http://schemas.microsoft.com/office/drawing/2014/main" id="{AF855B1E-2C93-25C9-99E4-7A3E481F7A2F}"/>
              </a:ext>
            </a:extLst>
          </p:cNvPr>
          <p:cNvSpPr txBox="1">
            <a:spLocks/>
          </p:cNvSpPr>
          <p:nvPr/>
        </p:nvSpPr>
        <p:spPr>
          <a:xfrm>
            <a:off x="353746" y="240336"/>
            <a:ext cx="11343057" cy="16787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Background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99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38B98F-F222-3C95-15B1-5BBFA2922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 1">
            <a:extLst>
              <a:ext uri="{FF2B5EF4-FFF2-40B4-BE49-F238E27FC236}">
                <a16:creationId xmlns:a16="http://schemas.microsoft.com/office/drawing/2014/main" id="{855F1257-39A7-E126-8E14-9E3E37663749}"/>
              </a:ext>
            </a:extLst>
          </p:cNvPr>
          <p:cNvSpPr txBox="1">
            <a:spLocks/>
          </p:cNvSpPr>
          <p:nvPr/>
        </p:nvSpPr>
        <p:spPr>
          <a:xfrm>
            <a:off x="353744" y="237744"/>
            <a:ext cx="11261993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Segoe UI Black" panose="020B0A02040204020203" pitchFamily="34" charset="0"/>
                <a:cs typeface="+mj-cs"/>
              </a:rPr>
              <a:t>Theory vs. simulations: even higher order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Segoe UI Black" panose="020B0A02040204020203" pitchFamily="34" charset="0"/>
              <a:cs typeface="+mj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0ECC69-953C-83A9-EBAD-29222F556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30</a:t>
            </a:fld>
            <a:endParaRPr lang="en-US"/>
          </a:p>
        </p:txBody>
      </p:sp>
      <p:pic>
        <p:nvPicPr>
          <p:cNvPr id="4" name="Picture 3" descr="A diagram of a waveform&#10;&#10;AI-generated content may be incorrect.">
            <a:extLst>
              <a:ext uri="{FF2B5EF4-FFF2-40B4-BE49-F238E27FC236}">
                <a16:creationId xmlns:a16="http://schemas.microsoft.com/office/drawing/2014/main" id="{4D320907-7872-45F0-2120-08CAF215170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97" t="6897" r="2198" b="66140"/>
          <a:stretch>
            <a:fillRect/>
          </a:stretch>
        </p:blipFill>
        <p:spPr>
          <a:xfrm>
            <a:off x="3009899" y="2259288"/>
            <a:ext cx="7112001" cy="2946400"/>
          </a:xfrm>
          <a:prstGeom prst="rect">
            <a:avLst/>
          </a:prstGeom>
        </p:spPr>
      </p:pic>
      <p:pic>
        <p:nvPicPr>
          <p:cNvPr id="7" name="Picture 6" descr="A diagram of a waveform&#10;&#10;AI-generated content may be incorrect.">
            <a:extLst>
              <a:ext uri="{FF2B5EF4-FFF2-40B4-BE49-F238E27FC236}">
                <a16:creationId xmlns:a16="http://schemas.microsoft.com/office/drawing/2014/main" id="{1343CE93-4ABE-4AD4-2D21-37BEDBFFE17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33" t="62295" r="2263" b="9813"/>
          <a:stretch>
            <a:fillRect/>
          </a:stretch>
        </p:blipFill>
        <p:spPr>
          <a:xfrm>
            <a:off x="2997198" y="2195788"/>
            <a:ext cx="7112001" cy="3048000"/>
          </a:xfrm>
          <a:prstGeom prst="rect">
            <a:avLst/>
          </a:prstGeom>
        </p:spPr>
      </p:pic>
      <p:pic>
        <p:nvPicPr>
          <p:cNvPr id="2" name="Picture 1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0.7$&#10;\end{document}&#10;" title="IguanaTex Picture Display">
            <a:extLst>
              <a:ext uri="{FF2B5EF4-FFF2-40B4-BE49-F238E27FC236}">
                <a16:creationId xmlns:a16="http://schemas.microsoft.com/office/drawing/2014/main" id="{B92937B0-89E2-3759-6AD6-145459FB00A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335" y="2553254"/>
            <a:ext cx="435254" cy="247498"/>
          </a:xfrm>
          <a:prstGeom prst="rect">
            <a:avLst/>
          </a:prstGeom>
        </p:spPr>
      </p:pic>
      <p:pic>
        <p:nvPicPr>
          <p:cNvPr id="3" name="Picture 2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0.6$&#10;\end{document}&#10;" title="IguanaTex Picture Display">
            <a:extLst>
              <a:ext uri="{FF2B5EF4-FFF2-40B4-BE49-F238E27FC236}">
                <a16:creationId xmlns:a16="http://schemas.microsoft.com/office/drawing/2014/main" id="{709DEA49-829C-66B7-55EF-BC84825C80B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024" y="3638286"/>
            <a:ext cx="423875" cy="241808"/>
          </a:xfrm>
          <a:prstGeom prst="rect">
            <a:avLst/>
          </a:prstGeom>
        </p:spPr>
      </p:pic>
      <p:pic>
        <p:nvPicPr>
          <p:cNvPr id="6" name="Picture 5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0.5$&#10;\end{document}&#10;" title="IguanaTex Picture Display">
            <a:extLst>
              <a:ext uri="{FF2B5EF4-FFF2-40B4-BE49-F238E27FC236}">
                <a16:creationId xmlns:a16="http://schemas.microsoft.com/office/drawing/2014/main" id="{C90A494C-B3AD-90C3-2297-137466C2D56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447" y="4771395"/>
            <a:ext cx="421030" cy="244653"/>
          </a:xfrm>
          <a:prstGeom prst="rect">
            <a:avLst/>
          </a:prstGeom>
        </p:spPr>
      </p:pic>
      <p:pic>
        <p:nvPicPr>
          <p:cNvPr id="8" name="Picture 7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\psi / \psi_\mathrm{LCFS}$&#10;\end{document}&#10;" title="IguanaTex Picture Display">
            <a:extLst>
              <a:ext uri="{FF2B5EF4-FFF2-40B4-BE49-F238E27FC236}">
                <a16:creationId xmlns:a16="http://schemas.microsoft.com/office/drawing/2014/main" id="{349D3EA0-A3BB-8D71-73F6-AF2E9A1AAD2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76527" y="3581391"/>
            <a:ext cx="1342746" cy="355600"/>
          </a:xfrm>
          <a:prstGeom prst="rect">
            <a:avLst/>
          </a:prstGeom>
        </p:spPr>
      </p:pic>
      <p:pic>
        <p:nvPicPr>
          <p:cNvPr id="9" name="Picture 8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\theta$&#10;\end{document}&#10;" title="IguanaTex Picture Display">
            <a:extLst>
              <a:ext uri="{FF2B5EF4-FFF2-40B4-BE49-F238E27FC236}">
                <a16:creationId xmlns:a16="http://schemas.microsoft.com/office/drawing/2014/main" id="{A2EC97CD-0DC0-BDC2-7883-2E90A0121B81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876" y="5741715"/>
            <a:ext cx="147930" cy="253187"/>
          </a:xfrm>
          <a:prstGeom prst="rect">
            <a:avLst/>
          </a:prstGeom>
        </p:spPr>
      </p:pic>
      <p:pic>
        <p:nvPicPr>
          <p:cNvPr id="10" name="Picture 9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\pi/2$&#10;\end{document}&#10;" title="IguanaTex Picture Display">
            <a:extLst>
              <a:ext uri="{FF2B5EF4-FFF2-40B4-BE49-F238E27FC236}">
                <a16:creationId xmlns:a16="http://schemas.microsoft.com/office/drawing/2014/main" id="{4AFF9AD4-EA21-D1FE-6F70-EF658E5496F5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089" y="5253231"/>
            <a:ext cx="540512" cy="355600"/>
          </a:xfrm>
          <a:prstGeom prst="rect">
            <a:avLst/>
          </a:prstGeom>
        </p:spPr>
      </p:pic>
      <p:pic>
        <p:nvPicPr>
          <p:cNvPr id="12" name="Picture 11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3\pi/2$&#10;\end{document}&#10;" title="IguanaTex Picture Display">
            <a:extLst>
              <a:ext uri="{FF2B5EF4-FFF2-40B4-BE49-F238E27FC236}">
                <a16:creationId xmlns:a16="http://schemas.microsoft.com/office/drawing/2014/main" id="{16643237-D134-59C4-FF5F-BA2ED78DA5E9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783" y="5253231"/>
            <a:ext cx="714045" cy="355600"/>
          </a:xfrm>
          <a:prstGeom prst="rect">
            <a:avLst/>
          </a:prstGeom>
        </p:spPr>
      </p:pic>
      <p:pic>
        <p:nvPicPr>
          <p:cNvPr id="13" name="Picture 12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\pi$&#10;\end{document}&#10;" title="IguanaTex Picture Display">
            <a:extLst>
              <a:ext uri="{FF2B5EF4-FFF2-40B4-BE49-F238E27FC236}">
                <a16:creationId xmlns:a16="http://schemas.microsoft.com/office/drawing/2014/main" id="{62DBC5D2-6317-8168-41C0-362C1253B319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196" y="5352799"/>
            <a:ext cx="193446" cy="156464"/>
          </a:xfrm>
          <a:prstGeom prst="rect">
            <a:avLst/>
          </a:prstGeom>
        </p:spPr>
      </p:pic>
      <p:pic>
        <p:nvPicPr>
          <p:cNvPr id="14" name="Picture 13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2\pi$&#10;\end{document}&#10;" title="IguanaTex Picture Display">
            <a:extLst>
              <a:ext uri="{FF2B5EF4-FFF2-40B4-BE49-F238E27FC236}">
                <a16:creationId xmlns:a16="http://schemas.microsoft.com/office/drawing/2014/main" id="{97524F48-9A31-3FC5-EEDD-E5461D0A1FE3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46" y="5284803"/>
            <a:ext cx="361290" cy="238963"/>
          </a:xfrm>
          <a:prstGeom prst="rect">
            <a:avLst/>
          </a:prstGeom>
        </p:spPr>
      </p:pic>
      <p:pic>
        <p:nvPicPr>
          <p:cNvPr id="15" name="Picture 14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0$&#10;\end{document}&#10;" title="IguanaTex Picture Display">
            <a:extLst>
              <a:ext uri="{FF2B5EF4-FFF2-40B4-BE49-F238E27FC236}">
                <a16:creationId xmlns:a16="http://schemas.microsoft.com/office/drawing/2014/main" id="{AB4F8E4A-0DB3-43FD-45ED-A2CB0941B0F5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031" y="5279423"/>
            <a:ext cx="150774" cy="241808"/>
          </a:xfrm>
          <a:prstGeom prst="rect">
            <a:avLst/>
          </a:prstGeom>
        </p:spPr>
      </p:pic>
      <p:pic>
        <p:nvPicPr>
          <p:cNvPr id="17" name="Picture 16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$\SI{3.5}{\mega\electronvolt}$, $\mu= 0$, counter-passing alphas in reactor-scale NCSX&#10;\end{document}&#10;" title="IguanaTex Picture Display">
            <a:extLst>
              <a:ext uri="{FF2B5EF4-FFF2-40B4-BE49-F238E27FC236}">
                <a16:creationId xmlns:a16="http://schemas.microsoft.com/office/drawing/2014/main" id="{E2AB218C-E2A2-4608-5697-6A18D61D9029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914" y="1269954"/>
            <a:ext cx="9601200" cy="32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582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8798DD-A214-CCDA-82CD-A18C5956F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 1">
            <a:extLst>
              <a:ext uri="{FF2B5EF4-FFF2-40B4-BE49-F238E27FC236}">
                <a16:creationId xmlns:a16="http://schemas.microsoft.com/office/drawing/2014/main" id="{819D08F8-CA46-E2D6-A020-1353E5DF485D}"/>
              </a:ext>
            </a:extLst>
          </p:cNvPr>
          <p:cNvSpPr txBox="1">
            <a:spLocks/>
          </p:cNvSpPr>
          <p:nvPr/>
        </p:nvSpPr>
        <p:spPr>
          <a:xfrm>
            <a:off x="353746" y="240336"/>
            <a:ext cx="11343057" cy="16787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Plan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8" name="Picture 7" descr="\documentclass{article}&#10;\usepackage{amsmath}&#10;\usepackage{xcolor}&#10;\usepackage{enumitem}&#10;\usepackage[textwidth = 14cm]{geometry}&#10;\pagestyle{empty}&#10;\begin{document}&#10;\raggedright&#10;&#10;\begin{enumerate}[itemsep=8pt]&#10;\item Understand why drift islands arise in passing orbits near rational surfaces&#10;\item Calculate drift-island shape analytically&#10;{\color{lightgray}&#10;\item Understand effect on trapped particles&#10;\item How to optimise a stellarator to remove these islands?&#10;}&#10;\end{enumerate}&#10;&#10;\end{document}" title="IguanaTex Picture Display">
            <a:extLst>
              <a:ext uri="{FF2B5EF4-FFF2-40B4-BE49-F238E27FC236}">
                <a16:creationId xmlns:a16="http://schemas.microsoft.com/office/drawing/2014/main" id="{F4069C8E-0012-ABDF-BFE1-6EC4B325A1E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58" y="2423230"/>
            <a:ext cx="9331956" cy="225308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392AF3-7BE0-1E2B-9D5F-7339148DD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4722"/>
      </p:ext>
    </p:extLst>
  </p:cSld>
  <p:clrMapOvr>
    <a:masterClrMapping/>
  </p:clrMapOvr>
  <p:transition spd="med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FE95BD-F906-C2D6-82F1-C5D694FE44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 1">
            <a:extLst>
              <a:ext uri="{FF2B5EF4-FFF2-40B4-BE49-F238E27FC236}">
                <a16:creationId xmlns:a16="http://schemas.microsoft.com/office/drawing/2014/main" id="{24BD25F1-C36D-DBEF-298B-74A01090502F}"/>
              </a:ext>
            </a:extLst>
          </p:cNvPr>
          <p:cNvSpPr txBox="1">
            <a:spLocks/>
          </p:cNvSpPr>
          <p:nvPr/>
        </p:nvSpPr>
        <p:spPr>
          <a:xfrm>
            <a:off x="353746" y="240336"/>
            <a:ext cx="11343057" cy="16787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Plan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8" name="Picture 7" descr="\documentclass{article}&#10;\usepackage{amsmath}&#10;\usepackage{xcolor}&#10;\usepackage{enumitem}&#10;\usepackage[textwidth = 14cm]{geometry}&#10;\pagestyle{empty}&#10;\begin{document}&#10;\raggedright&#10;&#10;\begin{enumerate}[itemsep=8pt]&#10;\item Understand why drift islands arise in passing orbits near rational surfaces&#10;\item Calculate drift-island shape analytically&#10;\item Understand effect on trapped particles&#10;{\color{lightgray}&#10;\item How to optimise a stellarator to remove these islands?&#10;}&#10;\end{enumerate}&#10;&#10;\end{document}" title="IguanaTex Picture Display">
            <a:extLst>
              <a:ext uri="{FF2B5EF4-FFF2-40B4-BE49-F238E27FC236}">
                <a16:creationId xmlns:a16="http://schemas.microsoft.com/office/drawing/2014/main" id="{A81F6FB1-9FDB-3DE1-57D8-3CF866D7EE0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58" y="2423230"/>
            <a:ext cx="9331956" cy="225308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C28E7-5F9B-F02F-CED9-8BFECFDE0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93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45EB65-CDD9-58F6-16B0-A36DEC85C1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B6505F8-C20B-79AA-A29C-2041114D8A50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r="68225"/>
          <a:stretch/>
        </p:blipFill>
        <p:spPr>
          <a:xfrm>
            <a:off x="617168" y="2197444"/>
            <a:ext cx="3023190" cy="29081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707254-B1F3-9C45-B43F-3EFABB831B49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l="35197" r="33550"/>
          <a:stretch/>
        </p:blipFill>
        <p:spPr>
          <a:xfrm>
            <a:off x="4485640" y="2210144"/>
            <a:ext cx="2973461" cy="29081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6F8B210-6AA2-1378-6558-75120691061A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l="68225"/>
          <a:stretch/>
        </p:blipFill>
        <p:spPr>
          <a:xfrm>
            <a:off x="8140110" y="2210144"/>
            <a:ext cx="3023190" cy="2908114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2263D493-1B1D-206A-0027-6CD27F1EE1C5}"/>
              </a:ext>
            </a:extLst>
          </p:cNvPr>
          <p:cNvGrpSpPr/>
          <p:nvPr/>
        </p:nvGrpSpPr>
        <p:grpSpPr>
          <a:xfrm>
            <a:off x="8002648" y="2178130"/>
            <a:ext cx="3288117" cy="3242357"/>
            <a:chOff x="7964548" y="2178130"/>
            <a:chExt cx="3288117" cy="3242357"/>
          </a:xfrm>
        </p:grpSpPr>
        <p:pic>
          <p:nvPicPr>
            <p:cNvPr id="17" name="Picture 16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  <a:extLst>
                <a:ext uri="{FF2B5EF4-FFF2-40B4-BE49-F238E27FC236}">
                  <a16:creationId xmlns:a16="http://schemas.microsoft.com/office/drawing/2014/main" id="{3CD57D3B-E770-89E5-515D-36AFFCA3DA26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4548" y="2178130"/>
              <a:ext cx="284952" cy="187734"/>
            </a:xfrm>
            <a:prstGeom prst="rect">
              <a:avLst/>
            </a:prstGeom>
          </p:spPr>
        </p:pic>
        <p:pic>
          <p:nvPicPr>
            <p:cNvPr id="18" name="Picture 17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 title="IguanaTex Bitmap Display">
              <a:extLst>
                <a:ext uri="{FF2B5EF4-FFF2-40B4-BE49-F238E27FC236}">
                  <a16:creationId xmlns:a16="http://schemas.microsoft.com/office/drawing/2014/main" id="{03C3CE07-0A9F-8249-FA47-20C57DEA16E1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6780" y="5123384"/>
              <a:ext cx="119009" cy="191086"/>
            </a:xfrm>
            <a:prstGeom prst="rect">
              <a:avLst/>
            </a:prstGeom>
          </p:spPr>
        </p:pic>
        <p:pic>
          <p:nvPicPr>
            <p:cNvPr id="19" name="Picture 18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  <a:extLst>
                <a:ext uri="{FF2B5EF4-FFF2-40B4-BE49-F238E27FC236}">
                  <a16:creationId xmlns:a16="http://schemas.microsoft.com/office/drawing/2014/main" id="{1E597244-654C-3C6A-5D77-7D57C3A95B27}"/>
                </a:ext>
              </a:extLst>
            </p:cNvPr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67713" y="5123384"/>
              <a:ext cx="284952" cy="187734"/>
            </a:xfrm>
            <a:prstGeom prst="rect">
              <a:avLst/>
            </a:prstGeom>
          </p:spPr>
        </p:pic>
        <p:pic>
          <p:nvPicPr>
            <p:cNvPr id="25" name="Picture 24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zeta$&#10;&#10;\end{document}" title="IguanaTex Bitmap Display">
              <a:extLst>
                <a:ext uri="{FF2B5EF4-FFF2-40B4-BE49-F238E27FC236}">
                  <a16:creationId xmlns:a16="http://schemas.microsoft.com/office/drawing/2014/main" id="{2AA499FF-AB79-4608-6A53-7C406C665903}"/>
                </a:ext>
              </a:extLst>
            </p:cNvPr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29462" y="5169058"/>
              <a:ext cx="120685" cy="251429"/>
            </a:xfrm>
            <a:prstGeom prst="rect">
              <a:avLst/>
            </a:prstGeom>
          </p:spPr>
        </p:pic>
        <p:pic>
          <p:nvPicPr>
            <p:cNvPr id="23" name="Picture 22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theta$&#10;&#10;\end{document}" title="IguanaTex Bitmap Display">
              <a:extLst>
                <a:ext uri="{FF2B5EF4-FFF2-40B4-BE49-F238E27FC236}">
                  <a16:creationId xmlns:a16="http://schemas.microsoft.com/office/drawing/2014/main" id="{FAB56688-9412-40D8-A996-C5EFA1F3CAFB}"/>
                </a:ext>
              </a:extLst>
            </p:cNvPr>
            <p:cNvPicPr>
              <a:picLocks noChangeAspect="1"/>
            </p:cNvPicPr>
            <p:nvPr>
              <p:custDataLst>
                <p:tags r:id="rId19"/>
              </p:custDataLst>
            </p:nvPr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56043" y="3600701"/>
              <a:ext cx="117333" cy="199467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955EC8C-0154-89D3-7085-40F6ED109FED}"/>
              </a:ext>
            </a:extLst>
          </p:cNvPr>
          <p:cNvGrpSpPr/>
          <p:nvPr/>
        </p:nvGrpSpPr>
        <p:grpSpPr>
          <a:xfrm>
            <a:off x="4195455" y="2178130"/>
            <a:ext cx="3288117" cy="3242357"/>
            <a:chOff x="4157355" y="2178130"/>
            <a:chExt cx="3288117" cy="3242357"/>
          </a:xfrm>
        </p:grpSpPr>
        <p:pic>
          <p:nvPicPr>
            <p:cNvPr id="26" name="Picture 25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  <a:extLst>
                <a:ext uri="{FF2B5EF4-FFF2-40B4-BE49-F238E27FC236}">
                  <a16:creationId xmlns:a16="http://schemas.microsoft.com/office/drawing/2014/main" id="{08355861-BC5D-29EB-122D-29E43253B3C7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7355" y="2178130"/>
              <a:ext cx="284952" cy="187734"/>
            </a:xfrm>
            <a:prstGeom prst="rect">
              <a:avLst/>
            </a:prstGeom>
          </p:spPr>
        </p:pic>
        <p:pic>
          <p:nvPicPr>
            <p:cNvPr id="27" name="Picture 26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 title="IguanaTex Bitmap Display">
              <a:extLst>
                <a:ext uri="{FF2B5EF4-FFF2-40B4-BE49-F238E27FC236}">
                  <a16:creationId xmlns:a16="http://schemas.microsoft.com/office/drawing/2014/main" id="{365DB641-C929-BB8F-469E-92B810A08982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9587" y="5123384"/>
              <a:ext cx="119009" cy="191086"/>
            </a:xfrm>
            <a:prstGeom prst="rect">
              <a:avLst/>
            </a:prstGeom>
          </p:spPr>
        </p:pic>
        <p:pic>
          <p:nvPicPr>
            <p:cNvPr id="28" name="Picture 27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  <a:extLst>
                <a:ext uri="{FF2B5EF4-FFF2-40B4-BE49-F238E27FC236}">
                  <a16:creationId xmlns:a16="http://schemas.microsoft.com/office/drawing/2014/main" id="{63371734-1A49-7221-7CB3-3473FE52C1CF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0520" y="5123384"/>
              <a:ext cx="284952" cy="187734"/>
            </a:xfrm>
            <a:prstGeom prst="rect">
              <a:avLst/>
            </a:prstGeom>
          </p:spPr>
        </p:pic>
        <p:pic>
          <p:nvPicPr>
            <p:cNvPr id="29" name="Picture 28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zeta$&#10;&#10;\end{document}" title="IguanaTex Bitmap Display">
              <a:extLst>
                <a:ext uri="{FF2B5EF4-FFF2-40B4-BE49-F238E27FC236}">
                  <a16:creationId xmlns:a16="http://schemas.microsoft.com/office/drawing/2014/main" id="{99F98E86-998B-382F-C906-6C2FA3793830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2269" y="5169058"/>
              <a:ext cx="120685" cy="251429"/>
            </a:xfrm>
            <a:prstGeom prst="rect">
              <a:avLst/>
            </a:prstGeom>
          </p:spPr>
        </p:pic>
        <p:pic>
          <p:nvPicPr>
            <p:cNvPr id="30" name="Picture 29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theta$&#10;&#10;\end{document}" title="IguanaTex Bitmap Display">
              <a:extLst>
                <a:ext uri="{FF2B5EF4-FFF2-40B4-BE49-F238E27FC236}">
                  <a16:creationId xmlns:a16="http://schemas.microsoft.com/office/drawing/2014/main" id="{F9E8BCBE-66D6-4BDE-4046-3C887012EC93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8850" y="3600701"/>
              <a:ext cx="117333" cy="199467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D046CA-BC0C-7700-025B-A02974883FC3}"/>
              </a:ext>
            </a:extLst>
          </p:cNvPr>
          <p:cNvGrpSpPr/>
          <p:nvPr/>
        </p:nvGrpSpPr>
        <p:grpSpPr>
          <a:xfrm>
            <a:off x="409851" y="2178130"/>
            <a:ext cx="3288117" cy="3242357"/>
            <a:chOff x="371751" y="2178130"/>
            <a:chExt cx="3288117" cy="3242357"/>
          </a:xfrm>
        </p:grpSpPr>
        <p:pic>
          <p:nvPicPr>
            <p:cNvPr id="31" name="Picture 30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  <a:extLst>
                <a:ext uri="{FF2B5EF4-FFF2-40B4-BE49-F238E27FC236}">
                  <a16:creationId xmlns:a16="http://schemas.microsoft.com/office/drawing/2014/main" id="{50E1BE07-54BF-F1F6-B645-4E6EA4B27D43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51" y="2178130"/>
              <a:ext cx="284952" cy="187734"/>
            </a:xfrm>
            <a:prstGeom prst="rect">
              <a:avLst/>
            </a:prstGeom>
          </p:spPr>
        </p:pic>
        <p:pic>
          <p:nvPicPr>
            <p:cNvPr id="32" name="Picture 31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 title="IguanaTex Bitmap Display">
              <a:extLst>
                <a:ext uri="{FF2B5EF4-FFF2-40B4-BE49-F238E27FC236}">
                  <a16:creationId xmlns:a16="http://schemas.microsoft.com/office/drawing/2014/main" id="{B704F845-5AB9-95C4-CB1A-A30FA7714F11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983" y="5123384"/>
              <a:ext cx="119009" cy="191086"/>
            </a:xfrm>
            <a:prstGeom prst="rect">
              <a:avLst/>
            </a:prstGeom>
          </p:spPr>
        </p:pic>
        <p:pic>
          <p:nvPicPr>
            <p:cNvPr id="33" name="Picture 32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  <a:extLst>
                <a:ext uri="{FF2B5EF4-FFF2-40B4-BE49-F238E27FC236}">
                  <a16:creationId xmlns:a16="http://schemas.microsoft.com/office/drawing/2014/main" id="{BEF6F766-D063-6CC8-F77F-9EC7D8EED0E8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4916" y="5123384"/>
              <a:ext cx="284952" cy="187734"/>
            </a:xfrm>
            <a:prstGeom prst="rect">
              <a:avLst/>
            </a:prstGeom>
          </p:spPr>
        </p:pic>
        <p:pic>
          <p:nvPicPr>
            <p:cNvPr id="34" name="Picture 33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zeta$&#10;&#10;\end{document}" title="IguanaTex Bitmap Display">
              <a:extLst>
                <a:ext uri="{FF2B5EF4-FFF2-40B4-BE49-F238E27FC236}">
                  <a16:creationId xmlns:a16="http://schemas.microsoft.com/office/drawing/2014/main" id="{26657788-0818-9C0C-400C-DC2FDD24AB5E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6665" y="5169058"/>
              <a:ext cx="120685" cy="251429"/>
            </a:xfrm>
            <a:prstGeom prst="rect">
              <a:avLst/>
            </a:prstGeom>
          </p:spPr>
        </p:pic>
        <p:pic>
          <p:nvPicPr>
            <p:cNvPr id="35" name="Picture 34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theta$&#10;&#10;\end{document}" title="IguanaTex Bitmap Display">
              <a:extLst>
                <a:ext uri="{FF2B5EF4-FFF2-40B4-BE49-F238E27FC236}">
                  <a16:creationId xmlns:a16="http://schemas.microsoft.com/office/drawing/2014/main" id="{7D82DC67-95BD-9037-22A7-CE774A9BFA4F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246" y="3600701"/>
              <a:ext cx="117333" cy="199467"/>
            </a:xfrm>
            <a:prstGeom prst="rect">
              <a:avLst/>
            </a:prstGeom>
          </p:spPr>
        </p:pic>
      </p:grpSp>
      <p:sp>
        <p:nvSpPr>
          <p:cNvPr id="43" name="Title 1 1">
            <a:extLst>
              <a:ext uri="{FF2B5EF4-FFF2-40B4-BE49-F238E27FC236}">
                <a16:creationId xmlns:a16="http://schemas.microsoft.com/office/drawing/2014/main" id="{1C57CAEE-B631-A319-E97F-FB98BDFCC15F}"/>
              </a:ext>
            </a:extLst>
          </p:cNvPr>
          <p:cNvSpPr txBox="1">
            <a:spLocks/>
          </p:cNvSpPr>
          <p:nvPr/>
        </p:nvSpPr>
        <p:spPr>
          <a:xfrm>
            <a:off x="353744" y="237744"/>
            <a:ext cx="11838256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Unusual trapped orbits near rational surfaces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52" name="Picture 51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definecolor{links}{RGB}{100, 100, 100}&#10;\begin{document}&#10;\color{links}&#10;$B = \mathcal{E}/\mu$&#10;&#10;\end{document}" title="IguanaTex Bitmap Display">
            <a:extLst>
              <a:ext uri="{FF2B5EF4-FFF2-40B4-BE49-F238E27FC236}">
                <a16:creationId xmlns:a16="http://schemas.microsoft.com/office/drawing/2014/main" id="{9FDA4E33-A259-DC23-8213-72291142DDB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113" y="3148477"/>
            <a:ext cx="1055998" cy="279925"/>
          </a:xfrm>
          <a:prstGeom prst="rect">
            <a:avLst/>
          </a:prstGeom>
        </p:spPr>
      </p:pic>
      <p:pic>
        <p:nvPicPr>
          <p:cNvPr id="55" name="Picture 54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definecolor{links}{RGB}{156, 138, 144}&#10;\begin{document}&#10;\color{links}&#10;Contours: $B = \text{const.}$&#10;&#10;\end{document}" title="IguanaTex Bitmap Display">
            <a:extLst>
              <a:ext uri="{FF2B5EF4-FFF2-40B4-BE49-F238E27FC236}">
                <a16:creationId xmlns:a16="http://schemas.microsoft.com/office/drawing/2014/main" id="{DAD6D340-EB87-82BA-CB83-DF897342B48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23" y="1939055"/>
            <a:ext cx="2579653" cy="202820"/>
          </a:xfrm>
          <a:prstGeom prst="rect">
            <a:avLst/>
          </a:prstGeom>
        </p:spPr>
      </p:pic>
      <p:sp>
        <p:nvSpPr>
          <p:cNvPr id="59" name="Slide Number Placeholder 58">
            <a:extLst>
              <a:ext uri="{FF2B5EF4-FFF2-40B4-BE49-F238E27FC236}">
                <a16:creationId xmlns:a16="http://schemas.microsoft.com/office/drawing/2014/main" id="{DDD48B2B-81C2-9100-661D-824C87A8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33</a:t>
            </a:fld>
            <a:endParaRPr lang="en-US"/>
          </a:p>
        </p:txBody>
      </p:sp>
      <p:pic>
        <p:nvPicPr>
          <p:cNvPr id="4" name="Picture 3" descr="\documentclass{article}&#10;\usepackage{enumitem}&#10;\usepackage{xcolor}&#10;\usepackage{siunitx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Trapped particles typically conserve the second adiabatic invariant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A058CA65-B7CF-8ACA-628B-ACD56408FE2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7" y="1248245"/>
            <a:ext cx="8388690" cy="248107"/>
          </a:xfrm>
          <a:prstGeom prst="rect">
            <a:avLst/>
          </a:prstGeom>
        </p:spPr>
      </p:pic>
      <p:pic>
        <p:nvPicPr>
          <p:cNvPr id="7" name="Picture 6" descr="\documentclass{article}&#10;\usepackage{enumitem}&#10;\usepackage{xcolor}&#10;\usepackage{siunitx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equation*}&#10;J = \oint |v_\parallel|\,\rmd l&#10;\end{equation*}&#10;&#10;}&#10;&#10;&#10;\end{document}" title="IguanaTex Picture Display">
            <a:extLst>
              <a:ext uri="{FF2B5EF4-FFF2-40B4-BE49-F238E27FC236}">
                <a16:creationId xmlns:a16="http://schemas.microsoft.com/office/drawing/2014/main" id="{622B61C6-478F-1598-EBBE-E75CA9994BE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36" y="1083865"/>
            <a:ext cx="1546756" cy="61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001333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6965A0-FC75-B8D0-5DB5-081A281590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2D8B5E73-5F46-F1C8-3D2A-ABE3BFD55901}"/>
              </a:ext>
            </a:extLst>
          </p:cNvPr>
          <p:cNvGrpSpPr/>
          <p:nvPr/>
        </p:nvGrpSpPr>
        <p:grpSpPr>
          <a:xfrm>
            <a:off x="1834012" y="3574496"/>
            <a:ext cx="3288117" cy="3242357"/>
            <a:chOff x="4195455" y="6699330"/>
            <a:chExt cx="3288117" cy="3242357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0086E599-D731-7FD5-D54D-DF865D42E1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rcRect l="35197" r="33550"/>
            <a:stretch/>
          </p:blipFill>
          <p:spPr>
            <a:xfrm>
              <a:off x="4485640" y="6731344"/>
              <a:ext cx="2973461" cy="2908114"/>
            </a:xfrm>
            <a:prstGeom prst="rect">
              <a:avLst/>
            </a:prstGeom>
          </p:spPr>
        </p:pic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3D5C9732-CF42-229F-4E14-9592B1FCD432}"/>
                </a:ext>
              </a:extLst>
            </p:cNvPr>
            <p:cNvGrpSpPr/>
            <p:nvPr/>
          </p:nvGrpSpPr>
          <p:grpSpPr>
            <a:xfrm>
              <a:off x="4195455" y="6699330"/>
              <a:ext cx="3288117" cy="3242357"/>
              <a:chOff x="4157355" y="2178130"/>
              <a:chExt cx="3288117" cy="3242357"/>
            </a:xfrm>
          </p:grpSpPr>
          <p:pic>
            <p:nvPicPr>
              <p:cNvPr id="36" name="Picture 35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    <a:extLst>
                  <a:ext uri="{FF2B5EF4-FFF2-40B4-BE49-F238E27FC236}">
                    <a16:creationId xmlns:a16="http://schemas.microsoft.com/office/drawing/2014/main" id="{B5DF0AF9-23C6-2E34-8D7B-651D454A4F65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0"/>
                </p:custDataLst>
              </p:nvPr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57355" y="2178130"/>
                <a:ext cx="284952" cy="187734"/>
              </a:xfrm>
              <a:prstGeom prst="rect">
                <a:avLst/>
              </a:prstGeom>
            </p:spPr>
          </p:pic>
          <p:pic>
            <p:nvPicPr>
              <p:cNvPr id="37" name="Picture 36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 title="IguanaTex Bitmap Display">
                <a:extLst>
                  <a:ext uri="{FF2B5EF4-FFF2-40B4-BE49-F238E27FC236}">
                    <a16:creationId xmlns:a16="http://schemas.microsoft.com/office/drawing/2014/main" id="{DFCA1F5F-B69C-EE2C-BF8C-F64299890D00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39587" y="5123384"/>
                <a:ext cx="119009" cy="191086"/>
              </a:xfrm>
              <a:prstGeom prst="rect">
                <a:avLst/>
              </a:prstGeom>
            </p:spPr>
          </p:pic>
          <p:pic>
            <p:nvPicPr>
              <p:cNvPr id="38" name="Picture 37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    <a:extLst>
                  <a:ext uri="{FF2B5EF4-FFF2-40B4-BE49-F238E27FC236}">
                    <a16:creationId xmlns:a16="http://schemas.microsoft.com/office/drawing/2014/main" id="{DB557462-4FBD-2DFD-7F26-D60D918AB189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2"/>
                </p:custDataLst>
              </p:nvPr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60520" y="5123384"/>
                <a:ext cx="284952" cy="187734"/>
              </a:xfrm>
              <a:prstGeom prst="rect">
                <a:avLst/>
              </a:prstGeom>
            </p:spPr>
          </p:pic>
          <p:pic>
            <p:nvPicPr>
              <p:cNvPr id="39" name="Picture 38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zeta$&#10;&#10;\end{document}" title="IguanaTex Bitmap Display">
                <a:extLst>
                  <a:ext uri="{FF2B5EF4-FFF2-40B4-BE49-F238E27FC236}">
                    <a16:creationId xmlns:a16="http://schemas.microsoft.com/office/drawing/2014/main" id="{8FE90427-DD42-65D6-1729-232CEF18EB4B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3"/>
                </p:custDataLst>
              </p:nvPr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22269" y="5169058"/>
                <a:ext cx="120685" cy="251429"/>
              </a:xfrm>
              <a:prstGeom prst="rect">
                <a:avLst/>
              </a:prstGeom>
            </p:spPr>
          </p:pic>
          <p:pic>
            <p:nvPicPr>
              <p:cNvPr id="40" name="Picture 39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theta$&#10;&#10;\end{document}" title="IguanaTex Bitmap Display">
                <a:extLst>
                  <a:ext uri="{FF2B5EF4-FFF2-40B4-BE49-F238E27FC236}">
                    <a16:creationId xmlns:a16="http://schemas.microsoft.com/office/drawing/2014/main" id="{D3C8FA17-E0FF-9BEA-6509-0DD994B459CC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4"/>
                </p:custDataLst>
              </p:nvPr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8850" y="3600701"/>
                <a:ext cx="117333" cy="199467"/>
              </a:xfrm>
              <a:prstGeom prst="rect">
                <a:avLst/>
              </a:prstGeom>
            </p:spPr>
          </p:pic>
        </p:grpSp>
      </p:grpSp>
      <p:pic>
        <p:nvPicPr>
          <p:cNvPr id="68" name="Picture 67">
            <a:extLst>
              <a:ext uri="{FF2B5EF4-FFF2-40B4-BE49-F238E27FC236}">
                <a16:creationId xmlns:a16="http://schemas.microsoft.com/office/drawing/2014/main" id="{5F4D05E0-DF96-9D41-6210-E3E95467EF8F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" t="1" b="3391"/>
          <a:stretch/>
        </p:blipFill>
        <p:spPr>
          <a:xfrm>
            <a:off x="2154602" y="3502119"/>
            <a:ext cx="3007947" cy="2967261"/>
          </a:xfrm>
          <a:prstGeom prst="rect">
            <a:avLst/>
          </a:prstGeom>
        </p:spPr>
      </p:pic>
      <p:sp>
        <p:nvSpPr>
          <p:cNvPr id="5" name="Title 1 1">
            <a:extLst>
              <a:ext uri="{FF2B5EF4-FFF2-40B4-BE49-F238E27FC236}">
                <a16:creationId xmlns:a16="http://schemas.microsoft.com/office/drawing/2014/main" id="{24D8849E-D8B9-22AF-423D-130603E3222D}"/>
              </a:ext>
            </a:extLst>
          </p:cNvPr>
          <p:cNvSpPr txBox="1">
            <a:spLocks/>
          </p:cNvSpPr>
          <p:nvPr/>
        </p:nvSpPr>
        <p:spPr>
          <a:xfrm>
            <a:off x="353744" y="237745"/>
            <a:ext cx="11622356" cy="87045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Calculation of semi-trapped orbits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61" name="Picture 60" descr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These particles have been called `semi-trapped'&#10;\item They do not conserve the second adiabatic invariant&#10;\end{itemize}&#10;&#10;}&#10;&#10;&#10;\end{document}" title="IguanaTex Bitmap Display">
            <a:extLst>
              <a:ext uri="{FF2B5EF4-FFF2-40B4-BE49-F238E27FC236}">
                <a16:creationId xmlns:a16="http://schemas.microsoft.com/office/drawing/2014/main" id="{7900FAEC-4063-2AAE-4D00-CD775539787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7" y="1248245"/>
            <a:ext cx="5459343" cy="1419734"/>
          </a:xfrm>
          <a:prstGeom prst="rect">
            <a:avLst/>
          </a:prstGeom>
        </p:spPr>
      </p:pic>
      <p:pic>
        <p:nvPicPr>
          <p:cNvPr id="44" name="Picture 43" descr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But they do conserve the transit invariant!&#10;\end{itemize}&#10;&#10;}&#10;&#10;&#10;\end{document}" title="IguanaTex Bitmap Display">
            <a:extLst>
              <a:ext uri="{FF2B5EF4-FFF2-40B4-BE49-F238E27FC236}">
                <a16:creationId xmlns:a16="http://schemas.microsoft.com/office/drawing/2014/main" id="{24396A4A-0F31-0635-0E62-B3A96A0120A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86" y="3023822"/>
            <a:ext cx="5450965" cy="256457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44762B1C-0B94-4CC4-029A-8AD234184E95}"/>
              </a:ext>
            </a:extLst>
          </p:cNvPr>
          <p:cNvPicPr>
            <a:picLocks noChangeAspect="1"/>
          </p:cNvPicPr>
          <p:nvPr/>
        </p:nvPicPr>
        <p:blipFill>
          <a:blip r:embed="rId2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2853408" y="1583792"/>
            <a:ext cx="328560" cy="252991"/>
          </a:xfrm>
          <a:prstGeom prst="rect">
            <a:avLst/>
          </a:prstGeom>
        </p:spPr>
      </p:pic>
      <p:pic>
        <p:nvPicPr>
          <p:cNvPr id="52" name="Picture 51" descr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Kolesnichenko \textit{et al} 1995&#10;&#10;}&#10;&#10;&#10;\end{document}" title="IguanaTex Bitmap Display">
            <a:extLst>
              <a:ext uri="{FF2B5EF4-FFF2-40B4-BE49-F238E27FC236}">
                <a16:creationId xmlns:a16="http://schemas.microsoft.com/office/drawing/2014/main" id="{4252E94B-EB20-39ED-74FC-D86B9B53A62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870" y="1628688"/>
            <a:ext cx="2460343" cy="163200"/>
          </a:xfrm>
          <a:prstGeom prst="rect">
            <a:avLst/>
          </a:prstGeom>
        </p:spPr>
      </p:pic>
      <p:sp>
        <p:nvSpPr>
          <p:cNvPr id="86" name="Slide Number Placeholder 85">
            <a:extLst>
              <a:ext uri="{FF2B5EF4-FFF2-40B4-BE49-F238E27FC236}">
                <a16:creationId xmlns:a16="http://schemas.microsoft.com/office/drawing/2014/main" id="{2B4A8D60-3D45-C170-3951-3BE557406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34</a:t>
            </a:fld>
            <a:endParaRPr lang="en-US"/>
          </a:p>
        </p:txBody>
      </p:sp>
      <p:pic>
        <p:nvPicPr>
          <p:cNvPr id="23" name="Picture 22" descr="A diagram of a graph&#10;&#10;AI-generated content may be incorrect.">
            <a:extLst>
              <a:ext uri="{FF2B5EF4-FFF2-40B4-BE49-F238E27FC236}">
                <a16:creationId xmlns:a16="http://schemas.microsoft.com/office/drawing/2014/main" id="{E20EF740-D903-F335-CE50-1AD51FC5B9C4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2" t="41683" r="51861" b="18005"/>
          <a:stretch>
            <a:fillRect/>
          </a:stretch>
        </p:blipFill>
        <p:spPr>
          <a:xfrm>
            <a:off x="6968991" y="3927085"/>
            <a:ext cx="4294794" cy="2380075"/>
          </a:xfrm>
          <a:prstGeom prst="rect">
            <a:avLst/>
          </a:prstGeom>
        </p:spPr>
      </p:pic>
      <p:pic>
        <p:nvPicPr>
          <p:cNvPr id="24" name="Picture 23" descr="A diagram of a graph&#10;&#10;AI-generated content may be incorrect.">
            <a:extLst>
              <a:ext uri="{FF2B5EF4-FFF2-40B4-BE49-F238E27FC236}">
                <a16:creationId xmlns:a16="http://schemas.microsoft.com/office/drawing/2014/main" id="{212D3346-096A-E0AC-DE14-4363EE134B21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0" t="1" r="51861" b="58260"/>
          <a:stretch>
            <a:fillRect/>
          </a:stretch>
        </p:blipFill>
        <p:spPr>
          <a:xfrm>
            <a:off x="6876671" y="1108197"/>
            <a:ext cx="4387114" cy="246435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1AD2813-3138-58B4-3506-DA4F280BF52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956" y="928008"/>
            <a:ext cx="2060854" cy="27939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77937D8-0263-79F7-522A-F2C32070F82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334622" y="2212985"/>
            <a:ext cx="2601773" cy="279399"/>
          </a:xfrm>
          <a:prstGeom prst="rect">
            <a:avLst/>
          </a:prstGeom>
        </p:spPr>
      </p:pic>
      <p:pic>
        <p:nvPicPr>
          <p:cNvPr id="27" name="Picture 26" descr="\documentclass{article}&#10;\usepackage{amsmath}&#10;\pagestyle{empty}&#10;\begin{document}&#10;&#10;Normalised $\psi-\psi_\mathrm{r}$&#10;&#10;&#10;\end{document}" title="IguanaTex Bitmap Display">
            <a:extLst>
              <a:ext uri="{FF2B5EF4-FFF2-40B4-BE49-F238E27FC236}">
                <a16:creationId xmlns:a16="http://schemas.microsoft.com/office/drawing/2014/main" id="{D45C0F28-876A-418B-9A7E-A7EB82EE6008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97523" y="4971923"/>
            <a:ext cx="2247771" cy="249752"/>
          </a:xfrm>
          <a:prstGeom prst="rect">
            <a:avLst/>
          </a:prstGeom>
        </p:spPr>
      </p:pic>
      <p:pic>
        <p:nvPicPr>
          <p:cNvPr id="29" name="Picture 28" descr="A diagram of a graph&#10;&#10;AI-generated content may be incorrect.">
            <a:extLst>
              <a:ext uri="{FF2B5EF4-FFF2-40B4-BE49-F238E27FC236}">
                <a16:creationId xmlns:a16="http://schemas.microsoft.com/office/drawing/2014/main" id="{8126794E-EBBF-A707-BD22-7D90BEB2509E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86" t="41921" r="3330" b="17766"/>
          <a:stretch>
            <a:fillRect/>
          </a:stretch>
        </p:blipFill>
        <p:spPr>
          <a:xfrm>
            <a:off x="6948103" y="3944186"/>
            <a:ext cx="4261027" cy="2380075"/>
          </a:xfrm>
          <a:prstGeom prst="rect">
            <a:avLst/>
          </a:prstGeom>
        </p:spPr>
      </p:pic>
      <p:pic>
        <p:nvPicPr>
          <p:cNvPr id="30" name="Picture 29" descr="A diagram of a graph&#10;&#10;AI-generated content may be incorrect.">
            <a:extLst>
              <a:ext uri="{FF2B5EF4-FFF2-40B4-BE49-F238E27FC236}">
                <a16:creationId xmlns:a16="http://schemas.microsoft.com/office/drawing/2014/main" id="{1C1F3EA5-5A9E-259F-9B3D-5C87A5808423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73" t="41379" r="2003" b="18308"/>
          <a:stretch>
            <a:fillRect/>
          </a:stretch>
        </p:blipFill>
        <p:spPr>
          <a:xfrm>
            <a:off x="6948103" y="3905850"/>
            <a:ext cx="4406116" cy="2380075"/>
          </a:xfrm>
          <a:prstGeom prst="rect">
            <a:avLst/>
          </a:prstGeom>
        </p:spPr>
      </p:pic>
      <p:pic>
        <p:nvPicPr>
          <p:cNvPr id="16" name="Picture 15" descr="A diagram of a graph&#10;&#10;AI-generated content may be incorrect.">
            <a:extLst>
              <a:ext uri="{FF2B5EF4-FFF2-40B4-BE49-F238E27FC236}">
                <a16:creationId xmlns:a16="http://schemas.microsoft.com/office/drawing/2014/main" id="{1850DBCB-8459-8CE4-463C-5FA9AA5D82F7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3" t="40917" r="2429" b="18770"/>
          <a:stretch>
            <a:fillRect/>
          </a:stretch>
        </p:blipFill>
        <p:spPr>
          <a:xfrm>
            <a:off x="6919710" y="3885691"/>
            <a:ext cx="4387114" cy="2380075"/>
          </a:xfrm>
          <a:prstGeom prst="rect">
            <a:avLst/>
          </a:prstGeom>
        </p:spPr>
      </p:pic>
      <p:pic>
        <p:nvPicPr>
          <p:cNvPr id="22" name="Picture 21" descr="A diagram of a graph&#10;&#10;AI-generated content may be incorrect.">
            <a:extLst>
              <a:ext uri="{FF2B5EF4-FFF2-40B4-BE49-F238E27FC236}">
                <a16:creationId xmlns:a16="http://schemas.microsoft.com/office/drawing/2014/main" id="{0DC9F43B-30AB-E5DB-03D4-9E3C84CA735B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93" t="41409" r="2923" b="18278"/>
          <a:stretch>
            <a:fillRect/>
          </a:stretch>
        </p:blipFill>
        <p:spPr>
          <a:xfrm>
            <a:off x="6993320" y="3908608"/>
            <a:ext cx="4261028" cy="2380076"/>
          </a:xfrm>
          <a:prstGeom prst="rect">
            <a:avLst/>
          </a:prstGeom>
        </p:spPr>
      </p:pic>
      <p:pic>
        <p:nvPicPr>
          <p:cNvPr id="20" name="Picture 19" descr="A diagram of a graph&#10;&#10;AI-generated content may be incorrect.">
            <a:extLst>
              <a:ext uri="{FF2B5EF4-FFF2-40B4-BE49-F238E27FC236}">
                <a16:creationId xmlns:a16="http://schemas.microsoft.com/office/drawing/2014/main" id="{3F16BE60-E8C0-DCC2-FA02-FDAE8FB552EB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72" t="41911" r="3032" b="17776"/>
          <a:stretch>
            <a:fillRect/>
          </a:stretch>
        </p:blipFill>
        <p:spPr>
          <a:xfrm>
            <a:off x="6952256" y="3935200"/>
            <a:ext cx="4294794" cy="2380075"/>
          </a:xfrm>
          <a:prstGeom prst="rect">
            <a:avLst/>
          </a:prstGeom>
        </p:spPr>
      </p:pic>
      <p:pic>
        <p:nvPicPr>
          <p:cNvPr id="14" name="Picture 13" descr="A diagram of a graph&#10;&#10;AI-generated content may be incorrect.">
            <a:extLst>
              <a:ext uri="{FF2B5EF4-FFF2-40B4-BE49-F238E27FC236}">
                <a16:creationId xmlns:a16="http://schemas.microsoft.com/office/drawing/2014/main" id="{8F96D30D-571B-94C1-3095-E61A25A8B095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37" t="41394" r="2314" b="18293"/>
          <a:stretch>
            <a:fillRect/>
          </a:stretch>
        </p:blipFill>
        <p:spPr>
          <a:xfrm>
            <a:off x="6937128" y="3903064"/>
            <a:ext cx="4387114" cy="238007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2D8B0A7-CA07-BC1A-B5AE-183A9D7D527E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232" y="3640337"/>
            <a:ext cx="3205276" cy="279399"/>
          </a:xfrm>
          <a:prstGeom prst="rect">
            <a:avLst/>
          </a:prstGeom>
        </p:spPr>
      </p:pic>
      <p:pic>
        <p:nvPicPr>
          <p:cNvPr id="32" name="Picture 31" descr="A diagram of a graph&#10;&#10;AI-generated content may be incorrect.">
            <a:extLst>
              <a:ext uri="{FF2B5EF4-FFF2-40B4-BE49-F238E27FC236}">
                <a16:creationId xmlns:a16="http://schemas.microsoft.com/office/drawing/2014/main" id="{9C2EBF0D-5FA7-AA9A-94D1-9BEE78EAA87E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8" t="81682" r="49619" b="11934"/>
          <a:stretch>
            <a:fillRect/>
          </a:stretch>
        </p:blipFill>
        <p:spPr>
          <a:xfrm>
            <a:off x="7295867" y="6267095"/>
            <a:ext cx="4193907" cy="376930"/>
          </a:xfrm>
          <a:prstGeom prst="rect">
            <a:avLst/>
          </a:prstGeom>
        </p:spPr>
      </p:pic>
      <p:pic>
        <p:nvPicPr>
          <p:cNvPr id="33" name="Picture 32" descr="A diagram of a graph&#10;&#10;AI-generated content may be incorrect.">
            <a:extLst>
              <a:ext uri="{FF2B5EF4-FFF2-40B4-BE49-F238E27FC236}">
                <a16:creationId xmlns:a16="http://schemas.microsoft.com/office/drawing/2014/main" id="{BB128EA8-602E-4E18-9A80-F2E2C72A02C6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8" t="81682" r="49619" b="11934"/>
          <a:stretch>
            <a:fillRect/>
          </a:stretch>
        </p:blipFill>
        <p:spPr>
          <a:xfrm>
            <a:off x="7295867" y="3554228"/>
            <a:ext cx="4193907" cy="376930"/>
          </a:xfrm>
          <a:prstGeom prst="rect">
            <a:avLst/>
          </a:prstGeom>
        </p:spPr>
      </p:pic>
      <p:pic>
        <p:nvPicPr>
          <p:cNvPr id="45" name="Picture 44" descr="\documentclass{article}&#10;\usepackage{amsmath}&#10;\pagestyle{empty}&#10;\begin{document}&#10;&#10;\begin{equation*}&#10;\eta&#10;\end{equation*}&#10;&#10;&#10;\end{document}" title="IguanaTex Picture Display">
            <a:extLst>
              <a:ext uri="{FF2B5EF4-FFF2-40B4-BE49-F238E27FC236}">
                <a16:creationId xmlns:a16="http://schemas.microsoft.com/office/drawing/2014/main" id="{E203ADC2-83FA-CC2E-6922-790A07111B3A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446" y="6651889"/>
            <a:ext cx="131877" cy="181051"/>
          </a:xfrm>
          <a:prstGeom prst="rect">
            <a:avLst/>
          </a:prstGeom>
        </p:spPr>
      </p:pic>
      <p:pic>
        <p:nvPicPr>
          <p:cNvPr id="46" name="Picture 45" descr="\documentclass{article}&#10;\usepackage{amsmath}&#10;\pagestyle{empty}&#10;\begin{document}&#10;&#10;\begin{equation*}&#10;\eta&#10;\end{equation*}&#10;&#10;&#10;\end{document}" title="IguanaTex Picture Display">
            <a:extLst>
              <a:ext uri="{FF2B5EF4-FFF2-40B4-BE49-F238E27FC236}">
                <a16:creationId xmlns:a16="http://schemas.microsoft.com/office/drawing/2014/main" id="{BD690361-D320-96AC-3AFD-95C99496CE12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931" y="3939022"/>
            <a:ext cx="131877" cy="18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416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E7E911-9AF5-2EF2-1700-5A872E1206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diagram of a graph&#10;&#10;AI-generated content may be incorrect.">
            <a:extLst>
              <a:ext uri="{FF2B5EF4-FFF2-40B4-BE49-F238E27FC236}">
                <a16:creationId xmlns:a16="http://schemas.microsoft.com/office/drawing/2014/main" id="{5C154E76-848C-AB99-6E13-45074478CE4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1" t="41623" r="52481" b="18300"/>
          <a:stretch>
            <a:fillRect/>
          </a:stretch>
        </p:blipFill>
        <p:spPr>
          <a:xfrm>
            <a:off x="6935859" y="3909470"/>
            <a:ext cx="4264656" cy="2366209"/>
          </a:xfrm>
          <a:prstGeom prst="rect">
            <a:avLst/>
          </a:prstGeom>
        </p:spPr>
      </p:pic>
      <p:pic>
        <p:nvPicPr>
          <p:cNvPr id="51" name="Picture 50" descr="A diagram of a graph&#10;&#10;AI-generated content may be incorrect.">
            <a:extLst>
              <a:ext uri="{FF2B5EF4-FFF2-40B4-BE49-F238E27FC236}">
                <a16:creationId xmlns:a16="http://schemas.microsoft.com/office/drawing/2014/main" id="{A3F1AFAE-1A0E-9A58-38F6-F7872C3DED0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6" t="1025" r="52481" b="58413"/>
          <a:stretch>
            <a:fillRect/>
          </a:stretch>
        </p:blipFill>
        <p:spPr>
          <a:xfrm>
            <a:off x="6829528" y="1172309"/>
            <a:ext cx="4362580" cy="2394817"/>
          </a:xfrm>
          <a:prstGeom prst="rect">
            <a:avLst/>
          </a:prstGeom>
        </p:spPr>
      </p:pic>
      <p:pic>
        <p:nvPicPr>
          <p:cNvPr id="79" name="Picture 78" descr="A diagram of a graph&#10;&#10;AI-generated content may be incorrect.">
            <a:extLst>
              <a:ext uri="{FF2B5EF4-FFF2-40B4-BE49-F238E27FC236}">
                <a16:creationId xmlns:a16="http://schemas.microsoft.com/office/drawing/2014/main" id="{1E825962-E4B9-4677-19D1-A363DF40995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8" t="81682" r="49619" b="11934"/>
          <a:stretch>
            <a:fillRect/>
          </a:stretch>
        </p:blipFill>
        <p:spPr>
          <a:xfrm>
            <a:off x="7295867" y="3554228"/>
            <a:ext cx="4193907" cy="376930"/>
          </a:xfrm>
          <a:prstGeom prst="rect">
            <a:avLst/>
          </a:prstGeom>
        </p:spPr>
      </p:pic>
      <p:sp>
        <p:nvSpPr>
          <p:cNvPr id="5" name="Title 1 1">
            <a:extLst>
              <a:ext uri="{FF2B5EF4-FFF2-40B4-BE49-F238E27FC236}">
                <a16:creationId xmlns:a16="http://schemas.microsoft.com/office/drawing/2014/main" id="{7C5FB853-4342-EE8A-5D66-D748B436833F}"/>
              </a:ext>
            </a:extLst>
          </p:cNvPr>
          <p:cNvSpPr txBox="1">
            <a:spLocks/>
          </p:cNvSpPr>
          <p:nvPr/>
        </p:nvSpPr>
        <p:spPr>
          <a:xfrm>
            <a:off x="353744" y="237745"/>
            <a:ext cx="11622356" cy="87045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Stellarator symmetry</a:t>
            </a:r>
          </a:p>
        </p:txBody>
      </p:sp>
      <p:pic>
        <p:nvPicPr>
          <p:cNvPr id="95" name="Picture 94" descr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In a single bounce, the particle drifts a radial distance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CAB59C2A-8BEF-620A-C917-1C2399E220F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8" y="1248244"/>
            <a:ext cx="5786921" cy="531978"/>
          </a:xfrm>
          <a:prstGeom prst="rect">
            <a:avLst/>
          </a:prstGeom>
        </p:spPr>
      </p:pic>
      <p:pic>
        <p:nvPicPr>
          <p:cNvPr id="23" name="Picture 22" descr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Net drift is zero if $I_{\mr r}(\eta_2, \mathcal{E}, \mu) = I_{\mr r}(\eta_1, \mathcal{E}, \mu)$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C9DE31C9-7263-AC17-BD11-E9A5E65F7E5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7" y="2786544"/>
            <a:ext cx="5467293" cy="2794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3590C0CA-DB02-B0DA-2C23-F4E6368F84C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1" t="58661" r="60464" b="18229"/>
          <a:stretch>
            <a:fillRect/>
          </a:stretch>
        </p:blipFill>
        <p:spPr>
          <a:xfrm>
            <a:off x="1870208" y="4336227"/>
            <a:ext cx="3263642" cy="1596732"/>
          </a:xfrm>
          <a:prstGeom prst="rect">
            <a:avLst/>
          </a:prstGeom>
        </p:spPr>
      </p:pic>
      <p:sp>
        <p:nvSpPr>
          <p:cNvPr id="86" name="Slide Number Placeholder 85">
            <a:extLst>
              <a:ext uri="{FF2B5EF4-FFF2-40B4-BE49-F238E27FC236}">
                <a16:creationId xmlns:a16="http://schemas.microsoft.com/office/drawing/2014/main" id="{E7EC6A47-78E7-8ACA-FDC3-DCB8A42AA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35</a:t>
            </a:fld>
            <a:endParaRPr lang="en-US"/>
          </a:p>
        </p:txBody>
      </p:sp>
      <p:pic>
        <p:nvPicPr>
          <p:cNvPr id="72" name="Picture 71" descr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equation*}&#10;\psi_2^2 - \psi_1^2 = \frac{2mc\?[I_{\mr r}(\eta_2, \mathcal{E}, \mu) - I_{\mr r}(\eta_1, \mathcal{E}, \mu)]}{\pi MZe\?\iota_{\mr r}'}&#10;\end{equation*}&#10;&#10;}&#10;&#10;&#10;\end{document}" title="IguanaTex Picture Display">
            <a:extLst>
              <a:ext uri="{FF2B5EF4-FFF2-40B4-BE49-F238E27FC236}">
                <a16:creationId xmlns:a16="http://schemas.microsoft.com/office/drawing/2014/main" id="{06CE8341-3BAB-4A3B-892F-F8419318ADD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08" y="1911431"/>
            <a:ext cx="4971078" cy="657148"/>
          </a:xfrm>
          <a:prstGeom prst="rect">
            <a:avLst/>
          </a:prstGeom>
        </p:spPr>
      </p:pic>
      <p:pic>
        <p:nvPicPr>
          <p:cNvPr id="31" name="Picture 30" descr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$\psi_1$&#10;&#10;}&#10;&#10;&#10;\end{document}" title="IguanaTex Picture Display">
            <a:extLst>
              <a:ext uri="{FF2B5EF4-FFF2-40B4-BE49-F238E27FC236}">
                <a16:creationId xmlns:a16="http://schemas.microsoft.com/office/drawing/2014/main" id="{1C175368-51BC-5CCA-3CA4-0228C98ACF2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789" y="5609755"/>
            <a:ext cx="265989" cy="248107"/>
          </a:xfrm>
          <a:prstGeom prst="rect">
            <a:avLst/>
          </a:prstGeom>
        </p:spPr>
      </p:pic>
      <p:pic>
        <p:nvPicPr>
          <p:cNvPr id="42" name="Picture 41" descr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$\psi_2$&#10;&#10;}&#10;&#10;&#10;\end{document}" title="IguanaTex Picture Display">
            <a:extLst>
              <a:ext uri="{FF2B5EF4-FFF2-40B4-BE49-F238E27FC236}">
                <a16:creationId xmlns:a16="http://schemas.microsoft.com/office/drawing/2014/main" id="{68A9ABA0-B837-C056-FC48-0E180368FFE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789" y="4467670"/>
            <a:ext cx="272695" cy="248107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7151179-81AE-32F4-190D-3A62C0DE8694}"/>
              </a:ext>
            </a:extLst>
          </p:cNvPr>
          <p:cNvCxnSpPr>
            <a:cxnSpLocks/>
          </p:cNvCxnSpPr>
          <p:nvPr/>
        </p:nvCxnSpPr>
        <p:spPr>
          <a:xfrm>
            <a:off x="2536596" y="4765273"/>
            <a:ext cx="0" cy="7781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1F25EB0-2EC0-2603-AA94-9F7BACF0C946}"/>
              </a:ext>
            </a:extLst>
          </p:cNvPr>
          <p:cNvCxnSpPr>
            <a:cxnSpLocks/>
          </p:cNvCxnSpPr>
          <p:nvPr/>
        </p:nvCxnSpPr>
        <p:spPr>
          <a:xfrm flipH="1">
            <a:off x="2252620" y="5543468"/>
            <a:ext cx="5967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B3F10F5-8289-F999-6ABC-5CACFE74AA9A}"/>
              </a:ext>
            </a:extLst>
          </p:cNvPr>
          <p:cNvCxnSpPr>
            <a:cxnSpLocks/>
          </p:cNvCxnSpPr>
          <p:nvPr/>
        </p:nvCxnSpPr>
        <p:spPr>
          <a:xfrm flipH="1">
            <a:off x="2252620" y="4765273"/>
            <a:ext cx="5967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7" name="Picture 56" descr="A diagram of a graph&#10;&#10;AI-generated content may be incorrect.">
            <a:extLst>
              <a:ext uri="{FF2B5EF4-FFF2-40B4-BE49-F238E27FC236}">
                <a16:creationId xmlns:a16="http://schemas.microsoft.com/office/drawing/2014/main" id="{A762927D-823D-EADD-4E14-75028ECC488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01" t="1032" b="58406"/>
          <a:stretch>
            <a:fillRect/>
          </a:stretch>
        </p:blipFill>
        <p:spPr>
          <a:xfrm>
            <a:off x="7390150" y="1170884"/>
            <a:ext cx="4176023" cy="2394818"/>
          </a:xfrm>
          <a:prstGeom prst="rect">
            <a:avLst/>
          </a:prstGeom>
        </p:spPr>
      </p:pic>
      <p:pic>
        <p:nvPicPr>
          <p:cNvPr id="53" name="Picture 52" descr="A diagram of a graph&#10;&#10;AI-generated content may be incorrect.">
            <a:extLst>
              <a:ext uri="{FF2B5EF4-FFF2-40B4-BE49-F238E27FC236}">
                <a16:creationId xmlns:a16="http://schemas.microsoft.com/office/drawing/2014/main" id="{728A308C-ED80-A339-F059-C0CCF48D27C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36" t="40963" b="17508"/>
          <a:stretch>
            <a:fillRect/>
          </a:stretch>
        </p:blipFill>
        <p:spPr>
          <a:xfrm>
            <a:off x="7411564" y="3871744"/>
            <a:ext cx="4161448" cy="2451838"/>
          </a:xfrm>
          <a:prstGeom prst="rect">
            <a:avLst/>
          </a:prstGeom>
        </p:spPr>
      </p:pic>
      <p:pic>
        <p:nvPicPr>
          <p:cNvPr id="28" name="Picture 27" descr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This can happen automatically if the flux surface has stellarator symmetry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5B48D618-830C-CE0F-9B1F-9E0785D66B1A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6" y="3338339"/>
            <a:ext cx="5330946" cy="585622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A165257D-68CB-36A1-EFCC-B69181C79A5D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334622" y="2212985"/>
            <a:ext cx="2601773" cy="279399"/>
          </a:xfrm>
          <a:prstGeom prst="rect">
            <a:avLst/>
          </a:prstGeom>
        </p:spPr>
      </p:pic>
      <p:pic>
        <p:nvPicPr>
          <p:cNvPr id="63" name="Picture 62" descr="\documentclass{article}&#10;\usepackage{amsmath}&#10;\pagestyle{empty}&#10;\begin{document}&#10;&#10;Normalised $\psi-\psi_\mathrm{r}$&#10;&#10;&#10;\end{document}" title="IguanaTex Bitmap Display">
            <a:extLst>
              <a:ext uri="{FF2B5EF4-FFF2-40B4-BE49-F238E27FC236}">
                <a16:creationId xmlns:a16="http://schemas.microsoft.com/office/drawing/2014/main" id="{1F8FB7CD-1F4D-CEAE-669C-9CE5251C74BF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97523" y="4971923"/>
            <a:ext cx="2247771" cy="249752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8D06A8BD-9075-6DDE-5517-DF29A3EAEC4D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956" y="928008"/>
            <a:ext cx="2060854" cy="279399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2723513E-C19E-BB9E-D9A1-0BDA6AA905BC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232" y="3640337"/>
            <a:ext cx="3205276" cy="279399"/>
          </a:xfrm>
          <a:prstGeom prst="rect">
            <a:avLst/>
          </a:prstGeom>
        </p:spPr>
      </p:pic>
      <p:pic>
        <p:nvPicPr>
          <p:cNvPr id="77" name="Picture 76" descr="A diagram of a graph&#10;&#10;AI-generated content may be incorrect.">
            <a:extLst>
              <a:ext uri="{FF2B5EF4-FFF2-40B4-BE49-F238E27FC236}">
                <a16:creationId xmlns:a16="http://schemas.microsoft.com/office/drawing/2014/main" id="{9B1E49F2-DDE8-A90B-9EBF-F69B180FE1B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8" t="81682" r="49619" b="11934"/>
          <a:stretch>
            <a:fillRect/>
          </a:stretch>
        </p:blipFill>
        <p:spPr>
          <a:xfrm>
            <a:off x="7295867" y="6267095"/>
            <a:ext cx="4193907" cy="376930"/>
          </a:xfrm>
          <a:prstGeom prst="rect">
            <a:avLst/>
          </a:prstGeom>
        </p:spPr>
      </p:pic>
      <p:pic>
        <p:nvPicPr>
          <p:cNvPr id="93" name="Picture 92" descr="\documentclass{article}&#10;\usepackage{amsmath}&#10;\pagestyle{empty}&#10;\begin{document}&#10;&#10;$L$&#10;&#10;&#10;\end{document}" title="IguanaTex Picture Display">
            <a:extLst>
              <a:ext uri="{FF2B5EF4-FFF2-40B4-BE49-F238E27FC236}">
                <a16:creationId xmlns:a16="http://schemas.microsoft.com/office/drawing/2014/main" id="{80D86F71-F6CD-5908-BE2E-7FDA49066EC9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452" y="1551901"/>
            <a:ext cx="167640" cy="187756"/>
          </a:xfrm>
          <a:prstGeom prst="rect">
            <a:avLst/>
          </a:prstGeom>
        </p:spPr>
      </p:pic>
      <p:pic>
        <p:nvPicPr>
          <p:cNvPr id="91" name="Picture 90" descr="\documentclass{article}&#10;\usepackage{amsmath}&#10;\pagestyle{empty}&#10;\begin{document}&#10;&#10;$C$&#10;&#10;&#10;\end{document}" title="IguanaTex Picture Display">
            <a:extLst>
              <a:ext uri="{FF2B5EF4-FFF2-40B4-BE49-F238E27FC236}">
                <a16:creationId xmlns:a16="http://schemas.microsoft.com/office/drawing/2014/main" id="{6FA76FD9-BD91-5D71-3C29-195187771B50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6104" y="1897671"/>
            <a:ext cx="198933" cy="201167"/>
          </a:xfrm>
          <a:prstGeom prst="rect">
            <a:avLst/>
          </a:prstGeom>
        </p:spPr>
      </p:pic>
      <p:pic>
        <p:nvPicPr>
          <p:cNvPr id="89" name="Picture 88" descr="\documentclass{article}&#10;\usepackage{amsmath}&#10;\pagestyle{empty}&#10;\begin{document}&#10;&#10;$R$&#10;&#10;&#10;\end{document}" title="IguanaTex Picture Display">
            <a:extLst>
              <a:ext uri="{FF2B5EF4-FFF2-40B4-BE49-F238E27FC236}">
                <a16:creationId xmlns:a16="http://schemas.microsoft.com/office/drawing/2014/main" id="{E3C567B4-EBA4-D150-80E5-720DBB7B52F3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4758" y="1551901"/>
            <a:ext cx="201168" cy="194462"/>
          </a:xfrm>
          <a:prstGeom prst="rect">
            <a:avLst/>
          </a:prstGeom>
        </p:spPr>
      </p:pic>
      <p:pic>
        <p:nvPicPr>
          <p:cNvPr id="98" name="Picture 97" descr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$\eta_2$&#10;&#10;}&#10;&#10;&#10;\end{document}" title="IguanaTex Picture Display">
            <a:extLst>
              <a:ext uri="{FF2B5EF4-FFF2-40B4-BE49-F238E27FC236}">
                <a16:creationId xmlns:a16="http://schemas.microsoft.com/office/drawing/2014/main" id="{DD5894D3-4042-5527-155E-0C0D624B7DC1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564" y="6026756"/>
            <a:ext cx="227991" cy="181051"/>
          </a:xfrm>
          <a:prstGeom prst="rect">
            <a:avLst/>
          </a:prstGeom>
        </p:spPr>
      </p:pic>
      <p:pic>
        <p:nvPicPr>
          <p:cNvPr id="101" name="Picture 100" descr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$\eta_1$&#10;&#10;}&#10;&#10;&#10;\end{document}" title="IguanaTex Picture Display">
            <a:extLst>
              <a:ext uri="{FF2B5EF4-FFF2-40B4-BE49-F238E27FC236}">
                <a16:creationId xmlns:a16="http://schemas.microsoft.com/office/drawing/2014/main" id="{0179DD48-A255-4D0C-7249-03238BD6B5EE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381" y="6017546"/>
            <a:ext cx="221285" cy="181051"/>
          </a:xfrm>
          <a:prstGeom prst="rect">
            <a:avLst/>
          </a:prstGeom>
        </p:spPr>
      </p:pic>
      <p:pic>
        <p:nvPicPr>
          <p:cNvPr id="102" name="Picture 101" descr="\documentclass{article}&#10;\usepackage{amsmath}&#10;\pagestyle{empty}&#10;\begin{document}&#10;&#10;\begin{equation*}&#10;\eta&#10;\end{equation*}&#10;&#10;&#10;\end{document}" title="IguanaTex Picture Display">
            <a:extLst>
              <a:ext uri="{FF2B5EF4-FFF2-40B4-BE49-F238E27FC236}">
                <a16:creationId xmlns:a16="http://schemas.microsoft.com/office/drawing/2014/main" id="{3E838195-BA74-6E7D-0F7D-9B59171DCB81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446" y="6651889"/>
            <a:ext cx="131877" cy="181051"/>
          </a:xfrm>
          <a:prstGeom prst="rect">
            <a:avLst/>
          </a:prstGeom>
        </p:spPr>
      </p:pic>
      <p:pic>
        <p:nvPicPr>
          <p:cNvPr id="103" name="Picture 102" descr="\documentclass{article}&#10;\usepackage{amsmath}&#10;\pagestyle{empty}&#10;\begin{document}&#10;&#10;\begin{equation*}&#10;\eta&#10;\end{equation*}&#10;&#10;&#10;\end{document}" title="IguanaTex Picture Display">
            <a:extLst>
              <a:ext uri="{FF2B5EF4-FFF2-40B4-BE49-F238E27FC236}">
                <a16:creationId xmlns:a16="http://schemas.microsoft.com/office/drawing/2014/main" id="{49941502-D922-BC29-7977-9265058C10DB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951" y="3939022"/>
            <a:ext cx="131877" cy="18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00393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105295-16CC-E0BF-FECE-1B9143782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 1">
            <a:extLst>
              <a:ext uri="{FF2B5EF4-FFF2-40B4-BE49-F238E27FC236}">
                <a16:creationId xmlns:a16="http://schemas.microsoft.com/office/drawing/2014/main" id="{20740A35-73CA-9295-9111-575CF6009AA0}"/>
              </a:ext>
            </a:extLst>
          </p:cNvPr>
          <p:cNvSpPr txBox="1">
            <a:spLocks/>
          </p:cNvSpPr>
          <p:nvPr/>
        </p:nvSpPr>
        <p:spPr>
          <a:xfrm>
            <a:off x="353746" y="240336"/>
            <a:ext cx="11343057" cy="16787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Plan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8" name="Picture 7" descr="\documentclass{article}&#10;\usepackage{amsmath}&#10;\usepackage{xcolor}&#10;\usepackage{enumitem}&#10;\usepackage[textwidth = 14cm]{geometry}&#10;\pagestyle{empty}&#10;\begin{document}&#10;\raggedright&#10;&#10;\begin{enumerate}[itemsep=8pt]&#10;\item Understand why drift islands arise in passing orbits near rational surfaces&#10;\item Calculate drift-island shape analytically&#10;\item Understand effect on trapped particles&#10;{\color{lightgray}&#10;\item How to optimise a stellarator to remove these islands?&#10;}&#10;\end{enumerate}&#10;&#10;\end{document}" title="IguanaTex Picture Display">
            <a:extLst>
              <a:ext uri="{FF2B5EF4-FFF2-40B4-BE49-F238E27FC236}">
                <a16:creationId xmlns:a16="http://schemas.microsoft.com/office/drawing/2014/main" id="{BEBE00F1-8DCE-763B-2A04-704C964AF57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58" y="2423230"/>
            <a:ext cx="9331956" cy="225308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89C3AB-402D-045F-48B9-BCD102526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07832"/>
      </p:ext>
    </p:extLst>
  </p:cSld>
  <p:clrMapOvr>
    <a:masterClrMapping/>
  </p:clrMapOvr>
  <p:transition spd="med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DCD86D-86AA-87B7-2FEA-EFFEDAAAEA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 1">
            <a:extLst>
              <a:ext uri="{FF2B5EF4-FFF2-40B4-BE49-F238E27FC236}">
                <a16:creationId xmlns:a16="http://schemas.microsoft.com/office/drawing/2014/main" id="{DE0A98C7-57C9-F59B-EBE1-5F811B59E9B3}"/>
              </a:ext>
            </a:extLst>
          </p:cNvPr>
          <p:cNvSpPr txBox="1">
            <a:spLocks/>
          </p:cNvSpPr>
          <p:nvPr/>
        </p:nvSpPr>
        <p:spPr>
          <a:xfrm>
            <a:off x="353746" y="240336"/>
            <a:ext cx="11343057" cy="16787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Plan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6" name="Picture 5" descr="\documentclass{article}&#10;\usepackage{amsmath}&#10;\usepackage{xcolor}&#10;\usepackage{enumitem}&#10;\usepackage[textwidth = 14cm]{geometry}&#10;\pagestyle{empty}&#10;\begin{document}&#10;\raggedright&#10;&#10;\begin{enumerate}[itemsep=8pt]&#10;\item Understand why drift islands arise in passing orbits near rational surfaces&#10;\item Calculate drift-island shape analytically&#10;\item Understand effect on trapped particles&#10;\item How to optimise a stellarator to remove these islands?&#10;\end{enumerate}&#10;&#10;\end{document}" title="IguanaTex Picture Display">
            <a:extLst>
              <a:ext uri="{FF2B5EF4-FFF2-40B4-BE49-F238E27FC236}">
                <a16:creationId xmlns:a16="http://schemas.microsoft.com/office/drawing/2014/main" id="{56449498-554F-54FA-7372-AFD42DB8376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58" y="2423229"/>
            <a:ext cx="9331956" cy="225308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095CF8-019C-E662-1F2D-9FAB46AC4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630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009E0E6-122F-653D-6321-80492C9621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1.\quad Avoid rational flux surfaces in the plasma&#10;&#10;&#10;&#10;}&#10;&#10;&#10;\end{document}" title="IguanaTex Picture Display">
            <a:extLst>
              <a:ext uri="{FF2B5EF4-FFF2-40B4-BE49-F238E27FC236}">
                <a16:creationId xmlns:a16="http://schemas.microsoft.com/office/drawing/2014/main" id="{958EC096-C3A1-F996-637C-7D8F98790D0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71" y="1802420"/>
            <a:ext cx="5567881" cy="252578"/>
          </a:xfrm>
          <a:prstGeom prst="rect">
            <a:avLst/>
          </a:prstGeom>
        </p:spPr>
      </p:pic>
      <p:sp>
        <p:nvSpPr>
          <p:cNvPr id="11" name="Title 1 1">
            <a:extLst>
              <a:ext uri="{FF2B5EF4-FFF2-40B4-BE49-F238E27FC236}">
                <a16:creationId xmlns:a16="http://schemas.microsoft.com/office/drawing/2014/main" id="{839E7171-E2A4-8EDD-C63D-3B81E3EB1780}"/>
              </a:ext>
            </a:extLst>
          </p:cNvPr>
          <p:cNvSpPr txBox="1">
            <a:spLocks/>
          </p:cNvSpPr>
          <p:nvPr/>
        </p:nvSpPr>
        <p:spPr>
          <a:xfrm>
            <a:off x="353745" y="237744"/>
            <a:ext cx="10305356" cy="106215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Optimisation for small drift islands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14" name="Picture 13" descr="\documentclass{article}&#10;\usepackage{amsmath}&#10;\usepackage{amssymb}&#10;\usepackage[textwidth = 12cm]{geometry}&#10;\pagestyle{empty}&#10;&#10;% formatting &amp; miscellaneous&#10;\newcommand{\pD}[2]{\frac{\partial #2}{\partial #1}}&#10;\newcommand{\D}[2]{\frac{{\rm d} #2}{{\rm d} #1}}&#10;\newcommand\bb[1]{\boldsymbol{#1}}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raggedright&#10;&#10;\begin{align*}&#10;    I_\mathrm{r}(\eta, \mathcal{E}, \mu) &amp;= \oint \sqrt{2(\mathcal{E} - \mu B)} \,\rmd l&#10;\end{align*}&#10;&#10;\end{document}" title="IguanaTex Picture Display">
            <a:extLst>
              <a:ext uri="{FF2B5EF4-FFF2-40B4-BE49-F238E27FC236}">
                <a16:creationId xmlns:a16="http://schemas.microsoft.com/office/drawing/2014/main" id="{2A5612BD-6175-B05E-EE55-E55CD85E4DA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516" y="2493099"/>
            <a:ext cx="3672433" cy="616915"/>
          </a:xfrm>
          <a:prstGeom prst="rect">
            <a:avLst/>
          </a:prstGeom>
        </p:spPr>
      </p:pic>
      <p:pic>
        <p:nvPicPr>
          <p:cNvPr id="18" name="Picture 17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Three ways to keep drift islands small:&#10;&#10;&#10;}&#10;&#10;&#10;\end{document}" title="IguanaTex Picture Display">
            <a:extLst>
              <a:ext uri="{FF2B5EF4-FFF2-40B4-BE49-F238E27FC236}">
                <a16:creationId xmlns:a16="http://schemas.microsoft.com/office/drawing/2014/main" id="{3445523F-7F13-2876-022B-3DD01375F46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5" y="1246200"/>
            <a:ext cx="4673802" cy="252578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25A1D10-0DB7-CBAC-9843-1612BEAE5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38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9064A0D-2FCC-3006-9298-4DC13DD99078}"/>
              </a:ext>
            </a:extLst>
          </p:cNvPr>
          <p:cNvSpPr/>
          <p:nvPr/>
        </p:nvSpPr>
        <p:spPr>
          <a:xfrm>
            <a:off x="7206387" y="1542128"/>
            <a:ext cx="385372" cy="411363"/>
          </a:xfrm>
          <a:prstGeom prst="rect">
            <a:avLst/>
          </a:prstGeom>
          <a:noFill/>
          <a:ln w="38100">
            <a:solidFill>
              <a:srgbClr val="DB463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DB4632"/>
              </a:solidFill>
            </a:endParaRPr>
          </a:p>
        </p:txBody>
      </p:sp>
      <p:pic>
        <p:nvPicPr>
          <p:cNvPr id="30" name="Picture 29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2.\quad Large shear $\iota'_{\mathrm{r}}$&#10;&#10;&#10;&#10;}&#10;&#10;&#10;\end{document}" title="IguanaTex Picture Display">
            <a:extLst>
              <a:ext uri="{FF2B5EF4-FFF2-40B4-BE49-F238E27FC236}">
                <a16:creationId xmlns:a16="http://schemas.microsoft.com/office/drawing/2014/main" id="{D46C91B2-2C7A-A6E2-74AA-F4C6E2E81E0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69" y="2431235"/>
            <a:ext cx="2165908" cy="277165"/>
          </a:xfrm>
          <a:prstGeom prst="rect">
            <a:avLst/>
          </a:prstGeom>
        </p:spPr>
      </p:pic>
      <p:pic>
        <p:nvPicPr>
          <p:cNvPr id="32" name="Picture 31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3.\quad Minimise variations in $I_\mathrm{r}$ with $\eta$&#10;&#10;&#10;}&#10;&#10;&#10;\end{document}" title="IguanaTex Picture Display">
            <a:extLst>
              <a:ext uri="{FF2B5EF4-FFF2-40B4-BE49-F238E27FC236}">
                <a16:creationId xmlns:a16="http://schemas.microsoft.com/office/drawing/2014/main" id="{77D92913-105E-7FED-C84A-E03FE4C20CA9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68" y="3060050"/>
            <a:ext cx="4376520" cy="252578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8ADD1D34-30CA-1E32-5608-86FEAB5F60B3}"/>
              </a:ext>
            </a:extLst>
          </p:cNvPr>
          <p:cNvSpPr/>
          <p:nvPr/>
        </p:nvSpPr>
        <p:spPr>
          <a:xfrm>
            <a:off x="10226418" y="1747810"/>
            <a:ext cx="312554" cy="385816"/>
          </a:xfrm>
          <a:prstGeom prst="rect">
            <a:avLst/>
          </a:prstGeom>
          <a:noFill/>
          <a:ln w="38100">
            <a:solidFill>
              <a:srgbClr val="00A2A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AA1306B-1651-A2E4-074D-6394D0154F5A}"/>
              </a:ext>
            </a:extLst>
          </p:cNvPr>
          <p:cNvSpPr/>
          <p:nvPr/>
        </p:nvSpPr>
        <p:spPr>
          <a:xfrm>
            <a:off x="8781399" y="1326918"/>
            <a:ext cx="2979838" cy="411363"/>
          </a:xfrm>
          <a:prstGeom prst="rect">
            <a:avLst/>
          </a:prstGeom>
          <a:noFill/>
          <a:ln w="38100">
            <a:solidFill>
              <a:srgbClr val="91288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 descr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equation*}&#10;\psi - \psi_{\mr r} = \sqrt{\frac{mc\sigma\?[I_{\mr r}(\eta, \mathcal{E}, \mu) - I_{\mr r}(\eta_{\mr r}, \mathcal{E}, \mu)]}{\pi M Z e \iota'_{\mr r}}}&#10;\end{equation*}&#10;&#10;}&#10;&#10;&#10;\end{document}" title="IguanaTex Picture Display">
            <a:extLst>
              <a:ext uri="{FF2B5EF4-FFF2-40B4-BE49-F238E27FC236}">
                <a16:creationId xmlns:a16="http://schemas.microsoft.com/office/drawing/2014/main" id="{1543FD09-70C2-B94B-959B-9E3C19E51CFD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372" y="1299895"/>
            <a:ext cx="5015790" cy="83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71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3" grpId="0" animBg="1"/>
      <p:bldP spid="3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9D82E85-306D-122D-AF7B-DFE5B8A1C4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 1">
            <a:extLst>
              <a:ext uri="{FF2B5EF4-FFF2-40B4-BE49-F238E27FC236}">
                <a16:creationId xmlns:a16="http://schemas.microsoft.com/office/drawing/2014/main" id="{935DB5C5-00C1-5EE1-B411-997004C5EB79}"/>
              </a:ext>
            </a:extLst>
          </p:cNvPr>
          <p:cNvSpPr txBox="1">
            <a:spLocks/>
          </p:cNvSpPr>
          <p:nvPr/>
        </p:nvSpPr>
        <p:spPr>
          <a:xfrm>
            <a:off x="353745" y="237744"/>
            <a:ext cx="10305356" cy="106215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Optimisation for small drift islands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8" name="Picture 7" descr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In omnigeneous field: distance $\Delta l$ between points of equal $B$ in each well is the same for every field line on the flux surface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793D5075-A317-205F-15A8-F59F138FB9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4" y="1233829"/>
            <a:ext cx="11037420" cy="5900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AEFD303-5763-E41A-70AA-EF876A6C0D5F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37946" t="1135" r="1" b="50384"/>
          <a:stretch/>
        </p:blipFill>
        <p:spPr>
          <a:xfrm>
            <a:off x="627026" y="2495359"/>
            <a:ext cx="6101975" cy="3084232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9DD30639-5593-6860-1629-6F7430279DED}"/>
              </a:ext>
            </a:extLst>
          </p:cNvPr>
          <p:cNvGrpSpPr/>
          <p:nvPr/>
        </p:nvGrpSpPr>
        <p:grpSpPr>
          <a:xfrm>
            <a:off x="7362760" y="2464800"/>
            <a:ext cx="3307847" cy="3205316"/>
            <a:chOff x="7089378" y="2379957"/>
            <a:chExt cx="3307847" cy="3205316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725AFA3-6449-1535-7127-C924523F0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t="49616" r="66840"/>
            <a:stretch/>
          </p:blipFill>
          <p:spPr>
            <a:xfrm>
              <a:off x="7089378" y="2379957"/>
              <a:ext cx="3260712" cy="3205316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64DD27B-28E0-35B6-AE0F-58FAA30284B8}"/>
                </a:ext>
              </a:extLst>
            </p:cNvPr>
            <p:cNvGrpSpPr/>
            <p:nvPr/>
          </p:nvGrpSpPr>
          <p:grpSpPr>
            <a:xfrm>
              <a:off x="7093027" y="3585586"/>
              <a:ext cx="3304198" cy="1961979"/>
              <a:chOff x="7093027" y="3774126"/>
              <a:chExt cx="3304198" cy="1961979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871B1384-BE6A-AB69-AB49-2E0C630CA7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t="43986" r="66398" b="49616"/>
              <a:stretch/>
            </p:blipFill>
            <p:spPr>
              <a:xfrm>
                <a:off x="7093027" y="5329084"/>
                <a:ext cx="3304198" cy="407021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AB56C3C-BBAC-6D39-1204-D142C178D9C8}"/>
                  </a:ext>
                </a:extLst>
              </p:cNvPr>
              <p:cNvSpPr/>
              <p:nvPr/>
            </p:nvSpPr>
            <p:spPr>
              <a:xfrm>
                <a:off x="7183225" y="3912124"/>
                <a:ext cx="339365" cy="5146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6640DDA3-2423-2CE1-5036-26C5399140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l="1875" t="21235" r="95125" b="70574"/>
              <a:stretch/>
            </p:blipFill>
            <p:spPr>
              <a:xfrm>
                <a:off x="7227623" y="3774126"/>
                <a:ext cx="294967" cy="521109"/>
              </a:xfrm>
              <a:prstGeom prst="rect">
                <a:avLst/>
              </a:prstGeom>
            </p:spPr>
          </p:pic>
        </p:grpSp>
        <p:pic>
          <p:nvPicPr>
            <p:cNvPr id="32" name="Picture 31" descr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2$&#10;&#10;\end{document}" title="IguanaTex Bitmap Display">
              <a:extLst>
                <a:ext uri="{FF2B5EF4-FFF2-40B4-BE49-F238E27FC236}">
                  <a16:creationId xmlns:a16="http://schemas.microsoft.com/office/drawing/2014/main" id="{AA5CD4FA-332D-B40A-6BEF-89E12324180C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8418" y="4297407"/>
              <a:ext cx="402285" cy="241371"/>
            </a:xfrm>
            <a:prstGeom prst="rect">
              <a:avLst/>
            </a:prstGeom>
          </p:spPr>
        </p:pic>
        <p:pic>
          <p:nvPicPr>
            <p:cNvPr id="33" name="Picture 32" descr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1$&#10;&#10;\end{document}" title="IguanaTex Bitmap Display">
              <a:extLst>
                <a:ext uri="{FF2B5EF4-FFF2-40B4-BE49-F238E27FC236}">
                  <a16:creationId xmlns:a16="http://schemas.microsoft.com/office/drawing/2014/main" id="{2480EC18-797A-B007-D239-AFD040870CA1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71920" y="4822446"/>
              <a:ext cx="395580" cy="241371"/>
            </a:xfrm>
            <a:prstGeom prst="rect">
              <a:avLst/>
            </a:prstGeom>
          </p:spPr>
        </p:pic>
        <p:pic>
          <p:nvPicPr>
            <p:cNvPr id="34" name="Picture 33" descr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3$&#10;&#10;\end{document}" title="IguanaTex Bitmap Display">
              <a:extLst>
                <a:ext uri="{FF2B5EF4-FFF2-40B4-BE49-F238E27FC236}">
                  <a16:creationId xmlns:a16="http://schemas.microsoft.com/office/drawing/2014/main" id="{17F7C611-C019-5955-EAD8-928931EF76B3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5749" y="3677323"/>
              <a:ext cx="403961" cy="244723"/>
            </a:xfrm>
            <a:prstGeom prst="rect">
              <a:avLst/>
            </a:prstGeom>
          </p:spPr>
        </p:pic>
        <p:pic>
          <p:nvPicPr>
            <p:cNvPr id="35" name="Picture 34" descr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4$&#10;&#10;\end{document}" title="IguanaTex Bitmap Display">
              <a:extLst>
                <a:ext uri="{FF2B5EF4-FFF2-40B4-BE49-F238E27FC236}">
                  <a16:creationId xmlns:a16="http://schemas.microsoft.com/office/drawing/2014/main" id="{6AD55874-0574-3F4B-F1C6-8D578457E855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5452" y="3247610"/>
              <a:ext cx="407313" cy="241371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5A933E8-5551-80DC-6C32-225238776463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282" t="1135" r="66559" b="50384"/>
          <a:stretch/>
        </p:blipFill>
        <p:spPr>
          <a:xfrm>
            <a:off x="7394944" y="2493054"/>
            <a:ext cx="3260713" cy="30842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0A0DC08-DF7D-FEB1-D791-54DA00066853}"/>
              </a:ext>
            </a:extLst>
          </p:cNvPr>
          <p:cNvPicPr>
            <a:picLocks noChangeAspect="1"/>
          </p:cNvPicPr>
          <p:nvPr/>
        </p:nvPicPr>
        <p:blipFill>
          <a:blip r:embed="rId15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7304216" y="1760431"/>
            <a:ext cx="328560" cy="252991"/>
          </a:xfrm>
          <a:prstGeom prst="rect">
            <a:avLst/>
          </a:prstGeom>
        </p:spPr>
      </p:pic>
      <p:pic>
        <p:nvPicPr>
          <p:cNvPr id="10" name="Picture 9" descr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Skovoroda \&amp; Shafranov 1995\\&#10;Cary \&amp; Shasharina 1997&#10;&#10;}&#10;&#10;&#10;\end{document}" title="IguanaTex Bitmap Display">
            <a:extLst>
              <a:ext uri="{FF2B5EF4-FFF2-40B4-BE49-F238E27FC236}">
                <a16:creationId xmlns:a16="http://schemas.microsoft.com/office/drawing/2014/main" id="{4A5F3E9B-F539-7F23-14C0-3E552FFD392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989" y="1680035"/>
            <a:ext cx="2855314" cy="48274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116F4-F575-8818-88D1-2A836C59C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79098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7442DD-2FEE-8849-B345-15F808C1BE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12A55828-CC32-02E2-38E6-56286CACC82A}"/>
              </a:ext>
            </a:extLst>
          </p:cNvPr>
          <p:cNvGrpSpPr/>
          <p:nvPr/>
        </p:nvGrpSpPr>
        <p:grpSpPr>
          <a:xfrm>
            <a:off x="9461" y="2370965"/>
            <a:ext cx="7713461" cy="4391308"/>
            <a:chOff x="9461" y="2370965"/>
            <a:chExt cx="7713461" cy="4391308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25F6215B-C56D-B4B8-333A-2D67F56FDCC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461" y="3089037"/>
              <a:ext cx="4867917" cy="274962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E2A01BA-9456-BD36-7FCB-BE1A1729D09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9" t="5304" r="16319"/>
            <a:stretch/>
          </p:blipFill>
          <p:spPr>
            <a:xfrm>
              <a:off x="4748432" y="2370965"/>
              <a:ext cx="2974490" cy="4391308"/>
            </a:xfrm>
            <a:prstGeom prst="rect">
              <a:avLst/>
            </a:prstGeom>
          </p:spPr>
        </p:pic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B07B258-3F3D-116A-1926-6F3E60D3FB24}"/>
                </a:ext>
              </a:extLst>
            </p:cNvPr>
            <p:cNvCxnSpPr>
              <a:cxnSpLocks/>
              <a:endCxn id="55" idx="0"/>
            </p:cNvCxnSpPr>
            <p:nvPr/>
          </p:nvCxnSpPr>
          <p:spPr>
            <a:xfrm flipH="1">
              <a:off x="2790467" y="2970970"/>
              <a:ext cx="2086911" cy="1468485"/>
            </a:xfrm>
            <a:prstGeom prst="line">
              <a:avLst/>
            </a:prstGeom>
            <a:ln w="28575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E252780-A5CE-B8E7-FDF3-7BCE92A27BFE}"/>
                </a:ext>
              </a:extLst>
            </p:cNvPr>
            <p:cNvCxnSpPr>
              <a:cxnSpLocks/>
              <a:endCxn id="55" idx="4"/>
            </p:cNvCxnSpPr>
            <p:nvPr/>
          </p:nvCxnSpPr>
          <p:spPr>
            <a:xfrm flipH="1" flipV="1">
              <a:off x="2855005" y="5707898"/>
              <a:ext cx="2022373" cy="339700"/>
            </a:xfrm>
            <a:prstGeom prst="line">
              <a:avLst/>
            </a:prstGeom>
            <a:ln w="28575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9CBBFB52-EAB4-407C-4DFA-44957D3E2EC8}"/>
                </a:ext>
              </a:extLst>
            </p:cNvPr>
            <p:cNvSpPr/>
            <p:nvPr/>
          </p:nvSpPr>
          <p:spPr>
            <a:xfrm rot="21425237">
              <a:off x="2572866" y="4438635"/>
              <a:ext cx="499740" cy="1270083"/>
            </a:xfrm>
            <a:prstGeom prst="ellipse">
              <a:avLst/>
            </a:prstGeom>
            <a:noFill/>
            <a:ln w="285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6" name="Picture 55" descr="\documentclass{article}&#10;\usepackage{amsmath}&#10;\usepackage{xcolor}&#10;\usepackage{enumitem}&#10;\usepackage[textwidth = 12cm]{geometry}&#10;\pagestyle{empty}&#10;\begin{document}&#10;\raggedright&#10;\textcolor{gray}{ M. Nagel \textit{et al} 2017\\ IOP Conf. Ser.: Mater. Sci. Eng.}&#10;&#10;\end{document}" title="IguanaTex Bitmap Display">
              <a:extLst>
                <a:ext uri="{FF2B5EF4-FFF2-40B4-BE49-F238E27FC236}">
                  <a16:creationId xmlns:a16="http://schemas.microsoft.com/office/drawing/2014/main" id="{BEEC270E-4A77-6F04-908F-16EDF232A8C4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491" y="6047596"/>
              <a:ext cx="3328459" cy="477258"/>
            </a:xfrm>
            <a:prstGeom prst="rect">
              <a:avLst/>
            </a:prstGeom>
          </p:spPr>
        </p:pic>
      </p:grpSp>
      <p:pic>
        <p:nvPicPr>
          <p:cNvPr id="3" name="Picture 2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In a reactor, $\rho_\star = \rho / a \sim 0.03$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3D293DE1-C6FA-176C-6DC4-951A5F0796A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6" y="2359512"/>
            <a:ext cx="3790899" cy="279400"/>
          </a:xfrm>
          <a:prstGeom prst="rect">
            <a:avLst/>
          </a:prstGeom>
        </p:spPr>
      </p:pic>
      <p:pic>
        <p:nvPicPr>
          <p:cNvPr id="10" name="Picture 9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Collisional slowing-down time is $\sim \SI{0.1}{\second}$; alpha speed is $\sim \!10^7\SI{}{\meter\per\second}$&#10;\end{itemize}&#10;&#10;}&#10;&#10;&#10;\end{document}" title="IguanaTex Bitmap Display">
            <a:extLst>
              <a:ext uri="{FF2B5EF4-FFF2-40B4-BE49-F238E27FC236}">
                <a16:creationId xmlns:a16="http://schemas.microsoft.com/office/drawing/2014/main" id="{E52AB73D-DDBC-6DA3-989B-99005BA5BC3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6" y="1780782"/>
            <a:ext cx="8339045" cy="289981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32E5072-53F4-BB53-4201-BEEC8610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4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47DDFD3-0F1E-0581-984A-162D4C08A66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4" y="1246526"/>
            <a:ext cx="8518348" cy="248108"/>
          </a:xfrm>
          <a:prstGeom prst="rect">
            <a:avLst/>
          </a:prstGeom>
        </p:spPr>
      </p:pic>
      <p:sp>
        <p:nvSpPr>
          <p:cNvPr id="18" name="Title 1 1">
            <a:extLst>
              <a:ext uri="{FF2B5EF4-FFF2-40B4-BE49-F238E27FC236}">
                <a16:creationId xmlns:a16="http://schemas.microsoft.com/office/drawing/2014/main" id="{A55C0B0B-2D4D-0E8C-E682-9A5F6406570A}"/>
              </a:ext>
            </a:extLst>
          </p:cNvPr>
          <p:cNvSpPr txBox="1">
            <a:spLocks/>
          </p:cNvSpPr>
          <p:nvPr/>
        </p:nvSpPr>
        <p:spPr>
          <a:xfrm>
            <a:off x="353746" y="240336"/>
            <a:ext cx="11343057" cy="16787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Background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05E7D2-D054-27BD-9EAD-4A7180879E18}"/>
              </a:ext>
            </a:extLst>
          </p:cNvPr>
          <p:cNvGrpSpPr/>
          <p:nvPr/>
        </p:nvGrpSpPr>
        <p:grpSpPr>
          <a:xfrm>
            <a:off x="7793121" y="2782713"/>
            <a:ext cx="4158132" cy="533028"/>
            <a:chOff x="7793121" y="2421310"/>
            <a:chExt cx="4158132" cy="53302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989C9EE-AF1A-5418-658B-FF461EDB5DC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 flipH="1">
              <a:off x="7793121" y="2561328"/>
              <a:ext cx="328560" cy="252991"/>
            </a:xfrm>
            <a:prstGeom prst="rect">
              <a:avLst/>
            </a:prstGeom>
          </p:spPr>
        </p:pic>
        <p:pic>
          <p:nvPicPr>
            <p:cNvPr id="8" name="Picture 7" descr="\documentclass{article}&#10;\usepackage{enumitem}&#10;\usepackage{xcolor}&#10;\usepackage{siunitx}&#10;&#10;\definecolor{mycream}{RGB}{253, 246, 227}&#10;&#10;\usepackage{amsmath}&#10;\usepackage{amssymb}&#10;\usepackage[textwidth = 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raggedright&#10;White \textit{et al} 2022, White 2022, White 2025&#10;&#10;\end{document}" title="IguanaTex Bitmap Display">
              <a:extLst>
                <a:ext uri="{FF2B5EF4-FFF2-40B4-BE49-F238E27FC236}">
                  <a16:creationId xmlns:a16="http://schemas.microsoft.com/office/drawing/2014/main" id="{22C40A5D-6F8B-9F57-7C6B-FDBAD514CEAC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368" y="2421310"/>
              <a:ext cx="3675885" cy="533028"/>
            </a:xfrm>
            <a:prstGeom prst="rect">
              <a:avLst/>
            </a:prstGeom>
          </p:spPr>
        </p:pic>
      </p:grpSp>
      <p:pic>
        <p:nvPicPr>
          <p:cNvPr id="16" name="Picture 15" descr="\documentclass{article}&#10;\usepackage{enumitem}&#10;\usepackage{xcolor}&#10;\usepackage{siunitx}&#10;&#10;\definecolor{mycream}{RGB}{253, 246, 227}&#10;&#10;\usepackage{amsmath}&#10;\usepackage{amssymb}&#10;\usepackage[textwidth = 5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Magnetic field has nested toroidal flux surfaces&#10;\end{itemize}&#10;&#10;}&#10;&#10;&#10;\end{document}" title="IguanaTex Bitmap Display">
            <a:extLst>
              <a:ext uri="{FF2B5EF4-FFF2-40B4-BE49-F238E27FC236}">
                <a16:creationId xmlns:a16="http://schemas.microsoft.com/office/drawing/2014/main" id="{8AC5960C-C4AB-E15C-470D-487A18ACD41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144" y="3699292"/>
            <a:ext cx="3344002" cy="53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21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06BDE3-D9FA-8CD8-8DCA-820F91F85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 1">
            <a:extLst>
              <a:ext uri="{FF2B5EF4-FFF2-40B4-BE49-F238E27FC236}">
                <a16:creationId xmlns:a16="http://schemas.microsoft.com/office/drawing/2014/main" id="{C3370E3C-E229-6511-EE1D-A48697B09B52}"/>
              </a:ext>
            </a:extLst>
          </p:cNvPr>
          <p:cNvSpPr txBox="1">
            <a:spLocks/>
          </p:cNvSpPr>
          <p:nvPr/>
        </p:nvSpPr>
        <p:spPr>
          <a:xfrm>
            <a:off x="353745" y="237744"/>
            <a:ext cx="10305356" cy="106215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Optimisation for small drift islands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23" name="Picture 22" descr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Necessary and sufficient condition for $I_\mathrm{r}(\eta, \mathcal{E}, \mu)$ to be independent of $\eta$ for all $\mathcal{E}$ and $\mu$: sum of $\Delta l$s in each well along a rational-surface field line must be the same for every line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18BF52B0-7632-675B-EB78-2A1CCEDD54C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6" y="1233831"/>
            <a:ext cx="11037415" cy="599034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34FDCEA6-064C-F8E1-3FC1-F5074B134C46}"/>
              </a:ext>
            </a:extLst>
          </p:cNvPr>
          <p:cNvGrpSpPr/>
          <p:nvPr/>
        </p:nvGrpSpPr>
        <p:grpSpPr>
          <a:xfrm>
            <a:off x="578197" y="2427093"/>
            <a:ext cx="6150028" cy="3243024"/>
            <a:chOff x="578197" y="2342250"/>
            <a:chExt cx="6150028" cy="324302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A03A9D5-025C-D463-4937-2ECFC0110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 l="37458" t="49616"/>
            <a:stretch/>
          </p:blipFill>
          <p:spPr>
            <a:xfrm>
              <a:off x="578197" y="2379958"/>
              <a:ext cx="6150027" cy="3205316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ED087A9-4A55-83E5-5504-A836096F19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 l="38551" t="43986" b="49616"/>
            <a:stretch/>
          </p:blipFill>
          <p:spPr>
            <a:xfrm>
              <a:off x="685744" y="5140544"/>
              <a:ext cx="6042481" cy="40702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28C1CC5-B697-3FB7-DAC8-E977C25F52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 l="41376" r="43725" b="92334"/>
            <a:stretch/>
          </p:blipFill>
          <p:spPr>
            <a:xfrm>
              <a:off x="963561" y="2342250"/>
              <a:ext cx="1465007" cy="487713"/>
            </a:xfrm>
            <a:prstGeom prst="rect">
              <a:avLst/>
            </a:prstGeom>
          </p:spPr>
        </p:pic>
        <p:pic>
          <p:nvPicPr>
            <p:cNvPr id="21" name="Picture 20" descr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2$&#10;&#10;\end{document}" title="IguanaTex Bitmap Display">
              <a:extLst>
                <a:ext uri="{FF2B5EF4-FFF2-40B4-BE49-F238E27FC236}">
                  <a16:creationId xmlns:a16="http://schemas.microsoft.com/office/drawing/2014/main" id="{7170CBEE-6450-BEDE-7149-6368C092EF7D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7826" y="3492657"/>
              <a:ext cx="402285" cy="241371"/>
            </a:xfrm>
            <a:prstGeom prst="rect">
              <a:avLst/>
            </a:prstGeom>
          </p:spPr>
        </p:pic>
        <p:pic>
          <p:nvPicPr>
            <p:cNvPr id="25" name="Picture 24" descr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1$&#10;&#10;\end{document}" title="IguanaTex Bitmap Display">
              <a:extLst>
                <a:ext uri="{FF2B5EF4-FFF2-40B4-BE49-F238E27FC236}">
                  <a16:creationId xmlns:a16="http://schemas.microsoft.com/office/drawing/2014/main" id="{6FD6C1F7-E672-DA68-D522-2BF04FF997B8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9195" y="3464900"/>
              <a:ext cx="395580" cy="241371"/>
            </a:xfrm>
            <a:prstGeom prst="rect">
              <a:avLst/>
            </a:prstGeom>
          </p:spPr>
        </p:pic>
        <p:pic>
          <p:nvPicPr>
            <p:cNvPr id="28" name="Picture 27" descr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3$&#10;&#10;\end{document}" title="IguanaTex Bitmap Display">
              <a:extLst>
                <a:ext uri="{FF2B5EF4-FFF2-40B4-BE49-F238E27FC236}">
                  <a16:creationId xmlns:a16="http://schemas.microsoft.com/office/drawing/2014/main" id="{41258D34-3301-BFC7-9B7E-6B5D01D5CD60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9897" y="3474383"/>
              <a:ext cx="403961" cy="244723"/>
            </a:xfrm>
            <a:prstGeom prst="rect">
              <a:avLst/>
            </a:prstGeom>
          </p:spPr>
        </p:pic>
        <p:pic>
          <p:nvPicPr>
            <p:cNvPr id="31" name="Picture 30" descr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4$&#10;&#10;\end{document}" title="IguanaTex Bitmap Display">
              <a:extLst>
                <a:ext uri="{FF2B5EF4-FFF2-40B4-BE49-F238E27FC236}">
                  <a16:creationId xmlns:a16="http://schemas.microsoft.com/office/drawing/2014/main" id="{B35E1ABF-F364-36A6-E3AF-7049C8511CA2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0189" y="3465974"/>
              <a:ext cx="407313" cy="241371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AC51631-1EAB-E472-50BB-497F758A8884}"/>
              </a:ext>
            </a:extLst>
          </p:cNvPr>
          <p:cNvGrpSpPr/>
          <p:nvPr/>
        </p:nvGrpSpPr>
        <p:grpSpPr>
          <a:xfrm>
            <a:off x="7362760" y="2464800"/>
            <a:ext cx="3307847" cy="3205316"/>
            <a:chOff x="7089378" y="2379957"/>
            <a:chExt cx="3307847" cy="3205316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AC65308D-EAE7-56A5-DAF5-23CDF8440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 t="49616" r="66840"/>
            <a:stretch/>
          </p:blipFill>
          <p:spPr>
            <a:xfrm>
              <a:off x="7089378" y="2379957"/>
              <a:ext cx="3260712" cy="3205316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28D9B9E-E354-BD3A-9A86-454C70AB74D9}"/>
                </a:ext>
              </a:extLst>
            </p:cNvPr>
            <p:cNvGrpSpPr/>
            <p:nvPr/>
          </p:nvGrpSpPr>
          <p:grpSpPr>
            <a:xfrm>
              <a:off x="7093027" y="3585586"/>
              <a:ext cx="3304198" cy="1961979"/>
              <a:chOff x="7093027" y="3774126"/>
              <a:chExt cx="3304198" cy="1961979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C8D91804-025D-1E27-0594-05D2C13CB3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rcRect t="43986" r="66398" b="49616"/>
              <a:stretch/>
            </p:blipFill>
            <p:spPr>
              <a:xfrm>
                <a:off x="7093027" y="5329084"/>
                <a:ext cx="3304198" cy="407021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74347AF-70D9-62C3-06FC-A20BC8C06D10}"/>
                  </a:ext>
                </a:extLst>
              </p:cNvPr>
              <p:cNvSpPr/>
              <p:nvPr/>
            </p:nvSpPr>
            <p:spPr>
              <a:xfrm>
                <a:off x="7183225" y="3912124"/>
                <a:ext cx="339365" cy="5146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5E75D6B4-17A4-C705-D19B-138D5FC5D1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rcRect l="1875" t="21235" r="95125" b="70574"/>
              <a:stretch/>
            </p:blipFill>
            <p:spPr>
              <a:xfrm>
                <a:off x="7227623" y="3774126"/>
                <a:ext cx="294967" cy="521109"/>
              </a:xfrm>
              <a:prstGeom prst="rect">
                <a:avLst/>
              </a:prstGeom>
            </p:spPr>
          </p:pic>
        </p:grpSp>
        <p:pic>
          <p:nvPicPr>
            <p:cNvPr id="32" name="Picture 31" descr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2$&#10;&#10;\end{document}" title="IguanaTex Bitmap Display">
              <a:extLst>
                <a:ext uri="{FF2B5EF4-FFF2-40B4-BE49-F238E27FC236}">
                  <a16:creationId xmlns:a16="http://schemas.microsoft.com/office/drawing/2014/main" id="{7917A683-92AB-E5D3-3AA5-6579D7D389FA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8418" y="4297407"/>
              <a:ext cx="402285" cy="241371"/>
            </a:xfrm>
            <a:prstGeom prst="rect">
              <a:avLst/>
            </a:prstGeom>
          </p:spPr>
        </p:pic>
        <p:pic>
          <p:nvPicPr>
            <p:cNvPr id="33" name="Picture 32" descr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1$&#10;&#10;\end{document}" title="IguanaTex Bitmap Display">
              <a:extLst>
                <a:ext uri="{FF2B5EF4-FFF2-40B4-BE49-F238E27FC236}">
                  <a16:creationId xmlns:a16="http://schemas.microsoft.com/office/drawing/2014/main" id="{2CFA816B-5BC8-9105-588E-F4AFB63F74AB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71920" y="4822446"/>
              <a:ext cx="395580" cy="241371"/>
            </a:xfrm>
            <a:prstGeom prst="rect">
              <a:avLst/>
            </a:prstGeom>
          </p:spPr>
        </p:pic>
        <p:pic>
          <p:nvPicPr>
            <p:cNvPr id="34" name="Picture 33" descr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3$&#10;&#10;\end{document}" title="IguanaTex Bitmap Display">
              <a:extLst>
                <a:ext uri="{FF2B5EF4-FFF2-40B4-BE49-F238E27FC236}">
                  <a16:creationId xmlns:a16="http://schemas.microsoft.com/office/drawing/2014/main" id="{D819A316-A619-C846-17EB-9E4C4DD66B3C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5749" y="3677323"/>
              <a:ext cx="403961" cy="244723"/>
            </a:xfrm>
            <a:prstGeom prst="rect">
              <a:avLst/>
            </a:prstGeom>
          </p:spPr>
        </p:pic>
        <p:pic>
          <p:nvPicPr>
            <p:cNvPr id="35" name="Picture 34" descr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4$&#10;&#10;\end{document}" title="IguanaTex Bitmap Display">
              <a:extLst>
                <a:ext uri="{FF2B5EF4-FFF2-40B4-BE49-F238E27FC236}">
                  <a16:creationId xmlns:a16="http://schemas.microsoft.com/office/drawing/2014/main" id="{FB672D82-CF08-CE2B-481E-805BC7714F79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5452" y="3247610"/>
              <a:ext cx="407313" cy="241371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D914AA0-5513-4D6D-1376-F80708316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8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118B41-3403-74DE-5CB6-266568C7E9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 1">
            <a:extLst>
              <a:ext uri="{FF2B5EF4-FFF2-40B4-BE49-F238E27FC236}">
                <a16:creationId xmlns:a16="http://schemas.microsoft.com/office/drawing/2014/main" id="{D34D7674-8525-61E0-C6E1-A23F127B6AF2}"/>
              </a:ext>
            </a:extLst>
          </p:cNvPr>
          <p:cNvSpPr txBox="1">
            <a:spLocks/>
          </p:cNvSpPr>
          <p:nvPr/>
        </p:nvSpPr>
        <p:spPr>
          <a:xfrm>
            <a:off x="353745" y="237744"/>
            <a:ext cx="10305356" cy="106215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Optimisation for small drift islands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14AB2CE-8213-E1B6-81E5-8980336611A4}"/>
              </a:ext>
            </a:extLst>
          </p:cNvPr>
          <p:cNvGrpSpPr/>
          <p:nvPr/>
        </p:nvGrpSpPr>
        <p:grpSpPr>
          <a:xfrm>
            <a:off x="578197" y="2389389"/>
            <a:ext cx="6150028" cy="3280728"/>
            <a:chOff x="578197" y="2304546"/>
            <a:chExt cx="6150028" cy="328072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CB14FA9-D70C-39D4-4C9D-781C40541CD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38551" b="49616"/>
            <a:stretch/>
          </p:blipFill>
          <p:spPr>
            <a:xfrm>
              <a:off x="685744" y="2304546"/>
              <a:ext cx="6042481" cy="3205315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02B1E99-A70A-5E71-0E71-F8B89B480FA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37458" t="49616"/>
            <a:stretch/>
          </p:blipFill>
          <p:spPr>
            <a:xfrm>
              <a:off x="578197" y="2379958"/>
              <a:ext cx="6150027" cy="3205316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F0E2950-9814-07EF-1D1B-6D2596B8985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38551" t="43986" b="49616"/>
            <a:stretch/>
          </p:blipFill>
          <p:spPr>
            <a:xfrm>
              <a:off x="685744" y="5140544"/>
              <a:ext cx="6042481" cy="40702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4B2F83B-542F-0001-4FDC-55238EEAE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41376" r="43725" b="92334"/>
            <a:stretch/>
          </p:blipFill>
          <p:spPr>
            <a:xfrm>
              <a:off x="963561" y="2342250"/>
              <a:ext cx="1465007" cy="487713"/>
            </a:xfrm>
            <a:prstGeom prst="rect">
              <a:avLst/>
            </a:prstGeom>
          </p:spPr>
        </p:pic>
        <p:pic>
          <p:nvPicPr>
            <p:cNvPr id="21" name="Picture 20" descr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2$&#10;&#10;\end{document}" title="IguanaTex Bitmap Display">
              <a:extLst>
                <a:ext uri="{FF2B5EF4-FFF2-40B4-BE49-F238E27FC236}">
                  <a16:creationId xmlns:a16="http://schemas.microsoft.com/office/drawing/2014/main" id="{FD5C8BDB-B773-E345-0E61-B75FFEB43FBD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7826" y="3492657"/>
              <a:ext cx="402285" cy="241371"/>
            </a:xfrm>
            <a:prstGeom prst="rect">
              <a:avLst/>
            </a:prstGeom>
          </p:spPr>
        </p:pic>
        <p:pic>
          <p:nvPicPr>
            <p:cNvPr id="25" name="Picture 24" descr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1$&#10;&#10;\end{document}" title="IguanaTex Bitmap Display">
              <a:extLst>
                <a:ext uri="{FF2B5EF4-FFF2-40B4-BE49-F238E27FC236}">
                  <a16:creationId xmlns:a16="http://schemas.microsoft.com/office/drawing/2014/main" id="{4FFE6012-6F84-6F16-C295-E477FB4467B5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9195" y="3464900"/>
              <a:ext cx="395580" cy="241371"/>
            </a:xfrm>
            <a:prstGeom prst="rect">
              <a:avLst/>
            </a:prstGeom>
          </p:spPr>
        </p:pic>
        <p:pic>
          <p:nvPicPr>
            <p:cNvPr id="28" name="Picture 27" descr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3$&#10;&#10;\end{document}" title="IguanaTex Bitmap Display">
              <a:extLst>
                <a:ext uri="{FF2B5EF4-FFF2-40B4-BE49-F238E27FC236}">
                  <a16:creationId xmlns:a16="http://schemas.microsoft.com/office/drawing/2014/main" id="{187D4C65-E34F-928F-072B-78E31EBFDBDA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9897" y="3474383"/>
              <a:ext cx="403961" cy="244723"/>
            </a:xfrm>
            <a:prstGeom prst="rect">
              <a:avLst/>
            </a:prstGeom>
          </p:spPr>
        </p:pic>
        <p:pic>
          <p:nvPicPr>
            <p:cNvPr id="31" name="Picture 30" descr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4$&#10;&#10;\end{document}" title="IguanaTex Bitmap Display">
              <a:extLst>
                <a:ext uri="{FF2B5EF4-FFF2-40B4-BE49-F238E27FC236}">
                  <a16:creationId xmlns:a16="http://schemas.microsoft.com/office/drawing/2014/main" id="{99501B79-F423-589A-C9A9-42D27023D158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0189" y="3465974"/>
              <a:ext cx="407313" cy="241371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69D1C15-85DB-14F6-06B0-2FAC80951400}"/>
              </a:ext>
            </a:extLst>
          </p:cNvPr>
          <p:cNvGrpSpPr/>
          <p:nvPr/>
        </p:nvGrpSpPr>
        <p:grpSpPr>
          <a:xfrm>
            <a:off x="7366409" y="2426323"/>
            <a:ext cx="3304198" cy="3206085"/>
            <a:chOff x="7366409" y="2426323"/>
            <a:chExt cx="3304198" cy="320608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85AA8B8-314E-E2FF-3A5D-8F988C494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5435" b="87500" l="16434" r="94580"/>
                      </a14:imgEffect>
                    </a14:imgLayer>
                  </a14:imgProps>
                </a:ext>
              </a:extLst>
            </a:blip>
            <a:srcRect l="16130" b="12892"/>
            <a:stretch/>
          </p:blipFill>
          <p:spPr>
            <a:xfrm>
              <a:off x="7830907" y="2426323"/>
              <a:ext cx="2785696" cy="2792076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B6F93B5-5A81-0A2A-E9BE-FD04E9ABDB92}"/>
                </a:ext>
              </a:extLst>
            </p:cNvPr>
            <p:cNvGrpSpPr/>
            <p:nvPr/>
          </p:nvGrpSpPr>
          <p:grpSpPr>
            <a:xfrm>
              <a:off x="7366409" y="3670429"/>
              <a:ext cx="3304198" cy="1961979"/>
              <a:chOff x="7093027" y="3774126"/>
              <a:chExt cx="3304198" cy="1961979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8C9E338E-01B4-FBE9-1D24-410E612631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 t="43986" r="66398" b="49616"/>
              <a:stretch/>
            </p:blipFill>
            <p:spPr>
              <a:xfrm>
                <a:off x="7093027" y="5329084"/>
                <a:ext cx="3304198" cy="407021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8C289DA-E612-5941-E721-590AD75A0971}"/>
                  </a:ext>
                </a:extLst>
              </p:cNvPr>
              <p:cNvSpPr/>
              <p:nvPr/>
            </p:nvSpPr>
            <p:spPr>
              <a:xfrm>
                <a:off x="7183225" y="3912124"/>
                <a:ext cx="339365" cy="5146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8D8578A8-0E70-58DE-5626-C5FFEA8E2C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 l="1875" t="21235" r="95125" b="70574"/>
              <a:stretch/>
            </p:blipFill>
            <p:spPr>
              <a:xfrm>
                <a:off x="7227623" y="3774126"/>
                <a:ext cx="294967" cy="521109"/>
              </a:xfrm>
              <a:prstGeom prst="rect">
                <a:avLst/>
              </a:prstGeom>
            </p:spPr>
          </p:pic>
        </p:grpSp>
      </p:grpSp>
      <p:pic>
        <p:nvPicPr>
          <p:cNvPr id="8" name="Picture 7" descr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Automatically satisfied in omnigeneous fields. Certain deviations from omnigeneity that widen some wells and narrow others do not create drift islands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58F88513-5244-71E4-2DA2-97858728776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7" y="5980531"/>
            <a:ext cx="10986009" cy="53644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F5521D9-2124-8934-7D21-DB061FD7864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49616" r="95239" b="43447"/>
          <a:stretch/>
        </p:blipFill>
        <p:spPr>
          <a:xfrm>
            <a:off x="7362760" y="2464800"/>
            <a:ext cx="468146" cy="441325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FDAED9-7175-9BA0-1611-C5605852E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41</a:t>
            </a:fld>
            <a:endParaRPr lang="en-US"/>
          </a:p>
        </p:txBody>
      </p:sp>
      <p:pic>
        <p:nvPicPr>
          <p:cNvPr id="16" name="Picture 15" descr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Necessary and sufficient condition for $I_\mathrm{r}(\eta, \mathcal{E}, \mu)$ to be independent of $\eta$ for all $\mathcal{E}$ and $\mu$: sum of $\Delta l$s in each well along a rational-surface field line must be the same for every line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B0B59CF5-7F69-1341-76C9-4FB44D2E9FF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6" y="1233831"/>
            <a:ext cx="11037415" cy="59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52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64E61ED-75E0-4ADB-D579-DF8DC128B3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 1">
            <a:extLst>
              <a:ext uri="{FF2B5EF4-FFF2-40B4-BE49-F238E27FC236}">
                <a16:creationId xmlns:a16="http://schemas.microsoft.com/office/drawing/2014/main" id="{F257F8DB-63CB-31A5-9E27-21A509215A7F}"/>
              </a:ext>
            </a:extLst>
          </p:cNvPr>
          <p:cNvSpPr txBox="1">
            <a:spLocks/>
          </p:cNvSpPr>
          <p:nvPr/>
        </p:nvSpPr>
        <p:spPr>
          <a:xfrm>
            <a:off x="353745" y="237744"/>
            <a:ext cx="10305356" cy="106215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Piecewise </a:t>
            </a:r>
            <a:r>
              <a:rPr lang="en-GB" sz="4800" b="1" dirty="0" err="1">
                <a:latin typeface="+mn-lt"/>
                <a:ea typeface="Segoe UI Black" panose="020B0A02040204020203" pitchFamily="34" charset="0"/>
              </a:rPr>
              <a:t>cyclometry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40" name="Picture 39" descr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Piecewise omnigeneity: discontinuous omnigeneous fields exist and are less constrained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72535C4D-274F-B837-9271-29C33371C73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6" y="1233825"/>
            <a:ext cx="10825072" cy="252578"/>
          </a:xfrm>
          <a:prstGeom prst="rect">
            <a:avLst/>
          </a:prstGeom>
        </p:spPr>
      </p:pic>
      <p:pic>
        <p:nvPicPr>
          <p:cNvPr id="44" name="Picture 43" descr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Similarly, can construct `piecewise cyclometric' fields: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C4C92AE6-3C31-E253-EEB3-40CAD497697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7" y="2192307"/>
            <a:ext cx="6745834" cy="252578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1B7B4CB-F464-B22F-4CB9-B169C0C32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42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03C719-8516-673A-4793-36B8439BE6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2" t="8004" r="55550" b="8582"/>
          <a:stretch>
            <a:fillRect/>
          </a:stretch>
        </p:blipFill>
        <p:spPr>
          <a:xfrm>
            <a:off x="1828800" y="2776408"/>
            <a:ext cx="3719593" cy="365270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33F6770-2B6E-6F40-D6D4-EF21B24D1B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20" t="7951" r="4454" b="5934"/>
          <a:stretch>
            <a:fillRect/>
          </a:stretch>
        </p:blipFill>
        <p:spPr>
          <a:xfrm>
            <a:off x="6307810" y="2791906"/>
            <a:ext cx="3890075" cy="377098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CCE0FD5-F3C8-72D3-FE1B-A15DEBCECE04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2429491" y="1658913"/>
            <a:ext cx="328560" cy="252991"/>
          </a:xfrm>
          <a:prstGeom prst="rect">
            <a:avLst/>
          </a:prstGeom>
        </p:spPr>
      </p:pic>
      <p:pic>
        <p:nvPicPr>
          <p:cNvPr id="46" name="Picture 45" descr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Velasco \textit{et al} 2024, Calvo \textit{et al} 2025, Velasco \textit{et al} 2025&#10;&#10;}&#10;&#10;&#10;\end{document}" title="IguanaTex Picture Display">
            <a:extLst>
              <a:ext uri="{FF2B5EF4-FFF2-40B4-BE49-F238E27FC236}">
                <a16:creationId xmlns:a16="http://schemas.microsoft.com/office/drawing/2014/main" id="{C8801CD6-9D3B-9CB1-1508-8CFB5FB1BDB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953" y="1693872"/>
            <a:ext cx="6725714" cy="24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53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9E1A04-7797-645D-9BF3-E5FE65FBB4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 1">
            <a:extLst>
              <a:ext uri="{FF2B5EF4-FFF2-40B4-BE49-F238E27FC236}">
                <a16:creationId xmlns:a16="http://schemas.microsoft.com/office/drawing/2014/main" id="{C4264EA5-6648-D3A3-1676-FBE2F8CD22BF}"/>
              </a:ext>
            </a:extLst>
          </p:cNvPr>
          <p:cNvSpPr txBox="1">
            <a:spLocks/>
          </p:cNvSpPr>
          <p:nvPr/>
        </p:nvSpPr>
        <p:spPr>
          <a:xfrm>
            <a:off x="353745" y="237744"/>
            <a:ext cx="10305356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Conclusions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6" name="Picture 5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Particle orbits near rational surfaces can be described analytically using the transit invariant. Higher-order corrections provide accuracy at high energies.&#10;\item Drift-island width scales as $w \sim (\rho_\star /s)^{1/2}\?a$; vanishes in omnigeneous stellarators.&#10;\item Tangential drifts cause the islands to shift radially; the shift is largest when the shear is low.&#10;\item Smei-trapped particles do not conserve the second adiabatic invariant. Stellarator symmetry eliminates the net radial drift for some semi-trapped particles.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80B98E85-F80F-2209-45CD-ED9AA21D4A3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54" y="1245192"/>
            <a:ext cx="10644020" cy="2923639"/>
          </a:xfrm>
          <a:prstGeom prst="rect">
            <a:avLst/>
          </a:prstGeom>
        </p:spPr>
      </p:pic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96F2E01D-72E2-99FA-E6EC-116887059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43</a:t>
            </a:fld>
            <a:endParaRPr lang="en-US"/>
          </a:p>
        </p:txBody>
      </p:sp>
      <p:pic>
        <p:nvPicPr>
          <p:cNvPr id="2" name="Picture 1" descr="A diagram of a waveform&#10;&#10;AI-generated content may be incorrect.">
            <a:extLst>
              <a:ext uri="{FF2B5EF4-FFF2-40B4-BE49-F238E27FC236}">
                <a16:creationId xmlns:a16="http://schemas.microsoft.com/office/drawing/2014/main" id="{554FB5F8-53C0-A34A-AB4B-F989CA62A6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33" t="62295" r="2263" b="9813"/>
          <a:stretch>
            <a:fillRect/>
          </a:stretch>
        </p:blipFill>
        <p:spPr>
          <a:xfrm>
            <a:off x="3285702" y="4333286"/>
            <a:ext cx="5620595" cy="240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947900"/>
      </p:ext>
    </p:extLst>
  </p:cSld>
  <p:clrMapOvr>
    <a:masterClrMapping/>
  </p:clrMapOvr>
  <p:transition spd="med"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8BDFA10-B834-DEA4-07F6-0F174DB29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 1">
            <a:extLst>
              <a:ext uri="{FF2B5EF4-FFF2-40B4-BE49-F238E27FC236}">
                <a16:creationId xmlns:a16="http://schemas.microsoft.com/office/drawing/2014/main" id="{340F03B2-4F24-CFDC-DED4-021BE3F11768}"/>
              </a:ext>
            </a:extLst>
          </p:cNvPr>
          <p:cNvSpPr txBox="1">
            <a:spLocks/>
          </p:cNvSpPr>
          <p:nvPr/>
        </p:nvSpPr>
        <p:spPr>
          <a:xfrm>
            <a:off x="4276387" y="2994197"/>
            <a:ext cx="10305356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Backup slides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A431BF2B-93E2-511E-E0EF-F0D62939B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378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D2E46A-5E0E-C0C2-5AA2-9C26D6327C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 1">
            <a:extLst>
              <a:ext uri="{FF2B5EF4-FFF2-40B4-BE49-F238E27FC236}">
                <a16:creationId xmlns:a16="http://schemas.microsoft.com/office/drawing/2014/main" id="{7E815BC6-31DA-4988-1DBD-310CEBD809D5}"/>
              </a:ext>
            </a:extLst>
          </p:cNvPr>
          <p:cNvSpPr txBox="1">
            <a:spLocks/>
          </p:cNvSpPr>
          <p:nvPr/>
        </p:nvSpPr>
        <p:spPr>
          <a:xfrm>
            <a:off x="353745" y="237744"/>
            <a:ext cx="10305356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Guiding-</a:t>
            </a:r>
            <a:r>
              <a:rPr lang="en-US" sz="4800" b="1" dirty="0" err="1">
                <a:latin typeface="+mn-lt"/>
                <a:ea typeface="Segoe UI Black" panose="020B0A02040204020203" pitchFamily="34" charset="0"/>
              </a:rPr>
              <a:t>centre</a:t>
            </a:r>
            <a:r>
              <a:rPr lang="en-US" sz="4800" b="1" dirty="0">
                <a:latin typeface="+mn-lt"/>
                <a:ea typeface="Segoe UI Black" panose="020B0A02040204020203" pitchFamily="34" charset="0"/>
              </a:rPr>
              <a:t> vs full-orbit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23B40273-0A04-81F1-C804-3E54AA1FC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45</a:t>
            </a:fld>
            <a:endParaRPr lang="en-US"/>
          </a:p>
        </p:txBody>
      </p:sp>
      <p:pic>
        <p:nvPicPr>
          <p:cNvPr id="6" name="Picture 5" descr="A comparison of a graph of a full orbit simulation&#10;&#10;AI-generated content may be incorrect.">
            <a:extLst>
              <a:ext uri="{FF2B5EF4-FFF2-40B4-BE49-F238E27FC236}">
                <a16:creationId xmlns:a16="http://schemas.microsoft.com/office/drawing/2014/main" id="{CED9A6B3-7D1D-983F-F428-ACEAD9A9FC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91" y="1716789"/>
            <a:ext cx="9000000" cy="4987327"/>
          </a:xfrm>
          <a:prstGeom prst="rect">
            <a:avLst/>
          </a:prstGeom>
        </p:spPr>
      </p:pic>
      <p:pic>
        <p:nvPicPr>
          <p:cNvPr id="14" name="Picture 13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$\SI{3.5}{\mega\electronvolt}$, $\mu/\mathcal{E}= \SI{0.096}{\per\tesla}$, co-passing alphas in reactor-scale NCSX&#10;\end{document}&#10;" title="IguanaTex Picture Display">
            <a:extLst>
              <a:ext uri="{FF2B5EF4-FFF2-40B4-BE49-F238E27FC236}">
                <a16:creationId xmlns:a16="http://schemas.microsoft.com/office/drawing/2014/main" id="{7DE9B292-9FCF-9954-1B73-C5D9DA0F4BC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972" y="1294744"/>
            <a:ext cx="8254594" cy="29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362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F92943-9DFB-E1B9-FCEA-F71C8A630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 1">
            <a:extLst>
              <a:ext uri="{FF2B5EF4-FFF2-40B4-BE49-F238E27FC236}">
                <a16:creationId xmlns:a16="http://schemas.microsoft.com/office/drawing/2014/main" id="{32194A00-70AB-D3AD-98A0-0341C74DDC16}"/>
              </a:ext>
            </a:extLst>
          </p:cNvPr>
          <p:cNvSpPr txBox="1">
            <a:spLocks/>
          </p:cNvSpPr>
          <p:nvPr/>
        </p:nvSpPr>
        <p:spPr>
          <a:xfrm>
            <a:off x="353745" y="237744"/>
            <a:ext cx="10305356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Guiding-</a:t>
            </a:r>
            <a:r>
              <a:rPr lang="en-US" sz="4800" b="1" dirty="0" err="1">
                <a:latin typeface="+mn-lt"/>
                <a:ea typeface="Segoe UI Black" panose="020B0A02040204020203" pitchFamily="34" charset="0"/>
              </a:rPr>
              <a:t>centre</a:t>
            </a:r>
            <a:r>
              <a:rPr lang="en-US" sz="4800" b="1" dirty="0">
                <a:latin typeface="+mn-lt"/>
                <a:ea typeface="Segoe UI Black" panose="020B0A02040204020203" pitchFamily="34" charset="0"/>
              </a:rPr>
              <a:t> vs full-orbit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6BF2A026-9C92-8F1D-087B-1B2E6D44B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46</a:t>
            </a:fld>
            <a:endParaRPr lang="en-US"/>
          </a:p>
        </p:txBody>
      </p:sp>
      <p:pic>
        <p:nvPicPr>
          <p:cNvPr id="2" name="Picture 1" descr="A comparison of a graph of a full-orbit simulation&#10;&#10;AI-generated content may be incorrect.">
            <a:extLst>
              <a:ext uri="{FF2B5EF4-FFF2-40B4-BE49-F238E27FC236}">
                <a16:creationId xmlns:a16="http://schemas.microsoft.com/office/drawing/2014/main" id="{F288642D-3520-431B-71E4-020B0AFC09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726" y="1732658"/>
            <a:ext cx="9054548" cy="4988817"/>
          </a:xfrm>
          <a:prstGeom prst="rect">
            <a:avLst/>
          </a:prstGeom>
        </p:spPr>
      </p:pic>
      <p:pic>
        <p:nvPicPr>
          <p:cNvPr id="8" name="Picture 7" descr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$\SI{3.5}{\mega\electronvolt}$, $\mu/\mathcal{E}= \SI{0.177}{\per\tesla}$, trapped alphas in reactor-scale CIEMAT-QI&#10;\end{document}&#10;" title="IguanaTex Picture Display">
            <a:extLst>
              <a:ext uri="{FF2B5EF4-FFF2-40B4-BE49-F238E27FC236}">
                <a16:creationId xmlns:a16="http://schemas.microsoft.com/office/drawing/2014/main" id="{5D4F6760-586C-19F9-6ADD-43EBF2AD510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586" y="1294744"/>
            <a:ext cx="8732926" cy="29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553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B4E815-6A8B-B650-F3C1-2B54D49CF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>
            <a:extLst>
              <a:ext uri="{FF2B5EF4-FFF2-40B4-BE49-F238E27FC236}">
                <a16:creationId xmlns:a16="http://schemas.microsoft.com/office/drawing/2014/main" id="{71230C01-6CFD-738D-257A-77581D06B37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61" y="3089037"/>
            <a:ext cx="4867917" cy="27496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326E2F-A7D4-16B4-4DB0-17FF8D9BDE3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9" t="5421" r="15977"/>
          <a:stretch/>
        </p:blipFill>
        <p:spPr>
          <a:xfrm>
            <a:off x="4697556" y="2379175"/>
            <a:ext cx="3039486" cy="4385879"/>
          </a:xfrm>
          <a:prstGeom prst="rect">
            <a:avLst/>
          </a:prstGeom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83447E3-8A4A-B81D-2E25-D2C518B84A1B}"/>
              </a:ext>
            </a:extLst>
          </p:cNvPr>
          <p:cNvCxnSpPr>
            <a:cxnSpLocks/>
            <a:endCxn id="55" idx="0"/>
          </p:cNvCxnSpPr>
          <p:nvPr/>
        </p:nvCxnSpPr>
        <p:spPr>
          <a:xfrm flipH="1">
            <a:off x="2790467" y="2970970"/>
            <a:ext cx="2086911" cy="1468485"/>
          </a:xfrm>
          <a:prstGeom prst="line">
            <a:avLst/>
          </a:prstGeom>
          <a:ln w="28575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BFB3100-CBA0-87C5-237E-A8ADBD39142C}"/>
              </a:ext>
            </a:extLst>
          </p:cNvPr>
          <p:cNvCxnSpPr>
            <a:cxnSpLocks/>
            <a:endCxn id="55" idx="4"/>
          </p:cNvCxnSpPr>
          <p:nvPr/>
        </p:nvCxnSpPr>
        <p:spPr>
          <a:xfrm flipH="1" flipV="1">
            <a:off x="2855005" y="5707898"/>
            <a:ext cx="2022373" cy="339700"/>
          </a:xfrm>
          <a:prstGeom prst="line">
            <a:avLst/>
          </a:prstGeom>
          <a:ln w="28575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4A0BB3D2-06C0-09B5-EC91-A1F799F74691}"/>
              </a:ext>
            </a:extLst>
          </p:cNvPr>
          <p:cNvSpPr/>
          <p:nvPr/>
        </p:nvSpPr>
        <p:spPr>
          <a:xfrm rot="21425237">
            <a:off x="2572866" y="4438635"/>
            <a:ext cx="499740" cy="1270083"/>
          </a:xfrm>
          <a:prstGeom prst="ellipse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6" name="Picture 55" descr="\documentclass{article}&#10;\usepackage{amsmath}&#10;\usepackage{xcolor}&#10;\usepackage{enumitem}&#10;\usepackage[textwidth = 12cm]{geometry}&#10;\pagestyle{empty}&#10;\begin{document}&#10;\raggedright&#10;\textcolor{gray}{ M. Nagel \textit{et al} 2017\\ IOP Conf. Ser.: Mater. Sci. Eng.}&#10;&#10;\end{document}" title="IguanaTex Bitmap Display">
            <a:extLst>
              <a:ext uri="{FF2B5EF4-FFF2-40B4-BE49-F238E27FC236}">
                <a16:creationId xmlns:a16="http://schemas.microsoft.com/office/drawing/2014/main" id="{B3C8DD2A-1E33-8EDD-F359-F5B53109BA0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91" y="6047596"/>
            <a:ext cx="3328459" cy="477258"/>
          </a:xfrm>
          <a:prstGeom prst="rect">
            <a:avLst/>
          </a:prstGeom>
        </p:spPr>
      </p:pic>
      <p:pic>
        <p:nvPicPr>
          <p:cNvPr id="6" name="Picture 5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In a reactor, $\rho_\star = \rho / a \sim 0.03$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0F0B98D6-EBDB-19F9-893D-3DB6318D2C8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6" y="2359512"/>
            <a:ext cx="3790899" cy="279400"/>
          </a:xfrm>
          <a:prstGeom prst="rect">
            <a:avLst/>
          </a:prstGeom>
        </p:spPr>
      </p:pic>
      <p:grpSp>
        <p:nvGrpSpPr>
          <p:cNvPr id="1096" name="Group 1095">
            <a:extLst>
              <a:ext uri="{FF2B5EF4-FFF2-40B4-BE49-F238E27FC236}">
                <a16:creationId xmlns:a16="http://schemas.microsoft.com/office/drawing/2014/main" id="{FD5290D7-5A9C-FD4C-80E6-AA2B5B8D12D3}"/>
              </a:ext>
            </a:extLst>
          </p:cNvPr>
          <p:cNvGrpSpPr/>
          <p:nvPr/>
        </p:nvGrpSpPr>
        <p:grpSpPr>
          <a:xfrm>
            <a:off x="7793121" y="2782713"/>
            <a:ext cx="4158132" cy="533028"/>
            <a:chOff x="7793121" y="2421310"/>
            <a:chExt cx="4158132" cy="533028"/>
          </a:xfrm>
        </p:grpSpPr>
        <p:pic>
          <p:nvPicPr>
            <p:cNvPr id="1075" name="Picture 1074">
              <a:extLst>
                <a:ext uri="{FF2B5EF4-FFF2-40B4-BE49-F238E27FC236}">
                  <a16:creationId xmlns:a16="http://schemas.microsoft.com/office/drawing/2014/main" id="{CFE0F1C3-80D8-8A66-6FA2-E663ADD13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 flipH="1">
              <a:off x="7793121" y="2561328"/>
              <a:ext cx="328560" cy="252991"/>
            </a:xfrm>
            <a:prstGeom prst="rect">
              <a:avLst/>
            </a:prstGeom>
          </p:spPr>
        </p:pic>
        <p:pic>
          <p:nvPicPr>
            <p:cNvPr id="1086" name="Picture 1085" descr="\documentclass{article}&#10;\usepackage{enumitem}&#10;\usepackage{xcolor}&#10;\usepackage{siunitx}&#10;&#10;\definecolor{mycream}{RGB}{253, 246, 227}&#10;&#10;\usepackage{amsmath}&#10;\usepackage{amssymb}&#10;\usepackage[textwidth = 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raggedright&#10;White \textit{et al} 2022, White 2022, White 2025&#10;&#10;\end{document}" title="IguanaTex Bitmap Display">
              <a:extLst>
                <a:ext uri="{FF2B5EF4-FFF2-40B4-BE49-F238E27FC236}">
                  <a16:creationId xmlns:a16="http://schemas.microsoft.com/office/drawing/2014/main" id="{4A969CD1-4653-F345-2BCF-3C0F4567EC18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368" y="2421310"/>
              <a:ext cx="3675885" cy="533028"/>
            </a:xfrm>
            <a:prstGeom prst="rect">
              <a:avLst/>
            </a:prstGeom>
          </p:spPr>
        </p:pic>
      </p:grpSp>
      <p:pic>
        <p:nvPicPr>
          <p:cNvPr id="10" name="Picture 9" descr="\documentclass{article}&#10;\usepackage{enumitem}&#10;\usepackage{xcolor}&#10;\usepackage{siunitx}&#10;&#10;\definecolor{mycream}{RGB}{253, 246, 227}&#10;&#10;\usepackage{amsmath}&#10;\usepackage{amssymb}&#10;\usepackage[textwidth = 5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Magnetic field has nested toroidal flux surfaces&#10;\end{itemize}&#10;&#10;}&#10;&#10;&#10;\end{document}" title="IguanaTex Bitmap Display">
            <a:extLst>
              <a:ext uri="{FF2B5EF4-FFF2-40B4-BE49-F238E27FC236}">
                <a16:creationId xmlns:a16="http://schemas.microsoft.com/office/drawing/2014/main" id="{51566C18-AAEE-5979-C838-B67B21689FD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144" y="3699292"/>
            <a:ext cx="3344002" cy="533030"/>
          </a:xfrm>
          <a:prstGeom prst="rect">
            <a:avLst/>
          </a:prstGeom>
        </p:spPr>
      </p:pic>
      <p:pic>
        <p:nvPicPr>
          <p:cNvPr id="15" name="Picture 14" descr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Collisional slowing-down time is $\sim \SI{0.1}{\second}$; alpha speed is $\sim \!10^7\SI{}{\meter\per\second}$&#10;\end{itemize}&#10;&#10;}&#10;&#10;&#10;\end{document}" title="IguanaTex Bitmap Display">
            <a:extLst>
              <a:ext uri="{FF2B5EF4-FFF2-40B4-BE49-F238E27FC236}">
                <a16:creationId xmlns:a16="http://schemas.microsoft.com/office/drawing/2014/main" id="{89068140-A289-2DF9-4BC6-AB2EA34FBB1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6" y="1780782"/>
            <a:ext cx="8339045" cy="289981"/>
          </a:xfrm>
          <a:prstGeom prst="rect">
            <a:avLst/>
          </a:prstGeom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AD0E91C-3BA8-C0E3-2BF3-1BDC9EA62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F0D79A-F740-3642-1470-7F384024CE1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4" y="1246526"/>
            <a:ext cx="8518348" cy="248108"/>
          </a:xfrm>
          <a:prstGeom prst="rect">
            <a:avLst/>
          </a:prstGeom>
        </p:spPr>
      </p:pic>
      <p:sp>
        <p:nvSpPr>
          <p:cNvPr id="11" name="Title 1 1">
            <a:extLst>
              <a:ext uri="{FF2B5EF4-FFF2-40B4-BE49-F238E27FC236}">
                <a16:creationId xmlns:a16="http://schemas.microsoft.com/office/drawing/2014/main" id="{B8C4D63E-A9D0-B0D6-E043-C59FC3B45F44}"/>
              </a:ext>
            </a:extLst>
          </p:cNvPr>
          <p:cNvSpPr txBox="1">
            <a:spLocks/>
          </p:cNvSpPr>
          <p:nvPr/>
        </p:nvSpPr>
        <p:spPr>
          <a:xfrm>
            <a:off x="353746" y="240336"/>
            <a:ext cx="11343057" cy="16787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Background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14" name="Picture 13" descr="\documentclass{article}&#10;\usepackage{enumitem}&#10;\usepackage{xcolor}&#10;\usepackage{siunitx}&#10;&#10;\definecolor{mycream}{RGB}{253, 246, 227}&#10;&#10;\usepackage{amsmath}&#10;\usepackage{amssymb}&#10;\usepackage[textwidth = 5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\textbf{But} passing-particle orbits display islands&#10;\item These `drift islands' could be a source of enhanced alpha transport in stellarators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4777F381-6CC8-9111-828E-8FDD0F982620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579" y="4594224"/>
            <a:ext cx="3784196" cy="1803811"/>
          </a:xfrm>
          <a:prstGeom prst="rect">
            <a:avLst/>
          </a:prstGeom>
        </p:spPr>
      </p:pic>
      <p:pic>
        <p:nvPicPr>
          <p:cNvPr id="16" name="Picture 15" descr="\documentclass{article}&#10;\usepackage{enumitem}&#10;\usepackage{xcolor}&#10;\usepackage{siunitx}&#10;&#10;\definecolor{mycream}{RGB}{253, 246, 227}&#10;&#10;\usepackage{amsmath}&#10;\usepackage{amssymb}&#10;\usepackage[textwidth = 6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raggedright&#10;Paul \textit{et al} 2022&#10;&#10;\end{document}" title="IguanaTex Picture Display">
            <a:extLst>
              <a:ext uri="{FF2B5EF4-FFF2-40B4-BE49-F238E27FC236}">
                <a16:creationId xmlns:a16="http://schemas.microsoft.com/office/drawing/2014/main" id="{C958BA3B-A060-6BE9-4456-56C6BB1F01BD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872" y="3103338"/>
            <a:ext cx="1835100" cy="198932"/>
          </a:xfrm>
          <a:prstGeom prst="rect">
            <a:avLst/>
          </a:prstGeom>
        </p:spPr>
      </p:pic>
      <p:pic>
        <p:nvPicPr>
          <p:cNvPr id="20" name="Picture 19" descr="\documentclass{article}&#10;\usepackage{enumitem}&#10;\usepackage{xcolor}&#10;\usepackage{siunitx}&#10;&#10;\definecolor{mycream}{RGB}{253, 246, 227}&#10;&#10;\usepackage{amsmath}&#10;\usepackage{amssymb}&#10;\usepackage[textwidth = 6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raggedright&#10;,&#10;&#10;\end{document}" title="IguanaTex Picture Display">
            <a:extLst>
              <a:ext uri="{FF2B5EF4-FFF2-40B4-BE49-F238E27FC236}">
                <a16:creationId xmlns:a16="http://schemas.microsoft.com/office/drawing/2014/main" id="{AA71A930-77DD-78FD-2966-39E39CDB700A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198" y="3279088"/>
            <a:ext cx="33528" cy="8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C86802C-DFF1-7F21-EEBB-D35DFC43E6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 1">
            <a:extLst>
              <a:ext uri="{FF2B5EF4-FFF2-40B4-BE49-F238E27FC236}">
                <a16:creationId xmlns:a16="http://schemas.microsoft.com/office/drawing/2014/main" id="{2FA15464-8DF2-58D9-C21E-10D2EDCB8073}"/>
              </a:ext>
            </a:extLst>
          </p:cNvPr>
          <p:cNvSpPr txBox="1">
            <a:spLocks/>
          </p:cNvSpPr>
          <p:nvPr/>
        </p:nvSpPr>
        <p:spPr>
          <a:xfrm>
            <a:off x="353746" y="240336"/>
            <a:ext cx="11343057" cy="16787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Plan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9" name="Picture 8" descr="\documentclass{article}&#10;\usepackage{amsmath}&#10;\usepackage{enumitem}&#10;\usepackage[textwidth = 14cm]{geometry}&#10;\pagestyle{empty}&#10;\begin{document}&#10;\raggedright&#10;&#10;\begin{enumerate}[itemsep=8pt]&#10;\item Understand why drift islands arise in passing orbits near rational surfaces&#10;\item Calculate drift-island shape analytically&#10;\item Understand effect on trapped particles&#10;\item How to optimise a stellarator to remove these islands?&#10;\end{enumerate}&#10;&#10;\end{document}" title="IguanaTex Picture Display">
            <a:extLst>
              <a:ext uri="{FF2B5EF4-FFF2-40B4-BE49-F238E27FC236}">
                <a16:creationId xmlns:a16="http://schemas.microsoft.com/office/drawing/2014/main" id="{2ACFC090-61FD-DE5A-734D-D8C4B32D55E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58" y="2423230"/>
            <a:ext cx="9331956" cy="225308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A62C5-7381-E243-BB1D-0DD01243F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94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35FC3C-C7C2-60B8-5C36-4D5E1911D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 1">
            <a:extLst>
              <a:ext uri="{FF2B5EF4-FFF2-40B4-BE49-F238E27FC236}">
                <a16:creationId xmlns:a16="http://schemas.microsoft.com/office/drawing/2014/main" id="{37FC8364-3314-11BE-CAFF-1B3123F976FF}"/>
              </a:ext>
            </a:extLst>
          </p:cNvPr>
          <p:cNvSpPr txBox="1">
            <a:spLocks/>
          </p:cNvSpPr>
          <p:nvPr/>
        </p:nvSpPr>
        <p:spPr>
          <a:xfrm>
            <a:off x="353746" y="240336"/>
            <a:ext cx="11343057" cy="16787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Plan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7" name="Picture 6" descr="\documentclass{article}&#10;\usepackage{amsmath}&#10;\usepackage{xcolor}&#10;\usepackage{enumitem}&#10;\usepackage[textwidth = 14cm]{geometry}&#10;\pagestyle{empty}&#10;\begin{document}&#10;\raggedright&#10;&#10;\begin{enumerate}[itemsep=8pt]&#10;\item Understand why drift islands arise in passing orbits near rational surfaces&#10;{\color{lightgray}&#10;\item Calculate drift-island shape analytically&#10;\item Understand effect on trapped particles&#10;\item How to optimise a stellarator to remove these islands?&#10;}&#10;\end{enumerate}&#10;&#10;\end{document}" title="IguanaTex Picture Display">
            <a:extLst>
              <a:ext uri="{FF2B5EF4-FFF2-40B4-BE49-F238E27FC236}">
                <a16:creationId xmlns:a16="http://schemas.microsoft.com/office/drawing/2014/main" id="{F5B704D7-C848-DCA1-24C5-0A001B3C6B4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58" y="2423230"/>
            <a:ext cx="9331956" cy="225308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E641D-1569-9C60-3412-D68D87070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03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773364-631F-9330-1145-F4A194C828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A3AB69-C242-7E7A-E483-20BA59252E9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983"/>
          <a:stretch>
            <a:fillRect/>
          </a:stretch>
        </p:blipFill>
        <p:spPr>
          <a:xfrm>
            <a:off x="7562088" y="-179300"/>
            <a:ext cx="4051352" cy="3155838"/>
          </a:xfrm>
          <a:prstGeom prst="rect">
            <a:avLst/>
          </a:prstGeom>
        </p:spPr>
      </p:pic>
      <p:pic>
        <p:nvPicPr>
          <p:cNvPr id="6" name="Picture 5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Particles sample the entire flux surface&#10;\item Their radial drifts average out after time $\sim\!L/v$&#10;\item In this time, they can drift radial distance $\sim\!\rho_\star L$&#10;&#10;\end{itemize}&#10;&#10;}&#10;&#10;&#10;\end{document}" title="IguanaTex Picture Display">
            <a:extLst>
              <a:ext uri="{FF2B5EF4-FFF2-40B4-BE49-F238E27FC236}">
                <a16:creationId xmlns:a16="http://schemas.microsoft.com/office/drawing/2014/main" id="{417C06D2-6583-AEAA-2BD9-21917E9619A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3" y="1886891"/>
            <a:ext cx="6200444" cy="1367945"/>
          </a:xfrm>
          <a:prstGeom prst="rect">
            <a:avLst/>
          </a:prstGeom>
        </p:spPr>
      </p:pic>
      <p:sp>
        <p:nvSpPr>
          <p:cNvPr id="11" name="Title 1 1">
            <a:extLst>
              <a:ext uri="{FF2B5EF4-FFF2-40B4-BE49-F238E27FC236}">
                <a16:creationId xmlns:a16="http://schemas.microsoft.com/office/drawing/2014/main" id="{C34349D7-2139-27C8-E87D-21CBDA8C1271}"/>
              </a:ext>
            </a:extLst>
          </p:cNvPr>
          <p:cNvSpPr txBox="1">
            <a:spLocks/>
          </p:cNvSpPr>
          <p:nvPr/>
        </p:nvSpPr>
        <p:spPr>
          <a:xfrm>
            <a:off x="353745" y="237744"/>
            <a:ext cx="7376234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  <a:ea typeface="Segoe UI Black" panose="020B0A02040204020203" pitchFamily="34" charset="0"/>
              </a:rPr>
              <a:t>Orbit-width estimates</a:t>
            </a:r>
          </a:p>
        </p:txBody>
      </p:sp>
      <p:pic>
        <p:nvPicPr>
          <p:cNvPr id="19" name="Picture 18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section*{1. Irrational surfaces}&#10;&#10;}&#10;&#10;&#10;\end{document}" title="IguanaTex Bitmap Display">
            <a:extLst>
              <a:ext uri="{FF2B5EF4-FFF2-40B4-BE49-F238E27FC236}">
                <a16:creationId xmlns:a16="http://schemas.microsoft.com/office/drawing/2014/main" id="{9755B78E-9E28-D772-6653-05A6306C959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2" y="1230156"/>
            <a:ext cx="4083200" cy="281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3368FF-E4C4-D04A-046E-E2904F03083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82"/>
          <a:stretch>
            <a:fillRect/>
          </a:stretch>
        </p:blipFill>
        <p:spPr>
          <a:xfrm>
            <a:off x="7562088" y="3105418"/>
            <a:ext cx="4051352" cy="3752582"/>
          </a:xfrm>
          <a:prstGeom prst="rect">
            <a:avLst/>
          </a:prstGeom>
        </p:spPr>
      </p:pic>
      <p:pic>
        <p:nvPicPr>
          <p:cNvPr id="7" name="Picture 6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<a:extLst>
              <a:ext uri="{FF2B5EF4-FFF2-40B4-BE49-F238E27FC236}">
                <a16:creationId xmlns:a16="http://schemas.microsoft.com/office/drawing/2014/main" id="{D66B18C2-E445-FE03-E6AF-E2D9261D483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803" y="3335133"/>
            <a:ext cx="284952" cy="187734"/>
          </a:xfrm>
          <a:prstGeom prst="rect">
            <a:avLst/>
          </a:prstGeom>
        </p:spPr>
      </p:pic>
      <p:pic>
        <p:nvPicPr>
          <p:cNvPr id="10" name="Picture 9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 title="IguanaTex Bitmap Display">
            <a:extLst>
              <a:ext uri="{FF2B5EF4-FFF2-40B4-BE49-F238E27FC236}">
                <a16:creationId xmlns:a16="http://schemas.microsoft.com/office/drawing/2014/main" id="{27D46C6D-B381-9FCC-858A-7B7B2DC181F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035" y="6280387"/>
            <a:ext cx="119009" cy="191086"/>
          </a:xfrm>
          <a:prstGeom prst="rect">
            <a:avLst/>
          </a:prstGeom>
        </p:spPr>
      </p:pic>
      <p:pic>
        <p:nvPicPr>
          <p:cNvPr id="12" name="Picture 11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<a:extLst>
              <a:ext uri="{FF2B5EF4-FFF2-40B4-BE49-F238E27FC236}">
                <a16:creationId xmlns:a16="http://schemas.microsoft.com/office/drawing/2014/main" id="{CEE5D1E2-CE57-FF81-0897-CF1AD4F4C3F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1968" y="6280387"/>
            <a:ext cx="284952" cy="187734"/>
          </a:xfrm>
          <a:prstGeom prst="rect">
            <a:avLst/>
          </a:prstGeom>
        </p:spPr>
      </p:pic>
      <p:pic>
        <p:nvPicPr>
          <p:cNvPr id="21" name="Picture 20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Toroidal angle $\zeta$&#10;&#10;\end{document}" title="IguanaTex Bitmap Display">
            <a:extLst>
              <a:ext uri="{FF2B5EF4-FFF2-40B4-BE49-F238E27FC236}">
                <a16:creationId xmlns:a16="http://schemas.microsoft.com/office/drawing/2014/main" id="{D6320EC3-2BC2-EC43-6AA0-25D99D7E906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991" y="6291606"/>
            <a:ext cx="1957780" cy="251429"/>
          </a:xfrm>
          <a:prstGeom prst="rect">
            <a:avLst/>
          </a:prstGeom>
        </p:spPr>
      </p:pic>
      <p:pic>
        <p:nvPicPr>
          <p:cNvPr id="25" name="Picture 24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Poloidal angle $\theta$&#10;&#10;\end{document}" title="IguanaTex Bitmap Display">
            <a:extLst>
              <a:ext uri="{FF2B5EF4-FFF2-40B4-BE49-F238E27FC236}">
                <a16:creationId xmlns:a16="http://schemas.microsoft.com/office/drawing/2014/main" id="{B0B26D98-1491-9F13-F46F-FDD8B6D54E8B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003094" y="4736976"/>
            <a:ext cx="1924256" cy="253105"/>
          </a:xfrm>
          <a:prstGeom prst="rect">
            <a:avLst/>
          </a:prstGeom>
        </p:spPr>
      </p:pic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E51BA892-E2A9-05EC-765A-BD5DEA3DE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8</a:t>
            </a:fld>
            <a:endParaRPr lang="en-US"/>
          </a:p>
        </p:txBody>
      </p:sp>
      <p:pic>
        <p:nvPicPr>
          <p:cNvPr id="2" name="Picture 1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definecolor{links}{RGB}{156, 138, 144}&#10;\begin{document}&#10;\color{links}&#10;Contours: $B = \text{const.}$&#10;&#10;\end{document}" title="IguanaTex Bitmap Display">
            <a:extLst>
              <a:ext uri="{FF2B5EF4-FFF2-40B4-BE49-F238E27FC236}">
                <a16:creationId xmlns:a16="http://schemas.microsoft.com/office/drawing/2014/main" id="{A7D09D0B-3152-D055-33BC-6DBDB99CE825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867" y="3105418"/>
            <a:ext cx="2579653" cy="20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02110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2B328C-2CFF-3DDC-CA41-81B9FA5725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04E9ED1-8BD5-265E-97F1-EBB80971A0F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983"/>
          <a:stretch>
            <a:fillRect/>
          </a:stretch>
        </p:blipFill>
        <p:spPr>
          <a:xfrm>
            <a:off x="7562088" y="-179300"/>
            <a:ext cx="4051352" cy="3155838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308BBAA-20B6-DF96-06D3-F6A7E794003E}"/>
              </a:ext>
            </a:extLst>
          </p:cNvPr>
          <p:cNvGrpSpPr/>
          <p:nvPr/>
        </p:nvGrpSpPr>
        <p:grpSpPr>
          <a:xfrm>
            <a:off x="468542" y="1220217"/>
            <a:ext cx="5874111" cy="1485758"/>
            <a:chOff x="468542" y="1220217"/>
            <a:chExt cx="5874111" cy="1485758"/>
          </a:xfrm>
        </p:grpSpPr>
        <p:pic>
          <p:nvPicPr>
            <p:cNvPr id="7" name="Picture 6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section*{2. Rational surfaces}&#10;&#10;}&#10;&#10;&#10;\end{document}" title="IguanaTex Bitmap Display">
              <a:extLst>
                <a:ext uri="{FF2B5EF4-FFF2-40B4-BE49-F238E27FC236}">
                  <a16:creationId xmlns:a16="http://schemas.microsoft.com/office/drawing/2014/main" id="{393B9AB0-F317-6BD5-859D-E4650EB903B1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542" y="1220217"/>
              <a:ext cx="3895466" cy="284952"/>
            </a:xfrm>
            <a:prstGeom prst="rect">
              <a:avLst/>
            </a:prstGeom>
          </p:spPr>
        </p:pic>
        <p:pic>
          <p:nvPicPr>
            <p:cNvPr id="8" name="Picture 7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Particles \textit{do not} sample the entire flux surface&#10;\item Their radial drift can have a nonzero average&#10;&#10;\end{itemize}&#10;&#10;}&#10;&#10;&#10;\end{document}" title="IguanaTex Picture Display">
              <a:extLst>
                <a:ext uri="{FF2B5EF4-FFF2-40B4-BE49-F238E27FC236}">
                  <a16:creationId xmlns:a16="http://schemas.microsoft.com/office/drawing/2014/main" id="{6EDE7F91-F1DC-21C9-B9F1-D3C639D0BC52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544" y="1896832"/>
              <a:ext cx="5874109" cy="809143"/>
            </a:xfrm>
            <a:prstGeom prst="rect">
              <a:avLst/>
            </a:prstGeom>
          </p:spPr>
        </p:pic>
      </p:grpSp>
      <p:sp>
        <p:nvSpPr>
          <p:cNvPr id="11" name="Title 1 1">
            <a:extLst>
              <a:ext uri="{FF2B5EF4-FFF2-40B4-BE49-F238E27FC236}">
                <a16:creationId xmlns:a16="http://schemas.microsoft.com/office/drawing/2014/main" id="{2C4A6D6A-5D9A-1064-F6BC-BF39964B86CE}"/>
              </a:ext>
            </a:extLst>
          </p:cNvPr>
          <p:cNvSpPr txBox="1">
            <a:spLocks/>
          </p:cNvSpPr>
          <p:nvPr/>
        </p:nvSpPr>
        <p:spPr>
          <a:xfrm>
            <a:off x="353745" y="237744"/>
            <a:ext cx="8790255" cy="27130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  <a:ea typeface="Segoe UI Black" panose="020B0A02040204020203" pitchFamily="34" charset="0"/>
              </a:rPr>
              <a:t>Orbit-width estimates</a:t>
            </a:r>
            <a:endParaRPr lang="en-US" sz="5400" b="1" dirty="0">
              <a:latin typeface="+mn-lt"/>
              <a:ea typeface="Segoe UI Black" panose="020B0A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3FFFFB-BF6C-1507-DCA6-B9BA14CF85F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82"/>
          <a:stretch>
            <a:fillRect/>
          </a:stretch>
        </p:blipFill>
        <p:spPr>
          <a:xfrm>
            <a:off x="7562088" y="3105418"/>
            <a:ext cx="4051352" cy="3752582"/>
          </a:xfrm>
          <a:prstGeom prst="rect">
            <a:avLst/>
          </a:prstGeom>
        </p:spPr>
      </p:pic>
      <p:pic>
        <p:nvPicPr>
          <p:cNvPr id="12" name="Picture 11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<a:extLst>
              <a:ext uri="{FF2B5EF4-FFF2-40B4-BE49-F238E27FC236}">
                <a16:creationId xmlns:a16="http://schemas.microsoft.com/office/drawing/2014/main" id="{F0C6EB6D-273A-FC7E-EE22-C907B4CFEEF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1663" y="3335133"/>
            <a:ext cx="284952" cy="187734"/>
          </a:xfrm>
          <a:prstGeom prst="rect">
            <a:avLst/>
          </a:prstGeom>
        </p:spPr>
      </p:pic>
      <p:pic>
        <p:nvPicPr>
          <p:cNvPr id="13" name="Picture 12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 title="IguanaTex Bitmap Display">
            <a:extLst>
              <a:ext uri="{FF2B5EF4-FFF2-40B4-BE49-F238E27FC236}">
                <a16:creationId xmlns:a16="http://schemas.microsoft.com/office/drawing/2014/main" id="{55216235-402D-D7C0-8090-9E26AD287DB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035" y="6280387"/>
            <a:ext cx="119009" cy="191086"/>
          </a:xfrm>
          <a:prstGeom prst="rect">
            <a:avLst/>
          </a:prstGeom>
        </p:spPr>
      </p:pic>
      <p:pic>
        <p:nvPicPr>
          <p:cNvPr id="16" name="Picture 15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 title="IguanaTex Bitmap Display">
            <a:extLst>
              <a:ext uri="{FF2B5EF4-FFF2-40B4-BE49-F238E27FC236}">
                <a16:creationId xmlns:a16="http://schemas.microsoft.com/office/drawing/2014/main" id="{016C4DB6-E593-1F95-D37D-BC11BD72467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1968" y="6280387"/>
            <a:ext cx="284952" cy="187734"/>
          </a:xfrm>
          <a:prstGeom prst="rect">
            <a:avLst/>
          </a:prstGeom>
        </p:spPr>
      </p:pic>
      <p:pic>
        <p:nvPicPr>
          <p:cNvPr id="17" name="Picture 16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Toroidal angle $\zeta$&#10;&#10;\end{document}" title="IguanaTex Bitmap Display">
            <a:extLst>
              <a:ext uri="{FF2B5EF4-FFF2-40B4-BE49-F238E27FC236}">
                <a16:creationId xmlns:a16="http://schemas.microsoft.com/office/drawing/2014/main" id="{C490C1DF-221C-9B9F-8540-4506A482FEC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991" y="6291606"/>
            <a:ext cx="1957780" cy="251429"/>
          </a:xfrm>
          <a:prstGeom prst="rect">
            <a:avLst/>
          </a:prstGeom>
        </p:spPr>
      </p:pic>
      <p:pic>
        <p:nvPicPr>
          <p:cNvPr id="18" name="Picture 17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Poloidal angle $\theta$&#10;&#10;\end{document}" title="IguanaTex Bitmap Display">
            <a:extLst>
              <a:ext uri="{FF2B5EF4-FFF2-40B4-BE49-F238E27FC236}">
                <a16:creationId xmlns:a16="http://schemas.microsoft.com/office/drawing/2014/main" id="{970B8812-C1A0-1797-8129-5952CC7BB5C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003094" y="4736976"/>
            <a:ext cx="1924256" cy="253105"/>
          </a:xfrm>
          <a:prstGeom prst="rect">
            <a:avLst/>
          </a:pr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B7B34B27-BABD-7AD0-C70D-F2051E7CF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EB9D-9996-4D28-956E-A02BDB40CA41}" type="slidenum">
              <a:rPr lang="en-US" smtClean="0"/>
              <a:t>9</a:t>
            </a:fld>
            <a:endParaRPr lang="en-US"/>
          </a:p>
        </p:txBody>
      </p:sp>
      <p:pic>
        <p:nvPicPr>
          <p:cNvPr id="2" name="Picture 1" descr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definecolor{links}{RGB}{156, 138, 144}&#10;\begin{document}&#10;\color{links}&#10;Contours: $B = \text{const.}$&#10;&#10;\end{document}" title="IguanaTex Bitmap Display">
            <a:extLst>
              <a:ext uri="{FF2B5EF4-FFF2-40B4-BE49-F238E27FC236}">
                <a16:creationId xmlns:a16="http://schemas.microsoft.com/office/drawing/2014/main" id="{90ECE652-64DD-4824-74CF-CC60033DC7B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867" y="3105418"/>
            <a:ext cx="2579653" cy="20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53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967.379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noindent Thomas E. Foster&#10;&#10;\end{document}"/>
  <p:tag name="IGUANATEXSIZE" val="26"/>
  <p:tag name="IGUANATEXCURSOR" val="9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2.7372"/>
  <p:tag name="ORIGINALWIDTH" val="140.2324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^3$H&#10;&#10;&#10;\end{document}"/>
  <p:tag name="IGUANATEXSIZE" val="22"/>
  <p:tag name="IGUANATEXCURSOR" val="99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695.163"/>
  <p:tag name="LATEXADDIN" val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noindent&#10;`high-order' harmonics:&#10;chosen so that $V_\mathrm{ho} \sim \rho_\star V$&#10;\end{document}"/>
  <p:tag name="IGUANATEXSIZE" val="22"/>
  <p:tag name="IGUANATEXCURSOR" val="103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971.8785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`ultraviolet cutoff'&#10;\end{document}&#10;"/>
  <p:tag name="IGUANATEXSIZE" val="22"/>
  <p:tag name="IGUANATEXCURSOR" val="90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9861"/>
  <p:tag name="ORIGINALWIDTH" val="953.1309"/>
  <p:tag name="LATEXADDIN" val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begin{itemize}&#10;\item \textbf{Solution}: split&#10;\end{itemize}&#10;\end{document}"/>
  <p:tag name="IGUANATEXSIZE" val="22"/>
  <p:tag name="IGUANATEXCURSOR" val="9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IONNAME" val="Group 27"/>
  <p:tag name="LAYER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3760.78"/>
  <p:tag name="LATEXADDIN" val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begin{itemize}&#10;\item \textbf{Problem}: this series generically diverges at every rational surface!&#10;\end{itemize}&#10;\end{document}"/>
  <p:tag name="IGUANATEXSIZE" val="22"/>
  <p:tag name="IGUANATEXCURSOR" val="106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545.1818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itemize}&#10;\item \textbf{Result}:&#10;\end{itemize}&#10;\end{document}&#10;"/>
  <p:tag name="IGUANATEXSIZE" val="22"/>
  <p:tag name="IGUANATEXCURSOR" val="94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45"/>
  <p:tag name="ORIGINALWIDTH" val=" 1713"/>
  <p:tag name="OUTPUTTYPE" val="PNG"/>
  <p:tag name="IGUANATEXVERSION" val="162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psi_\star = \psi + \mspace{-8mu}\sum_{(p,q) \in \,\mathbb{Z}^2}\frac{\mathrm{i}V_{pq}}{q-\iota\mkern1.5mu p}\,\mathrm{e}^{\mathrm{i}(p\theta-q\zeta)}\,&#10;\end{equation*}&#10;\end{document}&#10;"/>
  <p:tag name="IGUANATEXSIZE" val="22"/>
  <p:tag name="IGUANATEXCURSOR" val="944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69"/>
  <p:tag name="ORIGINALWIDTH" val=" 1942"/>
  <p:tag name="OUTPUTTYPE" val="PNG"/>
  <p:tag name="IGUANATEXVERSION" val="162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underbrace{\phantom{\Bigl[ \partial_\theta\Bigl( \frac{v_\parallel}{\Omega}\bb{B}\0\con{\zeta} \Bigr) - \partial_\zeta\Bigl(\frac{v_\parallel}{\Omega}\bb{B}\0\con{\theta} \Bigr) \Bigr]}}&#10;\end{equation*}&#10;\end{document}&#10;"/>
  <p:tag name="IGUANATEXSIZE" val="22"/>
  <p:tag name="IGUANATEXCURSOR" val="110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251.9685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:= V&#10;\end{equation*}&#10;\end{document}&#10;"/>
  <p:tag name="IGUANATEXSIZE" val="22"/>
  <p:tag name="IGUANATEXCURSOR" val="92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54"/>
  <p:tag name="ORIGINALWIDTH" val=" 1757"/>
  <p:tag name="OUTPUTTYPE" val="PNG"/>
  <p:tag name="IGUANATEXVERSION" val="162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psi_\star = \psi + \mspace{-8mu}\sum_{(p,q) \in \,\mathbb{Z}^2}\!\frac{\mathrm{i}(V_\mathrm{lo})_{pq}}{q-\iota\mkern1.5mu p}\,\mathrm{e}^{\mathrm{i}(p\theta-q\zeta)}\,&#10;\end{equation*}&#10;\end{document}&#10;"/>
  <p:tag name="IGUANATEXSIZE" val="22"/>
  <p:tag name="IGUANATEXCURSOR" val="990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417"/>
  <p:tag name="LATEXFORMWIDTH" val=" 720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2.7372"/>
  <p:tag name="ORIGINALWIDTH" val="139.4826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^2$H&#10;&#10;&#10;\end{document}"/>
  <p:tag name="IGUANATEXSIZE" val="22"/>
  <p:tag name="IGUANATEXCURSOR" val="9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9.9662"/>
  <p:tag name="ORIGINALWIDTH" val="2317.96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ASCOT5 simulation: reactor-scale LHD,\\&#10;$E = \SI{3.5}{\mega\electronvolt}$, $\mu/\mathcal{E} = \SI{0.111}{\per\tesla}$, co-passing&#10;\end{document}&#10;"/>
  <p:tag name="IGUANATEXSIZE" val="22"/>
  <p:tag name="IGUANATEXCURSOR" val="102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385.4518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Theory&#10;\end{document}&#10;"/>
  <p:tag name="IGUANATEXSIZE" val="22"/>
  <p:tag name="IGUANATEXCURSOR" val="94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1635.546"/>
  <p:tag name="LATEXADDIN" val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ASCOT5: Varje \textit{et al} 2019 \\&#10;DESC: Dudt \&amp; Kolemen 2020&#10;&#10;}&#10;&#10;&#10;\end{document}"/>
  <p:tag name="IGUANATEXSIZE" val="22"/>
  <p:tag name="IGUANATEXCURSOR" val="105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38"/>
  <p:tag name="ORIGINALWIDTH" val=" 759"/>
  <p:tag name="OUTPUTTYPE" val="PNG"/>
  <p:tag name="IGUANATEXVERSION" val="162"/>
  <p:tag name="LATEXADDIN" val="\documentclass{article}&#10;\usepackage{enumitem}&#10;\usepackage{amsmath}&#10;\usepackage{amssymb}&#10;\usepackage{xcolor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\color{gray}&#10;Missing orbits\\&#10; crossed LCFS&#10;\end{document}&#10;"/>
  <p:tag name="IGUANATEXSIZE" val="18"/>
  <p:tag name="IGUANATEXCURSOR" val="987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7"/>
  <p:tag name="ORIGINALWIDTH" val=" 1902"/>
  <p:tag name="OUTPUTTYPE" val="PNG"/>
  <p:tag name="IGUANATEXVERSION" val="162"/>
  <p:tag name="LATEXADDIN" val="\documentclass{article}&#10;\usepackage{amsmath}&#10;\pagestyle{empty}&#10;\begin{document}&#10;&#10;\begin{equation*}&#10;\frac{\mathrm{d}\eta}{\mathrm{d}t} = \iota_{\mathrm{r}}'(\psi-\psi_\mathrm{r})\mkern1.5mu v_\parallel\hat{\boldsymbol{b}}\boldsymbol{\cdot}\boldsymbol{\nabla}\zeta + \boldsymbol{v}_\mathrm{d}\boldsymbol{\cdot}\boldsymbol{\nabla}\eta&#10;\end{equation*}&#10;&#10;&#10;\end{document}"/>
  <p:tag name="IGUANATEXSIZE" val="22"/>
  <p:tag name="IGUANATEXCURSOR" val="141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7.2179"/>
  <p:tag name="ORIGINALWIDTH" val="765.6542"/>
  <p:tag name="LATEXADDIN" val="\documentclass{article}&#10;\usepackage{amsmath}&#10;\pagestyle{empty}&#10;\begin{document}&#10;&#10;\begin{equation*}&#10;\frac{\mathrm{d}\psi}{\mathrm{d}t} = \boldsymbol{v}_\mathrm{d}\boldsymbol{\cdot}\boldsymbol{\nabla}\psi&#10;\end{equation*}&#10;&#10;&#10;\end{document}"/>
  <p:tag name="IGUANATEXSIZE" val="22"/>
  <p:tag name="IGUANATEXCURSOR" val="2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505.812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Guiding-centre equations:&#10;\end{itemize}&#10;&#10;}&#10;&#10;&#10;\end{document}"/>
  <p:tag name="IGUANATEXSIZE" val="22"/>
  <p:tag name="IGUANATEXCURSOR" val="100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4"/>
  <p:tag name="ORIGINALWIDTH" val=" 2797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9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Consider a rational surface $\psi_\mathrm{r}$ with ${\iota(\psi_\mathrm{r}) = N/M}$ Use coordinate: $\eta = \theta - (N/M)\?\zeta$&#10;\end{itemize}&#10;&#10;}&#10;&#10;&#10;\end{document}"/>
  <p:tag name="IGUANATEXSIZE" val="22"/>
  <p:tag name="IGUANATEXCURSOR" val="1156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7"/>
  <p:tag name="ORIGINALWIDTH" val=" 1332"/>
  <p:tag name="OUTPUTTYPE" val="PNG"/>
  <p:tag name="IGUANATEXVERSION" val="162"/>
  <p:tag name="LATEXADDIN" val="\documentclass{article}&#10;\usepackage{amsmath}&#10;\pagestyle{empty}&#10;\begin{document}&#10;&#10;\begin{equation*}&#10;\frac{\mathrm{d}\eta}{\mathrm{d}t} = \iota_{\mathrm{r}}'(\psi-\psi_\mathrm{r})\mkern1.5mu v_\parallel\hat{\boldsymbol{b}}\boldsymbol{\cdot}\boldsymbol{\nabla}\zeta&#10;\end{equation*}&#10;&#10;&#10;\end{document}"/>
  <p:tag name="IGUANATEXSIZE" val="22"/>
  <p:tag name="IGUANATEXCURSOR" val="262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614.1732"/>
  <p:tag name="LATEXADDIN" val="\documentclass{article}&#10;\usepackage{amsmath}&#10;\pagestyle{empty}&#10;\begin{document}&#10;&#10;\begin{equation*}&#10;O(\sqrt{\rho_\star} v/L)&#10;\end{equation*}&#10;&#10;&#10;\end{document}"/>
  <p:tag name="IGUANATEXSIZE" val="22"/>
  <p:tag name="IGUANATEXCURSOR" val="12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3730.784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Collisional slowing-down time is $\sim \SI{0.1}{\second}$; alpha speed is $\sim \!10^7\SI{}{\meter\per\second}$&#10;\end{itemize}&#10;&#10;}&#10;&#10;&#10;\end{document}"/>
  <p:tag name="IGUANATEXSIZE" val="22"/>
  <p:tag name="IGUANATEXCURSOR" val="108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510.6861"/>
  <p:tag name="LATEXADDIN" val="\documentclass{article}&#10;\usepackage{amsmath}&#10;\pagestyle{empty}&#10;\begin{document}&#10;&#10;\begin{equation*}&#10;O(\rho_\star v/L)&#10;\end{equation*}&#10;&#10;&#10;\end{document}"/>
  <p:tag name="IGUANATEXSIZE" val="22"/>
  <p:tag name="IGUANATEXCURSOR" val="11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7"/>
  <p:tag name="ORIGINALWIDTH" val=" 818"/>
  <p:tag name="OUTPUTTYPE" val="PNG"/>
  <p:tag name="IGUANATEXVERSION" val="162"/>
  <p:tag name="LATEXADDIN" val="\documentclass{article}&#10;\usepackage{amsmath}&#10;\pagestyle{empty}&#10;\begin{document}&#10;&#10;\begin{equation*}&#10;\frac{\mathrm{d}\psi}{\mathrm{d}t} = \boldsymbol{v}_\mathrm{d}\boldsymbol{\cdot}\boldsymbol{\nabla}\psi\,,&#10;\end{equation*}&#10;&#10;&#10;\end{document}"/>
  <p:tag name="IGUANATEXSIZE" val="22"/>
  <p:tag name="IGUANATEXCURSOR" val="205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505.812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Guiding-centre equations:&#10;\end{itemize}&#10;&#10;}&#10;&#10;&#10;\end{document}"/>
  <p:tag name="IGUANATEXSIZE" val="22"/>
  <p:tag name="IGUANATEXCURSOR" val="100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4"/>
  <p:tag name="ORIGINALWIDTH" val=" 2797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9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Consider a rational surface $\psi_\mathrm{r}$ with ${\iota(\psi_\mathrm{r}) = N/M}$ Use coordinate: $\eta = \theta - (N/M)\?\zeta$&#10;\end{itemize}&#10;&#10;}&#10;&#10;&#10;\end{document}"/>
  <p:tag name="IGUANATEXSIZE" val="22"/>
  <p:tag name="IGUANATEXCURSOR" val="1156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7"/>
  <p:tag name="ORIGINALWIDTH" val=" 1332"/>
  <p:tag name="OUTPUTTYPE" val="PNG"/>
  <p:tag name="IGUANATEXVERSION" val="162"/>
  <p:tag name="LATEXADDIN" val="\documentclass{article}&#10;\usepackage{amsmath}&#10;\pagestyle{empty}&#10;\begin{document}&#10;&#10;\begin{equation*}&#10;\frac{\mathrm{d}\eta}{\mathrm{d}t} = \iota_{\mathrm{r}}'(\psi-\psi_\mathrm{r})\mkern1.5mu v_\parallel\hat{\boldsymbol{b}}\boldsymbol{\cdot}\boldsymbol{\nabla}\zeta&#10;\end{equation*}&#10;&#10;&#10;\end{document}"/>
  <p:tag name="IGUANATEXSIZE" val="22"/>
  <p:tag name="IGUANATEXCURSOR" val="262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6"/>
  <p:tag name="ORIGINALWIDTH" val=" 1032"/>
  <p:tag name="OUTPUTTYPE" val="PNG"/>
  <p:tag name="IGUANATEXVERSION" val="162"/>
  <p:tag name="LATEXADDIN" val="\documentclass{article}&#10;\usepackage{amsmath}&#10;\pagestyle{empty}&#10;\begin{document}&#10;&#10;\begin{equation*}&#10;\left\langle\frac{\mathrm{d}\psi}{\mathrm{d}t}\right\rangle_{\!\!\mathrm{t}} = \frac{ m c}{Z e \tau_\mathrm{t}}\partial_\eta I_\mathrm{r}&#10;\end{equation*}&#10;&#10;&#10;\end{document}"/>
  <p:tag name="IGUANATEXSIZE" val="22"/>
  <p:tag name="IGUANATEXCURSOR" val="210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6"/>
  <p:tag name="ORIGINALWIDTH" val=" 1426"/>
  <p:tag name="OUTPUTTYPE" val="PNG"/>
  <p:tag name="IGUANATEXVERSION" val="162"/>
  <p:tag name="LATEXADDIN" val="\documentclass{article}&#10;\usepackage{amsmath}&#10;\pagestyle{empty}&#10;\begin{document}&#10;&#10;\begin{equation*}&#10;\left\langle\frac{\mathrm{d}\eta}{\mathrm{d}t}\right\rangle_{\!\!\mathrm{t}} = \frac{2\pi\sigma M \iota_{\mathrm{r}}'(\psi-\psi_\mathrm{r})}{\tau_\mathrm{t}}&#10;\end{equation*}&#10;&#10;&#10;\end{document}"/>
  <p:tag name="IGUANATEXSIZE" val="22"/>
  <p:tag name="IGUANATEXCURSOR" val="215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1195"/>
  <p:tag name="OUTPUTTYPE" val="PNG"/>
  <p:tag name="IGUANATEXVERSION" val="162"/>
  <p:tag name="LATEXADDIN" val="\documentclass{article}&#10;\usepackage{amsmath}&#10;\pagestyle{empty}&#10;\begin{document}&#10;&#10;\begin{equation*}&#10;I_\mathrm{r}(\eta,\mathcal{E},\mu) = \oint |v_\parallel| \,\mathrm{d}l\,,&#10;\end{equation*}&#10;&#10;&#10;\end{document}"/>
  <p:tag name="IGUANATEXSIZE" val="22"/>
  <p:tag name="IGUANATEXCURSOR" val="13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8"/>
  <p:tag name="ORIGINALWIDTH" val=" 678"/>
  <p:tag name="OUTPUTTYPE" val="PNG"/>
  <p:tag name="IGUANATEXVERSION" val="162"/>
  <p:tag name="LATEXADDIN" val="\documentclass{article}&#10;\usepackage{amsmath}&#10;\pagestyle{empty}&#10;\begin{document}&#10;&#10;\begin{equation*}&#10;\sigma =\mathrm{sgn}(v_\parallel)\,,&#10;\end{equation*}&#10;&#10;&#10;\end{document}"/>
  <p:tag name="IGUANATEXSIZE" val="22"/>
  <p:tag name="IGUANATEXCURSOR" val="135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7"/>
  <p:tag name="ORIGINALWIDTH" val=" 1217"/>
  <p:tag name="OUTPUTTYPE" val="PNG"/>
  <p:tag name="IGUANATEXVERSION" val="162"/>
  <p:tag name="LATEXADDIN" val="\documentclass{article}&#10;\usepackage{amsmath}&#10;\pagestyle{empty}&#10;\begin{document}&#10;&#10;\begin{equation*}&#10;\left\langle \ldots\right\rangle_{\mathrm{t}} := \frac{1}{\tau_\mathrm{t}}\oint \frac{(\ldots)}{|v_\parallel|}\,\mathrm{d}l\,,&#10;\end{equation*}&#10;&#10;&#10;\end{document}"/>
  <p:tag name="IGUANATEXSIZE" val="22"/>
  <p:tag name="IGUANATEXCURSOR" val="175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696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In a reactor, $\rho_\star = \rho / a \sim 0.03$&#10;\end{itemize}&#10;&#10;}&#10;&#10;&#10;\end{document}"/>
  <p:tag name="IGUANATEXSIZE" val="22"/>
  <p:tag name="IGUANATEXCURSOR" val="1062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0"/>
  <p:tag name="ORIGINALWIDTH" val=" 609"/>
  <p:tag name="OUTPUTTYPE" val="PNG"/>
  <p:tag name="IGUANATEXVERSION" val="162"/>
  <p:tag name="LATEXADDIN" val="\documentclass{article}&#10;\usepackage{amsmath}&#10;\pagestyle{empty}&#10;\begin{document}&#10;&#10;\begin{equation*}&#10;\tau_\mathrm{t} = \oint \frac{\mathrm{d}l}{|v_\parallel|}&#10;\end{equation*}&#10;&#10;&#10;\end{document}"/>
  <p:tag name="IGUANATEXSIZE" val="22"/>
  <p:tag name="IGUANATEXCURSOR" val="156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9"/>
  <p:tag name="ORIGINALWIDTH" val=" 980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Transit average:&#10;\end{itemize}&#10;&#10;}&#10;&#10;&#10;\end{document}"/>
  <p:tag name="IGUANATEXSIZE" val="22"/>
  <p:tag name="IGUANATEXCURSOR" val="1031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62"/>
  <p:tag name="LATEXFORMWIDTH" val=" 504"/>
  <p:tag name="LATEXFORMWRAP" val="True"/>
  <p:tag name="BITMAPVECTOR" val="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7"/>
  <p:tag name="ORIGINALWIDTH" val=" 313"/>
  <p:tag name="OUTPUTTYPE" val="PNG"/>
  <p:tag name="IGUANATEXVERSION" val="162"/>
  <p:tag name="LATEXADDIN" val="\documentclass{article}&#10;\usepackage{amsmath}&#10;\pagestyle{empty}&#10;\begin{document}&#10;\noindent&#10;where&#10;&#10;&#10;\end{document}"/>
  <p:tag name="IGUANATEXSIZE" val="22"/>
  <p:tag name="IGUANATEXCURSOR" val="8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9"/>
  <p:tag name="ORIGINALWIDTH" val=" 647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noindent&#10;from before:&#10;&#10;}&#10;&#10;&#10;\end{document}"/>
  <p:tag name="IGUANATEXSIZE" val="22"/>
  <p:tag name="IGUANATEXCURSOR" val="1001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43"/>
  <p:tag name="ORIGINALWIDTH" val=" 655"/>
  <p:tag name="OUTPUTTYPE" val="PNG"/>
  <p:tag name="IGUANATEXVERSION" val="162"/>
  <p:tag name="LATEXADDIN" val="\documentclass{article}&#10;\usepackage{amsmath}&#10;\pagestyle{empty}&#10;\begin{document}&#10;&#10;\begin{equation*}&#10;= \frac{ m c \sigma}{Z e \tau_\mathrm{t}}\partial_\eta \mathcal{I}\,,&#10;\end{equation*}&#10;&#10;&#10;\end{document}"/>
  <p:tag name="IGUANATEXSIZE" val="22"/>
  <p:tag name="IGUANATEXCURSOR" val="16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43"/>
  <p:tag name="ORIGINALWIDTH" val=" 723"/>
  <p:tag name="OUTPUTTYPE" val="PNG"/>
  <p:tag name="IGUANATEXVERSION" val="162"/>
  <p:tag name="LATEXADDIN" val="\documentclass{article}&#10;\usepackage{amsmath}&#10;\pagestyle{empty}&#10;\begin{document}&#10;&#10;\begin{equation*}&#10; = -\frac{ m c \sigma}{Z e \tau_\mathrm{t}}\partial_\psi \mathcal{I}&#10;\end{equation*}&#10;&#10;&#10;\end{document}"/>
  <p:tag name="IGUANATEXSIZE" val="22"/>
  <p:tag name="IGUANATEXCURSOR" val="9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5"/>
  <p:tag name="ORIGINALWIDTH" val=" 1569"/>
  <p:tag name="OUTPUTTYPE" val="PNG"/>
  <p:tag name="IGUANATEXVERSION" val="162"/>
  <p:tag name="LATEXADDIN" val="\documentclass{article}&#10;\usepackage{amsmath}&#10;\pagestyle{empty}&#10;\begin{document}&#10;&#10;\begin{equation*}&#10;\mathcal{I} = \sigma I_\mathrm{r} - \frac{\pi M Ze}{mc}\mkern1.5mu\iota'_{\mathrm{r}}(\psi - \psi_\mathrm{r})^2\,&#10;\end{equation*}&#10;&#10;&#10;\end{document}"/>
  <p:tag name="IGUANATEXSIZE" val="22"/>
  <p:tag name="IGUANATEXCURSOR" val="13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5.9617"/>
  <p:tag name="ORIGINALWIDTH" val="2109.486"/>
  <p:tag name="LATEXADDIN" val="\documentclass{article}&#10;\usepackage{amsmath}&#10;\pagestyle{empty}&#10;\begin{document}&#10;&#10;\begin{equation*}&#10;\left\langle\frac{\mathrm{d}\mathcal{I}}{\mathrm{d}t}\right\rangle_{\!\!\mathrm{t}} = \partial_\psi\mathcal{I}\left\langle\frac{\mathrm{d}\mathcal{\psi}}{\mathrm{d}t}\right\rangle_{\!\!\mathrm{t}} + \partial_\eta\mathcal{I}\left\langle\frac{\mathrm{d}\mathcal{\eta}}{\mathrm{d}t}\right\rangle_{\!\!\mathrm{t}} = 0&#10;\end{equation*}&#10;&#10;&#10;\end{document}"/>
  <p:tag name="IGUANATEXSIZE" val="22"/>
  <p:tag name="IGUANATEXCURSOR" val="41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69"/>
  <p:tag name="ORIGINALWIDTH" val=" 187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equation*}&#10;\implies&#10;\end{equation*}&#10;&#10;}&#10;&#10;&#10;\end{document}"/>
  <p:tag name="IGUANATEXSIZE" val="22"/>
  <p:tag name="IGUANATEXCURSOR" val="1034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62"/>
  <p:tag name="LATEXFORMWIDTH" val=" 504"/>
  <p:tag name="LATEXFORMWRAP" val="True"/>
  <p:tag name="BITMAPVECTOR" val="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155.2306"/>
  <p:tag name="LATEXADDIN" val="\documentclass{article}&#10;\usepackage{amsmath}&#10;\pagestyle{empty}&#10;\begin{document}&#10;&#10;\newcommand{\rmd}{{\rm d}}&#10;&#10;\begin{equation*}&#10;\Delta\theta&#10;\end{equation*}&#10;&#10;\end{document}"/>
  <p:tag name="IGUANATEXSIZE" val="30"/>
  <p:tag name="IGUANATEXCURSOR" val="13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"/>
  <p:tag name="ORIGINALWIDTH" val=" 3811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D--T fusion produces $\SI{3.5}{\mega\electronvolt}$ alpha particles that must be confined&#10;\end{itemize}&#10;&#10;}&#10;&#10;&#10;\end{document}"/>
  <p:tag name="IGUANATEXSIZE" val="22"/>
  <p:tag name="IGUANATEXCURSOR" val="101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1"/>
  <p:tag name="ORIGINALWIDTH" val=" 59"/>
  <p:tag name="OUTPUTTYPE" val="PNG"/>
  <p:tag name="IGUANATEXVERSION" val="162"/>
  <p:tag name="LATEXADDIN" val="\documentclass{article}&#10;\usepackage{amsmath}&#10;\pagestyle{empty}&#10;\begin{document}&#10;&#10;\begin{equation*}&#10;\eta&#10;\end{equation*}&#10;&#10;&#10;\end{document}"/>
  <p:tag name="IGUANATEXSIZE" val="22"/>
  <p:tag name="IGUANATEXCURSOR" val="9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5"/>
  <p:tag name="ORIGINALWIDTH" val=" 2231"/>
  <p:tag name="OUTPUTTYPE" val="PNG"/>
  <p:tag name="IGUANATEXVERSION" val="162"/>
  <p:tag name="LATEXADDIN" val="\documentclass{article}&#10;\usepackage{amsmath}&#10;\pagestyle{empty}&#10;\begin{document}&#10;&#10;\begin{equation*}&#10;\sigma I_\mathrm{r}(\eta,\mathcal{E},\mu) - \frac{\pi M Ze}{mc}\mkern1.5mu\iota'_{\mathrm{r}}(\psi - \psi_\mathrm{r})^2 = \text{const.}&#10;\end{equation*}&#10;&#10;&#10;\end{document}"/>
  <p:tag name="IGUANATEXSIZE" val="22"/>
  <p:tag name="IGUANATEXCURSOR" val="13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164"/>
  <p:tag name="OUTPUTTYPE" val="PNG"/>
  <p:tag name="IGUANATEXVERSION" val="162"/>
  <p:tag name="LATEXADDIN" val="\documentclass{article}&#10;\usepackage{amsmath}&#10;\pagestyle{empty}&#10;\begin{document}&#10;&#10;Normalised $I_\mathrm{r}(\eta, \mathcal{E}, \mu)$&#10;&#10;&#10;\end{document}"/>
  <p:tag name="IGUANATEXSIZE" val="22"/>
  <p:tag name="IGUANATEXCURSOR" val="12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005.624"/>
  <p:tag name="LATEXADDIN" val="\documentclass{article}&#10;\usepackage{amsmath}&#10;\pagestyle{empty}&#10;\begin{document}&#10;&#10;Normalised $\psi-\psi_\mathrm{r}$&#10;&#10;&#10;\end{document}"/>
  <p:tag name="IGUANATEXSIZE" val="22"/>
  <p:tag name="IGUANATEXCURSOR" val="11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1960.255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Particle orbits are levels sets of $\mathcal{I}$:&#10;\end{itemize}&#10;&#10;}&#10;&#10;&#10;\end{document}"/>
  <p:tag name="IGUANATEXSIZE" val="22"/>
  <p:tag name="IGUANATEXCURSOR" val="106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0.9674"/>
  <p:tag name="ORIGINALWIDTH" val="1973.003"/>
  <p:tag name="LATEXADDIN" val="\documentclass{article}&#10;\usepackage{enumitem}&#10;\usepackage{xcolor}&#10;\usepackage{siunitx}&#10;&#10;\definecolor{mycream}{RGB}{253, 246, 227}&#10;&#10;\usepackage{amsmath}&#10;\usepackage{amssymb}&#10;\usepackage[textwidth = 7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Orbit topology same as pendulum phase portrait&#10;\end{itemize}&#10;}&#10;&#10;&#10;\end{document}"/>
  <p:tag name="IGUANATEXSIZE" val="22"/>
  <p:tag name="IGUANATEXCURSOR" val="10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2275.216"/>
  <p:tag name="LATEXADDIN" val="\documentclass{article}&#10;\usepackage{enumitem}&#10;\usepackage{xcolor}&#10;\usepackage{siunitx}&#10;&#10;\definecolor{mycream}{RGB}{253, 246, 227}&#10;&#10;\usepackage{amsmath}&#10;\usepackage{amssymb}&#10;\usepackage[textwidth = 7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Co- and counter-passing orbits different!&#10;\end{itemize}&#10;&#10;}&#10;&#10;&#10;\end{document}"/>
  <p:tag name="IGUANATEXSIZE" val="22"/>
  <p:tag name="IGUANATEXCURSOR" val="105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2.4672"/>
  <p:tag name="ORIGINALWIDTH" val="2446.944"/>
  <p:tag name="LATEXADDIN" val="\documentclass{article}&#10;\usepackage{enumitem}&#10;\usepackage{xcolor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Invariant first derived for devices with $\iota\ll 1$:\\&#10;Hastie, Taylor, Haas 1967&#10;}&#10;&#10;&#10;\end{document}"/>
  <p:tag name="IGUANATEXSIZE" val="18"/>
  <p:tag name="IGUANATEXCURSOR" val="1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73"/>
  <p:tag name="ORIGINALWIDTH" val=" 2244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equation*}&#10;\psi - \psi_{\mr r} = \sqrt{\frac{mc\sigma\?[I_{\mr r}(\eta, \mathcal{E}, \mu) - I_{\mr r}(\eta_{\mr r}, \mathcal{E}, \mu)]}{\pi M Z e \iota'_{\mr r}}}&#10;\end{equation*}&#10;&#10;}&#10;&#10;&#10;\end{document}"/>
  <p:tag name="IGUANATEXSIZE" val="22"/>
  <p:tag name="IGUANATEXCURSOR" val="1034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434"/>
  <p:tag name="OUTPUTTYPE" val="PNG"/>
  <p:tag name="IGUANATEXVERSION" val="162"/>
  <p:tag name="LATEXADDIN" val="\documentclass{article}&#10;\usepackage{amsmath}&#10;\pagestyle{empty}&#10;\begin{document}&#10;&#10;Contours of $\mathcal{I}(\psi, \eta, \mathcal{E}, \mu, \sigma)$&#10;&#10;&#10;\end{document}"/>
  <p:tag name="IGUANATEXSIZE" val="22"/>
  <p:tag name="IGUANATEXCURSOR" val="142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696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In a reactor, $\rho_\star = \rho / a \sim 0.03$&#10;\end{itemize}&#10;&#10;}&#10;&#10;&#10;\end{document}"/>
  <p:tag name="IGUANATEXSIZE" val="22"/>
  <p:tag name="IGUANATEXCURSOR" val="1062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69"/>
  <p:tag name="ORIGINALWIDTH" val=" 187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equation*}&#10;\implies&#10;\end{equation*}&#10;&#10;}&#10;&#10;&#10;\end{document}"/>
  <p:tag name="IGUANATEXSIZE" val="22"/>
  <p:tag name="IGUANATEXCURSOR" val="1000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922"/>
  <p:tag name="OUTPUTTYPE" val="PNG"/>
  <p:tag name="IGUANATEXVERSION" val="162"/>
  <p:tag name="LATEXADDIN" val="\documentclass{article}&#10;\usepackage{amsmath}&#10;\pagestyle{empty}&#10;\begin{document}&#10;&#10;Plot of $I_\mathrm{r}(\eta, \mathcal{E}, \mu)$&#10;&#10;&#10;\end{document}"/>
  <p:tag name="IGUANATEXSIZE" val="22"/>
  <p:tag name="IGUANATEXCURSOR" val="125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1"/>
  <p:tag name="ORIGINALWIDTH" val=" 59"/>
  <p:tag name="OUTPUTTYPE" val="PNG"/>
  <p:tag name="IGUANATEXVERSION" val="162"/>
  <p:tag name="LATEXADDIN" val="\documentclass{article}&#10;\usepackage{amsmath}&#10;\pagestyle{empty}&#10;\begin{document}&#10;&#10;\begin{equation*}&#10;\eta&#10;\end{equation*}&#10;&#10;&#10;\end{document}"/>
  <p:tag name="IGUANATEXSIZE" val="22"/>
  <p:tag name="IGUANATEXCURSOR" val="9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2"/>
  <p:tag name="ORIGINALWIDTH" val=" 1101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ASCOT5 simulation&#10;\end{document}&#10;"/>
  <p:tag name="IGUANATEXSIZE" val="22"/>
  <p:tag name="IGUANATEXCURSOR" val="954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"/>
  <p:tag name="ORIGINALWIDTH" val=" 385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Theory&#10;\end{document}&#10;"/>
  <p:tag name="IGUANATEXSIZE" val="22"/>
  <p:tag name="IGUANATEXCURSOR" val="94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3"/>
  <p:tag name="ORIGINALWIDTH" val=" 2406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$\SI{100}{\kilo\electronvolt}$, $\mu = 0$ alphas in reactor-scale W7-X&#10;\end{document}&#10;"/>
  <p:tag name="IGUANATEXSIZE" val="22"/>
  <p:tag name="IGUANATEXCURSOR" val="952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3"/>
  <p:tag name="ORIGINALWIDTH" val=" 2436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$\SI{3.5}{\mega\electronvolt}$, $\mu = 0$ alphas in reactor-scale W7-X&#10;\end{document}&#10;"/>
  <p:tag name="IGUANATEXSIZE" val="22"/>
  <p:tag name="IGUANATEXCURSOR" val="952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2"/>
  <p:tag name="ORIGINALWIDTH" val=" 1101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ASCOT5 simulation&#10;\end{document}&#10;"/>
  <p:tag name="IGUANATEXSIZE" val="22"/>
  <p:tag name="IGUANATEXCURSOR" val="954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"/>
  <p:tag name="ORIGINALWIDTH" val=" 385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Theory&#10;\end{document}&#10;"/>
  <p:tag name="IGUANATEXSIZE" val="22"/>
  <p:tag name="IGUANATEXCURSOR" val="94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1718.035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Rotational transform vs. radius&#10;&#10;&#10;\end{document}"/>
  <p:tag name="IGUANATEXSIZE" val="22"/>
  <p:tag name="IGUANATEXCURSOR" val="102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3730.784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Collisional slowing-down time is $\sim \SI{0.1}{\second}$; alpha speed is $\sim \!10^7\SI{}{\meter\per\second}$&#10;\end{itemize}&#10;&#10;}&#10;&#10;&#10;\end{document}"/>
  <p:tag name="IGUANATEXSIZE" val="22"/>
  <p:tag name="IGUANATEXCURSOR" val="108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33.74575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iota$&#10;&#10;&#10;\end{document}"/>
  <p:tag name="IGUANATEXSIZE" val="22"/>
  <p:tag name="IGUANATEXCURSOR" val="99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76.49047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psi$&#10;&#10;&#10;\end{document}"/>
  <p:tag name="IGUANATEXSIZE" val="22"/>
  <p:tag name="IGUANATEXCURSOR" val="9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13.9857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psi_\mathrm{r}$&#10;&#10;&#10;\end{document}"/>
  <p:tag name="IGUANATEXSIZE" val="22"/>
  <p:tag name="IGUANATEXCURSOR" val="100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84.2145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N/M$&#10;&#10;&#10;\end{document}"/>
  <p:tag name="IGUANATEXSIZE" val="22"/>
  <p:tag name="IGUANATEXCURSOR" val="99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62"/>
  <p:tag name="ORIGINALWIDTH" val=" 3835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1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Drift-island shift understood in other contexts, e.g. runaway electrons:\\&#10;de Rover \textit{et al} 1996, Matsuyama \textit{et al} 2014, Zweben \textit{et al} 2021&#10;}&#10;&#10;&#10;\end{document}"/>
  <p:tag name="IGUANATEXSIZE" val="18"/>
  <p:tag name="IGUANATEXCURSOR" val="17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/>
  <p:tag name="IGUANATEXSIZE" val="22"/>
  <p:tag name="IGUANATEXCURSOR" val="97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875.8905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Toroidal angle $\zeta$&#10;&#10;\end{document}"/>
  <p:tag name="IGUANATEXSIZE" val="22"/>
  <p:tag name="IGUANATEXCURSOR" val="9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860.8923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Poloidal angle $\theta$&#10;&#10;\end{document}"/>
  <p:tag name="IGUANATEXSIZE" val="22"/>
  <p:tag name="IGUANATEXCURSOR" val="98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"/>
  <p:tag name="ORIGINALWIDTH" val=" 3811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D--T fusion produces $\SI{3.5}{\mega\electronvolt}$ alpha particles that must be confined&#10;\end{itemize}&#10;&#10;}&#10;&#10;&#10;\end{document}"/>
  <p:tag name="IGUANATEXSIZE" val="22"/>
  <p:tag name="IGUANATEXCURSOR" val="101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2"/>
  <p:tag name="ORIGINALWIDTH" val=" 408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bb{v}_\mr{d}\0\grad\eta$&#10;&#10;&#10;\end{document}"/>
  <p:tag name="IGUANATEXSIZE" val="22"/>
  <p:tag name="IGUANATEXCURSOR" val="1015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028.871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Co-passing particle&#10;&#10;&#10;\end{document}"/>
  <p:tag name="IGUANATEXSIZE" val="22"/>
  <p:tag name="IGUANATEXCURSOR" val="100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62"/>
  <p:tag name="ORIGINALWIDTH" val=" 3835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1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Drift-island shift understood in other contexts, e.g. runaway electrons:\\&#10;de Rover \textit{et al} 1996, Matsuyama \textit{et al} 2014, Zweben \textit{et al} 2021&#10;}&#10;&#10;&#10;\end{document}"/>
  <p:tag name="IGUANATEXSIZE" val="18"/>
  <p:tag name="IGUANATEXCURSOR" val="17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1718.035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Rotational transform vs. radius&#10;&#10;&#10;\end{document}"/>
  <p:tag name="IGUANATEXSIZE" val="22"/>
  <p:tag name="IGUANATEXCURSOR" val="102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33.74575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iota$&#10;&#10;&#10;\end{document}"/>
  <p:tag name="IGUANATEXSIZE" val="22"/>
  <p:tag name="IGUANATEXCURSOR" val="99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76.49047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psi$&#10;&#10;&#10;\end{document}"/>
  <p:tag name="IGUANATEXSIZE" val="22"/>
  <p:tag name="IGUANATEXCURSOR" val="9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13.9857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psi_\mathrm{r}$&#10;&#10;&#10;\end{document}"/>
  <p:tag name="IGUANATEXSIZE" val="22"/>
  <p:tag name="IGUANATEXCURSOR" val="100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84.2145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N/M$&#10;&#10;&#10;\end{document}"/>
  <p:tag name="IGUANATEXSIZE" val="22"/>
  <p:tag name="IGUANATEXCURSOR" val="99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/>
  <p:tag name="IGUANATEXSIZE" val="22"/>
  <p:tag name="IGUANATEXCURSOR" val="97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8.4702"/>
  <p:tag name="ORIGINALWIDTH" val="1496.063"/>
  <p:tag name="LATEXADDIN" val="\documentclass{article}&#10;\usepackage{enumitem}&#10;\usepackage{xcolor}&#10;\usepackage{siunitx}&#10;&#10;\definecolor{mycream}{RGB}{253, 246, 227}&#10;&#10;\usepackage{amsmath}&#10;\usepackage{amssymb}&#10;\usepackage[textwidth = 5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Magnetic field has nested toroidal flux surfaces&#10;\end{itemize}&#10;&#10;}&#10;&#10;&#10;\end{document}"/>
  <p:tag name="IGUANATEXSIZE" val="22"/>
  <p:tag name="IGUANATEXCURSOR" val="107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875.8905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Toroidal angle $\zeta$&#10;&#10;\end{document}"/>
  <p:tag name="IGUANATEXSIZE" val="22"/>
  <p:tag name="IGUANATEXCURSOR" val="9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860.8923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Poloidal angle $\theta$&#10;&#10;\end{document}"/>
  <p:tag name="IGUANATEXSIZE" val="22"/>
  <p:tag name="IGUANATEXCURSOR" val="98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2"/>
  <p:tag name="ORIGINALWIDTH" val=" 408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bb{v}_\mr{d}\0\grad\eta$&#10;&#10;&#10;\end{document}"/>
  <p:tag name="IGUANATEXSIZE" val="22"/>
  <p:tag name="IGUANATEXCURSOR" val="1015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316.086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Counter-passing particle&#10;&#10;&#10;\end{document}"/>
  <p:tag name="IGUANATEXSIZE" val="22"/>
  <p:tag name="IGUANATEXCURSOR" val="99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62"/>
  <p:tag name="ORIGINALWIDTH" val=" 3835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1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Drift-island shift understood in other contexts, e.g. runaway electrons:\\&#10;de Rover \textit{et al} 1996, Matsuyama \textit{et al} 2014, Zweben \textit{et al} 2021&#10;}&#10;&#10;&#10;\end{document}"/>
  <p:tag name="IGUANATEXSIZE" val="18"/>
  <p:tag name="IGUANATEXCURSOR" val="17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1718.035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Rotational transform vs. radius&#10;&#10;&#10;\end{document}"/>
  <p:tag name="IGUANATEXSIZE" val="22"/>
  <p:tag name="IGUANATEXCURSOR" val="102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33.74575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iota$&#10;&#10;&#10;\end{document}"/>
  <p:tag name="IGUANATEXSIZE" val="22"/>
  <p:tag name="IGUANATEXCURSOR" val="99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76.49047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psi$&#10;&#10;&#10;\end{document}"/>
  <p:tag name="IGUANATEXSIZE" val="22"/>
  <p:tag name="IGUANATEXCURSOR" val="9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13.9857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psi_\mathrm{r}$&#10;&#10;&#10;\end{document}"/>
  <p:tag name="IGUANATEXSIZE" val="22"/>
  <p:tag name="IGUANATEXCURSOR" val="100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8.4702"/>
  <p:tag name="ORIGINALWIDTH" val="1644.544"/>
  <p:tag name="LATEXADDIN" val="\documentclass{article}&#10;\usepackage{enumitem}&#10;\usepackage{xcolor}&#10;\usepackage{siunitx}&#10;&#10;\definecolor{mycream}{RGB}{253, 246, 227}&#10;&#10;\usepackage{amsmath}&#10;\usepackage{amssymb}&#10;\usepackage[textwidth = 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raggedright&#10;White \textit{et al} 2022, White 2022, White 2025&#10;&#10;\end{document}"/>
  <p:tag name="IGUANATEXSIZE" val="22"/>
  <p:tag name="IGUANATEXCURSOR" val="19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84.2145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N/M$&#10;&#10;&#10;\end{document}"/>
  <p:tag name="IGUANATEXSIZE" val="22"/>
  <p:tag name="IGUANATEXCURSOR" val="99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/>
  <p:tag name="IGUANATEXSIZE" val="22"/>
  <p:tag name="IGUANATEXCURSOR" val="97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875.8905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Toroidal angle $\zeta$&#10;&#10;\end{document}"/>
  <p:tag name="IGUANATEXSIZE" val="22"/>
  <p:tag name="IGUANATEXCURSOR" val="9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860.8923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Poloidal angle $\theta$&#10;&#10;\end{document}"/>
  <p:tag name="IGUANATEXSIZE" val="22"/>
  <p:tag name="IGUANATEXCURSOR" val="98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7"/>
  <p:tag name="ORIGINALWIDTH" val=" 1902"/>
  <p:tag name="OUTPUTTYPE" val="PNG"/>
  <p:tag name="IGUANATEXVERSION" val="162"/>
  <p:tag name="LATEXADDIN" val="\documentclass{article}&#10;\usepackage{amsmath}&#10;\pagestyle{empty}&#10;\begin{document}&#10;&#10;\begin{equation*}&#10;\frac{\mathrm{d}\eta}{\mathrm{d}t} = \iota'_{\mathrm{r}}(\psi-\psi_\mathrm{r})\mkern1.5mu v_\parallel\hat{\boldsymbol{b}}\boldsymbol{\cdot}\boldsymbol{\nabla}\zeta + \boldsymbol{v}_\mathrm{d}\boldsymbol{\cdot}\boldsymbol{\nabla}\eta&#10;\end{equation*}&#10;&#10;&#10;\end{document}"/>
  <p:tag name="IGUANATEXSIZE" val="22"/>
  <p:tag name="IGUANATEXCURSOR" val="155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7.2179"/>
  <p:tag name="ORIGINALWIDTH" val="765.6542"/>
  <p:tag name="LATEXADDIN" val="\documentclass{article}&#10;\usepackage{amsmath}&#10;\pagestyle{empty}&#10;\begin{document}&#10;&#10;\begin{equation*}&#10;\frac{\mathrm{d}\psi}{\mathrm{d}t} = \boldsymbol{v}_\mathrm{d}\boldsymbol{\cdot}\boldsymbol{\nabla}\psi&#10;\end{equation*}&#10;&#10;&#10;\end{document}"/>
  <p:tag name="IGUANATEXSIZE" val="22"/>
  <p:tag name="IGUANATEXCURSOR" val="2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329.959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Recall that we dropped tangential drifts:&#10;\end{itemize}&#10;&#10;}&#10;&#10;&#10;\end{document}"/>
  <p:tag name="IGUANATEXSIZE" val="22"/>
  <p:tag name="IGUANATEXCURSOR" val="105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8.7027"/>
  <p:tag name="ORIGINALWIDTH" val="3688.789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To include tangential drifts, need higher-order adiabatic invariant&#10;\item Continuing our expansion in $\sqrt{\rho_\star}\ll 1$:&#10;\end{itemize}&#10;&#10;}&#10;&#10;&#10;\end{document}"/>
  <p:tag name="IGUANATEXSIZE" val="22"/>
  <p:tag name="IGUANATEXCURSOR" val="10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9"/>
  <p:tag name="ORIGINALWIDTH" val=" 2634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7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raggedright&#10;\noindent with Felix I. Parra, Roscoe B. White, Jos\'e~Luis~Velasco, Elizabeth J. Paul, Iv\'an Calvo&#10;&#10;\end{document}"/>
  <p:tag name="IGUANATEXSIZE" val="18"/>
  <p:tag name="IGUANATEXCURSOR" val="17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0.9674"/>
  <p:tag name="ORIGINALWIDTH" val="1820.022"/>
  <p:tag name="LATEXADDIN" val="\documentclass{article}&#10;\usepackage{amsmath}&#10;\usepackage{xcolor}&#10;\usepackage{enumitem}&#10;\usepackage[textwidth = 12cm]{geometry}&#10;\pagestyle{empty}&#10;\begin{document}&#10;\raggedright&#10;\textcolor{gray}{ M. Nagel \textit{et al} 2017\\ IOP Conf. Ser.: Mater. Sci. Eng.}&#10;&#10;\end{document}"/>
  <p:tag name="IGUANATEXSIZE" val="18"/>
  <p:tag name="IGUANATEXCURSOR" val="19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7.7315"/>
  <p:tag name="ORIGINALWIDTH" val="3008.624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equation*}&#10;    \bar{\mathcal{I}}(\psi,\eta,\zeta) = \mathcal{I}(\psi,\eta) + \mathcal{I}^{(1/2)}(\psi,\eta,\zeta) + \mathcal{I}^{(1)}(\psi,\eta,\zeta) + \ldots&#10;\end{equation*}&#10;&#10;}&#10;&#10;&#10;\end{document}"/>
  <p:tag name="IGUANATEXSIZE" val="22"/>
  <p:tag name="IGUANATEXCURSOR" val="104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728"/>
  <p:tag name="ORIGINALWIDTH" val=" 3546"/>
  <p:tag name="OUTPUTTYPE" val="PNG"/>
  <p:tag name="IGUANATEXVERSION" val="162"/>
  <p:tag name="LATEXADDIN" val="\documentclass{article}&#10;\usepackage{amsmath}&#10;\pagestyle{empty}&#10;\begin{document}&#10;&#10;\addtolength{\jot}{1em}&#10;&#10;\begin{align*}&#10;    \nonumber \mathcal{I} + \mathcal{I}^{(1/2)} &amp;= \sigma I_\mathrm{r}(\eta,\mathcal{E},\mu,\sigma) - (\psi-\psi_\mathrm{r})\frac{Ze\tau_\mathrm{t}}{\sigma mc}\langle \boldsymbol{v}_\mathrm{d}\boldsymbol{\cdot}\mathbf{\nabla}\eta\rangle_\mathrm{t}\\&#10;    \nonumber&amp; \quad - \frac{\pi M Ze}{mc}\iota'_{\mathrm{r}}(\psi-\psi_\mathrm{r})^2 - \frac{\pi M Ze}{3mc}\iota_{\mathrm{r}}''(\psi-\psi_\mathrm{r})^3\\&#10;    \nonumber&amp; \quad + \frac{Ze}{mc}\iota'(\psi-\psi_\mathrm{r}) \int_0^\zeta 2\pi M \biggr(\frac{\boldsymbol{v}_\mathrm{d}\boldsymbol{\cdot}\boldsymbol{\nabla}\psi}{v_\parallel\hat{\boldsymbol{b}}\boldsymbol{\cdot}\boldsymbol{\nabla}\zeta}\biggr)\,\mathrm{d}\zeta'\\&#10;    &amp; \quad + \frac{Ze}{mc}\iota'(\psi-\psi_\mathrm{r})\int_0^{2\pi M}(\zeta' - \zeta - \pi M)\biggr(\frac{\boldsymbol{v}_\mathrm{d}\boldsymbol{\cdot}\boldsymbol{\nabla}\psi}{v_\parallel\hat{\boldsymbol{b}}\boldsymbol{\cdot}\boldsymbol{\nabla}\zeta}\biggr)\,\mathrm{d}\zeta'&#10;\end{align*}&#10;&#10;\end{document}"/>
  <p:tag name="IGUANATEXSIZE" val="22"/>
  <p:tag name="IGUANATEXCURSOR" val="367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904.012"/>
  <p:tag name="LATEXADDIN" val="\documentclass{article}&#10;\usepackage{amsmath}&#10;\usepackage[dvipsnames]{xcolor}&#10;\usepackage{enumitem}&#10;\usepackage[textwidth = 7cm]{geometry}&#10;\pagestyle{empty}&#10;&#10;\definecolor{links}{RGB}{0, 162, 163}&#10;&#10;\begin{document}&#10;\raggedright&#10;&#10;{\color{links}Island shift due to tangential drifts}&#10;&#10;\end{document}"/>
  <p:tag name="IGUANATEXSIZE" val="22"/>
  <p:tag name="IGUANATEXCURSOR" val="27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38"/>
  <p:tag name="ORIGINALWIDTH" val=" 759"/>
  <p:tag name="OUTPUTTYPE" val="PNG"/>
  <p:tag name="IGUANATEXVERSION" val="162"/>
  <p:tag name="LATEXADDIN" val="\documentclass{article}&#10;\usepackage{amsmath}&#10;\usepackage[dvipsnames]{xcolor}&#10;\usepackage{enumitem}&#10;\usepackage[textwidth = 2.5cm]{geometry}&#10;\usepackage{xcolor}&#10;\definecolor{mypurple}{RGB}{126, 3, 167}&#10;\pagestyle{empty}&#10;\begin{document}&#10;\raggedright&#10;&#10;{\color{mypurple} Shear changes with radius}&#10;&#10;\end{document}"/>
  <p:tag name="IGUANATEXSIZE" val="24"/>
  <p:tag name="IGUANATEXCURSOR" val="195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0.9674"/>
  <p:tag name="ORIGINALWIDTH" val="3130.859"/>
  <p:tag name="LATEXADDIN" val="\documentclass{article}&#10;\usepackage{amsmath}&#10;\usepackage[dvipsnames]{xcolor}&#10;\usepackage{enumitem}&#10;\usepackage[textwidth = 10cm]{geometry}&#10;\pagestyle{empty}&#10;\begin{document}&#10;\raggedright&#10;&#10;{\color{YellowOrange}$\zeta$-dependent terms to account for small oscillations in the invariant as the particle completes a transit}&#10;&#10;\end{document}"/>
  <p:tag name="IGUANATEXSIZE" val="24"/>
  <p:tag name="IGUANATEXCURSOR" val="12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1214.098"/>
  <p:tag name="LATEXADDIN" val="\documentclass{article}&#10;\usepackage{amsmath}&#10;\usepackage[dvipsnames]{xcolor}&#10;\usepackage{enumitem}&#10;\usepackage[textwidth = 7cm]{geometry}&#10;\pagestyle{empty}&#10;&#10;\definecolor{links}{RGB}{219, 70, 50}&#10;&#10;\begin{document}&#10;\raggedright&#10;&#10;{\color{links}Lowest-order invariant}&#10;&#10;\end{document}"/>
  <p:tag name="IGUANATEXSIZE" val="22"/>
  <p:tag name="IGUANATEXCURSOR" val="15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2"/>
  <p:tag name="ORIGINALWIDTH" val=" 1101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ASCOT5 simulation&#10;\end{document}&#10;"/>
  <p:tag name="IGUANATEXSIZE" val="22"/>
  <p:tag name="IGUANATEXCURSOR" val="954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"/>
  <p:tag name="ORIGINALWIDTH" val=" 385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Theory&#10;\end{document}&#10;"/>
  <p:tag name="IGUANATEXSIZE" val="22"/>
  <p:tag name="IGUANATEXCURSOR" val="94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3"/>
  <p:tag name="ORIGINALWIDTH" val=" 2436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$\SI{3.5}{\mega\electronvolt}$, $\mu = 0$ alphas in reactor-scale W7-X&#10;\end{document}&#10;"/>
  <p:tag name="IGUANATEXSIZE" val="22"/>
  <p:tag name="IGUANATEXCURSOR" val="952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4"/>
  <p:tag name="ORIGINALWIDTH" val=" 3375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$\SI{3.5}{\mega\electronvolt}$, $\mu= 0$, counter-passing alphas in reactor-scale NCSX&#10;\end{document}&#10;"/>
  <p:tag name="IGUANATEXSIZE" val="28"/>
  <p:tag name="IGUANATEXCURSOR" val="102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0.9674"/>
  <p:tag name="ORIGINALWIDTH" val="1820.022"/>
  <p:tag name="LATEXADDIN" val="\documentclass{article}&#10;\usepackage{amsmath}&#10;\usepackage{xcolor}&#10;\usepackage{enumitem}&#10;\usepackage[textwidth = 12cm]{geometry}&#10;\pagestyle{empty}&#10;\begin{document}&#10;\raggedright&#10;\textcolor{gray}{ M. Nagel \textit{et al} 2017\\ IOP Conf. Ser.: Mater. Sci. Eng.}&#10;&#10;\end{document}"/>
  <p:tag name="IGUANATEXSIZE" val="18"/>
  <p:tag name="IGUANATEXCURSOR" val="19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7"/>
  <p:tag name="ORIGINALWIDTH" val=" 153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0.7$&#10;\end{document}&#10;"/>
  <p:tag name="IGUANATEXSIZE" val="28"/>
  <p:tag name="IGUANATEXCURSOR" val="931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5"/>
  <p:tag name="ORIGINALWIDTH" val=" 149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0.6$&#10;\end{document}&#10;"/>
  <p:tag name="IGUANATEXSIZE" val="28"/>
  <p:tag name="IGUANATEXCURSOR" val="931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6"/>
  <p:tag name="ORIGINALWIDTH" val=" 148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0.5$&#10;\end{document}&#10;"/>
  <p:tag name="IGUANATEXSIZE" val="28"/>
  <p:tag name="IGUANATEXCURSOR" val="932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472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\psi / \psi_\mathrm{LCFS}$&#10;\end{document}&#10;"/>
  <p:tag name="IGUANATEXSIZE" val="28"/>
  <p:tag name="IGUANATEXCURSOR" val="95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9"/>
  <p:tag name="ORIGINALWIDTH" val=" 52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\theta$&#10;\end{document}&#10;"/>
  <p:tag name="IGUANATEXSIZE" val="28"/>
  <p:tag name="IGUANATEXCURSOR" val="934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90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\pi/2$&#10;\end{document}&#10;"/>
  <p:tag name="IGUANATEXSIZE" val="28"/>
  <p:tag name="IGUANATEXCURSOR" val="93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251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3\pi/2$&#10;\end{document}&#10;"/>
  <p:tag name="IGUANATEXSIZE" val="28"/>
  <p:tag name="IGUANATEXCURSOR" val="92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5"/>
  <p:tag name="ORIGINALWIDTH" val=" 68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\pi$&#10;\end{document}&#10;"/>
  <p:tag name="IGUANATEXSIZE" val="28"/>
  <p:tag name="IGUANATEXCURSOR" val="92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4"/>
  <p:tag name="ORIGINALWIDTH" val=" 127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2\pi$&#10;\end{document}&#10;"/>
  <p:tag name="IGUANATEXSIZE" val="28"/>
  <p:tag name="IGUANATEXCURSOR" val="92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5"/>
  <p:tag name="ORIGINALWIDTH" val=" 53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0$&#10;\end{document}&#10;"/>
  <p:tag name="IGUANATEXSIZE" val="28"/>
  <p:tag name="IGUANATEXCURSOR" val="92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696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In a reactor, $\rho_\star = \rho / a \sim 0.03$&#10;\end{itemize}&#10;&#10;}&#10;&#10;&#10;\end{document}"/>
  <p:tag name="IGUANATEXSIZE" val="22"/>
  <p:tag name="IGUANATEXCURSOR" val="1062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4"/>
  <p:tag name="ORIGINALWIDTH" val=" 3375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$\SI{3.5}{\mega\electronvolt}$, $\mu= 0$, counter-passing alphas in reactor-scale NCSX&#10;\end{document}&#10;"/>
  <p:tag name="IGUANATEXSIZE" val="28"/>
  <p:tag name="IGUANATEXCURSOR" val="102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7"/>
  <p:tag name="ORIGINALWIDTH" val=" 153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0.7$&#10;\end{document}&#10;"/>
  <p:tag name="IGUANATEXSIZE" val="28"/>
  <p:tag name="IGUANATEXCURSOR" val="931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5"/>
  <p:tag name="ORIGINALWIDTH" val=" 149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0.6$&#10;\end{document}&#10;"/>
  <p:tag name="IGUANATEXSIZE" val="28"/>
  <p:tag name="IGUANATEXCURSOR" val="931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6"/>
  <p:tag name="ORIGINALWIDTH" val=" 148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0.5$&#10;\end{document}&#10;"/>
  <p:tag name="IGUANATEXSIZE" val="28"/>
  <p:tag name="IGUANATEXCURSOR" val="932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472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\psi / \psi_\mathrm{LCFS}$&#10;\end{document}&#10;"/>
  <p:tag name="IGUANATEXSIZE" val="28"/>
  <p:tag name="IGUANATEXCURSOR" val="95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9"/>
  <p:tag name="ORIGINALWIDTH" val=" 52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\theta$&#10;\end{document}&#10;"/>
  <p:tag name="IGUANATEXSIZE" val="28"/>
  <p:tag name="IGUANATEXCURSOR" val="934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90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\pi/2$&#10;\end{document}&#10;"/>
  <p:tag name="IGUANATEXSIZE" val="28"/>
  <p:tag name="IGUANATEXCURSOR" val="93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251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3\pi/2$&#10;\end{document}&#10;"/>
  <p:tag name="IGUANATEXSIZE" val="28"/>
  <p:tag name="IGUANATEXCURSOR" val="92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5"/>
  <p:tag name="ORIGINALWIDTH" val=" 68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\pi$&#10;\end{document}&#10;"/>
  <p:tag name="IGUANATEXSIZE" val="28"/>
  <p:tag name="IGUANATEXCURSOR" val="92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4"/>
  <p:tag name="ORIGINALWIDTH" val=" 127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2\pi$&#10;\end{document}&#10;"/>
  <p:tag name="IGUANATEXSIZE" val="28"/>
  <p:tag name="IGUANATEXCURSOR" val="92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8.4702"/>
  <p:tag name="ORIGINALWIDTH" val="1496.063"/>
  <p:tag name="LATEXADDIN" val="\documentclass{article}&#10;\usepackage{enumitem}&#10;\usepackage{xcolor}&#10;\usepackage{siunitx}&#10;&#10;\definecolor{mycream}{RGB}{253, 246, 227}&#10;&#10;\usepackage{amsmath}&#10;\usepackage{amssymb}&#10;\usepackage[textwidth = 5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Magnetic field has nested toroidal flux surfaces&#10;\end{itemize}&#10;&#10;}&#10;&#10;&#10;\end{document}"/>
  <p:tag name="IGUANATEXSIZE" val="22"/>
  <p:tag name="IGUANATEXCURSOR" val="107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5"/>
  <p:tag name="ORIGINALWIDTH" val=" 53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$0$&#10;\end{document}&#10;"/>
  <p:tag name="IGUANATEXSIZE" val="28"/>
  <p:tag name="IGUANATEXCURSOR" val="92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4"/>
  <p:tag name="ORIGINALWIDTH" val=" 3375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$\SI{3.5}{\mega\electronvolt}$, $\mu= 0$, counter-passing alphas in reactor-scale NCSX&#10;\end{document}&#10;"/>
  <p:tag name="IGUANATEXSIZE" val="28"/>
  <p:tag name="IGUANATEXCURSOR" val="102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4175"/>
  <p:tag name="OUTPUTTYPE" val="PNG"/>
  <p:tag name="IGUANATEXVERSION" val="162"/>
  <p:tag name="LATEXADDIN" val="\documentclass{article}&#10;\usepackage{amsmath}&#10;\usepackage{xcolor}&#10;\usepackage{enumitem}&#10;\usepackage[textwidth = 14cm]{geometry}&#10;\pagestyle{empty}&#10;\begin{document}&#10;\raggedright&#10;&#10;\begin{enumerate}[itemsep=8pt]&#10;\item Understand why drift islands arise in passing orbits near rational surfaces&#10;\item Calculate drift-island shape analytically&#10;{\color{lightgray}&#10;\item Understand effect on trapped particles&#10;\item How to optimise a stellarator to remove these islands?&#10;}&#10;\end{enumerate}&#10;&#10;\end{document}"/>
  <p:tag name="IGUANATEXSIZE" val="22"/>
  <p:tag name="IGUANATEXCURSOR" val="270"/>
  <p:tag name="TRANSPARENCY" val="Fals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4175"/>
  <p:tag name="OUTPUTTYPE" val="PNG"/>
  <p:tag name="IGUANATEXVERSION" val="162"/>
  <p:tag name="LATEXADDIN" val="\documentclass{article}&#10;\usepackage{amsmath}&#10;\usepackage{xcolor}&#10;\usepackage{enumitem}&#10;\usepackage[textwidth = 14cm]{geometry}&#10;\pagestyle{empty}&#10;\begin{document}&#10;\raggedright&#10;&#10;\begin{enumerate}[itemsep=8pt]&#10;\item Understand why drift islands arise in passing orbits near rational surfaces&#10;\item Calculate drift-island shape analytically&#10;\item Understand effect on trapped particles&#10;{\color{lightgray}&#10;\item How to optimise a stellarator to remove these islands?&#10;}&#10;\end{enumerate}&#10;&#10;\end{document}"/>
  <p:tag name="IGUANATEXSIZE" val="22"/>
  <p:tag name="IGUANATEXCURSOR" val="270"/>
  <p:tag name="TRANSPARENCY" val="Fals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72.4409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definecolor{links}{RGB}{100, 100, 100}&#10;\begin{document}&#10;\color{links}&#10;$B = \mathcal{E}/\mu$&#10;&#10;\end{document}"/>
  <p:tag name="IGUANATEXSIZE" val="22"/>
  <p:tag name="IGUANATEXCURSOR" val="102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1154.106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definecolor{links}{RGB}{156, 138, 144}&#10;\begin{document}&#10;\color{links}&#10;Contours: $B = \text{const.}$&#10;&#10;\end{document}"/>
  <p:tag name="IGUANATEXSIZE" val="22"/>
  <p:tag name="IGUANATEXCURSOR" val="105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"/>
  <p:tag name="ORIGINALWIDTH" val=" 3753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Trapped particles typically conserve the second adiabatic invariant&#10;\end{itemize}&#10;&#10;}&#10;&#10;&#10;\end{document}"/>
  <p:tag name="IGUANATEXSIZE" val="22"/>
  <p:tag name="IGUANATEXCURSOR" val="1096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692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equation*}&#10;J = \oint |v_\parallel|\,\rmd l&#10;\end{equation*}&#10;&#10;}&#10;&#10;&#10;\end{document}"/>
  <p:tag name="IGUANATEXSIZE" val="22"/>
  <p:tag name="IGUANATEXCURSOR" val="1056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/>
  <p:tag name="IGUANATEXSIZE" val="22"/>
  <p:tag name="IGUANATEXCURSOR" val="97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3730.784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Collisional slowing-down time is $\sim \SI{0.1}{\second}$; alpha speed is $\sim \!10^7\SI{}{\meter\per\second}$&#10;\end{itemize}&#10;&#10;}&#10;&#10;&#10;\end{document}"/>
  <p:tag name="IGUANATEXSIZE" val="22"/>
  <p:tag name="IGUANATEXCURSOR" val="108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53.99323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zeta$&#10;&#10;\end{document}"/>
  <p:tag name="IGUANATEXSIZE" val="22"/>
  <p:tag name="IGUANATEXCURSOR" val="96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52.49347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theta$&#10;&#10;\end{document}"/>
  <p:tag name="IGUANATEXSIZE" val="22"/>
  <p:tag name="IGUANATEXCURSOR" val="96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/>
  <p:tag name="IGUANATEXSIZE" val="22"/>
  <p:tag name="IGUANATEXCURSOR" val="97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53.99323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zeta$&#10;&#10;\end{document}"/>
  <p:tag name="IGUANATEXSIZE" val="22"/>
  <p:tag name="IGUANATEXCURSOR" val="96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52.49347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theta$&#10;&#10;\end{document}"/>
  <p:tag name="IGUANATEXSIZE" val="22"/>
  <p:tag name="IGUANATEXCURSOR" val="96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/>
  <p:tag name="IGUANATEXSIZE" val="22"/>
  <p:tag name="IGUANATEXCURSOR" val="97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"/>
  <p:tag name="ORIGINALWIDTH" val=" 3811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D--T fusion produces $\SI{3.5}{\mega\electronvolt}$ alpha particles that must be confined&#10;\end{itemize}&#10;&#10;}&#10;&#10;&#10;\end{document}"/>
  <p:tag name="IGUANATEXSIZE" val="22"/>
  <p:tag name="IGUANATEXCURSOR" val="101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53.99323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zeta$&#10;&#10;\end{document}"/>
  <p:tag name="IGUANATEXSIZE" val="22"/>
  <p:tag name="IGUANATEXCURSOR" val="96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52.49347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theta$&#10;&#10;\end{document}"/>
  <p:tag name="IGUANATEXSIZE" val="22"/>
  <p:tag name="IGUANATEXCURSOR" val="96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35.1707"/>
  <p:tag name="ORIGINALWIDTH" val="2442.445"/>
  <p:tag name="LATEXADDIN" val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These particles have been called `semi-trapped'&#10;\item They do not conserve the second adiabatic invariant&#10;\end{itemize}&#10;&#10;}&#10;&#10;&#10;\end{document}"/>
  <p:tag name="IGUANATEXSIZE" val="22"/>
  <p:tag name="IGUANATEXCURSOR" val="113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2438.695"/>
  <p:tag name="LATEXADDIN" val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But they do conserve the transit invariant!&#10;\end{itemize}&#10;&#10;}&#10;&#10;&#10;\end{document}"/>
  <p:tag name="IGUANATEXSIZE" val="22"/>
  <p:tag name="IGUANATEXCURSOR" val="101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1345.332"/>
  <p:tag name="LATEXADDIN" val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Kolesnichenko \textit{et al} 1995&#10;&#10;}&#10;&#10;&#10;\end{document}"/>
  <p:tag name="IGUANATEXSIZE" val="18"/>
  <p:tag name="IGUANATEXCURSOR" val="102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922"/>
  <p:tag name="OUTPUTTYPE" val="PNG"/>
  <p:tag name="IGUANATEXVERSION" val="162"/>
  <p:tag name="LATEXADDIN" val="\documentclass{article}&#10;\usepackage{amsmath}&#10;\pagestyle{empty}&#10;\begin{document}&#10;&#10;Plot of $I_\mathrm{r}(\eta, \mathcal{E}, \mu)$&#10;&#10;&#10;\end{document}"/>
  <p:tag name="IGUANATEXSIZE" val="22"/>
  <p:tag name="IGUANATEXCURSOR" val="125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164"/>
  <p:tag name="OUTPUTTYPE" val="PNG"/>
  <p:tag name="IGUANATEXVERSION" val="162"/>
  <p:tag name="LATEXADDIN" val="\documentclass{article}&#10;\usepackage{amsmath}&#10;\pagestyle{empty}&#10;\begin{document}&#10;&#10;Normalised $I_\mathrm{r}(\eta, \mathcal{E}, \mu)$&#10;&#10;&#10;\end{document}"/>
  <p:tag name="IGUANATEXSIZE" val="22"/>
  <p:tag name="IGUANATEXCURSOR" val="12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005.624"/>
  <p:tag name="LATEXADDIN" val="\documentclass{article}&#10;\usepackage{amsmath}&#10;\pagestyle{empty}&#10;\begin{document}&#10;&#10;Normalised $\psi-\psi_\mathrm{r}$&#10;&#10;&#10;\end{document}"/>
  <p:tag name="IGUANATEXSIZE" val="22"/>
  <p:tag name="IGUANATEXCURSOR" val="11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434"/>
  <p:tag name="OUTPUTTYPE" val="PNG"/>
  <p:tag name="IGUANATEXVERSION" val="162"/>
  <p:tag name="LATEXADDIN" val="\documentclass{article}&#10;\usepackage{amsmath}&#10;\pagestyle{empty}&#10;\begin{document}&#10;&#10;Contours of $\mathcal{I}(\psi, \eta, \mathcal{E}, \mu, \sigma)$&#10;&#10;&#10;\end{document}"/>
  <p:tag name="IGUANATEXSIZE" val="22"/>
  <p:tag name="IGUANATEXCURSOR" val="142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07"/>
  <p:tag name="ORIGINALWIDTH" val=" 1693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5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\textbf{But} passing-particle orbits display islands&#10;\item These `drift islands' could be a source of enhanced alpha transport in stellarators&#10;\end{itemize}&#10;&#10;}&#10;&#10;&#10;\end{document}"/>
  <p:tag name="IGUANATEXSIZE" val="22"/>
  <p:tag name="IGUANATEXCURSOR" val="1170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1"/>
  <p:tag name="ORIGINALWIDTH" val=" 59"/>
  <p:tag name="OUTPUTTYPE" val="PNG"/>
  <p:tag name="IGUANATEXVERSION" val="162"/>
  <p:tag name="LATEXADDIN" val="\documentclass{article}&#10;\usepackage{amsmath}&#10;\pagestyle{empty}&#10;\begin{document}&#10;&#10;\begin{equation*}&#10;\eta&#10;\end{equation*}&#10;&#10;&#10;\end{document}"/>
  <p:tag name="IGUANATEXSIZE" val="22"/>
  <p:tag name="IGUANATEXCURSOR" val="9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1"/>
  <p:tag name="ORIGINALWIDTH" val=" 59"/>
  <p:tag name="OUTPUTTYPE" val="PNG"/>
  <p:tag name="IGUANATEXVERSION" val="162"/>
  <p:tag name="LATEXADDIN" val="\documentclass{article}&#10;\usepackage{amsmath}&#10;\pagestyle{empty}&#10;\begin{document}&#10;&#10;\begin{equation*}&#10;\eta&#10;\end{equation*}&#10;&#10;&#10;\end{document}"/>
  <p:tag name="IGUANATEXSIZE" val="22"/>
  <p:tag name="IGUANATEXCURSOR" val="9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/>
  <p:tag name="IGUANATEXSIZE" val="22"/>
  <p:tag name="IGUANATEXCURSOR" val="97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53.99323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zeta$&#10;&#10;\end{document}"/>
  <p:tag name="IGUANATEXSIZE" val="22"/>
  <p:tag name="IGUANATEXCURSOR" val="96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52.49347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theta$&#10;&#10;\end{document}"/>
  <p:tag name="IGUANATEXSIZE" val="22"/>
  <p:tag name="IGUANATEXCURSOR" val="96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38"/>
  <p:tag name="ORIGINALWIDTH" val=" 2589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In a single bounce, the particle drifts a radial distance&#10;\end{itemize}&#10;&#10;}&#10;&#10;&#10;\end{document}"/>
  <p:tag name="IGUANATEXSIZE" val="22"/>
  <p:tag name="IGUANATEXCURSOR" val="1065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2446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Net drift is zero if $I_{\mr r}(\eta_2, \mathcal{E}, \mu) = I_{\mr r}(\eta_1, \mathcal{E}, \mu)$&#10;\end{itemize}&#10;&#10;}&#10;&#10;&#10;\end{document}"/>
  <p:tag name="IGUANATEXSIZE" val="22"/>
  <p:tag name="IGUANATEXCURSOR" val="1046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94"/>
  <p:tag name="ORIGINALWIDTH" val=" 2224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equation*}&#10;\psi_2^2 - \psi_1^2 = \frac{2mc\?[I_{\mr r}(\eta_2, \mathcal{E}, \mu) - I_{\mr r}(\eta_1, \mathcal{E}, \mu)]}{\pi MZe\?\iota_{\mr r}'}&#10;\end{equation*}&#10;&#10;}&#10;&#10;&#10;\end{document}"/>
  <p:tag name="IGUANATEXSIZE" val="22"/>
  <p:tag name="IGUANATEXCURSOR" val="1051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9"/>
  <p:tag name="ORIGINALWIDTH" val=" 821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6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raggedright&#10;Paul \textit{et al} 2022&#10;&#10;\end{document}"/>
  <p:tag name="IGUANATEXSIZE" val="22"/>
  <p:tag name="IGUANATEXCURSOR" val="1026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"/>
  <p:tag name="ORIGINALWIDTH" val=" 119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$\psi_1$&#10;&#10;}&#10;&#10;&#10;\end{document}"/>
  <p:tag name="IGUANATEXSIZE" val="22"/>
  <p:tag name="IGUANATEXCURSOR" val="1012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"/>
  <p:tag name="ORIGINALWIDTH" val=" 122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$\psi_2$&#10;&#10;}&#10;&#10;&#10;\end{document}"/>
  <p:tag name="IGUANATEXSIZE" val="22"/>
  <p:tag name="IGUANATEXCURSOR" val="1011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62"/>
  <p:tag name="ORIGINALWIDTH" val=" 2385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This can happen automatically if the flux surface has stellarator symmetry&#10;\end{itemize}&#10;&#10;}&#10;&#10;&#10;\end{document}"/>
  <p:tag name="IGUANATEXSIZE" val="22"/>
  <p:tag name="IGUANATEXCURSOR" val="1100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164"/>
  <p:tag name="OUTPUTTYPE" val="PNG"/>
  <p:tag name="IGUANATEXVERSION" val="162"/>
  <p:tag name="LATEXADDIN" val="\documentclass{article}&#10;\usepackage{amsmath}&#10;\pagestyle{empty}&#10;\begin{document}&#10;&#10;Normalised $I_\mathrm{r}(\eta, \mathcal{E}, \mu)$&#10;&#10;&#10;\end{document}"/>
  <p:tag name="IGUANATEXSIZE" val="22"/>
  <p:tag name="IGUANATEXCURSOR" val="12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005.624"/>
  <p:tag name="LATEXADDIN" val="\documentclass{article}&#10;\usepackage{amsmath}&#10;\pagestyle{empty}&#10;\begin{document}&#10;&#10;Normalised $\psi-\psi_\mathrm{r}$&#10;&#10;&#10;\end{document}"/>
  <p:tag name="IGUANATEXSIZE" val="22"/>
  <p:tag name="IGUANATEXCURSOR" val="11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922"/>
  <p:tag name="OUTPUTTYPE" val="PNG"/>
  <p:tag name="IGUANATEXVERSION" val="162"/>
  <p:tag name="LATEXADDIN" val="\documentclass{article}&#10;\usepackage{amsmath}&#10;\pagestyle{empty}&#10;\begin{document}&#10;&#10;Plot of $I_\mathrm{r}(\eta, \mathcal{E}, \mu)$&#10;&#10;&#10;\end{document}"/>
  <p:tag name="IGUANATEXSIZE" val="22"/>
  <p:tag name="IGUANATEXCURSOR" val="125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434"/>
  <p:tag name="OUTPUTTYPE" val="PNG"/>
  <p:tag name="IGUANATEXVERSION" val="162"/>
  <p:tag name="LATEXADDIN" val="\documentclass{article}&#10;\usepackage{amsmath}&#10;\pagestyle{empty}&#10;\begin{document}&#10;&#10;Contours of $\mathcal{I}(\psi, \eta, \mathcal{E}, \mu, \sigma)$&#10;&#10;&#10;\end{document}"/>
  <p:tag name="IGUANATEXSIZE" val="22"/>
  <p:tag name="IGUANATEXCURSOR" val="142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4"/>
  <p:tag name="ORIGINALWIDTH" val=" 75"/>
  <p:tag name="OUTPUTTYPE" val="PNG"/>
  <p:tag name="IGUANATEXVERSION" val="162"/>
  <p:tag name="LATEXADDIN" val="\documentclass{article}&#10;\usepackage{amsmath}&#10;\pagestyle{empty}&#10;\begin{document}&#10;&#10;$L$&#10;&#10;&#10;\end{document}"/>
  <p:tag name="IGUANATEXSIZE" val="22"/>
  <p:tag name="IGUANATEXCURSOR" val="8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0"/>
  <p:tag name="ORIGINALWIDTH" val=" 89"/>
  <p:tag name="OUTPUTTYPE" val="PNG"/>
  <p:tag name="IGUANATEXVERSION" val="162"/>
  <p:tag name="LATEXADDIN" val="\documentclass{article}&#10;\usepackage{amsmath}&#10;\pagestyle{empty}&#10;\begin{document}&#10;&#10;$C$&#10;&#10;&#10;\end{document}"/>
  <p:tag name="IGUANATEXSIZE" val="22"/>
  <p:tag name="IGUANATEXCURSOR" val="8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7"/>
  <p:tag name="ORIGINALWIDTH" val=" 90"/>
  <p:tag name="OUTPUTTYPE" val="PNG"/>
  <p:tag name="IGUANATEXVERSION" val="162"/>
  <p:tag name="LATEXADDIN" val="\documentclass{article}&#10;\usepackage{amsmath}&#10;\pagestyle{empty}&#10;\begin{document}&#10;&#10;$R$&#10;&#10;&#10;\end{document}"/>
  <p:tag name="IGUANATEXSIZE" val="22"/>
  <p:tag name="IGUANATEXCURSOR" val="8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7"/>
  <p:tag name="ORIGINALWIDTH" val=" 15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6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raggedright&#10;,&#10;&#10;\end{document}"/>
  <p:tag name="IGUANATEXSIZE" val="22"/>
  <p:tag name="IGUANATEXCURSOR" val="100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1"/>
  <p:tag name="ORIGINALWIDTH" val=" 102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$\eta_2$&#10;&#10;}&#10;&#10;&#10;\end{document}"/>
  <p:tag name="IGUANATEXSIZE" val="22"/>
  <p:tag name="IGUANATEXCURSOR" val="100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1"/>
  <p:tag name="ORIGINALWIDTH" val=" 99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8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$\eta_1$&#10;&#10;}&#10;&#10;&#10;\end{document}"/>
  <p:tag name="IGUANATEXSIZE" val="22"/>
  <p:tag name="IGUANATEXCURSOR" val="1011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1"/>
  <p:tag name="ORIGINALWIDTH" val=" 59"/>
  <p:tag name="OUTPUTTYPE" val="PNG"/>
  <p:tag name="IGUANATEXVERSION" val="162"/>
  <p:tag name="LATEXADDIN" val="\documentclass{article}&#10;\usepackage{amsmath}&#10;\pagestyle{empty}&#10;\begin{document}&#10;&#10;\begin{equation*}&#10;\eta&#10;\end{equation*}&#10;&#10;&#10;\end{document}"/>
  <p:tag name="IGUANATEXSIZE" val="22"/>
  <p:tag name="IGUANATEXCURSOR" val="9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1"/>
  <p:tag name="ORIGINALWIDTH" val=" 59"/>
  <p:tag name="OUTPUTTYPE" val="PNG"/>
  <p:tag name="IGUANATEXVERSION" val="162"/>
  <p:tag name="LATEXADDIN" val="\documentclass{article}&#10;\usepackage{amsmath}&#10;\pagestyle{empty}&#10;\begin{document}&#10;&#10;\begin{equation*}&#10;\eta&#10;\end{equation*}&#10;&#10;&#10;\end{document}"/>
  <p:tag name="IGUANATEXSIZE" val="22"/>
  <p:tag name="IGUANATEXCURSOR" val="9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4175"/>
  <p:tag name="OUTPUTTYPE" val="PNG"/>
  <p:tag name="IGUANATEXVERSION" val="162"/>
  <p:tag name="LATEXADDIN" val="\documentclass{article}&#10;\usepackage{amsmath}&#10;\usepackage{xcolor}&#10;\usepackage{enumitem}&#10;\usepackage[textwidth = 14cm]{geometry}&#10;\pagestyle{empty}&#10;\begin{document}&#10;\raggedright&#10;&#10;\begin{enumerate}[itemsep=8pt]&#10;\item Understand why drift islands arise in passing orbits near rational surfaces&#10;\item Calculate drift-island shape analytically&#10;\item Understand effect on trapped particles&#10;{\color{lightgray}&#10;\item How to optimise a stellarator to remove these islands?&#10;}&#10;\end{enumerate}&#10;&#10;\end{document}"/>
  <p:tag name="IGUANATEXSIZE" val="22"/>
  <p:tag name="IGUANATEXCURSOR" val="270"/>
  <p:tag name="TRANSPARENCY" val="Fals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4175"/>
  <p:tag name="OUTPUTTYPE" val="PNG"/>
  <p:tag name="IGUANATEXVERSION" val="162"/>
  <p:tag name="LATEXADDIN" val="\documentclass{article}&#10;\usepackage{amsmath}&#10;\usepackage{xcolor}&#10;\usepackage{enumitem}&#10;\usepackage[textwidth = 14cm]{geometry}&#10;\pagestyle{empty}&#10;\begin{document}&#10;\raggedright&#10;&#10;\begin{enumerate}[itemsep=8pt]&#10;\item Understand why drift islands arise in passing orbits near rational surfaces&#10;\item Calculate drift-island shape analytically&#10;\item Understand effect on trapped particles&#10;\item How to optimise a stellarator to remove these islands?&#10;\end{enumerate}&#10;&#10;\end{document}"/>
  <p:tag name="IGUANATEXSIZE" val="22"/>
  <p:tag name="IGUANATEXCURSOR" val="270"/>
  <p:tag name="TRANSPARENCY" val="Fals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3"/>
  <p:tag name="ORIGINALWIDTH" val=" 2491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1.\quad Avoid rational flux surfaces in the plasma&#10;&#10;&#10;&#10;}&#10;&#10;&#10;\end{document}"/>
  <p:tag name="IGUANATEXSIZE" val="22"/>
  <p:tag name="IGUANATEXCURSOR" val="971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1643"/>
  <p:tag name="OUTPUTTYPE" val="PNG"/>
  <p:tag name="IGUANATEXVERSION" val="162"/>
  <p:tag name="LATEXADDIN" val="\documentclass{article}&#10;\usepackage{amsmath}&#10;\usepackage{amssymb}&#10;\usepackage[textwidth = 12cm]{geometry}&#10;\pagestyle{empty}&#10;&#10;% formatting &amp; miscellaneous&#10;\newcommand{\pD}[2]{\frac{\partial #2}{\partial #1}}&#10;\newcommand{\D}[2]{\frac{{\rm d} #2}{{\rm d} #1}}&#10;\newcommand\bb[1]{\boldsymbol{#1}}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raggedright&#10;&#10;\begin{align*}&#10;    I_\mathrm{r}(\eta, \mathcal{E}, \mu) &amp;= \oint \sqrt{2(\mathcal{E} - \mu B)} \,\rmd l&#10;\end{align*}&#10;&#10;\end{document}"/>
  <p:tag name="IGUANATEXSIZE" val="22"/>
  <p:tag name="IGUANATEXCURSOR" val="925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3"/>
  <p:tag name="ORIGINALWIDTH" val=" 2091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Three ways to keep drift islands small:&#10;&#10;&#10;}&#10;&#10;&#10;\end{document}"/>
  <p:tag name="IGUANATEXSIZE" val="22"/>
  <p:tag name="IGUANATEXCURSOR" val="997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4"/>
  <p:tag name="ORIGINALWIDTH" val=" 969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2.\quad Large shear $\iota'_{\mathrm{r}}$&#10;&#10;&#10;&#10;}&#10;&#10;&#10;\end{document}"/>
  <p:tag name="IGUANATEXSIZE" val="22"/>
  <p:tag name="IGUANATEXCURSOR" val="101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8.4702"/>
  <p:tag name="ORIGINALWIDTH" val="1644.544"/>
  <p:tag name="LATEXADDIN" val="\documentclass{article}&#10;\usepackage{enumitem}&#10;\usepackage{xcolor}&#10;\usepackage{siunitx}&#10;&#10;\definecolor{mycream}{RGB}{253, 246, 227}&#10;&#10;\usepackage{amsmath}&#10;\usepackage{amssymb}&#10;\usepackage[textwidth = 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raggedright&#10;White \textit{et al} 2022, White 2022, White 2025&#10;&#10;\end{document}"/>
  <p:tag name="IGUANATEXSIZE" val="22"/>
  <p:tag name="IGUANATEXCURSOR" val="19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3"/>
  <p:tag name="ORIGINALWIDTH" val=" 1958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3.\quad Minimise variations in $I_\mathrm{r}$ with $\eta$&#10;&#10;&#10;}&#10;&#10;&#10;\end{document}"/>
  <p:tag name="IGUANATEXSIZE" val="22"/>
  <p:tag name="IGUANATEXCURSOR" val="102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73"/>
  <p:tag name="ORIGINALWIDTH" val=" 2244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equation*}&#10;\psi - \psi_{\mr r} = \sqrt{\frac{mc\sigma\?[I_{\mr r}(\eta, \mathcal{E}, \mu) - I_{\mr r}(\eta_{\mr r}, \mathcal{E}, \mu)]}{\pi M Z e \iota'_{\mr r}}}&#10;\end{equation*}&#10;&#10;}&#10;&#10;&#10;\end{document}"/>
  <p:tag name="IGUANATEXSIZE" val="22"/>
  <p:tag name="IGUANATEXCURSOR" val="1034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64"/>
  <p:tag name="ORIGINALWIDTH" val=" 4938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In omnigeneous field: distance $\Delta l$ between points of equal $B$ in each well is the same for every field line on the flux surface&#10;\end{itemize}&#10;&#10;}&#10;&#10;&#10;\end{document}"/>
  <p:tag name="IGUANATEXSIZE" val="22"/>
  <p:tag name="IGUANATEXCURSOR" val="114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3.967"/>
  <p:tag name="ORIGINALWIDTH" val="1561.305"/>
  <p:tag name="LATEXADDIN" val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Skovoroda \&amp; Shafranov 1995\\&#10;Cary \&amp; Shasharina 1997&#10;&#10;}&#10;&#10;&#10;\end{document}"/>
  <p:tag name="IGUANATEXSIZE" val="18"/>
  <p:tag name="IGUANATEXCURSOR" val="102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179.9775"/>
  <p:tag name="LATEXADDIN" val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2$&#10;&#10;\end{document}"/>
  <p:tag name="IGUANATEXSIZE" val="22"/>
  <p:tag name="IGUANATEXCURSOR" val="103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176.9779"/>
  <p:tag name="LATEXADDIN" val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1$&#10;&#10;\end{document}"/>
  <p:tag name="IGUANATEXSIZE" val="22"/>
  <p:tag name="IGUANATEXCURSOR" val="103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9.4863"/>
  <p:tag name="ORIGINALWIDTH" val="180.7274"/>
  <p:tag name="LATEXADDIN" val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3$&#10;&#10;\end{document}"/>
  <p:tag name="IGUANATEXSIZE" val="22"/>
  <p:tag name="IGUANATEXCURSOR" val="103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182.2272"/>
  <p:tag name="LATEXADDIN" val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4$&#10;&#10;\end{document}"/>
  <p:tag name="IGUANATEXSIZE" val="22"/>
  <p:tag name="IGUANATEXCURSOR" val="103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68"/>
  <p:tag name="ORIGINALWIDTH" val=" 4938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Necessary and sufficient condition for $I_\mathrm{r}(\eta, \mathcal{E}, \mu)$ to be independent of $\eta$ for all $\mathcal{E}$ and $\mu$: sum of $\Delta l$s in each well along a rational-surface field line must be the same for every line&#10;\end{itemize}&#10;&#10;}&#10;&#10;&#10;\end{document}"/>
  <p:tag name="IGUANATEXSIZE" val="22"/>
  <p:tag name="IGUANATEXCURSOR" val="106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179.9775"/>
  <p:tag name="LATEXADDIN" val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2$&#10;&#10;\end{document}"/>
  <p:tag name="IGUANATEXSIZE" val="22"/>
  <p:tag name="IGUANATEXCURSOR" val="103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3"/>
  <p:tag name="ORIGINALWIDTH" val=" 2274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gray}&#10;\noindent European Fusion Theory Conference 2025&#10;&#10;\end{document}"/>
  <p:tag name="IGUANATEXSIZE" val="20"/>
  <p:tag name="IGUANATEXCURSOR" val="1000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4175"/>
  <p:tag name="OUTPUTTYPE" val="PNG"/>
  <p:tag name="IGUANATEXVERSION" val="162"/>
  <p:tag name="LATEXADDIN" val="\documentclass{article}&#10;\usepackage{amsmath}&#10;\usepackage{enumitem}&#10;\usepackage[textwidth = 14cm]{geometry}&#10;\pagestyle{empty}&#10;\begin{document}&#10;\raggedright&#10;&#10;\begin{enumerate}[itemsep=8pt]&#10;\item Understand why drift islands arise in passing orbits near rational surfaces&#10;\item Calculate drift-island shape analytically&#10;\item Understand effect on trapped particles&#10;\item How to optimise a stellarator to remove these islands?&#10;\end{enumerate}&#10;&#10;\end{document}"/>
  <p:tag name="IGUANATEXSIZE" val="22"/>
  <p:tag name="IGUANATEXCURSOR" val="250"/>
  <p:tag name="TRANSPARENCY" val="Fals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176.9779"/>
  <p:tag name="LATEXADDIN" val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1$&#10;&#10;\end{document}"/>
  <p:tag name="IGUANATEXSIZE" val="22"/>
  <p:tag name="IGUANATEXCURSOR" val="103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9.4863"/>
  <p:tag name="ORIGINALWIDTH" val="180.7274"/>
  <p:tag name="LATEXADDIN" val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3$&#10;&#10;\end{document}"/>
  <p:tag name="IGUANATEXSIZE" val="22"/>
  <p:tag name="IGUANATEXCURSOR" val="103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182.2272"/>
  <p:tag name="LATEXADDIN" val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4$&#10;&#10;\end{document}"/>
  <p:tag name="IGUANATEXSIZE" val="22"/>
  <p:tag name="IGUANATEXCURSOR" val="103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179.9775"/>
  <p:tag name="LATEXADDIN" val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2$&#10;&#10;\end{document}"/>
  <p:tag name="IGUANATEXSIZE" val="22"/>
  <p:tag name="IGUANATEXCURSOR" val="103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176.9779"/>
  <p:tag name="LATEXADDIN" val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1$&#10;&#10;\end{document}"/>
  <p:tag name="IGUANATEXSIZE" val="22"/>
  <p:tag name="IGUANATEXCURSOR" val="103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9.4863"/>
  <p:tag name="ORIGINALWIDTH" val="180.7274"/>
  <p:tag name="LATEXADDIN" val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3$&#10;&#10;\end{document}"/>
  <p:tag name="IGUANATEXSIZE" val="22"/>
  <p:tag name="IGUANATEXCURSOR" val="103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182.2272"/>
  <p:tag name="LATEXADDIN" val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4$&#10;&#10;\end{document}"/>
  <p:tag name="IGUANATEXSIZE" val="22"/>
  <p:tag name="IGUANATEXCURSOR" val="103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40"/>
  <p:tag name="ORIGINALWIDTH" val=" 4915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Automatically satisfied in omnigeneous fields. Certain deviations from omnigeneity that widen some wells and narrow others do not create drift islands&#10;\end{itemize}&#10;&#10;}&#10;&#10;&#10;\end{document}"/>
  <p:tag name="IGUANATEXSIZE" val="22"/>
  <p:tag name="IGUANATEXCURSOR" val="115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68"/>
  <p:tag name="ORIGINALWIDTH" val=" 4938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Necessary and sufficient condition for $I_\mathrm{r}(\eta, \mathcal{E}, \mu)$ to be independent of $\eta$ for all $\mathcal{E}$ and $\mu$: sum of $\Delta l$s in each well along a rational-surface field line must be the same for every line&#10;\end{itemize}&#10;&#10;}&#10;&#10;&#10;\end{document}"/>
  <p:tag name="IGUANATEXSIZE" val="22"/>
  <p:tag name="IGUANATEXCURSOR" val="106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179.9775"/>
  <p:tag name="LATEXADDIN" val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2$&#10;&#10;\end{document}"/>
  <p:tag name="IGUANATEXSIZE" val="22"/>
  <p:tag name="IGUANATEXCURSOR" val="103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4175"/>
  <p:tag name="OUTPUTTYPE" val="PNG"/>
  <p:tag name="IGUANATEXVERSION" val="162"/>
  <p:tag name="LATEXADDIN" val="\documentclass{article}&#10;\usepackage{amsmath}&#10;\usepackage{xcolor}&#10;\usepackage{enumitem}&#10;\usepackage[textwidth = 14cm]{geometry}&#10;\pagestyle{empty}&#10;\begin{document}&#10;\raggedright&#10;&#10;\begin{enumerate}[itemsep=8pt]&#10;\item Understand why drift islands arise in passing orbits near rational surfaces&#10;{\color{lightgray}&#10;\item Calculate drift-island shape analytically&#10;\item Understand effect on trapped particles&#10;\item How to optimise a stellarator to remove these islands?&#10;}&#10;\end{enumerate}&#10;&#10;\end{document}"/>
  <p:tag name="IGUANATEXSIZE" val="22"/>
  <p:tag name="IGUANATEXCURSOR" val="270"/>
  <p:tag name="TRANSPARENCY" val="Fals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176.9779"/>
  <p:tag name="LATEXADDIN" val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1$&#10;&#10;\end{document}"/>
  <p:tag name="IGUANATEXSIZE" val="22"/>
  <p:tag name="IGUANATEXCURSOR" val="103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9.4863"/>
  <p:tag name="ORIGINALWIDTH" val="180.7274"/>
  <p:tag name="LATEXADDIN" val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3$&#10;&#10;\end{document}"/>
  <p:tag name="IGUANATEXSIZE" val="22"/>
  <p:tag name="IGUANATEXCURSOR" val="103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182.2272"/>
  <p:tag name="LATEXADDIN" val="\documentclass{article}&#10;\usepackage{enumitem}&#10;\usepackage{xcolor}&#10;&#10;\definecolor{mycream}{RGB}{253, 246, 227}&#10;\definecolor{links}{RGB}{219, 70, 50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links}&#10;$\Delta l_4$&#10;&#10;\end{document}"/>
  <p:tag name="IGUANATEXSIZE" val="22"/>
  <p:tag name="IGUANATEXCURSOR" val="103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3"/>
  <p:tag name="ORIGINALWIDTH" val=" 4843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Piecewise omnigeneity: discontinuous omnigeneous fields exist and are less constrained&#10;\end{itemize}&#10;&#10;}&#10;&#10;&#10;\end{document}"/>
  <p:tag name="IGUANATEXSIZE" val="22"/>
  <p:tag name="IGUANATEXCURSOR" val="1054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3"/>
  <p:tag name="ORIGINALWIDTH" val=" 3018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Similarly, can construct `piecewise cyclometric' fields:&#10;\end{itemize}&#10;&#10;}&#10;&#10;&#10;\end{document}"/>
  <p:tag name="IGUANATEXSIZE" val="22"/>
  <p:tag name="IGUANATEXCURSOR" val="1064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"/>
  <p:tag name="ORIGINALWIDTH" val=" 3009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Velasco \textit{et al} 2024, Calvo \textit{et al} 2025, Velasco \textit{et al} 2025&#10;&#10;}&#10;&#10;&#10;\end{document}"/>
  <p:tag name="IGUANATEXSIZE" val="22"/>
  <p:tag name="IGUANATEXCURSOR" val="1079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08"/>
  <p:tag name="ORIGINALWIDTH" val=" 4762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raggedright&#10;\begin{itemize}&#10;\item Particle orbits near rational surfaces can be described analytically using the transit invariant. Higher-order corrections provide accuracy at high energies.&#10;\item Drift-island width scales as $w \sim (\rho_\star /s)^{1/2}\?a$; vanishes in omnigeneous stellarators.&#10;\item Tangential drifts cause the islands to shift radially; the shift is largest when the shear is low.&#10;\item Smei-trapped particles do not conserve the second adiabatic invariant. Stellarator symmetry eliminates the net radial drift for some semi-trapped particles.&#10;\end{itemize}&#10;&#10;}&#10;&#10;&#10;\end{document}"/>
  <p:tag name="IGUANATEXSIZE" val="22"/>
  <p:tag name="IGUANATEXCURSOR" val="1560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4"/>
  <p:tag name="ORIGINALWIDTH" val=" 3693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$\SI{3.5}{\mega\electronvolt}$, $\mu/\mathcal{E}= \SI{0.096}{\per\tesla}$, co-passing alphas in reactor-scale NCSX&#10;\end{document}&#10;"/>
  <p:tag name="IGUANATEXSIZE" val="22"/>
  <p:tag name="IGUANATEXCURSOR" val="1014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4"/>
  <p:tag name="ORIGINALWIDTH" val=" 3907"/>
  <p:tag name="OUTPUTTYPE" val="PNG"/>
  <p:tag name="IGUANATEXVERSION" val="162"/>
  <p:tag name="LATEXADDIN" val="\documentclass{article}&#10;\usepackage{enumitem}&#10;\usepackage{amsmath}&#10;\usepackage{amssymb}&#10;\usepackage{siunitx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noindent&#10;$\SI{3.5}{\mega\electronvolt}$, $\mu/\mathcal{E}= \SI{0.177}{\per\tesla}$, trapped alphas in reactor-scale CIEMAT-QI&#10;\end{document}&#10;"/>
  <p:tag name="IGUANATEXSIZE" val="22"/>
  <p:tag name="IGUANATEXCURSOR" val="105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612"/>
  <p:tag name="ORIGINALWIDTH" val=" 2774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Particles sample the entire flux surface&#10;\item Their radial drifts average out after time $\sim\!L/v$&#10;\item In this time, they can drift radial distance $\sim\!\rho_\star L$&#10;&#10;\end{itemize}&#10;&#10;}&#10;&#10;&#10;\end{document}"/>
  <p:tag name="IGUANATEXSIZE" val="22"/>
  <p:tag name="IGUANATEXCURSOR" val="1167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9843"/>
  <p:tag name="ORIGINALWIDTH" val="1826.772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section*{1. Irrational surfaces}&#10;&#10;}&#10;&#10;&#10;\end{document}"/>
  <p:tag name="IGUANATEXSIZE" val="22"/>
  <p:tag name="IGUANATEXCURSOR" val="98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/>
  <p:tag name="IGUANATEXSIZE" val="22"/>
  <p:tag name="IGUANATEXCURSOR" val="97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875.8905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Toroidal angle $\zeta$&#10;&#10;\end{document}"/>
  <p:tag name="IGUANATEXSIZE" val="22"/>
  <p:tag name="IGUANATEXCURSOR" val="9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860.8923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Poloidal angle $\theta$&#10;&#10;\end{document}"/>
  <p:tag name="IGUANATEXSIZE" val="22"/>
  <p:tag name="IGUANATEXCURSOR" val="98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1154.106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definecolor{links}{RGB}{156, 138, 144}&#10;\begin{document}&#10;\color{links}&#10;Contours: $B = \text{const.}$&#10;&#10;\end{document}"/>
  <p:tag name="IGUANATEXSIZE" val="22"/>
  <p:tag name="IGUANATEXCURSOR" val="105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"/>
  <p:tag name="ORIGINALWIDTH" val=" 3811"/>
  <p:tag name="OUTPUTTYPE" val="PNG"/>
  <p:tag name="IGUANATEXVERSION" val="162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D--T fusion produces $\SI{3.5}{\mega\electronvolt}$ alpha particles that must be confined&#10;\end{itemize}&#10;&#10;}&#10;&#10;&#10;\end{document}"/>
  <p:tag name="IGUANATEXSIZE" val="22"/>
  <p:tag name="IGUANATEXCURSOR" val="1018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/>
  <p:tag name="IGUANATEXSIZE" val="22"/>
  <p:tag name="IGUANATEXCURSOR" val="97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875.8905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Toroidal angle $\zeta$&#10;&#10;\end{document}"/>
  <p:tag name="IGUANATEXSIZE" val="22"/>
  <p:tag name="IGUANATEXCURSOR" val="9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860.8923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Poloidal angle $\theta$&#10;&#10;\end{document}"/>
  <p:tag name="IGUANATEXSIZE" val="22"/>
  <p:tag name="IGUANATEXCURSOR" val="98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1154.106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definecolor{links}{RGB}{156, 138, 144}&#10;\begin{document}&#10;\color{links}&#10;Contours: $B = \text{const.}$&#10;&#10;\end{document}"/>
  <p:tag name="IGUANATEXSIZE" val="22"/>
  <p:tag name="IGUANATEXCURSOR" val="105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7.4841"/>
  <p:tag name="ORIGINALWIDTH" val="1742.782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section*{2. Rational surfaces}&#10;&#10;}&#10;&#10;&#10;\end{document}"/>
  <p:tag name="IGUANATEXSIZE" val="22"/>
  <p:tag name="IGUANATEXCURSOR" val="98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62"/>
  <p:tag name="ORIGINALWIDTH" val=" 2628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Particles \textit{do not} sample the entire flux surface&#10;\item Their radial drift can have a nonzero average&#10;&#10;\end{itemize}&#10;&#10;}&#10;&#10;&#10;\end{document}"/>
  <p:tag name="IGUANATEXSIZE" val="22"/>
  <p:tag name="IGUANATEXCURSOR" val="1102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/>
  <p:tag name="IGUANATEXSIZE" val="22"/>
  <p:tag name="IGUANATEXCURSOR" val="97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3730.784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Collisional slowing-down time is $\sim \SI{0.1}{\second}$; alpha speed is $\sim \!10^7\SI{}{\meter\per\second}$&#10;\end{itemize}&#10;&#10;}&#10;&#10;&#10;\end{document}"/>
  <p:tag name="IGUANATEXSIZE" val="22"/>
  <p:tag name="IGUANATEXCURSOR" val="108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875.8905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Toroidal angle $\zeta$&#10;&#10;\end{document}"/>
  <p:tag name="IGUANATEXSIZE" val="22"/>
  <p:tag name="IGUANATEXCURSOR" val="9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860.8923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Poloidal angle $\theta$&#10;&#10;\end{document}"/>
  <p:tag name="IGUANATEXSIZE" val="22"/>
  <p:tag name="IGUANATEXCURSOR" val="98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1154.106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definecolor{links}{RGB}{156, 138, 144}&#10;\begin{document}&#10;\color{links}&#10;Contours: $B = \text{const.}$&#10;&#10;\end{document}"/>
  <p:tag name="IGUANATEXSIZE" val="22"/>
  <p:tag name="IGUANATEXCURSOR" val="105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662"/>
  <p:tag name="ORIGINALWIDTH" val=" 2991"/>
  <p:tag name="OUTPUTTYPE" val="PNG"/>
  <p:tag name="IGUANATEXVERSION" val="162"/>
  <p:tag name="LATEXADDIN" val="\documentclass{article}&#10;\usepackage{enumitem}&#10;\usepackage{xcolor}&#10;&#10;\definecolor{mycream}{RGB}{253, 246, 227}&#10;&#10;\usepackage{amsmath}&#10;\usepackage{amssymb}&#10;\usepackage[textwidth = 9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Particles \textit{eventually} sample the entire flux surface but it takes a long time&#10;\item In this time, they can drift radial distances larger than $\sim\!\rho_\star L$&#10;&#10;\end{itemize}&#10;&#10;}&#10;&#10;&#10;\end{document}"/>
  <p:tag name="IGUANATEXSIZE" val="22"/>
  <p:tag name="IGUANATEXCURSOR" val="1163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1.2298"/>
  <p:tag name="ORIGINALWIDTH" val="2335.958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section*{3. Nearly rational surfaces}&#10;&#10;}&#10;&#10;&#10;\end{document}"/>
  <p:tag name="IGUANATEXSIZE" val="22"/>
  <p:tag name="IGUANATEXCURSOR" val="100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92.9509"/>
  <p:tag name="ORIGINALWIDTH" val="2285.714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Time to migrate across rational surface:&#10;\begin{equation*}&#10;\sim\! (1/\Delta\theta)(L/v)&#10;\end{equation*}&#10;\end{itemize}&#10;&#10;}&#10;&#10;&#10;\end{document}"/>
  <p:tag name="IGUANATEXSIZE" val="22"/>
  <p:tag name="IGUANATEXCURSOR" val="17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0$&#10;&#10;\end{document}"/>
  <p:tag name="IGUANATEXSIZE" val="22"/>
  <p:tag name="IGUANATEXCURSOR" val="97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127.4841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2\pi$&#10;&#10;\end{document}"/>
  <p:tag name="IGUANATEXSIZE" val="22"/>
  <p:tag name="IGUANATEXCURSOR" val="9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5.23811"/>
  <p:tag name="ORIGINALWIDTH" val="748.4064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n $+\,\,\SI{14.1}{\mega\electronvolt}$&#10;&#10;&#10;\end{document}"/>
  <p:tag name="IGUANATEXSIZE" val="22"/>
  <p:tag name="IGUANATEXCURSOR" val="102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875.8905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Toroidal angle $\zeta$&#10;&#10;\end{document}"/>
  <p:tag name="IGUANATEXSIZE" val="22"/>
  <p:tag name="IGUANATEXCURSOR" val="9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860.8923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Poloidal angle $\theta$&#10;&#10;\end{document}"/>
  <p:tag name="IGUANATEXSIZE" val="22"/>
  <p:tag name="IGUANATEXCURSOR" val="98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1154.106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definecolor{links}{RGB}{156, 138, 144}&#10;\begin{document}&#10;\color{links}&#10;Contours: $B = \text{const.}$&#10;&#10;\end{document}"/>
  <p:tag name="IGUANATEXSIZE" val="22"/>
  <p:tag name="IGUANATEXCURSOR" val="105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94.4507"/>
  <p:tag name="ORIGINALWIDTH" val="3220.098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$\Delta\theta$ increases linearly with distance from rational surface:&#10;\begin{equation*}&#10;\Delta\theta \sim s \?(w/L)&#10;\end{equation*}&#10;\end{itemize}&#10;&#10;}&#10;&#10;&#10;\end{document}"/>
  <p:tag name="IGUANATEXSIZE" val="22"/>
  <p:tag name="IGUANATEXCURSOR" val="108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9.4563"/>
  <p:tag name="ORIGINALWIDTH" val="2121.485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begin{equation}&#10;\Delta\theta \sim s \?(w/L)&#10;\end{equation}&#10;\begin{equation}&#10;\Delta\theta \sim s \?(w/L)&#10;\end{equation}&#10;}&#10;&#10;&#10;\end{document}"/>
  <p:tag name="IGUANATEXSIZE" val="22"/>
  <p:tag name="IGUANATEXCURSOR" val="10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92.9509"/>
  <p:tag name="ORIGINALWIDTH" val="2371.203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&#10;\begin{itemize}&#10;\item In this time, the particle drifts a distance&#10;\begin{equation*}&#10;w\sim (\rho_\star v)(1/\Delta\theta)(L/v)&#10;\end{equation*}&#10;\end{itemize}&#10;&#10;}&#10;&#10;&#10;\end{document}"/>
  <p:tag name="IGUANATEXSIZE" val="22"/>
  <p:tag name="IGUANATEXCURSOR" val="106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9.4563"/>
  <p:tag name="ORIGINALWIDTH" val="2121.485"/>
  <p:tag name="LATEXADDIN" val="\documentclass{article}&#10;\usepackage{enumitem}&#10;\usepackage{xcolor}&#10;&#10;\definecolor{mycream}{RGB}{253, 246, 227}&#10;&#10;\usepackage{amsmath}&#10;\usepackage{amssymb}&#10;\usepackage[textwidth = 10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begin{equation}&#10;\Delta\theta \sim s \?(w/L)&#10;\end{equation}&#10;\begin{equation}&#10;\Delta\theta \sim s \?(w/L)&#10;\end{equation}&#10;}&#10;&#10;&#10;\end{document}"/>
  <p:tag name="IGUANATEXSIZE" val="22"/>
  <p:tag name="IGUANATEXCURSOR" val="10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155.2306"/>
  <p:tag name="LATEXADDIN" val="\documentclass{article}&#10;\usepackage{amsmath}&#10;\pagestyle{empty}&#10;\begin{document}&#10;&#10;\newcommand{\rmd}{{\rm d}}&#10;&#10;\begin{equation*}&#10;\Delta\theta&#10;\end{equation*}&#10;&#10;\end{document}"/>
  <p:tag name="IGUANATEXSIZE" val="30"/>
  <p:tag name="IGUANATEXCURSOR" val="13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9.74126"/>
  <p:tag name="ORIGINALWIDTH" val="187.4765"/>
  <p:tag name="LATEXADDIN" val="\documentclass{article}&#10;\usepackage{amsmath}&#10;\pagestyle{empty}&#10;\begin{document}&#10;&#10;$\implies$&#10;&#10;&#10;\end{document}"/>
  <p:tag name="IGUANATEXSIZE" val="24"/>
  <p:tag name="IGUANATEXCURSOR" val="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99"/>
  <p:tag name="ORIGINALWIDTH" val=" 611"/>
  <p:tag name="OUTPUTTYPE" val="PNG"/>
  <p:tag name="IGUANATEXVERSION" val="162"/>
  <p:tag name="LATEXADDIN" val="\documentclass{article}&#10;\usepackage{amsmath}&#10;\pagestyle{empty}&#10;\begin{document}&#10;&#10;\newcommand{\rmd}{{\rm d}}&#10;&#10;\begin{equation*}&#10;w \sim \sqrt{\frac{\rho_\star}{s}}L&#10;\end{equation*}&#10;&#10;\end{document}"/>
  <p:tag name="IGUANATEXSIZE" val="24"/>
  <p:tag name="IGUANATEXCURSOR" val="162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9857"/>
  <p:tag name="ORIGINALWIDTH" val="821.8972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^4$He $+\,\,\SI{3.5}{\mega\electronvolt}$&#10;&#10;&#10;\end{document}"/>
  <p:tag name="IGUANATEXSIZE" val="22"/>
  <p:tag name="IGUANATEXCURSOR" val="100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4175"/>
  <p:tag name="OUTPUTTYPE" val="PNG"/>
  <p:tag name="IGUANATEXVERSION" val="162"/>
  <p:tag name="LATEXADDIN" val="\documentclass{article}&#10;\usepackage{amsmath}&#10;\usepackage{xcolor}&#10;\usepackage{enumitem}&#10;\usepackage[textwidth = 14cm]{geometry}&#10;\pagestyle{empty}&#10;\begin{document}&#10;\raggedright&#10;&#10;\begin{enumerate}[itemsep=8pt]&#10;\item Understand why drift islands arise in passing orbits near rational surfaces&#10;{\color{lightgray}&#10;\item Calculate drift-island shape analytically&#10;\item Understand effect on trapped particles&#10;\item How to optimise a stellarator to remove these islands?&#10;}&#10;\end{enumerate}&#10;&#10;\end{document}"/>
  <p:tag name="IGUANATEXSIZE" val="22"/>
  <p:tag name="IGUANATEXCURSOR" val="270"/>
  <p:tag name="TRANSPARENCY" val="Fals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4175"/>
  <p:tag name="OUTPUTTYPE" val="PNG"/>
  <p:tag name="IGUANATEXVERSION" val="162"/>
  <p:tag name="LATEXADDIN" val="\documentclass{article}&#10;\usepackage{amsmath}&#10;\usepackage{xcolor}&#10;\usepackage{enumitem}&#10;\usepackage[textwidth = 14cm]{geometry}&#10;\pagestyle{empty}&#10;\begin{document}&#10;\raggedright&#10;&#10;\begin{enumerate}[itemsep=8pt]&#10;\item Understand why drift islands arise in passing orbits near rational surfaces&#10;\item Calculate drift-island shape analytically&#10;{\color{lightgray}&#10;\item Understand effect on trapped particles&#10;\item How to optimise a stellarator to remove these islands?&#10;}&#10;\end{enumerate}&#10;&#10;\end{document}"/>
  <p:tag name="IGUANATEXSIZE" val="22"/>
  <p:tag name="IGUANATEXCURSOR" val="270"/>
  <p:tag name="TRANSPARENCY" val="Fals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900.262"/>
  <p:tag name="LATEXADDIN" val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begin{itemize}&#10;\item In an omnigeneous stellarator or tokamak: $\psi_\star = \psi + O(\rho_\star\psi) = \text{const.}$&#10;\end{itemize}&#10;\end{document}"/>
  <p:tag name="IGUANATEXSIZE" val="22"/>
  <p:tag name="IGUANATEXCURSOR" val="108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8.7177"/>
  <p:tag name="ORIGINALWIDTH" val="1082.115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D{t}{\theta} \simeq \iota v_\parallel\bh\0\grad{\zeta}\sim \frac{v}{L}&#10;\end{equation*}&#10;\end{document}&#10;"/>
  <p:tag name="IGUANATEXSIZE" val="22"/>
  <p:tag name="IGUANATEXCURSOR" val="94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313.4608"/>
  <p:tag name="LATEXADDIN" val="\documentclass{article}&#10;\usepackage{amsmath}&#10;\pagestyle{empty}&#10;\begin{document}&#10;&#10;\noindent where&#10;&#10;&#10;\end{document}"/>
  <p:tag name="IGUANATEXSIZE" val="22"/>
  <p:tag name="IGUANATEXCURSOR" val="9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1.9798"/>
  <p:tag name="ORIGINALWIDTH" val="1091.114"/>
  <p:tag name="LATEXADDIN" val="\documentclass{article}&#10;\usepackage{amsmath}&#10;\pagestyle{empty}&#10;\begin{document}&#10;&#10;\begin{equation*}&#10;v_\parallel = \sigma \sqrt{2(\mathcal{E} - \mu B)}\,,&#10;\end{equation*}&#10;&#10;&#10;\end{document}"/>
  <p:tag name="IGUANATEXSIZE" val="22"/>
  <p:tag name="IGUANATEXCURSOR" val="15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7.2179"/>
  <p:tag name="ORIGINALWIDTH" val="1159.355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D{t}{\psi} \simeq \bb{v}_\mr{d}\0\grad{\psi} \sim \rho_\star \frac{v}{L}&#10;\end{equation*}&#10;\end{document}&#10;"/>
  <p:tag name="IGUANATEXSIZE" val="22"/>
  <p:tag name="IGUANATEXCURSOR" val="94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2"/>
  <p:tag name="ORIGINALWIDTH" val=" 1426"/>
  <p:tag name="OUTPUTTYPE" val="PNG"/>
  <p:tag name="IGUANATEXVERSION" val="162"/>
  <p:tag name="LATEXADDIN" val="\documentclass{article}&#10;\usepackage{amsmath}&#10;\pagestyle{empty}&#10;\begin{document}&#10;&#10;\begin{equation*}&#10;\boldsymbol{v}_\mathrm{d} = \frac{1}{\Omega}\hat{\boldsymbol{b}}\boldsymbol{\times}\left( v_\parallel^2\boldsymbol{\kappa} + \mu\boldsymbol{\nabla}B \right)&#10;\end{equation*}&#10;&#10;&#10;\end{document}"/>
  <p:tag name="IGUANATEXSIZE" val="20"/>
  <p:tag name="IGUANATEXCURSOR" val="255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505.812"/>
  <p:tag name="LATEXADDIN" val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begin{itemize}&#10;\item Guiding-centre equations:&#10;\end{itemize}&#10;\end{document}"/>
  <p:tag name="IGUANATEXSIZE" val="22"/>
  <p:tag name="IGUANATEXCURSOR" val="9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7.9677"/>
  <p:tag name="ORIGINALWIDTH" val="1039.37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D{t}{\zeta} \simeq v_\parallel\bh\0\grad{\zeta} \sim \frac{v}{L}&#10;\end{equation*}&#10;\end{document}&#10;"/>
  <p:tag name="IGUANATEXSIZE" val="22"/>
  <p:tag name="IGUANATEXCURSOR" val="94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83.23961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+$&#10;&#10;&#10;\end{document}"/>
  <p:tag name="IGUANATEXSIZE" val="28"/>
  <p:tag name="IGUANATEXCURSOR" val="99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7"/>
  <p:tag name="ORIGINALWIDTH" val=" 4904"/>
  <p:tag name="OUTPUTTYPE" val="PNG"/>
  <p:tag name="IGUANATEXVERSION" val="162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D{t}{\psi_\star} = v_\parallel \bh\0\grad{\zeta}\?\Bigl[ \partial_\theta\Bigl( \frac{v_\parallel}{\Omega}\bb{B}\0\con{\zeta} \Bigr) - \partial_\zeta\Bigl(\frac{v_\parallel}{\Omega}\bb{B}\0\con{\theta} \Bigr) \Bigr] + v_\parallel\bh\0\grad{\zeta}\,( \partial_\zeta\Delta + \iota\?\partial_\theta\Delta ) + O\left(\rho_\star^2 \psi \frac{v}{L}\right)&#10;\end{equation*}&#10;\end{document}&#10;"/>
  <p:tag name="IGUANATEXSIZE" val="22"/>
  <p:tag name="IGUANATEXCURSOR" val="975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464"/>
  <p:tag name="LATEXFORMWIDTH" val=" 837"/>
  <p:tag name="LATEXFORMWRAP" val="True"/>
  <p:tag name="BITMAPVECTOR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7.2179"/>
  <p:tag name="ORIGINALWIDTH" val="294.7131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=\D{t}{\psi}&#10;\end{equation*}&#10;\end{document}&#10;"/>
  <p:tag name="IGUANATEXSIZE" val="22"/>
  <p:tag name="IGUANATEXCURSOR" val="95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0.2175"/>
  <p:tag name="ORIGINALWIDTH" val="312.7109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=\D{t}{\Delta}&#10;\end{equation*}&#10;\end{document}&#10;"/>
  <p:tag name="IGUANATEXSIZE" val="22"/>
  <p:tag name="IGUANATEXCURSOR" val="93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8.99134"/>
  <p:tag name="ORIGINALWIDTH" val="2464.192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underbrace{\phantom{v_\parallel \bh\0\grad{\zeta}\left[ \partial_\theta\left( \frac{v_\parallel}{\Omega}\bb{B}\0\con{\zeta} \right) - \partial_\zeta\left(\frac{v_\parallel}{\Omega}\bb{B}\0\con{\theta} \right) \right]}}&#10;\end{equation*}&#10;\end{document}&#10;"/>
  <p:tag name="IGUANATEXSIZE" val="22"/>
  <p:tag name="IGUANATEXCURSOR" val="114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8.99134"/>
  <p:tag name="ORIGINALWIDTH" val="1244.094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underbrace{\phantom{v_\parallel\bh\0\grad{\zeta}\,( \partial_\zeta\Delta + \iota\?\partial_\theta\Delta )}}&#10;\end{equation*}&#10;\end{document}&#10;"/>
  <p:tag name="IGUANATEXSIZE" val="22"/>
  <p:tag name="IGUANATEXCURSOR" val="103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76.49047"/>
  <p:tag name="LATEXADDIN" val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\psi$&#10;\end{document}"/>
  <p:tag name="IGUANATEXSIZE" val="22"/>
  <p:tag name="IGUANATEXCURSOR" val="97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608.9238"/>
  <p:tag name="LATEXADDIN" val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color{red}&#10;$\psi_\star = \text{const.}$&#10;\end{document}"/>
  <p:tag name="IGUANATEXSIZE" val="22"/>
  <p:tag name="IGUANATEXCURSOR" val="99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326.2092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sim \rho_\star\psi&#10;\end{equation*}&#10;\end{document}&#10;"/>
  <p:tag name="IGUANATEXSIZE" val="22"/>
  <p:tag name="IGUANATEXCURSOR" val="94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3.9745"/>
  <p:tag name="ORIGINALWIDTH" val="4483.689"/>
  <p:tag name="LATEXADDIN" val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begin{itemize}&#10;\item Look for a similar quantity for general stellarators: $\displaystyle \psi_\star = \psi + \underbrace{\Delta(\psi,\theta,\zeta)} = \text{const.}$&#10;\end{itemize}&#10;\end{document}"/>
  <p:tag name="IGUANATEXSIZE" val="22"/>
  <p:tag name="IGUANATEXCURSOR" val="113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94"/>
  <p:tag name="ORIGINALWIDTH" val=" 1198"/>
  <p:tag name="OUTPUTTYPE" val="PNG"/>
  <p:tag name="IGUANATEXVERSION" val="162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V = \mspace{-8mu}\sum_{(p,q) \in \,\mathbb{Z}^2}\mspace{-8mu}V_{pq}\,\mathrm{e}^{\mathrm{i}(p\theta-q\zeta)}\,&#10;\end{equation*}&#10;\end{document}&#10;"/>
  <p:tag name="IGUANATEXSIZE" val="22"/>
  <p:tag name="IGUANATEXCURSOR" val="985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83.23961"/>
  <p:tag name="LATEXADDIN" val="\documentclass{article}&#10;\usepackage{enumitem}&#10;\usepackage{xcolor}&#10;\usepackage{siunitx}&#10;&#10;\definecolor{mycream}{RGB}{253, 246, 227}&#10;&#10;\usepackage{amsmath}&#10;\usepackage{amssymb}&#10;\usepackage[textwidth = 14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$+$&#10;&#10;&#10;\end{document}"/>
  <p:tag name="IGUANATEXSIZE" val="28"/>
  <p:tag name="IGUANATEXCURSOR" val="99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54"/>
  <p:tag name="ORIGINALWIDTH" val=" 1778"/>
  <p:tag name="OUTPUTTYPE" val="PNG"/>
  <p:tag name="IGUANATEXVERSION" val="162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psi_\star = \psi + \mspace{-8mu}\sum_{(p,q) \in \,\mathbb{Z}^2}\frac{\mathrm{i}(V_\mathrm{lo})_{pq}}{q-\iota\mkern1.5mu p}\,\mathrm{e}^{\mathrm{i}(p\theta-q\zeta)}\,&#10;\end{equation*}&#10;\end{document}&#10;"/>
  <p:tag name="IGUANATEXSIZE" val="22"/>
  <p:tag name="IGUANATEXCURSOR" val="957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7.2179"/>
  <p:tag name="ORIGINALWIDTH" val="6433.446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D{t}{\psi_\star} = v_\parallel \bh\0\grad{\zeta}\left[ \partial_\theta\left( \frac{v_\parallel}{\Omega}\bb{B}\0\con{\zeta} \right) - \partial_\zeta\left(\frac{v_\parallel}{\Omega}\bb{B}\0\con{\theta} \right) + \partial_\zeta\left( \frac{v_\parallel}{\Omega}\bb{B}\0\con{\theta} \right) + \iota\partial_\theta\left( \frac{v_\parallel}{\Omega}\bb{B}\0\con{\theta} \right) + \partial_\zeta\partial_\theta S + \iota\partial_\theta^2S \right] + O(\rho_\star^2\psi v/L)&#10;\end{equation*}&#10;\end{document}&#10;"/>
  <p:tag name="IGUANATEXSIZE" val="22"/>
  <p:tag name="IGUANATEXCURSOR" val="138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639.67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itemize}&#10;\item Need to solve a magnetic differential equation:&#10;\end{itemize}&#10;\end{document}&#10;"/>
  <p:tag name="IGUANATEXSIZE" val="22"/>
  <p:tag name="IGUANATEXCURSOR" val="97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33"/>
  <p:tag name="ORIGINALWIDTH" val=" 1879"/>
  <p:tag name="OUTPUTTYPE" val="PNG"/>
  <p:tag name="IGUANATEXVERSION" val="162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Bigl[ \partial_\theta\Bigl( \frac{v_\parallel}{\Omega}\bb{B}\0\con{\zeta} \Bigr) - \partial_\zeta\Bigl(\frac{v_\parallel}{\Omega}\bb{B}\0\con{\theta} \Bigr) \Bigr]&#10;\end{equation*}&#10;\end{document}&#10;"/>
  <p:tag name="IGUANATEXSIZE" val="22"/>
  <p:tag name="IGUANATEXCURSOR" val="1087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731.9085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(\partial_\zeta\Delta + \iota\?\partial_\theta\Delta)&#10;\end{equation*}&#10;\end{document}&#10;"/>
  <p:tag name="IGUANATEXSIZE" val="22"/>
  <p:tag name="IGUANATEXCURSOR" val="9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33"/>
  <p:tag name="ORIGINALWIDTH" val=" 3039"/>
  <p:tag name="OUTPUTTYPE" val="PNG"/>
  <p:tag name="IGUANATEXVERSION" val="162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\Bigl[ \partial_\theta\Bigl( \frac{v_\parallel}{\Omega}\bb{B}\0\con{\zeta} \Bigr) - \partial_\zeta\Bigl(\frac{v_\parallel}{\Omega}\bb{B}\0\con{\theta} \Bigr) \Bigr] + (\partial_\zeta\Delta + \iota\?\partial_\theta\Delta) = 0&#10;\end{equation*}&#10;\end{document}&#10;"/>
  <p:tag name="IGUANATEXSIZE" val="22"/>
  <p:tag name="IGUANATEXCURSOR" val="1004"/>
  <p:tag name="TRANSPARENCY" val="True"/>
  <p:tag name="CHOOSECOLOR" val="False"/>
  <p:tag name="COLORHEX" val="000000"/>
  <p:tag name="LATEXENGINEID" val="0"/>
  <p:tag name="TEMPFOLDER" val="/Users/thomas/Library/Containers/com.microsoft.Powerpoint/Data/tmp/TemporaryItems/"/>
  <p:tag name="LATEXFORMHEIGHT" val=" 312"/>
  <p:tag name="LATEXFORMWIDTH" val=" 504"/>
  <p:tag name="LATEXFORMWRAP" val="True"/>
  <p:tag name="BITMAPVECTOR" val="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313.4608"/>
  <p:tag name="LATEXADDIN" val="\documentclass{article}&#10;\usepackage{amsmath}&#10;\pagestyle{empty}&#10;\begin{document}&#10;&#10;\noindent where&#10;&#10;&#10;\end{document}"/>
  <p:tag name="IGUANATEXSIZE" val="22"/>
  <p:tag name="IGUANATEXCURSOR" val="9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.2385"/>
  <p:tag name="ORIGINALWIDTH" val="658.4177"/>
  <p:tag name="LATEXADDIN" val="\documentclass{article}&#10;\usepackage{enumitem}&#10;\usepackage{xcolor}&#10;&#10;\definecolor{mycream}{RGB}{253, 246, 227}&#10;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{&#10;\color{gray}&#10;\noindent&#10;Arnold 1963&#10;&#10;}&#10;&#10;&#10;\end{document}"/>
  <p:tag name="IGUANATEXSIZE" val="18"/>
  <p:tag name="IGUANATEXCURSOR" val="10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742.4072"/>
  <p:tag name="LATEXADDIN" val="\documentclass{article}&#10;\usepackage{enumitem}&#10;\usepackage{amsmath}&#10;\usepackage{amssymb}&#10;\usepackage[textwidth = 14.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\begin{document}&#10;\begin{equation*}&#10;V = V_\mr{lo} + V_\mr{ho}&#10;\end{equation*}&#10;\end{document}&#10;"/>
  <p:tag name="IGUANATEXSIZE" val="22"/>
  <p:tag name="IGUANATEXCURSOR" val="94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1160.855"/>
  <p:tag name="LATEXADDIN" val="\documentclass{article}&#10;\usepackage{enumitem}&#10;\usepackage{xcolor}&#10;&#10;\definecolor{mycream}{RGB}{253, 246, 227}&#10;&#10;\usepackage{amsmath}&#10;\usepackage{amssymb}&#10;\usepackage[textwidth = 15cm]{geometry}&#10;\pagestyle{empty}&#10;&#10;% formatting &amp; miscellaneous&#10;\newcommand{\pD}[2]{\frac{\partial #2}{\partial #1}}&#10;\newcommand{\D}[2]{\frac{{\rm d} #2}{{\rm d} #1}}&#10;&#10;\newcommand\bb[1]{\boldsymbol{#1}}&#10;\newcommand\mr[1]{\mathrm{#1}}&#10;&#10;\newcommand{\grad}[1]{{\bb{\nabla}{#1}}}&#10;\newcommand{\curl}[1]{{\bb{\nabla}\bb{\times}{#1}}}&#10;\newcommand{\con}[1]{{\partial_{#1}\bb{x}}}&#10;&#10;\NewDocumentCommand{\mybar}{ O{0.80} O{1pt} m }{    \mathrlap{\hspace{#2}\overline{\scalebox{#1}[1]{\phantom{\ensuremath{#3}}}}}\ensuremath{#3}&#10;}&#10;&#10;% definitions&#10;\newcommand{\rmd}{{\rm d}}&#10;\newcommand{\rme}{{\rm e}}&#10;\newcommand{\0}{\bb{\cdot}}&#10;\newcommand{\bh}{\hat{\bb{b}}}&#10;\newcommand{\vp}{{v_\parallel}}&#10;\newcommand{\bpsi}{\bar{\psi}}&#10;\newcommand{\btheta}{\bar{\theta}}&#10;\newcommand{\?}{\mkern1.5mu}&#10;&#10;&#10;\begin{document}&#10;\noindent&#10;`low-order' harmonics&#10;\end{document}"/>
  <p:tag name="IGUANATEXSIZE" val="22"/>
  <p:tag name="IGUANATEXCURSOR" val="100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19723</TotalTime>
  <Words>241</Words>
  <Application>Microsoft Macintosh PowerPoint</Application>
  <PresentationFormat>Widescreen</PresentationFormat>
  <Paragraphs>122</Paragraphs>
  <Slides>46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Thomas Foster</dc:creator>
  <cp:lastModifiedBy>Thomas E. Foster</cp:lastModifiedBy>
  <cp:revision>305</cp:revision>
  <dcterms:created xsi:type="dcterms:W3CDTF">2025-03-25T12:26:40Z</dcterms:created>
  <dcterms:modified xsi:type="dcterms:W3CDTF">2025-09-25T07:19:42Z</dcterms:modified>
</cp:coreProperties>
</file>