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7" r:id="rId2"/>
    <p:sldId id="258" r:id="rId3"/>
    <p:sldId id="271" r:id="rId4"/>
    <p:sldId id="381" r:id="rId5"/>
    <p:sldId id="382" r:id="rId6"/>
    <p:sldId id="383" r:id="rId7"/>
    <p:sldId id="384" r:id="rId8"/>
    <p:sldId id="288" r:id="rId9"/>
    <p:sldId id="385" r:id="rId10"/>
    <p:sldId id="399" r:id="rId11"/>
    <p:sldId id="349" r:id="rId12"/>
    <p:sldId id="387" r:id="rId13"/>
    <p:sldId id="388" r:id="rId14"/>
    <p:sldId id="395" r:id="rId15"/>
    <p:sldId id="323" r:id="rId16"/>
    <p:sldId id="299" r:id="rId17"/>
    <p:sldId id="390" r:id="rId18"/>
    <p:sldId id="301" r:id="rId19"/>
    <p:sldId id="391" r:id="rId20"/>
    <p:sldId id="304" r:id="rId21"/>
    <p:sldId id="392" r:id="rId22"/>
    <p:sldId id="393" r:id="rId23"/>
    <p:sldId id="398" r:id="rId24"/>
    <p:sldId id="394" r:id="rId25"/>
    <p:sldId id="350" r:id="rId26"/>
    <p:sldId id="397" r:id="rId27"/>
    <p:sldId id="403" r:id="rId28"/>
    <p:sldId id="378" r:id="rId29"/>
    <p:sldId id="379" r:id="rId30"/>
    <p:sldId id="373" r:id="rId31"/>
    <p:sldId id="402" r:id="rId32"/>
    <p:sldId id="376" r:id="rId33"/>
    <p:sldId id="321" r:id="rId34"/>
    <p:sldId id="322" r:id="rId35"/>
    <p:sldId id="401" r:id="rId36"/>
    <p:sldId id="293" r:id="rId37"/>
    <p:sldId id="294" r:id="rId38"/>
    <p:sldId id="295" r:id="rId39"/>
    <p:sldId id="342" r:id="rId40"/>
    <p:sldId id="343" r:id="rId41"/>
    <p:sldId id="344" r:id="rId42"/>
    <p:sldId id="345" r:id="rId43"/>
    <p:sldId id="325" r:id="rId44"/>
    <p:sldId id="329" r:id="rId45"/>
    <p:sldId id="305" r:id="rId46"/>
    <p:sldId id="334" r:id="rId47"/>
    <p:sldId id="335" r:id="rId48"/>
    <p:sldId id="336" r:id="rId49"/>
    <p:sldId id="337" r:id="rId50"/>
    <p:sldId id="338" r:id="rId51"/>
    <p:sldId id="339" r:id="rId52"/>
    <p:sldId id="340" r:id="rId53"/>
    <p:sldId id="261" r:id="rId5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 GIANNI Ludovica" initials="DGL" lastIdx="19" clrIdx="0">
    <p:extLst>
      <p:ext uri="{19B8F6BF-5375-455C-9EA6-DF929625EA0E}">
        <p15:presenceInfo xmlns:p15="http://schemas.microsoft.com/office/powerpoint/2012/main" userId="S-1-5-21-1801674531-299502267-839522115-6368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FF66FF"/>
    <a:srgbClr val="8839FD"/>
    <a:srgbClr val="FF7C80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6-11T16:29:07.659" idx="1">
    <p:pos x="3864" y="2964"/>
    <p:text>(largely bigger than predictions based on collisional processes)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6-11T16:29:07.659" idx="6">
    <p:pos x="3864" y="2964"/>
    <p:text>(largely bigger than predictions based on collisional processes)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6-11T16:29:07.659" idx="7">
    <p:pos x="3864" y="2964"/>
    <p:text>(largely bigger than predictions based on collisional processes)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09-22T14:31:57.675" idx="8">
    <p:pos x="10" y="10"/>
    <p:text>krook con n = 0 filtrato</p:text>
    <p:extLst>
      <p:ext uri="{C676402C-5697-4E1C-873F-D02D1690AC5C}">
        <p15:threadingInfo xmlns:p15="http://schemas.microsoft.com/office/powerpoint/2012/main" timeZoneBias="-120"/>
      </p:ext>
    </p:extLst>
  </p:cm>
  <p:cm authorId="1" dt="2025-09-22T14:37:40.486" idx="11">
    <p:pos x="146" y="146"/>
    <p:text>fai un test con differenti krooks</p:text>
    <p:extLst>
      <p:ext uri="{C676402C-5697-4E1C-873F-D02D1690AC5C}">
        <p15:threadingInfo xmlns:p15="http://schemas.microsoft.com/office/powerpoint/2012/main" timeZoneBias="-120"/>
      </p:ext>
    </p:extLst>
  </p:cm>
  <p:cm authorId="1" dt="2025-09-22T14:37:57.356" idx="12">
    <p:pos x="282" y="282"/>
    <p:text>guarda frequenza GAMs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09-22T15:18:11.524" idx="15">
    <p:pos x="10" y="10"/>
    <p:text>guarda in tempo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09-22T15:48:10.463" idx="17">
    <p:pos x="10" y="10"/>
    <p:text>taux de production/taux de dissipation: rotazione poloidale sul raggio maggioritario: segue o no il neo e la triangularità impatta?</p:text>
    <p:extLst>
      <p:ext uri="{C676402C-5697-4E1C-873F-D02D1690AC5C}">
        <p15:threadingInfo xmlns:p15="http://schemas.microsoft.com/office/powerpoint/2012/main" timeZoneBias="-120"/>
      </p:ext>
    </p:extLst>
  </p:cm>
  <p:cm authorId="1" dt="2025-09-22T15:49:57.787" idx="18">
    <p:pos x="146" y="146"/>
    <p:text>force balance</p:text>
    <p:extLst>
      <p:ext uri="{C676402C-5697-4E1C-873F-D02D1690AC5C}">
        <p15:threadingInfo xmlns:p15="http://schemas.microsoft.com/office/powerpoint/2012/main" timeZoneBias="-120"/>
      </p:ext>
    </p:extLst>
  </p:cm>
  <p:cm authorId="1" dt="2025-09-22T15:50:07.854" idx="19">
    <p:pos x="146" y="282"/>
    <p:text>vtheta PT vs NT da dividere per gradT/n</p:text>
    <p:extLst>
      <p:ext uri="{C676402C-5697-4E1C-873F-D02D1690AC5C}">
        <p15:threadingInfo xmlns:p15="http://schemas.microsoft.com/office/powerpoint/2012/main" timeZoneBias="-120">
          <p15:parentCm authorId="1" idx="18"/>
        </p15:threadingInfo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09-22T15:18:53.358" idx="16">
    <p:pos x="10" y="10"/>
    <p:text>guarda struttura n=0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06-27T11:01:46.784" idx="5">
    <p:pos x="10" y="10"/>
    <p:text>charge sepratation produced by the presence of drifts due to the inomogheneity of the magnetic field, which in turn create a perturbed eE field in presence of pressure gradients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FB091C23-0365-478E-9E1E-FFA79BC4C4B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DD888DA-4851-4CC4-8F8E-190FC436ACE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684F33-6FBB-48EC-A089-C0FF46EF5D5F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4" name="Espace réservé de l'image des diapositives 3">
            <a:extLst>
              <a:ext uri="{FF2B5EF4-FFF2-40B4-BE49-F238E27FC236}">
                <a16:creationId xmlns:a16="http://schemas.microsoft.com/office/drawing/2014/main" id="{D2510BE5-EEAF-4787-BB30-7EA7DB2C482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>
            <a:extLst>
              <a:ext uri="{FF2B5EF4-FFF2-40B4-BE49-F238E27FC236}">
                <a16:creationId xmlns:a16="http://schemas.microsoft.com/office/drawing/2014/main" id="{C882C495-4EB9-4386-BA9F-9B64A6EB74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F802FB1-C078-430A-BB05-DD62CE4621F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305102D-307A-4F9F-BCA0-4F47E37720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5616D-97F6-4B57-A34B-7388A9C7DC6B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395E1E-C285-405E-AC3E-AA9ECAD0A2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2D2A8CB-FADF-4920-A364-A8A8A2D48C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346B4AB-17E6-4851-8E2B-1FAC9D6F8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387A4-48CF-4C52-935C-0DF48FF7ED83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22DC0BB-1CDE-42B2-9F37-3911B6D37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38B03CB-B4C8-4047-A51D-4FFD56C6D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BEEB-FFA4-4760-AC12-0FC35DC74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6264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F4302D-D91D-412B-9AF8-F34BFC8C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27DBC91-3778-486A-A12E-C14A0DC046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C94E7AA-D222-4DD6-8F29-067FDA193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387A4-48CF-4C52-935C-0DF48FF7ED83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21A0ECA-F99B-432E-B96B-2EB2AD712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9681C9C-3EE3-48EF-984F-6954E8113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BEEB-FFA4-4760-AC12-0FC35DC74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0250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1A7AF56-2C18-4848-BF5E-27F2C7DAEF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DB01ADB-CF98-40D6-A49E-6FFEFD714D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9A3AD1D-D26E-42F9-9924-8430397D2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387A4-48CF-4C52-935C-0DF48FF7ED83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6FC6E90-8B32-46EE-AE47-5486EFD3B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8658AF4-8781-4763-B0BC-2EF635618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BEEB-FFA4-4760-AC12-0FC35DC74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716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3249742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19152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BC5818-9153-4804-B3AF-50B508D28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7D1BD89-8B71-40E4-AA51-8AB7ACA691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1B93BCD-BBE1-4094-B3EE-553B396FD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387A4-48CF-4C52-935C-0DF48FF7ED83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B0ECA69-7C5E-45EB-85B1-1D7B0BA3A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91E185B-C394-4BBA-BEB0-0F5CBF955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BEEB-FFA4-4760-AC12-0FC35DC74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6720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12C837-5477-4BBF-A3B4-CE014E5F9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0EEC777-E7E4-4278-9E01-86C9255BED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5A974F-0694-4A38-8D0E-C2AFDDB46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387A4-48CF-4C52-935C-0DF48FF7ED83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FAF86F-944E-47B8-BDDD-5E0CE9117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DD85DF9-5FF2-4730-A1E5-B1C10BE06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BEEB-FFA4-4760-AC12-0FC35DC74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855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560719-7E8A-4E7F-8CC2-B2026846D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EA83965-9E9A-4FE5-AA74-1E637214BE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36D57D9-DC0A-4F28-8027-2F781B1F7C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69FB3ED-5CB0-4E7A-BC90-773CB8BF0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387A4-48CF-4C52-935C-0DF48FF7ED83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3E556E8-AD96-47A8-A917-77FFED7D3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74B39E-08D5-496F-BABE-EBAF1C1D2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BEEB-FFA4-4760-AC12-0FC35DC74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4172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B630E4-E6B6-49EF-968B-A2F5C7DBF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8AD4B5A-4997-49C2-B3C5-8CEF4F268F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328EF66-A637-4ACD-8219-E53F932D0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6792D92-9F8C-4366-84E7-8A021CB8EA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9B24D86-10E5-492E-BC8C-4ED3DE3DDD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6E381B7-F2B9-42BE-B147-D062996ED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387A4-48CF-4C52-935C-0DF48FF7ED83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62D2589-4DC8-4072-86BE-E0D872A79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6758B6C-3978-4490-82E0-447BC5E31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BEEB-FFA4-4760-AC12-0FC35DC74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891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9A451A-0E2D-4FA8-B00B-5264CA3C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DEC2109-BF80-4821-A9A2-87948F5BD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387A4-48CF-4C52-935C-0DF48FF7ED83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0B94A44-E9B9-48FF-8106-E264D41FE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E4AB6A8-D263-429D-A6D3-90AC62364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BEEB-FFA4-4760-AC12-0FC35DC74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4873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C41CB74-D7DE-46E4-975A-A7B932AAB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387A4-48CF-4C52-935C-0DF48FF7ED83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A482339-AF67-4F18-B402-C1075A941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9C88E42-D2A4-4E9D-8D1D-6FDB34761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BEEB-FFA4-4760-AC12-0FC35DC74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6545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B91662-F40C-4350-A6B9-9528CA8EF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2DCCA5D-00AA-4C7F-B92F-39056A7A1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D51F906-FCAD-4D03-8213-8C6423A38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75E034F-D012-4EC3-BEE2-BAEA16CC5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387A4-48CF-4C52-935C-0DF48FF7ED83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56401F7-47F2-4D51-B15E-2E600AC7C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31DF365-7FB4-4385-B1F9-A10CAE1EB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BEEB-FFA4-4760-AC12-0FC35DC74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813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A418FC-9EDA-45EB-968A-1145DC661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4E328C4-566F-4603-9719-F61E15F921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CDE9CD1-8359-4039-BC43-774F32C0FA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ECB64D-1339-46C6-B595-B685EB652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387A4-48CF-4C52-935C-0DF48FF7ED83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405CECC-CC59-4A58-8457-5DCB70CD6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CDD15FE-2713-4E93-B032-8693DD108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BEEB-FFA4-4760-AC12-0FC35DC74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053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19BE939-534D-4A33-85B9-0D7F9A3F1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EA0573D-D059-4A9F-9FC3-C1CCAA058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50A709-F3F1-44B4-B6B9-BBCC3F2285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387A4-48CF-4C52-935C-0DF48FF7ED83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1AC33E-B5AD-4467-9270-BEFD5EDE45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34B88A-050B-40D8-9435-7378169E85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2BEEB-FFA4-4760-AC12-0FC35DC74E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355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8.png"/><Relationship Id="rId3" Type="http://schemas.openxmlformats.org/officeDocument/2006/relationships/image" Target="../media/image15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0.png"/><Relationship Id="rId10" Type="http://schemas.openxmlformats.org/officeDocument/2006/relationships/image" Target="../media/image11.png"/><Relationship Id="rId9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8.png"/><Relationship Id="rId2" Type="http://schemas.openxmlformats.org/officeDocument/2006/relationships/image" Target="../media/image2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9.png"/></Relationships>
</file>

<file path=ppt/slides/_rels/slide15.xml.rels><?xml version="1.0" encoding="UTF-8" standalone="yes"?>
<Relationships xmlns="http://schemas.openxmlformats.org/package/2006/relationships"><Relationship Id="rId39" Type="http://schemas.openxmlformats.org/officeDocument/2006/relationships/image" Target="../media/image14.png"/><Relationship Id="rId38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37" Type="http://schemas.openxmlformats.org/officeDocument/2006/relationships/image" Target="../media/image250.png"/><Relationship Id="rId40" Type="http://schemas.openxmlformats.org/officeDocument/2006/relationships/image" Target="../media/image251.png"/><Relationship Id="rId36" Type="http://schemas.openxmlformats.org/officeDocument/2006/relationships/image" Target="../media/image249.png"/><Relationship Id="rId31" Type="http://schemas.openxmlformats.org/officeDocument/2006/relationships/image" Target="../media/image238.png"/><Relationship Id="rId30" Type="http://schemas.openxmlformats.org/officeDocument/2006/relationships/image" Target="../media/image237.png"/><Relationship Id="rId35" Type="http://schemas.openxmlformats.org/officeDocument/2006/relationships/image" Target="../media/image24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62.png"/><Relationship Id="rId5" Type="http://schemas.openxmlformats.org/officeDocument/2006/relationships/image" Target="../media/image70.png"/><Relationship Id="rId10" Type="http://schemas.openxmlformats.org/officeDocument/2006/relationships/image" Target="../media/image161.png"/><Relationship Id="rId14" Type="http://schemas.openxmlformats.org/officeDocument/2006/relationships/image" Target="../media/image21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png"/><Relationship Id="rId3" Type="http://schemas.openxmlformats.org/officeDocument/2006/relationships/image" Target="../media/image15.png"/><Relationship Id="rId7" Type="http://schemas.openxmlformats.org/officeDocument/2006/relationships/image" Target="../media/image16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1.png"/><Relationship Id="rId5" Type="http://schemas.openxmlformats.org/officeDocument/2006/relationships/image" Target="../media/image700.png"/><Relationship Id="rId10" Type="http://schemas.openxmlformats.org/officeDocument/2006/relationships/image" Target="../media/image211.png"/><Relationship Id="rId9" Type="http://schemas.openxmlformats.org/officeDocument/2006/relationships/image" Target="../media/image164.png"/></Relationships>
</file>

<file path=ppt/slides/_rels/slide18.xml.rels><?xml version="1.0" encoding="UTF-8" standalone="yes"?>
<Relationships xmlns="http://schemas.openxmlformats.org/package/2006/relationships"><Relationship Id="rId12" Type="http://schemas.openxmlformats.org/officeDocument/2006/relationships/image" Target="../media/image2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65.png"/><Relationship Id="rId4" Type="http://schemas.openxmlformats.org/officeDocument/2006/relationships/image" Target="../media/image7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0.png"/><Relationship Id="rId3" Type="http://schemas.openxmlformats.org/officeDocument/2006/relationships/image" Target="../media/image17.png"/><Relationship Id="rId7" Type="http://schemas.openxmlformats.org/officeDocument/2006/relationships/image" Target="../media/image81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5.png"/><Relationship Id="rId4" Type="http://schemas.openxmlformats.org/officeDocument/2006/relationships/image" Target="../media/image780.png"/><Relationship Id="rId9" Type="http://schemas.openxmlformats.org/officeDocument/2006/relationships/image" Target="../media/image2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5.png"/><Relationship Id="rId4" Type="http://schemas.openxmlformats.org/officeDocument/2006/relationships/image" Target="../media/image21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7.png"/><Relationship Id="rId3" Type="http://schemas.openxmlformats.org/officeDocument/2006/relationships/image" Target="../media/image213.png"/><Relationship Id="rId7" Type="http://schemas.openxmlformats.org/officeDocument/2006/relationships/image" Target="../media/image21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5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comments" Target="../comments/comment4.xml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2" Type="http://schemas.openxmlformats.org/officeDocument/2006/relationships/image" Target="../media/image299.png"/><Relationship Id="rId2" Type="http://schemas.openxmlformats.org/officeDocument/2006/relationships/image" Target="../media/image30.png"/><Relationship Id="rId41" Type="http://schemas.openxmlformats.org/officeDocument/2006/relationships/image" Target="../media/image298.png"/><Relationship Id="rId1" Type="http://schemas.openxmlformats.org/officeDocument/2006/relationships/slideLayout" Target="../slideLayouts/slideLayout2.xml"/><Relationship Id="rId44" Type="http://schemas.openxmlformats.org/officeDocument/2006/relationships/comments" Target="../comments/comment5.xml"/><Relationship Id="rId43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12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303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9.png"/><Relationship Id="rId7" Type="http://schemas.openxmlformats.org/officeDocument/2006/relationships/image" Target="../media/image34.png"/><Relationship Id="rId12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03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96.png"/><Relationship Id="rId3" Type="http://schemas.openxmlformats.org/officeDocument/2006/relationships/image" Target="../media/image43.png"/><Relationship Id="rId25" Type="http://schemas.openxmlformats.org/officeDocument/2006/relationships/comments" Target="../comments/comment6.xml"/><Relationship Id="rId2" Type="http://schemas.openxmlformats.org/officeDocument/2006/relationships/image" Target="../media/image42.png"/><Relationship Id="rId20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46.png"/><Relationship Id="rId23" Type="http://schemas.openxmlformats.org/officeDocument/2006/relationships/image" Target="../media/image308.png"/><Relationship Id="rId19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10" Type="http://schemas.openxmlformats.org/officeDocument/2006/relationships/comments" Target="../comments/comment7.xml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7" Type="http://schemas.openxmlformats.org/officeDocument/2006/relationships/image" Target="../media/image1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9" Type="http://schemas.openxmlformats.org/officeDocument/2006/relationships/comments" Target="../comments/commen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7" Type="http://schemas.openxmlformats.org/officeDocument/2006/relationships/image" Target="../media/image500.png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0.png"/><Relationship Id="rId5" Type="http://schemas.openxmlformats.org/officeDocument/2006/relationships/image" Target="../media/image480.png"/><Relationship Id="rId4" Type="http://schemas.openxmlformats.org/officeDocument/2006/relationships/image" Target="../media/image47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0.png"/><Relationship Id="rId3" Type="http://schemas.openxmlformats.org/officeDocument/2006/relationships/image" Target="../media/image460.png"/><Relationship Id="rId7" Type="http://schemas.openxmlformats.org/officeDocument/2006/relationships/image" Target="../media/image520.png"/><Relationship Id="rId12" Type="http://schemas.openxmlformats.org/officeDocument/2006/relationships/image" Target="../media/image500.png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1.png"/><Relationship Id="rId11" Type="http://schemas.openxmlformats.org/officeDocument/2006/relationships/image" Target="../media/image540.png"/><Relationship Id="rId5" Type="http://schemas.openxmlformats.org/officeDocument/2006/relationships/image" Target="../media/image480.png"/><Relationship Id="rId10" Type="http://schemas.openxmlformats.org/officeDocument/2006/relationships/image" Target="../media/image64.PNG"/><Relationship Id="rId4" Type="http://schemas.openxmlformats.org/officeDocument/2006/relationships/image" Target="../media/image470.png"/><Relationship Id="rId9" Type="http://schemas.openxmlformats.org/officeDocument/2006/relationships/image" Target="../media/image13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0.png"/><Relationship Id="rId3" Type="http://schemas.openxmlformats.org/officeDocument/2006/relationships/image" Target="../media/image460.png"/><Relationship Id="rId7" Type="http://schemas.openxmlformats.org/officeDocument/2006/relationships/image" Target="../media/image520.png"/><Relationship Id="rId12" Type="http://schemas.openxmlformats.org/officeDocument/2006/relationships/image" Target="../media/image500.png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1.png"/><Relationship Id="rId11" Type="http://schemas.openxmlformats.org/officeDocument/2006/relationships/image" Target="../media/image540.png"/><Relationship Id="rId5" Type="http://schemas.openxmlformats.org/officeDocument/2006/relationships/image" Target="../media/image480.png"/><Relationship Id="rId10" Type="http://schemas.openxmlformats.org/officeDocument/2006/relationships/image" Target="../media/image64.PNG"/><Relationship Id="rId4" Type="http://schemas.openxmlformats.org/officeDocument/2006/relationships/image" Target="../media/image470.png"/><Relationship Id="rId9" Type="http://schemas.openxmlformats.org/officeDocument/2006/relationships/image" Target="../media/image1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1.png"/><Relationship Id="rId4" Type="http://schemas.openxmlformats.org/officeDocument/2006/relationships/image" Target="../media/image65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0.png"/><Relationship Id="rId3" Type="http://schemas.openxmlformats.org/officeDocument/2006/relationships/image" Target="../media/image311.png"/><Relationship Id="rId7" Type="http://schemas.openxmlformats.org/officeDocument/2006/relationships/image" Target="../media/image5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0.png"/><Relationship Id="rId5" Type="http://schemas.openxmlformats.org/officeDocument/2006/relationships/image" Target="../media/image441.png"/><Relationship Id="rId4" Type="http://schemas.openxmlformats.org/officeDocument/2006/relationships/image" Target="../media/image6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2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6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2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7.png"/><Relationship Id="rId7" Type="http://schemas.openxmlformats.org/officeDocument/2006/relationships/image" Target="../media/image72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18.png"/><Relationship Id="rId4" Type="http://schemas.openxmlformats.org/officeDocument/2006/relationships/image" Target="../media/image6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8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81.png"/><Relationship Id="rId7" Type="http://schemas.openxmlformats.org/officeDocument/2006/relationships/image" Target="../media/image5000.png"/><Relationship Id="rId1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5200.png"/><Relationship Id="rId15" Type="http://schemas.openxmlformats.org/officeDocument/2006/relationships/image" Target="../media/image65.jpeg"/><Relationship Id="rId10" Type="http://schemas.openxmlformats.org/officeDocument/2006/relationships/image" Target="../media/image5100.png"/><Relationship Id="rId9" Type="http://schemas.openxmlformats.org/officeDocument/2006/relationships/image" Target="../media/image79.png"/><Relationship Id="rId14" Type="http://schemas.openxmlformats.org/officeDocument/2006/relationships/image" Target="../media/image5300.png"/></Relationships>
</file>

<file path=ppt/slides/_rels/slide4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9.png"/><Relationship Id="rId7" Type="http://schemas.openxmlformats.org/officeDocument/2006/relationships/image" Target="../media/image5001.png"/><Relationship Id="rId12" Type="http://schemas.openxmlformats.org/officeDocument/2006/relationships/image" Target="../media/image5101.png"/><Relationship Id="rId17" Type="http://schemas.openxmlformats.org/officeDocument/2006/relationships/image" Target="../media/image83.png"/><Relationship Id="rId2" Type="http://schemas.openxmlformats.org/officeDocument/2006/relationships/image" Target="../media/image81.png"/><Relationship Id="rId16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552.png"/><Relationship Id="rId15" Type="http://schemas.openxmlformats.org/officeDocument/2006/relationships/image" Target="../media/image550.png"/><Relationship Id="rId10" Type="http://schemas.openxmlformats.org/officeDocument/2006/relationships/image" Target="../media/image53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5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0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1390.png"/><Relationship Id="rId4" Type="http://schemas.openxmlformats.org/officeDocument/2006/relationships/image" Target="../media/image202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6.png"/><Relationship Id="rId13" Type="http://schemas.openxmlformats.org/officeDocument/2006/relationships/image" Target="../media/image261.png"/><Relationship Id="rId3" Type="http://schemas.openxmlformats.org/officeDocument/2006/relationships/image" Target="../media/image94.png"/><Relationship Id="rId7" Type="http://schemas.openxmlformats.org/officeDocument/2006/relationships/image" Target="../media/image2550.png"/><Relationship Id="rId12" Type="http://schemas.openxmlformats.org/officeDocument/2006/relationships/image" Target="../media/image260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40.png"/><Relationship Id="rId11" Type="http://schemas.openxmlformats.org/officeDocument/2006/relationships/image" Target="../media/image259.png"/><Relationship Id="rId5" Type="http://schemas.openxmlformats.org/officeDocument/2006/relationships/image" Target="../media/image96.png"/><Relationship Id="rId10" Type="http://schemas.openxmlformats.org/officeDocument/2006/relationships/image" Target="../media/image258.png"/><Relationship Id="rId4" Type="http://schemas.openxmlformats.org/officeDocument/2006/relationships/image" Target="../media/image95.png"/><Relationship Id="rId9" Type="http://schemas.openxmlformats.org/officeDocument/2006/relationships/image" Target="../media/image257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1460.png"/><Relationship Id="rId7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90.png"/><Relationship Id="rId5" Type="http://schemas.openxmlformats.org/officeDocument/2006/relationships/image" Target="../media/image1480.png"/><Relationship Id="rId4" Type="http://schemas.openxmlformats.org/officeDocument/2006/relationships/image" Target="../media/image147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comments" Target="../comments/comment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13.png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0.png"/><Relationship Id="rId7" Type="http://schemas.openxmlformats.org/officeDocument/2006/relationships/image" Target="../media/image840.png"/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5" Type="http://schemas.openxmlformats.org/officeDocument/2006/relationships/image" Target="../media/image761.png"/><Relationship Id="rId4" Type="http://schemas.openxmlformats.org/officeDocument/2006/relationships/image" Target="../media/image751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0.png"/><Relationship Id="rId3" Type="http://schemas.openxmlformats.org/officeDocument/2006/relationships/image" Target="../media/image108.png"/><Relationship Id="rId7" Type="http://schemas.openxmlformats.org/officeDocument/2006/relationships/image" Target="../media/image290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0.png"/><Relationship Id="rId11" Type="http://schemas.openxmlformats.org/officeDocument/2006/relationships/image" Target="../media/image330.png"/><Relationship Id="rId5" Type="http://schemas.openxmlformats.org/officeDocument/2006/relationships/image" Target="../media/image110.png"/><Relationship Id="rId10" Type="http://schemas.openxmlformats.org/officeDocument/2006/relationships/image" Target="../media/image320.png"/><Relationship Id="rId4" Type="http://schemas.openxmlformats.org/officeDocument/2006/relationships/image" Target="../media/image109.png"/><Relationship Id="rId9" Type="http://schemas.openxmlformats.org/officeDocument/2006/relationships/image" Target="../media/image3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483746" y="650965"/>
            <a:ext cx="6670449" cy="1587501"/>
          </a:xfrm>
        </p:spPr>
        <p:txBody>
          <a:bodyPr>
            <a:noAutofit/>
          </a:bodyPr>
          <a:lstStyle/>
          <a:p>
            <a:pPr algn="l"/>
            <a:r>
              <a:rPr lang="en-US" sz="3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Effect of the magnetic geometry on Trapped Electron Modes instability: linear and non linear analysis</a:t>
            </a:r>
          </a:p>
        </p:txBody>
      </p:sp>
      <p:sp>
        <p:nvSpPr>
          <p:cNvPr id="4" name="Rectangle 3"/>
          <p:cNvSpPr/>
          <p:nvPr/>
        </p:nvSpPr>
        <p:spPr>
          <a:xfrm>
            <a:off x="183039" y="3518988"/>
            <a:ext cx="778530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L. De Gianni</a:t>
            </a:r>
            <a:r>
              <a:rPr lang="fr-FR" sz="1600" b="1" baseline="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fr-FR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P. Donnel</a:t>
            </a:r>
            <a:r>
              <a:rPr lang="fr-FR" sz="1600" b="1" baseline="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 </a:t>
            </a:r>
            <a:r>
              <a:rPr lang="fr-FR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, X. Garbet</a:t>
            </a:r>
            <a:r>
              <a:rPr lang="fr-FR" sz="1600" b="1" baseline="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1,2</a:t>
            </a:r>
            <a:r>
              <a:rPr lang="fr-FR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,Y.Sarazin</a:t>
            </a:r>
            <a:r>
              <a:rPr lang="fr-FR" sz="1600" b="1" baseline="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fr-FR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G. Dif-Pradalier</a:t>
            </a:r>
            <a:r>
              <a:rPr lang="fr-FR" sz="1600" b="1" baseline="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 </a:t>
            </a:r>
            <a:r>
              <a:rPr lang="fr-FR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V.Grandgirard</a:t>
            </a:r>
            <a:r>
              <a:rPr lang="fr-FR" sz="1600" b="1" baseline="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fr-FR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K. Obrejan</a:t>
            </a:r>
            <a:r>
              <a:rPr lang="fr-FR" sz="1600" b="1" baseline="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fr-FR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M. Protais</a:t>
            </a:r>
            <a:r>
              <a:rPr lang="fr-FR" sz="1600" b="1" baseline="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fr-FR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R.Bigué</a:t>
            </a:r>
            <a:r>
              <a:rPr lang="fr-FR" sz="1600" b="1" baseline="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1,4 </a:t>
            </a:r>
            <a:r>
              <a:rPr lang="fr-FR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Z. Qu</a:t>
            </a:r>
            <a:r>
              <a:rPr lang="fr-FR" sz="1600" b="1" baseline="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fr-FR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, NG. J.Yang</a:t>
            </a:r>
            <a:r>
              <a:rPr lang="fr-FR" sz="1600" b="1" baseline="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lang="fr-FR" sz="1600" dirty="0"/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fr-FR" sz="16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fr-FR" sz="1400" i="1" baseline="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fr-FR" sz="14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CEA, IRFM, F-13108 Saint Paul-lez-Durance, France.</a:t>
            </a:r>
            <a:endParaRPr lang="en-GB" sz="1400" i="1" baseline="30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GB" sz="1400" i="1" baseline="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GB" sz="14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ea typeface="NimbusRomNo9L-Regu"/>
                <a:cs typeface="Arial" panose="020B0604020202020204" pitchFamily="34" charset="0"/>
              </a:rPr>
              <a:t>School of Physical and Mathematical Sciences, NTU, 637371 Singapore.</a:t>
            </a:r>
            <a:endParaRPr lang="en-GB" sz="1400" i="1" baseline="30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1400" i="1" baseline="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en-GB" sz="14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ea typeface="NimbusRomNo9L-Regu"/>
                <a:cs typeface="Arial" panose="020B0604020202020204" pitchFamily="34" charset="0"/>
              </a:rPr>
              <a:t>SCITAS, EPFL, CH-1015 Lausanne, Switzerland</a:t>
            </a:r>
          </a:p>
          <a:p>
            <a:pPr>
              <a:spcAft>
                <a:spcPts val="0"/>
              </a:spcAft>
            </a:pPr>
            <a:r>
              <a:rPr lang="en-GB" sz="14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PIIM Laboratory, UMR 6633 CNRS-University of Provence, Marseille</a:t>
            </a:r>
            <a:endParaRPr lang="en-US" sz="1400" dirty="0">
              <a:latin typeface="Arial" panose="020B0604020202020204" pitchFamily="34" charset="0"/>
              <a:ea typeface="NimbusRomNo9L-Regu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fr-FR" sz="1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641DDD8-A499-42F1-B576-73807EB3633B}"/>
              </a:ext>
            </a:extLst>
          </p:cNvPr>
          <p:cNvSpPr txBox="1"/>
          <p:nvPr/>
        </p:nvSpPr>
        <p:spPr>
          <a:xfrm>
            <a:off x="2926250" y="6447674"/>
            <a:ext cx="5477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>
                    <a:lumMod val="50000"/>
                  </a:schemeClr>
                </a:solidFill>
              </a:rPr>
              <a:t>EFTC 2025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458A318-7163-4FC8-A5D8-F9027ED1DE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5650" y="2369650"/>
            <a:ext cx="4491100" cy="444735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FFBBEF0-3D43-4C23-BBF3-A2DA12446BB9}"/>
              </a:ext>
            </a:extLst>
          </p:cNvPr>
          <p:cNvSpPr/>
          <p:nvPr/>
        </p:nvSpPr>
        <p:spPr>
          <a:xfrm>
            <a:off x="8743950" y="2486024"/>
            <a:ext cx="1209675" cy="3524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4526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B3F69B0-879E-4454-AF1B-C1F776D1F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583" y="2647661"/>
            <a:ext cx="10728325" cy="871827"/>
          </a:xfrm>
        </p:spPr>
        <p:txBody>
          <a:bodyPr anchor="t"/>
          <a:lstStyle/>
          <a:p>
            <a:pPr algn="ctr"/>
            <a:r>
              <a:rPr lang="fr-FR" dirty="0"/>
              <a:t>LINEAR ANALYSIS</a:t>
            </a:r>
          </a:p>
        </p:txBody>
      </p:sp>
    </p:spTree>
    <p:extLst>
      <p:ext uri="{BB962C8B-B14F-4D97-AF65-F5344CB8AC3E}">
        <p14:creationId xmlns:p14="http://schemas.microsoft.com/office/powerpoint/2010/main" val="2130463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598" y="188463"/>
            <a:ext cx="10770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REDUCED MODEL: LINEAR STABILITY ANALYSIS</a:t>
            </a:r>
            <a:endParaRPr lang="fr-FR" sz="2400" b="1" dirty="0">
              <a:solidFill>
                <a:srgbClr val="C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583680" y="6343650"/>
            <a:ext cx="718457" cy="514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32" name="ZoneTexte 31"/>
          <p:cNvSpPr txBox="1"/>
          <p:nvPr/>
        </p:nvSpPr>
        <p:spPr>
          <a:xfrm>
            <a:off x="1879989" y="611054"/>
            <a:ext cx="20162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dirty="0" err="1"/>
              <a:t>Vlasov</a:t>
            </a:r>
            <a:r>
              <a:rPr lang="fr-FR" sz="2200" dirty="0"/>
              <a:t> </a:t>
            </a:r>
            <a:r>
              <a:rPr lang="fr-FR" sz="2200" dirty="0" err="1"/>
              <a:t>equation</a:t>
            </a:r>
            <a:endParaRPr lang="fr-FR" sz="2200" dirty="0"/>
          </a:p>
        </p:txBody>
      </p:sp>
      <p:sp>
        <p:nvSpPr>
          <p:cNvPr id="34" name="ZoneTexte 33"/>
          <p:cNvSpPr txBox="1"/>
          <p:nvPr/>
        </p:nvSpPr>
        <p:spPr>
          <a:xfrm>
            <a:off x="8419096" y="611054"/>
            <a:ext cx="32380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/>
              <a:t>Quasi-</a:t>
            </a:r>
            <a:r>
              <a:rPr lang="fr-FR" sz="2200" dirty="0" err="1"/>
              <a:t>neutrality</a:t>
            </a:r>
            <a:r>
              <a:rPr lang="fr-FR" sz="2200" dirty="0"/>
              <a:t> 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5625495" y="1202900"/>
            <a:ext cx="16009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err="1"/>
              <a:t>coupled</a:t>
            </a:r>
            <a:r>
              <a:rPr lang="fr-FR" sz="2200" dirty="0"/>
              <a:t> to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B86088A4-D3E9-468E-909C-419DF980C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6272" y="924370"/>
            <a:ext cx="3460838" cy="943865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956B7E04-7B27-49F7-ABFD-1724D59A53D4}"/>
              </a:ext>
            </a:extLst>
          </p:cNvPr>
          <p:cNvSpPr/>
          <p:nvPr/>
        </p:nvSpPr>
        <p:spPr>
          <a:xfrm>
            <a:off x="8915241" y="1642955"/>
            <a:ext cx="21339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latin typeface="NimbusRomNo9-Med"/>
              </a:rPr>
              <a:t>[C.D. Stephens 21]</a:t>
            </a:r>
          </a:p>
          <a:p>
            <a:r>
              <a:rPr lang="fr-FR" dirty="0">
                <a:latin typeface="NimbusRomNo9-Med"/>
              </a:rPr>
              <a:t>[Garbet 24]</a:t>
            </a:r>
            <a:endParaRPr lang="fr-FR" dirty="0"/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E2DC3096-44CD-4C20-996D-AAB3B90DEB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36" y="984162"/>
            <a:ext cx="3864293" cy="875337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9FDA230-432A-4685-B18B-D2A14DF9B472}"/>
              </a:ext>
            </a:extLst>
          </p:cNvPr>
          <p:cNvSpPr txBox="1"/>
          <p:nvPr/>
        </p:nvSpPr>
        <p:spPr>
          <a:xfrm>
            <a:off x="11302908" y="626146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864759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>
            <a:extLst>
              <a:ext uri="{FF2B5EF4-FFF2-40B4-BE49-F238E27FC236}">
                <a16:creationId xmlns:a16="http://schemas.microsoft.com/office/drawing/2014/main" id="{31731B7C-4220-4107-8542-5350118B0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6272" y="924370"/>
            <a:ext cx="3460838" cy="94386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583680" y="6343650"/>
            <a:ext cx="718457" cy="514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32" name="ZoneTexte 31"/>
          <p:cNvSpPr txBox="1"/>
          <p:nvPr/>
        </p:nvSpPr>
        <p:spPr>
          <a:xfrm>
            <a:off x="1879989" y="611054"/>
            <a:ext cx="20162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dirty="0" err="1"/>
              <a:t>Vlasov</a:t>
            </a:r>
            <a:r>
              <a:rPr lang="fr-FR" sz="2200" dirty="0"/>
              <a:t> </a:t>
            </a:r>
            <a:r>
              <a:rPr lang="fr-FR" sz="2200" dirty="0" err="1"/>
              <a:t>equation</a:t>
            </a:r>
            <a:endParaRPr lang="fr-FR" sz="2200" dirty="0"/>
          </a:p>
        </p:txBody>
      </p:sp>
      <p:sp>
        <p:nvSpPr>
          <p:cNvPr id="34" name="ZoneTexte 33"/>
          <p:cNvSpPr txBox="1"/>
          <p:nvPr/>
        </p:nvSpPr>
        <p:spPr>
          <a:xfrm>
            <a:off x="8419096" y="611054"/>
            <a:ext cx="32380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/>
              <a:t>Quasi-</a:t>
            </a:r>
            <a:r>
              <a:rPr lang="fr-FR" sz="2200" dirty="0" err="1"/>
              <a:t>neutrality</a:t>
            </a:r>
            <a:r>
              <a:rPr lang="fr-FR" sz="2200" dirty="0"/>
              <a:t> 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5625495" y="1202900"/>
            <a:ext cx="16009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err="1"/>
              <a:t>coupled</a:t>
            </a:r>
            <a:r>
              <a:rPr lang="fr-FR" sz="2200" dirty="0"/>
              <a:t> to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1DE23C09-CD99-4297-9174-BE6817947881}"/>
              </a:ext>
            </a:extLst>
          </p:cNvPr>
          <p:cNvGrpSpPr/>
          <p:nvPr/>
        </p:nvGrpSpPr>
        <p:grpSpPr>
          <a:xfrm>
            <a:off x="4946204" y="2504138"/>
            <a:ext cx="6945783" cy="2451237"/>
            <a:chOff x="1730303" y="2266658"/>
            <a:chExt cx="6945783" cy="245123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ZoneTexte 5">
                  <a:extLst>
                    <a:ext uri="{FF2B5EF4-FFF2-40B4-BE49-F238E27FC236}">
                      <a16:creationId xmlns:a16="http://schemas.microsoft.com/office/drawing/2014/main" id="{E3E52992-FBC0-4599-B318-AD414D22DF33}"/>
                    </a:ext>
                  </a:extLst>
                </p:cNvPr>
                <p:cNvSpPr txBox="1"/>
                <p:nvPr/>
              </p:nvSpPr>
              <p:spPr>
                <a:xfrm>
                  <a:off x="3522163" y="2780939"/>
                  <a:ext cx="2762038" cy="691023"/>
                </a:xfrm>
                <a:prstGeom prst="rect">
                  <a:avLst/>
                </a:prstGeom>
                <a:noFill/>
                <a:ln w="38100">
                  <a:solidFill>
                    <a:schemeClr val="tx2"/>
                  </a:solidFill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200" i="1">
                                <a:latin typeface="Cambria Math" panose="02040503050406030204" pitchFamily="18" charset="0"/>
                              </a:rPr>
                              <m:t>Ξ</m:t>
                            </m:r>
                          </m:e>
                          <m:sub>
                            <m:r>
                              <a:rPr lang="fr-FR" sz="2200" b="0" i="1" smtClean="0">
                                <a:latin typeface="Cambria Math" panose="02040503050406030204" pitchFamily="18" charset="0"/>
                              </a:rPr>
                              <m:t>𝑎𝑑𝑖𝑎</m:t>
                            </m:r>
                          </m:sub>
                        </m:sSub>
                        <m:r>
                          <a:rPr lang="fr-FR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Ξ</m:t>
                            </m:r>
                          </m:e>
                          <m:sub>
                            <m:r>
                              <a:rPr lang="fr-FR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fr-FR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f>
                              <m:fPr>
                                <m:ctrlPr>
                                  <a:rPr lang="fr-FR" sz="22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22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2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sz="22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fr-FR" sz="22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2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sz="2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  <m:r>
                              <m:rPr>
                                <m:sty m:val="p"/>
                              </m:rPr>
                              <a:rPr lang="el-GR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Ξ</m:t>
                            </m:r>
                          </m:e>
                          <m:sub>
                            <m:r>
                              <a:rPr lang="fr-FR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fr-FR" sz="2800" dirty="0">
                    <a:solidFill>
                      <a:schemeClr val="tx1"/>
                    </a:solidFill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6" name="ZoneTexte 5">
                  <a:extLst>
                    <a:ext uri="{FF2B5EF4-FFF2-40B4-BE49-F238E27FC236}">
                      <a16:creationId xmlns:a16="http://schemas.microsoft.com/office/drawing/2014/main" id="{E3E52992-FBC0-4599-B318-AD414D22DF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22163" y="2780939"/>
                  <a:ext cx="2762038" cy="69102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38100">
                  <a:solidFill>
                    <a:schemeClr val="tx2"/>
                  </a:solidFill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D4355B-10E1-4C5D-AAB3-201318581728}"/>
                </a:ext>
              </a:extLst>
            </p:cNvPr>
            <p:cNvSpPr/>
            <p:nvPr/>
          </p:nvSpPr>
          <p:spPr>
            <a:xfrm>
              <a:off x="3574286" y="2266658"/>
              <a:ext cx="2892000" cy="4893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sz="2400" b="1" dirty="0">
                  <a:solidFill>
                    <a:srgbClr val="C00000"/>
                  </a:solidFill>
                </a:rPr>
                <a:t>Dispersion relation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1730303" y="3730252"/>
              <a:ext cx="23960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/>
                <a:t>adiabatic</a:t>
              </a:r>
              <a:r>
                <a:rPr lang="fr-FR" dirty="0"/>
                <a:t> contribution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3120598" y="4348563"/>
              <a:ext cx="32596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/>
                <a:t>trapped</a:t>
              </a:r>
              <a:r>
                <a:rPr lang="fr-FR" dirty="0"/>
                <a:t> </a:t>
              </a:r>
              <a:r>
                <a:rPr lang="fr-FR" dirty="0" err="1"/>
                <a:t>electrons</a:t>
              </a:r>
              <a:r>
                <a:rPr lang="fr-FR" dirty="0"/>
                <a:t> contribution</a:t>
              </a: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6139045" y="3720941"/>
              <a:ext cx="25370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passing ions contribution</a:t>
              </a:r>
            </a:p>
          </p:txBody>
        </p:sp>
        <p:cxnSp>
          <p:nvCxnSpPr>
            <p:cNvPr id="15" name="Connecteur droit avec flèche 14"/>
            <p:cNvCxnSpPr/>
            <p:nvPr/>
          </p:nvCxnSpPr>
          <p:spPr>
            <a:xfrm flipV="1">
              <a:off x="2724162" y="3242733"/>
              <a:ext cx="919319" cy="4875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/>
            <p:cNvCxnSpPr>
              <a:stCxn id="10" idx="0"/>
            </p:cNvCxnSpPr>
            <p:nvPr/>
          </p:nvCxnSpPr>
          <p:spPr>
            <a:xfrm flipH="1" flipV="1">
              <a:off x="4654018" y="3262367"/>
              <a:ext cx="96413" cy="10861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/>
            <p:cNvCxnSpPr>
              <a:stCxn id="11" idx="0"/>
            </p:cNvCxnSpPr>
            <p:nvPr/>
          </p:nvCxnSpPr>
          <p:spPr>
            <a:xfrm flipH="1" flipV="1">
              <a:off x="5652970" y="3298518"/>
              <a:ext cx="1754596" cy="4224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ZoneTexte 24"/>
          <p:cNvSpPr txBox="1"/>
          <p:nvPr/>
        </p:nvSpPr>
        <p:spPr>
          <a:xfrm>
            <a:off x="716870" y="2464016"/>
            <a:ext cx="7317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/>
              <a:t>Analytical</a:t>
            </a:r>
            <a:r>
              <a:rPr lang="fr-FR" sz="2000" dirty="0"/>
              <a:t> </a:t>
            </a:r>
            <a:r>
              <a:rPr lang="fr-FR" sz="2000" dirty="0" err="1"/>
              <a:t>equilibrium</a:t>
            </a:r>
            <a:endParaRPr lang="fr-FR" sz="2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56B7E04-7B27-49F7-ABFD-1724D59A53D4}"/>
              </a:ext>
            </a:extLst>
          </p:cNvPr>
          <p:cNvSpPr/>
          <p:nvPr/>
        </p:nvSpPr>
        <p:spPr>
          <a:xfrm>
            <a:off x="8915241" y="1642955"/>
            <a:ext cx="21339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latin typeface="NimbusRomNo9-Med"/>
              </a:rPr>
              <a:t>[C.D. Stephens 21]</a:t>
            </a:r>
          </a:p>
          <a:p>
            <a:r>
              <a:rPr lang="fr-FR" dirty="0">
                <a:latin typeface="NimbusRomNo9-Med"/>
              </a:rPr>
              <a:t>[Garbet 24]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0C55D6-648B-4C15-A903-13A941ED64B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564"/>
          <a:stretch/>
        </p:blipFill>
        <p:spPr>
          <a:xfrm>
            <a:off x="1918270" y="2949414"/>
            <a:ext cx="1589317" cy="3402067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4D000CA7-39E0-45ED-AB0D-25138F02AA4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9900"/>
          <a:stretch/>
        </p:blipFill>
        <p:spPr>
          <a:xfrm>
            <a:off x="176235" y="2941583"/>
            <a:ext cx="1616070" cy="3402067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FA52CA17-9D32-4412-99CB-D537E9B6A83E}"/>
              </a:ext>
            </a:extLst>
          </p:cNvPr>
          <p:cNvSpPr txBox="1"/>
          <p:nvPr/>
        </p:nvSpPr>
        <p:spPr>
          <a:xfrm>
            <a:off x="1361052" y="6182204"/>
            <a:ext cx="274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[Garbet 24]</a:t>
            </a: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E2DC3096-44CD-4C20-996D-AAB3B90DEB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136" y="984162"/>
            <a:ext cx="3864293" cy="875337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1779C154-5D7E-4226-93C4-C426B7C5FA48}"/>
              </a:ext>
            </a:extLst>
          </p:cNvPr>
          <p:cNvSpPr/>
          <p:nvPr/>
        </p:nvSpPr>
        <p:spPr>
          <a:xfrm>
            <a:off x="228598" y="188463"/>
            <a:ext cx="10770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REDUCED MODEL: LINEAR STABILITY ANALYSIS</a:t>
            </a:r>
            <a:endParaRPr lang="fr-FR" sz="2400" b="1" dirty="0">
              <a:solidFill>
                <a:srgbClr val="C00000"/>
              </a:solidFill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CDC9B82-39AD-46AE-B38C-032E8AD412CC}"/>
              </a:ext>
            </a:extLst>
          </p:cNvPr>
          <p:cNvSpPr txBox="1"/>
          <p:nvPr/>
        </p:nvSpPr>
        <p:spPr>
          <a:xfrm>
            <a:off x="11302908" y="626146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760684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 35">
            <a:extLst>
              <a:ext uri="{FF2B5EF4-FFF2-40B4-BE49-F238E27FC236}">
                <a16:creationId xmlns:a16="http://schemas.microsoft.com/office/drawing/2014/main" id="{9D9A7A0E-9767-4CE4-A82F-D2A14B3E0C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6272" y="924370"/>
            <a:ext cx="3460838" cy="94386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583680" y="6343650"/>
            <a:ext cx="718457" cy="514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7106263" y="5420320"/>
                <a:ext cx="390084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200" dirty="0" err="1"/>
                  <a:t>Dependence</a:t>
                </a:r>
                <a:r>
                  <a:rPr lang="fr-FR" sz="2200" dirty="0"/>
                  <a:t> of </a:t>
                </a:r>
                <a:r>
                  <a:rPr lang="fr-FR" sz="2200" dirty="0" err="1"/>
                  <a:t>frequency</a:t>
                </a:r>
                <a:r>
                  <a:rPr lang="fr-FR" sz="2200" dirty="0"/>
                  <a:t> of the modes on </a:t>
                </a:r>
                <a:r>
                  <a:rPr lang="fr-FR" sz="2200" dirty="0" err="1"/>
                  <a:t>geometry</a:t>
                </a:r>
                <a:r>
                  <a:rPr lang="fr-FR" sz="22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200" b="1" i="1" smtClean="0"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fr-FR" sz="22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  <m:r>
                      <a:rPr lang="fr-FR" sz="22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sz="2200" b="1" i="1" smtClean="0">
                        <a:latin typeface="Cambria Math" panose="02040503050406030204" pitchFamily="18" charset="0"/>
                      </a:rPr>
                      <m:t>𝒊</m:t>
                    </m:r>
                    <m:r>
                      <a:rPr lang="el-GR" sz="2200" b="1" i="1" smtClean="0">
                        <a:latin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fr-FR" sz="2200" b="1" dirty="0"/>
                  <a:t>  </a:t>
                </a:r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6263" y="5420320"/>
                <a:ext cx="3900847" cy="769441"/>
              </a:xfrm>
              <a:prstGeom prst="rect">
                <a:avLst/>
              </a:prstGeom>
              <a:blipFill>
                <a:blip r:embed="rId8"/>
                <a:stretch>
                  <a:fillRect l="-2031" t="-5556" r="-2500" b="-1587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Ellipse 23"/>
          <p:cNvSpPr/>
          <p:nvPr/>
        </p:nvSpPr>
        <p:spPr>
          <a:xfrm>
            <a:off x="10405402" y="5821420"/>
            <a:ext cx="228612" cy="3509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ZoneTexte 31"/>
          <p:cNvSpPr txBox="1"/>
          <p:nvPr/>
        </p:nvSpPr>
        <p:spPr>
          <a:xfrm>
            <a:off x="1879989" y="611054"/>
            <a:ext cx="20162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dirty="0" err="1"/>
              <a:t>Vlasov</a:t>
            </a:r>
            <a:r>
              <a:rPr lang="fr-FR" sz="2200" dirty="0"/>
              <a:t> </a:t>
            </a:r>
            <a:r>
              <a:rPr lang="fr-FR" sz="2200" dirty="0" err="1"/>
              <a:t>equation</a:t>
            </a:r>
            <a:endParaRPr lang="fr-FR" sz="2200" dirty="0"/>
          </a:p>
        </p:txBody>
      </p:sp>
      <p:sp>
        <p:nvSpPr>
          <p:cNvPr id="34" name="ZoneTexte 33"/>
          <p:cNvSpPr txBox="1"/>
          <p:nvPr/>
        </p:nvSpPr>
        <p:spPr>
          <a:xfrm>
            <a:off x="8419096" y="611054"/>
            <a:ext cx="32380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/>
              <a:t>Quasi-</a:t>
            </a:r>
            <a:r>
              <a:rPr lang="fr-FR" sz="2200" dirty="0" err="1"/>
              <a:t>neutrality</a:t>
            </a:r>
            <a:r>
              <a:rPr lang="fr-FR" sz="2200" dirty="0"/>
              <a:t> 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5625495" y="1202900"/>
            <a:ext cx="16009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err="1"/>
              <a:t>coupled</a:t>
            </a:r>
            <a:r>
              <a:rPr lang="fr-FR" sz="2200" dirty="0"/>
              <a:t> to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1DE23C09-CD99-4297-9174-BE6817947881}"/>
              </a:ext>
            </a:extLst>
          </p:cNvPr>
          <p:cNvGrpSpPr/>
          <p:nvPr/>
        </p:nvGrpSpPr>
        <p:grpSpPr>
          <a:xfrm>
            <a:off x="4946204" y="2504138"/>
            <a:ext cx="6945783" cy="2451237"/>
            <a:chOff x="1730303" y="2266658"/>
            <a:chExt cx="6945783" cy="245123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ZoneTexte 5">
                  <a:extLst>
                    <a:ext uri="{FF2B5EF4-FFF2-40B4-BE49-F238E27FC236}">
                      <a16:creationId xmlns:a16="http://schemas.microsoft.com/office/drawing/2014/main" id="{E3E52992-FBC0-4599-B318-AD414D22DF33}"/>
                    </a:ext>
                  </a:extLst>
                </p:cNvPr>
                <p:cNvSpPr txBox="1"/>
                <p:nvPr/>
              </p:nvSpPr>
              <p:spPr>
                <a:xfrm>
                  <a:off x="3522163" y="2780939"/>
                  <a:ext cx="2762038" cy="691023"/>
                </a:xfrm>
                <a:prstGeom prst="rect">
                  <a:avLst/>
                </a:prstGeom>
                <a:noFill/>
                <a:ln w="38100">
                  <a:solidFill>
                    <a:schemeClr val="tx2"/>
                  </a:solidFill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200" i="1">
                                <a:latin typeface="Cambria Math" panose="02040503050406030204" pitchFamily="18" charset="0"/>
                              </a:rPr>
                              <m:t>Ξ</m:t>
                            </m:r>
                          </m:e>
                          <m:sub>
                            <m:r>
                              <a:rPr lang="fr-FR" sz="2200" b="0" i="1" smtClean="0">
                                <a:latin typeface="Cambria Math" panose="02040503050406030204" pitchFamily="18" charset="0"/>
                              </a:rPr>
                              <m:t>𝑎𝑑𝑖𝑎</m:t>
                            </m:r>
                          </m:sub>
                        </m:sSub>
                        <m:r>
                          <a:rPr lang="fr-FR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Ξ</m:t>
                            </m:r>
                          </m:e>
                          <m:sub>
                            <m:r>
                              <a:rPr lang="fr-FR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fr-FR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f>
                              <m:fPr>
                                <m:ctrlPr>
                                  <a:rPr lang="fr-FR" sz="22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22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2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sz="22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fr-FR" sz="22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2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sz="2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  <m:r>
                              <m:rPr>
                                <m:sty m:val="p"/>
                              </m:rPr>
                              <a:rPr lang="el-GR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Ξ</m:t>
                            </m:r>
                          </m:e>
                          <m:sub>
                            <m:r>
                              <a:rPr lang="fr-FR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fr-FR" sz="2800" dirty="0">
                    <a:solidFill>
                      <a:schemeClr val="tx1"/>
                    </a:solidFill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6" name="ZoneTexte 5">
                  <a:extLst>
                    <a:ext uri="{FF2B5EF4-FFF2-40B4-BE49-F238E27FC236}">
                      <a16:creationId xmlns:a16="http://schemas.microsoft.com/office/drawing/2014/main" id="{E3E52992-FBC0-4599-B318-AD414D22DF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22163" y="2780939"/>
                  <a:ext cx="2762038" cy="69102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38100">
                  <a:solidFill>
                    <a:schemeClr val="tx2"/>
                  </a:solidFill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D4355B-10E1-4C5D-AAB3-201318581728}"/>
                </a:ext>
              </a:extLst>
            </p:cNvPr>
            <p:cNvSpPr/>
            <p:nvPr/>
          </p:nvSpPr>
          <p:spPr>
            <a:xfrm>
              <a:off x="3574286" y="2266658"/>
              <a:ext cx="2892000" cy="4893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sz="2400" b="1" dirty="0">
                  <a:solidFill>
                    <a:srgbClr val="C00000"/>
                  </a:solidFill>
                </a:rPr>
                <a:t>Dispersion relation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1730303" y="3730252"/>
              <a:ext cx="23960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/>
                <a:t>adiabatic</a:t>
              </a:r>
              <a:r>
                <a:rPr lang="fr-FR" dirty="0"/>
                <a:t> contribution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3120598" y="4348563"/>
              <a:ext cx="32596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/>
                <a:t>trapped</a:t>
              </a:r>
              <a:r>
                <a:rPr lang="fr-FR" dirty="0"/>
                <a:t> </a:t>
              </a:r>
              <a:r>
                <a:rPr lang="fr-FR" dirty="0" err="1"/>
                <a:t>electrons</a:t>
              </a:r>
              <a:r>
                <a:rPr lang="fr-FR" dirty="0"/>
                <a:t> contribution</a:t>
              </a: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6139045" y="3720941"/>
              <a:ext cx="25370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passing ions contribution</a:t>
              </a:r>
            </a:p>
          </p:txBody>
        </p:sp>
        <p:cxnSp>
          <p:nvCxnSpPr>
            <p:cNvPr id="15" name="Connecteur droit avec flèche 14"/>
            <p:cNvCxnSpPr/>
            <p:nvPr/>
          </p:nvCxnSpPr>
          <p:spPr>
            <a:xfrm flipV="1">
              <a:off x="2724162" y="3242733"/>
              <a:ext cx="919319" cy="4875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/>
            <p:cNvCxnSpPr>
              <a:stCxn id="10" idx="0"/>
            </p:cNvCxnSpPr>
            <p:nvPr/>
          </p:nvCxnSpPr>
          <p:spPr>
            <a:xfrm flipH="1" flipV="1">
              <a:off x="4654018" y="3262367"/>
              <a:ext cx="96413" cy="10861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/>
            <p:cNvCxnSpPr>
              <a:stCxn id="11" idx="0"/>
            </p:cNvCxnSpPr>
            <p:nvPr/>
          </p:nvCxnSpPr>
          <p:spPr>
            <a:xfrm flipH="1" flipV="1">
              <a:off x="5652970" y="3298518"/>
              <a:ext cx="1754596" cy="4224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30" name="Picture 6" descr="Donna Punto Interrogativo Vettoriali, Illustrazioni e Clipart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512" y="4903179"/>
            <a:ext cx="1766358" cy="1766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7098486" y="5464313"/>
            <a:ext cx="3900847" cy="735325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716870" y="2464016"/>
            <a:ext cx="7317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/>
              <a:t>Analytical</a:t>
            </a:r>
            <a:r>
              <a:rPr lang="fr-FR" sz="2000" dirty="0"/>
              <a:t> </a:t>
            </a:r>
            <a:r>
              <a:rPr lang="fr-FR" sz="2000" dirty="0" err="1"/>
              <a:t>equilibrium</a:t>
            </a:r>
            <a:endParaRPr lang="fr-FR" sz="2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56B7E04-7B27-49F7-ABFD-1724D59A53D4}"/>
              </a:ext>
            </a:extLst>
          </p:cNvPr>
          <p:cNvSpPr/>
          <p:nvPr/>
        </p:nvSpPr>
        <p:spPr>
          <a:xfrm>
            <a:off x="8915241" y="1642955"/>
            <a:ext cx="21339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latin typeface="NimbusRomNo9-Med"/>
              </a:rPr>
              <a:t>[C.D. Stephens 21]</a:t>
            </a:r>
          </a:p>
          <a:p>
            <a:r>
              <a:rPr lang="fr-FR" dirty="0">
                <a:latin typeface="NimbusRomNo9-Med"/>
              </a:rPr>
              <a:t>[Garbet 24]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0C55D6-648B-4C15-A903-13A941ED64BB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60564"/>
          <a:stretch/>
        </p:blipFill>
        <p:spPr>
          <a:xfrm>
            <a:off x="1918270" y="2949414"/>
            <a:ext cx="1589317" cy="3402067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4D000CA7-39E0-45ED-AB0D-25138F02AA4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59900"/>
          <a:stretch/>
        </p:blipFill>
        <p:spPr>
          <a:xfrm>
            <a:off x="176235" y="2941583"/>
            <a:ext cx="1616070" cy="3402067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FA52CA17-9D32-4412-99CB-D537E9B6A83E}"/>
              </a:ext>
            </a:extLst>
          </p:cNvPr>
          <p:cNvSpPr txBox="1"/>
          <p:nvPr/>
        </p:nvSpPr>
        <p:spPr>
          <a:xfrm>
            <a:off x="1361052" y="6182204"/>
            <a:ext cx="274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[Garbet 24]</a:t>
            </a: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E2DC3096-44CD-4C20-996D-AAB3B90DEB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0136" y="984162"/>
            <a:ext cx="3864293" cy="875337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D74AA6BD-D100-405C-A864-6137B43FB7B8}"/>
              </a:ext>
            </a:extLst>
          </p:cNvPr>
          <p:cNvSpPr/>
          <p:nvPr/>
        </p:nvSpPr>
        <p:spPr>
          <a:xfrm>
            <a:off x="228598" y="188463"/>
            <a:ext cx="10770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REDUCED MODEL: LINEAR STABILITY ANALYSIS</a:t>
            </a:r>
            <a:endParaRPr lang="fr-FR" sz="2400" b="1" dirty="0">
              <a:solidFill>
                <a:srgbClr val="C00000"/>
              </a:solidFill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23B8DD38-4561-4728-B4A8-1DBFCEB6B0BF}"/>
              </a:ext>
            </a:extLst>
          </p:cNvPr>
          <p:cNvSpPr txBox="1"/>
          <p:nvPr/>
        </p:nvSpPr>
        <p:spPr>
          <a:xfrm>
            <a:off x="11302908" y="626146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6645863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4901" y="100830"/>
            <a:ext cx="10770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 err="1">
                <a:solidFill>
                  <a:srgbClr val="C00000"/>
                </a:solidFill>
                <a:latin typeface="Arial"/>
              </a:rPr>
              <a:t>Trapped</a:t>
            </a:r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 </a:t>
            </a:r>
            <a:r>
              <a:rPr lang="fr-CH" sz="2400" b="1" cap="all" spc="-1" dirty="0" err="1">
                <a:solidFill>
                  <a:srgbClr val="C00000"/>
                </a:solidFill>
                <a:latin typeface="Arial"/>
              </a:rPr>
              <a:t>electronS</a:t>
            </a:r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 contribution</a:t>
            </a:r>
            <a:endParaRPr lang="fr-FR" sz="2400" b="1" dirty="0">
              <a:solidFill>
                <a:srgbClr val="C00000"/>
              </a:solidFill>
            </a:endParaRPr>
          </a:p>
        </p:txBody>
      </p:sp>
      <p:grpSp>
        <p:nvGrpSpPr>
          <p:cNvPr id="30" name="Groupe 29"/>
          <p:cNvGrpSpPr/>
          <p:nvPr/>
        </p:nvGrpSpPr>
        <p:grpSpPr>
          <a:xfrm>
            <a:off x="361271" y="968830"/>
            <a:ext cx="6799899" cy="2526849"/>
            <a:chOff x="1134728" y="1952999"/>
            <a:chExt cx="6799899" cy="25268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FEB6C86D-E6A0-4411-908F-7131B3E12BF9}"/>
                    </a:ext>
                  </a:extLst>
                </p:cNvPr>
                <p:cNvSpPr/>
                <p:nvPr/>
              </p:nvSpPr>
              <p:spPr>
                <a:xfrm>
                  <a:off x="1158240" y="2716769"/>
                  <a:ext cx="6776387" cy="75834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Ξ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∝</m:t>
                        </m:r>
                        <m:nary>
                          <m:naryPr>
                            <m:limLoc m:val="subSup"/>
                            <m:ctrlP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∞</m:t>
                            </m:r>
                          </m:sup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  <m:nary>
                              <m:naryPr>
                                <m:limLoc m:val="subSup"/>
                                <m:ctrlPr>
                                  <a:rPr lang="fr-FR" sz="20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sup>
                              <m:e>
                                <m:r>
                                  <a:rPr lang="en-US" sz="20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fr-FR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e>
                            </m:nary>
                            <m:f>
                              <m:fPr>
                                <m:ctrlPr>
                                  <a:rPr lang="fr-F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20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fr-FR" sz="20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fr-FR" sz="20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r>
                                  <a:rPr lang="fr-FR" sz="20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fr-FR" sz="20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fr-FR" sz="20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  <m:r>
                                  <a:rPr lang="fr-FR" sz="20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den>
                            </m:f>
                          </m:e>
                        </m:nary>
                        <m:sSup>
                          <m:sSupPr>
                            <m:ctrlPr>
                              <a:rPr lang="fr-FR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F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FEB6C86D-E6A0-4411-908F-7131B3E12BF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58240" y="2716769"/>
                  <a:ext cx="6776387" cy="758349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7914EF73-6F6D-4C08-871E-733B0E180881}"/>
                    </a:ext>
                  </a:extLst>
                </p:cNvPr>
                <p:cNvSpPr txBox="1"/>
                <p:nvPr/>
              </p:nvSpPr>
              <p:spPr>
                <a:xfrm>
                  <a:off x="1134728" y="1952999"/>
                  <a:ext cx="4430212" cy="4898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tx1"/>
                      </a:solidFill>
                    </a:rPr>
                    <a:t>Average over energy </a:t>
                  </a:r>
                  <a14:m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</m:oMath>
                  </a14:m>
                  <a:r>
                    <a:rPr lang="en-US" dirty="0">
                      <a:solidFill>
                        <a:schemeClr val="tx1"/>
                      </a:solidFill>
                    </a:rPr>
                    <a:t>=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fr-FR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7914EF73-6F6D-4C08-871E-733B0E1808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34728" y="1952999"/>
                  <a:ext cx="4430212" cy="489814"/>
                </a:xfrm>
                <a:prstGeom prst="rect">
                  <a:avLst/>
                </a:prstGeom>
                <a:blipFill>
                  <a:blip r:embed="rId3"/>
                  <a:stretch>
                    <a:fillRect l="-1100" b="-75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Connecteur droit avec flèche 12">
              <a:extLst>
                <a:ext uri="{FF2B5EF4-FFF2-40B4-BE49-F238E27FC236}">
                  <a16:creationId xmlns:a16="http://schemas.microsoft.com/office/drawing/2014/main" id="{CC646A61-FCAC-446F-8872-4E5F5381B24F}"/>
                </a:ext>
              </a:extLst>
            </p:cNvPr>
            <p:cNvCxnSpPr>
              <a:cxnSpLocks/>
            </p:cNvCxnSpPr>
            <p:nvPr/>
          </p:nvCxnSpPr>
          <p:spPr>
            <a:xfrm>
              <a:off x="3070268" y="2424294"/>
              <a:ext cx="419783" cy="5152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5C7722F4-A014-4E2F-8F46-24206872D5C0}"/>
                    </a:ext>
                  </a:extLst>
                </p:cNvPr>
                <p:cNvSpPr txBox="1"/>
                <p:nvPr/>
              </p:nvSpPr>
              <p:spPr>
                <a:xfrm>
                  <a:off x="1298566" y="3771962"/>
                  <a:ext cx="3757121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endParaRPr lang="en-US" sz="2000" dirty="0">
                    <a:solidFill>
                      <a:srgbClr val="FF0000"/>
                    </a:solidFill>
                  </a:endParaRPr>
                </a:p>
                <a:p>
                  <a:r>
                    <a:rPr lang="en-US" sz="2000" dirty="0">
                      <a:solidFill>
                        <a:srgbClr val="00B050"/>
                      </a:solidFill>
                    </a:rPr>
                    <a:t>Precession frequency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a14:m>
                  <a:endParaRPr 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5C7722F4-A014-4E2F-8F46-24206872D5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98566" y="3771962"/>
                  <a:ext cx="3757121" cy="707886"/>
                </a:xfrm>
                <a:prstGeom prst="rect">
                  <a:avLst/>
                </a:prstGeom>
                <a:blipFill>
                  <a:blip r:embed="rId4"/>
                  <a:stretch>
                    <a:fillRect l="-1623" b="-1465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2" name="ZoneTexte 41">
            <a:extLst>
              <a:ext uri="{FF2B5EF4-FFF2-40B4-BE49-F238E27FC236}">
                <a16:creationId xmlns:a16="http://schemas.microsoft.com/office/drawing/2014/main" id="{9DBDB2FD-1F01-42C2-84D4-E6663B24E841}"/>
              </a:ext>
            </a:extLst>
          </p:cNvPr>
          <p:cNvSpPr txBox="1"/>
          <p:nvPr/>
        </p:nvSpPr>
        <p:spPr>
          <a:xfrm>
            <a:off x="5621593" y="1024568"/>
            <a:ext cx="443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Average over </a:t>
            </a:r>
            <a:r>
              <a:rPr lang="fr-FR" dirty="0" err="1">
                <a:solidFill>
                  <a:schemeClr val="tx1"/>
                </a:solidFill>
              </a:rPr>
              <a:t>bouncing</a:t>
            </a:r>
            <a:r>
              <a:rPr lang="fr-FR" dirty="0">
                <a:solidFill>
                  <a:schemeClr val="tx1"/>
                </a:solidFill>
              </a:rPr>
              <a:t> angle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6C0E93AC-A3B0-4C29-AD2D-A9BA03307CA2}"/>
              </a:ext>
            </a:extLst>
          </p:cNvPr>
          <p:cNvCxnSpPr>
            <a:cxnSpLocks/>
            <a:stCxn id="42" idx="1"/>
          </p:cNvCxnSpPr>
          <p:nvPr/>
        </p:nvCxnSpPr>
        <p:spPr>
          <a:xfrm flipH="1">
            <a:off x="3523983" y="1209234"/>
            <a:ext cx="2097610" cy="827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3BFC5147-2208-4887-9E1E-9C9FAD938CD4}"/>
              </a:ext>
            </a:extLst>
          </p:cNvPr>
          <p:cNvCxnSpPr>
            <a:cxnSpLocks/>
            <a:endCxn id="5" idx="2"/>
          </p:cNvCxnSpPr>
          <p:nvPr/>
        </p:nvCxnSpPr>
        <p:spPr>
          <a:xfrm flipV="1">
            <a:off x="2867025" y="2490949"/>
            <a:ext cx="905952" cy="692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>
            <a:extLst>
              <a:ext uri="{FF2B5EF4-FFF2-40B4-BE49-F238E27FC236}">
                <a16:creationId xmlns:a16="http://schemas.microsoft.com/office/drawing/2014/main" id="{7FB79160-42DF-4243-8039-C6CD839FD873}"/>
              </a:ext>
            </a:extLst>
          </p:cNvPr>
          <p:cNvSpPr txBox="1"/>
          <p:nvPr/>
        </p:nvSpPr>
        <p:spPr>
          <a:xfrm>
            <a:off x="3607866" y="3145527"/>
            <a:ext cx="2808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Frequency of the </a:t>
            </a:r>
            <a:r>
              <a:rPr lang="fr-FR" dirty="0" err="1"/>
              <a:t>perturbed</a:t>
            </a:r>
            <a:r>
              <a:rPr lang="fr-FR" dirty="0"/>
              <a:t> </a:t>
            </a:r>
            <a:r>
              <a:rPr lang="fr-FR" dirty="0" err="1"/>
              <a:t>electrostatic</a:t>
            </a:r>
            <a:r>
              <a:rPr lang="fr-FR" dirty="0"/>
              <a:t> </a:t>
            </a:r>
            <a:r>
              <a:rPr lang="fr-FR" dirty="0" err="1"/>
              <a:t>potential</a:t>
            </a:r>
            <a:endParaRPr lang="fr-FR" dirty="0"/>
          </a:p>
        </p:txBody>
      </p: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D1ED0900-7495-4EA6-943A-1926E3458821}"/>
              </a:ext>
            </a:extLst>
          </p:cNvPr>
          <p:cNvCxnSpPr>
            <a:cxnSpLocks/>
          </p:cNvCxnSpPr>
          <p:nvPr/>
        </p:nvCxnSpPr>
        <p:spPr>
          <a:xfrm flipV="1">
            <a:off x="4791483" y="2451976"/>
            <a:ext cx="244773" cy="693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B247A7D6-CDA5-424E-8089-60B33F0191A7}"/>
              </a:ext>
            </a:extLst>
          </p:cNvPr>
          <p:cNvSpPr/>
          <p:nvPr/>
        </p:nvSpPr>
        <p:spPr>
          <a:xfrm>
            <a:off x="9916123" y="4340923"/>
            <a:ext cx="599477" cy="1564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6" name="Groupe 55">
            <a:extLst>
              <a:ext uri="{FF2B5EF4-FFF2-40B4-BE49-F238E27FC236}">
                <a16:creationId xmlns:a16="http://schemas.microsoft.com/office/drawing/2014/main" id="{726C6F38-89D1-4C37-B21C-D46CD9694CA8}"/>
              </a:ext>
            </a:extLst>
          </p:cNvPr>
          <p:cNvGrpSpPr/>
          <p:nvPr/>
        </p:nvGrpSpPr>
        <p:grpSpPr>
          <a:xfrm>
            <a:off x="9037608" y="179200"/>
            <a:ext cx="1757030" cy="2060067"/>
            <a:chOff x="1582148" y="1184776"/>
            <a:chExt cx="2400495" cy="2460247"/>
          </a:xfrm>
        </p:grpSpPr>
        <p:cxnSp>
          <p:nvCxnSpPr>
            <p:cNvPr id="57" name="Connecteur droit avec flèche 56">
              <a:extLst>
                <a:ext uri="{FF2B5EF4-FFF2-40B4-BE49-F238E27FC236}">
                  <a16:creationId xmlns:a16="http://schemas.microsoft.com/office/drawing/2014/main" id="{BD4458FF-3E56-4851-A828-58AA790B7F7E}"/>
                </a:ext>
              </a:extLst>
            </p:cNvPr>
            <p:cNvCxnSpPr>
              <a:endCxn id="63" idx="0"/>
            </p:cNvCxnSpPr>
            <p:nvPr/>
          </p:nvCxnSpPr>
          <p:spPr>
            <a:xfrm flipV="1">
              <a:off x="2922733" y="2134766"/>
              <a:ext cx="226334" cy="529478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ZoneTexte 57">
              <a:extLst>
                <a:ext uri="{FF2B5EF4-FFF2-40B4-BE49-F238E27FC236}">
                  <a16:creationId xmlns:a16="http://schemas.microsoft.com/office/drawing/2014/main" id="{72CF7973-6246-41C8-9BEC-9EB3B6E2900C}"/>
                </a:ext>
              </a:extLst>
            </p:cNvPr>
            <p:cNvSpPr txBox="1"/>
            <p:nvPr/>
          </p:nvSpPr>
          <p:spPr>
            <a:xfrm>
              <a:off x="2602890" y="1980418"/>
              <a:ext cx="639683" cy="477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ym typeface="Symbol"/>
                </a:rPr>
                <a:t></a:t>
              </a:r>
              <a:r>
                <a:rPr lang="en-US" sz="2000" b="1" baseline="-25000" dirty="0">
                  <a:sym typeface="Symbol"/>
                </a:rPr>
                <a:t>b</a:t>
              </a:r>
              <a:endParaRPr lang="en-US" sz="2000" b="1" baseline="-25000" dirty="0"/>
            </a:p>
          </p:txBody>
        </p:sp>
        <p:cxnSp>
          <p:nvCxnSpPr>
            <p:cNvPr id="59" name="Connecteur droit avec flèche 58">
              <a:extLst>
                <a:ext uri="{FF2B5EF4-FFF2-40B4-BE49-F238E27FC236}">
                  <a16:creationId xmlns:a16="http://schemas.microsoft.com/office/drawing/2014/main" id="{0B1698C6-6B86-45DC-A075-DD77E2256B12}"/>
                </a:ext>
              </a:extLst>
            </p:cNvPr>
            <p:cNvCxnSpPr/>
            <p:nvPr/>
          </p:nvCxnSpPr>
          <p:spPr>
            <a:xfrm flipV="1">
              <a:off x="1984155" y="1268760"/>
              <a:ext cx="0" cy="237626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997B5808-2F36-4F3F-ABB9-AD0C8D3CDA6E}"/>
                </a:ext>
              </a:extLst>
            </p:cNvPr>
            <p:cNvSpPr txBox="1"/>
            <p:nvPr/>
          </p:nvSpPr>
          <p:spPr>
            <a:xfrm>
              <a:off x="1582148" y="1184776"/>
              <a:ext cx="219765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Z</a:t>
              </a:r>
            </a:p>
          </p:txBody>
        </p:sp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3B385455-FE08-47E4-A465-BD1C241323CA}"/>
                </a:ext>
              </a:extLst>
            </p:cNvPr>
            <p:cNvSpPr txBox="1"/>
            <p:nvPr/>
          </p:nvSpPr>
          <p:spPr>
            <a:xfrm>
              <a:off x="3718730" y="2101323"/>
              <a:ext cx="263913" cy="404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ym typeface="Symbol"/>
                </a:rPr>
                <a:t></a:t>
              </a:r>
              <a:endParaRPr lang="en-US" sz="1600" dirty="0"/>
            </a:p>
          </p:txBody>
        </p:sp>
        <p:sp>
          <p:nvSpPr>
            <p:cNvPr id="62" name="Ellipse 61">
              <a:extLst>
                <a:ext uri="{FF2B5EF4-FFF2-40B4-BE49-F238E27FC236}">
                  <a16:creationId xmlns:a16="http://schemas.microsoft.com/office/drawing/2014/main" id="{3C5C7085-A1CC-429B-8779-7D03617B6D9F}"/>
                </a:ext>
              </a:extLst>
            </p:cNvPr>
            <p:cNvSpPr/>
            <p:nvPr/>
          </p:nvSpPr>
          <p:spPr>
            <a:xfrm>
              <a:off x="2455039" y="1966708"/>
              <a:ext cx="844221" cy="1430257"/>
            </a:xfrm>
            <a:prstGeom prst="ellipse">
              <a:avLst/>
            </a:prstGeom>
            <a:ln w="381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3" name="Arc 62">
              <a:extLst>
                <a:ext uri="{FF2B5EF4-FFF2-40B4-BE49-F238E27FC236}">
                  <a16:creationId xmlns:a16="http://schemas.microsoft.com/office/drawing/2014/main" id="{64326263-32B2-42B9-A633-BE04C67B171D}"/>
                </a:ext>
              </a:extLst>
            </p:cNvPr>
            <p:cNvSpPr/>
            <p:nvPr/>
          </p:nvSpPr>
          <p:spPr>
            <a:xfrm>
              <a:off x="2734516" y="2133638"/>
              <a:ext cx="779711" cy="1122902"/>
            </a:xfrm>
            <a:prstGeom prst="arc">
              <a:avLst>
                <a:gd name="adj1" fmla="val 16338479"/>
                <a:gd name="adj2" fmla="val 5264729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Arc 63">
              <a:extLst>
                <a:ext uri="{FF2B5EF4-FFF2-40B4-BE49-F238E27FC236}">
                  <a16:creationId xmlns:a16="http://schemas.microsoft.com/office/drawing/2014/main" id="{F592CA70-E5A1-454B-84FA-7524595385EA}"/>
                </a:ext>
              </a:extLst>
            </p:cNvPr>
            <p:cNvSpPr/>
            <p:nvPr/>
          </p:nvSpPr>
          <p:spPr>
            <a:xfrm>
              <a:off x="2767887" y="1927414"/>
              <a:ext cx="450169" cy="1511109"/>
            </a:xfrm>
            <a:prstGeom prst="arc">
              <a:avLst>
                <a:gd name="adj1" fmla="val 17090152"/>
                <a:gd name="adj2" fmla="val 4579025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" name="Connecteur droit avec flèche 64">
              <a:extLst>
                <a:ext uri="{FF2B5EF4-FFF2-40B4-BE49-F238E27FC236}">
                  <a16:creationId xmlns:a16="http://schemas.microsoft.com/office/drawing/2014/main" id="{FE8DD7D4-61C0-497C-99ED-558E30B244F7}"/>
                </a:ext>
              </a:extLst>
            </p:cNvPr>
            <p:cNvCxnSpPr/>
            <p:nvPr/>
          </p:nvCxnSpPr>
          <p:spPr>
            <a:xfrm>
              <a:off x="1994983" y="2664244"/>
              <a:ext cx="19059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ZoneTexte 65">
              <a:extLst>
                <a:ext uri="{FF2B5EF4-FFF2-40B4-BE49-F238E27FC236}">
                  <a16:creationId xmlns:a16="http://schemas.microsoft.com/office/drawing/2014/main" id="{9CF78040-C7F6-4157-8DD5-7F75BA2D956A}"/>
                </a:ext>
              </a:extLst>
            </p:cNvPr>
            <p:cNvSpPr txBox="1"/>
            <p:nvPr/>
          </p:nvSpPr>
          <p:spPr>
            <a:xfrm>
              <a:off x="3641873" y="2695089"/>
              <a:ext cx="219765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R</a:t>
              </a:r>
            </a:p>
          </p:txBody>
        </p:sp>
        <p:sp>
          <p:nvSpPr>
            <p:cNvPr id="67" name="Arc 66">
              <a:extLst>
                <a:ext uri="{FF2B5EF4-FFF2-40B4-BE49-F238E27FC236}">
                  <a16:creationId xmlns:a16="http://schemas.microsoft.com/office/drawing/2014/main" id="{0B498549-3728-4843-978C-5F0271BEA7AC}"/>
                </a:ext>
              </a:extLst>
            </p:cNvPr>
            <p:cNvSpPr/>
            <p:nvPr/>
          </p:nvSpPr>
          <p:spPr>
            <a:xfrm rot="10800000">
              <a:off x="1619672" y="1338838"/>
              <a:ext cx="794209" cy="450318"/>
            </a:xfrm>
            <a:prstGeom prst="arc">
              <a:avLst>
                <a:gd name="adj1" fmla="val 12257839"/>
                <a:gd name="adj2" fmla="val 20451649"/>
              </a:avLst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F4723D14-28C7-48CB-9258-20A8B8E32A22}"/>
                </a:ext>
              </a:extLst>
            </p:cNvPr>
            <p:cNvSpPr txBox="1"/>
            <p:nvPr/>
          </p:nvSpPr>
          <p:spPr>
            <a:xfrm>
              <a:off x="2110965" y="1757180"/>
              <a:ext cx="327795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 panose="05050102010706020507" pitchFamily="18" charset="2"/>
                </a:rPr>
                <a:t></a:t>
              </a:r>
              <a:endParaRPr lang="en-US" sz="2400" dirty="0"/>
            </a:p>
          </p:txBody>
        </p:sp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D3E4570C-5EB1-4084-BD03-6D4EFD36AA08}"/>
                </a:ext>
              </a:extLst>
            </p:cNvPr>
            <p:cNvSpPr/>
            <p:nvPr/>
          </p:nvSpPr>
          <p:spPr>
            <a:xfrm>
              <a:off x="2886024" y="1898240"/>
              <a:ext cx="815396" cy="1169475"/>
            </a:xfrm>
            <a:prstGeom prst="arc">
              <a:avLst>
                <a:gd name="adj1" fmla="val 18157142"/>
                <a:gd name="adj2" fmla="val 21207790"/>
              </a:avLst>
            </a:prstGeom>
            <a:ln w="254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ZoneTexte 27">
            <a:extLst>
              <a:ext uri="{FF2B5EF4-FFF2-40B4-BE49-F238E27FC236}">
                <a16:creationId xmlns:a16="http://schemas.microsoft.com/office/drawing/2014/main" id="{4207E9BD-DC89-4168-85EA-6FD6521DA2B2}"/>
              </a:ext>
            </a:extLst>
          </p:cNvPr>
          <p:cNvSpPr txBox="1"/>
          <p:nvPr/>
        </p:nvSpPr>
        <p:spPr>
          <a:xfrm>
            <a:off x="11302908" y="626146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930457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4901" y="100830"/>
            <a:ext cx="10770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 err="1">
                <a:solidFill>
                  <a:srgbClr val="C00000"/>
                </a:solidFill>
                <a:latin typeface="Arial"/>
              </a:rPr>
              <a:t>Trapped</a:t>
            </a:r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 </a:t>
            </a:r>
            <a:r>
              <a:rPr lang="fr-CH" sz="2400" b="1" cap="all" spc="-1" dirty="0" err="1">
                <a:solidFill>
                  <a:srgbClr val="C00000"/>
                </a:solidFill>
                <a:latin typeface="Arial"/>
              </a:rPr>
              <a:t>electronS</a:t>
            </a:r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 contribution</a:t>
            </a:r>
            <a:endParaRPr lang="fr-FR" sz="2400" b="1" dirty="0">
              <a:solidFill>
                <a:srgbClr val="C00000"/>
              </a:solidFill>
            </a:endParaRPr>
          </a:p>
        </p:txBody>
      </p:sp>
      <p:grpSp>
        <p:nvGrpSpPr>
          <p:cNvPr id="30" name="Groupe 29"/>
          <p:cNvGrpSpPr/>
          <p:nvPr/>
        </p:nvGrpSpPr>
        <p:grpSpPr>
          <a:xfrm>
            <a:off x="361271" y="968830"/>
            <a:ext cx="6799899" cy="2526849"/>
            <a:chOff x="1134728" y="1952999"/>
            <a:chExt cx="6799899" cy="25268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FEB6C86D-E6A0-4411-908F-7131B3E12BF9}"/>
                    </a:ext>
                  </a:extLst>
                </p:cNvPr>
                <p:cNvSpPr/>
                <p:nvPr/>
              </p:nvSpPr>
              <p:spPr>
                <a:xfrm>
                  <a:off x="1158240" y="2716769"/>
                  <a:ext cx="6776387" cy="75834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Ξ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∝</m:t>
                        </m:r>
                        <m:nary>
                          <m:naryPr>
                            <m:limLoc m:val="subSup"/>
                            <m:ctrlP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∞</m:t>
                            </m:r>
                          </m:sup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  <m:nary>
                              <m:naryPr>
                                <m:limLoc m:val="subSup"/>
                                <m:ctrlPr>
                                  <a:rPr lang="fr-FR" sz="20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sup>
                              <m:e>
                                <m:r>
                                  <a:rPr lang="en-US" sz="20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fr-FR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e>
                            </m:nary>
                            <m:f>
                              <m:fPr>
                                <m:ctrlPr>
                                  <a:rPr lang="fr-F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20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fr-FR" sz="20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fr-FR" sz="20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r>
                                  <a:rPr lang="fr-FR" sz="20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fr-FR" sz="20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fr-FR" sz="20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  <m:r>
                                  <a:rPr lang="fr-FR" sz="20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den>
                            </m:f>
                          </m:e>
                        </m:nary>
                        <m:sSup>
                          <m:sSupPr>
                            <m:ctrlPr>
                              <a:rPr lang="fr-FR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F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FEB6C86D-E6A0-4411-908F-7131B3E12BF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58240" y="2716769"/>
                  <a:ext cx="6776387" cy="758349"/>
                </a:xfrm>
                <a:prstGeom prst="rect">
                  <a:avLst/>
                </a:prstGeom>
                <a:blipFill>
                  <a:blip r:embed="rId3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7914EF73-6F6D-4C08-871E-733B0E180881}"/>
                    </a:ext>
                  </a:extLst>
                </p:cNvPr>
                <p:cNvSpPr txBox="1"/>
                <p:nvPr/>
              </p:nvSpPr>
              <p:spPr>
                <a:xfrm>
                  <a:off x="1134728" y="1952999"/>
                  <a:ext cx="4430212" cy="4898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tx1"/>
                      </a:solidFill>
                    </a:rPr>
                    <a:t>Average over energy </a:t>
                  </a:r>
                  <a14:m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</m:oMath>
                  </a14:m>
                  <a:r>
                    <a:rPr lang="en-US" dirty="0">
                      <a:solidFill>
                        <a:schemeClr val="tx1"/>
                      </a:solidFill>
                    </a:rPr>
                    <a:t>=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fr-FR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7914EF73-6F6D-4C08-871E-733B0E1808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34728" y="1952999"/>
                  <a:ext cx="4430212" cy="489814"/>
                </a:xfrm>
                <a:prstGeom prst="rect">
                  <a:avLst/>
                </a:prstGeom>
                <a:blipFill>
                  <a:blip r:embed="rId31"/>
                  <a:stretch>
                    <a:fillRect l="-1100" b="-75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Connecteur droit avec flèche 12">
              <a:extLst>
                <a:ext uri="{FF2B5EF4-FFF2-40B4-BE49-F238E27FC236}">
                  <a16:creationId xmlns:a16="http://schemas.microsoft.com/office/drawing/2014/main" id="{CC646A61-FCAC-446F-8872-4E5F5381B24F}"/>
                </a:ext>
              </a:extLst>
            </p:cNvPr>
            <p:cNvCxnSpPr>
              <a:cxnSpLocks/>
            </p:cNvCxnSpPr>
            <p:nvPr/>
          </p:nvCxnSpPr>
          <p:spPr>
            <a:xfrm>
              <a:off x="3070268" y="2424294"/>
              <a:ext cx="419783" cy="5152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5C7722F4-A014-4E2F-8F46-24206872D5C0}"/>
                    </a:ext>
                  </a:extLst>
                </p:cNvPr>
                <p:cNvSpPr txBox="1"/>
                <p:nvPr/>
              </p:nvSpPr>
              <p:spPr>
                <a:xfrm>
                  <a:off x="1298566" y="3771962"/>
                  <a:ext cx="3757121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endParaRPr lang="en-US" sz="2000" dirty="0">
                    <a:solidFill>
                      <a:srgbClr val="FF0000"/>
                    </a:solidFill>
                  </a:endParaRPr>
                </a:p>
                <a:p>
                  <a:r>
                    <a:rPr lang="en-US" sz="2000" dirty="0">
                      <a:solidFill>
                        <a:srgbClr val="00B050"/>
                      </a:solidFill>
                    </a:rPr>
                    <a:t>Precession frequency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a14:m>
                  <a:endParaRPr 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5C7722F4-A014-4E2F-8F46-24206872D5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98566" y="3771962"/>
                  <a:ext cx="3757121" cy="707886"/>
                </a:xfrm>
                <a:prstGeom prst="rect">
                  <a:avLst/>
                </a:prstGeom>
                <a:blipFill>
                  <a:blip r:embed="rId36"/>
                  <a:stretch>
                    <a:fillRect l="-1623" b="-1465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2" name="ZoneTexte 41">
            <a:extLst>
              <a:ext uri="{FF2B5EF4-FFF2-40B4-BE49-F238E27FC236}">
                <a16:creationId xmlns:a16="http://schemas.microsoft.com/office/drawing/2014/main" id="{9DBDB2FD-1F01-42C2-84D4-E6663B24E841}"/>
              </a:ext>
            </a:extLst>
          </p:cNvPr>
          <p:cNvSpPr txBox="1"/>
          <p:nvPr/>
        </p:nvSpPr>
        <p:spPr>
          <a:xfrm>
            <a:off x="5621593" y="1024568"/>
            <a:ext cx="443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Average over </a:t>
            </a:r>
            <a:r>
              <a:rPr lang="fr-FR" dirty="0" err="1">
                <a:solidFill>
                  <a:schemeClr val="tx1"/>
                </a:solidFill>
              </a:rPr>
              <a:t>bouncing</a:t>
            </a:r>
            <a:r>
              <a:rPr lang="fr-FR" dirty="0">
                <a:solidFill>
                  <a:schemeClr val="tx1"/>
                </a:solidFill>
              </a:rPr>
              <a:t> angle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6C0E93AC-A3B0-4C29-AD2D-A9BA03307CA2}"/>
              </a:ext>
            </a:extLst>
          </p:cNvPr>
          <p:cNvCxnSpPr>
            <a:cxnSpLocks/>
            <a:stCxn id="42" idx="1"/>
          </p:cNvCxnSpPr>
          <p:nvPr/>
        </p:nvCxnSpPr>
        <p:spPr>
          <a:xfrm flipH="1">
            <a:off x="3523983" y="1209234"/>
            <a:ext cx="2097610" cy="827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3BFC5147-2208-4887-9E1E-9C9FAD938CD4}"/>
              </a:ext>
            </a:extLst>
          </p:cNvPr>
          <p:cNvCxnSpPr>
            <a:cxnSpLocks/>
            <a:endCxn id="5" idx="2"/>
          </p:cNvCxnSpPr>
          <p:nvPr/>
        </p:nvCxnSpPr>
        <p:spPr>
          <a:xfrm flipV="1">
            <a:off x="2867025" y="2490949"/>
            <a:ext cx="905952" cy="692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>
            <a:extLst>
              <a:ext uri="{FF2B5EF4-FFF2-40B4-BE49-F238E27FC236}">
                <a16:creationId xmlns:a16="http://schemas.microsoft.com/office/drawing/2014/main" id="{7FB79160-42DF-4243-8039-C6CD839FD873}"/>
              </a:ext>
            </a:extLst>
          </p:cNvPr>
          <p:cNvSpPr txBox="1"/>
          <p:nvPr/>
        </p:nvSpPr>
        <p:spPr>
          <a:xfrm>
            <a:off x="3607866" y="3145527"/>
            <a:ext cx="2808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Frequency of the </a:t>
            </a:r>
            <a:r>
              <a:rPr lang="fr-FR" dirty="0" err="1"/>
              <a:t>perturbed</a:t>
            </a:r>
            <a:r>
              <a:rPr lang="fr-FR" dirty="0"/>
              <a:t> </a:t>
            </a:r>
            <a:r>
              <a:rPr lang="fr-FR" dirty="0" err="1"/>
              <a:t>electrostatic</a:t>
            </a:r>
            <a:r>
              <a:rPr lang="fr-FR" dirty="0"/>
              <a:t> </a:t>
            </a:r>
            <a:r>
              <a:rPr lang="fr-FR" dirty="0" err="1"/>
              <a:t>potential</a:t>
            </a:r>
            <a:endParaRPr lang="fr-FR" dirty="0"/>
          </a:p>
        </p:txBody>
      </p: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D1ED0900-7495-4EA6-943A-1926E3458821}"/>
              </a:ext>
            </a:extLst>
          </p:cNvPr>
          <p:cNvCxnSpPr>
            <a:cxnSpLocks/>
          </p:cNvCxnSpPr>
          <p:nvPr/>
        </p:nvCxnSpPr>
        <p:spPr>
          <a:xfrm flipV="1">
            <a:off x="4791483" y="2451976"/>
            <a:ext cx="244773" cy="693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B247A7D6-CDA5-424E-8089-60B33F0191A7}"/>
              </a:ext>
            </a:extLst>
          </p:cNvPr>
          <p:cNvSpPr/>
          <p:nvPr/>
        </p:nvSpPr>
        <p:spPr>
          <a:xfrm>
            <a:off x="9916123" y="4340923"/>
            <a:ext cx="599477" cy="1564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6" name="Groupe 55">
            <a:extLst>
              <a:ext uri="{FF2B5EF4-FFF2-40B4-BE49-F238E27FC236}">
                <a16:creationId xmlns:a16="http://schemas.microsoft.com/office/drawing/2014/main" id="{726C6F38-89D1-4C37-B21C-D46CD9694CA8}"/>
              </a:ext>
            </a:extLst>
          </p:cNvPr>
          <p:cNvGrpSpPr/>
          <p:nvPr/>
        </p:nvGrpSpPr>
        <p:grpSpPr>
          <a:xfrm>
            <a:off x="9037608" y="179200"/>
            <a:ext cx="1757030" cy="2060067"/>
            <a:chOff x="1582148" y="1184776"/>
            <a:chExt cx="2400495" cy="2460247"/>
          </a:xfrm>
        </p:grpSpPr>
        <p:cxnSp>
          <p:nvCxnSpPr>
            <p:cNvPr id="57" name="Connecteur droit avec flèche 56">
              <a:extLst>
                <a:ext uri="{FF2B5EF4-FFF2-40B4-BE49-F238E27FC236}">
                  <a16:creationId xmlns:a16="http://schemas.microsoft.com/office/drawing/2014/main" id="{BD4458FF-3E56-4851-A828-58AA790B7F7E}"/>
                </a:ext>
              </a:extLst>
            </p:cNvPr>
            <p:cNvCxnSpPr>
              <a:endCxn id="63" idx="0"/>
            </p:cNvCxnSpPr>
            <p:nvPr/>
          </p:nvCxnSpPr>
          <p:spPr>
            <a:xfrm flipV="1">
              <a:off x="2922733" y="2134766"/>
              <a:ext cx="226334" cy="529478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ZoneTexte 57">
              <a:extLst>
                <a:ext uri="{FF2B5EF4-FFF2-40B4-BE49-F238E27FC236}">
                  <a16:creationId xmlns:a16="http://schemas.microsoft.com/office/drawing/2014/main" id="{72CF7973-6246-41C8-9BEC-9EB3B6E2900C}"/>
                </a:ext>
              </a:extLst>
            </p:cNvPr>
            <p:cNvSpPr txBox="1"/>
            <p:nvPr/>
          </p:nvSpPr>
          <p:spPr>
            <a:xfrm>
              <a:off x="2602890" y="1980418"/>
              <a:ext cx="639683" cy="477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ym typeface="Symbol"/>
                </a:rPr>
                <a:t></a:t>
              </a:r>
              <a:r>
                <a:rPr lang="en-US" sz="2000" b="1" baseline="-25000" dirty="0">
                  <a:sym typeface="Symbol"/>
                </a:rPr>
                <a:t>b</a:t>
              </a:r>
              <a:endParaRPr lang="en-US" sz="2000" b="1" baseline="-25000" dirty="0"/>
            </a:p>
          </p:txBody>
        </p:sp>
        <p:cxnSp>
          <p:nvCxnSpPr>
            <p:cNvPr id="59" name="Connecteur droit avec flèche 58">
              <a:extLst>
                <a:ext uri="{FF2B5EF4-FFF2-40B4-BE49-F238E27FC236}">
                  <a16:creationId xmlns:a16="http://schemas.microsoft.com/office/drawing/2014/main" id="{0B1698C6-6B86-45DC-A075-DD77E2256B12}"/>
                </a:ext>
              </a:extLst>
            </p:cNvPr>
            <p:cNvCxnSpPr/>
            <p:nvPr/>
          </p:nvCxnSpPr>
          <p:spPr>
            <a:xfrm flipV="1">
              <a:off x="1984155" y="1268760"/>
              <a:ext cx="0" cy="237626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997B5808-2F36-4F3F-ABB9-AD0C8D3CDA6E}"/>
                </a:ext>
              </a:extLst>
            </p:cNvPr>
            <p:cNvSpPr txBox="1"/>
            <p:nvPr/>
          </p:nvSpPr>
          <p:spPr>
            <a:xfrm>
              <a:off x="1582148" y="1184776"/>
              <a:ext cx="219765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Z</a:t>
              </a:r>
            </a:p>
          </p:txBody>
        </p:sp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3B385455-FE08-47E4-A465-BD1C241323CA}"/>
                </a:ext>
              </a:extLst>
            </p:cNvPr>
            <p:cNvSpPr txBox="1"/>
            <p:nvPr/>
          </p:nvSpPr>
          <p:spPr>
            <a:xfrm>
              <a:off x="3718730" y="2101323"/>
              <a:ext cx="263913" cy="404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ym typeface="Symbol"/>
                </a:rPr>
                <a:t></a:t>
              </a:r>
              <a:endParaRPr lang="en-US" sz="1600" dirty="0"/>
            </a:p>
          </p:txBody>
        </p:sp>
        <p:sp>
          <p:nvSpPr>
            <p:cNvPr id="62" name="Ellipse 61">
              <a:extLst>
                <a:ext uri="{FF2B5EF4-FFF2-40B4-BE49-F238E27FC236}">
                  <a16:creationId xmlns:a16="http://schemas.microsoft.com/office/drawing/2014/main" id="{3C5C7085-A1CC-429B-8779-7D03617B6D9F}"/>
                </a:ext>
              </a:extLst>
            </p:cNvPr>
            <p:cNvSpPr/>
            <p:nvPr/>
          </p:nvSpPr>
          <p:spPr>
            <a:xfrm>
              <a:off x="2455039" y="1966708"/>
              <a:ext cx="844221" cy="1430257"/>
            </a:xfrm>
            <a:prstGeom prst="ellipse">
              <a:avLst/>
            </a:prstGeom>
            <a:ln w="381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3" name="Arc 62">
              <a:extLst>
                <a:ext uri="{FF2B5EF4-FFF2-40B4-BE49-F238E27FC236}">
                  <a16:creationId xmlns:a16="http://schemas.microsoft.com/office/drawing/2014/main" id="{64326263-32B2-42B9-A633-BE04C67B171D}"/>
                </a:ext>
              </a:extLst>
            </p:cNvPr>
            <p:cNvSpPr/>
            <p:nvPr/>
          </p:nvSpPr>
          <p:spPr>
            <a:xfrm>
              <a:off x="2734516" y="2133638"/>
              <a:ext cx="779711" cy="1122902"/>
            </a:xfrm>
            <a:prstGeom prst="arc">
              <a:avLst>
                <a:gd name="adj1" fmla="val 16338479"/>
                <a:gd name="adj2" fmla="val 5264729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Arc 63">
              <a:extLst>
                <a:ext uri="{FF2B5EF4-FFF2-40B4-BE49-F238E27FC236}">
                  <a16:creationId xmlns:a16="http://schemas.microsoft.com/office/drawing/2014/main" id="{F592CA70-E5A1-454B-84FA-7524595385EA}"/>
                </a:ext>
              </a:extLst>
            </p:cNvPr>
            <p:cNvSpPr/>
            <p:nvPr/>
          </p:nvSpPr>
          <p:spPr>
            <a:xfrm>
              <a:off x="2767887" y="1927414"/>
              <a:ext cx="450169" cy="1511109"/>
            </a:xfrm>
            <a:prstGeom prst="arc">
              <a:avLst>
                <a:gd name="adj1" fmla="val 17090152"/>
                <a:gd name="adj2" fmla="val 4579025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" name="Connecteur droit avec flèche 64">
              <a:extLst>
                <a:ext uri="{FF2B5EF4-FFF2-40B4-BE49-F238E27FC236}">
                  <a16:creationId xmlns:a16="http://schemas.microsoft.com/office/drawing/2014/main" id="{FE8DD7D4-61C0-497C-99ED-558E30B244F7}"/>
                </a:ext>
              </a:extLst>
            </p:cNvPr>
            <p:cNvCxnSpPr/>
            <p:nvPr/>
          </p:nvCxnSpPr>
          <p:spPr>
            <a:xfrm>
              <a:off x="1994983" y="2664244"/>
              <a:ext cx="19059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ZoneTexte 65">
              <a:extLst>
                <a:ext uri="{FF2B5EF4-FFF2-40B4-BE49-F238E27FC236}">
                  <a16:creationId xmlns:a16="http://schemas.microsoft.com/office/drawing/2014/main" id="{9CF78040-C7F6-4157-8DD5-7F75BA2D956A}"/>
                </a:ext>
              </a:extLst>
            </p:cNvPr>
            <p:cNvSpPr txBox="1"/>
            <p:nvPr/>
          </p:nvSpPr>
          <p:spPr>
            <a:xfrm>
              <a:off x="3641873" y="2695089"/>
              <a:ext cx="219765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R</a:t>
              </a:r>
            </a:p>
          </p:txBody>
        </p:sp>
        <p:sp>
          <p:nvSpPr>
            <p:cNvPr id="67" name="Arc 66">
              <a:extLst>
                <a:ext uri="{FF2B5EF4-FFF2-40B4-BE49-F238E27FC236}">
                  <a16:creationId xmlns:a16="http://schemas.microsoft.com/office/drawing/2014/main" id="{0B498549-3728-4843-978C-5F0271BEA7AC}"/>
                </a:ext>
              </a:extLst>
            </p:cNvPr>
            <p:cNvSpPr/>
            <p:nvPr/>
          </p:nvSpPr>
          <p:spPr>
            <a:xfrm rot="10800000">
              <a:off x="1619672" y="1338838"/>
              <a:ext cx="794209" cy="450318"/>
            </a:xfrm>
            <a:prstGeom prst="arc">
              <a:avLst>
                <a:gd name="adj1" fmla="val 12257839"/>
                <a:gd name="adj2" fmla="val 20451649"/>
              </a:avLst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F4723D14-28C7-48CB-9258-20A8B8E32A22}"/>
                </a:ext>
              </a:extLst>
            </p:cNvPr>
            <p:cNvSpPr txBox="1"/>
            <p:nvPr/>
          </p:nvSpPr>
          <p:spPr>
            <a:xfrm>
              <a:off x="2110965" y="1757180"/>
              <a:ext cx="327795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 panose="05050102010706020507" pitchFamily="18" charset="2"/>
                </a:rPr>
                <a:t></a:t>
              </a:r>
              <a:endParaRPr lang="en-US" sz="2400" dirty="0"/>
            </a:p>
          </p:txBody>
        </p:sp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D3E4570C-5EB1-4084-BD03-6D4EFD36AA08}"/>
                </a:ext>
              </a:extLst>
            </p:cNvPr>
            <p:cNvSpPr/>
            <p:nvPr/>
          </p:nvSpPr>
          <p:spPr>
            <a:xfrm>
              <a:off x="2886024" y="1898240"/>
              <a:ext cx="815396" cy="1169475"/>
            </a:xfrm>
            <a:prstGeom prst="arc">
              <a:avLst>
                <a:gd name="adj1" fmla="val 18157142"/>
                <a:gd name="adj2" fmla="val 21207790"/>
              </a:avLst>
            </a:prstGeom>
            <a:ln w="254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8" name="Connecteur droit avec flèche 87">
            <a:extLst>
              <a:ext uri="{FF2B5EF4-FFF2-40B4-BE49-F238E27FC236}">
                <a16:creationId xmlns:a16="http://schemas.microsoft.com/office/drawing/2014/main" id="{FE1E560B-0A8B-473F-85C5-B31533833FA8}"/>
              </a:ext>
            </a:extLst>
          </p:cNvPr>
          <p:cNvCxnSpPr>
            <a:cxnSpLocks/>
          </p:cNvCxnSpPr>
          <p:nvPr/>
        </p:nvCxnSpPr>
        <p:spPr>
          <a:xfrm flipH="1" flipV="1">
            <a:off x="6022900" y="2234540"/>
            <a:ext cx="1813799" cy="15512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ZoneTexte 90">
                <a:extLst>
                  <a:ext uri="{FF2B5EF4-FFF2-40B4-BE49-F238E27FC236}">
                    <a16:creationId xmlns:a16="http://schemas.microsoft.com/office/drawing/2014/main" id="{60DEC963-F41A-4A89-8188-BF1C8C93AD7E}"/>
                  </a:ext>
                </a:extLst>
              </p:cNvPr>
              <p:cNvSpPr txBox="1"/>
              <p:nvPr/>
            </p:nvSpPr>
            <p:spPr>
              <a:xfrm>
                <a:off x="6481537" y="3844970"/>
                <a:ext cx="707460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𝑊</m:t>
                    </m:r>
                    <m:r>
                      <a:rPr lang="fr-FR" sz="20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2000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fr-FR" sz="2000" dirty="0">
                    <a:solidFill>
                      <a:srgbClr val="7030A0"/>
                    </a:solidFill>
                  </a:rPr>
                  <a:t>Finite Mode </a:t>
                </a:r>
                <a:r>
                  <a:rPr lang="fr-FR" sz="2000" dirty="0" err="1">
                    <a:solidFill>
                      <a:srgbClr val="7030A0"/>
                    </a:solidFill>
                  </a:rPr>
                  <a:t>Width</a:t>
                </a:r>
                <a:r>
                  <a:rPr lang="fr-FR" sz="2000" dirty="0">
                    <a:solidFill>
                      <a:srgbClr val="7030A0"/>
                    </a:solidFill>
                  </a:rPr>
                  <a:t> </a:t>
                </a:r>
                <a:r>
                  <a:rPr lang="fr-FR" sz="2000" dirty="0" err="1">
                    <a:solidFill>
                      <a:srgbClr val="7030A0"/>
                    </a:solidFill>
                  </a:rPr>
                  <a:t>effects</a:t>
                </a:r>
                <a:r>
                  <a:rPr lang="fr-FR" sz="2000" dirty="0">
                    <a:solidFill>
                      <a:srgbClr val="7030A0"/>
                    </a:solidFill>
                  </a:rPr>
                  <a:t> (FMW) (= </a:t>
                </a:r>
                <a:r>
                  <a:rPr lang="fr-FR" sz="2000" dirty="0" err="1">
                    <a:solidFill>
                      <a:srgbClr val="7030A0"/>
                    </a:solidFill>
                  </a:rPr>
                  <a:t>ballooning</a:t>
                </a:r>
                <a:r>
                  <a:rPr lang="fr-FR" sz="2000" dirty="0">
                    <a:solidFill>
                      <a:srgbClr val="7030A0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91" name="ZoneTexte 90">
                <a:extLst>
                  <a:ext uri="{FF2B5EF4-FFF2-40B4-BE49-F238E27FC236}">
                    <a16:creationId xmlns:a16="http://schemas.microsoft.com/office/drawing/2014/main" id="{60DEC963-F41A-4A89-8188-BF1C8C93AD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1537" y="3844970"/>
                <a:ext cx="7074609" cy="400110"/>
              </a:xfrm>
              <a:prstGeom prst="rect">
                <a:avLst/>
              </a:prstGeom>
              <a:blipFill>
                <a:blip r:embed="rId37"/>
                <a:stretch>
                  <a:fillRect t="-9231" b="-2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ZoneTexte 92">
                <a:extLst>
                  <a:ext uri="{FF2B5EF4-FFF2-40B4-BE49-F238E27FC236}">
                    <a16:creationId xmlns:a16="http://schemas.microsoft.com/office/drawing/2014/main" id="{9BE7DEF3-135F-4320-98AE-4B5809D49AD8}"/>
                  </a:ext>
                </a:extLst>
              </p:cNvPr>
              <p:cNvSpPr txBox="1"/>
              <p:nvPr/>
            </p:nvSpPr>
            <p:spPr>
              <a:xfrm>
                <a:off x="6448172" y="4261857"/>
                <a:ext cx="3924857" cy="6915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sz="20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fr-FR" sz="20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fr-FR" sz="20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fr-FR" sz="20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e>
                      </m:d>
                      <m:r>
                        <a:rPr lang="fr-FR" sz="20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∿</m:t>
                      </m:r>
                      <m:r>
                        <m:rPr>
                          <m:sty m:val="p"/>
                        </m:rPr>
                        <a:rPr lang="fr-FR" sz="2000" b="0" i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exp</m:t>
                      </m:r>
                      <m:d>
                        <m:dPr>
                          <m:ctrlPr>
                            <a:rPr lang="fr-FR" sz="20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20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fr-FR" sz="20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fr-FR" sz="20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fr-FR" sz="20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fr-FR" sz="20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sSub>
                        <m:sSubPr>
                          <m:ctrlPr>
                            <a:rPr lang="fr-FR" sz="20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fr-FR" sz="20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20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0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num>
                            <m:den>
                              <m:r>
                                <a:rPr lang="fr-FR" sz="20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bSup>
                            <m:sSubSupPr>
                              <m:ctrlPr>
                                <a:rPr lang="fr-FR" sz="20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fr-FR" sz="20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fr-FR" sz="20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fr-FR" sz="2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93" name="ZoneTexte 92">
                <a:extLst>
                  <a:ext uri="{FF2B5EF4-FFF2-40B4-BE49-F238E27FC236}">
                    <a16:creationId xmlns:a16="http://schemas.microsoft.com/office/drawing/2014/main" id="{9BE7DEF3-135F-4320-98AE-4B5809D49A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8172" y="4261857"/>
                <a:ext cx="3924857" cy="691536"/>
              </a:xfrm>
              <a:prstGeom prst="rect">
                <a:avLst/>
              </a:prstGeom>
              <a:blipFill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ZoneTexte 93">
            <a:extLst>
              <a:ext uri="{FF2B5EF4-FFF2-40B4-BE49-F238E27FC236}">
                <a16:creationId xmlns:a16="http://schemas.microsoft.com/office/drawing/2014/main" id="{3A56B436-9992-464C-B004-F95AADACF656}"/>
              </a:ext>
            </a:extLst>
          </p:cNvPr>
          <p:cNvSpPr txBox="1"/>
          <p:nvPr/>
        </p:nvSpPr>
        <p:spPr>
          <a:xfrm>
            <a:off x="6416821" y="4987946"/>
            <a:ext cx="1638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Free </a:t>
            </a:r>
            <a:r>
              <a:rPr lang="fr-FR" dirty="0" err="1"/>
              <a:t>parameter</a:t>
            </a:r>
            <a:endParaRPr lang="fr-FR" dirty="0"/>
          </a:p>
        </p:txBody>
      </p:sp>
      <p:cxnSp>
        <p:nvCxnSpPr>
          <p:cNvPr id="95" name="Connecteur droit avec flèche 94">
            <a:extLst>
              <a:ext uri="{FF2B5EF4-FFF2-40B4-BE49-F238E27FC236}">
                <a16:creationId xmlns:a16="http://schemas.microsoft.com/office/drawing/2014/main" id="{7BC1D9CC-A65D-43C5-9854-8FA85A00955F}"/>
              </a:ext>
            </a:extLst>
          </p:cNvPr>
          <p:cNvCxnSpPr>
            <a:cxnSpLocks/>
          </p:cNvCxnSpPr>
          <p:nvPr/>
        </p:nvCxnSpPr>
        <p:spPr>
          <a:xfrm flipV="1">
            <a:off x="6958959" y="4768689"/>
            <a:ext cx="0" cy="282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7" name="Image 96">
            <a:extLst>
              <a:ext uri="{FF2B5EF4-FFF2-40B4-BE49-F238E27FC236}">
                <a16:creationId xmlns:a16="http://schemas.microsoft.com/office/drawing/2014/main" id="{3A6B9891-9704-4158-8FFA-6CA2546B5C5B}"/>
              </a:ext>
            </a:extLst>
          </p:cNvPr>
          <p:cNvPicPr>
            <a:picLocks noChangeAspect="1"/>
          </p:cNvPicPr>
          <p:nvPr/>
        </p:nvPicPr>
        <p:blipFill rotWithShape="1"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14" r="7181"/>
          <a:stretch/>
        </p:blipFill>
        <p:spPr>
          <a:xfrm>
            <a:off x="3002752" y="4446436"/>
            <a:ext cx="3122659" cy="2252554"/>
          </a:xfrm>
          <a:prstGeom prst="rect">
            <a:avLst/>
          </a:prstGeom>
        </p:spPr>
      </p:pic>
      <p:pic>
        <p:nvPicPr>
          <p:cNvPr id="98" name="Image 97">
            <a:extLst>
              <a:ext uri="{FF2B5EF4-FFF2-40B4-BE49-F238E27FC236}">
                <a16:creationId xmlns:a16="http://schemas.microsoft.com/office/drawing/2014/main" id="{5C6C14A6-F842-4F89-BB81-7B9FC725BA8E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237224" y="4112287"/>
            <a:ext cx="2629801" cy="2489981"/>
          </a:xfrm>
          <a:prstGeom prst="rect">
            <a:avLst/>
          </a:prstGeom>
        </p:spPr>
      </p:pic>
      <p:grpSp>
        <p:nvGrpSpPr>
          <p:cNvPr id="99" name="Groupe 98">
            <a:extLst>
              <a:ext uri="{FF2B5EF4-FFF2-40B4-BE49-F238E27FC236}">
                <a16:creationId xmlns:a16="http://schemas.microsoft.com/office/drawing/2014/main" id="{3F20760C-9BA7-4FDA-A076-DE080D321EA5}"/>
              </a:ext>
            </a:extLst>
          </p:cNvPr>
          <p:cNvGrpSpPr/>
          <p:nvPr/>
        </p:nvGrpSpPr>
        <p:grpSpPr>
          <a:xfrm>
            <a:off x="237224" y="3715572"/>
            <a:ext cx="3820119" cy="392164"/>
            <a:chOff x="9317198" y="3827964"/>
            <a:chExt cx="3497222" cy="36933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0" name="ZoneTexte 99">
                  <a:extLst>
                    <a:ext uri="{FF2B5EF4-FFF2-40B4-BE49-F238E27FC236}">
                      <a16:creationId xmlns:a16="http://schemas.microsoft.com/office/drawing/2014/main" id="{865851E6-7B73-4594-BC65-056F046078F3}"/>
                    </a:ext>
                  </a:extLst>
                </p:cNvPr>
                <p:cNvSpPr txBox="1"/>
                <p:nvPr/>
              </p:nvSpPr>
              <p:spPr>
                <a:xfrm>
                  <a:off x="10077246" y="3827964"/>
                  <a:ext cx="273717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 panose="02040503050406030204" pitchFamily="18" charset="0"/>
                              </a:rPr>
                              <m:t>δΦ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≠0</m:t>
                            </m:r>
                          </m:sub>
                        </m:sSub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00" name="ZoneTexte 99">
                  <a:extLst>
                    <a:ext uri="{FF2B5EF4-FFF2-40B4-BE49-F238E27FC236}">
                      <a16:creationId xmlns:a16="http://schemas.microsoft.com/office/drawing/2014/main" id="{865851E6-7B73-4594-BC65-056F046078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77246" y="3827964"/>
                  <a:ext cx="2737174" cy="369332"/>
                </a:xfrm>
                <a:prstGeom prst="rect">
                  <a:avLst/>
                </a:prstGeom>
                <a:blipFill>
                  <a:blip r:embed="rId4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1" name="ZoneTexte 100">
              <a:extLst>
                <a:ext uri="{FF2B5EF4-FFF2-40B4-BE49-F238E27FC236}">
                  <a16:creationId xmlns:a16="http://schemas.microsoft.com/office/drawing/2014/main" id="{4CB94B7D-DFB0-403C-8C38-A30BC903C319}"/>
                </a:ext>
              </a:extLst>
            </p:cNvPr>
            <p:cNvSpPr txBox="1"/>
            <p:nvPr/>
          </p:nvSpPr>
          <p:spPr>
            <a:xfrm>
              <a:off x="9317198" y="3827964"/>
              <a:ext cx="15200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/>
                <a:t>BALLOONING</a:t>
              </a:r>
              <a:r>
                <a:rPr lang="fr-FR" dirty="0"/>
                <a:t> </a:t>
              </a:r>
            </a:p>
          </p:txBody>
        </p:sp>
      </p:grpSp>
      <p:sp>
        <p:nvSpPr>
          <p:cNvPr id="104" name="Rectangle 103">
            <a:extLst>
              <a:ext uri="{FF2B5EF4-FFF2-40B4-BE49-F238E27FC236}">
                <a16:creationId xmlns:a16="http://schemas.microsoft.com/office/drawing/2014/main" id="{623E26B3-E187-46C8-9A78-A3E99E944EA9}"/>
              </a:ext>
            </a:extLst>
          </p:cNvPr>
          <p:cNvSpPr/>
          <p:nvPr/>
        </p:nvSpPr>
        <p:spPr>
          <a:xfrm>
            <a:off x="990600" y="4107736"/>
            <a:ext cx="523875" cy="154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D01ACC18-F385-4CE7-BB98-B665CEAC6C35}"/>
              </a:ext>
            </a:extLst>
          </p:cNvPr>
          <p:cNvSpPr txBox="1"/>
          <p:nvPr/>
        </p:nvSpPr>
        <p:spPr>
          <a:xfrm>
            <a:off x="11302908" y="626146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800269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807742" y="6274501"/>
            <a:ext cx="718457" cy="514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grpSp>
        <p:nvGrpSpPr>
          <p:cNvPr id="16" name="Groupe 15"/>
          <p:cNvGrpSpPr/>
          <p:nvPr/>
        </p:nvGrpSpPr>
        <p:grpSpPr>
          <a:xfrm>
            <a:off x="0" y="528179"/>
            <a:ext cx="5648101" cy="5191309"/>
            <a:chOff x="346970" y="548016"/>
            <a:chExt cx="4675680" cy="3646894"/>
          </a:xfrm>
        </p:grpSpPr>
        <p:grpSp>
          <p:nvGrpSpPr>
            <p:cNvPr id="9" name="Groupe 8"/>
            <p:cNvGrpSpPr/>
            <p:nvPr/>
          </p:nvGrpSpPr>
          <p:grpSpPr>
            <a:xfrm>
              <a:off x="711213" y="609994"/>
              <a:ext cx="4311437" cy="2600393"/>
              <a:chOff x="661584" y="593047"/>
              <a:chExt cx="4311437" cy="2991786"/>
            </a:xfrm>
          </p:grpSpPr>
          <p:pic>
            <p:nvPicPr>
              <p:cNvPr id="59" name="Image 58"/>
              <p:cNvPicPr>
                <a:picLocks noChangeAspect="1"/>
              </p:cNvPicPr>
              <p:nvPr/>
            </p:nvPicPr>
            <p:blipFill rotWithShape="1">
              <a:blip r:embed="rId2"/>
              <a:srcRect l="50264"/>
              <a:stretch/>
            </p:blipFill>
            <p:spPr>
              <a:xfrm>
                <a:off x="661584" y="610762"/>
                <a:ext cx="4311437" cy="2974071"/>
              </a:xfrm>
              <a:prstGeom prst="rect">
                <a:avLst/>
              </a:prstGeom>
            </p:spPr>
          </p:pic>
          <p:sp>
            <p:nvSpPr>
              <p:cNvPr id="68" name="ZoneTexte 67"/>
              <p:cNvSpPr txBox="1"/>
              <p:nvPr/>
            </p:nvSpPr>
            <p:spPr>
              <a:xfrm rot="16200000">
                <a:off x="550979" y="1848959"/>
                <a:ext cx="8243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err="1"/>
                  <a:t>Energy</a:t>
                </a:r>
                <a:endParaRPr lang="fr-FR" dirty="0"/>
              </a:p>
            </p:txBody>
          </p:sp>
          <p:sp>
            <p:nvSpPr>
              <p:cNvPr id="3" name="ZoneTexte 2"/>
              <p:cNvSpPr txBox="1"/>
              <p:nvPr/>
            </p:nvSpPr>
            <p:spPr>
              <a:xfrm>
                <a:off x="1489435" y="593047"/>
                <a:ext cx="184731" cy="4249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fr-FR" dirty="0"/>
              </a:p>
            </p:txBody>
          </p:sp>
        </p:grpSp>
        <p:sp>
          <p:nvSpPr>
            <p:cNvPr id="2" name="ZoneTexte 1"/>
            <p:cNvSpPr txBox="1"/>
            <p:nvPr/>
          </p:nvSpPr>
          <p:spPr>
            <a:xfrm>
              <a:off x="1955567" y="548016"/>
              <a:ext cx="2612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/>
                <a:t>WITHOUT BALLOONING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ZoneTexte 27"/>
                <p:cNvSpPr txBox="1"/>
                <p:nvPr/>
              </p:nvSpPr>
              <p:spPr>
                <a:xfrm>
                  <a:off x="1674166" y="3822328"/>
                  <a:ext cx="257561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>
                      <a:solidFill>
                        <a:schemeClr val="bg1"/>
                      </a:solidFill>
                    </a:rPr>
                    <a:t>Energy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fr-FR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a14:m>
                  <a:endParaRPr lang="fr-FR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ZoneTexte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74166" y="3822328"/>
                  <a:ext cx="2575617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1633" t="-581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Connecteur droit avec flèche 28"/>
            <p:cNvCxnSpPr/>
            <p:nvPr/>
          </p:nvCxnSpPr>
          <p:spPr>
            <a:xfrm>
              <a:off x="2681786" y="4053840"/>
              <a:ext cx="418011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ZoneTexte 30"/>
            <p:cNvSpPr txBox="1"/>
            <p:nvPr/>
          </p:nvSpPr>
          <p:spPr>
            <a:xfrm>
              <a:off x="3126377" y="3825578"/>
              <a:ext cx="9318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>
                  <a:solidFill>
                    <a:schemeClr val="bg1"/>
                  </a:solidFill>
                </a:rPr>
                <a:t>φ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2080196" y="1659705"/>
              <a:ext cx="18001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err="1">
                  <a:solidFill>
                    <a:schemeClr val="bg1"/>
                  </a:solidFill>
                </a:rPr>
                <a:t>Region</a:t>
              </a:r>
              <a:r>
                <a:rPr lang="fr-FR" sz="1400" b="1" dirty="0">
                  <a:solidFill>
                    <a:schemeClr val="bg1"/>
                  </a:solidFill>
                </a:rPr>
                <a:t> </a:t>
              </a:r>
              <a:r>
                <a:rPr lang="fr-FR" sz="1400" b="1" dirty="0" err="1">
                  <a:solidFill>
                    <a:schemeClr val="bg1"/>
                  </a:solidFill>
                </a:rPr>
                <a:t>with</a:t>
              </a:r>
              <a:r>
                <a:rPr lang="fr-FR" sz="1400" b="1" dirty="0">
                  <a:solidFill>
                    <a:schemeClr val="bg1"/>
                  </a:solidFill>
                </a:rPr>
                <a:t> </a:t>
              </a:r>
              <a:r>
                <a:rPr lang="fr-FR" sz="1400" b="1" dirty="0" err="1">
                  <a:solidFill>
                    <a:schemeClr val="bg1"/>
                  </a:solidFill>
                </a:rPr>
                <a:t>most</a:t>
              </a:r>
              <a:r>
                <a:rPr lang="fr-FR" sz="1400" b="1" dirty="0">
                  <a:solidFill>
                    <a:schemeClr val="bg1"/>
                  </a:solidFill>
                </a:rPr>
                <a:t> </a:t>
              </a:r>
            </a:p>
            <a:p>
              <a:r>
                <a:rPr lang="fr-FR" sz="1400" b="1" dirty="0">
                  <a:solidFill>
                    <a:schemeClr val="bg1"/>
                  </a:solidFill>
                </a:rPr>
                <a:t>of the </a:t>
              </a:r>
              <a:r>
                <a:rPr lang="fr-FR" sz="1400" b="1" dirty="0" err="1">
                  <a:solidFill>
                    <a:schemeClr val="bg1"/>
                  </a:solidFill>
                </a:rPr>
                <a:t>energy</a:t>
              </a:r>
              <a:r>
                <a:rPr lang="fr-FR" sz="1400" b="1" dirty="0">
                  <a:solidFill>
                    <a:schemeClr val="bg1"/>
                  </a:solidFill>
                </a:rPr>
                <a:t> </a:t>
              </a:r>
              <a:r>
                <a:rPr lang="fr-FR" sz="1400" b="1" dirty="0" err="1">
                  <a:solidFill>
                    <a:schemeClr val="bg1"/>
                  </a:solidFill>
                </a:rPr>
                <a:t>transfer</a:t>
              </a:r>
              <a:endParaRPr lang="fr-FR" sz="1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33" name="Connecteur droit avec flèche 32"/>
            <p:cNvCxnSpPr/>
            <p:nvPr/>
          </p:nvCxnSpPr>
          <p:spPr>
            <a:xfrm flipH="1">
              <a:off x="1723803" y="2147051"/>
              <a:ext cx="5954" cy="557293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/>
            <p:cNvCxnSpPr/>
            <p:nvPr/>
          </p:nvCxnSpPr>
          <p:spPr>
            <a:xfrm flipV="1">
              <a:off x="742197" y="2405875"/>
              <a:ext cx="887407" cy="48959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ZoneTexte 36"/>
                <p:cNvSpPr txBox="1"/>
                <p:nvPr/>
              </p:nvSpPr>
              <p:spPr>
                <a:xfrm>
                  <a:off x="346970" y="2856658"/>
                  <a:ext cx="1078939" cy="6486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err="1">
                      <a:solidFill>
                        <a:srgbClr val="FF0000"/>
                      </a:solidFill>
                    </a:rPr>
                    <a:t>Resonance</a:t>
                  </a:r>
                  <a:endParaRPr lang="fr-FR" dirty="0">
                    <a:solidFill>
                      <a:srgbClr val="FF0000"/>
                    </a:solidFill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oMath>
                    </m:oMathPara>
                  </a14:m>
                  <a:endParaRPr lang="fr-FR" dirty="0">
                    <a:solidFill>
                      <a:srgbClr val="FF0000"/>
                    </a:solidFill>
                  </a:endParaRPr>
                </a:p>
                <a:p>
                  <a:endParaRPr lang="fr-FR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7" name="ZoneTexte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6970" y="2856658"/>
                  <a:ext cx="1078939" cy="648639"/>
                </a:xfrm>
                <a:prstGeom prst="rect">
                  <a:avLst/>
                </a:prstGeom>
                <a:blipFill>
                  <a:blip r:embed="rId10"/>
                  <a:stretch>
                    <a:fillRect l="-3738" t="-397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ZoneTexte 68"/>
                <p:cNvSpPr txBox="1"/>
                <p:nvPr/>
              </p:nvSpPr>
              <p:spPr>
                <a:xfrm>
                  <a:off x="2704461" y="3192254"/>
                  <a:ext cx="365673" cy="6053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oMath>
                    </m:oMathPara>
                  </a14:m>
                  <a:endParaRPr lang="fr-FR" sz="2000" b="0" dirty="0"/>
                </a:p>
                <a:p>
                  <a:endParaRPr lang="fr-FR" b="0" dirty="0"/>
                </a:p>
                <a:p>
                  <a:endParaRPr lang="fr-FR" dirty="0"/>
                </a:p>
              </p:txBody>
            </p:sp>
          </mc:Choice>
          <mc:Fallback xmlns="">
            <p:sp>
              <p:nvSpPr>
                <p:cNvPr id="69" name="ZoneTexte 6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04461" y="3192254"/>
                  <a:ext cx="365673" cy="605396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5" name="ZoneTexte 44"/>
          <p:cNvSpPr txBox="1"/>
          <p:nvPr/>
        </p:nvSpPr>
        <p:spPr>
          <a:xfrm>
            <a:off x="1180873" y="4162313"/>
            <a:ext cx="1123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err="1">
                <a:solidFill>
                  <a:srgbClr val="00B050"/>
                </a:solidFill>
              </a:rPr>
              <a:t>Deeply</a:t>
            </a:r>
            <a:r>
              <a:rPr lang="fr-FR" sz="1600" b="1" dirty="0">
                <a:solidFill>
                  <a:srgbClr val="00B050"/>
                </a:solidFill>
              </a:rPr>
              <a:t> </a:t>
            </a:r>
            <a:r>
              <a:rPr lang="fr-FR" sz="1600" b="1" dirty="0" err="1">
                <a:solidFill>
                  <a:srgbClr val="00B050"/>
                </a:solidFill>
              </a:rPr>
              <a:t>trapped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076144" y="4144079"/>
            <a:ext cx="11508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err="1">
                <a:solidFill>
                  <a:srgbClr val="7030A0"/>
                </a:solidFill>
              </a:rPr>
              <a:t>Barely</a:t>
            </a:r>
            <a:r>
              <a:rPr lang="fr-FR" sz="1600" b="1" dirty="0">
                <a:solidFill>
                  <a:srgbClr val="7030A0"/>
                </a:solidFill>
              </a:rPr>
              <a:t> </a:t>
            </a:r>
            <a:r>
              <a:rPr lang="fr-FR" sz="1600" b="1" dirty="0" err="1">
                <a:solidFill>
                  <a:srgbClr val="7030A0"/>
                </a:solidFill>
              </a:rPr>
              <a:t>trapped</a:t>
            </a:r>
            <a:endParaRPr lang="fr-FR" sz="1600" b="1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ZoneTexte 38"/>
              <p:cNvSpPr txBox="1"/>
              <p:nvPr/>
            </p:nvSpPr>
            <p:spPr>
              <a:xfrm>
                <a:off x="1189962" y="932049"/>
                <a:ext cx="29890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Power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9" name="ZoneText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9962" y="932049"/>
                <a:ext cx="2989073" cy="369332"/>
              </a:xfrm>
              <a:prstGeom prst="rect">
                <a:avLst/>
              </a:prstGeom>
              <a:blipFill>
                <a:blip r:embed="rId14"/>
                <a:stretch>
                  <a:fillRect l="-1629"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Connecteur droit avec flèche 40"/>
          <p:cNvCxnSpPr/>
          <p:nvPr/>
        </p:nvCxnSpPr>
        <p:spPr>
          <a:xfrm>
            <a:off x="2283632" y="1116715"/>
            <a:ext cx="485113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>
            <a:off x="2838858" y="936407"/>
            <a:ext cx="1081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chemeClr val="bg1"/>
                </a:solidFill>
              </a:rPr>
              <a:t>δφ</a:t>
            </a:r>
            <a:endParaRPr lang="fr-FR" dirty="0">
              <a:solidFill>
                <a:schemeClr val="bg1"/>
              </a:solidFill>
            </a:endParaRPr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A7CE46DC-65EE-4F26-8254-D9B01D29104F}"/>
              </a:ext>
            </a:extLst>
          </p:cNvPr>
          <p:cNvGrpSpPr/>
          <p:nvPr/>
        </p:nvGrpSpPr>
        <p:grpSpPr>
          <a:xfrm>
            <a:off x="835222" y="4722160"/>
            <a:ext cx="1793830" cy="2060067"/>
            <a:chOff x="1582148" y="1184776"/>
            <a:chExt cx="2450772" cy="2460247"/>
          </a:xfrm>
        </p:grpSpPr>
        <p:cxnSp>
          <p:nvCxnSpPr>
            <p:cNvPr id="43" name="Connecteur droit avec flèche 42">
              <a:extLst>
                <a:ext uri="{FF2B5EF4-FFF2-40B4-BE49-F238E27FC236}">
                  <a16:creationId xmlns:a16="http://schemas.microsoft.com/office/drawing/2014/main" id="{C9868490-2516-40C7-9356-86694FCF9426}"/>
                </a:ext>
              </a:extLst>
            </p:cNvPr>
            <p:cNvCxnSpPr>
              <a:endCxn id="51" idx="0"/>
            </p:cNvCxnSpPr>
            <p:nvPr/>
          </p:nvCxnSpPr>
          <p:spPr>
            <a:xfrm flipV="1">
              <a:off x="2922733" y="2134766"/>
              <a:ext cx="226334" cy="529478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DF81F0AC-1254-4770-9C96-E3AEC8588FD9}"/>
                </a:ext>
              </a:extLst>
            </p:cNvPr>
            <p:cNvSpPr txBox="1"/>
            <p:nvPr/>
          </p:nvSpPr>
          <p:spPr>
            <a:xfrm>
              <a:off x="2602890" y="1980418"/>
              <a:ext cx="639683" cy="477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ym typeface="Symbol"/>
                </a:rPr>
                <a:t></a:t>
              </a:r>
              <a:r>
                <a:rPr lang="en-US" sz="2000" baseline="-25000" dirty="0">
                  <a:sym typeface="Symbol"/>
                </a:rPr>
                <a:t>b</a:t>
              </a:r>
              <a:endParaRPr lang="en-US" sz="2000" baseline="-25000" dirty="0"/>
            </a:p>
          </p:txBody>
        </p:sp>
        <p:cxnSp>
          <p:nvCxnSpPr>
            <p:cNvPr id="47" name="Connecteur droit avec flèche 46">
              <a:extLst>
                <a:ext uri="{FF2B5EF4-FFF2-40B4-BE49-F238E27FC236}">
                  <a16:creationId xmlns:a16="http://schemas.microsoft.com/office/drawing/2014/main" id="{0B4BF1C8-26D4-45E5-972D-7494FB518266}"/>
                </a:ext>
              </a:extLst>
            </p:cNvPr>
            <p:cNvCxnSpPr/>
            <p:nvPr/>
          </p:nvCxnSpPr>
          <p:spPr>
            <a:xfrm flipV="1">
              <a:off x="1984155" y="1268760"/>
              <a:ext cx="0" cy="237626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0C800777-ED40-4A9A-85F9-6464700A06AA}"/>
                </a:ext>
              </a:extLst>
            </p:cNvPr>
            <p:cNvSpPr txBox="1"/>
            <p:nvPr/>
          </p:nvSpPr>
          <p:spPr>
            <a:xfrm>
              <a:off x="1582148" y="1184776"/>
              <a:ext cx="219765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Z</a:t>
              </a:r>
            </a:p>
          </p:txBody>
        </p: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84E5FBD9-9B26-40BD-8DB3-6307E3D111BB}"/>
                </a:ext>
              </a:extLst>
            </p:cNvPr>
            <p:cNvSpPr txBox="1"/>
            <p:nvPr/>
          </p:nvSpPr>
          <p:spPr>
            <a:xfrm>
              <a:off x="3769007" y="2133639"/>
              <a:ext cx="263913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/>
                </a:rPr>
                <a:t></a:t>
              </a:r>
              <a:endParaRPr lang="en-US" sz="2400" dirty="0"/>
            </a:p>
          </p:txBody>
        </p:sp>
        <p:sp>
          <p:nvSpPr>
            <p:cNvPr id="50" name="Ellipse 49">
              <a:extLst>
                <a:ext uri="{FF2B5EF4-FFF2-40B4-BE49-F238E27FC236}">
                  <a16:creationId xmlns:a16="http://schemas.microsoft.com/office/drawing/2014/main" id="{45EB75AB-4BE5-495A-A9D9-80FA0504415B}"/>
                </a:ext>
              </a:extLst>
            </p:cNvPr>
            <p:cNvSpPr/>
            <p:nvPr/>
          </p:nvSpPr>
          <p:spPr>
            <a:xfrm>
              <a:off x="2455039" y="1966708"/>
              <a:ext cx="844221" cy="1430257"/>
            </a:xfrm>
            <a:prstGeom prst="ellipse">
              <a:avLst/>
            </a:prstGeom>
            <a:ln w="381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Arc 50">
              <a:extLst>
                <a:ext uri="{FF2B5EF4-FFF2-40B4-BE49-F238E27FC236}">
                  <a16:creationId xmlns:a16="http://schemas.microsoft.com/office/drawing/2014/main" id="{31CF2A4B-9250-4D6D-BBF2-52726B85FEAD}"/>
                </a:ext>
              </a:extLst>
            </p:cNvPr>
            <p:cNvSpPr/>
            <p:nvPr/>
          </p:nvSpPr>
          <p:spPr>
            <a:xfrm>
              <a:off x="2734516" y="2133638"/>
              <a:ext cx="779711" cy="1122902"/>
            </a:xfrm>
            <a:prstGeom prst="arc">
              <a:avLst>
                <a:gd name="adj1" fmla="val 16338479"/>
                <a:gd name="adj2" fmla="val 5264729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Arc 51">
              <a:extLst>
                <a:ext uri="{FF2B5EF4-FFF2-40B4-BE49-F238E27FC236}">
                  <a16:creationId xmlns:a16="http://schemas.microsoft.com/office/drawing/2014/main" id="{3393F28D-212B-4015-9495-ADCA26F5D00B}"/>
                </a:ext>
              </a:extLst>
            </p:cNvPr>
            <p:cNvSpPr/>
            <p:nvPr/>
          </p:nvSpPr>
          <p:spPr>
            <a:xfrm>
              <a:off x="2767887" y="1927414"/>
              <a:ext cx="450169" cy="1511109"/>
            </a:xfrm>
            <a:prstGeom prst="arc">
              <a:avLst>
                <a:gd name="adj1" fmla="val 17090152"/>
                <a:gd name="adj2" fmla="val 4579025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Connecteur droit avec flèche 52">
              <a:extLst>
                <a:ext uri="{FF2B5EF4-FFF2-40B4-BE49-F238E27FC236}">
                  <a16:creationId xmlns:a16="http://schemas.microsoft.com/office/drawing/2014/main" id="{B6D752EE-B3E5-445F-B111-A2AF3B6A6145}"/>
                </a:ext>
              </a:extLst>
            </p:cNvPr>
            <p:cNvCxnSpPr/>
            <p:nvPr/>
          </p:nvCxnSpPr>
          <p:spPr>
            <a:xfrm>
              <a:off x="1994983" y="2664244"/>
              <a:ext cx="19059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ZoneTexte 53">
              <a:extLst>
                <a:ext uri="{FF2B5EF4-FFF2-40B4-BE49-F238E27FC236}">
                  <a16:creationId xmlns:a16="http://schemas.microsoft.com/office/drawing/2014/main" id="{19F1E7A7-D41D-4A72-87D4-8252EF342277}"/>
                </a:ext>
              </a:extLst>
            </p:cNvPr>
            <p:cNvSpPr txBox="1"/>
            <p:nvPr/>
          </p:nvSpPr>
          <p:spPr>
            <a:xfrm>
              <a:off x="3641873" y="2695089"/>
              <a:ext cx="219765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R</a:t>
              </a:r>
            </a:p>
          </p:txBody>
        </p:sp>
        <p:sp>
          <p:nvSpPr>
            <p:cNvPr id="56" name="Arc 55">
              <a:extLst>
                <a:ext uri="{FF2B5EF4-FFF2-40B4-BE49-F238E27FC236}">
                  <a16:creationId xmlns:a16="http://schemas.microsoft.com/office/drawing/2014/main" id="{97037796-4BAB-48B8-94FB-B59E6A41E8A6}"/>
                </a:ext>
              </a:extLst>
            </p:cNvPr>
            <p:cNvSpPr/>
            <p:nvPr/>
          </p:nvSpPr>
          <p:spPr>
            <a:xfrm rot="10800000">
              <a:off x="1619672" y="1338838"/>
              <a:ext cx="794209" cy="450318"/>
            </a:xfrm>
            <a:prstGeom prst="arc">
              <a:avLst>
                <a:gd name="adj1" fmla="val 12257839"/>
                <a:gd name="adj2" fmla="val 20451649"/>
              </a:avLst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ZoneTexte 56">
              <a:extLst>
                <a:ext uri="{FF2B5EF4-FFF2-40B4-BE49-F238E27FC236}">
                  <a16:creationId xmlns:a16="http://schemas.microsoft.com/office/drawing/2014/main" id="{B50FF51F-B97A-49F7-82CA-3F88169C9D25}"/>
                </a:ext>
              </a:extLst>
            </p:cNvPr>
            <p:cNvSpPr txBox="1"/>
            <p:nvPr/>
          </p:nvSpPr>
          <p:spPr>
            <a:xfrm>
              <a:off x="2110965" y="1757180"/>
              <a:ext cx="327795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 panose="05050102010706020507" pitchFamily="18" charset="2"/>
                </a:rPr>
                <a:t></a:t>
              </a:r>
              <a:endParaRPr lang="en-US" sz="2400" dirty="0"/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5AE033C2-1C29-48A3-9682-384305C5069C}"/>
                </a:ext>
              </a:extLst>
            </p:cNvPr>
            <p:cNvSpPr/>
            <p:nvPr/>
          </p:nvSpPr>
          <p:spPr>
            <a:xfrm>
              <a:off x="2886024" y="1898240"/>
              <a:ext cx="815396" cy="1169475"/>
            </a:xfrm>
            <a:prstGeom prst="arc">
              <a:avLst>
                <a:gd name="adj1" fmla="val 18157142"/>
                <a:gd name="adj2" fmla="val 21207790"/>
              </a:avLst>
            </a:prstGeom>
            <a:ln w="254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e 59">
            <a:extLst>
              <a:ext uri="{FF2B5EF4-FFF2-40B4-BE49-F238E27FC236}">
                <a16:creationId xmlns:a16="http://schemas.microsoft.com/office/drawing/2014/main" id="{5076CC70-7647-4815-BBAF-52BEE095F2FB}"/>
              </a:ext>
            </a:extLst>
          </p:cNvPr>
          <p:cNvGrpSpPr/>
          <p:nvPr/>
        </p:nvGrpSpPr>
        <p:grpSpPr>
          <a:xfrm>
            <a:off x="3829516" y="4716351"/>
            <a:ext cx="1730053" cy="2045903"/>
            <a:chOff x="3186015" y="810004"/>
            <a:chExt cx="2668892" cy="2999202"/>
          </a:xfrm>
        </p:grpSpPr>
        <p:cxnSp>
          <p:nvCxnSpPr>
            <p:cNvPr id="61" name="Connecteur droit avec flèche 60">
              <a:extLst>
                <a:ext uri="{FF2B5EF4-FFF2-40B4-BE49-F238E27FC236}">
                  <a16:creationId xmlns:a16="http://schemas.microsoft.com/office/drawing/2014/main" id="{4C011393-305D-4C00-BBFE-29B6E1704536}"/>
                </a:ext>
              </a:extLst>
            </p:cNvPr>
            <p:cNvCxnSpPr/>
            <p:nvPr/>
          </p:nvCxnSpPr>
          <p:spPr>
            <a:xfrm flipV="1">
              <a:off x="3604248" y="908720"/>
              <a:ext cx="0" cy="290048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41CE57B6-F599-4C76-A07E-3600714DBCE6}"/>
                </a:ext>
              </a:extLst>
            </p:cNvPr>
            <p:cNvSpPr txBox="1"/>
            <p:nvPr/>
          </p:nvSpPr>
          <p:spPr>
            <a:xfrm>
              <a:off x="3200868" y="810004"/>
              <a:ext cx="107241" cy="676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Z</a:t>
              </a:r>
            </a:p>
          </p:txBody>
        </p:sp>
        <p:sp>
          <p:nvSpPr>
            <p:cNvPr id="63" name="ZoneTexte 62">
              <a:extLst>
                <a:ext uri="{FF2B5EF4-FFF2-40B4-BE49-F238E27FC236}">
                  <a16:creationId xmlns:a16="http://schemas.microsoft.com/office/drawing/2014/main" id="{2D2967EC-952C-42FA-9C31-1C22754E0C38}"/>
                </a:ext>
              </a:extLst>
            </p:cNvPr>
            <p:cNvSpPr txBox="1"/>
            <p:nvPr/>
          </p:nvSpPr>
          <p:spPr>
            <a:xfrm>
              <a:off x="5564987" y="1964398"/>
              <a:ext cx="289920" cy="290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/>
                </a:rPr>
                <a:t></a:t>
              </a:r>
              <a:endParaRPr lang="en-US" sz="2400" dirty="0"/>
            </a:p>
          </p:txBody>
        </p:sp>
        <p:sp>
          <p:nvSpPr>
            <p:cNvPr id="64" name="Ellipse 63">
              <a:extLst>
                <a:ext uri="{FF2B5EF4-FFF2-40B4-BE49-F238E27FC236}">
                  <a16:creationId xmlns:a16="http://schemas.microsoft.com/office/drawing/2014/main" id="{30BAC84B-73AF-45E2-95FA-88B9570535B8}"/>
                </a:ext>
              </a:extLst>
            </p:cNvPr>
            <p:cNvSpPr/>
            <p:nvPr/>
          </p:nvSpPr>
          <p:spPr>
            <a:xfrm>
              <a:off x="4201490" y="1760642"/>
              <a:ext cx="847459" cy="1745784"/>
            </a:xfrm>
            <a:prstGeom prst="ellipse">
              <a:avLst/>
            </a:prstGeom>
            <a:ln w="381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5" name="Arc 64">
              <a:extLst>
                <a:ext uri="{FF2B5EF4-FFF2-40B4-BE49-F238E27FC236}">
                  <a16:creationId xmlns:a16="http://schemas.microsoft.com/office/drawing/2014/main" id="{C5075189-F316-4B0D-8F63-A410F5C2D2D0}"/>
                </a:ext>
              </a:extLst>
            </p:cNvPr>
            <p:cNvSpPr/>
            <p:nvPr/>
          </p:nvSpPr>
          <p:spPr>
            <a:xfrm>
              <a:off x="4198098" y="1631220"/>
              <a:ext cx="1140844" cy="1983604"/>
            </a:xfrm>
            <a:prstGeom prst="arc">
              <a:avLst>
                <a:gd name="adj1" fmla="val 11576243"/>
                <a:gd name="adj2" fmla="val 9864785"/>
              </a:avLst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6" name="Connecteur droit avec flèche 65">
              <a:extLst>
                <a:ext uri="{FF2B5EF4-FFF2-40B4-BE49-F238E27FC236}">
                  <a16:creationId xmlns:a16="http://schemas.microsoft.com/office/drawing/2014/main" id="{A6408CB6-5B2F-4CF2-ACAF-BEE8A74285B2}"/>
                </a:ext>
              </a:extLst>
            </p:cNvPr>
            <p:cNvCxnSpPr/>
            <p:nvPr/>
          </p:nvCxnSpPr>
          <p:spPr>
            <a:xfrm>
              <a:off x="3616144" y="2612059"/>
              <a:ext cx="2093803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ZoneTexte 66">
              <a:extLst>
                <a:ext uri="{FF2B5EF4-FFF2-40B4-BE49-F238E27FC236}">
                  <a16:creationId xmlns:a16="http://schemas.microsoft.com/office/drawing/2014/main" id="{221AAE8A-0290-4091-A1B4-9406D5164A19}"/>
                </a:ext>
              </a:extLst>
            </p:cNvPr>
            <p:cNvSpPr txBox="1"/>
            <p:nvPr/>
          </p:nvSpPr>
          <p:spPr>
            <a:xfrm>
              <a:off x="5425325" y="2649709"/>
              <a:ext cx="241421" cy="290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R</a:t>
              </a:r>
            </a:p>
          </p:txBody>
        </p: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C7BA3301-2272-4250-B31B-0DAAC8E451ED}"/>
                </a:ext>
              </a:extLst>
            </p:cNvPr>
            <p:cNvSpPr/>
            <p:nvPr/>
          </p:nvSpPr>
          <p:spPr>
            <a:xfrm rot="10800000">
              <a:off x="3186015" y="1105382"/>
              <a:ext cx="872474" cy="549661"/>
            </a:xfrm>
            <a:prstGeom prst="arc">
              <a:avLst>
                <a:gd name="adj1" fmla="val 12257839"/>
                <a:gd name="adj2" fmla="val 20451649"/>
              </a:avLst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ZoneTexte 70">
              <a:extLst>
                <a:ext uri="{FF2B5EF4-FFF2-40B4-BE49-F238E27FC236}">
                  <a16:creationId xmlns:a16="http://schemas.microsoft.com/office/drawing/2014/main" id="{FC9A3994-C1B8-4343-B35E-7736D769908A}"/>
                </a:ext>
              </a:extLst>
            </p:cNvPr>
            <p:cNvSpPr txBox="1"/>
            <p:nvPr/>
          </p:nvSpPr>
          <p:spPr>
            <a:xfrm>
              <a:off x="3622631" y="1467115"/>
              <a:ext cx="402352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 panose="05050102010706020507" pitchFamily="18" charset="2"/>
                </a:rPr>
                <a:t></a:t>
              </a:r>
              <a:endParaRPr lang="en-US" sz="2400" dirty="0"/>
            </a:p>
          </p:txBody>
        </p:sp>
        <p:sp>
          <p:nvSpPr>
            <p:cNvPr id="72" name="Arc 71">
              <a:extLst>
                <a:ext uri="{FF2B5EF4-FFF2-40B4-BE49-F238E27FC236}">
                  <a16:creationId xmlns:a16="http://schemas.microsoft.com/office/drawing/2014/main" id="{AE452AC8-536A-400F-867C-88CDDF7FD1A3}"/>
                </a:ext>
              </a:extLst>
            </p:cNvPr>
            <p:cNvSpPr/>
            <p:nvPr/>
          </p:nvSpPr>
          <p:spPr>
            <a:xfrm>
              <a:off x="4594992" y="1677069"/>
              <a:ext cx="895749" cy="1427471"/>
            </a:xfrm>
            <a:prstGeom prst="arc">
              <a:avLst>
                <a:gd name="adj1" fmla="val 18157142"/>
                <a:gd name="adj2" fmla="val 21207790"/>
              </a:avLst>
            </a:prstGeom>
            <a:ln w="254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Arc 72">
              <a:extLst>
                <a:ext uri="{FF2B5EF4-FFF2-40B4-BE49-F238E27FC236}">
                  <a16:creationId xmlns:a16="http://schemas.microsoft.com/office/drawing/2014/main" id="{15C86CF4-8429-4231-B49C-8932C86A5929}"/>
                </a:ext>
              </a:extLst>
            </p:cNvPr>
            <p:cNvSpPr/>
            <p:nvPr/>
          </p:nvSpPr>
          <p:spPr>
            <a:xfrm>
              <a:off x="4225176" y="1829921"/>
              <a:ext cx="523648" cy="1586204"/>
            </a:xfrm>
            <a:prstGeom prst="arc">
              <a:avLst>
                <a:gd name="adj1" fmla="val 12367727"/>
                <a:gd name="adj2" fmla="val 9017263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4" name="Connecteur droit avec flèche 73">
              <a:extLst>
                <a:ext uri="{FF2B5EF4-FFF2-40B4-BE49-F238E27FC236}">
                  <a16:creationId xmlns:a16="http://schemas.microsoft.com/office/drawing/2014/main" id="{8C08F89D-875B-4249-9163-2DFD690ABE19}"/>
                </a:ext>
              </a:extLst>
            </p:cNvPr>
            <p:cNvCxnSpPr/>
            <p:nvPr/>
          </p:nvCxnSpPr>
          <p:spPr>
            <a:xfrm flipH="1" flipV="1">
              <a:off x="4248758" y="2486393"/>
              <a:ext cx="351647" cy="138453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ZoneTexte 74">
              <a:extLst>
                <a:ext uri="{FF2B5EF4-FFF2-40B4-BE49-F238E27FC236}">
                  <a16:creationId xmlns:a16="http://schemas.microsoft.com/office/drawing/2014/main" id="{D7141FE5-1C48-427F-8FB5-F01D2E48BEE6}"/>
                </a:ext>
              </a:extLst>
            </p:cNvPr>
            <p:cNvSpPr txBox="1"/>
            <p:nvPr/>
          </p:nvSpPr>
          <p:spPr>
            <a:xfrm>
              <a:off x="4165933" y="1952728"/>
              <a:ext cx="764350" cy="586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ym typeface="Symbol"/>
                </a:rPr>
                <a:t></a:t>
              </a:r>
              <a:r>
                <a:rPr lang="en-US" sz="2000" baseline="-25000" dirty="0">
                  <a:sym typeface="Symbol"/>
                </a:rPr>
                <a:t>b</a:t>
              </a:r>
              <a:endParaRPr lang="en-US" sz="2000" baseline="-25000" dirty="0"/>
            </a:p>
          </p:txBody>
        </p:sp>
      </p:grpSp>
      <p:sp>
        <p:nvSpPr>
          <p:cNvPr id="76" name="Rectangle 75">
            <a:extLst>
              <a:ext uri="{FF2B5EF4-FFF2-40B4-BE49-F238E27FC236}">
                <a16:creationId xmlns:a16="http://schemas.microsoft.com/office/drawing/2014/main" id="{678C6395-54EF-4D3A-B3B1-0F73DC12CDB9}"/>
              </a:ext>
            </a:extLst>
          </p:cNvPr>
          <p:cNvSpPr/>
          <p:nvPr/>
        </p:nvSpPr>
        <p:spPr>
          <a:xfrm>
            <a:off x="126998" y="66514"/>
            <a:ext cx="114757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NT </a:t>
            </a:r>
            <a:r>
              <a:rPr lang="fr-CH" sz="2400" b="1" cap="all" spc="-1" dirty="0" err="1">
                <a:solidFill>
                  <a:srgbClr val="C00000"/>
                </a:solidFill>
                <a:latin typeface="Arial"/>
              </a:rPr>
              <a:t>less</a:t>
            </a:r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 stable THAN PT </a:t>
            </a:r>
            <a:r>
              <a:rPr lang="fr-CH" sz="2400" b="1" cap="all" spc="-1" dirty="0" err="1">
                <a:solidFill>
                  <a:srgbClr val="C00000"/>
                </a:solidFill>
                <a:latin typeface="Arial"/>
              </a:rPr>
              <a:t>without</a:t>
            </a:r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 BALLOONING  </a:t>
            </a:r>
            <a:endParaRPr lang="fr-FR" sz="2400" b="1" dirty="0">
              <a:solidFill>
                <a:srgbClr val="C00000"/>
              </a:solidFill>
            </a:endParaRP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954D4BBE-6D8F-4E98-8778-0FFE63761E5F}"/>
              </a:ext>
            </a:extLst>
          </p:cNvPr>
          <p:cNvSpPr txBox="1"/>
          <p:nvPr/>
        </p:nvSpPr>
        <p:spPr>
          <a:xfrm>
            <a:off x="11302908" y="626146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1708686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807742" y="6274501"/>
            <a:ext cx="718457" cy="514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55" name="Rectangle 54"/>
          <p:cNvSpPr/>
          <p:nvPr/>
        </p:nvSpPr>
        <p:spPr>
          <a:xfrm>
            <a:off x="126998" y="66514"/>
            <a:ext cx="114757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NT </a:t>
            </a:r>
            <a:r>
              <a:rPr lang="fr-CH" sz="2400" b="1" cap="all" spc="-1" dirty="0" err="1">
                <a:solidFill>
                  <a:srgbClr val="C00000"/>
                </a:solidFill>
                <a:latin typeface="Arial"/>
              </a:rPr>
              <a:t>less</a:t>
            </a:r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 stable THAN PT </a:t>
            </a:r>
            <a:r>
              <a:rPr lang="fr-CH" sz="2400" b="1" cap="all" spc="-1" dirty="0" err="1">
                <a:solidFill>
                  <a:srgbClr val="C00000"/>
                </a:solidFill>
                <a:latin typeface="Arial"/>
              </a:rPr>
              <a:t>without</a:t>
            </a:r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 BALLOONING  </a:t>
            </a:r>
            <a:endParaRPr lang="fr-FR" sz="2400" b="1" dirty="0">
              <a:solidFill>
                <a:srgbClr val="C00000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3" t="8024" r="5562" b="6798"/>
          <a:stretch/>
        </p:blipFill>
        <p:spPr>
          <a:xfrm>
            <a:off x="7724503" y="781376"/>
            <a:ext cx="4056016" cy="3504905"/>
          </a:xfrm>
          <a:prstGeom prst="rect">
            <a:avLst/>
          </a:prstGeom>
        </p:spPr>
      </p:pic>
      <p:sp>
        <p:nvSpPr>
          <p:cNvPr id="40" name="Flèche droite 39"/>
          <p:cNvSpPr/>
          <p:nvPr/>
        </p:nvSpPr>
        <p:spPr>
          <a:xfrm>
            <a:off x="5686886" y="2468937"/>
            <a:ext cx="1544453" cy="401637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0" y="528179"/>
            <a:ext cx="5648101" cy="5191309"/>
            <a:chOff x="346970" y="548016"/>
            <a:chExt cx="4675680" cy="3646894"/>
          </a:xfrm>
        </p:grpSpPr>
        <p:grpSp>
          <p:nvGrpSpPr>
            <p:cNvPr id="9" name="Groupe 8"/>
            <p:cNvGrpSpPr/>
            <p:nvPr/>
          </p:nvGrpSpPr>
          <p:grpSpPr>
            <a:xfrm>
              <a:off x="711213" y="609994"/>
              <a:ext cx="4311437" cy="2600393"/>
              <a:chOff x="661584" y="593047"/>
              <a:chExt cx="4311437" cy="2991786"/>
            </a:xfrm>
          </p:grpSpPr>
          <p:pic>
            <p:nvPicPr>
              <p:cNvPr id="59" name="Image 58"/>
              <p:cNvPicPr>
                <a:picLocks noChangeAspect="1"/>
              </p:cNvPicPr>
              <p:nvPr/>
            </p:nvPicPr>
            <p:blipFill rotWithShape="1">
              <a:blip r:embed="rId3"/>
              <a:srcRect l="50264"/>
              <a:stretch/>
            </p:blipFill>
            <p:spPr>
              <a:xfrm>
                <a:off x="661584" y="610762"/>
                <a:ext cx="4311437" cy="2974071"/>
              </a:xfrm>
              <a:prstGeom prst="rect">
                <a:avLst/>
              </a:prstGeom>
            </p:spPr>
          </p:pic>
          <p:sp>
            <p:nvSpPr>
              <p:cNvPr id="68" name="ZoneTexte 67"/>
              <p:cNvSpPr txBox="1"/>
              <p:nvPr/>
            </p:nvSpPr>
            <p:spPr>
              <a:xfrm rot="16200000">
                <a:off x="550979" y="1848959"/>
                <a:ext cx="8243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err="1"/>
                  <a:t>Energy</a:t>
                </a:r>
                <a:endParaRPr lang="fr-FR" dirty="0"/>
              </a:p>
            </p:txBody>
          </p:sp>
          <p:sp>
            <p:nvSpPr>
              <p:cNvPr id="3" name="ZoneTexte 2"/>
              <p:cNvSpPr txBox="1"/>
              <p:nvPr/>
            </p:nvSpPr>
            <p:spPr>
              <a:xfrm>
                <a:off x="1489435" y="593047"/>
                <a:ext cx="184731" cy="4249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fr-FR" dirty="0"/>
              </a:p>
            </p:txBody>
          </p:sp>
        </p:grpSp>
        <p:sp>
          <p:nvSpPr>
            <p:cNvPr id="2" name="ZoneTexte 1"/>
            <p:cNvSpPr txBox="1"/>
            <p:nvPr/>
          </p:nvSpPr>
          <p:spPr>
            <a:xfrm>
              <a:off x="1955567" y="548016"/>
              <a:ext cx="2612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/>
                <a:t>WITHOUT BALLOONING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ZoneTexte 27"/>
                <p:cNvSpPr txBox="1"/>
                <p:nvPr/>
              </p:nvSpPr>
              <p:spPr>
                <a:xfrm>
                  <a:off x="1674166" y="3822328"/>
                  <a:ext cx="257561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>
                      <a:solidFill>
                        <a:schemeClr val="bg1"/>
                      </a:solidFill>
                    </a:rPr>
                    <a:t>Energy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fr-FR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a14:m>
                  <a:endParaRPr lang="fr-FR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ZoneTexte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74166" y="3822328"/>
                  <a:ext cx="2575617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1633" t="-581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Connecteur droit avec flèche 28"/>
            <p:cNvCxnSpPr/>
            <p:nvPr/>
          </p:nvCxnSpPr>
          <p:spPr>
            <a:xfrm>
              <a:off x="2681786" y="4053840"/>
              <a:ext cx="418011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ZoneTexte 30"/>
            <p:cNvSpPr txBox="1"/>
            <p:nvPr/>
          </p:nvSpPr>
          <p:spPr>
            <a:xfrm>
              <a:off x="3126377" y="3825578"/>
              <a:ext cx="9318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>
                  <a:solidFill>
                    <a:schemeClr val="bg1"/>
                  </a:solidFill>
                </a:rPr>
                <a:t>φ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2080196" y="1659705"/>
              <a:ext cx="18001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err="1">
                  <a:solidFill>
                    <a:schemeClr val="bg1"/>
                  </a:solidFill>
                </a:rPr>
                <a:t>Region</a:t>
              </a:r>
              <a:r>
                <a:rPr lang="fr-FR" sz="1400" b="1" dirty="0">
                  <a:solidFill>
                    <a:schemeClr val="bg1"/>
                  </a:solidFill>
                </a:rPr>
                <a:t> </a:t>
              </a:r>
              <a:r>
                <a:rPr lang="fr-FR" sz="1400" b="1" dirty="0" err="1">
                  <a:solidFill>
                    <a:schemeClr val="bg1"/>
                  </a:solidFill>
                </a:rPr>
                <a:t>with</a:t>
              </a:r>
              <a:r>
                <a:rPr lang="fr-FR" sz="1400" b="1" dirty="0">
                  <a:solidFill>
                    <a:schemeClr val="bg1"/>
                  </a:solidFill>
                </a:rPr>
                <a:t> </a:t>
              </a:r>
              <a:r>
                <a:rPr lang="fr-FR" sz="1400" b="1" dirty="0" err="1">
                  <a:solidFill>
                    <a:schemeClr val="bg1"/>
                  </a:solidFill>
                </a:rPr>
                <a:t>most</a:t>
              </a:r>
              <a:r>
                <a:rPr lang="fr-FR" sz="1400" b="1" dirty="0">
                  <a:solidFill>
                    <a:schemeClr val="bg1"/>
                  </a:solidFill>
                </a:rPr>
                <a:t> </a:t>
              </a:r>
            </a:p>
            <a:p>
              <a:r>
                <a:rPr lang="fr-FR" sz="1400" b="1" dirty="0">
                  <a:solidFill>
                    <a:schemeClr val="bg1"/>
                  </a:solidFill>
                </a:rPr>
                <a:t>of the </a:t>
              </a:r>
              <a:r>
                <a:rPr lang="fr-FR" sz="1400" b="1" dirty="0" err="1">
                  <a:solidFill>
                    <a:schemeClr val="bg1"/>
                  </a:solidFill>
                </a:rPr>
                <a:t>energy</a:t>
              </a:r>
              <a:r>
                <a:rPr lang="fr-FR" sz="1400" b="1" dirty="0">
                  <a:solidFill>
                    <a:schemeClr val="bg1"/>
                  </a:solidFill>
                </a:rPr>
                <a:t> </a:t>
              </a:r>
              <a:r>
                <a:rPr lang="fr-FR" sz="1400" b="1" dirty="0" err="1">
                  <a:solidFill>
                    <a:schemeClr val="bg1"/>
                  </a:solidFill>
                </a:rPr>
                <a:t>transfer</a:t>
              </a:r>
              <a:endParaRPr lang="fr-FR" sz="1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33" name="Connecteur droit avec flèche 32"/>
            <p:cNvCxnSpPr/>
            <p:nvPr/>
          </p:nvCxnSpPr>
          <p:spPr>
            <a:xfrm flipH="1">
              <a:off x="1723803" y="2147051"/>
              <a:ext cx="5954" cy="557293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/>
            <p:cNvCxnSpPr/>
            <p:nvPr/>
          </p:nvCxnSpPr>
          <p:spPr>
            <a:xfrm flipV="1">
              <a:off x="742197" y="2405875"/>
              <a:ext cx="887407" cy="48959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ZoneTexte 36"/>
                <p:cNvSpPr txBox="1"/>
                <p:nvPr/>
              </p:nvSpPr>
              <p:spPr>
                <a:xfrm>
                  <a:off x="346970" y="2856658"/>
                  <a:ext cx="1078939" cy="6486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err="1">
                      <a:solidFill>
                        <a:srgbClr val="FF0000"/>
                      </a:solidFill>
                    </a:rPr>
                    <a:t>Resonance</a:t>
                  </a:r>
                  <a:endParaRPr lang="fr-FR" dirty="0">
                    <a:solidFill>
                      <a:srgbClr val="FF0000"/>
                    </a:solidFill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oMath>
                    </m:oMathPara>
                  </a14:m>
                  <a:endParaRPr lang="fr-FR" dirty="0">
                    <a:solidFill>
                      <a:srgbClr val="FF0000"/>
                    </a:solidFill>
                  </a:endParaRPr>
                </a:p>
                <a:p>
                  <a:endParaRPr lang="fr-FR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7" name="ZoneTexte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6970" y="2856658"/>
                  <a:ext cx="1078939" cy="648639"/>
                </a:xfrm>
                <a:prstGeom prst="rect">
                  <a:avLst/>
                </a:prstGeom>
                <a:blipFill>
                  <a:blip r:embed="rId6"/>
                  <a:stretch>
                    <a:fillRect l="-3738" t="-397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ZoneTexte 68"/>
                <p:cNvSpPr txBox="1"/>
                <p:nvPr/>
              </p:nvSpPr>
              <p:spPr>
                <a:xfrm>
                  <a:off x="2704461" y="3192254"/>
                  <a:ext cx="365673" cy="6053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oMath>
                    </m:oMathPara>
                  </a14:m>
                  <a:endParaRPr lang="fr-FR" sz="2000" b="0" dirty="0"/>
                </a:p>
                <a:p>
                  <a:endParaRPr lang="fr-FR" b="0" dirty="0"/>
                </a:p>
                <a:p>
                  <a:endParaRPr lang="fr-FR" dirty="0"/>
                </a:p>
              </p:txBody>
            </p:sp>
          </mc:Choice>
          <mc:Fallback xmlns="">
            <p:sp>
              <p:nvSpPr>
                <p:cNvPr id="69" name="ZoneTexte 6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04461" y="3192254"/>
                  <a:ext cx="365673" cy="60539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/>
              <p:cNvSpPr txBox="1"/>
              <p:nvPr/>
            </p:nvSpPr>
            <p:spPr>
              <a:xfrm rot="16200000">
                <a:off x="7040518" y="2400606"/>
                <a:ext cx="812530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200" dirty="0"/>
                  <a:t>γ</a:t>
                </a:r>
                <a:r>
                  <a:rPr lang="fr-FR" sz="2200" dirty="0"/>
                  <a:t>R/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2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fr-FR" sz="2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fr-FR" sz="2200" dirty="0"/>
              </a:p>
            </p:txBody>
          </p:sp>
        </mc:Choice>
        <mc:Fallback xmlns=""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040518" y="2400606"/>
                <a:ext cx="812530" cy="430887"/>
              </a:xfrm>
              <a:prstGeom prst="rect">
                <a:avLst/>
              </a:prstGeom>
              <a:blipFill>
                <a:blip r:embed="rId8"/>
                <a:stretch>
                  <a:fillRect l="-9859" r="-28169" b="-970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9354841" y="4280272"/>
                <a:ext cx="816890" cy="457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2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fr-FR" sz="22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sSub>
                        <m:sSubPr>
                          <m:ctrlPr>
                            <a:rPr lang="fr-FR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200" i="1" smtClean="0"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fr-FR" sz="22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fr-FR" sz="2200" dirty="0"/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4841" y="4280272"/>
                <a:ext cx="816890" cy="457561"/>
              </a:xfrm>
              <a:prstGeom prst="rect">
                <a:avLst/>
              </a:prstGeom>
              <a:blipFill>
                <a:blip r:embed="rId9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ZoneTexte 19"/>
          <p:cNvSpPr txBox="1"/>
          <p:nvPr/>
        </p:nvSpPr>
        <p:spPr>
          <a:xfrm>
            <a:off x="7776863" y="5079825"/>
            <a:ext cx="40560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err="1"/>
              <a:t>Energy</a:t>
            </a:r>
            <a:r>
              <a:rPr lang="fr-FR" sz="2200" dirty="0"/>
              <a:t> </a:t>
            </a:r>
            <a:r>
              <a:rPr lang="fr-FR" sz="2200" dirty="0" err="1"/>
              <a:t>distributed</a:t>
            </a:r>
            <a:r>
              <a:rPr lang="fr-FR" sz="2200" dirty="0"/>
              <a:t> </a:t>
            </a:r>
            <a:r>
              <a:rPr lang="fr-FR" sz="2200" dirty="0" err="1"/>
              <a:t>between</a:t>
            </a:r>
            <a:r>
              <a:rPr lang="fr-FR" sz="2200" dirty="0"/>
              <a:t> </a:t>
            </a:r>
            <a:r>
              <a:rPr lang="fr-FR" sz="2200" dirty="0" err="1"/>
              <a:t>deeply</a:t>
            </a:r>
            <a:r>
              <a:rPr lang="fr-FR" sz="2200" dirty="0"/>
              <a:t> and </a:t>
            </a:r>
            <a:r>
              <a:rPr lang="fr-FR" sz="2200" dirty="0" err="1"/>
              <a:t>barely</a:t>
            </a:r>
            <a:r>
              <a:rPr lang="fr-FR" sz="2200" dirty="0"/>
              <a:t> </a:t>
            </a:r>
            <a:r>
              <a:rPr lang="fr-FR" sz="2200" dirty="0" err="1"/>
              <a:t>trapped</a:t>
            </a:r>
            <a:r>
              <a:rPr lang="fr-FR" sz="2200" dirty="0"/>
              <a:t> </a:t>
            </a:r>
            <a:r>
              <a:rPr lang="fr-FR" sz="2200" dirty="0" err="1"/>
              <a:t>electrons</a:t>
            </a:r>
            <a:r>
              <a:rPr lang="fr-FR" sz="2200" dirty="0"/>
              <a:t>→ NT </a:t>
            </a:r>
            <a:r>
              <a:rPr lang="fr-FR" sz="2200" b="1" dirty="0" err="1"/>
              <a:t>less</a:t>
            </a:r>
            <a:r>
              <a:rPr lang="fr-FR" sz="2200" b="1" dirty="0"/>
              <a:t> stable </a:t>
            </a:r>
            <a:r>
              <a:rPr lang="fr-FR" sz="2200" dirty="0" err="1"/>
              <a:t>than</a:t>
            </a:r>
            <a:r>
              <a:rPr lang="fr-FR" sz="2200" dirty="0"/>
              <a:t> PT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737428" y="5039698"/>
            <a:ext cx="4084020" cy="1189522"/>
          </a:xfrm>
          <a:prstGeom prst="rect">
            <a:avLst/>
          </a:prstGeom>
          <a:noFill/>
          <a:ln w="28575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ZoneTexte 44"/>
          <p:cNvSpPr txBox="1"/>
          <p:nvPr/>
        </p:nvSpPr>
        <p:spPr>
          <a:xfrm>
            <a:off x="1180873" y="4162313"/>
            <a:ext cx="1123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err="1">
                <a:solidFill>
                  <a:srgbClr val="00B050"/>
                </a:solidFill>
              </a:rPr>
              <a:t>Deeply</a:t>
            </a:r>
            <a:r>
              <a:rPr lang="fr-FR" sz="1600" b="1" dirty="0">
                <a:solidFill>
                  <a:srgbClr val="00B050"/>
                </a:solidFill>
              </a:rPr>
              <a:t> </a:t>
            </a:r>
            <a:r>
              <a:rPr lang="fr-FR" sz="1600" b="1" dirty="0" err="1">
                <a:solidFill>
                  <a:srgbClr val="00B050"/>
                </a:solidFill>
              </a:rPr>
              <a:t>trapped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076144" y="4144079"/>
            <a:ext cx="11508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err="1">
                <a:solidFill>
                  <a:srgbClr val="7030A0"/>
                </a:solidFill>
              </a:rPr>
              <a:t>Barely</a:t>
            </a:r>
            <a:r>
              <a:rPr lang="fr-FR" sz="1600" b="1" dirty="0">
                <a:solidFill>
                  <a:srgbClr val="7030A0"/>
                </a:solidFill>
              </a:rPr>
              <a:t> </a:t>
            </a:r>
            <a:r>
              <a:rPr lang="fr-FR" sz="1600" b="1" dirty="0" err="1">
                <a:solidFill>
                  <a:srgbClr val="7030A0"/>
                </a:solidFill>
              </a:rPr>
              <a:t>trapped</a:t>
            </a:r>
            <a:endParaRPr lang="fr-FR" sz="1600" b="1" dirty="0">
              <a:solidFill>
                <a:srgbClr val="7030A0"/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9763286" y="3153432"/>
            <a:ext cx="94896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500" dirty="0">
                <a:solidFill>
                  <a:srgbClr val="FF0000"/>
                </a:solidFill>
              </a:rPr>
              <a:t>PT</a:t>
            </a:r>
          </a:p>
        </p:txBody>
      </p:sp>
      <p:sp>
        <p:nvSpPr>
          <p:cNvPr id="35" name="ZoneTexte 34"/>
          <p:cNvSpPr txBox="1"/>
          <p:nvPr/>
        </p:nvSpPr>
        <p:spPr>
          <a:xfrm>
            <a:off x="9916775" y="2616925"/>
            <a:ext cx="122790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500" dirty="0">
                <a:solidFill>
                  <a:srgbClr val="0000FF"/>
                </a:solidFill>
              </a:rPr>
              <a:t>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ZoneTexte 38"/>
              <p:cNvSpPr txBox="1"/>
              <p:nvPr/>
            </p:nvSpPr>
            <p:spPr>
              <a:xfrm>
                <a:off x="1189962" y="932049"/>
                <a:ext cx="29890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Power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9" name="ZoneText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9962" y="932049"/>
                <a:ext cx="2989073" cy="369332"/>
              </a:xfrm>
              <a:prstGeom prst="rect">
                <a:avLst/>
              </a:prstGeom>
              <a:blipFill>
                <a:blip r:embed="rId10"/>
                <a:stretch>
                  <a:fillRect l="-1629"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Connecteur droit avec flèche 40"/>
          <p:cNvCxnSpPr/>
          <p:nvPr/>
        </p:nvCxnSpPr>
        <p:spPr>
          <a:xfrm>
            <a:off x="2283632" y="1116715"/>
            <a:ext cx="485113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>
            <a:off x="2838858" y="936407"/>
            <a:ext cx="1081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chemeClr val="bg1"/>
                </a:solidFill>
              </a:rPr>
              <a:t>δφ</a:t>
            </a:r>
            <a:endParaRPr lang="fr-FR" dirty="0">
              <a:solidFill>
                <a:schemeClr val="bg1"/>
              </a:solidFill>
            </a:endParaRPr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A7CE46DC-65EE-4F26-8254-D9B01D29104F}"/>
              </a:ext>
            </a:extLst>
          </p:cNvPr>
          <p:cNvGrpSpPr/>
          <p:nvPr/>
        </p:nvGrpSpPr>
        <p:grpSpPr>
          <a:xfrm>
            <a:off x="835222" y="4722160"/>
            <a:ext cx="1793830" cy="2060067"/>
            <a:chOff x="1582148" y="1184776"/>
            <a:chExt cx="2450772" cy="2460247"/>
          </a:xfrm>
        </p:grpSpPr>
        <p:cxnSp>
          <p:nvCxnSpPr>
            <p:cNvPr id="43" name="Connecteur droit avec flèche 42">
              <a:extLst>
                <a:ext uri="{FF2B5EF4-FFF2-40B4-BE49-F238E27FC236}">
                  <a16:creationId xmlns:a16="http://schemas.microsoft.com/office/drawing/2014/main" id="{C9868490-2516-40C7-9356-86694FCF9426}"/>
                </a:ext>
              </a:extLst>
            </p:cNvPr>
            <p:cNvCxnSpPr>
              <a:endCxn id="51" idx="0"/>
            </p:cNvCxnSpPr>
            <p:nvPr/>
          </p:nvCxnSpPr>
          <p:spPr>
            <a:xfrm flipV="1">
              <a:off x="2922733" y="2134766"/>
              <a:ext cx="226334" cy="529478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DF81F0AC-1254-4770-9C96-E3AEC8588FD9}"/>
                </a:ext>
              </a:extLst>
            </p:cNvPr>
            <p:cNvSpPr txBox="1"/>
            <p:nvPr/>
          </p:nvSpPr>
          <p:spPr>
            <a:xfrm>
              <a:off x="2602890" y="1980418"/>
              <a:ext cx="639683" cy="477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ym typeface="Symbol"/>
                </a:rPr>
                <a:t></a:t>
              </a:r>
              <a:r>
                <a:rPr lang="en-US" sz="2000" baseline="-25000" dirty="0">
                  <a:sym typeface="Symbol"/>
                </a:rPr>
                <a:t>b</a:t>
              </a:r>
              <a:endParaRPr lang="en-US" sz="2000" baseline="-25000" dirty="0"/>
            </a:p>
          </p:txBody>
        </p:sp>
        <p:cxnSp>
          <p:nvCxnSpPr>
            <p:cNvPr id="47" name="Connecteur droit avec flèche 46">
              <a:extLst>
                <a:ext uri="{FF2B5EF4-FFF2-40B4-BE49-F238E27FC236}">
                  <a16:creationId xmlns:a16="http://schemas.microsoft.com/office/drawing/2014/main" id="{0B4BF1C8-26D4-45E5-972D-7494FB518266}"/>
                </a:ext>
              </a:extLst>
            </p:cNvPr>
            <p:cNvCxnSpPr/>
            <p:nvPr/>
          </p:nvCxnSpPr>
          <p:spPr>
            <a:xfrm flipV="1">
              <a:off x="1984155" y="1268760"/>
              <a:ext cx="0" cy="237626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0C800777-ED40-4A9A-85F9-6464700A06AA}"/>
                </a:ext>
              </a:extLst>
            </p:cNvPr>
            <p:cNvSpPr txBox="1"/>
            <p:nvPr/>
          </p:nvSpPr>
          <p:spPr>
            <a:xfrm>
              <a:off x="1582148" y="1184776"/>
              <a:ext cx="219765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Z</a:t>
              </a:r>
            </a:p>
          </p:txBody>
        </p: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84E5FBD9-9B26-40BD-8DB3-6307E3D111BB}"/>
                </a:ext>
              </a:extLst>
            </p:cNvPr>
            <p:cNvSpPr txBox="1"/>
            <p:nvPr/>
          </p:nvSpPr>
          <p:spPr>
            <a:xfrm>
              <a:off x="3769007" y="2133639"/>
              <a:ext cx="263913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/>
                </a:rPr>
                <a:t></a:t>
              </a:r>
              <a:endParaRPr lang="en-US" sz="2400" dirty="0"/>
            </a:p>
          </p:txBody>
        </p:sp>
        <p:sp>
          <p:nvSpPr>
            <p:cNvPr id="50" name="Ellipse 49">
              <a:extLst>
                <a:ext uri="{FF2B5EF4-FFF2-40B4-BE49-F238E27FC236}">
                  <a16:creationId xmlns:a16="http://schemas.microsoft.com/office/drawing/2014/main" id="{45EB75AB-4BE5-495A-A9D9-80FA0504415B}"/>
                </a:ext>
              </a:extLst>
            </p:cNvPr>
            <p:cNvSpPr/>
            <p:nvPr/>
          </p:nvSpPr>
          <p:spPr>
            <a:xfrm>
              <a:off x="2455039" y="1966708"/>
              <a:ext cx="844221" cy="1430257"/>
            </a:xfrm>
            <a:prstGeom prst="ellipse">
              <a:avLst/>
            </a:prstGeom>
            <a:ln w="381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Arc 50">
              <a:extLst>
                <a:ext uri="{FF2B5EF4-FFF2-40B4-BE49-F238E27FC236}">
                  <a16:creationId xmlns:a16="http://schemas.microsoft.com/office/drawing/2014/main" id="{31CF2A4B-9250-4D6D-BBF2-52726B85FEAD}"/>
                </a:ext>
              </a:extLst>
            </p:cNvPr>
            <p:cNvSpPr/>
            <p:nvPr/>
          </p:nvSpPr>
          <p:spPr>
            <a:xfrm>
              <a:off x="2734516" y="2133638"/>
              <a:ext cx="779711" cy="1122902"/>
            </a:xfrm>
            <a:prstGeom prst="arc">
              <a:avLst>
                <a:gd name="adj1" fmla="val 16338479"/>
                <a:gd name="adj2" fmla="val 5264729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Arc 51">
              <a:extLst>
                <a:ext uri="{FF2B5EF4-FFF2-40B4-BE49-F238E27FC236}">
                  <a16:creationId xmlns:a16="http://schemas.microsoft.com/office/drawing/2014/main" id="{3393F28D-212B-4015-9495-ADCA26F5D00B}"/>
                </a:ext>
              </a:extLst>
            </p:cNvPr>
            <p:cNvSpPr/>
            <p:nvPr/>
          </p:nvSpPr>
          <p:spPr>
            <a:xfrm>
              <a:off x="2767887" y="1927414"/>
              <a:ext cx="450169" cy="1511109"/>
            </a:xfrm>
            <a:prstGeom prst="arc">
              <a:avLst>
                <a:gd name="adj1" fmla="val 17090152"/>
                <a:gd name="adj2" fmla="val 4579025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Connecteur droit avec flèche 52">
              <a:extLst>
                <a:ext uri="{FF2B5EF4-FFF2-40B4-BE49-F238E27FC236}">
                  <a16:creationId xmlns:a16="http://schemas.microsoft.com/office/drawing/2014/main" id="{B6D752EE-B3E5-445F-B111-A2AF3B6A6145}"/>
                </a:ext>
              </a:extLst>
            </p:cNvPr>
            <p:cNvCxnSpPr/>
            <p:nvPr/>
          </p:nvCxnSpPr>
          <p:spPr>
            <a:xfrm>
              <a:off x="1994983" y="2664244"/>
              <a:ext cx="19059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ZoneTexte 53">
              <a:extLst>
                <a:ext uri="{FF2B5EF4-FFF2-40B4-BE49-F238E27FC236}">
                  <a16:creationId xmlns:a16="http://schemas.microsoft.com/office/drawing/2014/main" id="{19F1E7A7-D41D-4A72-87D4-8252EF342277}"/>
                </a:ext>
              </a:extLst>
            </p:cNvPr>
            <p:cNvSpPr txBox="1"/>
            <p:nvPr/>
          </p:nvSpPr>
          <p:spPr>
            <a:xfrm>
              <a:off x="3641873" y="2695089"/>
              <a:ext cx="219765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R</a:t>
              </a:r>
            </a:p>
          </p:txBody>
        </p:sp>
        <p:sp>
          <p:nvSpPr>
            <p:cNvPr id="56" name="Arc 55">
              <a:extLst>
                <a:ext uri="{FF2B5EF4-FFF2-40B4-BE49-F238E27FC236}">
                  <a16:creationId xmlns:a16="http://schemas.microsoft.com/office/drawing/2014/main" id="{97037796-4BAB-48B8-94FB-B59E6A41E8A6}"/>
                </a:ext>
              </a:extLst>
            </p:cNvPr>
            <p:cNvSpPr/>
            <p:nvPr/>
          </p:nvSpPr>
          <p:spPr>
            <a:xfrm rot="10800000">
              <a:off x="1619672" y="1338838"/>
              <a:ext cx="794209" cy="450318"/>
            </a:xfrm>
            <a:prstGeom prst="arc">
              <a:avLst>
                <a:gd name="adj1" fmla="val 12257839"/>
                <a:gd name="adj2" fmla="val 20451649"/>
              </a:avLst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ZoneTexte 56">
              <a:extLst>
                <a:ext uri="{FF2B5EF4-FFF2-40B4-BE49-F238E27FC236}">
                  <a16:creationId xmlns:a16="http://schemas.microsoft.com/office/drawing/2014/main" id="{B50FF51F-B97A-49F7-82CA-3F88169C9D25}"/>
                </a:ext>
              </a:extLst>
            </p:cNvPr>
            <p:cNvSpPr txBox="1"/>
            <p:nvPr/>
          </p:nvSpPr>
          <p:spPr>
            <a:xfrm>
              <a:off x="2110965" y="1757180"/>
              <a:ext cx="327795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 panose="05050102010706020507" pitchFamily="18" charset="2"/>
                </a:rPr>
                <a:t></a:t>
              </a:r>
              <a:endParaRPr lang="en-US" sz="2400" dirty="0"/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5AE033C2-1C29-48A3-9682-384305C5069C}"/>
                </a:ext>
              </a:extLst>
            </p:cNvPr>
            <p:cNvSpPr/>
            <p:nvPr/>
          </p:nvSpPr>
          <p:spPr>
            <a:xfrm>
              <a:off x="2886024" y="1898240"/>
              <a:ext cx="815396" cy="1169475"/>
            </a:xfrm>
            <a:prstGeom prst="arc">
              <a:avLst>
                <a:gd name="adj1" fmla="val 18157142"/>
                <a:gd name="adj2" fmla="val 21207790"/>
              </a:avLst>
            </a:prstGeom>
            <a:ln w="254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e 59">
            <a:extLst>
              <a:ext uri="{FF2B5EF4-FFF2-40B4-BE49-F238E27FC236}">
                <a16:creationId xmlns:a16="http://schemas.microsoft.com/office/drawing/2014/main" id="{5076CC70-7647-4815-BBAF-52BEE095F2FB}"/>
              </a:ext>
            </a:extLst>
          </p:cNvPr>
          <p:cNvGrpSpPr/>
          <p:nvPr/>
        </p:nvGrpSpPr>
        <p:grpSpPr>
          <a:xfrm>
            <a:off x="3829516" y="4716351"/>
            <a:ext cx="1730053" cy="2045903"/>
            <a:chOff x="3186015" y="810004"/>
            <a:chExt cx="2668892" cy="2999202"/>
          </a:xfrm>
        </p:grpSpPr>
        <p:cxnSp>
          <p:nvCxnSpPr>
            <p:cNvPr id="61" name="Connecteur droit avec flèche 60">
              <a:extLst>
                <a:ext uri="{FF2B5EF4-FFF2-40B4-BE49-F238E27FC236}">
                  <a16:creationId xmlns:a16="http://schemas.microsoft.com/office/drawing/2014/main" id="{4C011393-305D-4C00-BBFE-29B6E1704536}"/>
                </a:ext>
              </a:extLst>
            </p:cNvPr>
            <p:cNvCxnSpPr/>
            <p:nvPr/>
          </p:nvCxnSpPr>
          <p:spPr>
            <a:xfrm flipV="1">
              <a:off x="3604248" y="908720"/>
              <a:ext cx="0" cy="290048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41CE57B6-F599-4C76-A07E-3600714DBCE6}"/>
                </a:ext>
              </a:extLst>
            </p:cNvPr>
            <p:cNvSpPr txBox="1"/>
            <p:nvPr/>
          </p:nvSpPr>
          <p:spPr>
            <a:xfrm>
              <a:off x="3200868" y="810004"/>
              <a:ext cx="107241" cy="676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Z</a:t>
              </a:r>
            </a:p>
          </p:txBody>
        </p:sp>
        <p:sp>
          <p:nvSpPr>
            <p:cNvPr id="63" name="ZoneTexte 62">
              <a:extLst>
                <a:ext uri="{FF2B5EF4-FFF2-40B4-BE49-F238E27FC236}">
                  <a16:creationId xmlns:a16="http://schemas.microsoft.com/office/drawing/2014/main" id="{2D2967EC-952C-42FA-9C31-1C22754E0C38}"/>
                </a:ext>
              </a:extLst>
            </p:cNvPr>
            <p:cNvSpPr txBox="1"/>
            <p:nvPr/>
          </p:nvSpPr>
          <p:spPr>
            <a:xfrm>
              <a:off x="5564987" y="1964398"/>
              <a:ext cx="289920" cy="290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/>
                </a:rPr>
                <a:t></a:t>
              </a:r>
              <a:endParaRPr lang="en-US" sz="2400" dirty="0"/>
            </a:p>
          </p:txBody>
        </p:sp>
        <p:sp>
          <p:nvSpPr>
            <p:cNvPr id="64" name="Ellipse 63">
              <a:extLst>
                <a:ext uri="{FF2B5EF4-FFF2-40B4-BE49-F238E27FC236}">
                  <a16:creationId xmlns:a16="http://schemas.microsoft.com/office/drawing/2014/main" id="{30BAC84B-73AF-45E2-95FA-88B9570535B8}"/>
                </a:ext>
              </a:extLst>
            </p:cNvPr>
            <p:cNvSpPr/>
            <p:nvPr/>
          </p:nvSpPr>
          <p:spPr>
            <a:xfrm>
              <a:off x="4201490" y="1760642"/>
              <a:ext cx="847459" cy="1745784"/>
            </a:xfrm>
            <a:prstGeom prst="ellipse">
              <a:avLst/>
            </a:prstGeom>
            <a:ln w="381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5" name="Arc 64">
              <a:extLst>
                <a:ext uri="{FF2B5EF4-FFF2-40B4-BE49-F238E27FC236}">
                  <a16:creationId xmlns:a16="http://schemas.microsoft.com/office/drawing/2014/main" id="{C5075189-F316-4B0D-8F63-A410F5C2D2D0}"/>
                </a:ext>
              </a:extLst>
            </p:cNvPr>
            <p:cNvSpPr/>
            <p:nvPr/>
          </p:nvSpPr>
          <p:spPr>
            <a:xfrm>
              <a:off x="4198098" y="1631220"/>
              <a:ext cx="1140844" cy="1983604"/>
            </a:xfrm>
            <a:prstGeom prst="arc">
              <a:avLst>
                <a:gd name="adj1" fmla="val 11576243"/>
                <a:gd name="adj2" fmla="val 9864785"/>
              </a:avLst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6" name="Connecteur droit avec flèche 65">
              <a:extLst>
                <a:ext uri="{FF2B5EF4-FFF2-40B4-BE49-F238E27FC236}">
                  <a16:creationId xmlns:a16="http://schemas.microsoft.com/office/drawing/2014/main" id="{A6408CB6-5B2F-4CF2-ACAF-BEE8A74285B2}"/>
                </a:ext>
              </a:extLst>
            </p:cNvPr>
            <p:cNvCxnSpPr/>
            <p:nvPr/>
          </p:nvCxnSpPr>
          <p:spPr>
            <a:xfrm>
              <a:off x="3616144" y="2612059"/>
              <a:ext cx="2093803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ZoneTexte 66">
              <a:extLst>
                <a:ext uri="{FF2B5EF4-FFF2-40B4-BE49-F238E27FC236}">
                  <a16:creationId xmlns:a16="http://schemas.microsoft.com/office/drawing/2014/main" id="{221AAE8A-0290-4091-A1B4-9406D5164A19}"/>
                </a:ext>
              </a:extLst>
            </p:cNvPr>
            <p:cNvSpPr txBox="1"/>
            <p:nvPr/>
          </p:nvSpPr>
          <p:spPr>
            <a:xfrm>
              <a:off x="5425325" y="2649709"/>
              <a:ext cx="241421" cy="290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R</a:t>
              </a:r>
            </a:p>
          </p:txBody>
        </p: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C7BA3301-2272-4250-B31B-0DAAC8E451ED}"/>
                </a:ext>
              </a:extLst>
            </p:cNvPr>
            <p:cNvSpPr/>
            <p:nvPr/>
          </p:nvSpPr>
          <p:spPr>
            <a:xfrm rot="10800000">
              <a:off x="3186015" y="1105382"/>
              <a:ext cx="872474" cy="549661"/>
            </a:xfrm>
            <a:prstGeom prst="arc">
              <a:avLst>
                <a:gd name="adj1" fmla="val 12257839"/>
                <a:gd name="adj2" fmla="val 20451649"/>
              </a:avLst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ZoneTexte 70">
              <a:extLst>
                <a:ext uri="{FF2B5EF4-FFF2-40B4-BE49-F238E27FC236}">
                  <a16:creationId xmlns:a16="http://schemas.microsoft.com/office/drawing/2014/main" id="{FC9A3994-C1B8-4343-B35E-7736D769908A}"/>
                </a:ext>
              </a:extLst>
            </p:cNvPr>
            <p:cNvSpPr txBox="1"/>
            <p:nvPr/>
          </p:nvSpPr>
          <p:spPr>
            <a:xfrm>
              <a:off x="3622631" y="1467115"/>
              <a:ext cx="402352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 panose="05050102010706020507" pitchFamily="18" charset="2"/>
                </a:rPr>
                <a:t></a:t>
              </a:r>
              <a:endParaRPr lang="en-US" sz="2400" dirty="0"/>
            </a:p>
          </p:txBody>
        </p:sp>
        <p:sp>
          <p:nvSpPr>
            <p:cNvPr id="72" name="Arc 71">
              <a:extLst>
                <a:ext uri="{FF2B5EF4-FFF2-40B4-BE49-F238E27FC236}">
                  <a16:creationId xmlns:a16="http://schemas.microsoft.com/office/drawing/2014/main" id="{AE452AC8-536A-400F-867C-88CDDF7FD1A3}"/>
                </a:ext>
              </a:extLst>
            </p:cNvPr>
            <p:cNvSpPr/>
            <p:nvPr/>
          </p:nvSpPr>
          <p:spPr>
            <a:xfrm>
              <a:off x="4594992" y="1677069"/>
              <a:ext cx="895749" cy="1427471"/>
            </a:xfrm>
            <a:prstGeom prst="arc">
              <a:avLst>
                <a:gd name="adj1" fmla="val 18157142"/>
                <a:gd name="adj2" fmla="val 21207790"/>
              </a:avLst>
            </a:prstGeom>
            <a:ln w="254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Arc 72">
              <a:extLst>
                <a:ext uri="{FF2B5EF4-FFF2-40B4-BE49-F238E27FC236}">
                  <a16:creationId xmlns:a16="http://schemas.microsoft.com/office/drawing/2014/main" id="{15C86CF4-8429-4231-B49C-8932C86A5929}"/>
                </a:ext>
              </a:extLst>
            </p:cNvPr>
            <p:cNvSpPr/>
            <p:nvPr/>
          </p:nvSpPr>
          <p:spPr>
            <a:xfrm>
              <a:off x="4225176" y="1829921"/>
              <a:ext cx="523648" cy="1586204"/>
            </a:xfrm>
            <a:prstGeom prst="arc">
              <a:avLst>
                <a:gd name="adj1" fmla="val 12367727"/>
                <a:gd name="adj2" fmla="val 9017263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4" name="Connecteur droit avec flèche 73">
              <a:extLst>
                <a:ext uri="{FF2B5EF4-FFF2-40B4-BE49-F238E27FC236}">
                  <a16:creationId xmlns:a16="http://schemas.microsoft.com/office/drawing/2014/main" id="{8C08F89D-875B-4249-9163-2DFD690ABE19}"/>
                </a:ext>
              </a:extLst>
            </p:cNvPr>
            <p:cNvCxnSpPr/>
            <p:nvPr/>
          </p:nvCxnSpPr>
          <p:spPr>
            <a:xfrm flipH="1" flipV="1">
              <a:off x="4248758" y="2486393"/>
              <a:ext cx="351647" cy="138453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ZoneTexte 74">
              <a:extLst>
                <a:ext uri="{FF2B5EF4-FFF2-40B4-BE49-F238E27FC236}">
                  <a16:creationId xmlns:a16="http://schemas.microsoft.com/office/drawing/2014/main" id="{D7141FE5-1C48-427F-8FB5-F01D2E48BEE6}"/>
                </a:ext>
              </a:extLst>
            </p:cNvPr>
            <p:cNvSpPr txBox="1"/>
            <p:nvPr/>
          </p:nvSpPr>
          <p:spPr>
            <a:xfrm>
              <a:off x="4165933" y="1952728"/>
              <a:ext cx="764350" cy="586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ym typeface="Symbol"/>
                </a:rPr>
                <a:t></a:t>
              </a:r>
              <a:r>
                <a:rPr lang="en-US" sz="2000" baseline="-25000" dirty="0">
                  <a:sym typeface="Symbol"/>
                </a:rPr>
                <a:t>b</a:t>
              </a:r>
              <a:endParaRPr lang="en-US" sz="2000" baseline="-25000" dirty="0"/>
            </a:p>
          </p:txBody>
        </p:sp>
      </p:grpSp>
      <p:sp>
        <p:nvSpPr>
          <p:cNvPr id="76" name="ZoneTexte 75">
            <a:extLst>
              <a:ext uri="{FF2B5EF4-FFF2-40B4-BE49-F238E27FC236}">
                <a16:creationId xmlns:a16="http://schemas.microsoft.com/office/drawing/2014/main" id="{A348FDC7-F62E-43D7-A3FD-D823832B8942}"/>
              </a:ext>
            </a:extLst>
          </p:cNvPr>
          <p:cNvSpPr txBox="1"/>
          <p:nvPr/>
        </p:nvSpPr>
        <p:spPr>
          <a:xfrm>
            <a:off x="11302908" y="626146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3818197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807742" y="6274501"/>
            <a:ext cx="718457" cy="514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grpSp>
        <p:nvGrpSpPr>
          <p:cNvPr id="14" name="Groupe 13"/>
          <p:cNvGrpSpPr/>
          <p:nvPr/>
        </p:nvGrpSpPr>
        <p:grpSpPr>
          <a:xfrm>
            <a:off x="-96814" y="562647"/>
            <a:ext cx="5691681" cy="3869277"/>
            <a:chOff x="-36453" y="913783"/>
            <a:chExt cx="5691681" cy="3869277"/>
          </a:xfrm>
        </p:grpSpPr>
        <p:grpSp>
          <p:nvGrpSpPr>
            <p:cNvPr id="7" name="Groupe 6"/>
            <p:cNvGrpSpPr/>
            <p:nvPr/>
          </p:nvGrpSpPr>
          <p:grpSpPr>
            <a:xfrm>
              <a:off x="-36453" y="1019093"/>
              <a:ext cx="5691681" cy="3763967"/>
              <a:chOff x="259435" y="4681737"/>
              <a:chExt cx="4276656" cy="3074635"/>
            </a:xfrm>
          </p:grpSpPr>
          <p:pic>
            <p:nvPicPr>
              <p:cNvPr id="58" name="Image 5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65773" y="4681737"/>
                <a:ext cx="3770318" cy="2928553"/>
              </a:xfrm>
              <a:prstGeom prst="rect">
                <a:avLst/>
              </a:prstGeom>
            </p:spPr>
          </p:pic>
          <p:cxnSp>
            <p:nvCxnSpPr>
              <p:cNvPr id="63" name="Connecteur droit avec flèche 62"/>
              <p:cNvCxnSpPr/>
              <p:nvPr/>
            </p:nvCxnSpPr>
            <p:spPr>
              <a:xfrm flipH="1">
                <a:off x="1608232" y="6125644"/>
                <a:ext cx="4535" cy="934615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headEnd type="triangle"/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5" name="ZoneTexte 64"/>
              <p:cNvSpPr txBox="1"/>
              <p:nvPr/>
            </p:nvSpPr>
            <p:spPr>
              <a:xfrm>
                <a:off x="1727408" y="5939597"/>
                <a:ext cx="179780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dirty="0" err="1">
                    <a:solidFill>
                      <a:schemeClr val="bg1"/>
                    </a:solidFill>
                  </a:rPr>
                  <a:t>Region</a:t>
                </a:r>
                <a:r>
                  <a:rPr lang="fr-FR" sz="1400" b="1" dirty="0">
                    <a:solidFill>
                      <a:schemeClr val="bg1"/>
                    </a:solidFill>
                  </a:rPr>
                  <a:t> </a:t>
                </a:r>
                <a:r>
                  <a:rPr lang="fr-FR" sz="1400" b="1" dirty="0" err="1">
                    <a:solidFill>
                      <a:schemeClr val="bg1"/>
                    </a:solidFill>
                  </a:rPr>
                  <a:t>with</a:t>
                </a:r>
                <a:r>
                  <a:rPr lang="fr-FR" sz="1400" b="1" dirty="0">
                    <a:solidFill>
                      <a:schemeClr val="bg1"/>
                    </a:solidFill>
                  </a:rPr>
                  <a:t> </a:t>
                </a:r>
                <a:r>
                  <a:rPr lang="fr-FR" sz="1400" b="1" dirty="0" err="1">
                    <a:solidFill>
                      <a:schemeClr val="bg1"/>
                    </a:solidFill>
                  </a:rPr>
                  <a:t>most</a:t>
                </a:r>
                <a:r>
                  <a:rPr lang="fr-FR" sz="1400" b="1" dirty="0">
                    <a:solidFill>
                      <a:schemeClr val="bg1"/>
                    </a:solidFill>
                  </a:rPr>
                  <a:t> </a:t>
                </a:r>
              </a:p>
              <a:p>
                <a:r>
                  <a:rPr lang="fr-FR" sz="1400" b="1" dirty="0">
                    <a:solidFill>
                      <a:schemeClr val="bg1"/>
                    </a:solidFill>
                  </a:rPr>
                  <a:t>of the </a:t>
                </a:r>
                <a:r>
                  <a:rPr lang="fr-FR" sz="1400" b="1" dirty="0" err="1">
                    <a:solidFill>
                      <a:schemeClr val="bg1"/>
                    </a:solidFill>
                  </a:rPr>
                  <a:t>energy</a:t>
                </a:r>
                <a:r>
                  <a:rPr lang="fr-FR" sz="1400" b="1" dirty="0">
                    <a:solidFill>
                      <a:schemeClr val="bg1"/>
                    </a:solidFill>
                  </a:rPr>
                  <a:t> </a:t>
                </a:r>
                <a:r>
                  <a:rPr lang="fr-FR" sz="1400" b="1" dirty="0" err="1">
                    <a:solidFill>
                      <a:schemeClr val="bg1"/>
                    </a:solidFill>
                  </a:rPr>
                  <a:t>transfer</a:t>
                </a:r>
                <a:endParaRPr lang="fr-FR" sz="14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66" name="Connecteur droit avec flèche 65"/>
              <p:cNvCxnSpPr/>
              <p:nvPr/>
            </p:nvCxnSpPr>
            <p:spPr>
              <a:xfrm flipV="1">
                <a:off x="624959" y="6562598"/>
                <a:ext cx="886246" cy="48959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7" name="ZoneTexte 66"/>
                  <p:cNvSpPr txBox="1"/>
                  <p:nvPr/>
                </p:nvSpPr>
                <p:spPr>
                  <a:xfrm>
                    <a:off x="259435" y="7002140"/>
                    <a:ext cx="940840" cy="7542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 err="1">
                        <a:solidFill>
                          <a:srgbClr val="FF0000"/>
                        </a:solidFill>
                      </a:rPr>
                      <a:t>Resonance</a:t>
                    </a:r>
                    <a:endParaRPr lang="fr-FR" dirty="0">
                      <a:solidFill>
                        <a:srgbClr val="FF0000"/>
                      </a:solidFill>
                    </a:endParaRPr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fr-FR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oMath>
                      </m:oMathPara>
                    </a14:m>
                    <a:endParaRPr lang="fr-FR" dirty="0">
                      <a:solidFill>
                        <a:srgbClr val="FF0000"/>
                      </a:solidFill>
                    </a:endParaRPr>
                  </a:p>
                  <a:p>
                    <a:endParaRPr lang="fr-FR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7" name="ZoneTexte 6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9435" y="7002140"/>
                    <a:ext cx="940840" cy="7542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3902" t="-3974" r="-488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71" name="ZoneTexte 70"/>
              <p:cNvSpPr txBox="1"/>
              <p:nvPr/>
            </p:nvSpPr>
            <p:spPr>
              <a:xfrm rot="16200000">
                <a:off x="482821" y="5819830"/>
                <a:ext cx="8243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err="1"/>
                  <a:t>Energy</a:t>
                </a:r>
                <a:endParaRPr lang="fr-FR" dirty="0"/>
              </a:p>
            </p:txBody>
          </p:sp>
        </p:grpSp>
        <p:sp>
          <p:nvSpPr>
            <p:cNvPr id="23" name="ZoneTexte 22"/>
            <p:cNvSpPr txBox="1"/>
            <p:nvPr/>
          </p:nvSpPr>
          <p:spPr>
            <a:xfrm>
              <a:off x="2064204" y="913783"/>
              <a:ext cx="2612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/>
                <a:t>WITH BALLOONING </a:t>
              </a: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2806473" y="1310196"/>
              <a:ext cx="15414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>
                  <a:solidFill>
                    <a:schemeClr val="bg1"/>
                  </a:solidFill>
                </a:rPr>
                <a:t>δφ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cxnSp>
          <p:nvCxnSpPr>
            <p:cNvPr id="29" name="Connecteur droit avec flèche 28"/>
            <p:cNvCxnSpPr/>
            <p:nvPr/>
          </p:nvCxnSpPr>
          <p:spPr>
            <a:xfrm>
              <a:off x="2293212" y="1498553"/>
              <a:ext cx="418011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ZoneTexte 69"/>
              <p:cNvSpPr txBox="1"/>
              <p:nvPr/>
            </p:nvSpPr>
            <p:spPr>
              <a:xfrm>
                <a:off x="2842993" y="4220440"/>
                <a:ext cx="398442" cy="8617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fr-FR" sz="2000" b="0" dirty="0"/>
              </a:p>
              <a:p>
                <a:endParaRPr lang="fr-FR" b="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70" name="ZoneText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2993" y="4220440"/>
                <a:ext cx="398442" cy="861774"/>
              </a:xfrm>
              <a:prstGeom prst="rect">
                <a:avLst/>
              </a:prstGeom>
              <a:blipFill>
                <a:blip r:embed="rId11"/>
                <a:stretch>
                  <a:fillRect l="-60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ZoneTexte 42"/>
          <p:cNvSpPr txBox="1"/>
          <p:nvPr/>
        </p:nvSpPr>
        <p:spPr>
          <a:xfrm>
            <a:off x="994789" y="4152982"/>
            <a:ext cx="1123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err="1">
                <a:solidFill>
                  <a:srgbClr val="00B050"/>
                </a:solidFill>
              </a:rPr>
              <a:t>Deeply</a:t>
            </a:r>
            <a:r>
              <a:rPr lang="fr-FR" sz="1600" b="1" dirty="0">
                <a:solidFill>
                  <a:srgbClr val="00B050"/>
                </a:solidFill>
              </a:rPr>
              <a:t> </a:t>
            </a:r>
            <a:r>
              <a:rPr lang="fr-FR" sz="1600" b="1" dirty="0" err="1">
                <a:solidFill>
                  <a:srgbClr val="00B050"/>
                </a:solidFill>
              </a:rPr>
              <a:t>trapped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040458" y="4152981"/>
            <a:ext cx="11508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err="1">
                <a:solidFill>
                  <a:srgbClr val="7030A0"/>
                </a:solidFill>
              </a:rPr>
              <a:t>Barely</a:t>
            </a:r>
            <a:r>
              <a:rPr lang="fr-FR" sz="1600" b="1" dirty="0">
                <a:solidFill>
                  <a:srgbClr val="7030A0"/>
                </a:solidFill>
              </a:rPr>
              <a:t> </a:t>
            </a:r>
            <a:r>
              <a:rPr lang="fr-FR" sz="1600" b="1" dirty="0" err="1">
                <a:solidFill>
                  <a:srgbClr val="7030A0"/>
                </a:solidFill>
              </a:rPr>
              <a:t>trapped</a:t>
            </a:r>
            <a:endParaRPr lang="fr-FR" sz="1600" b="1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79DD19EF-EA6A-4E7E-9B19-FBEBA8E39ECA}"/>
                  </a:ext>
                </a:extLst>
              </p:cNvPr>
              <p:cNvSpPr txBox="1"/>
              <p:nvPr/>
            </p:nvSpPr>
            <p:spPr>
              <a:xfrm>
                <a:off x="1176174" y="949473"/>
                <a:ext cx="29890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Power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79DD19EF-EA6A-4E7E-9B19-FBEBA8E39E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6174" y="949473"/>
                <a:ext cx="2989073" cy="369332"/>
              </a:xfrm>
              <a:prstGeom prst="rect">
                <a:avLst/>
              </a:prstGeom>
              <a:blipFill>
                <a:blip r:embed="rId12"/>
                <a:stretch>
                  <a:fillRect l="-1837"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" name="Groupe 32">
            <a:extLst>
              <a:ext uri="{FF2B5EF4-FFF2-40B4-BE49-F238E27FC236}">
                <a16:creationId xmlns:a16="http://schemas.microsoft.com/office/drawing/2014/main" id="{B7588075-A7C7-4401-81A9-D6CCB02DDF20}"/>
              </a:ext>
            </a:extLst>
          </p:cNvPr>
          <p:cNvGrpSpPr/>
          <p:nvPr/>
        </p:nvGrpSpPr>
        <p:grpSpPr>
          <a:xfrm>
            <a:off x="743165" y="4721764"/>
            <a:ext cx="1793830" cy="2060067"/>
            <a:chOff x="1582148" y="1184776"/>
            <a:chExt cx="2450772" cy="2460247"/>
          </a:xfrm>
        </p:grpSpPr>
        <p:cxnSp>
          <p:nvCxnSpPr>
            <p:cNvPr id="34" name="Connecteur droit avec flèche 33">
              <a:extLst>
                <a:ext uri="{FF2B5EF4-FFF2-40B4-BE49-F238E27FC236}">
                  <a16:creationId xmlns:a16="http://schemas.microsoft.com/office/drawing/2014/main" id="{1417AEB6-B6C3-466E-BA77-002E4D827F85}"/>
                </a:ext>
              </a:extLst>
            </p:cNvPr>
            <p:cNvCxnSpPr>
              <a:endCxn id="46" idx="0"/>
            </p:cNvCxnSpPr>
            <p:nvPr/>
          </p:nvCxnSpPr>
          <p:spPr>
            <a:xfrm flipV="1">
              <a:off x="2922733" y="2134766"/>
              <a:ext cx="226334" cy="529478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D6F0E76D-717C-4E02-AA66-71BE5C510442}"/>
                </a:ext>
              </a:extLst>
            </p:cNvPr>
            <p:cNvSpPr txBox="1"/>
            <p:nvPr/>
          </p:nvSpPr>
          <p:spPr>
            <a:xfrm>
              <a:off x="2602890" y="1980418"/>
              <a:ext cx="639683" cy="477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ym typeface="Symbol"/>
                </a:rPr>
                <a:t></a:t>
              </a:r>
              <a:r>
                <a:rPr lang="en-US" sz="2000" baseline="-25000" dirty="0">
                  <a:sym typeface="Symbol"/>
                </a:rPr>
                <a:t>b</a:t>
              </a:r>
              <a:endParaRPr lang="en-US" sz="2000" baseline="-25000" dirty="0"/>
            </a:p>
          </p:txBody>
        </p:sp>
        <p:cxnSp>
          <p:nvCxnSpPr>
            <p:cNvPr id="36" name="Connecteur droit avec flèche 35">
              <a:extLst>
                <a:ext uri="{FF2B5EF4-FFF2-40B4-BE49-F238E27FC236}">
                  <a16:creationId xmlns:a16="http://schemas.microsoft.com/office/drawing/2014/main" id="{6ED24BC8-EF21-4700-8833-2F1BD07F1292}"/>
                </a:ext>
              </a:extLst>
            </p:cNvPr>
            <p:cNvCxnSpPr/>
            <p:nvPr/>
          </p:nvCxnSpPr>
          <p:spPr>
            <a:xfrm flipV="1">
              <a:off x="1984155" y="1268760"/>
              <a:ext cx="0" cy="237626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DA99F97F-13FD-405F-B989-93B3CA9A6068}"/>
                </a:ext>
              </a:extLst>
            </p:cNvPr>
            <p:cNvSpPr txBox="1"/>
            <p:nvPr/>
          </p:nvSpPr>
          <p:spPr>
            <a:xfrm>
              <a:off x="1582148" y="1184776"/>
              <a:ext cx="219765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Z</a:t>
              </a:r>
            </a:p>
          </p:txBody>
        </p:sp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EACE163F-3E79-4765-B812-A7BE7164A5F1}"/>
                </a:ext>
              </a:extLst>
            </p:cNvPr>
            <p:cNvSpPr txBox="1"/>
            <p:nvPr/>
          </p:nvSpPr>
          <p:spPr>
            <a:xfrm>
              <a:off x="3769007" y="2133639"/>
              <a:ext cx="263913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/>
                </a:rPr>
                <a:t></a:t>
              </a:r>
              <a:endParaRPr lang="en-US" sz="2400" dirty="0"/>
            </a:p>
          </p:txBody>
        </p:sp>
        <p:sp>
          <p:nvSpPr>
            <p:cNvPr id="45" name="Ellipse 44">
              <a:extLst>
                <a:ext uri="{FF2B5EF4-FFF2-40B4-BE49-F238E27FC236}">
                  <a16:creationId xmlns:a16="http://schemas.microsoft.com/office/drawing/2014/main" id="{B55B4F63-5CCE-4E59-87CF-CFEC0FCD037E}"/>
                </a:ext>
              </a:extLst>
            </p:cNvPr>
            <p:cNvSpPr/>
            <p:nvPr/>
          </p:nvSpPr>
          <p:spPr>
            <a:xfrm>
              <a:off x="2455039" y="1966708"/>
              <a:ext cx="844221" cy="1430257"/>
            </a:xfrm>
            <a:prstGeom prst="ellipse">
              <a:avLst/>
            </a:prstGeom>
            <a:ln w="381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Arc 45">
              <a:extLst>
                <a:ext uri="{FF2B5EF4-FFF2-40B4-BE49-F238E27FC236}">
                  <a16:creationId xmlns:a16="http://schemas.microsoft.com/office/drawing/2014/main" id="{CDFD1359-AEFE-44A2-B2ED-D3B77FD5E759}"/>
                </a:ext>
              </a:extLst>
            </p:cNvPr>
            <p:cNvSpPr/>
            <p:nvPr/>
          </p:nvSpPr>
          <p:spPr>
            <a:xfrm>
              <a:off x="2734516" y="2133638"/>
              <a:ext cx="779711" cy="1122902"/>
            </a:xfrm>
            <a:prstGeom prst="arc">
              <a:avLst>
                <a:gd name="adj1" fmla="val 16338479"/>
                <a:gd name="adj2" fmla="val 5264729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E7327A02-2523-4795-97F3-038AD4E1F64A}"/>
                </a:ext>
              </a:extLst>
            </p:cNvPr>
            <p:cNvSpPr/>
            <p:nvPr/>
          </p:nvSpPr>
          <p:spPr>
            <a:xfrm>
              <a:off x="2767887" y="1927414"/>
              <a:ext cx="450169" cy="1511109"/>
            </a:xfrm>
            <a:prstGeom prst="arc">
              <a:avLst>
                <a:gd name="adj1" fmla="val 17090152"/>
                <a:gd name="adj2" fmla="val 4579025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Connecteur droit avec flèche 47">
              <a:extLst>
                <a:ext uri="{FF2B5EF4-FFF2-40B4-BE49-F238E27FC236}">
                  <a16:creationId xmlns:a16="http://schemas.microsoft.com/office/drawing/2014/main" id="{03D3F197-FFAD-40A5-97A8-ED6E7CB07F4B}"/>
                </a:ext>
              </a:extLst>
            </p:cNvPr>
            <p:cNvCxnSpPr/>
            <p:nvPr/>
          </p:nvCxnSpPr>
          <p:spPr>
            <a:xfrm>
              <a:off x="1994983" y="2664244"/>
              <a:ext cx="19059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A501A01F-963F-497D-BC1F-4024AA458420}"/>
                </a:ext>
              </a:extLst>
            </p:cNvPr>
            <p:cNvSpPr txBox="1"/>
            <p:nvPr/>
          </p:nvSpPr>
          <p:spPr>
            <a:xfrm>
              <a:off x="3641873" y="2695089"/>
              <a:ext cx="219765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R</a:t>
              </a:r>
            </a:p>
          </p:txBody>
        </p:sp>
        <p:sp>
          <p:nvSpPr>
            <p:cNvPr id="50" name="Arc 49">
              <a:extLst>
                <a:ext uri="{FF2B5EF4-FFF2-40B4-BE49-F238E27FC236}">
                  <a16:creationId xmlns:a16="http://schemas.microsoft.com/office/drawing/2014/main" id="{AE7198B7-50B2-497E-A26D-3CCB7B3B3251}"/>
                </a:ext>
              </a:extLst>
            </p:cNvPr>
            <p:cNvSpPr/>
            <p:nvPr/>
          </p:nvSpPr>
          <p:spPr>
            <a:xfrm rot="10800000">
              <a:off x="1619672" y="1338838"/>
              <a:ext cx="794209" cy="450318"/>
            </a:xfrm>
            <a:prstGeom prst="arc">
              <a:avLst>
                <a:gd name="adj1" fmla="val 12257839"/>
                <a:gd name="adj2" fmla="val 20451649"/>
              </a:avLst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A9A6B3A4-102D-46E3-BE9E-9BF5B4A68046}"/>
                </a:ext>
              </a:extLst>
            </p:cNvPr>
            <p:cNvSpPr txBox="1"/>
            <p:nvPr/>
          </p:nvSpPr>
          <p:spPr>
            <a:xfrm>
              <a:off x="2110965" y="1757180"/>
              <a:ext cx="327795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 panose="05050102010706020507" pitchFamily="18" charset="2"/>
                </a:rPr>
                <a:t></a:t>
              </a:r>
              <a:endParaRPr lang="en-US" sz="2400" dirty="0"/>
            </a:p>
          </p:txBody>
        </p:sp>
        <p:sp>
          <p:nvSpPr>
            <p:cNvPr id="52" name="Arc 51">
              <a:extLst>
                <a:ext uri="{FF2B5EF4-FFF2-40B4-BE49-F238E27FC236}">
                  <a16:creationId xmlns:a16="http://schemas.microsoft.com/office/drawing/2014/main" id="{2A99238C-FFB8-454E-99F0-0B0B426A3F11}"/>
                </a:ext>
              </a:extLst>
            </p:cNvPr>
            <p:cNvSpPr/>
            <p:nvPr/>
          </p:nvSpPr>
          <p:spPr>
            <a:xfrm>
              <a:off x="2886024" y="1898240"/>
              <a:ext cx="815396" cy="1169475"/>
            </a:xfrm>
            <a:prstGeom prst="arc">
              <a:avLst>
                <a:gd name="adj1" fmla="val 18157142"/>
                <a:gd name="adj2" fmla="val 21207790"/>
              </a:avLst>
            </a:prstGeom>
            <a:ln w="254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7686C60F-31E8-4B22-A6D5-6D6AFFBCFBB8}"/>
              </a:ext>
            </a:extLst>
          </p:cNvPr>
          <p:cNvGrpSpPr/>
          <p:nvPr/>
        </p:nvGrpSpPr>
        <p:grpSpPr>
          <a:xfrm>
            <a:off x="3673328" y="4715955"/>
            <a:ext cx="1730053" cy="2045903"/>
            <a:chOff x="3186015" y="810004"/>
            <a:chExt cx="2668892" cy="2999202"/>
          </a:xfrm>
        </p:grpSpPr>
        <p:cxnSp>
          <p:nvCxnSpPr>
            <p:cNvPr id="54" name="Connecteur droit avec flèche 53">
              <a:extLst>
                <a:ext uri="{FF2B5EF4-FFF2-40B4-BE49-F238E27FC236}">
                  <a16:creationId xmlns:a16="http://schemas.microsoft.com/office/drawing/2014/main" id="{2153997A-E8BA-47F8-91DA-BD10EE99D000}"/>
                </a:ext>
              </a:extLst>
            </p:cNvPr>
            <p:cNvCxnSpPr/>
            <p:nvPr/>
          </p:nvCxnSpPr>
          <p:spPr>
            <a:xfrm flipV="1">
              <a:off x="3604248" y="908720"/>
              <a:ext cx="0" cy="290048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C1C23684-24AF-4BCE-BA15-1C15AE038E82}"/>
                </a:ext>
              </a:extLst>
            </p:cNvPr>
            <p:cNvSpPr txBox="1"/>
            <p:nvPr/>
          </p:nvSpPr>
          <p:spPr>
            <a:xfrm>
              <a:off x="3200868" y="810004"/>
              <a:ext cx="107241" cy="676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Z</a:t>
              </a:r>
            </a:p>
          </p:txBody>
        </p:sp>
        <p:sp>
          <p:nvSpPr>
            <p:cNvPr id="57" name="ZoneTexte 56">
              <a:extLst>
                <a:ext uri="{FF2B5EF4-FFF2-40B4-BE49-F238E27FC236}">
                  <a16:creationId xmlns:a16="http://schemas.microsoft.com/office/drawing/2014/main" id="{AAFB9719-258C-4AC3-B1AB-65D733E38F76}"/>
                </a:ext>
              </a:extLst>
            </p:cNvPr>
            <p:cNvSpPr txBox="1"/>
            <p:nvPr/>
          </p:nvSpPr>
          <p:spPr>
            <a:xfrm>
              <a:off x="5564987" y="1964398"/>
              <a:ext cx="289920" cy="290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/>
                </a:rPr>
                <a:t></a:t>
              </a:r>
              <a:endParaRPr lang="en-US" sz="2400" dirty="0"/>
            </a:p>
          </p:txBody>
        </p:sp>
        <p:sp>
          <p:nvSpPr>
            <p:cNvPr id="59" name="Ellipse 58">
              <a:extLst>
                <a:ext uri="{FF2B5EF4-FFF2-40B4-BE49-F238E27FC236}">
                  <a16:creationId xmlns:a16="http://schemas.microsoft.com/office/drawing/2014/main" id="{2BA28FBB-F116-4B25-96A5-4C793460C054}"/>
                </a:ext>
              </a:extLst>
            </p:cNvPr>
            <p:cNvSpPr/>
            <p:nvPr/>
          </p:nvSpPr>
          <p:spPr>
            <a:xfrm>
              <a:off x="4201490" y="1760642"/>
              <a:ext cx="847459" cy="1745784"/>
            </a:xfrm>
            <a:prstGeom prst="ellipse">
              <a:avLst/>
            </a:prstGeom>
            <a:ln w="381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Arc 59">
              <a:extLst>
                <a:ext uri="{FF2B5EF4-FFF2-40B4-BE49-F238E27FC236}">
                  <a16:creationId xmlns:a16="http://schemas.microsoft.com/office/drawing/2014/main" id="{5484C939-2F50-4317-9D7E-6883C6FE9968}"/>
                </a:ext>
              </a:extLst>
            </p:cNvPr>
            <p:cNvSpPr/>
            <p:nvPr/>
          </p:nvSpPr>
          <p:spPr>
            <a:xfrm>
              <a:off x="4198098" y="1631220"/>
              <a:ext cx="1140844" cy="1983604"/>
            </a:xfrm>
            <a:prstGeom prst="arc">
              <a:avLst>
                <a:gd name="adj1" fmla="val 11576243"/>
                <a:gd name="adj2" fmla="val 9864785"/>
              </a:avLst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Connecteur droit avec flèche 60">
              <a:extLst>
                <a:ext uri="{FF2B5EF4-FFF2-40B4-BE49-F238E27FC236}">
                  <a16:creationId xmlns:a16="http://schemas.microsoft.com/office/drawing/2014/main" id="{5E01E743-4FDA-4E25-898C-81593EBB6AE0}"/>
                </a:ext>
              </a:extLst>
            </p:cNvPr>
            <p:cNvCxnSpPr/>
            <p:nvPr/>
          </p:nvCxnSpPr>
          <p:spPr>
            <a:xfrm>
              <a:off x="3616144" y="2612059"/>
              <a:ext cx="2093803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ZoneTexte 63">
              <a:extLst>
                <a:ext uri="{FF2B5EF4-FFF2-40B4-BE49-F238E27FC236}">
                  <a16:creationId xmlns:a16="http://schemas.microsoft.com/office/drawing/2014/main" id="{86D214D6-89D2-4765-9B3E-8F60B6B79F1D}"/>
                </a:ext>
              </a:extLst>
            </p:cNvPr>
            <p:cNvSpPr txBox="1"/>
            <p:nvPr/>
          </p:nvSpPr>
          <p:spPr>
            <a:xfrm>
              <a:off x="5425325" y="2649709"/>
              <a:ext cx="241421" cy="290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R</a:t>
              </a:r>
            </a:p>
          </p:txBody>
        </p:sp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39B4DDB1-8E5F-4893-8CA6-E1B1A3DB0223}"/>
                </a:ext>
              </a:extLst>
            </p:cNvPr>
            <p:cNvSpPr/>
            <p:nvPr/>
          </p:nvSpPr>
          <p:spPr>
            <a:xfrm rot="10800000">
              <a:off x="3186015" y="1105382"/>
              <a:ext cx="872474" cy="549661"/>
            </a:xfrm>
            <a:prstGeom prst="arc">
              <a:avLst>
                <a:gd name="adj1" fmla="val 12257839"/>
                <a:gd name="adj2" fmla="val 20451649"/>
              </a:avLst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ZoneTexte 68">
              <a:extLst>
                <a:ext uri="{FF2B5EF4-FFF2-40B4-BE49-F238E27FC236}">
                  <a16:creationId xmlns:a16="http://schemas.microsoft.com/office/drawing/2014/main" id="{FEF9DAEB-228F-493F-9E7E-BE9035E80026}"/>
                </a:ext>
              </a:extLst>
            </p:cNvPr>
            <p:cNvSpPr txBox="1"/>
            <p:nvPr/>
          </p:nvSpPr>
          <p:spPr>
            <a:xfrm>
              <a:off x="3622631" y="1467115"/>
              <a:ext cx="402352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 panose="05050102010706020507" pitchFamily="18" charset="2"/>
                </a:rPr>
                <a:t></a:t>
              </a:r>
              <a:endParaRPr lang="en-US" sz="2400" dirty="0"/>
            </a:p>
          </p:txBody>
        </p:sp>
        <p:sp>
          <p:nvSpPr>
            <p:cNvPr id="72" name="Arc 71">
              <a:extLst>
                <a:ext uri="{FF2B5EF4-FFF2-40B4-BE49-F238E27FC236}">
                  <a16:creationId xmlns:a16="http://schemas.microsoft.com/office/drawing/2014/main" id="{EDE25867-DAEB-4961-8E8A-A967747BC7A4}"/>
                </a:ext>
              </a:extLst>
            </p:cNvPr>
            <p:cNvSpPr/>
            <p:nvPr/>
          </p:nvSpPr>
          <p:spPr>
            <a:xfrm>
              <a:off x="4594992" y="1677069"/>
              <a:ext cx="895749" cy="1427471"/>
            </a:xfrm>
            <a:prstGeom prst="arc">
              <a:avLst>
                <a:gd name="adj1" fmla="val 18157142"/>
                <a:gd name="adj2" fmla="val 21207790"/>
              </a:avLst>
            </a:prstGeom>
            <a:ln w="254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Arc 72">
              <a:extLst>
                <a:ext uri="{FF2B5EF4-FFF2-40B4-BE49-F238E27FC236}">
                  <a16:creationId xmlns:a16="http://schemas.microsoft.com/office/drawing/2014/main" id="{05418009-92E4-4ACB-9DED-335DEFE59CA6}"/>
                </a:ext>
              </a:extLst>
            </p:cNvPr>
            <p:cNvSpPr/>
            <p:nvPr/>
          </p:nvSpPr>
          <p:spPr>
            <a:xfrm>
              <a:off x="4225176" y="1829921"/>
              <a:ext cx="523648" cy="1586204"/>
            </a:xfrm>
            <a:prstGeom prst="arc">
              <a:avLst>
                <a:gd name="adj1" fmla="val 12367727"/>
                <a:gd name="adj2" fmla="val 9017263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4" name="Connecteur droit avec flèche 73">
              <a:extLst>
                <a:ext uri="{FF2B5EF4-FFF2-40B4-BE49-F238E27FC236}">
                  <a16:creationId xmlns:a16="http://schemas.microsoft.com/office/drawing/2014/main" id="{29AA4C18-64DB-4D2D-BC9F-46270D086DA4}"/>
                </a:ext>
              </a:extLst>
            </p:cNvPr>
            <p:cNvCxnSpPr/>
            <p:nvPr/>
          </p:nvCxnSpPr>
          <p:spPr>
            <a:xfrm flipH="1" flipV="1">
              <a:off x="4248758" y="2486393"/>
              <a:ext cx="351647" cy="138453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ZoneTexte 74">
              <a:extLst>
                <a:ext uri="{FF2B5EF4-FFF2-40B4-BE49-F238E27FC236}">
                  <a16:creationId xmlns:a16="http://schemas.microsoft.com/office/drawing/2014/main" id="{4AA90D7F-0CE8-4FD0-AF3E-41D397D8BD68}"/>
                </a:ext>
              </a:extLst>
            </p:cNvPr>
            <p:cNvSpPr txBox="1"/>
            <p:nvPr/>
          </p:nvSpPr>
          <p:spPr>
            <a:xfrm>
              <a:off x="4165933" y="1952728"/>
              <a:ext cx="764350" cy="586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ym typeface="Symbol"/>
                </a:rPr>
                <a:t></a:t>
              </a:r>
              <a:r>
                <a:rPr lang="en-US" sz="2000" baseline="-25000" dirty="0">
                  <a:sym typeface="Symbol"/>
                </a:rPr>
                <a:t>b</a:t>
              </a:r>
              <a:endParaRPr lang="en-US" sz="2000" baseline="-25000" dirty="0"/>
            </a:p>
          </p:txBody>
        </p:sp>
      </p:grpSp>
      <p:sp>
        <p:nvSpPr>
          <p:cNvPr id="76" name="Rectangle 75">
            <a:extLst>
              <a:ext uri="{FF2B5EF4-FFF2-40B4-BE49-F238E27FC236}">
                <a16:creationId xmlns:a16="http://schemas.microsoft.com/office/drawing/2014/main" id="{4CFA7FDD-7148-4AD1-BCAE-22646CC20235}"/>
              </a:ext>
            </a:extLst>
          </p:cNvPr>
          <p:cNvSpPr/>
          <p:nvPr/>
        </p:nvSpPr>
        <p:spPr>
          <a:xfrm>
            <a:off x="126998" y="66514"/>
            <a:ext cx="114757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NT MORE stable THAN PT </a:t>
            </a:r>
            <a:r>
              <a:rPr lang="fr-CH" sz="2400" b="1" cap="all" spc="-1" dirty="0" err="1">
                <a:solidFill>
                  <a:srgbClr val="C00000"/>
                </a:solidFill>
                <a:latin typeface="Arial"/>
              </a:rPr>
              <a:t>with</a:t>
            </a:r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 BALLOONING  </a:t>
            </a:r>
            <a:endParaRPr lang="fr-FR" sz="2400" b="1" dirty="0">
              <a:solidFill>
                <a:srgbClr val="C00000"/>
              </a:solidFill>
            </a:endParaRP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8ECAE4DD-D63F-4C82-B334-8B2767F9E76D}"/>
              </a:ext>
            </a:extLst>
          </p:cNvPr>
          <p:cNvSpPr txBox="1"/>
          <p:nvPr/>
        </p:nvSpPr>
        <p:spPr>
          <a:xfrm>
            <a:off x="11302908" y="626146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7660368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807742" y="6274501"/>
            <a:ext cx="718457" cy="514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1" t="7732" r="5894" b="6545"/>
          <a:stretch/>
        </p:blipFill>
        <p:spPr>
          <a:xfrm>
            <a:off x="7458297" y="759725"/>
            <a:ext cx="4144423" cy="3482690"/>
          </a:xfrm>
          <a:prstGeom prst="rect">
            <a:avLst/>
          </a:prstGeom>
        </p:spPr>
      </p:pic>
      <p:sp>
        <p:nvSpPr>
          <p:cNvPr id="62" name="Flèche droite 61"/>
          <p:cNvSpPr/>
          <p:nvPr/>
        </p:nvSpPr>
        <p:spPr>
          <a:xfrm>
            <a:off x="5749956" y="2293913"/>
            <a:ext cx="1398164" cy="414314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4" name="Groupe 13"/>
          <p:cNvGrpSpPr/>
          <p:nvPr/>
        </p:nvGrpSpPr>
        <p:grpSpPr>
          <a:xfrm>
            <a:off x="-96814" y="562647"/>
            <a:ext cx="5691681" cy="3869277"/>
            <a:chOff x="-36453" y="913783"/>
            <a:chExt cx="5691681" cy="3869277"/>
          </a:xfrm>
        </p:grpSpPr>
        <p:grpSp>
          <p:nvGrpSpPr>
            <p:cNvPr id="7" name="Groupe 6"/>
            <p:cNvGrpSpPr/>
            <p:nvPr/>
          </p:nvGrpSpPr>
          <p:grpSpPr>
            <a:xfrm>
              <a:off x="-36453" y="1019093"/>
              <a:ext cx="5691681" cy="3763967"/>
              <a:chOff x="259435" y="4681737"/>
              <a:chExt cx="4276656" cy="3074635"/>
            </a:xfrm>
          </p:grpSpPr>
          <p:pic>
            <p:nvPicPr>
              <p:cNvPr id="58" name="Image 5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65773" y="4681737"/>
                <a:ext cx="3770318" cy="2928553"/>
              </a:xfrm>
              <a:prstGeom prst="rect">
                <a:avLst/>
              </a:prstGeom>
            </p:spPr>
          </p:pic>
          <p:cxnSp>
            <p:nvCxnSpPr>
              <p:cNvPr id="63" name="Connecteur droit avec flèche 62"/>
              <p:cNvCxnSpPr/>
              <p:nvPr/>
            </p:nvCxnSpPr>
            <p:spPr>
              <a:xfrm flipH="1">
                <a:off x="1608232" y="6125644"/>
                <a:ext cx="4535" cy="934615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headEnd type="triangle"/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5" name="ZoneTexte 64"/>
              <p:cNvSpPr txBox="1"/>
              <p:nvPr/>
            </p:nvSpPr>
            <p:spPr>
              <a:xfrm>
                <a:off x="1727408" y="5939597"/>
                <a:ext cx="179780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dirty="0" err="1">
                    <a:solidFill>
                      <a:schemeClr val="bg1"/>
                    </a:solidFill>
                  </a:rPr>
                  <a:t>Region</a:t>
                </a:r>
                <a:r>
                  <a:rPr lang="fr-FR" sz="1400" b="1" dirty="0">
                    <a:solidFill>
                      <a:schemeClr val="bg1"/>
                    </a:solidFill>
                  </a:rPr>
                  <a:t> </a:t>
                </a:r>
                <a:r>
                  <a:rPr lang="fr-FR" sz="1400" b="1" dirty="0" err="1">
                    <a:solidFill>
                      <a:schemeClr val="bg1"/>
                    </a:solidFill>
                  </a:rPr>
                  <a:t>with</a:t>
                </a:r>
                <a:r>
                  <a:rPr lang="fr-FR" sz="1400" b="1" dirty="0">
                    <a:solidFill>
                      <a:schemeClr val="bg1"/>
                    </a:solidFill>
                  </a:rPr>
                  <a:t> </a:t>
                </a:r>
                <a:r>
                  <a:rPr lang="fr-FR" sz="1400" b="1" dirty="0" err="1">
                    <a:solidFill>
                      <a:schemeClr val="bg1"/>
                    </a:solidFill>
                  </a:rPr>
                  <a:t>most</a:t>
                </a:r>
                <a:r>
                  <a:rPr lang="fr-FR" sz="1400" b="1" dirty="0">
                    <a:solidFill>
                      <a:schemeClr val="bg1"/>
                    </a:solidFill>
                  </a:rPr>
                  <a:t> </a:t>
                </a:r>
              </a:p>
              <a:p>
                <a:r>
                  <a:rPr lang="fr-FR" sz="1400" b="1" dirty="0">
                    <a:solidFill>
                      <a:schemeClr val="bg1"/>
                    </a:solidFill>
                  </a:rPr>
                  <a:t>of the </a:t>
                </a:r>
                <a:r>
                  <a:rPr lang="fr-FR" sz="1400" b="1" dirty="0" err="1">
                    <a:solidFill>
                      <a:schemeClr val="bg1"/>
                    </a:solidFill>
                  </a:rPr>
                  <a:t>energy</a:t>
                </a:r>
                <a:r>
                  <a:rPr lang="fr-FR" sz="1400" b="1" dirty="0">
                    <a:solidFill>
                      <a:schemeClr val="bg1"/>
                    </a:solidFill>
                  </a:rPr>
                  <a:t> </a:t>
                </a:r>
                <a:r>
                  <a:rPr lang="fr-FR" sz="1400" b="1" dirty="0" err="1">
                    <a:solidFill>
                      <a:schemeClr val="bg1"/>
                    </a:solidFill>
                  </a:rPr>
                  <a:t>transfer</a:t>
                </a:r>
                <a:endParaRPr lang="fr-FR" sz="14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66" name="Connecteur droit avec flèche 65"/>
              <p:cNvCxnSpPr/>
              <p:nvPr/>
            </p:nvCxnSpPr>
            <p:spPr>
              <a:xfrm flipV="1">
                <a:off x="624959" y="6562598"/>
                <a:ext cx="886246" cy="48959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7" name="ZoneTexte 66"/>
                  <p:cNvSpPr txBox="1"/>
                  <p:nvPr/>
                </p:nvSpPr>
                <p:spPr>
                  <a:xfrm>
                    <a:off x="259435" y="7002140"/>
                    <a:ext cx="940840" cy="7542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 err="1">
                        <a:solidFill>
                          <a:srgbClr val="FF0000"/>
                        </a:solidFill>
                      </a:rPr>
                      <a:t>Resonance</a:t>
                    </a:r>
                    <a:endParaRPr lang="fr-FR" dirty="0">
                      <a:solidFill>
                        <a:srgbClr val="FF0000"/>
                      </a:solidFill>
                    </a:endParaRPr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fr-FR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oMath>
                      </m:oMathPara>
                    </a14:m>
                    <a:endParaRPr lang="fr-FR" dirty="0">
                      <a:solidFill>
                        <a:srgbClr val="FF0000"/>
                      </a:solidFill>
                    </a:endParaRPr>
                  </a:p>
                  <a:p>
                    <a:endParaRPr lang="fr-FR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7" name="ZoneTexte 6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9435" y="7002140"/>
                    <a:ext cx="940840" cy="7542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3902" t="-3974" r="-488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71" name="ZoneTexte 70"/>
              <p:cNvSpPr txBox="1"/>
              <p:nvPr/>
            </p:nvSpPr>
            <p:spPr>
              <a:xfrm rot="16200000">
                <a:off x="482821" y="5819830"/>
                <a:ext cx="8243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err="1"/>
                  <a:t>Energy</a:t>
                </a:r>
                <a:endParaRPr lang="fr-FR" dirty="0"/>
              </a:p>
            </p:txBody>
          </p:sp>
        </p:grpSp>
        <p:sp>
          <p:nvSpPr>
            <p:cNvPr id="23" name="ZoneTexte 22"/>
            <p:cNvSpPr txBox="1"/>
            <p:nvPr/>
          </p:nvSpPr>
          <p:spPr>
            <a:xfrm>
              <a:off x="2064204" y="913783"/>
              <a:ext cx="2612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/>
                <a:t>WITH BALLOONING </a:t>
              </a: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2806473" y="1310196"/>
              <a:ext cx="15414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>
                  <a:solidFill>
                    <a:schemeClr val="bg1"/>
                  </a:solidFill>
                </a:rPr>
                <a:t>δφ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cxnSp>
          <p:nvCxnSpPr>
            <p:cNvPr id="29" name="Connecteur droit avec flèche 28"/>
            <p:cNvCxnSpPr/>
            <p:nvPr/>
          </p:nvCxnSpPr>
          <p:spPr>
            <a:xfrm>
              <a:off x="2293212" y="1498553"/>
              <a:ext cx="418011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ZoneTexte 69"/>
              <p:cNvSpPr txBox="1"/>
              <p:nvPr/>
            </p:nvSpPr>
            <p:spPr>
              <a:xfrm>
                <a:off x="2842993" y="4220440"/>
                <a:ext cx="398442" cy="8617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fr-FR" sz="2000" b="0" dirty="0"/>
              </a:p>
              <a:p>
                <a:endParaRPr lang="fr-FR" b="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70" name="ZoneText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2993" y="4220440"/>
                <a:ext cx="398442" cy="861774"/>
              </a:xfrm>
              <a:prstGeom prst="rect">
                <a:avLst/>
              </a:prstGeom>
              <a:blipFill>
                <a:blip r:embed="rId5"/>
                <a:stretch>
                  <a:fillRect l="-60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ZoneTexte 37"/>
              <p:cNvSpPr txBox="1"/>
              <p:nvPr/>
            </p:nvSpPr>
            <p:spPr>
              <a:xfrm rot="16200000">
                <a:off x="6904491" y="2531856"/>
                <a:ext cx="812530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200" dirty="0"/>
                  <a:t>γ</a:t>
                </a:r>
                <a:r>
                  <a:rPr lang="fr-FR" sz="2200" dirty="0"/>
                  <a:t>R/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2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fr-FR" sz="2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fr-FR" sz="2200" dirty="0"/>
              </a:p>
            </p:txBody>
          </p:sp>
        </mc:Choice>
        <mc:Fallback xmlns="">
          <p:sp>
            <p:nvSpPr>
              <p:cNvPr id="38" name="ZoneText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904491" y="2531856"/>
                <a:ext cx="812530" cy="430887"/>
              </a:xfrm>
              <a:prstGeom prst="rect">
                <a:avLst/>
              </a:prstGeom>
              <a:blipFill>
                <a:blip r:embed="rId7"/>
                <a:stretch>
                  <a:fillRect l="-9859" r="-26761" b="-97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ZoneTexte 38"/>
              <p:cNvSpPr txBox="1"/>
              <p:nvPr/>
            </p:nvSpPr>
            <p:spPr>
              <a:xfrm>
                <a:off x="9295381" y="4431924"/>
                <a:ext cx="816890" cy="457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2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fr-FR" sz="22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sSub>
                        <m:sSubPr>
                          <m:ctrlPr>
                            <a:rPr lang="fr-FR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200" i="1" smtClean="0"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fr-FR" sz="22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fr-FR" sz="2200" dirty="0"/>
              </a:p>
            </p:txBody>
          </p:sp>
        </mc:Choice>
        <mc:Fallback xmlns="">
          <p:sp>
            <p:nvSpPr>
              <p:cNvPr id="39" name="ZoneText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5381" y="4431924"/>
                <a:ext cx="816890" cy="457561"/>
              </a:xfrm>
              <a:prstGeom prst="rect">
                <a:avLst/>
              </a:prstGeom>
              <a:blipFill>
                <a:blip r:embed="rId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ectangle 40"/>
          <p:cNvSpPr/>
          <p:nvPr/>
        </p:nvSpPr>
        <p:spPr>
          <a:xfrm>
            <a:off x="7648576" y="5185203"/>
            <a:ext cx="4276724" cy="861491"/>
          </a:xfrm>
          <a:prstGeom prst="rect">
            <a:avLst/>
          </a:prstGeom>
          <a:noFill/>
          <a:ln w="28575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ZoneTexte 41"/>
          <p:cNvSpPr txBox="1"/>
          <p:nvPr/>
        </p:nvSpPr>
        <p:spPr>
          <a:xfrm>
            <a:off x="7648576" y="5199487"/>
            <a:ext cx="435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err="1"/>
              <a:t>Energy</a:t>
            </a:r>
            <a:r>
              <a:rPr lang="fr-FR" sz="2200" dirty="0"/>
              <a:t> </a:t>
            </a:r>
            <a:r>
              <a:rPr lang="fr-FR" sz="2200" dirty="0" err="1"/>
              <a:t>localized</a:t>
            </a:r>
            <a:r>
              <a:rPr lang="fr-FR" sz="2200" dirty="0"/>
              <a:t> on </a:t>
            </a:r>
            <a:r>
              <a:rPr lang="fr-FR" sz="2200" dirty="0" err="1"/>
              <a:t>deeply</a:t>
            </a:r>
            <a:r>
              <a:rPr lang="fr-FR" sz="2200" dirty="0"/>
              <a:t> </a:t>
            </a:r>
            <a:r>
              <a:rPr lang="fr-FR" sz="2200" dirty="0" err="1"/>
              <a:t>trapped</a:t>
            </a:r>
            <a:r>
              <a:rPr lang="fr-FR" sz="2200" dirty="0"/>
              <a:t> </a:t>
            </a:r>
            <a:r>
              <a:rPr lang="fr-FR" sz="2200" dirty="0" err="1"/>
              <a:t>electrons</a:t>
            </a:r>
            <a:r>
              <a:rPr lang="fr-FR" sz="2200" dirty="0"/>
              <a:t> → NT </a:t>
            </a:r>
            <a:r>
              <a:rPr lang="fr-FR" sz="2200" b="1" dirty="0"/>
              <a:t>more stable </a:t>
            </a:r>
            <a:r>
              <a:rPr lang="fr-FR" sz="2200" dirty="0" err="1"/>
              <a:t>than</a:t>
            </a:r>
            <a:r>
              <a:rPr lang="fr-FR" sz="2200" dirty="0"/>
              <a:t> PT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994789" y="4152982"/>
            <a:ext cx="1123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err="1">
                <a:solidFill>
                  <a:srgbClr val="00B050"/>
                </a:solidFill>
              </a:rPr>
              <a:t>Deeply</a:t>
            </a:r>
            <a:r>
              <a:rPr lang="fr-FR" sz="1600" b="1" dirty="0">
                <a:solidFill>
                  <a:srgbClr val="00B050"/>
                </a:solidFill>
              </a:rPr>
              <a:t> </a:t>
            </a:r>
            <a:r>
              <a:rPr lang="fr-FR" sz="1600" b="1" dirty="0" err="1">
                <a:solidFill>
                  <a:srgbClr val="00B050"/>
                </a:solidFill>
              </a:rPr>
              <a:t>trapped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040458" y="4152981"/>
            <a:ext cx="11508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err="1">
                <a:solidFill>
                  <a:srgbClr val="7030A0"/>
                </a:solidFill>
              </a:rPr>
              <a:t>Barely</a:t>
            </a:r>
            <a:r>
              <a:rPr lang="fr-FR" sz="1600" b="1" dirty="0">
                <a:solidFill>
                  <a:srgbClr val="7030A0"/>
                </a:solidFill>
              </a:rPr>
              <a:t> </a:t>
            </a:r>
            <a:r>
              <a:rPr lang="fr-FR" sz="1600" b="1" dirty="0" err="1">
                <a:solidFill>
                  <a:srgbClr val="7030A0"/>
                </a:solidFill>
              </a:rPr>
              <a:t>trapped</a:t>
            </a:r>
            <a:endParaRPr lang="fr-FR" sz="1600" b="1" dirty="0">
              <a:solidFill>
                <a:srgbClr val="7030A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9786938" y="2609828"/>
            <a:ext cx="122790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500" dirty="0">
                <a:solidFill>
                  <a:srgbClr val="0000FF"/>
                </a:solidFill>
              </a:rPr>
              <a:t>NT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9997440" y="1863980"/>
            <a:ext cx="94052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500" dirty="0">
                <a:solidFill>
                  <a:srgbClr val="FF0000"/>
                </a:solidFill>
              </a:rPr>
              <a:t>PT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79DD19EF-EA6A-4E7E-9B19-FBEBA8E39ECA}"/>
                  </a:ext>
                </a:extLst>
              </p:cNvPr>
              <p:cNvSpPr txBox="1"/>
              <p:nvPr/>
            </p:nvSpPr>
            <p:spPr>
              <a:xfrm>
                <a:off x="1176174" y="949473"/>
                <a:ext cx="29890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Power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79DD19EF-EA6A-4E7E-9B19-FBEBA8E39E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6174" y="949473"/>
                <a:ext cx="2989073" cy="369332"/>
              </a:xfrm>
              <a:prstGeom prst="rect">
                <a:avLst/>
              </a:prstGeom>
              <a:blipFill>
                <a:blip r:embed="rId9"/>
                <a:stretch>
                  <a:fillRect l="-1837"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" name="Groupe 32">
            <a:extLst>
              <a:ext uri="{FF2B5EF4-FFF2-40B4-BE49-F238E27FC236}">
                <a16:creationId xmlns:a16="http://schemas.microsoft.com/office/drawing/2014/main" id="{B7588075-A7C7-4401-81A9-D6CCB02DDF20}"/>
              </a:ext>
            </a:extLst>
          </p:cNvPr>
          <p:cNvGrpSpPr/>
          <p:nvPr/>
        </p:nvGrpSpPr>
        <p:grpSpPr>
          <a:xfrm>
            <a:off x="743165" y="4721764"/>
            <a:ext cx="1793830" cy="2060067"/>
            <a:chOff x="1582148" y="1184776"/>
            <a:chExt cx="2450772" cy="2460247"/>
          </a:xfrm>
        </p:grpSpPr>
        <p:cxnSp>
          <p:nvCxnSpPr>
            <p:cNvPr id="34" name="Connecteur droit avec flèche 33">
              <a:extLst>
                <a:ext uri="{FF2B5EF4-FFF2-40B4-BE49-F238E27FC236}">
                  <a16:creationId xmlns:a16="http://schemas.microsoft.com/office/drawing/2014/main" id="{1417AEB6-B6C3-466E-BA77-002E4D827F85}"/>
                </a:ext>
              </a:extLst>
            </p:cNvPr>
            <p:cNvCxnSpPr>
              <a:endCxn id="46" idx="0"/>
            </p:cNvCxnSpPr>
            <p:nvPr/>
          </p:nvCxnSpPr>
          <p:spPr>
            <a:xfrm flipV="1">
              <a:off x="2922733" y="2134766"/>
              <a:ext cx="226334" cy="529478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D6F0E76D-717C-4E02-AA66-71BE5C510442}"/>
                </a:ext>
              </a:extLst>
            </p:cNvPr>
            <p:cNvSpPr txBox="1"/>
            <p:nvPr/>
          </p:nvSpPr>
          <p:spPr>
            <a:xfrm>
              <a:off x="2602890" y="1980418"/>
              <a:ext cx="639683" cy="477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ym typeface="Symbol"/>
                </a:rPr>
                <a:t></a:t>
              </a:r>
              <a:r>
                <a:rPr lang="en-US" sz="2000" baseline="-25000" dirty="0">
                  <a:sym typeface="Symbol"/>
                </a:rPr>
                <a:t>b</a:t>
              </a:r>
              <a:endParaRPr lang="en-US" sz="2000" baseline="-25000" dirty="0"/>
            </a:p>
          </p:txBody>
        </p:sp>
        <p:cxnSp>
          <p:nvCxnSpPr>
            <p:cNvPr id="36" name="Connecteur droit avec flèche 35">
              <a:extLst>
                <a:ext uri="{FF2B5EF4-FFF2-40B4-BE49-F238E27FC236}">
                  <a16:creationId xmlns:a16="http://schemas.microsoft.com/office/drawing/2014/main" id="{6ED24BC8-EF21-4700-8833-2F1BD07F1292}"/>
                </a:ext>
              </a:extLst>
            </p:cNvPr>
            <p:cNvCxnSpPr/>
            <p:nvPr/>
          </p:nvCxnSpPr>
          <p:spPr>
            <a:xfrm flipV="1">
              <a:off x="1984155" y="1268760"/>
              <a:ext cx="0" cy="237626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DA99F97F-13FD-405F-B989-93B3CA9A6068}"/>
                </a:ext>
              </a:extLst>
            </p:cNvPr>
            <p:cNvSpPr txBox="1"/>
            <p:nvPr/>
          </p:nvSpPr>
          <p:spPr>
            <a:xfrm>
              <a:off x="1582148" y="1184776"/>
              <a:ext cx="219765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Z</a:t>
              </a:r>
            </a:p>
          </p:txBody>
        </p:sp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EACE163F-3E79-4765-B812-A7BE7164A5F1}"/>
                </a:ext>
              </a:extLst>
            </p:cNvPr>
            <p:cNvSpPr txBox="1"/>
            <p:nvPr/>
          </p:nvSpPr>
          <p:spPr>
            <a:xfrm>
              <a:off x="3769007" y="2133639"/>
              <a:ext cx="263913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/>
                </a:rPr>
                <a:t></a:t>
              </a:r>
              <a:endParaRPr lang="en-US" sz="2400" dirty="0"/>
            </a:p>
          </p:txBody>
        </p:sp>
        <p:sp>
          <p:nvSpPr>
            <p:cNvPr id="45" name="Ellipse 44">
              <a:extLst>
                <a:ext uri="{FF2B5EF4-FFF2-40B4-BE49-F238E27FC236}">
                  <a16:creationId xmlns:a16="http://schemas.microsoft.com/office/drawing/2014/main" id="{B55B4F63-5CCE-4E59-87CF-CFEC0FCD037E}"/>
                </a:ext>
              </a:extLst>
            </p:cNvPr>
            <p:cNvSpPr/>
            <p:nvPr/>
          </p:nvSpPr>
          <p:spPr>
            <a:xfrm>
              <a:off x="2455039" y="1966708"/>
              <a:ext cx="844221" cy="1430257"/>
            </a:xfrm>
            <a:prstGeom prst="ellipse">
              <a:avLst/>
            </a:prstGeom>
            <a:ln w="381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Arc 45">
              <a:extLst>
                <a:ext uri="{FF2B5EF4-FFF2-40B4-BE49-F238E27FC236}">
                  <a16:creationId xmlns:a16="http://schemas.microsoft.com/office/drawing/2014/main" id="{CDFD1359-AEFE-44A2-B2ED-D3B77FD5E759}"/>
                </a:ext>
              </a:extLst>
            </p:cNvPr>
            <p:cNvSpPr/>
            <p:nvPr/>
          </p:nvSpPr>
          <p:spPr>
            <a:xfrm>
              <a:off x="2734516" y="2133638"/>
              <a:ext cx="779711" cy="1122902"/>
            </a:xfrm>
            <a:prstGeom prst="arc">
              <a:avLst>
                <a:gd name="adj1" fmla="val 16338479"/>
                <a:gd name="adj2" fmla="val 5264729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E7327A02-2523-4795-97F3-038AD4E1F64A}"/>
                </a:ext>
              </a:extLst>
            </p:cNvPr>
            <p:cNvSpPr/>
            <p:nvPr/>
          </p:nvSpPr>
          <p:spPr>
            <a:xfrm>
              <a:off x="2767887" y="1927414"/>
              <a:ext cx="450169" cy="1511109"/>
            </a:xfrm>
            <a:prstGeom prst="arc">
              <a:avLst>
                <a:gd name="adj1" fmla="val 17090152"/>
                <a:gd name="adj2" fmla="val 4579025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Connecteur droit avec flèche 47">
              <a:extLst>
                <a:ext uri="{FF2B5EF4-FFF2-40B4-BE49-F238E27FC236}">
                  <a16:creationId xmlns:a16="http://schemas.microsoft.com/office/drawing/2014/main" id="{03D3F197-FFAD-40A5-97A8-ED6E7CB07F4B}"/>
                </a:ext>
              </a:extLst>
            </p:cNvPr>
            <p:cNvCxnSpPr/>
            <p:nvPr/>
          </p:nvCxnSpPr>
          <p:spPr>
            <a:xfrm>
              <a:off x="1994983" y="2664244"/>
              <a:ext cx="19059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A501A01F-963F-497D-BC1F-4024AA458420}"/>
                </a:ext>
              </a:extLst>
            </p:cNvPr>
            <p:cNvSpPr txBox="1"/>
            <p:nvPr/>
          </p:nvSpPr>
          <p:spPr>
            <a:xfrm>
              <a:off x="3641873" y="2695089"/>
              <a:ext cx="219765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R</a:t>
              </a:r>
            </a:p>
          </p:txBody>
        </p:sp>
        <p:sp>
          <p:nvSpPr>
            <p:cNvPr id="50" name="Arc 49">
              <a:extLst>
                <a:ext uri="{FF2B5EF4-FFF2-40B4-BE49-F238E27FC236}">
                  <a16:creationId xmlns:a16="http://schemas.microsoft.com/office/drawing/2014/main" id="{AE7198B7-50B2-497E-A26D-3CCB7B3B3251}"/>
                </a:ext>
              </a:extLst>
            </p:cNvPr>
            <p:cNvSpPr/>
            <p:nvPr/>
          </p:nvSpPr>
          <p:spPr>
            <a:xfrm rot="10800000">
              <a:off x="1619672" y="1338838"/>
              <a:ext cx="794209" cy="450318"/>
            </a:xfrm>
            <a:prstGeom prst="arc">
              <a:avLst>
                <a:gd name="adj1" fmla="val 12257839"/>
                <a:gd name="adj2" fmla="val 20451649"/>
              </a:avLst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A9A6B3A4-102D-46E3-BE9E-9BF5B4A68046}"/>
                </a:ext>
              </a:extLst>
            </p:cNvPr>
            <p:cNvSpPr txBox="1"/>
            <p:nvPr/>
          </p:nvSpPr>
          <p:spPr>
            <a:xfrm>
              <a:off x="2110965" y="1757180"/>
              <a:ext cx="327795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 panose="05050102010706020507" pitchFamily="18" charset="2"/>
                </a:rPr>
                <a:t></a:t>
              </a:r>
              <a:endParaRPr lang="en-US" sz="2400" dirty="0"/>
            </a:p>
          </p:txBody>
        </p:sp>
        <p:sp>
          <p:nvSpPr>
            <p:cNvPr id="52" name="Arc 51">
              <a:extLst>
                <a:ext uri="{FF2B5EF4-FFF2-40B4-BE49-F238E27FC236}">
                  <a16:creationId xmlns:a16="http://schemas.microsoft.com/office/drawing/2014/main" id="{2A99238C-FFB8-454E-99F0-0B0B426A3F11}"/>
                </a:ext>
              </a:extLst>
            </p:cNvPr>
            <p:cNvSpPr/>
            <p:nvPr/>
          </p:nvSpPr>
          <p:spPr>
            <a:xfrm>
              <a:off x="2886024" y="1898240"/>
              <a:ext cx="815396" cy="1169475"/>
            </a:xfrm>
            <a:prstGeom prst="arc">
              <a:avLst>
                <a:gd name="adj1" fmla="val 18157142"/>
                <a:gd name="adj2" fmla="val 21207790"/>
              </a:avLst>
            </a:prstGeom>
            <a:ln w="254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7686C60F-31E8-4B22-A6D5-6D6AFFBCFBB8}"/>
              </a:ext>
            </a:extLst>
          </p:cNvPr>
          <p:cNvGrpSpPr/>
          <p:nvPr/>
        </p:nvGrpSpPr>
        <p:grpSpPr>
          <a:xfrm>
            <a:off x="3673328" y="4715955"/>
            <a:ext cx="1730053" cy="2045903"/>
            <a:chOff x="3186015" y="810004"/>
            <a:chExt cx="2668892" cy="2999202"/>
          </a:xfrm>
        </p:grpSpPr>
        <p:cxnSp>
          <p:nvCxnSpPr>
            <p:cNvPr id="54" name="Connecteur droit avec flèche 53">
              <a:extLst>
                <a:ext uri="{FF2B5EF4-FFF2-40B4-BE49-F238E27FC236}">
                  <a16:creationId xmlns:a16="http://schemas.microsoft.com/office/drawing/2014/main" id="{2153997A-E8BA-47F8-91DA-BD10EE99D000}"/>
                </a:ext>
              </a:extLst>
            </p:cNvPr>
            <p:cNvCxnSpPr/>
            <p:nvPr/>
          </p:nvCxnSpPr>
          <p:spPr>
            <a:xfrm flipV="1">
              <a:off x="3604248" y="908720"/>
              <a:ext cx="0" cy="290048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C1C23684-24AF-4BCE-BA15-1C15AE038E82}"/>
                </a:ext>
              </a:extLst>
            </p:cNvPr>
            <p:cNvSpPr txBox="1"/>
            <p:nvPr/>
          </p:nvSpPr>
          <p:spPr>
            <a:xfrm>
              <a:off x="3200868" y="810004"/>
              <a:ext cx="107241" cy="676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Z</a:t>
              </a:r>
            </a:p>
          </p:txBody>
        </p:sp>
        <p:sp>
          <p:nvSpPr>
            <p:cNvPr id="57" name="ZoneTexte 56">
              <a:extLst>
                <a:ext uri="{FF2B5EF4-FFF2-40B4-BE49-F238E27FC236}">
                  <a16:creationId xmlns:a16="http://schemas.microsoft.com/office/drawing/2014/main" id="{AAFB9719-258C-4AC3-B1AB-65D733E38F76}"/>
                </a:ext>
              </a:extLst>
            </p:cNvPr>
            <p:cNvSpPr txBox="1"/>
            <p:nvPr/>
          </p:nvSpPr>
          <p:spPr>
            <a:xfrm>
              <a:off x="5564987" y="1964398"/>
              <a:ext cx="289920" cy="290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/>
                </a:rPr>
                <a:t></a:t>
              </a:r>
              <a:endParaRPr lang="en-US" sz="2400" dirty="0"/>
            </a:p>
          </p:txBody>
        </p:sp>
        <p:sp>
          <p:nvSpPr>
            <p:cNvPr id="59" name="Ellipse 58">
              <a:extLst>
                <a:ext uri="{FF2B5EF4-FFF2-40B4-BE49-F238E27FC236}">
                  <a16:creationId xmlns:a16="http://schemas.microsoft.com/office/drawing/2014/main" id="{2BA28FBB-F116-4B25-96A5-4C793460C054}"/>
                </a:ext>
              </a:extLst>
            </p:cNvPr>
            <p:cNvSpPr/>
            <p:nvPr/>
          </p:nvSpPr>
          <p:spPr>
            <a:xfrm>
              <a:off x="4201490" y="1760642"/>
              <a:ext cx="847459" cy="1745784"/>
            </a:xfrm>
            <a:prstGeom prst="ellipse">
              <a:avLst/>
            </a:prstGeom>
            <a:ln w="381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Arc 59">
              <a:extLst>
                <a:ext uri="{FF2B5EF4-FFF2-40B4-BE49-F238E27FC236}">
                  <a16:creationId xmlns:a16="http://schemas.microsoft.com/office/drawing/2014/main" id="{5484C939-2F50-4317-9D7E-6883C6FE9968}"/>
                </a:ext>
              </a:extLst>
            </p:cNvPr>
            <p:cNvSpPr/>
            <p:nvPr/>
          </p:nvSpPr>
          <p:spPr>
            <a:xfrm>
              <a:off x="4198098" y="1631220"/>
              <a:ext cx="1140844" cy="1983604"/>
            </a:xfrm>
            <a:prstGeom prst="arc">
              <a:avLst>
                <a:gd name="adj1" fmla="val 11576243"/>
                <a:gd name="adj2" fmla="val 9864785"/>
              </a:avLst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Connecteur droit avec flèche 60">
              <a:extLst>
                <a:ext uri="{FF2B5EF4-FFF2-40B4-BE49-F238E27FC236}">
                  <a16:creationId xmlns:a16="http://schemas.microsoft.com/office/drawing/2014/main" id="{5E01E743-4FDA-4E25-898C-81593EBB6AE0}"/>
                </a:ext>
              </a:extLst>
            </p:cNvPr>
            <p:cNvCxnSpPr/>
            <p:nvPr/>
          </p:nvCxnSpPr>
          <p:spPr>
            <a:xfrm>
              <a:off x="3616144" y="2612059"/>
              <a:ext cx="2093803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ZoneTexte 63">
              <a:extLst>
                <a:ext uri="{FF2B5EF4-FFF2-40B4-BE49-F238E27FC236}">
                  <a16:creationId xmlns:a16="http://schemas.microsoft.com/office/drawing/2014/main" id="{86D214D6-89D2-4765-9B3E-8F60B6B79F1D}"/>
                </a:ext>
              </a:extLst>
            </p:cNvPr>
            <p:cNvSpPr txBox="1"/>
            <p:nvPr/>
          </p:nvSpPr>
          <p:spPr>
            <a:xfrm>
              <a:off x="5425325" y="2649709"/>
              <a:ext cx="241421" cy="290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R</a:t>
              </a:r>
            </a:p>
          </p:txBody>
        </p:sp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39B4DDB1-8E5F-4893-8CA6-E1B1A3DB0223}"/>
                </a:ext>
              </a:extLst>
            </p:cNvPr>
            <p:cNvSpPr/>
            <p:nvPr/>
          </p:nvSpPr>
          <p:spPr>
            <a:xfrm rot="10800000">
              <a:off x="3186015" y="1105382"/>
              <a:ext cx="872474" cy="549661"/>
            </a:xfrm>
            <a:prstGeom prst="arc">
              <a:avLst>
                <a:gd name="adj1" fmla="val 12257839"/>
                <a:gd name="adj2" fmla="val 20451649"/>
              </a:avLst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ZoneTexte 68">
              <a:extLst>
                <a:ext uri="{FF2B5EF4-FFF2-40B4-BE49-F238E27FC236}">
                  <a16:creationId xmlns:a16="http://schemas.microsoft.com/office/drawing/2014/main" id="{FEF9DAEB-228F-493F-9E7E-BE9035E80026}"/>
                </a:ext>
              </a:extLst>
            </p:cNvPr>
            <p:cNvSpPr txBox="1"/>
            <p:nvPr/>
          </p:nvSpPr>
          <p:spPr>
            <a:xfrm>
              <a:off x="3622631" y="1467115"/>
              <a:ext cx="402352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 panose="05050102010706020507" pitchFamily="18" charset="2"/>
                </a:rPr>
                <a:t></a:t>
              </a:r>
              <a:endParaRPr lang="en-US" sz="2400" dirty="0"/>
            </a:p>
          </p:txBody>
        </p:sp>
        <p:sp>
          <p:nvSpPr>
            <p:cNvPr id="72" name="Arc 71">
              <a:extLst>
                <a:ext uri="{FF2B5EF4-FFF2-40B4-BE49-F238E27FC236}">
                  <a16:creationId xmlns:a16="http://schemas.microsoft.com/office/drawing/2014/main" id="{EDE25867-DAEB-4961-8E8A-A967747BC7A4}"/>
                </a:ext>
              </a:extLst>
            </p:cNvPr>
            <p:cNvSpPr/>
            <p:nvPr/>
          </p:nvSpPr>
          <p:spPr>
            <a:xfrm>
              <a:off x="4594992" y="1677069"/>
              <a:ext cx="895749" cy="1427471"/>
            </a:xfrm>
            <a:prstGeom prst="arc">
              <a:avLst>
                <a:gd name="adj1" fmla="val 18157142"/>
                <a:gd name="adj2" fmla="val 21207790"/>
              </a:avLst>
            </a:prstGeom>
            <a:ln w="254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Arc 72">
              <a:extLst>
                <a:ext uri="{FF2B5EF4-FFF2-40B4-BE49-F238E27FC236}">
                  <a16:creationId xmlns:a16="http://schemas.microsoft.com/office/drawing/2014/main" id="{05418009-92E4-4ACB-9DED-335DEFE59CA6}"/>
                </a:ext>
              </a:extLst>
            </p:cNvPr>
            <p:cNvSpPr/>
            <p:nvPr/>
          </p:nvSpPr>
          <p:spPr>
            <a:xfrm>
              <a:off x="4225176" y="1829921"/>
              <a:ext cx="523648" cy="1586204"/>
            </a:xfrm>
            <a:prstGeom prst="arc">
              <a:avLst>
                <a:gd name="adj1" fmla="val 12367727"/>
                <a:gd name="adj2" fmla="val 9017263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4" name="Connecteur droit avec flèche 73">
              <a:extLst>
                <a:ext uri="{FF2B5EF4-FFF2-40B4-BE49-F238E27FC236}">
                  <a16:creationId xmlns:a16="http://schemas.microsoft.com/office/drawing/2014/main" id="{29AA4C18-64DB-4D2D-BC9F-46270D086DA4}"/>
                </a:ext>
              </a:extLst>
            </p:cNvPr>
            <p:cNvCxnSpPr/>
            <p:nvPr/>
          </p:nvCxnSpPr>
          <p:spPr>
            <a:xfrm flipH="1" flipV="1">
              <a:off x="4248758" y="2486393"/>
              <a:ext cx="351647" cy="138453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ZoneTexte 74">
              <a:extLst>
                <a:ext uri="{FF2B5EF4-FFF2-40B4-BE49-F238E27FC236}">
                  <a16:creationId xmlns:a16="http://schemas.microsoft.com/office/drawing/2014/main" id="{4AA90D7F-0CE8-4FD0-AF3E-41D397D8BD68}"/>
                </a:ext>
              </a:extLst>
            </p:cNvPr>
            <p:cNvSpPr txBox="1"/>
            <p:nvPr/>
          </p:nvSpPr>
          <p:spPr>
            <a:xfrm>
              <a:off x="4165933" y="1952728"/>
              <a:ext cx="764350" cy="586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ym typeface="Symbol"/>
                </a:rPr>
                <a:t></a:t>
              </a:r>
              <a:r>
                <a:rPr lang="en-US" sz="2000" baseline="-25000" dirty="0">
                  <a:sym typeface="Symbol"/>
                </a:rPr>
                <a:t>b</a:t>
              </a:r>
              <a:endParaRPr lang="en-US" sz="2000" baseline="-25000" dirty="0"/>
            </a:p>
          </p:txBody>
        </p:sp>
      </p:grpSp>
      <p:sp>
        <p:nvSpPr>
          <p:cNvPr id="76" name="Rectangle 75">
            <a:extLst>
              <a:ext uri="{FF2B5EF4-FFF2-40B4-BE49-F238E27FC236}">
                <a16:creationId xmlns:a16="http://schemas.microsoft.com/office/drawing/2014/main" id="{52DB5091-4930-4C2B-90E8-49024D30B095}"/>
              </a:ext>
            </a:extLst>
          </p:cNvPr>
          <p:cNvSpPr/>
          <p:nvPr/>
        </p:nvSpPr>
        <p:spPr>
          <a:xfrm>
            <a:off x="126998" y="66514"/>
            <a:ext cx="114757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NT MORE stable THAN PT </a:t>
            </a:r>
            <a:r>
              <a:rPr lang="fr-CH" sz="2400" b="1" cap="all" spc="-1" dirty="0" err="1">
                <a:solidFill>
                  <a:srgbClr val="C00000"/>
                </a:solidFill>
                <a:latin typeface="Arial"/>
              </a:rPr>
              <a:t>with</a:t>
            </a:r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 BALLOONING  </a:t>
            </a:r>
            <a:endParaRPr lang="fr-FR" sz="2400" b="1" dirty="0">
              <a:solidFill>
                <a:srgbClr val="C00000"/>
              </a:solidFill>
            </a:endParaRP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EF2CC58B-D6DF-47E8-AAD9-1B546EDF1CBB}"/>
              </a:ext>
            </a:extLst>
          </p:cNvPr>
          <p:cNvSpPr txBox="1"/>
          <p:nvPr/>
        </p:nvSpPr>
        <p:spPr>
          <a:xfrm>
            <a:off x="11302908" y="626146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933920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DDA9F46-4F62-E360-1FBE-21E49137D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743074"/>
            <a:ext cx="10993438" cy="479583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Motivation and goals of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work</a:t>
            </a:r>
            <a:endParaRPr lang="fr-FR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 err="1"/>
              <a:t>Linear</a:t>
            </a:r>
            <a:r>
              <a:rPr lang="fr-FR" dirty="0"/>
              <a:t> </a:t>
            </a:r>
            <a:r>
              <a:rPr lang="fr-FR" dirty="0" err="1"/>
              <a:t>stability</a:t>
            </a:r>
            <a:r>
              <a:rPr lang="fr-FR" dirty="0"/>
              <a:t> </a:t>
            </a:r>
            <a:r>
              <a:rPr lang="fr-FR" dirty="0" err="1"/>
              <a:t>analysis</a:t>
            </a:r>
            <a:r>
              <a:rPr lang="fr-FR" dirty="0"/>
              <a:t>: a </a:t>
            </a:r>
            <a:r>
              <a:rPr lang="fr-FR" dirty="0" err="1"/>
              <a:t>reduced</a:t>
            </a:r>
            <a:r>
              <a:rPr lang="fr-FR" dirty="0"/>
              <a:t> model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Non </a:t>
            </a:r>
            <a:r>
              <a:rPr lang="fr-FR" dirty="0" err="1"/>
              <a:t>linear</a:t>
            </a:r>
            <a:r>
              <a:rPr lang="fr-FR" dirty="0"/>
              <a:t> </a:t>
            </a:r>
            <a:r>
              <a:rPr lang="fr-FR" dirty="0" err="1"/>
              <a:t>analysis</a:t>
            </a:r>
            <a:r>
              <a:rPr lang="fr-FR" dirty="0"/>
              <a:t> : GK code </a:t>
            </a:r>
            <a:r>
              <a:rPr lang="fr-FR" dirty="0" err="1"/>
              <a:t>Gysela</a:t>
            </a:r>
            <a:endParaRPr lang="fr-FR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Conclusions and perspectives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3CA77CF-90B0-156C-C226-029958F16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fr-FR" dirty="0"/>
              <a:t>OUTLINE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1302908" y="626146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935552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176039" y="11487"/>
            <a:ext cx="114757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PHYSICAL INTERPRETATION </a:t>
            </a:r>
            <a:endParaRPr lang="fr-FR" sz="2400" b="1" dirty="0">
              <a:solidFill>
                <a:srgbClr val="C00000"/>
              </a:solidFill>
            </a:endParaRP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FAC4E7A9-02C6-4485-ACDA-7F48DF6A8856}"/>
              </a:ext>
            </a:extLst>
          </p:cNvPr>
          <p:cNvGrpSpPr/>
          <p:nvPr/>
        </p:nvGrpSpPr>
        <p:grpSpPr>
          <a:xfrm>
            <a:off x="2698756" y="285572"/>
            <a:ext cx="6285037" cy="843885"/>
            <a:chOff x="4872384" y="4590940"/>
            <a:chExt cx="6285037" cy="84388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Rectangle 1"/>
                <p:cNvSpPr/>
                <p:nvPr/>
              </p:nvSpPr>
              <p:spPr>
                <a:xfrm>
                  <a:off x="9428230" y="4590940"/>
                  <a:ext cx="1729191" cy="84388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l-GR" sz="2400" dirty="0"/>
                    <a:t>γ</a:t>
                  </a:r>
                  <a:r>
                    <a:rPr lang="fr-FR" sz="2400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 ∝</a:t>
                  </a:r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b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sub>
                          </m:sSub>
                        </m:e>
                      </m:rad>
                    </m:oMath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28230" y="4590940"/>
                  <a:ext cx="1729191" cy="843885"/>
                </a:xfrm>
                <a:prstGeom prst="rect">
                  <a:avLst/>
                </a:prstGeom>
                <a:blipFill>
                  <a:blip r:embed="rId18"/>
                  <a:stretch>
                    <a:fillRect l="-528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" name="ZoneTexte 2"/>
            <p:cNvSpPr txBox="1"/>
            <p:nvPr/>
          </p:nvSpPr>
          <p:spPr>
            <a:xfrm>
              <a:off x="4872384" y="4787631"/>
              <a:ext cx="4612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/>
                <a:t>far </a:t>
              </a:r>
              <a:r>
                <a:rPr lang="fr-FR" sz="2400" dirty="0" err="1"/>
                <a:t>from</a:t>
              </a:r>
              <a:r>
                <a:rPr lang="fr-FR" sz="2400" dirty="0"/>
                <a:t> </a:t>
              </a:r>
              <a:r>
                <a:rPr lang="fr-FR" sz="2400" dirty="0" err="1"/>
                <a:t>threshold</a:t>
              </a:r>
              <a:r>
                <a:rPr lang="fr-FR" sz="2400" dirty="0"/>
                <a:t> : INTERCHANGE</a:t>
              </a:r>
            </a:p>
          </p:txBody>
        </p:sp>
      </p:grpSp>
      <p:sp>
        <p:nvSpPr>
          <p:cNvPr id="49" name="Rectangle 48"/>
          <p:cNvSpPr/>
          <p:nvPr/>
        </p:nvSpPr>
        <p:spPr>
          <a:xfrm>
            <a:off x="9923485" y="1431623"/>
            <a:ext cx="1321882" cy="4726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5657C6D-DF71-4A9B-BED9-3A8B2D78E1AE}"/>
              </a:ext>
            </a:extLst>
          </p:cNvPr>
          <p:cNvSpPr txBox="1"/>
          <p:nvPr/>
        </p:nvSpPr>
        <p:spPr>
          <a:xfrm>
            <a:off x="11302908" y="626146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775752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87"/>
          <a:stretch/>
        </p:blipFill>
        <p:spPr>
          <a:xfrm>
            <a:off x="199678" y="1182354"/>
            <a:ext cx="4805126" cy="36576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02709" y="1371787"/>
            <a:ext cx="1057219" cy="3240000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4002853" y="4526953"/>
            <a:ext cx="11508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err="1">
                <a:solidFill>
                  <a:srgbClr val="7030A0"/>
                </a:solidFill>
              </a:rPr>
              <a:t>Barely</a:t>
            </a:r>
            <a:r>
              <a:rPr lang="fr-FR" sz="1600" b="1" dirty="0">
                <a:solidFill>
                  <a:srgbClr val="7030A0"/>
                </a:solidFill>
              </a:rPr>
              <a:t> </a:t>
            </a:r>
            <a:r>
              <a:rPr lang="fr-FR" sz="1600" b="1" dirty="0" err="1">
                <a:solidFill>
                  <a:srgbClr val="7030A0"/>
                </a:solidFill>
              </a:rPr>
              <a:t>trapped</a:t>
            </a:r>
            <a:endParaRPr lang="fr-FR" sz="1600" b="1" dirty="0">
              <a:solidFill>
                <a:srgbClr val="7030A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09523" y="4542059"/>
            <a:ext cx="1123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err="1">
                <a:solidFill>
                  <a:srgbClr val="00B050"/>
                </a:solidFill>
              </a:rPr>
              <a:t>Deeply</a:t>
            </a:r>
            <a:r>
              <a:rPr lang="fr-FR" sz="1600" b="1" dirty="0">
                <a:solidFill>
                  <a:srgbClr val="00B050"/>
                </a:solidFill>
              </a:rPr>
              <a:t> </a:t>
            </a:r>
            <a:r>
              <a:rPr lang="fr-FR" sz="1600" b="1" dirty="0" err="1">
                <a:solidFill>
                  <a:srgbClr val="00B050"/>
                </a:solidFill>
              </a:rPr>
              <a:t>trapped</a:t>
            </a:r>
            <a:endParaRPr lang="fr-FR" sz="1600" b="1" dirty="0">
              <a:solidFill>
                <a:srgbClr val="00B050"/>
              </a:solidFill>
            </a:endParaRPr>
          </a:p>
        </p:txBody>
      </p:sp>
      <p:grpSp>
        <p:nvGrpSpPr>
          <p:cNvPr id="16" name="Groupe 15"/>
          <p:cNvGrpSpPr/>
          <p:nvPr/>
        </p:nvGrpSpPr>
        <p:grpSpPr>
          <a:xfrm>
            <a:off x="3016101" y="4932984"/>
            <a:ext cx="1454939" cy="1736217"/>
            <a:chOff x="3070145" y="723367"/>
            <a:chExt cx="2784762" cy="3085839"/>
          </a:xfrm>
        </p:grpSpPr>
        <p:cxnSp>
          <p:nvCxnSpPr>
            <p:cNvPr id="17" name="Connecteur droit avec flèche 16"/>
            <p:cNvCxnSpPr/>
            <p:nvPr/>
          </p:nvCxnSpPr>
          <p:spPr>
            <a:xfrm flipV="1">
              <a:off x="3604248" y="908720"/>
              <a:ext cx="0" cy="290048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ZoneTexte 17"/>
            <p:cNvSpPr txBox="1"/>
            <p:nvPr/>
          </p:nvSpPr>
          <p:spPr>
            <a:xfrm>
              <a:off x="3070145" y="723367"/>
              <a:ext cx="241420" cy="290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Z</a:t>
              </a: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5564987" y="1964398"/>
              <a:ext cx="289920" cy="290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/>
                </a:rPr>
                <a:t></a:t>
              </a:r>
              <a:endParaRPr lang="en-US" sz="2400" dirty="0"/>
            </a:p>
          </p:txBody>
        </p:sp>
        <p:sp>
          <p:nvSpPr>
            <p:cNvPr id="20" name="Ellipse 19"/>
            <p:cNvSpPr/>
            <p:nvPr/>
          </p:nvSpPr>
          <p:spPr>
            <a:xfrm>
              <a:off x="4201490" y="1760642"/>
              <a:ext cx="847459" cy="1745784"/>
            </a:xfrm>
            <a:prstGeom prst="ellipse">
              <a:avLst/>
            </a:prstGeom>
            <a:ln w="381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Arc 20"/>
            <p:cNvSpPr/>
            <p:nvPr/>
          </p:nvSpPr>
          <p:spPr>
            <a:xfrm>
              <a:off x="4198099" y="1631219"/>
              <a:ext cx="1140844" cy="1983604"/>
            </a:xfrm>
            <a:prstGeom prst="arc">
              <a:avLst>
                <a:gd name="adj1" fmla="val 11576243"/>
                <a:gd name="adj2" fmla="val 9864785"/>
              </a:avLst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Connecteur droit avec flèche 21"/>
            <p:cNvCxnSpPr/>
            <p:nvPr/>
          </p:nvCxnSpPr>
          <p:spPr>
            <a:xfrm>
              <a:off x="3616144" y="2612059"/>
              <a:ext cx="2093803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ZoneTexte 22"/>
            <p:cNvSpPr txBox="1"/>
            <p:nvPr/>
          </p:nvSpPr>
          <p:spPr>
            <a:xfrm>
              <a:off x="5425325" y="2649709"/>
              <a:ext cx="241421" cy="290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R</a:t>
              </a:r>
            </a:p>
          </p:txBody>
        </p:sp>
        <p:sp>
          <p:nvSpPr>
            <p:cNvPr id="24" name="Arc 23"/>
            <p:cNvSpPr/>
            <p:nvPr/>
          </p:nvSpPr>
          <p:spPr>
            <a:xfrm rot="10800000">
              <a:off x="3203848" y="994258"/>
              <a:ext cx="872474" cy="549662"/>
            </a:xfrm>
            <a:prstGeom prst="arc">
              <a:avLst>
                <a:gd name="adj1" fmla="val 12257839"/>
                <a:gd name="adj2" fmla="val 20451649"/>
              </a:avLst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3622630" y="1467116"/>
              <a:ext cx="4023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 panose="05050102010706020507" pitchFamily="18" charset="2"/>
                </a:rPr>
                <a:t></a:t>
              </a:r>
              <a:endParaRPr lang="en-US" sz="2400" dirty="0"/>
            </a:p>
          </p:txBody>
        </p:sp>
        <p:sp>
          <p:nvSpPr>
            <p:cNvPr id="26" name="Arc 25"/>
            <p:cNvSpPr/>
            <p:nvPr/>
          </p:nvSpPr>
          <p:spPr>
            <a:xfrm>
              <a:off x="4594992" y="1677069"/>
              <a:ext cx="895749" cy="1427471"/>
            </a:xfrm>
            <a:prstGeom prst="arc">
              <a:avLst>
                <a:gd name="adj1" fmla="val 18157142"/>
                <a:gd name="adj2" fmla="val 21207790"/>
              </a:avLst>
            </a:prstGeom>
            <a:ln w="254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c 26"/>
            <p:cNvSpPr/>
            <p:nvPr/>
          </p:nvSpPr>
          <p:spPr>
            <a:xfrm>
              <a:off x="4225176" y="1829921"/>
              <a:ext cx="523648" cy="1586204"/>
            </a:xfrm>
            <a:prstGeom prst="arc">
              <a:avLst>
                <a:gd name="adj1" fmla="val 12367727"/>
                <a:gd name="adj2" fmla="val 9017263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Connecteur droit avec flèche 27"/>
            <p:cNvCxnSpPr/>
            <p:nvPr/>
          </p:nvCxnSpPr>
          <p:spPr>
            <a:xfrm flipH="1" flipV="1">
              <a:off x="4248758" y="2486393"/>
              <a:ext cx="351647" cy="138453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ZoneTexte 28"/>
            <p:cNvSpPr txBox="1"/>
            <p:nvPr/>
          </p:nvSpPr>
          <p:spPr>
            <a:xfrm>
              <a:off x="4121080" y="1976110"/>
              <a:ext cx="966645" cy="554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ym typeface="Symbol"/>
                </a:rPr>
                <a:t></a:t>
              </a:r>
              <a:r>
                <a:rPr lang="en-US" sz="1600" baseline="-25000" dirty="0">
                  <a:sym typeface="Symbol"/>
                </a:rPr>
                <a:t>b</a:t>
              </a:r>
              <a:endParaRPr lang="en-US" sz="1600" baseline="-25000" dirty="0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176039" y="11487"/>
            <a:ext cx="114757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PHYSICAL INTERPRETATION </a:t>
            </a:r>
            <a:endParaRPr lang="fr-FR" sz="24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ZoneTexte 43"/>
              <p:cNvSpPr txBox="1"/>
              <p:nvPr/>
            </p:nvSpPr>
            <p:spPr>
              <a:xfrm>
                <a:off x="2220931" y="4669989"/>
                <a:ext cx="414922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fr-FR" b="0" dirty="0"/>
              </a:p>
              <a:p>
                <a:endParaRPr lang="fr-FR" b="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44" name="ZoneText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0931" y="4669989"/>
                <a:ext cx="414922" cy="83099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e 9">
            <a:extLst>
              <a:ext uri="{FF2B5EF4-FFF2-40B4-BE49-F238E27FC236}">
                <a16:creationId xmlns:a16="http://schemas.microsoft.com/office/drawing/2014/main" id="{FAC4E7A9-02C6-4485-ACDA-7F48DF6A8856}"/>
              </a:ext>
            </a:extLst>
          </p:cNvPr>
          <p:cNvGrpSpPr/>
          <p:nvPr/>
        </p:nvGrpSpPr>
        <p:grpSpPr>
          <a:xfrm>
            <a:off x="2698756" y="285572"/>
            <a:ext cx="6285037" cy="843885"/>
            <a:chOff x="4872384" y="4590940"/>
            <a:chExt cx="6285037" cy="84388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Rectangle 1"/>
                <p:cNvSpPr/>
                <p:nvPr/>
              </p:nvSpPr>
              <p:spPr>
                <a:xfrm>
                  <a:off x="9428230" y="4590940"/>
                  <a:ext cx="1729191" cy="84388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l-GR" sz="2400" dirty="0"/>
                    <a:t>γ</a:t>
                  </a:r>
                  <a:r>
                    <a:rPr lang="fr-FR" sz="2400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 ∝</a:t>
                  </a:r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b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sub>
                          </m:sSub>
                        </m:e>
                      </m:rad>
                    </m:oMath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28230" y="4590940"/>
                  <a:ext cx="1729191" cy="843885"/>
                </a:xfrm>
                <a:prstGeom prst="rect">
                  <a:avLst/>
                </a:prstGeom>
                <a:blipFill>
                  <a:blip r:embed="rId4"/>
                  <a:stretch>
                    <a:fillRect l="-528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" name="ZoneTexte 2"/>
            <p:cNvSpPr txBox="1"/>
            <p:nvPr/>
          </p:nvSpPr>
          <p:spPr>
            <a:xfrm>
              <a:off x="4872384" y="4787631"/>
              <a:ext cx="4612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/>
                <a:t>far </a:t>
              </a:r>
              <a:r>
                <a:rPr lang="fr-FR" sz="2400" dirty="0" err="1"/>
                <a:t>from</a:t>
              </a:r>
              <a:r>
                <a:rPr lang="fr-FR" sz="2400" dirty="0"/>
                <a:t> </a:t>
              </a:r>
              <a:r>
                <a:rPr lang="fr-FR" sz="2400" dirty="0" err="1"/>
                <a:t>threshold</a:t>
              </a:r>
              <a:r>
                <a:rPr lang="fr-FR" sz="2400" dirty="0"/>
                <a:t> : INTERCHANGE</a:t>
              </a:r>
            </a:p>
          </p:txBody>
        </p:sp>
      </p:grpSp>
      <p:grpSp>
        <p:nvGrpSpPr>
          <p:cNvPr id="47" name="Groupe 46"/>
          <p:cNvGrpSpPr/>
          <p:nvPr/>
        </p:nvGrpSpPr>
        <p:grpSpPr>
          <a:xfrm>
            <a:off x="555513" y="5092103"/>
            <a:ext cx="1423946" cy="1772045"/>
            <a:chOff x="1484908" y="1195742"/>
            <a:chExt cx="2548012" cy="2449281"/>
          </a:xfrm>
        </p:grpSpPr>
        <p:cxnSp>
          <p:nvCxnSpPr>
            <p:cNvPr id="62" name="Connecteur droit avec flèche 61"/>
            <p:cNvCxnSpPr>
              <a:endCxn id="68" idx="0"/>
            </p:cNvCxnSpPr>
            <p:nvPr/>
          </p:nvCxnSpPr>
          <p:spPr>
            <a:xfrm flipV="1">
              <a:off x="2922733" y="2134766"/>
              <a:ext cx="226334" cy="529478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ZoneTexte 62"/>
            <p:cNvSpPr txBox="1"/>
            <p:nvPr/>
          </p:nvSpPr>
          <p:spPr>
            <a:xfrm>
              <a:off x="2515285" y="2140790"/>
              <a:ext cx="1006057" cy="398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ym typeface="Symbol"/>
                </a:rPr>
                <a:t></a:t>
              </a:r>
              <a:r>
                <a:rPr lang="en-US" sz="1600" baseline="-25000" dirty="0">
                  <a:sym typeface="Symbol"/>
                </a:rPr>
                <a:t>b</a:t>
              </a:r>
              <a:endParaRPr lang="en-US" sz="1600" baseline="-25000" dirty="0"/>
            </a:p>
          </p:txBody>
        </p:sp>
        <p:cxnSp>
          <p:nvCxnSpPr>
            <p:cNvPr id="64" name="Connecteur droit avec flèche 63"/>
            <p:cNvCxnSpPr/>
            <p:nvPr/>
          </p:nvCxnSpPr>
          <p:spPr>
            <a:xfrm flipV="1">
              <a:off x="1984155" y="1268760"/>
              <a:ext cx="0" cy="237626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ZoneTexte 64"/>
            <p:cNvSpPr txBox="1"/>
            <p:nvPr/>
          </p:nvSpPr>
          <p:spPr>
            <a:xfrm>
              <a:off x="1484908" y="1195742"/>
              <a:ext cx="219765" cy="238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Z</a:t>
              </a:r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3769007" y="2133639"/>
              <a:ext cx="263913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/>
                </a:rPr>
                <a:t></a:t>
              </a:r>
              <a:endParaRPr lang="en-US" sz="2400" dirty="0"/>
            </a:p>
          </p:txBody>
        </p:sp>
        <p:sp>
          <p:nvSpPr>
            <p:cNvPr id="67" name="Ellipse 66"/>
            <p:cNvSpPr/>
            <p:nvPr/>
          </p:nvSpPr>
          <p:spPr>
            <a:xfrm>
              <a:off x="2527822" y="1966708"/>
              <a:ext cx="771438" cy="1430257"/>
            </a:xfrm>
            <a:prstGeom prst="ellipse">
              <a:avLst/>
            </a:prstGeom>
            <a:ln w="381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8" name="Arc 67"/>
            <p:cNvSpPr/>
            <p:nvPr/>
          </p:nvSpPr>
          <p:spPr>
            <a:xfrm>
              <a:off x="2734516" y="2133638"/>
              <a:ext cx="779711" cy="1122902"/>
            </a:xfrm>
            <a:prstGeom prst="arc">
              <a:avLst>
                <a:gd name="adj1" fmla="val 16338479"/>
                <a:gd name="adj2" fmla="val 5264729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Arc 68"/>
            <p:cNvSpPr/>
            <p:nvPr/>
          </p:nvSpPr>
          <p:spPr>
            <a:xfrm>
              <a:off x="2767887" y="1927414"/>
              <a:ext cx="450169" cy="1511109"/>
            </a:xfrm>
            <a:prstGeom prst="arc">
              <a:avLst>
                <a:gd name="adj1" fmla="val 17090152"/>
                <a:gd name="adj2" fmla="val 4579025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0" name="Connecteur droit avec flèche 69"/>
            <p:cNvCxnSpPr/>
            <p:nvPr/>
          </p:nvCxnSpPr>
          <p:spPr>
            <a:xfrm>
              <a:off x="1994983" y="2664244"/>
              <a:ext cx="19059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ZoneTexte 70"/>
            <p:cNvSpPr txBox="1"/>
            <p:nvPr/>
          </p:nvSpPr>
          <p:spPr>
            <a:xfrm>
              <a:off x="3641873" y="2695089"/>
              <a:ext cx="219765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R</a:t>
              </a:r>
            </a:p>
          </p:txBody>
        </p:sp>
        <p:sp>
          <p:nvSpPr>
            <p:cNvPr id="72" name="Arc 71"/>
            <p:cNvSpPr/>
            <p:nvPr/>
          </p:nvSpPr>
          <p:spPr>
            <a:xfrm rot="10800000">
              <a:off x="1598263" y="1282653"/>
              <a:ext cx="794209" cy="450318"/>
            </a:xfrm>
            <a:prstGeom prst="arc">
              <a:avLst>
                <a:gd name="adj1" fmla="val 12257839"/>
                <a:gd name="adj2" fmla="val 20451649"/>
              </a:avLst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ZoneTexte 72"/>
            <p:cNvSpPr txBox="1"/>
            <p:nvPr/>
          </p:nvSpPr>
          <p:spPr>
            <a:xfrm>
              <a:off x="2110965" y="1757180"/>
              <a:ext cx="327795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 panose="05050102010706020507" pitchFamily="18" charset="2"/>
                </a:rPr>
                <a:t></a:t>
              </a:r>
              <a:endParaRPr lang="en-US" sz="2400" dirty="0"/>
            </a:p>
          </p:txBody>
        </p:sp>
        <p:sp>
          <p:nvSpPr>
            <p:cNvPr id="74" name="Arc 73"/>
            <p:cNvSpPr/>
            <p:nvPr/>
          </p:nvSpPr>
          <p:spPr>
            <a:xfrm>
              <a:off x="2886024" y="1898240"/>
              <a:ext cx="815396" cy="1169475"/>
            </a:xfrm>
            <a:prstGeom prst="arc">
              <a:avLst>
                <a:gd name="adj1" fmla="val 18157142"/>
                <a:gd name="adj2" fmla="val 21207790"/>
              </a:avLst>
            </a:prstGeom>
            <a:ln w="254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ZoneTexte 74"/>
          <p:cNvSpPr txBox="1"/>
          <p:nvPr/>
        </p:nvSpPr>
        <p:spPr>
          <a:xfrm>
            <a:off x="1509169" y="1020550"/>
            <a:ext cx="2470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WITHOUT BALLOONING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1285" y="1381649"/>
            <a:ext cx="1321882" cy="4726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475643" y="1274242"/>
            <a:ext cx="1053696" cy="3196917"/>
          </a:xfrm>
          <a:prstGeom prst="rect">
            <a:avLst/>
          </a:prstGeom>
          <a:solidFill>
            <a:srgbClr val="00B050">
              <a:alpha val="18824"/>
            </a:srgbClr>
          </a:solidFill>
          <a:ln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9" name="Rectangle 48"/>
          <p:cNvSpPr/>
          <p:nvPr/>
        </p:nvSpPr>
        <p:spPr>
          <a:xfrm>
            <a:off x="9923485" y="1431623"/>
            <a:ext cx="1321882" cy="4726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Rectangle 52"/>
              <p:cNvSpPr/>
              <p:nvPr/>
            </p:nvSpPr>
            <p:spPr>
              <a:xfrm rot="16200000">
                <a:off x="-207718" y="2787437"/>
                <a:ext cx="605166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2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200" b="1" i="1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200" b="1" i="1"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</m:oMath>
                  </m:oMathPara>
                </a14:m>
                <a:endParaRPr lang="fr-FR" sz="2200" dirty="0"/>
              </a:p>
            </p:txBody>
          </p:sp>
        </mc:Choice>
        <mc:Fallback xmlns="">
          <p:sp>
            <p:nvSpPr>
              <p:cNvPr id="53" name="Rectangle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207718" y="2787437"/>
                <a:ext cx="605166" cy="430887"/>
              </a:xfrm>
              <a:prstGeom prst="rect">
                <a:avLst/>
              </a:prstGeom>
              <a:blipFill>
                <a:blip r:embed="rId5"/>
                <a:stretch>
                  <a:fillRect r="-28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ZoneTexte 54"/>
          <p:cNvSpPr txBox="1"/>
          <p:nvPr/>
        </p:nvSpPr>
        <p:spPr>
          <a:xfrm>
            <a:off x="1307636" y="1615961"/>
            <a:ext cx="2219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2"/>
                </a:solidFill>
              </a:rPr>
              <a:t>POSITIVE TRIANGULARITY</a:t>
            </a:r>
          </a:p>
        </p:txBody>
      </p:sp>
      <p:sp>
        <p:nvSpPr>
          <p:cNvPr id="57" name="ZoneTexte 56"/>
          <p:cNvSpPr txBox="1"/>
          <p:nvPr/>
        </p:nvSpPr>
        <p:spPr>
          <a:xfrm>
            <a:off x="3065616" y="2244197"/>
            <a:ext cx="1809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1">
                    <a:lumMod val="75000"/>
                  </a:schemeClr>
                </a:solidFill>
              </a:rPr>
              <a:t>NEGATIVE TRIANGULARITY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6B3ACA5C-A6A3-4127-8D62-B6F5643FEF0F}"/>
              </a:ext>
            </a:extLst>
          </p:cNvPr>
          <p:cNvSpPr txBox="1"/>
          <p:nvPr/>
        </p:nvSpPr>
        <p:spPr>
          <a:xfrm>
            <a:off x="11302908" y="626146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6764831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87"/>
          <a:stretch/>
        </p:blipFill>
        <p:spPr>
          <a:xfrm>
            <a:off x="199678" y="1182354"/>
            <a:ext cx="4805126" cy="36576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02709" y="1371787"/>
            <a:ext cx="1057219" cy="3240000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4002853" y="4526953"/>
            <a:ext cx="11508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err="1">
                <a:solidFill>
                  <a:srgbClr val="7030A0"/>
                </a:solidFill>
              </a:rPr>
              <a:t>Barely</a:t>
            </a:r>
            <a:r>
              <a:rPr lang="fr-FR" sz="1600" b="1" dirty="0">
                <a:solidFill>
                  <a:srgbClr val="7030A0"/>
                </a:solidFill>
              </a:rPr>
              <a:t> </a:t>
            </a:r>
            <a:r>
              <a:rPr lang="fr-FR" sz="1600" b="1" dirty="0" err="1">
                <a:solidFill>
                  <a:srgbClr val="7030A0"/>
                </a:solidFill>
              </a:rPr>
              <a:t>trapped</a:t>
            </a:r>
            <a:endParaRPr lang="fr-FR" sz="1600" b="1" dirty="0">
              <a:solidFill>
                <a:srgbClr val="7030A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09523" y="4542059"/>
            <a:ext cx="1123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err="1">
                <a:solidFill>
                  <a:srgbClr val="00B050"/>
                </a:solidFill>
              </a:rPr>
              <a:t>Deeply</a:t>
            </a:r>
            <a:r>
              <a:rPr lang="fr-FR" sz="1600" b="1" dirty="0">
                <a:solidFill>
                  <a:srgbClr val="00B050"/>
                </a:solidFill>
              </a:rPr>
              <a:t> </a:t>
            </a:r>
            <a:r>
              <a:rPr lang="fr-FR" sz="1600" b="1" dirty="0" err="1">
                <a:solidFill>
                  <a:srgbClr val="00B050"/>
                </a:solidFill>
              </a:rPr>
              <a:t>trapped</a:t>
            </a:r>
            <a:endParaRPr lang="fr-FR" sz="1600" b="1" dirty="0">
              <a:solidFill>
                <a:srgbClr val="00B050"/>
              </a:solidFill>
            </a:endParaRPr>
          </a:p>
        </p:txBody>
      </p:sp>
      <p:grpSp>
        <p:nvGrpSpPr>
          <p:cNvPr id="16" name="Groupe 15"/>
          <p:cNvGrpSpPr/>
          <p:nvPr/>
        </p:nvGrpSpPr>
        <p:grpSpPr>
          <a:xfrm>
            <a:off x="3016101" y="4932984"/>
            <a:ext cx="1454939" cy="1736217"/>
            <a:chOff x="3070145" y="723367"/>
            <a:chExt cx="2784762" cy="3085839"/>
          </a:xfrm>
        </p:grpSpPr>
        <p:cxnSp>
          <p:nvCxnSpPr>
            <p:cNvPr id="17" name="Connecteur droit avec flèche 16"/>
            <p:cNvCxnSpPr/>
            <p:nvPr/>
          </p:nvCxnSpPr>
          <p:spPr>
            <a:xfrm flipV="1">
              <a:off x="3604248" y="908720"/>
              <a:ext cx="0" cy="290048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ZoneTexte 17"/>
            <p:cNvSpPr txBox="1"/>
            <p:nvPr/>
          </p:nvSpPr>
          <p:spPr>
            <a:xfrm>
              <a:off x="3070145" y="723367"/>
              <a:ext cx="241420" cy="290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Z</a:t>
              </a: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5564987" y="1964398"/>
              <a:ext cx="289920" cy="290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/>
                </a:rPr>
                <a:t></a:t>
              </a:r>
              <a:endParaRPr lang="en-US" sz="2400" dirty="0"/>
            </a:p>
          </p:txBody>
        </p:sp>
        <p:sp>
          <p:nvSpPr>
            <p:cNvPr id="20" name="Ellipse 19"/>
            <p:cNvSpPr/>
            <p:nvPr/>
          </p:nvSpPr>
          <p:spPr>
            <a:xfrm>
              <a:off x="4201490" y="1760642"/>
              <a:ext cx="847459" cy="1745784"/>
            </a:xfrm>
            <a:prstGeom prst="ellipse">
              <a:avLst/>
            </a:prstGeom>
            <a:ln w="381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Arc 20"/>
            <p:cNvSpPr/>
            <p:nvPr/>
          </p:nvSpPr>
          <p:spPr>
            <a:xfrm>
              <a:off x="4198099" y="1631219"/>
              <a:ext cx="1140844" cy="1983604"/>
            </a:xfrm>
            <a:prstGeom prst="arc">
              <a:avLst>
                <a:gd name="adj1" fmla="val 11576243"/>
                <a:gd name="adj2" fmla="val 9864785"/>
              </a:avLst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Connecteur droit avec flèche 21"/>
            <p:cNvCxnSpPr/>
            <p:nvPr/>
          </p:nvCxnSpPr>
          <p:spPr>
            <a:xfrm>
              <a:off x="3616144" y="2612059"/>
              <a:ext cx="2093803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ZoneTexte 22"/>
            <p:cNvSpPr txBox="1"/>
            <p:nvPr/>
          </p:nvSpPr>
          <p:spPr>
            <a:xfrm>
              <a:off x="5425325" y="2649709"/>
              <a:ext cx="241421" cy="290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R</a:t>
              </a:r>
            </a:p>
          </p:txBody>
        </p:sp>
        <p:sp>
          <p:nvSpPr>
            <p:cNvPr id="24" name="Arc 23"/>
            <p:cNvSpPr/>
            <p:nvPr/>
          </p:nvSpPr>
          <p:spPr>
            <a:xfrm rot="10800000">
              <a:off x="3203848" y="994258"/>
              <a:ext cx="872474" cy="549662"/>
            </a:xfrm>
            <a:prstGeom prst="arc">
              <a:avLst>
                <a:gd name="adj1" fmla="val 12257839"/>
                <a:gd name="adj2" fmla="val 20451649"/>
              </a:avLst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3622630" y="1467116"/>
              <a:ext cx="4023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 panose="05050102010706020507" pitchFamily="18" charset="2"/>
                </a:rPr>
                <a:t></a:t>
              </a:r>
              <a:endParaRPr lang="en-US" sz="2400" dirty="0"/>
            </a:p>
          </p:txBody>
        </p:sp>
        <p:sp>
          <p:nvSpPr>
            <p:cNvPr id="26" name="Arc 25"/>
            <p:cNvSpPr/>
            <p:nvPr/>
          </p:nvSpPr>
          <p:spPr>
            <a:xfrm>
              <a:off x="4594992" y="1677069"/>
              <a:ext cx="895749" cy="1427471"/>
            </a:xfrm>
            <a:prstGeom prst="arc">
              <a:avLst>
                <a:gd name="adj1" fmla="val 18157142"/>
                <a:gd name="adj2" fmla="val 21207790"/>
              </a:avLst>
            </a:prstGeom>
            <a:ln w="254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c 26"/>
            <p:cNvSpPr/>
            <p:nvPr/>
          </p:nvSpPr>
          <p:spPr>
            <a:xfrm>
              <a:off x="4225176" y="1829921"/>
              <a:ext cx="523648" cy="1586204"/>
            </a:xfrm>
            <a:prstGeom prst="arc">
              <a:avLst>
                <a:gd name="adj1" fmla="val 12367727"/>
                <a:gd name="adj2" fmla="val 9017263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Connecteur droit avec flèche 27"/>
            <p:cNvCxnSpPr/>
            <p:nvPr/>
          </p:nvCxnSpPr>
          <p:spPr>
            <a:xfrm flipH="1" flipV="1">
              <a:off x="4248758" y="2486393"/>
              <a:ext cx="351647" cy="138453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ZoneTexte 28"/>
            <p:cNvSpPr txBox="1"/>
            <p:nvPr/>
          </p:nvSpPr>
          <p:spPr>
            <a:xfrm>
              <a:off x="4121080" y="1976110"/>
              <a:ext cx="966645" cy="554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ym typeface="Symbol"/>
                </a:rPr>
                <a:t></a:t>
              </a:r>
              <a:r>
                <a:rPr lang="en-US" sz="1600" baseline="-25000" dirty="0">
                  <a:sym typeface="Symbol"/>
                </a:rPr>
                <a:t>b</a:t>
              </a:r>
              <a:endParaRPr lang="en-US" sz="1600" baseline="-25000" dirty="0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176039" y="11487"/>
            <a:ext cx="114757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PHYSICAL INTERPRETATION </a:t>
            </a:r>
            <a:endParaRPr lang="fr-FR" sz="24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ZoneTexte 43"/>
              <p:cNvSpPr txBox="1"/>
              <p:nvPr/>
            </p:nvSpPr>
            <p:spPr>
              <a:xfrm>
                <a:off x="2220931" y="4669989"/>
                <a:ext cx="414922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fr-FR" b="0" dirty="0"/>
              </a:p>
              <a:p>
                <a:endParaRPr lang="fr-FR" b="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44" name="ZoneText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0931" y="4669989"/>
                <a:ext cx="414922" cy="83099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e 9">
            <a:extLst>
              <a:ext uri="{FF2B5EF4-FFF2-40B4-BE49-F238E27FC236}">
                <a16:creationId xmlns:a16="http://schemas.microsoft.com/office/drawing/2014/main" id="{FAC4E7A9-02C6-4485-ACDA-7F48DF6A8856}"/>
              </a:ext>
            </a:extLst>
          </p:cNvPr>
          <p:cNvGrpSpPr/>
          <p:nvPr/>
        </p:nvGrpSpPr>
        <p:grpSpPr>
          <a:xfrm>
            <a:off x="2698756" y="285572"/>
            <a:ext cx="6285037" cy="843885"/>
            <a:chOff x="4872384" y="4590940"/>
            <a:chExt cx="6285037" cy="84388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Rectangle 1"/>
                <p:cNvSpPr/>
                <p:nvPr/>
              </p:nvSpPr>
              <p:spPr>
                <a:xfrm>
                  <a:off x="9428230" y="4590940"/>
                  <a:ext cx="1729191" cy="84388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l-GR" sz="2400" dirty="0"/>
                    <a:t>γ</a:t>
                  </a:r>
                  <a:r>
                    <a:rPr lang="fr-FR" sz="2400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 ∝</a:t>
                  </a:r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b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sub>
                          </m:sSub>
                        </m:e>
                      </m:rad>
                    </m:oMath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28230" y="4590940"/>
                  <a:ext cx="1729191" cy="843885"/>
                </a:xfrm>
                <a:prstGeom prst="rect">
                  <a:avLst/>
                </a:prstGeom>
                <a:blipFill>
                  <a:blip r:embed="rId4"/>
                  <a:stretch>
                    <a:fillRect l="-528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" name="ZoneTexte 2"/>
            <p:cNvSpPr txBox="1"/>
            <p:nvPr/>
          </p:nvSpPr>
          <p:spPr>
            <a:xfrm>
              <a:off x="4872384" y="4787631"/>
              <a:ext cx="4612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/>
                <a:t>far </a:t>
              </a:r>
              <a:r>
                <a:rPr lang="fr-FR" sz="2400" dirty="0" err="1"/>
                <a:t>from</a:t>
              </a:r>
              <a:r>
                <a:rPr lang="fr-FR" sz="2400" dirty="0"/>
                <a:t> </a:t>
              </a:r>
              <a:r>
                <a:rPr lang="fr-FR" sz="2400" dirty="0" err="1"/>
                <a:t>threshold</a:t>
              </a:r>
              <a:r>
                <a:rPr lang="fr-FR" sz="2400" dirty="0"/>
                <a:t> : INTERCHANGE</a:t>
              </a:r>
            </a:p>
          </p:txBody>
        </p:sp>
      </p:grpSp>
      <p:pic>
        <p:nvPicPr>
          <p:cNvPr id="14" name="Imag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1413" y="1182355"/>
            <a:ext cx="4764767" cy="3581812"/>
          </a:xfrm>
          <a:prstGeom prst="rect">
            <a:avLst/>
          </a:prstGeom>
        </p:spPr>
      </p:pic>
      <p:grpSp>
        <p:nvGrpSpPr>
          <p:cNvPr id="47" name="Groupe 46"/>
          <p:cNvGrpSpPr/>
          <p:nvPr/>
        </p:nvGrpSpPr>
        <p:grpSpPr>
          <a:xfrm>
            <a:off x="555513" y="5092103"/>
            <a:ext cx="1423946" cy="1772045"/>
            <a:chOff x="1484908" y="1195742"/>
            <a:chExt cx="2548012" cy="2449281"/>
          </a:xfrm>
        </p:grpSpPr>
        <p:cxnSp>
          <p:nvCxnSpPr>
            <p:cNvPr id="62" name="Connecteur droit avec flèche 61"/>
            <p:cNvCxnSpPr>
              <a:endCxn id="68" idx="0"/>
            </p:cNvCxnSpPr>
            <p:nvPr/>
          </p:nvCxnSpPr>
          <p:spPr>
            <a:xfrm flipV="1">
              <a:off x="2922733" y="2134766"/>
              <a:ext cx="226334" cy="529478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ZoneTexte 62"/>
            <p:cNvSpPr txBox="1"/>
            <p:nvPr/>
          </p:nvSpPr>
          <p:spPr>
            <a:xfrm>
              <a:off x="2515285" y="2140790"/>
              <a:ext cx="1006057" cy="398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ym typeface="Symbol"/>
                </a:rPr>
                <a:t></a:t>
              </a:r>
              <a:r>
                <a:rPr lang="en-US" sz="1600" baseline="-25000" dirty="0">
                  <a:sym typeface="Symbol"/>
                </a:rPr>
                <a:t>b</a:t>
              </a:r>
              <a:endParaRPr lang="en-US" sz="1600" baseline="-25000" dirty="0"/>
            </a:p>
          </p:txBody>
        </p:sp>
        <p:cxnSp>
          <p:nvCxnSpPr>
            <p:cNvPr id="64" name="Connecteur droit avec flèche 63"/>
            <p:cNvCxnSpPr/>
            <p:nvPr/>
          </p:nvCxnSpPr>
          <p:spPr>
            <a:xfrm flipV="1">
              <a:off x="1984155" y="1268760"/>
              <a:ext cx="0" cy="237626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ZoneTexte 64"/>
            <p:cNvSpPr txBox="1"/>
            <p:nvPr/>
          </p:nvSpPr>
          <p:spPr>
            <a:xfrm>
              <a:off x="1484908" y="1195742"/>
              <a:ext cx="219765" cy="238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Z</a:t>
              </a:r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3769007" y="2133639"/>
              <a:ext cx="263913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/>
                </a:rPr>
                <a:t></a:t>
              </a:r>
              <a:endParaRPr lang="en-US" sz="2400" dirty="0"/>
            </a:p>
          </p:txBody>
        </p:sp>
        <p:sp>
          <p:nvSpPr>
            <p:cNvPr id="67" name="Ellipse 66"/>
            <p:cNvSpPr/>
            <p:nvPr/>
          </p:nvSpPr>
          <p:spPr>
            <a:xfrm>
              <a:off x="2527822" y="1966708"/>
              <a:ext cx="771438" cy="1430257"/>
            </a:xfrm>
            <a:prstGeom prst="ellipse">
              <a:avLst/>
            </a:prstGeom>
            <a:ln w="381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8" name="Arc 67"/>
            <p:cNvSpPr/>
            <p:nvPr/>
          </p:nvSpPr>
          <p:spPr>
            <a:xfrm>
              <a:off x="2734516" y="2133638"/>
              <a:ext cx="779711" cy="1122902"/>
            </a:xfrm>
            <a:prstGeom prst="arc">
              <a:avLst>
                <a:gd name="adj1" fmla="val 16338479"/>
                <a:gd name="adj2" fmla="val 5264729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Arc 68"/>
            <p:cNvSpPr/>
            <p:nvPr/>
          </p:nvSpPr>
          <p:spPr>
            <a:xfrm>
              <a:off x="2767887" y="1927414"/>
              <a:ext cx="450169" cy="1511109"/>
            </a:xfrm>
            <a:prstGeom prst="arc">
              <a:avLst>
                <a:gd name="adj1" fmla="val 17090152"/>
                <a:gd name="adj2" fmla="val 4579025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0" name="Connecteur droit avec flèche 69"/>
            <p:cNvCxnSpPr/>
            <p:nvPr/>
          </p:nvCxnSpPr>
          <p:spPr>
            <a:xfrm>
              <a:off x="1994983" y="2664244"/>
              <a:ext cx="19059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ZoneTexte 70"/>
            <p:cNvSpPr txBox="1"/>
            <p:nvPr/>
          </p:nvSpPr>
          <p:spPr>
            <a:xfrm>
              <a:off x="3641873" y="2695089"/>
              <a:ext cx="219765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R</a:t>
              </a:r>
            </a:p>
          </p:txBody>
        </p:sp>
        <p:sp>
          <p:nvSpPr>
            <p:cNvPr id="72" name="Arc 71"/>
            <p:cNvSpPr/>
            <p:nvPr/>
          </p:nvSpPr>
          <p:spPr>
            <a:xfrm rot="10800000">
              <a:off x="1598263" y="1282653"/>
              <a:ext cx="794209" cy="450318"/>
            </a:xfrm>
            <a:prstGeom prst="arc">
              <a:avLst>
                <a:gd name="adj1" fmla="val 12257839"/>
                <a:gd name="adj2" fmla="val 20451649"/>
              </a:avLst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ZoneTexte 72"/>
            <p:cNvSpPr txBox="1"/>
            <p:nvPr/>
          </p:nvSpPr>
          <p:spPr>
            <a:xfrm>
              <a:off x="2110965" y="1757180"/>
              <a:ext cx="327795" cy="23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ym typeface="Symbol" panose="05050102010706020507" pitchFamily="18" charset="2"/>
                </a:rPr>
                <a:t></a:t>
              </a:r>
              <a:endParaRPr lang="en-US" sz="2400" dirty="0"/>
            </a:p>
          </p:txBody>
        </p:sp>
        <p:sp>
          <p:nvSpPr>
            <p:cNvPr id="74" name="Arc 73"/>
            <p:cNvSpPr/>
            <p:nvPr/>
          </p:nvSpPr>
          <p:spPr>
            <a:xfrm>
              <a:off x="2886024" y="1898240"/>
              <a:ext cx="815396" cy="1169475"/>
            </a:xfrm>
            <a:prstGeom prst="arc">
              <a:avLst>
                <a:gd name="adj1" fmla="val 18157142"/>
                <a:gd name="adj2" fmla="val 21207790"/>
              </a:avLst>
            </a:prstGeom>
            <a:ln w="254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ZoneTexte 74"/>
          <p:cNvSpPr txBox="1"/>
          <p:nvPr/>
        </p:nvSpPr>
        <p:spPr>
          <a:xfrm>
            <a:off x="1509169" y="1020550"/>
            <a:ext cx="2470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WITHOUT BALLOONING</a:t>
            </a:r>
          </a:p>
        </p:txBody>
      </p:sp>
      <p:sp>
        <p:nvSpPr>
          <p:cNvPr id="76" name="ZoneTexte 75"/>
          <p:cNvSpPr txBox="1"/>
          <p:nvPr/>
        </p:nvSpPr>
        <p:spPr>
          <a:xfrm>
            <a:off x="8335046" y="993047"/>
            <a:ext cx="205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WITH BALLOONING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2A417D13-9AEE-4C02-A735-3B9A1E8FF3C4}"/>
              </a:ext>
            </a:extLst>
          </p:cNvPr>
          <p:cNvGrpSpPr/>
          <p:nvPr/>
        </p:nvGrpSpPr>
        <p:grpSpPr>
          <a:xfrm>
            <a:off x="4893696" y="5245515"/>
            <a:ext cx="7268400" cy="1194712"/>
            <a:chOff x="4671891" y="5551600"/>
            <a:chExt cx="7268400" cy="1194712"/>
          </a:xfrm>
        </p:grpSpPr>
        <p:sp>
          <p:nvSpPr>
            <p:cNvPr id="77" name="ZoneTexte 76"/>
            <p:cNvSpPr txBox="1"/>
            <p:nvPr/>
          </p:nvSpPr>
          <p:spPr>
            <a:xfrm>
              <a:off x="4671891" y="5551600"/>
              <a:ext cx="726840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dirty="0"/>
                <a:t>BALLOONING </a:t>
              </a:r>
              <a:r>
                <a:rPr lang="fr-FR" sz="2200" dirty="0" err="1"/>
                <a:t>enhances</a:t>
              </a:r>
              <a:r>
                <a:rPr lang="fr-FR" sz="2200" dirty="0"/>
                <a:t> </a:t>
              </a:r>
              <a:r>
                <a:rPr lang="fr-FR" sz="2200" dirty="0" err="1"/>
                <a:t>response</a:t>
              </a:r>
              <a:r>
                <a:rPr lang="fr-FR" sz="2200" dirty="0"/>
                <a:t> of </a:t>
              </a:r>
              <a:r>
                <a:rPr lang="fr-FR" sz="2200" b="1" dirty="0" err="1"/>
                <a:t>deeply</a:t>
              </a:r>
              <a:r>
                <a:rPr lang="fr-FR" sz="2200" b="1" dirty="0"/>
                <a:t> </a:t>
              </a:r>
              <a:r>
                <a:rPr lang="fr-FR" sz="2200" b="1" dirty="0" err="1"/>
                <a:t>trapped</a:t>
              </a:r>
              <a:r>
                <a:rPr lang="fr-FR" sz="2200" b="1" dirty="0"/>
                <a:t> </a:t>
              </a:r>
              <a:r>
                <a:rPr lang="fr-FR" sz="2200" b="1" dirty="0" err="1"/>
                <a:t>electrons</a:t>
              </a:r>
              <a:endParaRPr lang="fr-FR" sz="2200" b="1" dirty="0"/>
            </a:p>
          </p:txBody>
        </p:sp>
        <p:cxnSp>
          <p:nvCxnSpPr>
            <p:cNvPr id="79" name="Connecteur droit avec flèche 78"/>
            <p:cNvCxnSpPr/>
            <p:nvPr/>
          </p:nvCxnSpPr>
          <p:spPr>
            <a:xfrm flipV="1">
              <a:off x="10020693" y="5951568"/>
              <a:ext cx="1" cy="3982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ZoneTexte 80"/>
            <p:cNvSpPr txBox="1"/>
            <p:nvPr/>
          </p:nvSpPr>
          <p:spPr>
            <a:xfrm>
              <a:off x="7396733" y="6315425"/>
              <a:ext cx="447827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dirty="0" err="1"/>
                <a:t>Responsible</a:t>
              </a:r>
              <a:r>
                <a:rPr lang="fr-FR" sz="2200" dirty="0"/>
                <a:t> of NT </a:t>
              </a:r>
              <a:r>
                <a:rPr lang="fr-FR" sz="2200" dirty="0" err="1"/>
                <a:t>stabilization</a:t>
              </a:r>
              <a:r>
                <a:rPr lang="fr-FR" sz="2200" dirty="0"/>
                <a:t> </a:t>
              </a:r>
              <a:r>
                <a:rPr lang="fr-FR" sz="2200" dirty="0" err="1"/>
                <a:t>wrt</a:t>
              </a:r>
              <a:r>
                <a:rPr lang="fr-FR" sz="2200" dirty="0"/>
                <a:t> PT</a:t>
              </a:r>
            </a:p>
          </p:txBody>
        </p:sp>
      </p:grpSp>
      <p:sp>
        <p:nvSpPr>
          <p:cNvPr id="9" name="Rectangle 8"/>
          <p:cNvSpPr/>
          <p:nvPr/>
        </p:nvSpPr>
        <p:spPr>
          <a:xfrm>
            <a:off x="4875471" y="5224372"/>
            <a:ext cx="7203119" cy="1299063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711285" y="1381649"/>
            <a:ext cx="1321882" cy="4726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475643" y="1274242"/>
            <a:ext cx="1053696" cy="3196917"/>
          </a:xfrm>
          <a:prstGeom prst="rect">
            <a:avLst/>
          </a:prstGeom>
          <a:solidFill>
            <a:srgbClr val="00B050">
              <a:alpha val="18824"/>
            </a:srgbClr>
          </a:solidFill>
          <a:ln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9" name="Rectangle 48"/>
          <p:cNvSpPr/>
          <p:nvPr/>
        </p:nvSpPr>
        <p:spPr>
          <a:xfrm>
            <a:off x="9923485" y="1431623"/>
            <a:ext cx="1321882" cy="4726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ZoneTexte 50"/>
          <p:cNvSpPr txBox="1"/>
          <p:nvPr/>
        </p:nvSpPr>
        <p:spPr>
          <a:xfrm>
            <a:off x="8567407" y="1422875"/>
            <a:ext cx="2121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2"/>
                </a:solidFill>
              </a:rPr>
              <a:t>POSITIVE TRIANGULARITY</a:t>
            </a:r>
          </a:p>
        </p:txBody>
      </p:sp>
      <p:sp>
        <p:nvSpPr>
          <p:cNvPr id="52" name="ZoneTexte 51"/>
          <p:cNvSpPr txBox="1"/>
          <p:nvPr/>
        </p:nvSpPr>
        <p:spPr>
          <a:xfrm>
            <a:off x="9360391" y="2858927"/>
            <a:ext cx="1706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1">
                    <a:lumMod val="75000"/>
                  </a:schemeClr>
                </a:solidFill>
              </a:rPr>
              <a:t>NEGATIVE TRIANGULARITY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Rectangle 52"/>
              <p:cNvSpPr/>
              <p:nvPr/>
            </p:nvSpPr>
            <p:spPr>
              <a:xfrm rot="16200000">
                <a:off x="-207718" y="2787437"/>
                <a:ext cx="605166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2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200" b="1" i="1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200" b="1" i="1"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</m:oMath>
                  </m:oMathPara>
                </a14:m>
                <a:endParaRPr lang="fr-FR" sz="2200" dirty="0"/>
              </a:p>
            </p:txBody>
          </p:sp>
        </mc:Choice>
        <mc:Fallback xmlns="">
          <p:sp>
            <p:nvSpPr>
              <p:cNvPr id="53" name="Rectangle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207718" y="2787437"/>
                <a:ext cx="605166" cy="430887"/>
              </a:xfrm>
              <a:prstGeom prst="rect">
                <a:avLst/>
              </a:prstGeom>
              <a:blipFill>
                <a:blip r:embed="rId6"/>
                <a:stretch>
                  <a:fillRect r="-28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53"/>
              <p:cNvSpPr/>
              <p:nvPr/>
            </p:nvSpPr>
            <p:spPr>
              <a:xfrm rot="16200000">
                <a:off x="5794495" y="2643484"/>
                <a:ext cx="1687193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200" b="1" i="1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200" b="1" i="1">
                            <a:latin typeface="Cambria Math" panose="02040503050406030204" pitchFamily="18" charset="0"/>
                          </a:rPr>
                          <m:t>𝒅</m:t>
                        </m:r>
                      </m:sub>
                    </m:sSub>
                    <m:r>
                      <a:rPr lang="fr-FR" sz="2200" b="1" i="1" smtClean="0">
                        <a:latin typeface="Cambria Math" panose="02040503050406030204" pitchFamily="18" charset="0"/>
                      </a:rPr>
                      <m:t>⋅</m:t>
                    </m:r>
                  </m:oMath>
                </a14:m>
                <a:r>
                  <a:rPr lang="fr-FR" sz="22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sz="2200" dirty="0">
                    <a:solidFill>
                      <a:schemeClr val="tx1"/>
                    </a:solidFill>
                  </a:rPr>
                  <a:t> </a:t>
                </a:r>
                <a:r>
                  <a:rPr lang="fr-FR" sz="22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fr-FR" sz="2200" dirty="0"/>
                  <a:t>)</a:t>
                </a:r>
              </a:p>
            </p:txBody>
          </p:sp>
        </mc:Choice>
        <mc:Fallback xmlns="">
          <p:sp>
            <p:nvSpPr>
              <p:cNvPr id="54" name="Rectangle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794495" y="2643484"/>
                <a:ext cx="1687193" cy="430887"/>
              </a:xfrm>
              <a:prstGeom prst="rect">
                <a:avLst/>
              </a:prstGeom>
              <a:blipFill>
                <a:blip r:embed="rId7"/>
                <a:stretch>
                  <a:fillRect l="-10000" t="-4348" r="-285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ZoneTexte 55"/>
              <p:cNvSpPr txBox="1"/>
              <p:nvPr/>
            </p:nvSpPr>
            <p:spPr>
              <a:xfrm>
                <a:off x="9152196" y="4537976"/>
                <a:ext cx="414922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fr-FR" b="0" dirty="0"/>
              </a:p>
              <a:p>
                <a:endParaRPr lang="fr-FR" b="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56" name="ZoneText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2196" y="4537976"/>
                <a:ext cx="414922" cy="83099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ZoneTexte 54"/>
          <p:cNvSpPr txBox="1"/>
          <p:nvPr/>
        </p:nvSpPr>
        <p:spPr>
          <a:xfrm>
            <a:off x="1307636" y="1615961"/>
            <a:ext cx="2219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2"/>
                </a:solidFill>
              </a:rPr>
              <a:t>POSITIVE TRIANGULARITY</a:t>
            </a:r>
          </a:p>
        </p:txBody>
      </p:sp>
      <p:sp>
        <p:nvSpPr>
          <p:cNvPr id="57" name="ZoneTexte 56"/>
          <p:cNvSpPr txBox="1"/>
          <p:nvPr/>
        </p:nvSpPr>
        <p:spPr>
          <a:xfrm>
            <a:off x="3065616" y="2244197"/>
            <a:ext cx="1809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1">
                    <a:lumMod val="75000"/>
                  </a:schemeClr>
                </a:solidFill>
              </a:rPr>
              <a:t>NEGATIVE TRIANGULARITY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20834CE0-3E0B-4BD8-B8B2-88E5B3A75980}"/>
              </a:ext>
            </a:extLst>
          </p:cNvPr>
          <p:cNvSpPr txBox="1"/>
          <p:nvPr/>
        </p:nvSpPr>
        <p:spPr>
          <a:xfrm>
            <a:off x="11615938" y="6498845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3000812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B3F69B0-879E-4454-AF1B-C1F776D1F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583" y="2647661"/>
            <a:ext cx="10728325" cy="871827"/>
          </a:xfrm>
        </p:spPr>
        <p:txBody>
          <a:bodyPr anchor="t"/>
          <a:lstStyle/>
          <a:p>
            <a:pPr algn="ctr"/>
            <a:r>
              <a:rPr lang="fr-FR" dirty="0"/>
              <a:t>NON LINEAR ANALYSIS</a:t>
            </a:r>
          </a:p>
        </p:txBody>
      </p:sp>
    </p:spTree>
    <p:extLst>
      <p:ext uri="{BB962C8B-B14F-4D97-AF65-F5344CB8AC3E}">
        <p14:creationId xmlns:p14="http://schemas.microsoft.com/office/powerpoint/2010/main" val="652293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13193D42-17EC-46C5-AF4A-9C1836053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956" y="2695708"/>
            <a:ext cx="3444559" cy="2930154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165987" y="-27346"/>
            <a:ext cx="114757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TCV-LIKE TEM SCENARIO  </a:t>
            </a:r>
            <a:endParaRPr lang="fr-FR" sz="24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ZoneTexte 44">
                <a:extLst>
                  <a:ext uri="{FF2B5EF4-FFF2-40B4-BE49-F238E27FC236}">
                    <a16:creationId xmlns:a16="http://schemas.microsoft.com/office/drawing/2014/main" id="{EBCFCF11-6DCD-4C62-B76D-10A7A9BE15E9}"/>
                  </a:ext>
                </a:extLst>
              </p:cNvPr>
              <p:cNvSpPr txBox="1"/>
              <p:nvPr/>
            </p:nvSpPr>
            <p:spPr>
              <a:xfrm>
                <a:off x="3125503" y="5891520"/>
                <a:ext cx="589829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200" i="1" smtClean="0">
                            <a:latin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fr-FR" sz="22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  <m:r>
                      <a:rPr lang="fr-FR" sz="2200" b="0" i="1" smtClean="0">
                        <a:latin typeface="Cambria Math" panose="02040503050406030204" pitchFamily="18" charset="0"/>
                      </a:rPr>
                      <m:t>=1/150</m:t>
                    </m:r>
                  </m:oMath>
                </a14:m>
                <a:r>
                  <a:rPr lang="fr-FR" sz="2200" dirty="0"/>
                  <a:t>, aspect ratio = 3.5,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fr-FR" sz="2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fr-FR" sz="2200" dirty="0"/>
                  <a:t>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fr-FR" sz="22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fr-FR" sz="2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2200" dirty="0"/>
                  <a:t>= 100 </a:t>
                </a:r>
              </a:p>
            </p:txBody>
          </p:sp>
        </mc:Choice>
        <mc:Fallback xmlns="">
          <p:sp>
            <p:nvSpPr>
              <p:cNvPr id="45" name="ZoneTexte 44">
                <a:extLst>
                  <a:ext uri="{FF2B5EF4-FFF2-40B4-BE49-F238E27FC236}">
                    <a16:creationId xmlns:a16="http://schemas.microsoft.com/office/drawing/2014/main" id="{EBCFCF11-6DCD-4C62-B76D-10A7A9BE15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5503" y="5891520"/>
                <a:ext cx="5898297" cy="430887"/>
              </a:xfrm>
              <a:prstGeom prst="rect">
                <a:avLst/>
              </a:prstGeom>
              <a:blipFill>
                <a:blip r:embed="rId3"/>
                <a:stretch>
                  <a:fillRect l="-207" t="-8451" b="-2816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9" name="Groupe 48">
            <a:extLst>
              <a:ext uri="{FF2B5EF4-FFF2-40B4-BE49-F238E27FC236}">
                <a16:creationId xmlns:a16="http://schemas.microsoft.com/office/drawing/2014/main" id="{B2CBF2F0-D79E-43D7-BF47-B9C363F408D0}"/>
              </a:ext>
            </a:extLst>
          </p:cNvPr>
          <p:cNvGrpSpPr/>
          <p:nvPr/>
        </p:nvGrpSpPr>
        <p:grpSpPr>
          <a:xfrm>
            <a:off x="3196518" y="2484555"/>
            <a:ext cx="5984074" cy="411170"/>
            <a:chOff x="518073" y="4074892"/>
            <a:chExt cx="5646582" cy="34212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ZoneTexte 47">
                  <a:extLst>
                    <a:ext uri="{FF2B5EF4-FFF2-40B4-BE49-F238E27FC236}">
                      <a16:creationId xmlns:a16="http://schemas.microsoft.com/office/drawing/2014/main" id="{D1ABD68C-5244-4A71-8557-5CD00F6A8CFB}"/>
                    </a:ext>
                  </a:extLst>
                </p:cNvPr>
                <p:cNvSpPr txBox="1"/>
                <p:nvPr/>
              </p:nvSpPr>
              <p:spPr>
                <a:xfrm>
                  <a:off x="3708730" y="4074892"/>
                  <a:ext cx="2455925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l-GR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1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𝐿𝐶𝐹𝑆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=0.55</m:t>
                      </m:r>
                    </m:oMath>
                  </a14:m>
                  <a:r>
                    <a:rPr lang="fr-FR" sz="1600" dirty="0"/>
                    <a:t>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l-GR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𝐿𝐶𝐹𝑆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600" b="0" i="0" smtClean="0">
                          <a:latin typeface="Cambria Math" panose="02040503050406030204" pitchFamily="18" charset="0"/>
                        </a:rPr>
                        <m:t>1.2</m:t>
                      </m:r>
                    </m:oMath>
                  </a14:m>
                  <a:r>
                    <a:rPr lang="fr-FR" sz="1600" dirty="0"/>
                    <a:t>  </a:t>
                  </a:r>
                </a:p>
              </p:txBody>
            </p:sp>
          </mc:Choice>
          <mc:Fallback xmlns="">
            <p:sp>
              <p:nvSpPr>
                <p:cNvPr id="48" name="ZoneTexte 47">
                  <a:extLst>
                    <a:ext uri="{FF2B5EF4-FFF2-40B4-BE49-F238E27FC236}">
                      <a16:creationId xmlns:a16="http://schemas.microsoft.com/office/drawing/2014/main" id="{D1ABD68C-5244-4A71-8557-5CD00F6A8C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08730" y="4074892"/>
                  <a:ext cx="2455925" cy="338554"/>
                </a:xfrm>
                <a:prstGeom prst="rect">
                  <a:avLst/>
                </a:prstGeom>
                <a:blipFill>
                  <a:blip r:embed="rId4"/>
                  <a:stretch>
                    <a:fillRect t="-4545" b="-303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ZoneTexte 45">
                  <a:extLst>
                    <a:ext uri="{FF2B5EF4-FFF2-40B4-BE49-F238E27FC236}">
                      <a16:creationId xmlns:a16="http://schemas.microsoft.com/office/drawing/2014/main" id="{BBFCECE8-DC32-450D-8BA2-D5908D3178DF}"/>
                    </a:ext>
                  </a:extLst>
                </p:cNvPr>
                <p:cNvSpPr txBox="1"/>
                <p:nvPr/>
              </p:nvSpPr>
              <p:spPr>
                <a:xfrm>
                  <a:off x="518073" y="4078465"/>
                  <a:ext cx="3637088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l-GR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1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𝐿𝐶𝐹𝑆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=−0.55</m:t>
                      </m:r>
                    </m:oMath>
                  </a14:m>
                  <a:r>
                    <a:rPr lang="fr-FR" sz="1600" dirty="0"/>
                    <a:t>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l-GR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𝐿𝐶𝐹𝑆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600" b="0" i="0" smtClean="0">
                          <a:latin typeface="Cambria Math" panose="02040503050406030204" pitchFamily="18" charset="0"/>
                        </a:rPr>
                        <m:t>1.2</m:t>
                      </m:r>
                    </m:oMath>
                  </a14:m>
                  <a:r>
                    <a:rPr lang="fr-FR" sz="1600" dirty="0"/>
                    <a:t> </a:t>
                  </a:r>
                </a:p>
              </p:txBody>
            </p:sp>
          </mc:Choice>
          <mc:Fallback xmlns="">
            <p:sp>
              <p:nvSpPr>
                <p:cNvPr id="46" name="ZoneTexte 45">
                  <a:extLst>
                    <a:ext uri="{FF2B5EF4-FFF2-40B4-BE49-F238E27FC236}">
                      <a16:creationId xmlns:a16="http://schemas.microsoft.com/office/drawing/2014/main" id="{BBFCECE8-DC32-450D-8BA2-D5908D3178D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8073" y="4078465"/>
                  <a:ext cx="3637088" cy="338554"/>
                </a:xfrm>
                <a:prstGeom prst="rect">
                  <a:avLst/>
                </a:prstGeom>
                <a:blipFill>
                  <a:blip r:embed="rId5"/>
                  <a:stretch>
                    <a:fillRect t="-4478" b="-149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D8BB937A-1B44-462E-AE18-2FAFDF8A670E}"/>
              </a:ext>
            </a:extLst>
          </p:cNvPr>
          <p:cNvSpPr txBox="1"/>
          <p:nvPr/>
        </p:nvSpPr>
        <p:spPr>
          <a:xfrm>
            <a:off x="1451917" y="2484550"/>
            <a:ext cx="2217714" cy="41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996DF63-D536-4847-9F88-344B33378C4A}"/>
              </a:ext>
            </a:extLst>
          </p:cNvPr>
          <p:cNvSpPr txBox="1"/>
          <p:nvPr/>
        </p:nvSpPr>
        <p:spPr>
          <a:xfrm>
            <a:off x="2824301" y="546437"/>
            <a:ext cx="68066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200" dirty="0"/>
              <a:t>Flux </a:t>
            </a:r>
            <a:r>
              <a:rPr lang="fr-FR" sz="2200" dirty="0" err="1"/>
              <a:t>driven</a:t>
            </a:r>
            <a:r>
              <a:rPr lang="fr-FR" sz="2200" dirty="0"/>
              <a:t> </a:t>
            </a:r>
            <a:r>
              <a:rPr lang="fr-FR" sz="2200" dirty="0" err="1"/>
              <a:t>with</a:t>
            </a:r>
            <a:r>
              <a:rPr lang="fr-FR" sz="2200" dirty="0"/>
              <a:t> no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200" dirty="0"/>
              <a:t>Buffer </a:t>
            </a:r>
            <a:r>
              <a:rPr lang="fr-FR" sz="2200" dirty="0" err="1"/>
              <a:t>region</a:t>
            </a:r>
            <a:r>
              <a:rPr lang="fr-FR" sz="2200" dirty="0"/>
              <a:t> </a:t>
            </a:r>
            <a:r>
              <a:rPr lang="fr-FR" sz="2200" dirty="0" err="1"/>
              <a:t>between</a:t>
            </a:r>
            <a:r>
              <a:rPr lang="fr-FR" sz="2200" dirty="0"/>
              <a:t> r/a = 1. and r/a = 1.1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200" dirty="0" err="1"/>
              <a:t>Experimental</a:t>
            </a:r>
            <a:r>
              <a:rPr lang="fr-FR" sz="2200" dirty="0"/>
              <a:t>-like profiles [Di Giannatale22]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200" dirty="0" err="1"/>
              <a:t>TEMs</a:t>
            </a:r>
            <a:r>
              <a:rPr lang="fr-FR" sz="2200" dirty="0"/>
              <a:t> dominant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200" dirty="0" err="1"/>
              <a:t>Temperature</a:t>
            </a:r>
            <a:r>
              <a:rPr lang="fr-FR" sz="2200" dirty="0"/>
              <a:t> gradient </a:t>
            </a:r>
            <a:r>
              <a:rPr lang="fr-FR" sz="2200" dirty="0" err="1"/>
              <a:t>driven</a:t>
            </a:r>
            <a:r>
              <a:rPr lang="fr-FR" sz="2200" dirty="0"/>
              <a:t>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2778DFC-B029-486D-9B5C-F13C4474EC8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3324"/>
          <a:stretch/>
        </p:blipFill>
        <p:spPr>
          <a:xfrm>
            <a:off x="2766658" y="2790826"/>
            <a:ext cx="3179837" cy="2755678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10BA0B24-2F5C-49ED-8D8C-24DD73E9486B}"/>
              </a:ext>
            </a:extLst>
          </p:cNvPr>
          <p:cNvSpPr txBox="1"/>
          <p:nvPr/>
        </p:nvSpPr>
        <p:spPr>
          <a:xfrm>
            <a:off x="1483811" y="2978558"/>
            <a:ext cx="1340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rgbClr val="0000FF"/>
                </a:solidFill>
              </a:rPr>
              <a:t>LCFS: r/a=1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EA3625F7-8350-4AAE-8E8F-4CC34194C809}"/>
              </a:ext>
            </a:extLst>
          </p:cNvPr>
          <p:cNvCxnSpPr>
            <a:cxnSpLocks/>
          </p:cNvCxnSpPr>
          <p:nvPr/>
        </p:nvCxnSpPr>
        <p:spPr>
          <a:xfrm>
            <a:off x="2198101" y="3260250"/>
            <a:ext cx="1296370" cy="6221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729B71AB-BE5C-49A1-B306-50881F3D776A}"/>
              </a:ext>
            </a:extLst>
          </p:cNvPr>
          <p:cNvSpPr txBox="1"/>
          <p:nvPr/>
        </p:nvSpPr>
        <p:spPr>
          <a:xfrm>
            <a:off x="10021888" y="2978558"/>
            <a:ext cx="1438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rgbClr val="FF0000"/>
                </a:solidFill>
              </a:rPr>
              <a:t>LCFS: r/a=1</a:t>
            </a:r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712BE4F4-03C6-433A-868F-4DFEB7577D58}"/>
              </a:ext>
            </a:extLst>
          </p:cNvPr>
          <p:cNvCxnSpPr>
            <a:cxnSpLocks/>
          </p:cNvCxnSpPr>
          <p:nvPr/>
        </p:nvCxnSpPr>
        <p:spPr>
          <a:xfrm flipH="1">
            <a:off x="9023800" y="3261747"/>
            <a:ext cx="1292005" cy="7006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76A5A13C-6424-450F-B13A-91DDD34641AD}"/>
                  </a:ext>
                </a:extLst>
              </p:cNvPr>
              <p:cNvSpPr txBox="1"/>
              <p:nvPr/>
            </p:nvSpPr>
            <p:spPr>
              <a:xfrm>
                <a:off x="2273080" y="3882441"/>
                <a:ext cx="56623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/>
                  <a:t>Z/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 smtClean="0">
                            <a:latin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fr-FR" sz="1600" dirty="0"/>
              </a:p>
            </p:txBody>
          </p:sp>
        </mc:Choice>
        <mc:Fallback xmlns="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76A5A13C-6424-450F-B13A-91DDD3464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3080" y="3882441"/>
                <a:ext cx="566234" cy="338554"/>
              </a:xfrm>
              <a:prstGeom prst="rect">
                <a:avLst/>
              </a:prstGeom>
              <a:blipFill>
                <a:blip r:embed="rId7"/>
                <a:stretch>
                  <a:fillRect l="-6452" t="-5455" b="-236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9826D034-55D8-4B33-A9FD-4AEA65401AB4}"/>
                  </a:ext>
                </a:extLst>
              </p:cNvPr>
              <p:cNvSpPr txBox="1"/>
              <p:nvPr/>
            </p:nvSpPr>
            <p:spPr>
              <a:xfrm>
                <a:off x="4257669" y="5420137"/>
                <a:ext cx="100645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/>
                  <a:t>R 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 smtClean="0">
                            <a:latin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fr-FR" sz="1600" dirty="0"/>
              </a:p>
            </p:txBody>
          </p:sp>
        </mc:Choice>
        <mc:Fallback xmlns="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9826D034-55D8-4B33-A9FD-4AEA65401A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7669" y="5420137"/>
                <a:ext cx="1006452" cy="338554"/>
              </a:xfrm>
              <a:prstGeom prst="rect">
                <a:avLst/>
              </a:prstGeom>
              <a:blipFill>
                <a:blip r:embed="rId8"/>
                <a:stretch>
                  <a:fillRect l="-3012" t="-5357" b="-214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3B3DD5A8-6F78-4636-9683-74555BC15ABF}"/>
                  </a:ext>
                </a:extLst>
              </p:cNvPr>
              <p:cNvSpPr txBox="1"/>
              <p:nvPr/>
            </p:nvSpPr>
            <p:spPr>
              <a:xfrm>
                <a:off x="7589906" y="5456585"/>
                <a:ext cx="100645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/>
                  <a:t>R 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 smtClean="0">
                            <a:latin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fr-FR" sz="1600" dirty="0"/>
              </a:p>
            </p:txBody>
          </p:sp>
        </mc:Choice>
        <mc:Fallback xmlns="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3B3DD5A8-6F78-4636-9683-74555BC15A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9906" y="5456585"/>
                <a:ext cx="1006452" cy="338554"/>
              </a:xfrm>
              <a:prstGeom prst="rect">
                <a:avLst/>
              </a:prstGeom>
              <a:blipFill>
                <a:blip r:embed="rId9"/>
                <a:stretch>
                  <a:fillRect l="-3030" t="-5357" b="-214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ZoneTexte 30">
            <a:extLst>
              <a:ext uri="{FF2B5EF4-FFF2-40B4-BE49-F238E27FC236}">
                <a16:creationId xmlns:a16="http://schemas.microsoft.com/office/drawing/2014/main" id="{F47D4366-9521-4158-9154-299C06197DCF}"/>
              </a:ext>
            </a:extLst>
          </p:cNvPr>
          <p:cNvSpPr txBox="1"/>
          <p:nvPr/>
        </p:nvSpPr>
        <p:spPr>
          <a:xfrm>
            <a:off x="11302908" y="626146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9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3504BFA-FC51-4565-A302-3468F4A5623F}"/>
              </a:ext>
            </a:extLst>
          </p:cNvPr>
          <p:cNvSpPr txBox="1"/>
          <p:nvPr/>
        </p:nvSpPr>
        <p:spPr>
          <a:xfrm>
            <a:off x="338483" y="4597844"/>
            <a:ext cx="2203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rgbClr val="0000FF"/>
                </a:solidFill>
              </a:rPr>
              <a:t>End of simulation </a:t>
            </a:r>
            <a:r>
              <a:rPr lang="fr-FR" i="1" dirty="0" err="1">
                <a:solidFill>
                  <a:srgbClr val="0000FF"/>
                </a:solidFill>
              </a:rPr>
              <a:t>domain</a:t>
            </a:r>
            <a:r>
              <a:rPr lang="fr-FR" i="1" dirty="0">
                <a:solidFill>
                  <a:srgbClr val="0000FF"/>
                </a:solidFill>
              </a:rPr>
              <a:t>: r/a = 1.1</a:t>
            </a: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1B6CE8FD-6BB9-4A9C-9840-96A0D1B32C92}"/>
              </a:ext>
            </a:extLst>
          </p:cNvPr>
          <p:cNvCxnSpPr>
            <a:cxnSpLocks/>
          </p:cNvCxnSpPr>
          <p:nvPr/>
        </p:nvCxnSpPr>
        <p:spPr>
          <a:xfrm flipV="1">
            <a:off x="2096488" y="4317376"/>
            <a:ext cx="1199162" cy="6633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>
            <a:extLst>
              <a:ext uri="{FF2B5EF4-FFF2-40B4-BE49-F238E27FC236}">
                <a16:creationId xmlns:a16="http://schemas.microsoft.com/office/drawing/2014/main" id="{2C78D39F-DB8B-4AB8-B1CA-CFC7A1E53448}"/>
              </a:ext>
            </a:extLst>
          </p:cNvPr>
          <p:cNvSpPr txBox="1"/>
          <p:nvPr/>
        </p:nvSpPr>
        <p:spPr>
          <a:xfrm>
            <a:off x="10021888" y="4597844"/>
            <a:ext cx="2203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rgbClr val="FF0000"/>
                </a:solidFill>
              </a:rPr>
              <a:t>End of simulation </a:t>
            </a:r>
            <a:r>
              <a:rPr lang="fr-FR" i="1" dirty="0" err="1">
                <a:solidFill>
                  <a:srgbClr val="FF0000"/>
                </a:solidFill>
              </a:rPr>
              <a:t>domain</a:t>
            </a:r>
            <a:r>
              <a:rPr lang="fr-FR" i="1" dirty="0">
                <a:solidFill>
                  <a:srgbClr val="FF0000"/>
                </a:solidFill>
              </a:rPr>
              <a:t>: r/a = 1.1</a:t>
            </a:r>
          </a:p>
        </p:txBody>
      </p: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7521A161-F5FE-44EE-A6AE-7142064EB25F}"/>
              </a:ext>
            </a:extLst>
          </p:cNvPr>
          <p:cNvCxnSpPr>
            <a:cxnSpLocks/>
            <a:stCxn id="38" idx="1"/>
          </p:cNvCxnSpPr>
          <p:nvPr/>
        </p:nvCxnSpPr>
        <p:spPr>
          <a:xfrm flipH="1" flipV="1">
            <a:off x="8956108" y="4530320"/>
            <a:ext cx="1065780" cy="3906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05130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e 30">
            <a:extLst>
              <a:ext uri="{FF2B5EF4-FFF2-40B4-BE49-F238E27FC236}">
                <a16:creationId xmlns:a16="http://schemas.microsoft.com/office/drawing/2014/main" id="{C53DBAE9-4227-4F84-BD0D-8094C5BB755C}"/>
              </a:ext>
            </a:extLst>
          </p:cNvPr>
          <p:cNvGrpSpPr/>
          <p:nvPr/>
        </p:nvGrpSpPr>
        <p:grpSpPr>
          <a:xfrm>
            <a:off x="2860782" y="1096533"/>
            <a:ext cx="6673713" cy="4296034"/>
            <a:chOff x="327070" y="514171"/>
            <a:chExt cx="6688093" cy="3791385"/>
          </a:xfrm>
        </p:grpSpPr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ADC3F10E-79BF-4614-9CAB-ECA910F7A6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596" b="5626"/>
            <a:stretch/>
          </p:blipFill>
          <p:spPr>
            <a:xfrm>
              <a:off x="327070" y="514171"/>
              <a:ext cx="3477813" cy="3791385"/>
            </a:xfrm>
            <a:prstGeom prst="rect">
              <a:avLst/>
            </a:prstGeom>
          </p:spPr>
        </p:pic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7D39310D-4EDB-4F82-9892-A281A92E1E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4770" b="5627"/>
            <a:stretch/>
          </p:blipFill>
          <p:spPr>
            <a:xfrm>
              <a:off x="3772271" y="514171"/>
              <a:ext cx="3242892" cy="3791384"/>
            </a:xfrm>
            <a:prstGeom prst="rect">
              <a:avLst/>
            </a:prstGeom>
          </p:spPr>
        </p:pic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BA178A5C-E0B5-4D03-AE9D-A6F9DB9665AB}"/>
                </a:ext>
              </a:extLst>
            </p:cNvPr>
            <p:cNvSpPr txBox="1"/>
            <p:nvPr/>
          </p:nvSpPr>
          <p:spPr>
            <a:xfrm>
              <a:off x="687490" y="662876"/>
              <a:ext cx="9739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r/a = 0.5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4086754-0022-47FF-96C7-DBF3D9303147}"/>
                </a:ext>
              </a:extLst>
            </p:cNvPr>
            <p:cNvSpPr/>
            <p:nvPr/>
          </p:nvSpPr>
          <p:spPr>
            <a:xfrm>
              <a:off x="3874653" y="2431876"/>
              <a:ext cx="323110" cy="16246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8542693E-54AD-4C25-A5ED-9ED74E80F6E1}"/>
              </a:ext>
            </a:extLst>
          </p:cNvPr>
          <p:cNvSpPr txBox="1"/>
          <p:nvPr/>
        </p:nvSpPr>
        <p:spPr>
          <a:xfrm>
            <a:off x="6420636" y="1289612"/>
            <a:ext cx="63919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r/a = 0.9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D181F2A-B25A-41E5-9E7F-152D726BFE13}"/>
              </a:ext>
            </a:extLst>
          </p:cNvPr>
          <p:cNvSpPr/>
          <p:nvPr/>
        </p:nvSpPr>
        <p:spPr>
          <a:xfrm>
            <a:off x="165987" y="0"/>
            <a:ext cx="114757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LINEARLY NOT A CLEAR PICTURE</a:t>
            </a:r>
            <a:endParaRPr lang="fr-FR" sz="2400" b="1" dirty="0">
              <a:solidFill>
                <a:srgbClr val="C00000"/>
              </a:solidFill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D20E495F-FD4A-4F5C-9EA2-128AA5996EE7}"/>
              </a:ext>
            </a:extLst>
          </p:cNvPr>
          <p:cNvSpPr/>
          <p:nvPr/>
        </p:nvSpPr>
        <p:spPr>
          <a:xfrm>
            <a:off x="3560416" y="5896049"/>
            <a:ext cx="5339128" cy="364903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59BC1906-1686-471E-909D-0D8AEF7B3576}"/>
              </a:ext>
            </a:extLst>
          </p:cNvPr>
          <p:cNvSpPr txBox="1"/>
          <p:nvPr/>
        </p:nvSpPr>
        <p:spPr>
          <a:xfrm>
            <a:off x="3560416" y="5855192"/>
            <a:ext cx="53391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err="1"/>
              <a:t>Linear</a:t>
            </a:r>
            <a:r>
              <a:rPr lang="fr-FR" sz="2200" dirty="0"/>
              <a:t> </a:t>
            </a:r>
            <a:r>
              <a:rPr lang="fr-FR" sz="2200" dirty="0" err="1"/>
              <a:t>stabilization</a:t>
            </a:r>
            <a:r>
              <a:rPr lang="fr-FR" sz="2200" dirty="0"/>
              <a:t> </a:t>
            </a:r>
            <a:r>
              <a:rPr lang="fr-FR" sz="2200" dirty="0" err="1"/>
              <a:t>only</a:t>
            </a:r>
            <a:r>
              <a:rPr lang="fr-FR" sz="2200" dirty="0"/>
              <a:t> </a:t>
            </a:r>
            <a:r>
              <a:rPr lang="fr-FR" sz="2200" dirty="0" err="1"/>
              <a:t>observed</a:t>
            </a:r>
            <a:r>
              <a:rPr lang="fr-FR" sz="2200" dirty="0"/>
              <a:t> at the </a:t>
            </a:r>
            <a:r>
              <a:rPr lang="fr-FR" sz="2200" dirty="0" err="1"/>
              <a:t>edge</a:t>
            </a:r>
            <a:endParaRPr lang="fr-FR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ZoneTexte 83">
                <a:extLst>
                  <a:ext uri="{FF2B5EF4-FFF2-40B4-BE49-F238E27FC236}">
                    <a16:creationId xmlns:a16="http://schemas.microsoft.com/office/drawing/2014/main" id="{37AF23DA-78DC-442F-9241-9AD541199C57}"/>
                  </a:ext>
                </a:extLst>
              </p:cNvPr>
              <p:cNvSpPr txBox="1"/>
              <p:nvPr/>
            </p:nvSpPr>
            <p:spPr>
              <a:xfrm>
                <a:off x="4023569" y="5352744"/>
                <a:ext cx="163860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2000" i="1" smtClean="0">
                              <a:latin typeface="Cambria Math" panose="02040503050406030204" pitchFamily="18" charset="0"/>
                            </a:rPr>
                            <m:t>ϴ</m:t>
                          </m:r>
                        </m:sub>
                      </m:sSub>
                      <m:sSub>
                        <m:sSub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000" i="1" smtClean="0"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84" name="ZoneTexte 83">
                <a:extLst>
                  <a:ext uri="{FF2B5EF4-FFF2-40B4-BE49-F238E27FC236}">
                    <a16:creationId xmlns:a16="http://schemas.microsoft.com/office/drawing/2014/main" id="{37AF23DA-78DC-442F-9241-9AD541199C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3569" y="5352744"/>
                <a:ext cx="1638609" cy="400110"/>
              </a:xfrm>
              <a:prstGeom prst="rect">
                <a:avLst/>
              </a:prstGeom>
              <a:blipFill>
                <a:blip r:embed="rId41"/>
                <a:stretch>
                  <a:fillRect b="-75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ZoneTexte 84">
                <a:extLst>
                  <a:ext uri="{FF2B5EF4-FFF2-40B4-BE49-F238E27FC236}">
                    <a16:creationId xmlns:a16="http://schemas.microsoft.com/office/drawing/2014/main" id="{80F00B72-7065-4EDF-BA4D-EBC9E3AC3BC3}"/>
                  </a:ext>
                </a:extLst>
              </p:cNvPr>
              <p:cNvSpPr txBox="1"/>
              <p:nvPr/>
            </p:nvSpPr>
            <p:spPr>
              <a:xfrm>
                <a:off x="7016055" y="5361357"/>
                <a:ext cx="163860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2000" i="1" smtClean="0">
                              <a:latin typeface="Cambria Math" panose="02040503050406030204" pitchFamily="18" charset="0"/>
                            </a:rPr>
                            <m:t>ϴ</m:t>
                          </m:r>
                        </m:sub>
                      </m:sSub>
                      <m:sSub>
                        <m:sSub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000" i="1" smtClean="0"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85" name="ZoneTexte 84">
                <a:extLst>
                  <a:ext uri="{FF2B5EF4-FFF2-40B4-BE49-F238E27FC236}">
                    <a16:creationId xmlns:a16="http://schemas.microsoft.com/office/drawing/2014/main" id="{80F00B72-7065-4EDF-BA4D-EBC9E3AC3B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6055" y="5361357"/>
                <a:ext cx="1638609" cy="400110"/>
              </a:xfrm>
              <a:prstGeom prst="rect">
                <a:avLst/>
              </a:prstGeom>
              <a:blipFill>
                <a:blip r:embed="rId42"/>
                <a:stretch>
                  <a:fillRect b="-75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ZoneTexte 85">
                <a:extLst>
                  <a:ext uri="{FF2B5EF4-FFF2-40B4-BE49-F238E27FC236}">
                    <a16:creationId xmlns:a16="http://schemas.microsoft.com/office/drawing/2014/main" id="{7F6E27AC-C735-4B1D-85FC-A330A39F6BA1}"/>
                  </a:ext>
                </a:extLst>
              </p:cNvPr>
              <p:cNvSpPr txBox="1"/>
              <p:nvPr/>
            </p:nvSpPr>
            <p:spPr>
              <a:xfrm rot="16200000">
                <a:off x="2654984" y="3021634"/>
                <a:ext cx="457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i="1" smtClean="0"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86" name="ZoneTexte 85">
                <a:extLst>
                  <a:ext uri="{FF2B5EF4-FFF2-40B4-BE49-F238E27FC236}">
                    <a16:creationId xmlns:a16="http://schemas.microsoft.com/office/drawing/2014/main" id="{7F6E27AC-C735-4B1D-85FC-A330A39F6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654984" y="3021634"/>
                <a:ext cx="45719" cy="400110"/>
              </a:xfrm>
              <a:prstGeom prst="rect">
                <a:avLst/>
              </a:prstGeom>
              <a:blipFill>
                <a:blip r:embed="rId43"/>
                <a:stretch>
                  <a:fillRect t="-842857" r="-4545" b="-1571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>
            <a:extLst>
              <a:ext uri="{FF2B5EF4-FFF2-40B4-BE49-F238E27FC236}">
                <a16:creationId xmlns:a16="http://schemas.microsoft.com/office/drawing/2014/main" id="{801A683E-C877-465D-BF34-AED1A0AEB2F9}"/>
              </a:ext>
            </a:extLst>
          </p:cNvPr>
          <p:cNvSpPr txBox="1"/>
          <p:nvPr/>
        </p:nvSpPr>
        <p:spPr>
          <a:xfrm>
            <a:off x="11302908" y="626146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5016146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e 20">
            <a:extLst>
              <a:ext uri="{FF2B5EF4-FFF2-40B4-BE49-F238E27FC236}">
                <a16:creationId xmlns:a16="http://schemas.microsoft.com/office/drawing/2014/main" id="{5ABF964C-730C-4ACF-9E28-C7D6D74E48C6}"/>
              </a:ext>
            </a:extLst>
          </p:cNvPr>
          <p:cNvGrpSpPr/>
          <p:nvPr/>
        </p:nvGrpSpPr>
        <p:grpSpPr>
          <a:xfrm>
            <a:off x="495373" y="343863"/>
            <a:ext cx="4485534" cy="6229287"/>
            <a:chOff x="7065961" y="293602"/>
            <a:chExt cx="4485534" cy="6229287"/>
          </a:xfrm>
        </p:grpSpPr>
        <p:cxnSp>
          <p:nvCxnSpPr>
            <p:cNvPr id="22" name="Connecteur droit avec flèche 21">
              <a:extLst>
                <a:ext uri="{FF2B5EF4-FFF2-40B4-BE49-F238E27FC236}">
                  <a16:creationId xmlns:a16="http://schemas.microsoft.com/office/drawing/2014/main" id="{D216E0C2-1AD2-4D3E-97A4-0BDCE3767D48}"/>
                </a:ext>
              </a:extLst>
            </p:cNvPr>
            <p:cNvCxnSpPr>
              <a:cxnSpLocks/>
            </p:cNvCxnSpPr>
            <p:nvPr/>
          </p:nvCxnSpPr>
          <p:spPr>
            <a:xfrm>
              <a:off x="9500591" y="3313654"/>
              <a:ext cx="0" cy="40239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13F05076-577B-4087-B7C4-A237FA92CD1A}"/>
                </a:ext>
              </a:extLst>
            </p:cNvPr>
            <p:cNvGrpSpPr/>
            <p:nvPr/>
          </p:nvGrpSpPr>
          <p:grpSpPr>
            <a:xfrm>
              <a:off x="9585560" y="2997912"/>
              <a:ext cx="1965935" cy="1120904"/>
              <a:chOff x="5609844" y="4709824"/>
              <a:chExt cx="2205419" cy="1389472"/>
            </a:xfrm>
          </p:grpSpPr>
          <p:grpSp>
            <p:nvGrpSpPr>
              <p:cNvPr id="32" name="Groupe 31">
                <a:extLst>
                  <a:ext uri="{FF2B5EF4-FFF2-40B4-BE49-F238E27FC236}">
                    <a16:creationId xmlns:a16="http://schemas.microsoft.com/office/drawing/2014/main" id="{842B9C6F-3A7A-46B1-9EF4-D0479666E669}"/>
                  </a:ext>
                </a:extLst>
              </p:cNvPr>
              <p:cNvGrpSpPr/>
              <p:nvPr/>
            </p:nvGrpSpPr>
            <p:grpSpPr>
              <a:xfrm>
                <a:off x="5609844" y="4709824"/>
                <a:ext cx="1648409" cy="1389472"/>
                <a:chOff x="6989068" y="4199085"/>
                <a:chExt cx="1648409" cy="1389472"/>
              </a:xfrm>
            </p:grpSpPr>
            <p:pic>
              <p:nvPicPr>
                <p:cNvPr id="34" name="Image 33">
                  <a:extLst>
                    <a:ext uri="{FF2B5EF4-FFF2-40B4-BE49-F238E27FC236}">
                      <a16:creationId xmlns:a16="http://schemas.microsoft.com/office/drawing/2014/main" id="{D8C228E0-4B6F-4A0A-88E4-E7559D90C7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r="47948"/>
                <a:stretch/>
              </p:blipFill>
              <p:spPr>
                <a:xfrm>
                  <a:off x="6989068" y="4199085"/>
                  <a:ext cx="1108062" cy="1389472"/>
                </a:xfrm>
                <a:prstGeom prst="rect">
                  <a:avLst/>
                </a:prstGeom>
              </p:spPr>
            </p:pic>
            <p:sp>
              <p:nvSpPr>
                <p:cNvPr id="35" name="ZoneTexte 34">
                  <a:extLst>
                    <a:ext uri="{FF2B5EF4-FFF2-40B4-BE49-F238E27FC236}">
                      <a16:creationId xmlns:a16="http://schemas.microsoft.com/office/drawing/2014/main" id="{7875C789-4A85-44AB-A297-C29F5CC183FF}"/>
                    </a:ext>
                  </a:extLst>
                </p:cNvPr>
                <p:cNvSpPr txBox="1"/>
                <p:nvPr/>
              </p:nvSpPr>
              <p:spPr>
                <a:xfrm>
                  <a:off x="8027877" y="4351149"/>
                  <a:ext cx="60960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800" dirty="0"/>
                    <a:t>-</a:t>
                  </a: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3" name="ZoneTexte 32">
                    <a:extLst>
                      <a:ext uri="{FF2B5EF4-FFF2-40B4-BE49-F238E27FC236}">
                        <a16:creationId xmlns:a16="http://schemas.microsoft.com/office/drawing/2014/main" id="{59A5EB32-2406-4851-BC41-7B3002787F9C}"/>
                      </a:ext>
                    </a:extLst>
                  </p:cNvPr>
                  <p:cNvSpPr txBox="1"/>
                  <p:nvPr/>
                </p:nvSpPr>
                <p:spPr>
                  <a:xfrm>
                    <a:off x="6831632" y="4777693"/>
                    <a:ext cx="983631" cy="104552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𝑡𝑢𝑟𝑏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f>
                                <m:f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𝑑𝑟</m:t>
                                  </m:r>
                                </m:den>
                              </m:f>
                            </m:den>
                          </m:f>
                        </m:oMath>
                      </m:oMathPara>
                    </a14:m>
                    <a:endParaRPr lang="fr-FR" b="0" i="1" dirty="0">
                      <a:latin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3" name="ZoneTexte 32">
                    <a:extLst>
                      <a:ext uri="{FF2B5EF4-FFF2-40B4-BE49-F238E27FC236}">
                        <a16:creationId xmlns:a16="http://schemas.microsoft.com/office/drawing/2014/main" id="{59A5EB32-2406-4851-BC41-7B3002787F9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831632" y="4777693"/>
                    <a:ext cx="983631" cy="1045523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EBB4FE5-E341-47F5-94F2-874802B38FD8}"/>
                </a:ext>
              </a:extLst>
            </p:cNvPr>
            <p:cNvSpPr/>
            <p:nvPr/>
          </p:nvSpPr>
          <p:spPr>
            <a:xfrm>
              <a:off x="8862416" y="3871484"/>
              <a:ext cx="1329334" cy="2473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460DB0CF-7C2B-43EF-A884-0604FEE07F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7415"/>
            <a:stretch/>
          </p:blipFill>
          <p:spPr>
            <a:xfrm rot="16200000">
              <a:off x="6411976" y="4972487"/>
              <a:ext cx="1590539" cy="282569"/>
            </a:xfrm>
            <a:prstGeom prst="rect">
              <a:avLst/>
            </a:prstGeom>
          </p:spPr>
        </p:pic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E164C7F5-3964-4135-A940-296756D96652}"/>
                </a:ext>
              </a:extLst>
            </p:cNvPr>
            <p:cNvSpPr txBox="1"/>
            <p:nvPr/>
          </p:nvSpPr>
          <p:spPr>
            <a:xfrm>
              <a:off x="7372160" y="3269926"/>
              <a:ext cx="24142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Evolution of profiles</a:t>
              </a:r>
            </a:p>
          </p:txBody>
        </p:sp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F0E34CA4-C7B9-49A9-ABFF-2BF5E3D8A9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84987" y="293602"/>
              <a:ext cx="3852003" cy="282455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id="{29F3D2AA-7E4E-4C89-A20B-EF13736AF6D2}"/>
                    </a:ext>
                  </a:extLst>
                </p:cNvPr>
                <p:cNvSpPr txBox="1"/>
                <p:nvPr/>
              </p:nvSpPr>
              <p:spPr>
                <a:xfrm rot="16200000">
                  <a:off x="6708834" y="1366135"/>
                  <a:ext cx="1280051" cy="4456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2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fr-FR" sz="22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  <m:r>
                              <a:rPr lang="fr-FR" sz="2200" b="0" i="1" smtClean="0">
                                <a:latin typeface="Cambria Math" panose="02040503050406030204" pitchFamily="18" charset="0"/>
                              </a:rPr>
                              <m:t>,   </m:t>
                            </m:r>
                            <m:r>
                              <a:rPr lang="fr-FR" sz="2200" b="0" i="1" smtClean="0">
                                <a:latin typeface="Cambria Math" panose="02040503050406030204" pitchFamily="18" charset="0"/>
                              </a:rPr>
                              <m:t>𝑡𝑢𝑟𝑏</m:t>
                            </m:r>
                          </m:sub>
                        </m:sSub>
                      </m:oMath>
                    </m:oMathPara>
                  </a14:m>
                  <a:endParaRPr lang="fr-FR" sz="2200" dirty="0"/>
                </a:p>
              </p:txBody>
            </p:sp>
          </mc:Choice>
          <mc:Fallback xmlns=""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id="{29F3D2AA-7E4E-4C89-A20B-EF13736AF6D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6708834" y="1366135"/>
                  <a:ext cx="1280051" cy="445699"/>
                </a:xfrm>
                <a:prstGeom prst="rect">
                  <a:avLst/>
                </a:prstGeom>
                <a:blipFill>
                  <a:blip r:embed="rId11"/>
                  <a:stretch>
                    <a:fillRect r="-10959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846BA395-F693-41F7-8D31-C6DF8ED1BA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t="3676"/>
            <a:stretch/>
          </p:blipFill>
          <p:spPr>
            <a:xfrm>
              <a:off x="7348530" y="3881813"/>
              <a:ext cx="3949947" cy="2641076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1FCBE08-F454-4315-AE8C-BFE85F366AE7}"/>
                </a:ext>
              </a:extLst>
            </p:cNvPr>
            <p:cNvSpPr/>
            <p:nvPr/>
          </p:nvSpPr>
          <p:spPr>
            <a:xfrm>
              <a:off x="7909366" y="4074986"/>
              <a:ext cx="822712" cy="3231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70814479-DA9F-4862-AA70-71FE1D6A1A24}"/>
                </a:ext>
              </a:extLst>
            </p:cNvPr>
            <p:cNvSpPr txBox="1"/>
            <p:nvPr/>
          </p:nvSpPr>
          <p:spPr>
            <a:xfrm>
              <a:off x="9306082" y="2875639"/>
              <a:ext cx="9234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r/a</a:t>
              </a: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67598B66-FD0C-46A2-97E8-900F040C34AD}"/>
              </a:ext>
            </a:extLst>
          </p:cNvPr>
          <p:cNvSpPr/>
          <p:nvPr/>
        </p:nvSpPr>
        <p:spPr>
          <a:xfrm>
            <a:off x="165987" y="-27346"/>
            <a:ext cx="114757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HEAT TRANSPORT AT THE EDGE LOWER FOR NT</a:t>
            </a:r>
            <a:endParaRPr lang="fr-FR" sz="2400" b="1" dirty="0">
              <a:solidFill>
                <a:srgbClr val="C00000"/>
              </a:solidFill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69985B15-C41A-4FCC-9732-731B4A32779A}"/>
              </a:ext>
            </a:extLst>
          </p:cNvPr>
          <p:cNvSpPr txBox="1"/>
          <p:nvPr/>
        </p:nvSpPr>
        <p:spPr>
          <a:xfrm>
            <a:off x="2648354" y="6446373"/>
            <a:ext cx="923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r/a</a:t>
            </a:r>
          </a:p>
        </p:txBody>
      </p: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95C1A35D-3723-4C8D-8FCC-F6063ECA55AF}"/>
              </a:ext>
            </a:extLst>
          </p:cNvPr>
          <p:cNvCxnSpPr/>
          <p:nvPr/>
        </p:nvCxnSpPr>
        <p:spPr>
          <a:xfrm>
            <a:off x="1270304" y="5864206"/>
            <a:ext cx="3329073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9" name="ZoneTexte 38">
            <a:extLst>
              <a:ext uri="{FF2B5EF4-FFF2-40B4-BE49-F238E27FC236}">
                <a16:creationId xmlns:a16="http://schemas.microsoft.com/office/drawing/2014/main" id="{2F49BAB2-4E81-4563-BC52-96D9BEC1C3C9}"/>
              </a:ext>
            </a:extLst>
          </p:cNvPr>
          <p:cNvSpPr txBox="1"/>
          <p:nvPr/>
        </p:nvSpPr>
        <p:spPr>
          <a:xfrm>
            <a:off x="11302908" y="6261462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4917441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>
            <a:extLst>
              <a:ext uri="{FF2B5EF4-FFF2-40B4-BE49-F238E27FC236}">
                <a16:creationId xmlns:a16="http://schemas.microsoft.com/office/drawing/2014/main" id="{62D3CE95-B751-4F0D-BABF-981122F12703}"/>
              </a:ext>
            </a:extLst>
          </p:cNvPr>
          <p:cNvGrpSpPr/>
          <p:nvPr/>
        </p:nvGrpSpPr>
        <p:grpSpPr>
          <a:xfrm>
            <a:off x="5926907" y="1113130"/>
            <a:ext cx="5207918" cy="4330307"/>
            <a:chOff x="7355019" y="123908"/>
            <a:chExt cx="4693494" cy="3694502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825E50BE-D8C3-4BE8-A93E-AB97A96C85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74428" y="586550"/>
              <a:ext cx="396561" cy="2771660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D8E43A-F88D-4933-8454-7BF50925E2FB}"/>
                </a:ext>
              </a:extLst>
            </p:cNvPr>
            <p:cNvSpPr/>
            <p:nvPr/>
          </p:nvSpPr>
          <p:spPr>
            <a:xfrm>
              <a:off x="9672708" y="523260"/>
              <a:ext cx="358358" cy="27978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6C744653-40BD-49B6-AAA3-06F60391D7E6}"/>
                    </a:ext>
                  </a:extLst>
                </p:cNvPr>
                <p:cNvSpPr txBox="1"/>
                <p:nvPr/>
              </p:nvSpPr>
              <p:spPr>
                <a:xfrm>
                  <a:off x="8995845" y="123908"/>
                  <a:ext cx="1643569" cy="38151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200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r>
                              <m:rPr>
                                <m:sty m:val="p"/>
                              </m:rPr>
                              <a:rPr lang="el-GR" sz="2200" i="1">
                                <a:latin typeface="Cambria Math" panose="02040503050406030204" pitchFamily="18" charset="0"/>
                              </a:rPr>
                              <m:t>δϕ</m:t>
                            </m:r>
                            <m:r>
                              <a:rPr lang="fr-FR" sz="2200">
                                <a:latin typeface="Cambria Math" panose="02040503050406030204" pitchFamily="18" charset="0"/>
                              </a:rPr>
                              <m:t>&gt;</m:t>
                            </m:r>
                          </m:e>
                          <m:sub>
                            <m:r>
                              <a:rPr lang="fr-FR" sz="22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fr-FR" sz="22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fr-FR" sz="2200" b="0" i="1" smtClean="0">
                                <a:latin typeface="Cambria Math" panose="02040503050406030204" pitchFamily="18" charset="0"/>
                              </a:rPr>
                              <m:t>𝑟𝑚𝑠</m:t>
                            </m:r>
                          </m:sub>
                        </m:sSub>
                      </m:oMath>
                    </m:oMathPara>
                  </a14:m>
                  <a:endParaRPr lang="fr-FR" sz="2200" dirty="0"/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6C744653-40BD-49B6-AAA3-06F60391D7E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95845" y="123908"/>
                  <a:ext cx="1643569" cy="381515"/>
                </a:xfrm>
                <a:prstGeom prst="rect">
                  <a:avLst/>
                </a:prstGeom>
                <a:blipFill>
                  <a:blip r:embed="rId3"/>
                  <a:stretch>
                    <a:fillRect b="-13699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AA4ECE21-F649-427E-A0F9-BFE45C9B39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10650"/>
            <a:stretch/>
          </p:blipFill>
          <p:spPr>
            <a:xfrm>
              <a:off x="7355019" y="609601"/>
              <a:ext cx="1959332" cy="2711506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966C2051-6763-4448-9F66-D2EBB327AF7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089181" y="523260"/>
              <a:ext cx="1959332" cy="2871161"/>
            </a:xfrm>
            <a:prstGeom prst="rect">
              <a:avLst/>
            </a:prstGeom>
          </p:spPr>
        </p:pic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E25FB728-8F8F-4D3E-B4D5-0C139A1F8342}"/>
                </a:ext>
              </a:extLst>
            </p:cNvPr>
            <p:cNvSpPr txBox="1"/>
            <p:nvPr/>
          </p:nvSpPr>
          <p:spPr>
            <a:xfrm>
              <a:off x="9606565" y="478559"/>
              <a:ext cx="8815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0.08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20DC3AD5-A21C-4EEE-BF6F-092B2980DDE2}"/>
                </a:ext>
              </a:extLst>
            </p:cNvPr>
            <p:cNvSpPr txBox="1"/>
            <p:nvPr/>
          </p:nvSpPr>
          <p:spPr>
            <a:xfrm>
              <a:off x="9606565" y="1779752"/>
              <a:ext cx="14245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0.04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E1932ED-E13B-4123-801A-25F5447E2B4C}"/>
                </a:ext>
              </a:extLst>
            </p:cNvPr>
            <p:cNvSpPr/>
            <p:nvPr/>
          </p:nvSpPr>
          <p:spPr>
            <a:xfrm>
              <a:off x="8785057" y="3518345"/>
              <a:ext cx="2026045" cy="300065"/>
            </a:xfrm>
            <a:prstGeom prst="rect">
              <a:avLst/>
            </a:prstGeom>
            <a:noFill/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73EECE34-0AD8-4BAA-BFD7-08DA9B6F75CD}"/>
              </a:ext>
            </a:extLst>
          </p:cNvPr>
          <p:cNvSpPr txBox="1"/>
          <p:nvPr/>
        </p:nvSpPr>
        <p:spPr>
          <a:xfrm>
            <a:off x="8467524" y="2310479"/>
            <a:ext cx="744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0.06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9B91465-73DD-4809-8D62-8B59CA2790B5}"/>
              </a:ext>
            </a:extLst>
          </p:cNvPr>
          <p:cNvSpPr txBox="1"/>
          <p:nvPr/>
        </p:nvSpPr>
        <p:spPr>
          <a:xfrm>
            <a:off x="8442520" y="3841306"/>
            <a:ext cx="7220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0.02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B4C4159-2E2C-483B-9F93-223EC9104B6D}"/>
              </a:ext>
            </a:extLst>
          </p:cNvPr>
          <p:cNvSpPr txBox="1"/>
          <p:nvPr/>
        </p:nvSpPr>
        <p:spPr>
          <a:xfrm>
            <a:off x="8467524" y="4601766"/>
            <a:ext cx="87312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0.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F2C2FB6-5F98-4297-A2C7-7ADD01AF1E50}"/>
              </a:ext>
            </a:extLst>
          </p:cNvPr>
          <p:cNvSpPr txBox="1"/>
          <p:nvPr/>
        </p:nvSpPr>
        <p:spPr>
          <a:xfrm>
            <a:off x="7469079" y="5067655"/>
            <a:ext cx="28941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err="1"/>
              <a:t>Lower</a:t>
            </a:r>
            <a:r>
              <a:rPr lang="fr-FR" sz="2200" dirty="0"/>
              <a:t> fluctuations</a:t>
            </a:r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5ABF964C-730C-4ACF-9E28-C7D6D74E48C6}"/>
              </a:ext>
            </a:extLst>
          </p:cNvPr>
          <p:cNvGrpSpPr/>
          <p:nvPr/>
        </p:nvGrpSpPr>
        <p:grpSpPr>
          <a:xfrm>
            <a:off x="495373" y="343863"/>
            <a:ext cx="4485534" cy="6229287"/>
            <a:chOff x="7065961" y="293602"/>
            <a:chExt cx="4485534" cy="6229287"/>
          </a:xfrm>
        </p:grpSpPr>
        <p:cxnSp>
          <p:nvCxnSpPr>
            <p:cNvPr id="22" name="Connecteur droit avec flèche 21">
              <a:extLst>
                <a:ext uri="{FF2B5EF4-FFF2-40B4-BE49-F238E27FC236}">
                  <a16:creationId xmlns:a16="http://schemas.microsoft.com/office/drawing/2014/main" id="{D216E0C2-1AD2-4D3E-97A4-0BDCE3767D48}"/>
                </a:ext>
              </a:extLst>
            </p:cNvPr>
            <p:cNvCxnSpPr>
              <a:cxnSpLocks/>
            </p:cNvCxnSpPr>
            <p:nvPr/>
          </p:nvCxnSpPr>
          <p:spPr>
            <a:xfrm>
              <a:off x="9500591" y="3313654"/>
              <a:ext cx="0" cy="40239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13F05076-577B-4087-B7C4-A237FA92CD1A}"/>
                </a:ext>
              </a:extLst>
            </p:cNvPr>
            <p:cNvGrpSpPr/>
            <p:nvPr/>
          </p:nvGrpSpPr>
          <p:grpSpPr>
            <a:xfrm>
              <a:off x="9585560" y="2997912"/>
              <a:ext cx="1965935" cy="1120904"/>
              <a:chOff x="5609844" y="4709824"/>
              <a:chExt cx="2205419" cy="1389472"/>
            </a:xfrm>
          </p:grpSpPr>
          <p:grpSp>
            <p:nvGrpSpPr>
              <p:cNvPr id="32" name="Groupe 31">
                <a:extLst>
                  <a:ext uri="{FF2B5EF4-FFF2-40B4-BE49-F238E27FC236}">
                    <a16:creationId xmlns:a16="http://schemas.microsoft.com/office/drawing/2014/main" id="{842B9C6F-3A7A-46B1-9EF4-D0479666E669}"/>
                  </a:ext>
                </a:extLst>
              </p:cNvPr>
              <p:cNvGrpSpPr/>
              <p:nvPr/>
            </p:nvGrpSpPr>
            <p:grpSpPr>
              <a:xfrm>
                <a:off x="5609844" y="4709824"/>
                <a:ext cx="1648409" cy="1389472"/>
                <a:chOff x="6989068" y="4199085"/>
                <a:chExt cx="1648409" cy="1389472"/>
              </a:xfrm>
            </p:grpSpPr>
            <p:pic>
              <p:nvPicPr>
                <p:cNvPr id="34" name="Image 33">
                  <a:extLst>
                    <a:ext uri="{FF2B5EF4-FFF2-40B4-BE49-F238E27FC236}">
                      <a16:creationId xmlns:a16="http://schemas.microsoft.com/office/drawing/2014/main" id="{D8C228E0-4B6F-4A0A-88E4-E7559D90C7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r="47948"/>
                <a:stretch/>
              </p:blipFill>
              <p:spPr>
                <a:xfrm>
                  <a:off x="6989068" y="4199085"/>
                  <a:ext cx="1108062" cy="1389472"/>
                </a:xfrm>
                <a:prstGeom prst="rect">
                  <a:avLst/>
                </a:prstGeom>
              </p:spPr>
            </p:pic>
            <p:sp>
              <p:nvSpPr>
                <p:cNvPr id="35" name="ZoneTexte 34">
                  <a:extLst>
                    <a:ext uri="{FF2B5EF4-FFF2-40B4-BE49-F238E27FC236}">
                      <a16:creationId xmlns:a16="http://schemas.microsoft.com/office/drawing/2014/main" id="{7875C789-4A85-44AB-A297-C29F5CC183FF}"/>
                    </a:ext>
                  </a:extLst>
                </p:cNvPr>
                <p:cNvSpPr txBox="1"/>
                <p:nvPr/>
              </p:nvSpPr>
              <p:spPr>
                <a:xfrm>
                  <a:off x="8027877" y="4351149"/>
                  <a:ext cx="60960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800" dirty="0"/>
                    <a:t>-</a:t>
                  </a: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3" name="ZoneTexte 32">
                    <a:extLst>
                      <a:ext uri="{FF2B5EF4-FFF2-40B4-BE49-F238E27FC236}">
                        <a16:creationId xmlns:a16="http://schemas.microsoft.com/office/drawing/2014/main" id="{59A5EB32-2406-4851-BC41-7B3002787F9C}"/>
                      </a:ext>
                    </a:extLst>
                  </p:cNvPr>
                  <p:cNvSpPr txBox="1"/>
                  <p:nvPr/>
                </p:nvSpPr>
                <p:spPr>
                  <a:xfrm>
                    <a:off x="6831632" y="4777693"/>
                    <a:ext cx="983631" cy="104552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𝑡𝑢𝑟𝑏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f>
                                <m:f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𝑑𝑟</m:t>
                                  </m:r>
                                </m:den>
                              </m:f>
                            </m:den>
                          </m:f>
                        </m:oMath>
                      </m:oMathPara>
                    </a14:m>
                    <a:endParaRPr lang="fr-FR" b="0" i="1" dirty="0">
                      <a:latin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3" name="ZoneTexte 32">
                    <a:extLst>
                      <a:ext uri="{FF2B5EF4-FFF2-40B4-BE49-F238E27FC236}">
                        <a16:creationId xmlns:a16="http://schemas.microsoft.com/office/drawing/2014/main" id="{59A5EB32-2406-4851-BC41-7B3002787F9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831632" y="4777693"/>
                    <a:ext cx="983631" cy="1045523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EBB4FE5-E341-47F5-94F2-874802B38FD8}"/>
                </a:ext>
              </a:extLst>
            </p:cNvPr>
            <p:cNvSpPr/>
            <p:nvPr/>
          </p:nvSpPr>
          <p:spPr>
            <a:xfrm>
              <a:off x="8862416" y="3871484"/>
              <a:ext cx="1329334" cy="2473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460DB0CF-7C2B-43EF-A884-0604FEE07F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27415"/>
            <a:stretch/>
          </p:blipFill>
          <p:spPr>
            <a:xfrm rot="16200000">
              <a:off x="6411976" y="4972487"/>
              <a:ext cx="1590539" cy="282569"/>
            </a:xfrm>
            <a:prstGeom prst="rect">
              <a:avLst/>
            </a:prstGeom>
          </p:spPr>
        </p:pic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E164C7F5-3964-4135-A940-296756D96652}"/>
                </a:ext>
              </a:extLst>
            </p:cNvPr>
            <p:cNvSpPr txBox="1"/>
            <p:nvPr/>
          </p:nvSpPr>
          <p:spPr>
            <a:xfrm>
              <a:off x="7372160" y="3269926"/>
              <a:ext cx="24142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Evolution of profiles</a:t>
              </a:r>
            </a:p>
          </p:txBody>
        </p:sp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F0E34CA4-C7B9-49A9-ABFF-2BF5E3D8A91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484987" y="293602"/>
              <a:ext cx="3852003" cy="282455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id="{29F3D2AA-7E4E-4C89-A20B-EF13736AF6D2}"/>
                    </a:ext>
                  </a:extLst>
                </p:cNvPr>
                <p:cNvSpPr txBox="1"/>
                <p:nvPr/>
              </p:nvSpPr>
              <p:spPr>
                <a:xfrm rot="16200000">
                  <a:off x="6708834" y="1366135"/>
                  <a:ext cx="1280051" cy="4456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2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fr-FR" sz="22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  <m:r>
                              <a:rPr lang="fr-FR" sz="2200" b="0" i="1" smtClean="0">
                                <a:latin typeface="Cambria Math" panose="02040503050406030204" pitchFamily="18" charset="0"/>
                              </a:rPr>
                              <m:t>,   </m:t>
                            </m:r>
                            <m:r>
                              <a:rPr lang="fr-FR" sz="2200" b="0" i="1" smtClean="0">
                                <a:latin typeface="Cambria Math" panose="02040503050406030204" pitchFamily="18" charset="0"/>
                              </a:rPr>
                              <m:t>𝑡𝑢𝑟𝑏</m:t>
                            </m:r>
                          </m:sub>
                        </m:sSub>
                      </m:oMath>
                    </m:oMathPara>
                  </a14:m>
                  <a:endParaRPr lang="fr-FR" sz="2200" dirty="0"/>
                </a:p>
              </p:txBody>
            </p:sp>
          </mc:Choice>
          <mc:Fallback xmlns=""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id="{29F3D2AA-7E4E-4C89-A20B-EF13736AF6D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6708834" y="1366135"/>
                  <a:ext cx="1280051" cy="445699"/>
                </a:xfrm>
                <a:prstGeom prst="rect">
                  <a:avLst/>
                </a:prstGeom>
                <a:blipFill>
                  <a:blip r:embed="rId11"/>
                  <a:stretch>
                    <a:fillRect r="-10959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846BA395-F693-41F7-8D31-C6DF8ED1BA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t="3676"/>
            <a:stretch/>
          </p:blipFill>
          <p:spPr>
            <a:xfrm>
              <a:off x="7348530" y="3881813"/>
              <a:ext cx="3949947" cy="2641076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1FCBE08-F454-4315-AE8C-BFE85F366AE7}"/>
                </a:ext>
              </a:extLst>
            </p:cNvPr>
            <p:cNvSpPr/>
            <p:nvPr/>
          </p:nvSpPr>
          <p:spPr>
            <a:xfrm>
              <a:off x="7909366" y="4074986"/>
              <a:ext cx="822712" cy="3231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70814479-DA9F-4862-AA70-71FE1D6A1A24}"/>
                </a:ext>
              </a:extLst>
            </p:cNvPr>
            <p:cNvSpPr txBox="1"/>
            <p:nvPr/>
          </p:nvSpPr>
          <p:spPr>
            <a:xfrm>
              <a:off x="9306082" y="2875639"/>
              <a:ext cx="9234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r/a</a:t>
              </a: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67598B66-FD0C-46A2-97E8-900F040C34AD}"/>
              </a:ext>
            </a:extLst>
          </p:cNvPr>
          <p:cNvSpPr/>
          <p:nvPr/>
        </p:nvSpPr>
        <p:spPr>
          <a:xfrm>
            <a:off x="165987" y="-27346"/>
            <a:ext cx="114757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HEAT TRANSPORT AT THE EDGE LOWER FOR NT</a:t>
            </a:r>
            <a:endParaRPr lang="fr-FR" sz="2400" b="1" dirty="0">
              <a:solidFill>
                <a:srgbClr val="C00000"/>
              </a:solidFill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69985B15-C41A-4FCC-9732-731B4A32779A}"/>
              </a:ext>
            </a:extLst>
          </p:cNvPr>
          <p:cNvSpPr txBox="1"/>
          <p:nvPr/>
        </p:nvSpPr>
        <p:spPr>
          <a:xfrm>
            <a:off x="2648354" y="6446373"/>
            <a:ext cx="923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r/a</a:t>
            </a:r>
          </a:p>
        </p:txBody>
      </p: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95C1A35D-3723-4C8D-8FCC-F6063ECA55AF}"/>
              </a:ext>
            </a:extLst>
          </p:cNvPr>
          <p:cNvCxnSpPr/>
          <p:nvPr/>
        </p:nvCxnSpPr>
        <p:spPr>
          <a:xfrm>
            <a:off x="1270304" y="5864206"/>
            <a:ext cx="3329073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9" name="ZoneTexte 38">
            <a:extLst>
              <a:ext uri="{FF2B5EF4-FFF2-40B4-BE49-F238E27FC236}">
                <a16:creationId xmlns:a16="http://schemas.microsoft.com/office/drawing/2014/main" id="{70C4879C-6CFE-460B-8340-7593A7A90207}"/>
              </a:ext>
            </a:extLst>
          </p:cNvPr>
          <p:cNvSpPr txBox="1"/>
          <p:nvPr/>
        </p:nvSpPr>
        <p:spPr>
          <a:xfrm>
            <a:off x="11302908" y="6261462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8359295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5F5E480-0AA1-4621-A757-C8871E443632}"/>
              </a:ext>
            </a:extLst>
          </p:cNvPr>
          <p:cNvSpPr/>
          <p:nvPr/>
        </p:nvSpPr>
        <p:spPr>
          <a:xfrm>
            <a:off x="2008262" y="580138"/>
            <a:ext cx="2175029" cy="2473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6B08608-ABD7-4E16-8E57-EBA4B4DD567D}"/>
              </a:ext>
            </a:extLst>
          </p:cNvPr>
          <p:cNvSpPr/>
          <p:nvPr/>
        </p:nvSpPr>
        <p:spPr>
          <a:xfrm>
            <a:off x="4052655" y="4093011"/>
            <a:ext cx="1280535" cy="2598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F32F47C-D330-44F4-AD19-B5D23BD9DC5C}"/>
              </a:ext>
            </a:extLst>
          </p:cNvPr>
          <p:cNvSpPr/>
          <p:nvPr/>
        </p:nvSpPr>
        <p:spPr>
          <a:xfrm>
            <a:off x="15922" y="53949"/>
            <a:ext cx="114757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REYNOLDS ZONAL FLOW DRIVE HIGHER IN NT</a:t>
            </a:r>
            <a:endParaRPr lang="fr-FR" sz="24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58C950BE-5F6F-4D15-837E-A527B99F4645}"/>
                  </a:ext>
                </a:extLst>
              </p:cNvPr>
              <p:cNvSpPr txBox="1"/>
              <p:nvPr/>
            </p:nvSpPr>
            <p:spPr>
              <a:xfrm>
                <a:off x="-165542" y="396546"/>
                <a:ext cx="5276698" cy="19260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sSubSup>
                        <m:sSubSupPr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m:rPr>
                              <m:sty m:val="p"/>
                            </m:rPr>
                            <a:rPr lang="el-GR" sz="2400" b="0" i="1" smtClean="0">
                              <a:latin typeface="Cambria Math" panose="02040503050406030204" pitchFamily="18" charset="0"/>
                            </a:rPr>
                            <m:t>ϴ</m:t>
                          </m:r>
                        </m:sub>
                        <m: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m:rPr>
                              <m:sty m:val="p"/>
                            </m:rPr>
                            <a:rPr lang="el-GR" sz="2400" b="0" i="1" smtClean="0">
                              <a:latin typeface="Cambria Math" panose="02040503050406030204" pitchFamily="18" charset="0"/>
                            </a:rPr>
                            <m:t>ϴ</m:t>
                          </m:r>
                        </m:sub>
                      </m:sSub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𝑅𝑆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+ …</m:t>
                      </m:r>
                    </m:oMath>
                  </m:oMathPara>
                </a14:m>
                <a:endParaRPr lang="fr-FR" sz="2400" b="0" dirty="0"/>
              </a:p>
              <a:p>
                <a:endParaRPr lang="fr-FR" b="0" dirty="0"/>
              </a:p>
              <a:p>
                <a:endParaRPr lang="fr-FR" b="0" dirty="0"/>
              </a:p>
              <a:p>
                <a:endParaRPr lang="fr-FR" b="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58C950BE-5F6F-4D15-837E-A527B99F46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65542" y="396546"/>
                <a:ext cx="5276698" cy="192604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>
            <a:extLst>
              <a:ext uri="{FF2B5EF4-FFF2-40B4-BE49-F238E27FC236}">
                <a16:creationId xmlns:a16="http://schemas.microsoft.com/office/drawing/2014/main" id="{73BE00ED-DE2E-4BEE-99AE-F4B464A42367}"/>
              </a:ext>
            </a:extLst>
          </p:cNvPr>
          <p:cNvSpPr txBox="1"/>
          <p:nvPr/>
        </p:nvSpPr>
        <p:spPr>
          <a:xfrm>
            <a:off x="2287382" y="1208438"/>
            <a:ext cx="30289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/>
              <a:t>Drive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BC280BC-9CA4-4CB1-ACF6-A00F9F2FAAFA}"/>
              </a:ext>
            </a:extLst>
          </p:cNvPr>
          <p:cNvSpPr txBox="1"/>
          <p:nvPr/>
        </p:nvSpPr>
        <p:spPr>
          <a:xfrm>
            <a:off x="3508861" y="1202699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err="1"/>
              <a:t>Damping</a:t>
            </a:r>
            <a:endParaRPr lang="fr-FR" sz="2200" dirty="0"/>
          </a:p>
        </p:txBody>
      </p:sp>
      <p:sp>
        <p:nvSpPr>
          <p:cNvPr id="8" name="Accolade ouvrante 7">
            <a:extLst>
              <a:ext uri="{FF2B5EF4-FFF2-40B4-BE49-F238E27FC236}">
                <a16:creationId xmlns:a16="http://schemas.microsoft.com/office/drawing/2014/main" id="{26EA4243-D4FE-4FDA-B493-1CB7ACAC10E6}"/>
              </a:ext>
            </a:extLst>
          </p:cNvPr>
          <p:cNvSpPr/>
          <p:nvPr/>
        </p:nvSpPr>
        <p:spPr>
          <a:xfrm rot="16200000">
            <a:off x="2651443" y="381835"/>
            <a:ext cx="213300" cy="1499659"/>
          </a:xfrm>
          <a:prstGeom prst="leftBrace">
            <a:avLst>
              <a:gd name="adj1" fmla="val 9413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colade ouvrante 24">
            <a:extLst>
              <a:ext uri="{FF2B5EF4-FFF2-40B4-BE49-F238E27FC236}">
                <a16:creationId xmlns:a16="http://schemas.microsoft.com/office/drawing/2014/main" id="{4869A55D-6E14-440A-A834-05F0896D228B}"/>
              </a:ext>
            </a:extLst>
          </p:cNvPr>
          <p:cNvSpPr/>
          <p:nvPr/>
        </p:nvSpPr>
        <p:spPr>
          <a:xfrm rot="16200000">
            <a:off x="4073010" y="748812"/>
            <a:ext cx="272191" cy="803236"/>
          </a:xfrm>
          <a:prstGeom prst="leftBrace">
            <a:avLst>
              <a:gd name="adj1" fmla="val 71195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8F1304A-B85E-49EB-8A19-40E1EEFFDA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2662" y="2621006"/>
            <a:ext cx="5158003" cy="3822172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E29A3BAA-32A7-4607-8304-96EC16371C09}"/>
              </a:ext>
            </a:extLst>
          </p:cNvPr>
          <p:cNvSpPr txBox="1"/>
          <p:nvPr/>
        </p:nvSpPr>
        <p:spPr>
          <a:xfrm>
            <a:off x="5751663" y="6227734"/>
            <a:ext cx="12647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/>
              <a:t>r/a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A3BEA167-E1A7-4FBF-A74B-4AF1AFDD43AC}"/>
                  </a:ext>
                </a:extLst>
              </p:cNvPr>
              <p:cNvSpPr txBox="1"/>
              <p:nvPr/>
            </p:nvSpPr>
            <p:spPr>
              <a:xfrm>
                <a:off x="6402030" y="1382339"/>
                <a:ext cx="23241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2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fr-FR" sz="2200" b="0" i="1" smtClean="0">
                            <a:latin typeface="Cambria Math" panose="02040503050406030204" pitchFamily="18" charset="0"/>
                          </a:rPr>
                          <m:t>𝑅𝑆</m:t>
                        </m:r>
                      </m:sub>
                    </m:sSub>
                  </m:oMath>
                </a14:m>
                <a:r>
                  <a:rPr lang="fr-FR" sz="2200" dirty="0"/>
                  <a:t>=</a:t>
                </a:r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A3BEA167-E1A7-4FBF-A74B-4AF1AFDD43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2030" y="1382339"/>
                <a:ext cx="2324100" cy="430887"/>
              </a:xfrm>
              <a:prstGeom prst="rect">
                <a:avLst/>
              </a:prstGeom>
              <a:blipFill>
                <a:blip r:embed="rId18"/>
                <a:stretch>
                  <a:fillRect t="-10000" b="-285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0D0F5636-4EA8-415F-9976-09DADBDB0CB1}"/>
                  </a:ext>
                </a:extLst>
              </p:cNvPr>
              <p:cNvSpPr txBox="1"/>
              <p:nvPr/>
            </p:nvSpPr>
            <p:spPr>
              <a:xfrm>
                <a:off x="8134350" y="2076409"/>
                <a:ext cx="3933825" cy="137204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sSub>
                          <m:sSub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m:rPr>
                        <m:sty m:val="p"/>
                      </m:rPr>
                      <a:rPr lang="el-GR" sz="2400" i="1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sSub>
                          <m:sSub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2400" i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sub>
                        </m:sSub>
                      </m:sub>
                    </m:sSub>
                  </m:oMath>
                </a14:m>
                <a:r>
                  <a:rPr lang="fr-FR" sz="2400" b="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θ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fr-FR" sz="2400" b="0" i="1" smtClean="0">
                            <a:latin typeface="Cambria Math" panose="02040503050406030204" pitchFamily="18" charset="0"/>
                          </a:rPr>
                          <m:t>ϕ</m:t>
                        </m:r>
                      </m:num>
                      <m:den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den>
                    </m:f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⋅</m:t>
                    </m:r>
                  </m:oMath>
                </a14:m>
                <a:r>
                  <a:rPr lang="fr-FR" sz="2400" b="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fr-FR" sz="2400" b="0" i="1" smtClean="0">
                            <a:latin typeface="Cambria Math" panose="02040503050406030204" pitchFamily="18" charset="0"/>
                          </a:rPr>
                          <m:t>ϕ</m:t>
                        </m:r>
                      </m:num>
                      <m:den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den>
                    </m:f>
                  </m:oMath>
                </a14:m>
                <a:endParaRPr lang="fr-FR" sz="2400" b="0" dirty="0"/>
              </a:p>
              <a:p>
                <a:endParaRPr lang="fr-FR" b="0" dirty="0"/>
              </a:p>
              <a:p>
                <a:endParaRPr lang="fr-FR" b="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0D0F5636-4EA8-415F-9976-09DADBDB0C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4350" y="2076409"/>
                <a:ext cx="3933825" cy="137204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4B19AAEE-9AD6-4448-9992-0642FDB86A06}"/>
                  </a:ext>
                </a:extLst>
              </p:cNvPr>
              <p:cNvSpPr txBox="1"/>
              <p:nvPr/>
            </p:nvSpPr>
            <p:spPr>
              <a:xfrm>
                <a:off x="8032482" y="454103"/>
                <a:ext cx="6176962" cy="6406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p>
                          <m:sSup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  <m:sup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sSub>
                          <m:sSub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2400" i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sub>
                        </m:sSub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θ</m:t>
                            </m:r>
                          </m:sub>
                        </m:sSub>
                        <m:sSub>
                          <m:sSub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400" b="0" i="1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⟘</m:t>
                            </m:r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𝑒𝑛𝐵</m:t>
                        </m:r>
                      </m:den>
                    </m:f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⋅</m:t>
                    </m:r>
                  </m:oMath>
                </a14:m>
                <a:r>
                  <a:rPr lang="fr-FR" sz="2400" b="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fr-FR" sz="2400" b="0" i="1" smtClean="0">
                            <a:latin typeface="Cambria Math" panose="02040503050406030204" pitchFamily="18" charset="0"/>
                          </a:rPr>
                          <m:t>ϕ</m:t>
                        </m:r>
                      </m:num>
                      <m:den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den>
                    </m:f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4B19AAEE-9AD6-4448-9992-0642FDB86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2482" y="454103"/>
                <a:ext cx="6176962" cy="640625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EF27A7D4-044D-4925-B907-2A41459A11DF}"/>
              </a:ext>
            </a:extLst>
          </p:cNvPr>
          <p:cNvCxnSpPr/>
          <p:nvPr/>
        </p:nvCxnSpPr>
        <p:spPr>
          <a:xfrm flipV="1">
            <a:off x="7200900" y="996626"/>
            <a:ext cx="933450" cy="6011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0577C847-8CD3-456D-BC8E-82291F173692}"/>
              </a:ext>
            </a:extLst>
          </p:cNvPr>
          <p:cNvCxnSpPr>
            <a:cxnSpLocks/>
          </p:cNvCxnSpPr>
          <p:nvPr/>
        </p:nvCxnSpPr>
        <p:spPr>
          <a:xfrm>
            <a:off x="7199453" y="1728631"/>
            <a:ext cx="833029" cy="5694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id="{F8C79ABC-4394-4C58-AC00-B23D2C196A2F}"/>
                  </a:ext>
                </a:extLst>
              </p:cNvPr>
              <p:cNvSpPr txBox="1"/>
              <p:nvPr/>
            </p:nvSpPr>
            <p:spPr>
              <a:xfrm rot="16200000">
                <a:off x="2299582" y="4272688"/>
                <a:ext cx="1922751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⟨</m:t>
                              </m:r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m:rPr>
                                  <m:sty m:val="p"/>
                                </m:rPr>
                                <a:rPr lang="el-GR" sz="2400" b="0" i="1" smtClean="0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𝑅𝑆</m:t>
                              </m:r>
                            </m:sub>
                          </m:s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〉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fr-FR" sz="2400" b="0" dirty="0"/>
              </a:p>
              <a:p>
                <a:endParaRPr lang="fr-FR" sz="2400" dirty="0"/>
              </a:p>
            </p:txBody>
          </p:sp>
        </mc:Choice>
        <mc:Fallback xmlns=""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id="{F8C79ABC-4394-4C58-AC00-B23D2C196A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299582" y="4272688"/>
                <a:ext cx="1922751" cy="830997"/>
              </a:xfrm>
              <a:prstGeom prst="rect">
                <a:avLst/>
              </a:prstGeom>
              <a:blipFill>
                <a:blip r:embed="rId23"/>
                <a:stretch>
                  <a:fillRect t="-189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>
            <a:extLst>
              <a:ext uri="{FF2B5EF4-FFF2-40B4-BE49-F238E27FC236}">
                <a16:creationId xmlns:a16="http://schemas.microsoft.com/office/drawing/2014/main" id="{2CEED872-923F-4A76-926F-A6260A9DBF34}"/>
              </a:ext>
            </a:extLst>
          </p:cNvPr>
          <p:cNvSpPr txBox="1"/>
          <p:nvPr/>
        </p:nvSpPr>
        <p:spPr>
          <a:xfrm>
            <a:off x="8032482" y="284368"/>
            <a:ext cx="236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DIAMAGNETIC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4E14250-B17B-4259-A5C5-AC6BFA9036AD}"/>
              </a:ext>
            </a:extLst>
          </p:cNvPr>
          <p:cNvSpPr txBox="1"/>
          <p:nvPr/>
        </p:nvSpPr>
        <p:spPr>
          <a:xfrm>
            <a:off x="8032482" y="1905551"/>
            <a:ext cx="236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ELECTRIC</a:t>
            </a: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0E069DBF-224B-4C6E-AF0C-BE006DF18371}"/>
              </a:ext>
            </a:extLst>
          </p:cNvPr>
          <p:cNvCxnSpPr/>
          <p:nvPr/>
        </p:nvCxnSpPr>
        <p:spPr>
          <a:xfrm flipV="1">
            <a:off x="1181100" y="996626"/>
            <a:ext cx="219075" cy="8166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07E0FF0C-9B9B-4979-B961-2FDC0770F8F1}"/>
                  </a:ext>
                </a:extLst>
              </p:cNvPr>
              <p:cNvSpPr txBox="1"/>
              <p:nvPr/>
            </p:nvSpPr>
            <p:spPr>
              <a:xfrm>
                <a:off x="789602" y="1905551"/>
                <a:ext cx="609590" cy="6316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2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2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2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sz="22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r>
                            <a:rPr lang="fr-FR" sz="22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</m:oMath>
                  </m:oMathPara>
                </a14:m>
                <a:endParaRPr lang="fr-FR" sz="2200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07E0FF0C-9B9B-4979-B961-2FDC0770F8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02" y="1905551"/>
                <a:ext cx="609590" cy="631648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80BCA9FF-7CE0-48C0-B8B5-FCD26BDC1AFC}"/>
              </a:ext>
            </a:extLst>
          </p:cNvPr>
          <p:cNvCxnSpPr/>
          <p:nvPr/>
        </p:nvCxnSpPr>
        <p:spPr>
          <a:xfrm>
            <a:off x="3644941" y="4796391"/>
            <a:ext cx="4489409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74C49282-1BDE-4884-8C3E-D9FC8C893111}"/>
              </a:ext>
            </a:extLst>
          </p:cNvPr>
          <p:cNvSpPr txBox="1"/>
          <p:nvPr/>
        </p:nvSpPr>
        <p:spPr>
          <a:xfrm>
            <a:off x="11302908" y="6261462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12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8A8FB3F2-935D-48D7-A11B-33A9B4FB2EE3}"/>
              </a:ext>
            </a:extLst>
          </p:cNvPr>
          <p:cNvSpPr txBox="1"/>
          <p:nvPr/>
        </p:nvSpPr>
        <p:spPr>
          <a:xfrm>
            <a:off x="10839450" y="2644259"/>
            <a:ext cx="1228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[Sarazin21]</a:t>
            </a:r>
          </a:p>
        </p:txBody>
      </p:sp>
    </p:spTree>
    <p:extLst>
      <p:ext uri="{BB962C8B-B14F-4D97-AF65-F5344CB8AC3E}">
        <p14:creationId xmlns:p14="http://schemas.microsoft.com/office/powerpoint/2010/main" val="24054578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FF78F1B4-200A-47DC-AB8D-188BBD081339}"/>
              </a:ext>
            </a:extLst>
          </p:cNvPr>
          <p:cNvSpPr txBox="1"/>
          <p:nvPr/>
        </p:nvSpPr>
        <p:spPr>
          <a:xfrm>
            <a:off x="15922" y="2069190"/>
            <a:ext cx="3187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POSITIVE TRIANGULARITY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EEDF4F0-6B29-49AC-82C7-9DAC1339DA16}"/>
              </a:ext>
            </a:extLst>
          </p:cNvPr>
          <p:cNvSpPr txBox="1"/>
          <p:nvPr/>
        </p:nvSpPr>
        <p:spPr>
          <a:xfrm>
            <a:off x="0" y="4957371"/>
            <a:ext cx="3187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FF"/>
                </a:solidFill>
              </a:rPr>
              <a:t>NEGATIVE TRIANGULARITY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F0E487-4A0C-413B-AD84-2A241615B867}"/>
              </a:ext>
            </a:extLst>
          </p:cNvPr>
          <p:cNvSpPr/>
          <p:nvPr/>
        </p:nvSpPr>
        <p:spPr>
          <a:xfrm>
            <a:off x="15922" y="377715"/>
            <a:ext cx="114757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C00000"/>
                </a:solidFill>
              </a:rPr>
              <a:t>SIMILAR ORDER OF MAGNITUDE FOR ELECTRIC AND DIAMAGNETIC COMPONENTS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366B0B4-4914-4794-AA41-65FE1DEA7E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86" t="9350"/>
          <a:stretch/>
        </p:blipFill>
        <p:spPr>
          <a:xfrm>
            <a:off x="3203006" y="4017626"/>
            <a:ext cx="8833282" cy="261815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F7C8845-16EA-4827-B3BA-02117ED08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38" t="8960"/>
          <a:stretch/>
        </p:blipFill>
        <p:spPr>
          <a:xfrm>
            <a:off x="3260508" y="1068539"/>
            <a:ext cx="8661831" cy="2629407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7C33835D-580E-4A70-904E-E547FE6FD334}"/>
              </a:ext>
            </a:extLst>
          </p:cNvPr>
          <p:cNvSpPr txBox="1"/>
          <p:nvPr/>
        </p:nvSpPr>
        <p:spPr>
          <a:xfrm>
            <a:off x="15922" y="0"/>
            <a:ext cx="61341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C00000"/>
                </a:solidFill>
              </a:rPr>
              <a:t>REYNOLD STRESSES: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2AEC520-7BED-4EE8-8720-C93FB5B01771}"/>
              </a:ext>
            </a:extLst>
          </p:cNvPr>
          <p:cNvSpPr txBox="1"/>
          <p:nvPr/>
        </p:nvSpPr>
        <p:spPr>
          <a:xfrm>
            <a:off x="9384247" y="3481014"/>
            <a:ext cx="923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r/a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E953734-0DCD-4F3C-83C3-00DE5E03F6A5}"/>
              </a:ext>
            </a:extLst>
          </p:cNvPr>
          <p:cNvSpPr txBox="1"/>
          <p:nvPr/>
        </p:nvSpPr>
        <p:spPr>
          <a:xfrm>
            <a:off x="4926547" y="3481014"/>
            <a:ext cx="923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r/a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C303C8C-9CF5-410F-A563-9885A9B1E311}"/>
              </a:ext>
            </a:extLst>
          </p:cNvPr>
          <p:cNvSpPr txBox="1"/>
          <p:nvPr/>
        </p:nvSpPr>
        <p:spPr>
          <a:xfrm>
            <a:off x="4926547" y="6405850"/>
            <a:ext cx="923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r/a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F23DEA6-CC31-45FC-847D-E6EB4F72032A}"/>
              </a:ext>
            </a:extLst>
          </p:cNvPr>
          <p:cNvSpPr txBox="1"/>
          <p:nvPr/>
        </p:nvSpPr>
        <p:spPr>
          <a:xfrm>
            <a:off x="9384246" y="6401461"/>
            <a:ext cx="923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r/a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12A6A4D7-9148-4DB1-82B7-E9B9B762D637}"/>
                  </a:ext>
                </a:extLst>
              </p:cNvPr>
              <p:cNvSpPr txBox="1"/>
              <p:nvPr/>
            </p:nvSpPr>
            <p:spPr>
              <a:xfrm rot="16200000">
                <a:off x="2581629" y="5088063"/>
                <a:ext cx="100268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fr-FR" sz="2000" dirty="0"/>
                  <a:t>t</a:t>
                </a:r>
                <a:endParaRPr lang="fr-FR" sz="1400" dirty="0"/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12A6A4D7-9148-4DB1-82B7-E9B9B762D6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581629" y="5088063"/>
                <a:ext cx="1002686" cy="400110"/>
              </a:xfrm>
              <a:prstGeom prst="rect">
                <a:avLst/>
              </a:prstGeom>
              <a:blipFill>
                <a:blip r:embed="rId4"/>
                <a:stretch>
                  <a:fillRect l="-9091" r="-257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DE5A0EE2-2962-4494-B495-D3DA55459FC0}"/>
                  </a:ext>
                </a:extLst>
              </p:cNvPr>
              <p:cNvSpPr txBox="1"/>
              <p:nvPr/>
            </p:nvSpPr>
            <p:spPr>
              <a:xfrm rot="16200000">
                <a:off x="2581629" y="2100452"/>
                <a:ext cx="100268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fr-FR" sz="2000" dirty="0"/>
                  <a:t>t</a:t>
                </a:r>
                <a:endParaRPr lang="fr-FR" sz="1400" dirty="0"/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DE5A0EE2-2962-4494-B495-D3DA55459F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581629" y="2100452"/>
                <a:ext cx="1002686" cy="400110"/>
              </a:xfrm>
              <a:prstGeom prst="rect">
                <a:avLst/>
              </a:prstGeom>
              <a:blipFill>
                <a:blip r:embed="rId5"/>
                <a:stretch>
                  <a:fillRect l="-9091" r="-257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41C570B0-9CC5-4286-A5CF-D791F0D64B53}"/>
              </a:ext>
            </a:extLst>
          </p:cNvPr>
          <p:cNvSpPr/>
          <p:nvPr/>
        </p:nvSpPr>
        <p:spPr>
          <a:xfrm>
            <a:off x="7500935" y="2069190"/>
            <a:ext cx="180975" cy="5399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CB2BDA1-F1EA-49B5-8BE3-901D4F0900FB}"/>
              </a:ext>
            </a:extLst>
          </p:cNvPr>
          <p:cNvSpPr/>
          <p:nvPr/>
        </p:nvSpPr>
        <p:spPr>
          <a:xfrm>
            <a:off x="7410449" y="4909383"/>
            <a:ext cx="180975" cy="5399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CAF01F8-5E2D-48C6-A45D-89581161AF8B}"/>
              </a:ext>
            </a:extLst>
          </p:cNvPr>
          <p:cNvSpPr txBox="1"/>
          <p:nvPr/>
        </p:nvSpPr>
        <p:spPr>
          <a:xfrm>
            <a:off x="11334389" y="6347487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13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9F051AC-9CD0-4C07-8594-09B09B7EEF99}"/>
              </a:ext>
            </a:extLst>
          </p:cNvPr>
          <p:cNvSpPr txBox="1"/>
          <p:nvPr/>
        </p:nvSpPr>
        <p:spPr>
          <a:xfrm>
            <a:off x="3790950" y="1113727"/>
            <a:ext cx="2059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ELECTRIC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93109D9-9E36-4104-8F53-EBF917D36001}"/>
              </a:ext>
            </a:extLst>
          </p:cNvPr>
          <p:cNvSpPr txBox="1"/>
          <p:nvPr/>
        </p:nvSpPr>
        <p:spPr>
          <a:xfrm>
            <a:off x="3790950" y="4040706"/>
            <a:ext cx="2059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ELECTRIC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E57EFBD-14E7-4016-824E-AD647AD8CE30}"/>
              </a:ext>
            </a:extLst>
          </p:cNvPr>
          <p:cNvSpPr txBox="1"/>
          <p:nvPr/>
        </p:nvSpPr>
        <p:spPr>
          <a:xfrm>
            <a:off x="8143875" y="4040706"/>
            <a:ext cx="2059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DIAMAGNETIC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7BF62A4-1493-4F14-8780-B833920C1626}"/>
              </a:ext>
            </a:extLst>
          </p:cNvPr>
          <p:cNvSpPr txBox="1"/>
          <p:nvPr/>
        </p:nvSpPr>
        <p:spPr>
          <a:xfrm>
            <a:off x="8143875" y="1120259"/>
            <a:ext cx="2059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DIAMAGNETIC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77FC2FE-77B2-4971-97FF-10284B599628}"/>
              </a:ext>
            </a:extLst>
          </p:cNvPr>
          <p:cNvSpPr/>
          <p:nvPr/>
        </p:nvSpPr>
        <p:spPr>
          <a:xfrm>
            <a:off x="9309082" y="3901304"/>
            <a:ext cx="711217" cy="1706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F7BFA92-65B6-4F36-9AE2-ED343330607B}"/>
              </a:ext>
            </a:extLst>
          </p:cNvPr>
          <p:cNvSpPr/>
          <p:nvPr/>
        </p:nvSpPr>
        <p:spPr>
          <a:xfrm>
            <a:off x="9309082" y="945529"/>
            <a:ext cx="711217" cy="1706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A0BEBAA1-2E81-41BB-8EEC-BF38B4BA2BD1}"/>
                  </a:ext>
                </a:extLst>
              </p:cNvPr>
              <p:cNvSpPr txBox="1"/>
              <p:nvPr/>
            </p:nvSpPr>
            <p:spPr>
              <a:xfrm>
                <a:off x="6597641" y="3746085"/>
                <a:ext cx="6134100" cy="3941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p>
                            <m:sSupPr>
                              <m:ctrlPr>
                                <a:rPr lang="fr-F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  <m:sup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sSub>
                            <m:sSubPr>
                              <m:ctrlP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1800" i="1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A0BEBAA1-2E81-41BB-8EEC-BF38B4BA2B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7641" y="3746085"/>
                <a:ext cx="6134100" cy="394147"/>
              </a:xfrm>
              <a:prstGeom prst="rect">
                <a:avLst/>
              </a:prstGeom>
              <a:blipFill>
                <a:blip r:embed="rId6"/>
                <a:stretch>
                  <a:fillRect b="-156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DAFE58CD-F446-49FD-9107-971044A4166B}"/>
                  </a:ext>
                </a:extLst>
              </p:cNvPr>
              <p:cNvSpPr txBox="1"/>
              <p:nvPr/>
            </p:nvSpPr>
            <p:spPr>
              <a:xfrm>
                <a:off x="8733418" y="786656"/>
                <a:ext cx="1862544" cy="3941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p>
                            <m:sSupPr>
                              <m:ctrlPr>
                                <a:rPr lang="fr-F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18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  <m:sup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sSub>
                            <m:sSubPr>
                              <m:ctrlP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1800" i="1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DAFE58CD-F446-49FD-9107-971044A416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3418" y="786656"/>
                <a:ext cx="1862544" cy="394147"/>
              </a:xfrm>
              <a:prstGeom prst="rect">
                <a:avLst/>
              </a:prstGeom>
              <a:blipFill>
                <a:blip r:embed="rId7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8">
            <a:extLst>
              <a:ext uri="{FF2B5EF4-FFF2-40B4-BE49-F238E27FC236}">
                <a16:creationId xmlns:a16="http://schemas.microsoft.com/office/drawing/2014/main" id="{55D607BF-143C-402D-832D-E08F49BC44B1}"/>
              </a:ext>
            </a:extLst>
          </p:cNvPr>
          <p:cNvSpPr/>
          <p:nvPr/>
        </p:nvSpPr>
        <p:spPr>
          <a:xfrm>
            <a:off x="4820481" y="945529"/>
            <a:ext cx="808794" cy="1358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53FC6B5-42A2-4CF6-8AF7-D79C60C1BE67}"/>
              </a:ext>
            </a:extLst>
          </p:cNvPr>
          <p:cNvSpPr/>
          <p:nvPr/>
        </p:nvSpPr>
        <p:spPr>
          <a:xfrm>
            <a:off x="4785567" y="3923078"/>
            <a:ext cx="808794" cy="1358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96D7579B-4E15-4C9D-9EE1-12598FB3DC13}"/>
                  </a:ext>
                </a:extLst>
              </p:cNvPr>
              <p:cNvSpPr txBox="1"/>
              <p:nvPr/>
            </p:nvSpPr>
            <p:spPr>
              <a:xfrm>
                <a:off x="2022097" y="770785"/>
                <a:ext cx="6405562" cy="3941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sSub>
                            <m:sSubPr>
                              <m:ctrlP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sub>
                      </m:sSub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el-GR" sz="1800" i="1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sSub>
                            <m:sSubPr>
                              <m:ctrlP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1800" i="1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96D7579B-4E15-4C9D-9EE1-12598FB3DC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2097" y="770785"/>
                <a:ext cx="6405562" cy="394147"/>
              </a:xfrm>
              <a:prstGeom prst="rect">
                <a:avLst/>
              </a:prstGeom>
              <a:blipFill>
                <a:blip r:embed="rId8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EB9A2620-A817-4136-8C07-87358BE41B62}"/>
                  </a:ext>
                </a:extLst>
              </p:cNvPr>
              <p:cNvSpPr txBox="1"/>
              <p:nvPr/>
            </p:nvSpPr>
            <p:spPr>
              <a:xfrm>
                <a:off x="2022097" y="3730956"/>
                <a:ext cx="6405562" cy="3941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sSub>
                            <m:sSubPr>
                              <m:ctrlP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sub>
                      </m:sSub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el-GR" sz="1800" i="1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sSub>
                            <m:sSubPr>
                              <m:ctrlP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1800" i="1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EB9A2620-A817-4136-8C07-87358BE41B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2097" y="3730956"/>
                <a:ext cx="6405562" cy="394147"/>
              </a:xfrm>
              <a:prstGeom prst="rect">
                <a:avLst/>
              </a:prstGeom>
              <a:blipFill>
                <a:blip r:embed="rId9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470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2"/>
          <a:srcRect b="54071"/>
          <a:stretch/>
        </p:blipFill>
        <p:spPr>
          <a:xfrm>
            <a:off x="2672880" y="960981"/>
            <a:ext cx="2980011" cy="2195004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986005" y="1110116"/>
            <a:ext cx="414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PT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3806" y="144589"/>
            <a:ext cx="873764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600" b="1" dirty="0">
                <a:solidFill>
                  <a:srgbClr val="C00000"/>
                </a:solidFill>
              </a:rPr>
              <a:t>CONFINEMENT IMPROVEMENT IN NEGATIVE TRIANGULARITY </a:t>
            </a:r>
            <a:endParaRPr lang="fr-FR" sz="2600" dirty="0">
              <a:solidFill>
                <a:srgbClr val="C00000"/>
              </a:solidFill>
            </a:endParaRPr>
          </a:p>
        </p:txBody>
      </p:sp>
      <p:grpSp>
        <p:nvGrpSpPr>
          <p:cNvPr id="34" name="Groupe 33"/>
          <p:cNvGrpSpPr/>
          <p:nvPr/>
        </p:nvGrpSpPr>
        <p:grpSpPr>
          <a:xfrm>
            <a:off x="5770551" y="1061771"/>
            <a:ext cx="6504196" cy="1486968"/>
            <a:chOff x="150606" y="963430"/>
            <a:chExt cx="8446008" cy="1019944"/>
          </a:xfrm>
        </p:grpSpPr>
        <p:grpSp>
          <p:nvGrpSpPr>
            <p:cNvPr id="35" name="Groupe 34"/>
            <p:cNvGrpSpPr/>
            <p:nvPr/>
          </p:nvGrpSpPr>
          <p:grpSpPr>
            <a:xfrm>
              <a:off x="150606" y="963430"/>
              <a:ext cx="8446008" cy="1019944"/>
              <a:chOff x="150606" y="1022622"/>
              <a:chExt cx="8446008" cy="1019944"/>
            </a:xfrm>
          </p:grpSpPr>
          <p:sp>
            <p:nvSpPr>
              <p:cNvPr id="38" name="ZoneTexte 37"/>
              <p:cNvSpPr txBox="1"/>
              <p:nvPr/>
            </p:nvSpPr>
            <p:spPr>
              <a:xfrm>
                <a:off x="150606" y="1022622"/>
                <a:ext cx="8446008" cy="4855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b="1" dirty="0"/>
                  <a:t>Transport</a:t>
                </a:r>
                <a:r>
                  <a:rPr lang="fr-FR" sz="2000" dirty="0"/>
                  <a:t> </a:t>
                </a:r>
                <a:r>
                  <a:rPr lang="fr-FR" sz="2000" dirty="0" err="1"/>
                  <a:t>is</a:t>
                </a:r>
                <a:r>
                  <a:rPr lang="fr-FR" sz="2000" dirty="0"/>
                  <a:t> </a:t>
                </a:r>
                <a:r>
                  <a:rPr lang="fr-FR" sz="2000" dirty="0" err="1"/>
                  <a:t>lower</a:t>
                </a:r>
                <a:r>
                  <a:rPr lang="fr-FR" sz="2000" dirty="0"/>
                  <a:t> in </a:t>
                </a:r>
                <a:r>
                  <a:rPr lang="fr-FR" sz="2000" dirty="0" err="1">
                    <a:solidFill>
                      <a:srgbClr val="0000FF"/>
                    </a:solidFill>
                  </a:rPr>
                  <a:t>negative</a:t>
                </a:r>
                <a:r>
                  <a:rPr lang="fr-FR" sz="2000" dirty="0">
                    <a:solidFill>
                      <a:srgbClr val="0000FF"/>
                    </a:solidFill>
                  </a:rPr>
                  <a:t> </a:t>
                </a:r>
                <a:r>
                  <a:rPr lang="fr-FR" sz="2000" dirty="0" err="1">
                    <a:solidFill>
                      <a:srgbClr val="0000FF"/>
                    </a:solidFill>
                  </a:rPr>
                  <a:t>triangularity</a:t>
                </a:r>
                <a:r>
                  <a:rPr lang="fr-FR" sz="2000" dirty="0">
                    <a:solidFill>
                      <a:srgbClr val="0000FF"/>
                    </a:solidFill>
                  </a:rPr>
                  <a:t> </a:t>
                </a:r>
                <a:r>
                  <a:rPr lang="fr-FR" sz="2000" dirty="0" err="1"/>
                  <a:t>than</a:t>
                </a:r>
                <a:r>
                  <a:rPr lang="fr-FR" sz="2000" dirty="0"/>
                  <a:t> in </a:t>
                </a:r>
                <a:r>
                  <a:rPr lang="fr-FR" sz="2000" dirty="0">
                    <a:solidFill>
                      <a:srgbClr val="FF0000"/>
                    </a:solidFill>
                  </a:rPr>
                  <a:t>positive </a:t>
                </a:r>
                <a:r>
                  <a:rPr lang="fr-FR" sz="2000" dirty="0" err="1">
                    <a:solidFill>
                      <a:srgbClr val="FF0000"/>
                    </a:solidFill>
                  </a:rPr>
                  <a:t>triangularity</a:t>
                </a:r>
                <a:r>
                  <a:rPr lang="fr-FR" sz="2000" dirty="0"/>
                  <a:t> plasmas</a:t>
                </a:r>
              </a:p>
            </p:txBody>
          </p:sp>
          <p:sp>
            <p:nvSpPr>
              <p:cNvPr id="39" name="ZoneTexte 38"/>
              <p:cNvSpPr txBox="1"/>
              <p:nvPr/>
            </p:nvSpPr>
            <p:spPr>
              <a:xfrm>
                <a:off x="3861602" y="1673234"/>
                <a:ext cx="414779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effective diffusion coefficient</a:t>
                </a:r>
              </a:p>
            </p:txBody>
          </p:sp>
          <p:sp>
            <p:nvSpPr>
              <p:cNvPr id="40" name="Forme libre 39"/>
              <p:cNvSpPr/>
              <p:nvPr/>
            </p:nvSpPr>
            <p:spPr>
              <a:xfrm>
                <a:off x="2014622" y="1504647"/>
                <a:ext cx="1874586" cy="249703"/>
              </a:xfrm>
              <a:custGeom>
                <a:avLst/>
                <a:gdLst>
                  <a:gd name="connsiteX0" fmla="*/ 0 w 1874586"/>
                  <a:gd name="connsiteY0" fmla="*/ 207407 h 249703"/>
                  <a:gd name="connsiteX1" fmla="*/ 678730 w 1874586"/>
                  <a:gd name="connsiteY1" fmla="*/ 17 h 249703"/>
                  <a:gd name="connsiteX2" fmla="*/ 1743959 w 1874586"/>
                  <a:gd name="connsiteY2" fmla="*/ 216834 h 249703"/>
                  <a:gd name="connsiteX3" fmla="*/ 1819373 w 1874586"/>
                  <a:gd name="connsiteY3" fmla="*/ 245114 h 249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4586" h="249703">
                    <a:moveTo>
                      <a:pt x="0" y="207407"/>
                    </a:moveTo>
                    <a:cubicBezTo>
                      <a:pt x="194035" y="102926"/>
                      <a:pt x="388070" y="-1554"/>
                      <a:pt x="678730" y="17"/>
                    </a:cubicBezTo>
                    <a:cubicBezTo>
                      <a:pt x="969390" y="1588"/>
                      <a:pt x="1553852" y="175985"/>
                      <a:pt x="1743959" y="216834"/>
                    </a:cubicBezTo>
                    <a:cubicBezTo>
                      <a:pt x="1934066" y="257683"/>
                      <a:pt x="1876719" y="251398"/>
                      <a:pt x="1819373" y="2451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36" name="Connecteur droit 35"/>
            <p:cNvCxnSpPr>
              <a:stCxn id="40" idx="3"/>
            </p:cNvCxnSpPr>
            <p:nvPr/>
          </p:nvCxnSpPr>
          <p:spPr>
            <a:xfrm flipH="1">
              <a:off x="3646471" y="1690569"/>
              <a:ext cx="187525" cy="602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 flipH="1" flipV="1">
              <a:off x="3709200" y="1542758"/>
              <a:ext cx="15240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ZoneTexte 8"/>
          <p:cNvSpPr txBox="1"/>
          <p:nvPr/>
        </p:nvSpPr>
        <p:spPr>
          <a:xfrm>
            <a:off x="5026797" y="2339572"/>
            <a:ext cx="626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1">
                    <a:lumMod val="75000"/>
                  </a:schemeClr>
                </a:solidFill>
              </a:rPr>
              <a:t>NT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4003104" y="2906606"/>
            <a:ext cx="644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r/a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/>
              <p:cNvSpPr txBox="1"/>
              <p:nvPr/>
            </p:nvSpPr>
            <p:spPr>
              <a:xfrm>
                <a:off x="5899279" y="1980304"/>
                <a:ext cx="1893532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b="0" dirty="0"/>
                  <a:t>Q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 panose="02040503050406030204" pitchFamily="18" charset="0"/>
                          </a:rPr>
                          <m:t>χ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l-GR" sz="2400" i="1">
                        <a:latin typeface="Cambria Math" panose="02040503050406030204" pitchFamily="18" charset="0"/>
                      </a:rPr>
                      <m:t>𝛻</m:t>
                    </m:r>
                    <m:r>
                      <m:rPr>
                        <m:nor/>
                      </m:rPr>
                      <a:rPr lang="fr-FR" sz="2400" dirty="0"/>
                      <m:t>T</m:t>
                    </m:r>
                  </m:oMath>
                </a14:m>
                <a:endParaRPr lang="fr-FR" sz="240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47" name="ZoneText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279" y="1980304"/>
                <a:ext cx="1893532" cy="738664"/>
              </a:xfrm>
              <a:prstGeom prst="rect">
                <a:avLst/>
              </a:prstGeom>
              <a:blipFill>
                <a:blip r:embed="rId7"/>
                <a:stretch>
                  <a:fillRect l="-5161" t="-661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Image 31">
            <a:extLst>
              <a:ext uri="{FF2B5EF4-FFF2-40B4-BE49-F238E27FC236}">
                <a16:creationId xmlns:a16="http://schemas.microsoft.com/office/drawing/2014/main" id="{7A2DC1DB-8729-4973-A59F-A9CC8D944D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438" y="999991"/>
            <a:ext cx="2351397" cy="2149464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501AC2D1-6615-4DF4-9ED4-056FFD46ABDB}"/>
              </a:ext>
            </a:extLst>
          </p:cNvPr>
          <p:cNvSpPr txBox="1"/>
          <p:nvPr/>
        </p:nvSpPr>
        <p:spPr>
          <a:xfrm>
            <a:off x="1869825" y="698168"/>
            <a:ext cx="1326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[</a:t>
            </a:r>
            <a:r>
              <a:rPr lang="fr-FR" sz="1600" dirty="0" err="1"/>
              <a:t>Marinoni</a:t>
            </a:r>
            <a:r>
              <a:rPr lang="fr-FR" sz="1600" dirty="0"/>
              <a:t> 09]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E052D64-1177-4243-BA90-AC0A2F83C818}"/>
              </a:ext>
            </a:extLst>
          </p:cNvPr>
          <p:cNvSpPr txBox="1"/>
          <p:nvPr/>
        </p:nvSpPr>
        <p:spPr>
          <a:xfrm>
            <a:off x="11302908" y="626146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7891428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CA1D86-41E2-4221-9819-45BF56CE09EE}"/>
              </a:ext>
            </a:extLst>
          </p:cNvPr>
          <p:cNvSpPr/>
          <p:nvPr/>
        </p:nvSpPr>
        <p:spPr>
          <a:xfrm>
            <a:off x="211199" y="-26115"/>
            <a:ext cx="114757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C00000"/>
                </a:solidFill>
                <a:latin typeface="Arial"/>
              </a:rPr>
              <a:t>ZONAL FLOW MORE ACTIVE IN NT </a:t>
            </a:r>
            <a:endParaRPr lang="fr-FR" sz="2400" b="1" dirty="0">
              <a:solidFill>
                <a:srgbClr val="C00000"/>
              </a:solidFill>
            </a:endParaRP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EE0C95C4-B231-4862-AC06-648210BB8818}"/>
              </a:ext>
            </a:extLst>
          </p:cNvPr>
          <p:cNvGrpSpPr/>
          <p:nvPr/>
        </p:nvGrpSpPr>
        <p:grpSpPr>
          <a:xfrm>
            <a:off x="5991340" y="840153"/>
            <a:ext cx="3378597" cy="868294"/>
            <a:chOff x="5524054" y="540685"/>
            <a:chExt cx="3557170" cy="894561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6157D9F3-DD3A-4E64-9C2E-F763096FA581}"/>
                </a:ext>
              </a:extLst>
            </p:cNvPr>
            <p:cNvSpPr txBox="1"/>
            <p:nvPr/>
          </p:nvSpPr>
          <p:spPr>
            <a:xfrm>
              <a:off x="7960039" y="540685"/>
              <a:ext cx="68" cy="39635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endParaRPr lang="fr-FR" sz="2500" dirty="0"/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C265F030-99DD-4E53-A4F7-8A5E0A4C96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24054" y="630739"/>
              <a:ext cx="1273486" cy="804507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925AB6D-7415-40A2-B7B4-E099D334F315}"/>
                </a:ext>
              </a:extLst>
            </p:cNvPr>
            <p:cNvSpPr/>
            <p:nvPr/>
          </p:nvSpPr>
          <p:spPr>
            <a:xfrm>
              <a:off x="8943703" y="792480"/>
              <a:ext cx="137521" cy="2177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337143FD-FADE-4834-9E07-96547FA48FE0}"/>
              </a:ext>
            </a:extLst>
          </p:cNvPr>
          <p:cNvGrpSpPr/>
          <p:nvPr/>
        </p:nvGrpSpPr>
        <p:grpSpPr>
          <a:xfrm>
            <a:off x="571096" y="397263"/>
            <a:ext cx="4577932" cy="6291945"/>
            <a:chOff x="394117" y="397450"/>
            <a:chExt cx="4577932" cy="6291945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93A09A93-28E4-4BA3-B313-5EE529183D8D}"/>
                </a:ext>
              </a:extLst>
            </p:cNvPr>
            <p:cNvGrpSpPr/>
            <p:nvPr/>
          </p:nvGrpSpPr>
          <p:grpSpPr>
            <a:xfrm>
              <a:off x="1203912" y="397450"/>
              <a:ext cx="3210154" cy="3444981"/>
              <a:chOff x="-918237" y="-52693"/>
              <a:chExt cx="3210154" cy="3444981"/>
            </a:xfrm>
          </p:grpSpPr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084BD8C9-8B1F-4F25-8F15-9FEF7CC29E01}"/>
                  </a:ext>
                </a:extLst>
              </p:cNvPr>
              <p:cNvSpPr txBox="1"/>
              <p:nvPr/>
            </p:nvSpPr>
            <p:spPr>
              <a:xfrm>
                <a:off x="-832283" y="-52693"/>
                <a:ext cx="3124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rgbClr val="FF0000"/>
                    </a:solidFill>
                  </a:rPr>
                  <a:t>POSITIVE TRIANGULARITY</a:t>
                </a:r>
              </a:p>
            </p:txBody>
          </p:sp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72FD2AC1-A50C-462B-BE11-21D95188F03A}"/>
                  </a:ext>
                </a:extLst>
              </p:cNvPr>
              <p:cNvSpPr txBox="1"/>
              <p:nvPr/>
            </p:nvSpPr>
            <p:spPr>
              <a:xfrm>
                <a:off x="-918237" y="3022956"/>
                <a:ext cx="3124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rgbClr val="0000FF"/>
                    </a:solidFill>
                  </a:rPr>
                  <a:t>NEGATIVE TRIANGULARITY</a:t>
                </a:r>
              </a:p>
            </p:txBody>
          </p:sp>
        </p:grpSp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A6D5E29F-0A9F-4FCE-9908-73C28C74ED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436" t="12248"/>
            <a:stretch/>
          </p:blipFill>
          <p:spPr>
            <a:xfrm>
              <a:off x="394117" y="703213"/>
              <a:ext cx="4486025" cy="2673117"/>
            </a:xfrm>
            <a:prstGeom prst="rect">
              <a:avLst/>
            </a:prstGeom>
          </p:spPr>
        </p:pic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952201D2-0147-4FFB-85D0-B65B640376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274" t="15390"/>
            <a:stretch/>
          </p:blipFill>
          <p:spPr>
            <a:xfrm>
              <a:off x="394117" y="3804331"/>
              <a:ext cx="4577932" cy="2885064"/>
            </a:xfrm>
            <a:prstGeom prst="rect">
              <a:avLst/>
            </a:prstGeom>
          </p:spPr>
        </p:pic>
      </p:grpSp>
      <p:pic>
        <p:nvPicPr>
          <p:cNvPr id="32" name="Image 31">
            <a:extLst>
              <a:ext uri="{FF2B5EF4-FFF2-40B4-BE49-F238E27FC236}">
                <a16:creationId xmlns:a16="http://schemas.microsoft.com/office/drawing/2014/main" id="{DD51CB25-E111-40E1-B826-30822FF771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8476" y="2121016"/>
            <a:ext cx="4748445" cy="28850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B51293F2-4343-45DD-BFFE-C3753E68AC64}"/>
                  </a:ext>
                </a:extLst>
              </p:cNvPr>
              <p:cNvSpPr txBox="1"/>
              <p:nvPr/>
            </p:nvSpPr>
            <p:spPr>
              <a:xfrm rot="16200000">
                <a:off x="5829897" y="3181888"/>
                <a:ext cx="2019300" cy="7226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〉"/>
                              <m:ctrlPr>
                                <a:rPr lang="fr-FR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200" i="1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a:rPr lang="fr-FR" sz="2200" i="1">
                                      <a:latin typeface="Cambria Math" panose="02040503050406030204" pitchFamily="18" charset="0"/>
                                    </a:rPr>
                                    <m:t>𝐸𝑥𝐵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fr-FR" sz="2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fr-FR" sz="2200" b="0" i="1" smtClean="0">
                              <a:latin typeface="Cambria Math" panose="02040503050406030204" pitchFamily="18" charset="0"/>
                            </a:rPr>
                            <m:t>,   </m:t>
                          </m:r>
                          <m:r>
                            <a:rPr lang="fr-FR" sz="2200" b="0" i="1" smtClean="0">
                              <a:latin typeface="Cambria Math" panose="02040503050406030204" pitchFamily="18" charset="0"/>
                            </a:rPr>
                            <m:t>𝑟𝑚𝑠</m:t>
                          </m:r>
                        </m:sub>
                      </m:sSub>
                    </m:oMath>
                  </m:oMathPara>
                </a14:m>
                <a:endParaRPr lang="fr-FR" sz="2200" b="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B51293F2-4343-45DD-BFFE-C3753E68AC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829897" y="3181888"/>
                <a:ext cx="2019300" cy="7226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01BA488A-1999-4F9E-BCE7-D404B7A8B58F}"/>
                  </a:ext>
                </a:extLst>
              </p:cNvPr>
              <p:cNvSpPr txBox="1"/>
              <p:nvPr/>
            </p:nvSpPr>
            <p:spPr>
              <a:xfrm rot="5400000">
                <a:off x="4870859" y="1730205"/>
                <a:ext cx="803413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200" i="1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200" b="0" i="1" smtClean="0">
                              <a:latin typeface="Cambria Math" panose="02040503050406030204" pitchFamily="18" charset="0"/>
                            </a:rPr>
                            <m:t>𝐸𝑥𝐵</m:t>
                          </m:r>
                        </m:sub>
                      </m:sSub>
                    </m:oMath>
                  </m:oMathPara>
                </a14:m>
                <a:endParaRPr lang="fr-FR" sz="2200" dirty="0"/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01BA488A-1999-4F9E-BCE7-D404B7A8B5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4870859" y="1730205"/>
                <a:ext cx="803413" cy="430887"/>
              </a:xfrm>
              <a:prstGeom prst="rect">
                <a:avLst/>
              </a:prstGeom>
              <a:blipFill>
                <a:blip r:embed="rId7"/>
                <a:stretch>
                  <a:fillRect l="-14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AD39C148-0638-4D10-95BC-618E48A53083}"/>
                  </a:ext>
                </a:extLst>
              </p:cNvPr>
              <p:cNvSpPr txBox="1"/>
              <p:nvPr/>
            </p:nvSpPr>
            <p:spPr>
              <a:xfrm rot="5400000">
                <a:off x="4864409" y="4871718"/>
                <a:ext cx="1000125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200" i="1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200" b="0" i="1" smtClean="0">
                              <a:latin typeface="Cambria Math" panose="02040503050406030204" pitchFamily="18" charset="0"/>
                            </a:rPr>
                            <m:t>𝐸𝑥𝐵</m:t>
                          </m:r>
                        </m:sub>
                      </m:sSub>
                    </m:oMath>
                  </m:oMathPara>
                </a14:m>
                <a:endParaRPr lang="fr-FR" sz="2200" dirty="0"/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AD39C148-0638-4D10-95BC-618E48A530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4864409" y="4871718"/>
                <a:ext cx="1000125" cy="430887"/>
              </a:xfrm>
              <a:prstGeom prst="rect">
                <a:avLst/>
              </a:prstGeom>
              <a:blipFill>
                <a:blip r:embed="rId8"/>
                <a:stretch>
                  <a:fillRect l="-14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ZoneTexte 21">
            <a:extLst>
              <a:ext uri="{FF2B5EF4-FFF2-40B4-BE49-F238E27FC236}">
                <a16:creationId xmlns:a16="http://schemas.microsoft.com/office/drawing/2014/main" id="{286E4AD7-035C-41D6-B2ED-2C4ED647403E}"/>
              </a:ext>
            </a:extLst>
          </p:cNvPr>
          <p:cNvSpPr txBox="1"/>
          <p:nvPr/>
        </p:nvSpPr>
        <p:spPr>
          <a:xfrm>
            <a:off x="9489289" y="4902495"/>
            <a:ext cx="923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r/a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D864A6C3-363F-4C0C-A54B-CEA1A287F540}"/>
              </a:ext>
            </a:extLst>
          </p:cNvPr>
          <p:cNvCxnSpPr/>
          <p:nvPr/>
        </p:nvCxnSpPr>
        <p:spPr>
          <a:xfrm flipV="1">
            <a:off x="5364471" y="1438275"/>
            <a:ext cx="626869" cy="2701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44833CBC-525B-4A39-81C7-D6FF0FD5C614}"/>
              </a:ext>
            </a:extLst>
          </p:cNvPr>
          <p:cNvSpPr txBox="1"/>
          <p:nvPr/>
        </p:nvSpPr>
        <p:spPr>
          <a:xfrm>
            <a:off x="2364322" y="3189897"/>
            <a:ext cx="923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r/a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4ACF0386-B27B-43A9-8CC1-55596298595B}"/>
              </a:ext>
            </a:extLst>
          </p:cNvPr>
          <p:cNvSpPr txBox="1"/>
          <p:nvPr/>
        </p:nvSpPr>
        <p:spPr>
          <a:xfrm>
            <a:off x="2364321" y="6449657"/>
            <a:ext cx="923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r/a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0E0EF2D2-504A-4CDB-9FF7-545B807B22B9}"/>
                  </a:ext>
                </a:extLst>
              </p:cNvPr>
              <p:cNvSpPr txBox="1"/>
              <p:nvPr/>
            </p:nvSpPr>
            <p:spPr>
              <a:xfrm rot="16200000">
                <a:off x="-78915" y="1508392"/>
                <a:ext cx="100268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fr-FR" sz="2000" dirty="0"/>
                  <a:t>t</a:t>
                </a:r>
                <a:endParaRPr lang="fr-FR" sz="1400" dirty="0"/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0E0EF2D2-504A-4CDB-9FF7-545B807B22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78915" y="1508392"/>
                <a:ext cx="1002686" cy="400110"/>
              </a:xfrm>
              <a:prstGeom prst="rect">
                <a:avLst/>
              </a:prstGeom>
              <a:blipFill>
                <a:blip r:embed="rId9"/>
                <a:stretch>
                  <a:fillRect l="-7576" r="-257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C37FEDC2-6E79-43A1-8479-6C14D7E1370B}"/>
                  </a:ext>
                </a:extLst>
              </p:cNvPr>
              <p:cNvSpPr txBox="1"/>
              <p:nvPr/>
            </p:nvSpPr>
            <p:spPr>
              <a:xfrm rot="16200000">
                <a:off x="-130302" y="4702440"/>
                <a:ext cx="100268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fr-FR" sz="2000" dirty="0"/>
                  <a:t>t</a:t>
                </a:r>
                <a:endParaRPr lang="fr-FR" sz="1400" dirty="0"/>
              </a:p>
            </p:txBody>
          </p:sp>
        </mc:Choice>
        <mc:Fallback xmlns="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C37FEDC2-6E79-43A1-8479-6C14D7E137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30302" y="4702440"/>
                <a:ext cx="1002686" cy="400110"/>
              </a:xfrm>
              <a:prstGeom prst="rect">
                <a:avLst/>
              </a:prstGeom>
              <a:blipFill>
                <a:blip r:embed="rId10"/>
                <a:stretch>
                  <a:fillRect l="-7576" r="-257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ZoneTexte 30">
            <a:extLst>
              <a:ext uri="{FF2B5EF4-FFF2-40B4-BE49-F238E27FC236}">
                <a16:creationId xmlns:a16="http://schemas.microsoft.com/office/drawing/2014/main" id="{FB296B8D-E80D-4FA8-BF61-38BCCF94B1C9}"/>
              </a:ext>
            </a:extLst>
          </p:cNvPr>
          <p:cNvSpPr txBox="1"/>
          <p:nvPr/>
        </p:nvSpPr>
        <p:spPr>
          <a:xfrm>
            <a:off x="11302908" y="6261462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1732296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DDA9F46-4F62-E360-1FBE-21E49137D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743074"/>
            <a:ext cx="10993438" cy="479583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fr-FR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FR" sz="4000" b="1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3CA77CF-90B0-156C-C226-029958F16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fr-FR" sz="3800" dirty="0"/>
              <a:t>CONCLUSIONS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B2057951-E208-F571-06AD-FD5950631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31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2DDA9F46-4F62-E360-1FBE-21E49137DE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5475" y="904032"/>
                <a:ext cx="11099802" cy="2990842"/>
              </a:xfrm>
              <a:prstGeom prst="rect">
                <a:avLst/>
              </a:prstGeom>
            </p:spPr>
            <p:txBody>
              <a:bodyPr vert="horz" lIns="0" tIns="45720" rIns="91440" bIns="45720" rtlCol="0">
                <a:normAutofit/>
              </a:bodyPr>
              <a:lstStyle>
                <a:lvl1pPr marL="358775" indent="-358775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Clr>
                    <a:schemeClr val="bg1"/>
                  </a:buClr>
                  <a:buSzPct val="100000"/>
                  <a:buFont typeface="+mj-lt"/>
                  <a:buAutoNum type="arabicPeriod"/>
                  <a:defRPr sz="2800" kern="1200">
                    <a:solidFill>
                      <a:schemeClr val="bg1"/>
                    </a:solidFill>
                    <a:latin typeface="+mj-lt"/>
                    <a:ea typeface="+mn-ea"/>
                    <a:cs typeface="+mn-cs"/>
                  </a:defRPr>
                </a:lvl1pPr>
                <a:lvl2pPr marL="358775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Tx/>
                  <a:buNone/>
                  <a:defRPr sz="1400" kern="120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 algn="just">
                  <a:buFont typeface="Arial" panose="020B0604020202020204" pitchFamily="34" charset="0"/>
                  <a:buChar char="•"/>
                </a:pPr>
                <a:r>
                  <a:rPr lang="fr-FR" sz="2400" dirty="0" err="1"/>
                  <a:t>Ballooning</a:t>
                </a:r>
                <a:r>
                  <a:rPr lang="fr-FR" sz="2400" dirty="0"/>
                  <a:t> </a:t>
                </a:r>
                <a:r>
                  <a:rPr lang="fr-FR" sz="2400" dirty="0" err="1"/>
                  <a:t>property</a:t>
                </a:r>
                <a:r>
                  <a:rPr lang="fr-FR" sz="2400" dirty="0"/>
                  <a:t> of the </a:t>
                </a:r>
                <a:r>
                  <a:rPr lang="fr-FR" sz="2400" dirty="0" err="1"/>
                  <a:t>instability</a:t>
                </a:r>
                <a:r>
                  <a:rPr lang="fr-FR" sz="2400" dirty="0"/>
                  <a:t> </a:t>
                </a:r>
                <a:r>
                  <a:rPr lang="fr-FR" sz="2400" dirty="0" err="1"/>
                  <a:t>is</a:t>
                </a:r>
                <a:r>
                  <a:rPr lang="fr-FR" sz="2400" dirty="0"/>
                  <a:t> crucial for </a:t>
                </a:r>
                <a:r>
                  <a:rPr lang="fr-FR" sz="2400" dirty="0" err="1"/>
                  <a:t>linear</a:t>
                </a:r>
                <a:r>
                  <a:rPr lang="fr-FR" sz="2400" dirty="0"/>
                  <a:t> stabilisation of TEM in NT </a:t>
                </a:r>
                <a:r>
                  <a:rPr lang="fr-FR" sz="2400" dirty="0" err="1"/>
                  <a:t>compared</a:t>
                </a:r>
                <a:r>
                  <a:rPr lang="fr-FR" sz="2400" dirty="0"/>
                  <a:t> </a:t>
                </a:r>
                <a:r>
                  <a:rPr lang="fr-FR" sz="2400" dirty="0" err="1"/>
                  <a:t>with</a:t>
                </a:r>
                <a:r>
                  <a:rPr lang="fr-FR" sz="2400" dirty="0"/>
                  <a:t> PT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r-FR" sz="2400" dirty="0"/>
                  <a:t>Even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𝑁𝑇</m:t>
                        </m:r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&lt; 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𝑃𝑇</m:t>
                        </m:r>
                      </m:sub>
                    </m:sSub>
                  </m:oMath>
                </a14:m>
                <a:r>
                  <a:rPr lang="fr-FR" sz="2400" dirty="0"/>
                  <a:t>, </a:t>
                </a:r>
                <a:r>
                  <a:rPr lang="fr-FR" sz="2400" dirty="0" err="1"/>
                  <a:t>differences</a:t>
                </a:r>
                <a:r>
                  <a:rPr lang="fr-FR" sz="2400" dirty="0"/>
                  <a:t> are </a:t>
                </a:r>
                <a:r>
                  <a:rPr lang="fr-FR" sz="2400" dirty="0" err="1"/>
                  <a:t>small</a:t>
                </a:r>
                <a:endParaRPr lang="fr-FR" sz="24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r-FR" sz="2400" dirty="0" err="1"/>
                  <a:t>Linear</a:t>
                </a:r>
                <a:r>
                  <a:rPr lang="fr-FR" sz="2400" dirty="0"/>
                  <a:t> </a:t>
                </a:r>
                <a:r>
                  <a:rPr lang="fr-FR" sz="2400" dirty="0" err="1"/>
                  <a:t>effect</a:t>
                </a:r>
                <a:r>
                  <a:rPr lang="fr-FR" sz="2400" dirty="0"/>
                  <a:t> </a:t>
                </a:r>
                <a:r>
                  <a:rPr lang="fr-FR" sz="2400" dirty="0" err="1"/>
                  <a:t>localised</a:t>
                </a:r>
                <a:r>
                  <a:rPr lang="fr-FR" sz="2400" dirty="0"/>
                  <a:t> at the </a:t>
                </a:r>
                <a:r>
                  <a:rPr lang="fr-FR" sz="2400" dirty="0" err="1"/>
                  <a:t>edge</a:t>
                </a:r>
                <a:endParaRPr lang="fr-FR" sz="24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r-FR" sz="2400" dirty="0"/>
                  <a:t>Non </a:t>
                </a:r>
                <a:r>
                  <a:rPr lang="fr-FR" sz="2400" dirty="0" err="1"/>
                  <a:t>linear</a:t>
                </a:r>
                <a:r>
                  <a:rPr lang="fr-FR" sz="2400" dirty="0"/>
                  <a:t> simulations: </a:t>
                </a:r>
                <a:r>
                  <a:rPr lang="fr-FR" sz="2400" dirty="0" err="1"/>
                  <a:t>much</a:t>
                </a:r>
                <a:r>
                  <a:rPr lang="fr-FR" sz="2400" dirty="0"/>
                  <a:t> </a:t>
                </a:r>
                <a:r>
                  <a:rPr lang="fr-FR" sz="2400" dirty="0" err="1"/>
                  <a:t>clearer</a:t>
                </a:r>
                <a:r>
                  <a:rPr lang="fr-FR" sz="2400" dirty="0"/>
                  <a:t> </a:t>
                </a:r>
                <a:r>
                  <a:rPr lang="fr-FR" sz="2400" dirty="0" err="1"/>
                  <a:t>difference</a:t>
                </a:r>
                <a:r>
                  <a:rPr lang="fr-FR" sz="2400" dirty="0"/>
                  <a:t> on fluxes </a:t>
                </a:r>
                <a:r>
                  <a:rPr lang="fr-FR" sz="2400" dirty="0" err="1"/>
                  <a:t>than</a:t>
                </a:r>
                <a:r>
                  <a:rPr lang="fr-FR" sz="2400" dirty="0"/>
                  <a:t> </a:t>
                </a:r>
                <a:r>
                  <a:rPr lang="fr-FR" sz="2400" dirty="0" err="1"/>
                  <a:t>growth</a:t>
                </a:r>
                <a:r>
                  <a:rPr lang="fr-FR" sz="2400" dirty="0"/>
                  <a:t> rates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r-FR" sz="2400" dirty="0" err="1"/>
                  <a:t>Differences</a:t>
                </a:r>
                <a:r>
                  <a:rPr lang="fr-FR" sz="2400" dirty="0"/>
                  <a:t> in the Zonal Flow </a:t>
                </a:r>
                <a:r>
                  <a:rPr lang="fr-FR" sz="2400" dirty="0" err="1"/>
                  <a:t>activity</a:t>
                </a:r>
                <a:r>
                  <a:rPr lang="fr-FR" sz="2400" dirty="0"/>
                  <a:t> are </a:t>
                </a:r>
                <a:r>
                  <a:rPr lang="fr-FR" sz="2400" dirty="0" err="1"/>
                  <a:t>observed</a:t>
                </a:r>
                <a:endParaRPr lang="fr-FR" dirty="0"/>
              </a:p>
            </p:txBody>
          </p:sp>
        </mc:Choice>
        <mc:Fallback xmlns="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2DDA9F46-4F62-E360-1FBE-21E49137DE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75" y="904032"/>
                <a:ext cx="11099802" cy="2990842"/>
              </a:xfrm>
              <a:prstGeom prst="rect">
                <a:avLst/>
              </a:prstGeom>
              <a:blipFill>
                <a:blip r:embed="rId2"/>
                <a:stretch>
                  <a:fillRect l="-1593" t="-2851" r="-879" b="-42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10911840" y="6356350"/>
            <a:ext cx="548323" cy="36512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1250811" y="626799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15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405A2C6E-1FA5-42DB-9649-E2E2C7B18EAB}"/>
              </a:ext>
            </a:extLst>
          </p:cNvPr>
          <p:cNvSpPr txBox="1">
            <a:spLocks/>
          </p:cNvSpPr>
          <p:nvPr/>
        </p:nvSpPr>
        <p:spPr>
          <a:xfrm>
            <a:off x="731837" y="4016171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800" dirty="0"/>
              <a:t>PERSPECTIVES</a:t>
            </a:r>
          </a:p>
          <a:p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177D57D-73E8-493D-94F7-D5FCA0C7AD88}"/>
              </a:ext>
            </a:extLst>
          </p:cNvPr>
          <p:cNvSpPr txBox="1"/>
          <p:nvPr/>
        </p:nvSpPr>
        <p:spPr>
          <a:xfrm>
            <a:off x="522485" y="4661306"/>
            <a:ext cx="993135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chemeClr val="bg1"/>
                </a:solidFill>
                <a:latin typeface="+mj-lt"/>
              </a:rPr>
              <a:t>More </a:t>
            </a:r>
            <a:r>
              <a:rPr lang="fr-FR" sz="2400" dirty="0" err="1">
                <a:solidFill>
                  <a:schemeClr val="bg1"/>
                </a:solidFill>
                <a:latin typeface="+mj-lt"/>
              </a:rPr>
              <a:t>realistic</a:t>
            </a:r>
            <a:r>
              <a:rPr lang="fr-FR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fr-FR" sz="2400" dirty="0" err="1">
                <a:solidFill>
                  <a:schemeClr val="bg1"/>
                </a:solidFill>
                <a:latin typeface="+mj-lt"/>
              </a:rPr>
              <a:t>boundary</a:t>
            </a:r>
            <a:r>
              <a:rPr lang="fr-FR" sz="2400" dirty="0">
                <a:solidFill>
                  <a:schemeClr val="bg1"/>
                </a:solidFill>
                <a:latin typeface="+mj-lt"/>
              </a:rPr>
              <a:t> conditions: limiter </a:t>
            </a:r>
            <a:r>
              <a:rPr lang="fr-FR" sz="2400" dirty="0" err="1">
                <a:solidFill>
                  <a:schemeClr val="bg1"/>
                </a:solidFill>
                <a:latin typeface="+mj-lt"/>
              </a:rPr>
              <a:t>with</a:t>
            </a:r>
            <a:r>
              <a:rPr lang="fr-FR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fr-FR" sz="2400" dirty="0" err="1">
                <a:solidFill>
                  <a:schemeClr val="bg1"/>
                </a:solidFill>
                <a:latin typeface="+mj-lt"/>
              </a:rPr>
              <a:t>kinetic</a:t>
            </a:r>
            <a:r>
              <a:rPr lang="fr-FR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fr-FR" sz="2400" dirty="0" err="1">
                <a:solidFill>
                  <a:schemeClr val="bg1"/>
                </a:solidFill>
                <a:latin typeface="+mj-lt"/>
              </a:rPr>
              <a:t>electrons</a:t>
            </a:r>
            <a:endParaRPr lang="fr-FR" sz="2400" dirty="0">
              <a:solidFill>
                <a:schemeClr val="bg1"/>
              </a:solidFill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fr-FR" sz="2400" dirty="0">
              <a:solidFill>
                <a:schemeClr val="bg1"/>
              </a:solidFill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chemeClr val="bg1"/>
                </a:solidFill>
                <a:latin typeface="+mj-lt"/>
              </a:rPr>
              <a:t>More </a:t>
            </a:r>
            <a:r>
              <a:rPr lang="fr-FR" sz="2400" dirty="0" err="1">
                <a:solidFill>
                  <a:schemeClr val="bg1"/>
                </a:solidFill>
                <a:latin typeface="+mj-lt"/>
              </a:rPr>
              <a:t>analysis</a:t>
            </a:r>
            <a:r>
              <a:rPr lang="fr-FR" sz="2400" dirty="0">
                <a:solidFill>
                  <a:schemeClr val="bg1"/>
                </a:solidFill>
                <a:latin typeface="+mj-lt"/>
              </a:rPr>
              <a:t> on ZF </a:t>
            </a:r>
            <a:r>
              <a:rPr lang="fr-FR" sz="2400" dirty="0" err="1">
                <a:solidFill>
                  <a:schemeClr val="bg1"/>
                </a:solidFill>
                <a:latin typeface="+mj-lt"/>
              </a:rPr>
              <a:t>activity</a:t>
            </a:r>
            <a:endParaRPr lang="fr-FR" sz="2400" dirty="0">
              <a:solidFill>
                <a:schemeClr val="bg1"/>
              </a:solidFill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fr-FR" sz="2400" dirty="0">
              <a:solidFill>
                <a:schemeClr val="bg1"/>
              </a:solidFill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FR" sz="2400" dirty="0" err="1">
                <a:solidFill>
                  <a:schemeClr val="bg1"/>
                </a:solidFill>
                <a:latin typeface="+mj-lt"/>
              </a:rPr>
              <a:t>Collisionality</a:t>
            </a:r>
            <a:r>
              <a:rPr lang="fr-FR" sz="2400" dirty="0">
                <a:solidFill>
                  <a:schemeClr val="bg1"/>
                </a:solidFill>
                <a:latin typeface="+mj-lt"/>
              </a:rPr>
              <a:t> and mass ratio scan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fr-FR" sz="2400" dirty="0">
              <a:solidFill>
                <a:schemeClr val="bg1"/>
              </a:solidFill>
              <a:latin typeface="+mj-lt"/>
            </a:endParaRPr>
          </a:p>
          <a:p>
            <a:pPr algn="just"/>
            <a:endParaRPr lang="fr-FR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9581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DD179565-5E54-4454-84F6-D1B77301D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5994" y="2993086"/>
            <a:ext cx="2640012" cy="871827"/>
          </a:xfrm>
        </p:spPr>
        <p:txBody>
          <a:bodyPr anchor="t">
            <a:normAutofit/>
          </a:bodyPr>
          <a:lstStyle/>
          <a:p>
            <a:r>
              <a:rPr lang="fr-FR" sz="5000" dirty="0"/>
              <a:t>BACK-UP</a:t>
            </a:r>
          </a:p>
        </p:txBody>
      </p:sp>
    </p:spTree>
    <p:extLst>
      <p:ext uri="{BB962C8B-B14F-4D97-AF65-F5344CB8AC3E}">
        <p14:creationId xmlns:p14="http://schemas.microsoft.com/office/powerpoint/2010/main" val="21266137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598" y="188463"/>
            <a:ext cx="10770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 err="1">
                <a:solidFill>
                  <a:srgbClr val="FF0000"/>
                </a:solidFill>
                <a:latin typeface="Arial"/>
              </a:rPr>
              <a:t>Trapped</a:t>
            </a:r>
            <a:r>
              <a:rPr lang="fr-CH" sz="2400" b="1" cap="all" spc="-1" dirty="0">
                <a:solidFill>
                  <a:srgbClr val="FF0000"/>
                </a:solidFill>
                <a:latin typeface="Arial"/>
              </a:rPr>
              <a:t> </a:t>
            </a:r>
            <a:r>
              <a:rPr lang="fr-CH" sz="2400" b="1" cap="all" spc="-1" dirty="0" err="1">
                <a:solidFill>
                  <a:srgbClr val="FF0000"/>
                </a:solidFill>
                <a:latin typeface="Arial"/>
              </a:rPr>
              <a:t>electron</a:t>
            </a:r>
            <a:r>
              <a:rPr lang="fr-CH" sz="2400" b="1" cap="all" spc="-1" dirty="0">
                <a:solidFill>
                  <a:srgbClr val="FF0000"/>
                </a:solidFill>
                <a:latin typeface="Arial"/>
              </a:rPr>
              <a:t> contribution</a:t>
            </a:r>
            <a:endParaRPr lang="fr-FR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7205327" y="463909"/>
                <a:ext cx="513445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00"/>
                    </a:solidFill>
                  </a:rPr>
                  <a:t>Drive of the instability: thermal diamagnetic frequency due to temperature gradient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and density gradient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5327" y="463909"/>
                <a:ext cx="5134453" cy="923330"/>
              </a:xfrm>
              <a:prstGeom prst="rect">
                <a:avLst/>
              </a:prstGeom>
              <a:blipFill>
                <a:blip r:embed="rId2"/>
                <a:stretch>
                  <a:fillRect l="-831" t="-3289" b="-92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Groupe 29"/>
          <p:cNvGrpSpPr/>
          <p:nvPr/>
        </p:nvGrpSpPr>
        <p:grpSpPr>
          <a:xfrm>
            <a:off x="1906611" y="1024597"/>
            <a:ext cx="9198217" cy="2277845"/>
            <a:chOff x="1793400" y="1776413"/>
            <a:chExt cx="9198217" cy="22778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FEB6C86D-E6A0-4411-908F-7131B3E12BF9}"/>
                    </a:ext>
                  </a:extLst>
                </p:cNvPr>
                <p:cNvSpPr/>
                <p:nvPr/>
              </p:nvSpPr>
              <p:spPr>
                <a:xfrm>
                  <a:off x="1793400" y="2614061"/>
                  <a:ext cx="7641130" cy="106497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Ξ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fr-F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den>
                            </m:f>
                          </m:e>
                        </m:rad>
                        <m:nary>
                          <m:naryPr>
                            <m:limLoc m:val="subSup"/>
                            <m:ctrlP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sup>
                          <m:e>
                            <m:f>
                              <m:fPr>
                                <m:ctrlPr>
                                  <a:rPr lang="fr-FR" sz="20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fr-FR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fr-FR" sz="2000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2000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den>
                            </m:f>
                          </m:e>
                        </m:nary>
                        <m:f>
                          <m:fPr>
                            <m:ctrlP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λ</m:t>
                            </m:r>
                          </m:num>
                          <m:den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fr-F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den>
                        </m:f>
                        <m:sSup>
                          <m:sSupPr>
                            <m:ctrlP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F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e>
                        </m:d>
                        <m:nary>
                          <m:naryPr>
                            <m:limLoc m:val="subSup"/>
                            <m:ctrlP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∞</m:t>
                            </m:r>
                          </m:sup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ad>
                              <m:radPr>
                                <m:degHide m:val="on"/>
                                <m:ctrlPr>
                                  <a:rPr lang="fr-F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</m:rad>
                            <m:sSup>
                              <m:sSupPr>
                                <m:ctrlPr>
                                  <a:rPr lang="fr-F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sup>
                            </m:sSup>
                            <m:f>
                              <m:fPr>
                                <m:ctrlPr>
                                  <a:rPr lang="fr-F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𝑁𝑒</m:t>
                                    </m:r>
                                  </m:sub>
                                </m:sSub>
                                <m:r>
                                  <a:rPr lang="fr-FR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fr-FR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𝑇𝑒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fr-FR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fr-FR" sz="20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0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num>
                                      <m:den>
                                        <m:r>
                                          <a:rPr lang="en-US" sz="20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fr-FR" sz="20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fr-FR" sz="20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den>
                            </m:f>
                          </m:e>
                        </m:nary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FEB6C86D-E6A0-4411-908F-7131B3E12BF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93400" y="2614061"/>
                  <a:ext cx="7641130" cy="106497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D771A908-C7C6-4D46-AD62-39E15EBC30CD}"/>
                    </a:ext>
                  </a:extLst>
                </p:cNvPr>
                <p:cNvSpPr/>
                <p:nvPr/>
              </p:nvSpPr>
              <p:spPr>
                <a:xfrm>
                  <a:off x="2427823" y="1776413"/>
                  <a:ext cx="1588255" cy="8715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FR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  <m:r>
                          <a:rPr lang="fr-FR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  <m:d>
                              <m:dPr>
                                <m:ctrlP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𝑚𝑎𝑥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fr-FR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D771A908-C7C6-4D46-AD62-39E15EBC30C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27823" y="1776413"/>
                  <a:ext cx="1588255" cy="87152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CC646A61-FCAC-446F-8872-4E5F5381B24F}"/>
                </a:ext>
              </a:extLst>
            </p:cNvPr>
            <p:cNvCxnSpPr/>
            <p:nvPr/>
          </p:nvCxnSpPr>
          <p:spPr>
            <a:xfrm>
              <a:off x="3749368" y="2431672"/>
              <a:ext cx="256478" cy="4149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7914EF73-6F6D-4C08-871E-733B0E180881}"/>
                    </a:ext>
                  </a:extLst>
                </p:cNvPr>
                <p:cNvSpPr txBox="1"/>
                <p:nvPr/>
              </p:nvSpPr>
              <p:spPr>
                <a:xfrm>
                  <a:off x="4894427" y="2186765"/>
                  <a:ext cx="4430212" cy="4898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tx1"/>
                      </a:solidFill>
                    </a:rPr>
                    <a:t>Average over energy </a:t>
                  </a:r>
                  <a14:m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</m:oMath>
                  </a14:m>
                  <a:r>
                    <a:rPr lang="en-US" dirty="0">
                      <a:solidFill>
                        <a:schemeClr val="tx1"/>
                      </a:solidFill>
                    </a:rPr>
                    <a:t>=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fr-FR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7914EF73-6F6D-4C08-871E-733B0E1808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94427" y="2186765"/>
                  <a:ext cx="4430212" cy="489814"/>
                </a:xfrm>
                <a:prstGeom prst="rect">
                  <a:avLst/>
                </a:prstGeom>
                <a:blipFill>
                  <a:blip r:embed="rId5"/>
                  <a:stretch>
                    <a:fillRect l="-1100" b="-617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Connecteur droit avec flèche 12">
              <a:extLst>
                <a:ext uri="{FF2B5EF4-FFF2-40B4-BE49-F238E27FC236}">
                  <a16:creationId xmlns:a16="http://schemas.microsoft.com/office/drawing/2014/main" id="{CC646A61-FCAC-446F-8872-4E5F5381B24F}"/>
                </a:ext>
              </a:extLst>
            </p:cNvPr>
            <p:cNvCxnSpPr/>
            <p:nvPr/>
          </p:nvCxnSpPr>
          <p:spPr>
            <a:xfrm flipH="1">
              <a:off x="6109577" y="2591577"/>
              <a:ext cx="811176" cy="4927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5C7722F4-A014-4E2F-8F46-24206872D5C0}"/>
                    </a:ext>
                  </a:extLst>
                </p:cNvPr>
                <p:cNvSpPr txBox="1"/>
                <p:nvPr/>
              </p:nvSpPr>
              <p:spPr>
                <a:xfrm>
                  <a:off x="7234496" y="3346372"/>
                  <a:ext cx="3757121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endParaRPr lang="en-US" sz="2000" dirty="0">
                    <a:solidFill>
                      <a:srgbClr val="FF0000"/>
                    </a:solidFill>
                  </a:endParaRPr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sz="2000" dirty="0">
                      <a:solidFill>
                        <a:srgbClr val="00B050"/>
                      </a:solidFill>
                    </a:rPr>
                    <a:t>Precession frequency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a14:m>
                  <a:endParaRPr 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5C7722F4-A014-4E2F-8F46-24206872D5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34496" y="3346372"/>
                  <a:ext cx="3757121" cy="707886"/>
                </a:xfrm>
                <a:prstGeom prst="rect">
                  <a:avLst/>
                </a:prstGeom>
                <a:blipFill>
                  <a:blip r:embed="rId6"/>
                  <a:stretch>
                    <a:fillRect l="-1459" b="-1465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ZoneTexte 36"/>
              <p:cNvSpPr txBox="1"/>
              <p:nvPr/>
            </p:nvSpPr>
            <p:spPr>
              <a:xfrm>
                <a:off x="374703" y="3169605"/>
                <a:ext cx="358064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r-FR" sz="2000" dirty="0">
                    <a:solidFill>
                      <a:schemeClr val="accent1"/>
                    </a:solidFill>
                  </a:rPr>
                  <a:t>Bounce </a:t>
                </a:r>
                <a:r>
                  <a:rPr lang="fr-FR" sz="2000" dirty="0" err="1">
                    <a:solidFill>
                      <a:schemeClr val="accent1"/>
                    </a:solidFill>
                  </a:rPr>
                  <a:t>frequency</a:t>
                </a:r>
                <a:r>
                  <a:rPr lang="fr-FR" sz="2000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37" name="ZoneText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03" y="3169605"/>
                <a:ext cx="3580649" cy="400110"/>
              </a:xfrm>
              <a:prstGeom prst="rect">
                <a:avLst/>
              </a:prstGeom>
              <a:blipFill>
                <a:blip r:embed="rId7"/>
                <a:stretch>
                  <a:fillRect l="-1531" t="-9091" b="-257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67078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598" y="188463"/>
            <a:ext cx="10770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 err="1">
                <a:solidFill>
                  <a:srgbClr val="FF0000"/>
                </a:solidFill>
                <a:latin typeface="Arial"/>
              </a:rPr>
              <a:t>Trapped</a:t>
            </a:r>
            <a:r>
              <a:rPr lang="fr-CH" sz="2400" b="1" cap="all" spc="-1" dirty="0">
                <a:solidFill>
                  <a:srgbClr val="FF0000"/>
                </a:solidFill>
                <a:latin typeface="Arial"/>
              </a:rPr>
              <a:t> </a:t>
            </a:r>
            <a:r>
              <a:rPr lang="fr-CH" sz="2400" b="1" cap="all" spc="-1" dirty="0" err="1">
                <a:solidFill>
                  <a:srgbClr val="FF0000"/>
                </a:solidFill>
                <a:latin typeface="Arial"/>
              </a:rPr>
              <a:t>electron</a:t>
            </a:r>
            <a:r>
              <a:rPr lang="fr-CH" sz="2400" b="1" cap="all" spc="-1" dirty="0">
                <a:solidFill>
                  <a:srgbClr val="FF0000"/>
                </a:solidFill>
                <a:latin typeface="Arial"/>
              </a:rPr>
              <a:t> contribution</a:t>
            </a:r>
            <a:endParaRPr lang="fr-FR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7205327" y="463909"/>
                <a:ext cx="513445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00"/>
                    </a:solidFill>
                  </a:rPr>
                  <a:t>Drive of the instability: thermal diamagnetic frequency due to temperature gradient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and density gradient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5327" y="463909"/>
                <a:ext cx="5134453" cy="923330"/>
              </a:xfrm>
              <a:prstGeom prst="rect">
                <a:avLst/>
              </a:prstGeom>
              <a:blipFill>
                <a:blip r:embed="rId2"/>
                <a:stretch>
                  <a:fillRect l="-831" t="-3289" b="-92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Groupe 29"/>
          <p:cNvGrpSpPr/>
          <p:nvPr/>
        </p:nvGrpSpPr>
        <p:grpSpPr>
          <a:xfrm>
            <a:off x="374703" y="1024597"/>
            <a:ext cx="10730125" cy="4149226"/>
            <a:chOff x="261492" y="1776413"/>
            <a:chExt cx="10730125" cy="414922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FEB6C86D-E6A0-4411-908F-7131B3E12BF9}"/>
                    </a:ext>
                  </a:extLst>
                </p:cNvPr>
                <p:cNvSpPr/>
                <p:nvPr/>
              </p:nvSpPr>
              <p:spPr>
                <a:xfrm>
                  <a:off x="1793400" y="2614061"/>
                  <a:ext cx="7641130" cy="106497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Ξ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fr-F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den>
                            </m:f>
                          </m:e>
                        </m:rad>
                        <m:nary>
                          <m:naryPr>
                            <m:limLoc m:val="subSup"/>
                            <m:ctrlP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sup>
                          <m:e>
                            <m:f>
                              <m:fPr>
                                <m:ctrlPr>
                                  <a:rPr lang="fr-FR" sz="20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fr-FR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fr-FR" sz="2000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2000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den>
                            </m:f>
                          </m:e>
                        </m:nary>
                        <m:f>
                          <m:fPr>
                            <m:ctrlP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λ</m:t>
                            </m:r>
                          </m:num>
                          <m:den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fr-F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den>
                        </m:f>
                        <m:sSup>
                          <m:sSupPr>
                            <m:ctrlP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F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e>
                        </m:d>
                        <m:nary>
                          <m:naryPr>
                            <m:limLoc m:val="subSup"/>
                            <m:ctrlP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∞</m:t>
                            </m:r>
                          </m:sup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ad>
                              <m:radPr>
                                <m:degHide m:val="on"/>
                                <m:ctrlPr>
                                  <a:rPr lang="fr-F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</m:rad>
                            <m:sSup>
                              <m:sSupPr>
                                <m:ctrlPr>
                                  <a:rPr lang="fr-F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sup>
                            </m:sSup>
                            <m:f>
                              <m:fPr>
                                <m:ctrlPr>
                                  <a:rPr lang="fr-F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𝑁𝑒</m:t>
                                    </m:r>
                                  </m:sub>
                                </m:sSub>
                                <m:r>
                                  <a:rPr lang="fr-FR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fr-FR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𝑇𝑒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fr-FR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fr-FR" sz="20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0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num>
                                      <m:den>
                                        <m:r>
                                          <a:rPr lang="en-US" sz="20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fr-FR" sz="20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fr-FR" sz="20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den>
                            </m:f>
                          </m:e>
                        </m:nary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FEB6C86D-E6A0-4411-908F-7131B3E12BF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93400" y="2614061"/>
                  <a:ext cx="7641130" cy="106497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D771A908-C7C6-4D46-AD62-39E15EBC30CD}"/>
                    </a:ext>
                  </a:extLst>
                </p:cNvPr>
                <p:cNvSpPr/>
                <p:nvPr/>
              </p:nvSpPr>
              <p:spPr>
                <a:xfrm>
                  <a:off x="2427823" y="1776413"/>
                  <a:ext cx="1588255" cy="8715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FR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  <m:r>
                          <a:rPr lang="fr-FR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  <m:d>
                              <m:dPr>
                                <m:ctrlP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𝑚𝑎𝑥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fr-FR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D771A908-C7C6-4D46-AD62-39E15EBC30C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27823" y="1776413"/>
                  <a:ext cx="1588255" cy="87152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CC646A61-FCAC-446F-8872-4E5F5381B24F}"/>
                </a:ext>
              </a:extLst>
            </p:cNvPr>
            <p:cNvCxnSpPr/>
            <p:nvPr/>
          </p:nvCxnSpPr>
          <p:spPr>
            <a:xfrm>
              <a:off x="3749368" y="2431672"/>
              <a:ext cx="256478" cy="4149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7914EF73-6F6D-4C08-871E-733B0E180881}"/>
                    </a:ext>
                  </a:extLst>
                </p:cNvPr>
                <p:cNvSpPr txBox="1"/>
                <p:nvPr/>
              </p:nvSpPr>
              <p:spPr>
                <a:xfrm>
                  <a:off x="4894427" y="2186765"/>
                  <a:ext cx="4430212" cy="4898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tx1"/>
                      </a:solidFill>
                    </a:rPr>
                    <a:t>Average over energy </a:t>
                  </a:r>
                  <a14:m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</m:oMath>
                  </a14:m>
                  <a:r>
                    <a:rPr lang="en-US" dirty="0">
                      <a:solidFill>
                        <a:schemeClr val="tx1"/>
                      </a:solidFill>
                    </a:rPr>
                    <a:t>=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fr-FR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7914EF73-6F6D-4C08-871E-733B0E1808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94427" y="2186765"/>
                  <a:ext cx="4430212" cy="489814"/>
                </a:xfrm>
                <a:prstGeom prst="rect">
                  <a:avLst/>
                </a:prstGeom>
                <a:blipFill>
                  <a:blip r:embed="rId5"/>
                  <a:stretch>
                    <a:fillRect l="-1100" b="-617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Connecteur droit avec flèche 12">
              <a:extLst>
                <a:ext uri="{FF2B5EF4-FFF2-40B4-BE49-F238E27FC236}">
                  <a16:creationId xmlns:a16="http://schemas.microsoft.com/office/drawing/2014/main" id="{CC646A61-FCAC-446F-8872-4E5F5381B24F}"/>
                </a:ext>
              </a:extLst>
            </p:cNvPr>
            <p:cNvCxnSpPr/>
            <p:nvPr/>
          </p:nvCxnSpPr>
          <p:spPr>
            <a:xfrm flipH="1">
              <a:off x="6109577" y="2591577"/>
              <a:ext cx="811176" cy="4927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ZoneTexte 15">
                  <a:extLst>
                    <a:ext uri="{FF2B5EF4-FFF2-40B4-BE49-F238E27FC236}">
                      <a16:creationId xmlns:a16="http://schemas.microsoft.com/office/drawing/2014/main" id="{63849FFA-FCF9-43CA-9A99-D04490CA15D3}"/>
                    </a:ext>
                  </a:extLst>
                </p:cNvPr>
                <p:cNvSpPr txBox="1"/>
                <p:nvPr/>
              </p:nvSpPr>
              <p:spPr>
                <a:xfrm>
                  <a:off x="261492" y="4363258"/>
                  <a:ext cx="7074609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fr-FR" sz="20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000" b="0" i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: </m:t>
                      </m:r>
                    </m:oMath>
                  </a14:m>
                  <a:r>
                    <a:rPr lang="fr-FR" sz="2000" dirty="0">
                      <a:solidFill>
                        <a:srgbClr val="7030A0"/>
                      </a:solidFill>
                    </a:rPr>
                    <a:t>Finite Mode </a:t>
                  </a:r>
                  <a:r>
                    <a:rPr lang="fr-FR" sz="2000" dirty="0" err="1">
                      <a:solidFill>
                        <a:srgbClr val="7030A0"/>
                      </a:solidFill>
                    </a:rPr>
                    <a:t>Width</a:t>
                  </a:r>
                  <a:r>
                    <a:rPr lang="fr-FR" sz="2000" dirty="0">
                      <a:solidFill>
                        <a:srgbClr val="7030A0"/>
                      </a:solidFill>
                    </a:rPr>
                    <a:t> </a:t>
                  </a:r>
                  <a:r>
                    <a:rPr lang="fr-FR" sz="2000" dirty="0" err="1">
                      <a:solidFill>
                        <a:srgbClr val="7030A0"/>
                      </a:solidFill>
                    </a:rPr>
                    <a:t>effects</a:t>
                  </a:r>
                  <a:r>
                    <a:rPr lang="fr-FR" sz="2000" dirty="0">
                      <a:solidFill>
                        <a:srgbClr val="7030A0"/>
                      </a:solidFill>
                    </a:rPr>
                    <a:t> (FMW) (= </a:t>
                  </a:r>
                  <a:r>
                    <a:rPr lang="fr-FR" sz="2000" dirty="0" err="1">
                      <a:solidFill>
                        <a:srgbClr val="7030A0"/>
                      </a:solidFill>
                    </a:rPr>
                    <a:t>ballooning</a:t>
                  </a:r>
                  <a:r>
                    <a:rPr lang="fr-FR" sz="2000" dirty="0">
                      <a:solidFill>
                        <a:srgbClr val="7030A0"/>
                      </a:solidFill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16" name="ZoneTexte 15">
                  <a:extLst>
                    <a:ext uri="{FF2B5EF4-FFF2-40B4-BE49-F238E27FC236}">
                      <a16:creationId xmlns:a16="http://schemas.microsoft.com/office/drawing/2014/main" id="{63849FFA-FCF9-43CA-9A99-D04490CA15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1492" y="4363258"/>
                  <a:ext cx="7074609" cy="400110"/>
                </a:xfrm>
                <a:prstGeom prst="rect">
                  <a:avLst/>
                </a:prstGeom>
                <a:blipFill>
                  <a:blip r:embed="rId6"/>
                  <a:stretch>
                    <a:fillRect l="-775" t="-7576" b="-2575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B8249698-B4B9-4606-8763-9305D90373A5}"/>
                    </a:ext>
                  </a:extLst>
                </p:cNvPr>
                <p:cNvSpPr txBox="1"/>
                <p:nvPr/>
              </p:nvSpPr>
              <p:spPr>
                <a:xfrm>
                  <a:off x="658236" y="4674187"/>
                  <a:ext cx="3924857" cy="69153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sz="20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fr-FR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fr-FR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fr-FR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e>
                        </m:d>
                        <m:r>
                          <a:rPr lang="fr-FR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∿</m:t>
                        </m:r>
                        <m:r>
                          <m:rPr>
                            <m:sty m:val="p"/>
                          </m:rPr>
                          <a:rPr lang="fr-FR" sz="2000" b="0" i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exp</m:t>
                        </m:r>
                        <m:d>
                          <m:dPr>
                            <m:ctrlPr>
                              <a:rPr lang="fr-FR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fr-FR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fr-FR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Sup>
                              <m:sSubSupPr>
                                <m:ctrlPr>
                                  <a:rPr lang="fr-FR" sz="20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  <m:sup>
                                <m:r>
                                  <a:rPr lang="fr-FR" sz="20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  <m:sSub>
                          <m:sSubPr>
                            <m:ctrlPr>
                              <a:rPr lang="fr-FR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fr-FR" sz="200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fr-FR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num>
                              <m:den>
                                <m:r>
                                  <a:rPr lang="fr-FR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sSubSup>
                              <m:sSubSupPr>
                                <m:ctrlPr>
                                  <a:rPr lang="fr-FR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fr-FR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  <m:sup>
                                <m:r>
                                  <a:rPr lang="fr-FR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oMath>
                    </m:oMathPara>
                  </a14:m>
                  <a:endParaRPr lang="fr-FR" sz="2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B8249698-B4B9-4606-8763-9305D90373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8236" y="4674187"/>
                  <a:ext cx="3924857" cy="69153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ZoneTexte 17"/>
            <p:cNvSpPr txBox="1"/>
            <p:nvPr/>
          </p:nvSpPr>
          <p:spPr>
            <a:xfrm>
              <a:off x="312624" y="5556307"/>
              <a:ext cx="1691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Free </a:t>
              </a:r>
              <a:r>
                <a:rPr lang="fr-FR" dirty="0" err="1"/>
                <a:t>parameter</a:t>
              </a:r>
              <a:endParaRPr lang="fr-FR" dirty="0"/>
            </a:p>
          </p:txBody>
        </p:sp>
        <p:cxnSp>
          <p:nvCxnSpPr>
            <p:cNvPr id="19" name="Connecteur droit avec flèche 18"/>
            <p:cNvCxnSpPr/>
            <p:nvPr/>
          </p:nvCxnSpPr>
          <p:spPr>
            <a:xfrm flipV="1">
              <a:off x="1096156" y="5246932"/>
              <a:ext cx="62084" cy="4013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5C7722F4-A014-4E2F-8F46-24206872D5C0}"/>
                    </a:ext>
                  </a:extLst>
                </p:cNvPr>
                <p:cNvSpPr txBox="1"/>
                <p:nvPr/>
              </p:nvSpPr>
              <p:spPr>
                <a:xfrm>
                  <a:off x="7234496" y="3346372"/>
                  <a:ext cx="3757121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endParaRPr lang="en-US" sz="2000" dirty="0">
                    <a:solidFill>
                      <a:srgbClr val="FF0000"/>
                    </a:solidFill>
                  </a:endParaRPr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sz="2000" dirty="0">
                      <a:solidFill>
                        <a:srgbClr val="00B050"/>
                      </a:solidFill>
                    </a:rPr>
                    <a:t>Precession frequency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a14:m>
                  <a:endParaRPr 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5C7722F4-A014-4E2F-8F46-24206872D5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34496" y="3346372"/>
                  <a:ext cx="3757121" cy="707886"/>
                </a:xfrm>
                <a:prstGeom prst="rect">
                  <a:avLst/>
                </a:prstGeom>
                <a:blipFill>
                  <a:blip r:embed="rId8"/>
                  <a:stretch>
                    <a:fillRect l="-1459" b="-1465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1" name="Image 30">
            <a:extLst>
              <a:ext uri="{FF2B5EF4-FFF2-40B4-BE49-F238E27FC236}">
                <a16:creationId xmlns:a16="http://schemas.microsoft.com/office/drawing/2014/main" id="{9CAA8A80-29D7-4242-954C-A25975BD69F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14" r="7181"/>
          <a:stretch/>
        </p:blipFill>
        <p:spPr>
          <a:xfrm>
            <a:off x="4992820" y="4300658"/>
            <a:ext cx="3341502" cy="2410418"/>
          </a:xfrm>
          <a:prstGeom prst="rect">
            <a:avLst/>
          </a:prstGeom>
        </p:spPr>
      </p:pic>
      <p:grpSp>
        <p:nvGrpSpPr>
          <p:cNvPr id="32" name="Groupe 31"/>
          <p:cNvGrpSpPr/>
          <p:nvPr/>
        </p:nvGrpSpPr>
        <p:grpSpPr>
          <a:xfrm>
            <a:off x="8745993" y="3402223"/>
            <a:ext cx="3881435" cy="3053159"/>
            <a:chOff x="8995461" y="3843890"/>
            <a:chExt cx="3252166" cy="2690517"/>
          </a:xfrm>
        </p:grpSpPr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E3274816-19AA-410E-8C26-DBB06271CC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934" t="7229"/>
            <a:stretch/>
          </p:blipFill>
          <p:spPr>
            <a:xfrm>
              <a:off x="11039061" y="4189392"/>
              <a:ext cx="423327" cy="2345015"/>
            </a:xfrm>
            <a:prstGeom prst="rect">
              <a:avLst/>
            </a:prstGeom>
          </p:spPr>
        </p:pic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id="{E3274816-19AA-410E-8C26-DBB06271CC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908" t="24586" r="13339" b="20271"/>
            <a:stretch/>
          </p:blipFill>
          <p:spPr>
            <a:xfrm>
              <a:off x="9177898" y="4250031"/>
              <a:ext cx="1802581" cy="216905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ZoneTexte 34">
                  <a:extLst>
                    <a:ext uri="{FF2B5EF4-FFF2-40B4-BE49-F238E27FC236}">
                      <a16:creationId xmlns:a16="http://schemas.microsoft.com/office/drawing/2014/main" id="{69D12B83-CEB0-48B8-99D6-A17DEFB6AF13}"/>
                    </a:ext>
                  </a:extLst>
                </p:cNvPr>
                <p:cNvSpPr txBox="1"/>
                <p:nvPr/>
              </p:nvSpPr>
              <p:spPr>
                <a:xfrm>
                  <a:off x="9510453" y="3843890"/>
                  <a:ext cx="273717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 panose="02040503050406030204" pitchFamily="18" charset="0"/>
                              </a:rPr>
                              <m:t>δΦ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≠0</m:t>
                            </m:r>
                          </m:sub>
                        </m:sSub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35" name="ZoneTexte 34">
                  <a:extLst>
                    <a:ext uri="{FF2B5EF4-FFF2-40B4-BE49-F238E27FC236}">
                      <a16:creationId xmlns:a16="http://schemas.microsoft.com/office/drawing/2014/main" id="{69D12B83-CEB0-48B8-99D6-A17DEFB6AF1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10453" y="3843890"/>
                  <a:ext cx="2737174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ZoneTexte 35"/>
            <p:cNvSpPr txBox="1"/>
            <p:nvPr/>
          </p:nvSpPr>
          <p:spPr>
            <a:xfrm>
              <a:off x="8995461" y="3845277"/>
              <a:ext cx="15200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/>
                <a:t>BALLOONING</a:t>
              </a:r>
              <a:r>
                <a:rPr lang="fr-FR" dirty="0"/>
                <a:t> 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374703" y="3169605"/>
                <a:ext cx="358064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r-FR" sz="2000" dirty="0">
                    <a:solidFill>
                      <a:schemeClr val="accent1"/>
                    </a:solidFill>
                  </a:rPr>
                  <a:t>Bounce </a:t>
                </a:r>
                <a:r>
                  <a:rPr lang="fr-FR" sz="2000" dirty="0" err="1">
                    <a:solidFill>
                      <a:schemeClr val="accent1"/>
                    </a:solidFill>
                  </a:rPr>
                  <a:t>frequency</a:t>
                </a:r>
                <a:r>
                  <a:rPr lang="fr-FR" sz="2000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03" y="3169605"/>
                <a:ext cx="3580649" cy="400110"/>
              </a:xfrm>
              <a:prstGeom prst="rect">
                <a:avLst/>
              </a:prstGeom>
              <a:blipFill>
                <a:blip r:embed="rId12"/>
                <a:stretch>
                  <a:fillRect l="-1531" t="-9091" b="-257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71697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598" y="188463"/>
            <a:ext cx="10770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 err="1">
                <a:solidFill>
                  <a:srgbClr val="FF0000"/>
                </a:solidFill>
                <a:latin typeface="Arial"/>
              </a:rPr>
              <a:t>Trapped</a:t>
            </a:r>
            <a:r>
              <a:rPr lang="fr-CH" sz="2400" b="1" cap="all" spc="-1" dirty="0">
                <a:solidFill>
                  <a:srgbClr val="FF0000"/>
                </a:solidFill>
                <a:latin typeface="Arial"/>
              </a:rPr>
              <a:t> </a:t>
            </a:r>
            <a:r>
              <a:rPr lang="fr-CH" sz="2400" b="1" cap="all" spc="-1" dirty="0" err="1">
                <a:solidFill>
                  <a:srgbClr val="FF0000"/>
                </a:solidFill>
                <a:latin typeface="Arial"/>
              </a:rPr>
              <a:t>electron</a:t>
            </a:r>
            <a:r>
              <a:rPr lang="fr-CH" sz="2400" b="1" cap="all" spc="-1" dirty="0">
                <a:solidFill>
                  <a:srgbClr val="FF0000"/>
                </a:solidFill>
                <a:latin typeface="Arial"/>
              </a:rPr>
              <a:t> contribution</a:t>
            </a:r>
            <a:endParaRPr lang="fr-FR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7205327" y="463909"/>
                <a:ext cx="513445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00"/>
                    </a:solidFill>
                  </a:rPr>
                  <a:t>Drive of the instability: thermal diamagnetic frequency due to temperature gradient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and density gradient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5327" y="463909"/>
                <a:ext cx="5134453" cy="923330"/>
              </a:xfrm>
              <a:prstGeom prst="rect">
                <a:avLst/>
              </a:prstGeom>
              <a:blipFill>
                <a:blip r:embed="rId2"/>
                <a:stretch>
                  <a:fillRect l="-831" t="-3289" b="-92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Groupe 29"/>
          <p:cNvGrpSpPr/>
          <p:nvPr/>
        </p:nvGrpSpPr>
        <p:grpSpPr>
          <a:xfrm>
            <a:off x="374703" y="1024597"/>
            <a:ext cx="10730125" cy="4149226"/>
            <a:chOff x="261492" y="1776413"/>
            <a:chExt cx="10730125" cy="414922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FEB6C86D-E6A0-4411-908F-7131B3E12BF9}"/>
                    </a:ext>
                  </a:extLst>
                </p:cNvPr>
                <p:cNvSpPr/>
                <p:nvPr/>
              </p:nvSpPr>
              <p:spPr>
                <a:xfrm>
                  <a:off x="1793400" y="2614061"/>
                  <a:ext cx="7641130" cy="106497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Ξ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fr-F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den>
                            </m:f>
                          </m:e>
                        </m:rad>
                        <m:nary>
                          <m:naryPr>
                            <m:limLoc m:val="subSup"/>
                            <m:ctrlP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sup>
                          <m:e>
                            <m:f>
                              <m:fPr>
                                <m:ctrlPr>
                                  <a:rPr lang="fr-FR" sz="20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fr-FR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fr-FR" sz="2000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2000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den>
                            </m:f>
                          </m:e>
                        </m:nary>
                        <m:f>
                          <m:fPr>
                            <m:ctrlP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λ</m:t>
                            </m:r>
                          </m:num>
                          <m:den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fr-F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den>
                        </m:f>
                        <m:sSup>
                          <m:sSupPr>
                            <m:ctrlP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F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e>
                        </m:d>
                        <m:nary>
                          <m:naryPr>
                            <m:limLoc m:val="subSup"/>
                            <m:ctrlPr>
                              <a:rPr lang="fr-F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∞</m:t>
                            </m:r>
                          </m:sup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ad>
                              <m:radPr>
                                <m:degHide m:val="on"/>
                                <m:ctrlPr>
                                  <a:rPr lang="fr-F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</m:rad>
                            <m:sSup>
                              <m:sSupPr>
                                <m:ctrlPr>
                                  <a:rPr lang="fr-F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sup>
                            </m:sSup>
                            <m:f>
                              <m:fPr>
                                <m:ctrlPr>
                                  <a:rPr lang="fr-F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𝑁𝑒</m:t>
                                    </m:r>
                                  </m:sub>
                                </m:sSub>
                                <m:r>
                                  <a:rPr lang="fr-FR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fr-FR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𝑇𝑒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fr-FR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fr-FR" sz="20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0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num>
                                      <m:den>
                                        <m:r>
                                          <a:rPr lang="en-US" sz="20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fr-FR" sz="20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fr-FR" sz="20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den>
                            </m:f>
                          </m:e>
                        </m:nary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FEB6C86D-E6A0-4411-908F-7131B3E12BF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93400" y="2614061"/>
                  <a:ext cx="7641130" cy="106497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4316217D-B8E2-4D83-8D3F-481A85A7422E}"/>
                </a:ext>
              </a:extLst>
            </p:cNvPr>
            <p:cNvSpPr txBox="1"/>
            <p:nvPr/>
          </p:nvSpPr>
          <p:spPr>
            <a:xfrm>
              <a:off x="4558836" y="3737339"/>
              <a:ext cx="24534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>
                  <a:solidFill>
                    <a:schemeClr val="accent6">
                      <a:lumMod val="75000"/>
                    </a:schemeClr>
                  </a:solidFill>
                  <a:latin typeface="+mn-lt"/>
                </a:rPr>
                <a:t>Functions</a:t>
              </a:r>
              <a:r>
                <a:rPr lang="fr-FR" dirty="0">
                  <a:solidFill>
                    <a:schemeClr val="accent6">
                      <a:lumMod val="75000"/>
                    </a:schemeClr>
                  </a:solidFill>
                  <a:latin typeface="+mn-lt"/>
                </a:rPr>
                <a:t> of </a:t>
              </a:r>
              <a:r>
                <a:rPr lang="fr-FR" dirty="0" err="1">
                  <a:solidFill>
                    <a:schemeClr val="accent6">
                      <a:lumMod val="75000"/>
                    </a:schemeClr>
                  </a:solidFill>
                  <a:latin typeface="+mn-lt"/>
                </a:rPr>
                <a:t>shaping</a:t>
              </a:r>
              <a:endParaRPr lang="fr-FR" dirty="0">
                <a:solidFill>
                  <a:schemeClr val="accent6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7" name="Rectangle : coins arrondis 1">
              <a:extLst>
                <a:ext uri="{FF2B5EF4-FFF2-40B4-BE49-F238E27FC236}">
                  <a16:creationId xmlns:a16="http://schemas.microsoft.com/office/drawing/2014/main" id="{EFB1079C-4B9D-4F27-82F3-074BD855EC27}"/>
                </a:ext>
              </a:extLst>
            </p:cNvPr>
            <p:cNvSpPr/>
            <p:nvPr/>
          </p:nvSpPr>
          <p:spPr>
            <a:xfrm>
              <a:off x="3350487" y="3230140"/>
              <a:ext cx="360727" cy="380913"/>
            </a:xfrm>
            <a:prstGeom prst="round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sp>
          <p:nvSpPr>
            <p:cNvPr id="8" name="Rectangle : coins arrondis 45">
              <a:extLst>
                <a:ext uri="{FF2B5EF4-FFF2-40B4-BE49-F238E27FC236}">
                  <a16:creationId xmlns:a16="http://schemas.microsoft.com/office/drawing/2014/main" id="{C5F8178B-E2B4-48A0-9AD3-F4EBB9207C8E}"/>
                </a:ext>
              </a:extLst>
            </p:cNvPr>
            <p:cNvSpPr/>
            <p:nvPr/>
          </p:nvSpPr>
          <p:spPr>
            <a:xfrm>
              <a:off x="3897131" y="2892886"/>
              <a:ext cx="237894" cy="337254"/>
            </a:xfrm>
            <a:prstGeom prst="round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D771A908-C7C6-4D46-AD62-39E15EBC30CD}"/>
                    </a:ext>
                  </a:extLst>
                </p:cNvPr>
                <p:cNvSpPr/>
                <p:nvPr/>
              </p:nvSpPr>
              <p:spPr>
                <a:xfrm>
                  <a:off x="2427823" y="1776413"/>
                  <a:ext cx="1588255" cy="8715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FR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  <m:r>
                          <a:rPr lang="fr-FR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  <m:d>
                              <m:dPr>
                                <m:ctrlP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𝑚𝑎𝑥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fr-FR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D771A908-C7C6-4D46-AD62-39E15EBC30C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27823" y="1776413"/>
                  <a:ext cx="1588255" cy="87152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CC646A61-FCAC-446F-8872-4E5F5381B24F}"/>
                </a:ext>
              </a:extLst>
            </p:cNvPr>
            <p:cNvCxnSpPr/>
            <p:nvPr/>
          </p:nvCxnSpPr>
          <p:spPr>
            <a:xfrm>
              <a:off x="3749368" y="2431672"/>
              <a:ext cx="256478" cy="4149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 : coins arrondis 46">
              <a:extLst>
                <a:ext uri="{FF2B5EF4-FFF2-40B4-BE49-F238E27FC236}">
                  <a16:creationId xmlns:a16="http://schemas.microsoft.com/office/drawing/2014/main" id="{897B2619-03BC-49B6-BCA9-6BCBB2F41E3B}"/>
                </a:ext>
              </a:extLst>
            </p:cNvPr>
            <p:cNvSpPr/>
            <p:nvPr/>
          </p:nvSpPr>
          <p:spPr>
            <a:xfrm>
              <a:off x="7336101" y="3273799"/>
              <a:ext cx="523826" cy="337254"/>
            </a:xfrm>
            <a:prstGeom prst="round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7914EF73-6F6D-4C08-871E-733B0E180881}"/>
                    </a:ext>
                  </a:extLst>
                </p:cNvPr>
                <p:cNvSpPr txBox="1"/>
                <p:nvPr/>
              </p:nvSpPr>
              <p:spPr>
                <a:xfrm>
                  <a:off x="4894427" y="2186765"/>
                  <a:ext cx="4430212" cy="4898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tx1"/>
                      </a:solidFill>
                    </a:rPr>
                    <a:t>Average over energy </a:t>
                  </a:r>
                  <a14:m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</m:oMath>
                  </a14:m>
                  <a:r>
                    <a:rPr lang="en-US" dirty="0">
                      <a:solidFill>
                        <a:schemeClr val="tx1"/>
                      </a:solidFill>
                    </a:rPr>
                    <a:t>=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fr-FR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7914EF73-6F6D-4C08-871E-733B0E1808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94427" y="2186765"/>
                  <a:ext cx="4430212" cy="489814"/>
                </a:xfrm>
                <a:prstGeom prst="rect">
                  <a:avLst/>
                </a:prstGeom>
                <a:blipFill>
                  <a:blip r:embed="rId5"/>
                  <a:stretch>
                    <a:fillRect l="-1100" b="-617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Connecteur droit avec flèche 12">
              <a:extLst>
                <a:ext uri="{FF2B5EF4-FFF2-40B4-BE49-F238E27FC236}">
                  <a16:creationId xmlns:a16="http://schemas.microsoft.com/office/drawing/2014/main" id="{CC646A61-FCAC-446F-8872-4E5F5381B24F}"/>
                </a:ext>
              </a:extLst>
            </p:cNvPr>
            <p:cNvCxnSpPr/>
            <p:nvPr/>
          </p:nvCxnSpPr>
          <p:spPr>
            <a:xfrm flipH="1">
              <a:off x="6109577" y="2591577"/>
              <a:ext cx="811176" cy="4927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 : coins arrondis 53">
              <a:extLst>
                <a:ext uri="{FF2B5EF4-FFF2-40B4-BE49-F238E27FC236}">
                  <a16:creationId xmlns:a16="http://schemas.microsoft.com/office/drawing/2014/main" id="{67BE813B-B01F-4102-80B5-92E66B4E456C}"/>
                </a:ext>
              </a:extLst>
            </p:cNvPr>
            <p:cNvSpPr/>
            <p:nvPr/>
          </p:nvSpPr>
          <p:spPr>
            <a:xfrm>
              <a:off x="4185304" y="3039683"/>
              <a:ext cx="342124" cy="380913"/>
            </a:xfrm>
            <a:prstGeom prst="round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ZoneTexte 15">
                  <a:extLst>
                    <a:ext uri="{FF2B5EF4-FFF2-40B4-BE49-F238E27FC236}">
                      <a16:creationId xmlns:a16="http://schemas.microsoft.com/office/drawing/2014/main" id="{63849FFA-FCF9-43CA-9A99-D04490CA15D3}"/>
                    </a:ext>
                  </a:extLst>
                </p:cNvPr>
                <p:cNvSpPr txBox="1"/>
                <p:nvPr/>
              </p:nvSpPr>
              <p:spPr>
                <a:xfrm>
                  <a:off x="261492" y="4363258"/>
                  <a:ext cx="7074609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fr-FR" sz="20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000" b="0" i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: </m:t>
                      </m:r>
                    </m:oMath>
                  </a14:m>
                  <a:r>
                    <a:rPr lang="fr-FR" sz="2000" dirty="0">
                      <a:solidFill>
                        <a:srgbClr val="7030A0"/>
                      </a:solidFill>
                    </a:rPr>
                    <a:t>Finite Mode </a:t>
                  </a:r>
                  <a:r>
                    <a:rPr lang="fr-FR" sz="2000" dirty="0" err="1">
                      <a:solidFill>
                        <a:srgbClr val="7030A0"/>
                      </a:solidFill>
                    </a:rPr>
                    <a:t>Width</a:t>
                  </a:r>
                  <a:r>
                    <a:rPr lang="fr-FR" sz="2000" dirty="0">
                      <a:solidFill>
                        <a:srgbClr val="7030A0"/>
                      </a:solidFill>
                    </a:rPr>
                    <a:t> </a:t>
                  </a:r>
                  <a:r>
                    <a:rPr lang="fr-FR" sz="2000" dirty="0" err="1">
                      <a:solidFill>
                        <a:srgbClr val="7030A0"/>
                      </a:solidFill>
                    </a:rPr>
                    <a:t>effects</a:t>
                  </a:r>
                  <a:r>
                    <a:rPr lang="fr-FR" sz="2000" dirty="0">
                      <a:solidFill>
                        <a:srgbClr val="7030A0"/>
                      </a:solidFill>
                    </a:rPr>
                    <a:t> (FMW) (= </a:t>
                  </a:r>
                  <a:r>
                    <a:rPr lang="fr-FR" sz="2000" dirty="0" err="1">
                      <a:solidFill>
                        <a:srgbClr val="7030A0"/>
                      </a:solidFill>
                    </a:rPr>
                    <a:t>ballooning</a:t>
                  </a:r>
                  <a:r>
                    <a:rPr lang="fr-FR" sz="2000" dirty="0">
                      <a:solidFill>
                        <a:srgbClr val="7030A0"/>
                      </a:solidFill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16" name="ZoneTexte 15">
                  <a:extLst>
                    <a:ext uri="{FF2B5EF4-FFF2-40B4-BE49-F238E27FC236}">
                      <a16:creationId xmlns:a16="http://schemas.microsoft.com/office/drawing/2014/main" id="{63849FFA-FCF9-43CA-9A99-D04490CA15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1492" y="4363258"/>
                  <a:ext cx="7074609" cy="400110"/>
                </a:xfrm>
                <a:prstGeom prst="rect">
                  <a:avLst/>
                </a:prstGeom>
                <a:blipFill>
                  <a:blip r:embed="rId6"/>
                  <a:stretch>
                    <a:fillRect l="-775" t="-7576" b="-2575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B8249698-B4B9-4606-8763-9305D90373A5}"/>
                    </a:ext>
                  </a:extLst>
                </p:cNvPr>
                <p:cNvSpPr txBox="1"/>
                <p:nvPr/>
              </p:nvSpPr>
              <p:spPr>
                <a:xfrm>
                  <a:off x="658236" y="4674187"/>
                  <a:ext cx="3924857" cy="69153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sz="20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fr-FR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fr-FR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fr-FR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e>
                        </m:d>
                        <m:r>
                          <a:rPr lang="fr-FR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∿</m:t>
                        </m:r>
                        <m:r>
                          <m:rPr>
                            <m:sty m:val="p"/>
                          </m:rPr>
                          <a:rPr lang="fr-FR" sz="2000" b="0" i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exp</m:t>
                        </m:r>
                        <m:d>
                          <m:dPr>
                            <m:ctrlPr>
                              <a:rPr lang="fr-FR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fr-FR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fr-FR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Sup>
                              <m:sSubSupPr>
                                <m:ctrlPr>
                                  <a:rPr lang="fr-FR" sz="20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  <m:sup>
                                <m:r>
                                  <a:rPr lang="fr-FR" sz="20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  <m:sSub>
                          <m:sSubPr>
                            <m:ctrlPr>
                              <a:rPr lang="fr-FR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fr-FR" sz="200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fr-FR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num>
                              <m:den>
                                <m:r>
                                  <a:rPr lang="fr-FR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sSubSup>
                              <m:sSubSupPr>
                                <m:ctrlPr>
                                  <a:rPr lang="fr-FR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fr-FR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  <m:sup>
                                <m:r>
                                  <a:rPr lang="fr-FR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oMath>
                    </m:oMathPara>
                  </a14:m>
                  <a:endParaRPr lang="fr-FR" sz="2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B8249698-B4B9-4606-8763-9305D90373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8236" y="4674187"/>
                  <a:ext cx="3924857" cy="69153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ZoneTexte 17"/>
            <p:cNvSpPr txBox="1"/>
            <p:nvPr/>
          </p:nvSpPr>
          <p:spPr>
            <a:xfrm>
              <a:off x="312624" y="5556307"/>
              <a:ext cx="1691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Free </a:t>
              </a:r>
              <a:r>
                <a:rPr lang="fr-FR" dirty="0" err="1"/>
                <a:t>parameter</a:t>
              </a:r>
              <a:endParaRPr lang="fr-FR" dirty="0"/>
            </a:p>
          </p:txBody>
        </p:sp>
        <p:cxnSp>
          <p:nvCxnSpPr>
            <p:cNvPr id="19" name="Connecteur droit avec flèche 18"/>
            <p:cNvCxnSpPr/>
            <p:nvPr/>
          </p:nvCxnSpPr>
          <p:spPr>
            <a:xfrm flipV="1">
              <a:off x="1096156" y="5246932"/>
              <a:ext cx="62084" cy="4013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5C7722F4-A014-4E2F-8F46-24206872D5C0}"/>
                    </a:ext>
                  </a:extLst>
                </p:cNvPr>
                <p:cNvSpPr txBox="1"/>
                <p:nvPr/>
              </p:nvSpPr>
              <p:spPr>
                <a:xfrm>
                  <a:off x="7234496" y="3346372"/>
                  <a:ext cx="3757121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endParaRPr lang="en-US" sz="2000" dirty="0">
                    <a:solidFill>
                      <a:srgbClr val="FF0000"/>
                    </a:solidFill>
                  </a:endParaRPr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sz="2000" dirty="0">
                      <a:solidFill>
                        <a:srgbClr val="00B050"/>
                      </a:solidFill>
                    </a:rPr>
                    <a:t>Precession frequency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a14:m>
                  <a:endParaRPr 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5C7722F4-A014-4E2F-8F46-24206872D5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34496" y="3346372"/>
                  <a:ext cx="3757121" cy="707886"/>
                </a:xfrm>
                <a:prstGeom prst="rect">
                  <a:avLst/>
                </a:prstGeom>
                <a:blipFill>
                  <a:blip r:embed="rId8"/>
                  <a:stretch>
                    <a:fillRect l="-1459" b="-1465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Connecteur droit avec flèche 21">
              <a:extLst>
                <a:ext uri="{FF2B5EF4-FFF2-40B4-BE49-F238E27FC236}">
                  <a16:creationId xmlns:a16="http://schemas.microsoft.com/office/drawing/2014/main" id="{5E56798E-6E16-4A1C-B487-9D718A5F6B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15165" y="3519979"/>
              <a:ext cx="719331" cy="314218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>
              <a:extLst>
                <a:ext uri="{FF2B5EF4-FFF2-40B4-BE49-F238E27FC236}">
                  <a16:creationId xmlns:a16="http://schemas.microsoft.com/office/drawing/2014/main" id="{5E56798E-6E16-4A1C-B487-9D718A5F6BE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554381" y="3428905"/>
              <a:ext cx="650456" cy="360282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>
              <a:extLst>
                <a:ext uri="{FF2B5EF4-FFF2-40B4-BE49-F238E27FC236}">
                  <a16:creationId xmlns:a16="http://schemas.microsoft.com/office/drawing/2014/main" id="{5E56798E-6E16-4A1C-B487-9D718A5F6BE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88363" y="3242703"/>
              <a:ext cx="692664" cy="591494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>
              <a:extLst>
                <a:ext uri="{FF2B5EF4-FFF2-40B4-BE49-F238E27FC236}">
                  <a16:creationId xmlns:a16="http://schemas.microsoft.com/office/drawing/2014/main" id="{5E56798E-6E16-4A1C-B487-9D718A5F6BE2}"/>
                </a:ext>
              </a:extLst>
            </p:cNvPr>
            <p:cNvCxnSpPr>
              <a:cxnSpLocks/>
              <a:stCxn id="6" idx="1"/>
            </p:cNvCxnSpPr>
            <p:nvPr/>
          </p:nvCxnSpPr>
          <p:spPr>
            <a:xfrm flipH="1" flipV="1">
              <a:off x="3705910" y="3589522"/>
              <a:ext cx="852926" cy="332483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Image 30">
            <a:extLst>
              <a:ext uri="{FF2B5EF4-FFF2-40B4-BE49-F238E27FC236}">
                <a16:creationId xmlns:a16="http://schemas.microsoft.com/office/drawing/2014/main" id="{9CAA8A80-29D7-4242-954C-A25975BD69F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14" r="7181"/>
          <a:stretch/>
        </p:blipFill>
        <p:spPr>
          <a:xfrm>
            <a:off x="4992820" y="4300658"/>
            <a:ext cx="3341502" cy="2410418"/>
          </a:xfrm>
          <a:prstGeom prst="rect">
            <a:avLst/>
          </a:prstGeom>
        </p:spPr>
      </p:pic>
      <p:grpSp>
        <p:nvGrpSpPr>
          <p:cNvPr id="32" name="Groupe 31"/>
          <p:cNvGrpSpPr/>
          <p:nvPr/>
        </p:nvGrpSpPr>
        <p:grpSpPr>
          <a:xfrm>
            <a:off x="8745993" y="3402223"/>
            <a:ext cx="3881435" cy="3053159"/>
            <a:chOff x="8995461" y="3843890"/>
            <a:chExt cx="3252166" cy="2690517"/>
          </a:xfrm>
        </p:grpSpPr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E3274816-19AA-410E-8C26-DBB06271CC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934" t="7229"/>
            <a:stretch/>
          </p:blipFill>
          <p:spPr>
            <a:xfrm>
              <a:off x="11039061" y="4189392"/>
              <a:ext cx="423327" cy="2345015"/>
            </a:xfrm>
            <a:prstGeom prst="rect">
              <a:avLst/>
            </a:prstGeom>
          </p:spPr>
        </p:pic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id="{E3274816-19AA-410E-8C26-DBB06271CC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908" t="24586" r="13339" b="20271"/>
            <a:stretch/>
          </p:blipFill>
          <p:spPr>
            <a:xfrm>
              <a:off x="9177898" y="4250031"/>
              <a:ext cx="1802581" cy="216905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ZoneTexte 34">
                  <a:extLst>
                    <a:ext uri="{FF2B5EF4-FFF2-40B4-BE49-F238E27FC236}">
                      <a16:creationId xmlns:a16="http://schemas.microsoft.com/office/drawing/2014/main" id="{69D12B83-CEB0-48B8-99D6-A17DEFB6AF13}"/>
                    </a:ext>
                  </a:extLst>
                </p:cNvPr>
                <p:cNvSpPr txBox="1"/>
                <p:nvPr/>
              </p:nvSpPr>
              <p:spPr>
                <a:xfrm>
                  <a:off x="9510453" y="3843890"/>
                  <a:ext cx="273717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 panose="02040503050406030204" pitchFamily="18" charset="0"/>
                              </a:rPr>
                              <m:t>δΦ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≠0</m:t>
                            </m:r>
                          </m:sub>
                        </m:sSub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35" name="ZoneTexte 34">
                  <a:extLst>
                    <a:ext uri="{FF2B5EF4-FFF2-40B4-BE49-F238E27FC236}">
                      <a16:creationId xmlns:a16="http://schemas.microsoft.com/office/drawing/2014/main" id="{69D12B83-CEB0-48B8-99D6-A17DEFB6AF1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10453" y="3843890"/>
                  <a:ext cx="2737174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ZoneTexte 35"/>
            <p:cNvSpPr txBox="1"/>
            <p:nvPr/>
          </p:nvSpPr>
          <p:spPr>
            <a:xfrm>
              <a:off x="8995461" y="3845277"/>
              <a:ext cx="15200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/>
                <a:t>BALLOONING</a:t>
              </a:r>
              <a:r>
                <a:rPr lang="fr-FR" dirty="0"/>
                <a:t> 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ZoneTexte 36"/>
              <p:cNvSpPr txBox="1"/>
              <p:nvPr/>
            </p:nvSpPr>
            <p:spPr>
              <a:xfrm>
                <a:off x="374703" y="3169605"/>
                <a:ext cx="358064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r-FR" sz="2000" dirty="0">
                    <a:solidFill>
                      <a:schemeClr val="accent1"/>
                    </a:solidFill>
                  </a:rPr>
                  <a:t>Bounce </a:t>
                </a:r>
                <a:r>
                  <a:rPr lang="fr-FR" sz="2000" dirty="0" err="1">
                    <a:solidFill>
                      <a:schemeClr val="accent1"/>
                    </a:solidFill>
                  </a:rPr>
                  <a:t>frequency</a:t>
                </a:r>
                <a:r>
                  <a:rPr lang="fr-FR" sz="2000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37" name="ZoneText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03" y="3169605"/>
                <a:ext cx="3580649" cy="400110"/>
              </a:xfrm>
              <a:prstGeom prst="rect">
                <a:avLst/>
              </a:prstGeom>
              <a:blipFill>
                <a:blip r:embed="rId12"/>
                <a:stretch>
                  <a:fillRect l="-1531" t="-9091" b="-257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64798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598" y="188463"/>
            <a:ext cx="10770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FF0000"/>
                </a:solidFill>
                <a:latin typeface="Arial"/>
              </a:rPr>
              <a:t>Passing ion contribution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583680" y="6343650"/>
            <a:ext cx="718457" cy="514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DF1C7673-6E24-47D7-87C8-B4A5EA27ACFF}"/>
              </a:ext>
            </a:extLst>
          </p:cNvPr>
          <p:cNvCxnSpPr/>
          <p:nvPr/>
        </p:nvCxnSpPr>
        <p:spPr>
          <a:xfrm flipH="1" flipV="1">
            <a:off x="8187231" y="1613522"/>
            <a:ext cx="12670" cy="35004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2C74C64-AA3E-4ABC-9184-6F9E73A38143}"/>
                  </a:ext>
                </a:extLst>
              </p:cNvPr>
              <p:cNvSpPr/>
              <p:nvPr/>
            </p:nvSpPr>
            <p:spPr>
              <a:xfrm>
                <a:off x="542547" y="827269"/>
                <a:ext cx="9533059" cy="10634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Ξ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fr-FR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sub>
                        <m:sup>
                          <m:r>
                            <m:rPr>
                              <m:sty m:val="p"/>
                              <m:brk m:alnAt="23"/>
                            </m:r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sup>
                        <m:e>
                          <m:f>
                            <m:fPr>
                              <m:ctrlP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m:rPr>
                                  <m:sty m:val="p"/>
                                </m:rP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θ</m:t>
                              </m:r>
                            </m:num>
                            <m:den>
                              <m: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  <m:brk m:alnAt="23"/>
                                </m:rP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den>
                          </m:f>
                        </m:e>
                      </m:nary>
                      <m:sSup>
                        <m:sSupPr>
                          <m:ctrlPr>
                            <a:rPr lang="fr-FR" sz="20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fr-FR" sz="20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20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</m:d>
                        </m:e>
                        <m:sup>
                          <m:r>
                            <a:rPr lang="en-US" sz="20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fr-FR" sz="20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</m:d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fr-F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fr-F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fr-FR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nary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sz="20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r-FR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fr-FR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fr-FR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π</m:t>
                                  </m:r>
                                  <m:sSub>
                                    <m:sSubPr>
                                      <m:ctrlPr>
                                        <a:rPr lang="fr-FR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fr-FR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F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3/2</m:t>
                          </m:r>
                        </m:sup>
                      </m:sSup>
                      <m:sSup>
                        <m:sSup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𝜖</m:t>
                          </m:r>
                        </m:sup>
                      </m:sSup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𝑁𝑖</m:t>
                              </m:r>
                            </m:sub>
                          </m:sSub>
                          <m:r>
                            <a:rPr lang="fr-F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𝑇𝑖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  <m:r>
                            <a:rPr lang="fr-F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  <m:sSubSup>
                        <m:sSubSupPr>
                          <m:ctrlPr>
                            <a:rPr lang="fr-FR" sz="2000" i="1" smtClean="0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000" b="0" i="1" smtClean="0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fr-FR" sz="2000" i="1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fr-FR" sz="2000" i="1">
                          <a:solidFill>
                            <a:srgbClr val="FA8606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fr-FR" sz="2000" i="1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fr-FR" sz="2000" i="1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  <m:t>⟂</m:t>
                          </m:r>
                        </m:sub>
                      </m:sSub>
                      <m:d>
                        <m:dPr>
                          <m:ctrlPr>
                            <a:rPr lang="fr-FR" sz="2000" i="1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</m:d>
                      <m:sSub>
                        <m:sSubPr>
                          <m:ctrlPr>
                            <a:rPr lang="fr-FR" sz="2000" i="1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fr-FR" sz="2000" i="1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fr-FR" sz="2000" i="1">
                          <a:solidFill>
                            <a:srgbClr val="FA8606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fr-FR" sz="2000" i="1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000" i="1">
                                  <a:solidFill>
                                    <a:srgbClr val="FA860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solidFill>
                                    <a:srgbClr val="FA8606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r-FR" sz="2000" i="1">
                                  <a:solidFill>
                                    <a:srgbClr val="FA8606"/>
                                  </a:solidFill>
                                  <a:latin typeface="Cambria Math" panose="02040503050406030204" pitchFamily="18" charset="0"/>
                                </a:rPr>
                                <m:t>⟂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000" i="1">
                                  <a:solidFill>
                                    <a:srgbClr val="FA860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solidFill>
                                    <a:srgbClr val="FA8606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r-FR" sz="2000" i="1">
                                  <a:solidFill>
                                    <a:srgbClr val="FA8606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den>
                      </m:f>
                      <m:r>
                        <a:rPr lang="fr-FR" sz="2000" i="1">
                          <a:solidFill>
                            <a:srgbClr val="FA8606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2000" dirty="0">
                  <a:solidFill>
                    <a:srgbClr val="FA8606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2C74C64-AA3E-4ABC-9184-6F9E73A3814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547" y="827269"/>
                <a:ext cx="9533059" cy="106349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>
            <a:extLst>
              <a:ext uri="{FF2B5EF4-FFF2-40B4-BE49-F238E27FC236}">
                <a16:creationId xmlns:a16="http://schemas.microsoft.com/office/drawing/2014/main" id="{058BF5F0-12CE-45C8-8759-2E5DA77476D5}"/>
              </a:ext>
            </a:extLst>
          </p:cNvPr>
          <p:cNvSpPr txBox="1"/>
          <p:nvPr/>
        </p:nvSpPr>
        <p:spPr>
          <a:xfrm>
            <a:off x="6646497" y="1948048"/>
            <a:ext cx="3964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FA8606"/>
                </a:solidFill>
              </a:rPr>
              <a:t>Finite</a:t>
            </a:r>
            <a:r>
              <a:rPr lang="fr-FR" dirty="0">
                <a:solidFill>
                  <a:srgbClr val="FA8606"/>
                </a:solidFill>
              </a:rPr>
              <a:t> Larmor Radius </a:t>
            </a:r>
            <a:r>
              <a:rPr lang="fr-FR" dirty="0" err="1">
                <a:solidFill>
                  <a:srgbClr val="FA8606"/>
                </a:solidFill>
              </a:rPr>
              <a:t>effects</a:t>
            </a:r>
            <a:r>
              <a:rPr lang="fr-FR" dirty="0">
                <a:solidFill>
                  <a:srgbClr val="FA8606"/>
                </a:solidFill>
              </a:rPr>
              <a:t> (FLR)</a:t>
            </a:r>
          </a:p>
        </p:txBody>
      </p:sp>
      <p:pic>
        <p:nvPicPr>
          <p:cNvPr id="1026" name="Picture 2" descr="Larmor Radius - an overview | ScienceDirect Topic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042" b="-1783"/>
          <a:stretch/>
        </p:blipFill>
        <p:spPr bwMode="auto">
          <a:xfrm>
            <a:off x="9558300" y="2339335"/>
            <a:ext cx="2410416" cy="213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9406085" y="2325274"/>
            <a:ext cx="318977" cy="2627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3891097" y="2218729"/>
                <a:ext cx="1942198" cy="6522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/>
                  <a:t>No ions </a:t>
                </a:r>
                <a:r>
                  <a:rPr lang="fr-FR" b="1" dirty="0" err="1"/>
                  <a:t>resonance</a:t>
                </a:r>
                <a:endParaRPr lang="fr-FR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fr-FR" b="1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1" i="1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𝒅𝒊</m:t>
                          </m:r>
                        </m:sub>
                      </m:sSub>
                      <m:r>
                        <a:rPr lang="fr-FR" b="1" i="1" smtClean="0">
                          <a:latin typeface="Cambria Math" panose="02040503050406030204" pitchFamily="18" charset="0"/>
                        </a:rPr>
                        <m:t>≪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fr-FR" b="1" i="1" smtClean="0">
                          <a:latin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fr-FR" b="1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1097" y="2218729"/>
                <a:ext cx="1942198" cy="652230"/>
              </a:xfrm>
              <a:prstGeom prst="rect">
                <a:avLst/>
              </a:prstGeom>
              <a:blipFill>
                <a:blip r:embed="rId5"/>
                <a:stretch>
                  <a:fillRect l="-2508" t="-5607" r="-2508" b="-654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llipse 5"/>
          <p:cNvSpPr/>
          <p:nvPr/>
        </p:nvSpPr>
        <p:spPr>
          <a:xfrm>
            <a:off x="6485641" y="1404595"/>
            <a:ext cx="452487" cy="4053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avec flèche 9"/>
          <p:cNvCxnSpPr>
            <a:stCxn id="2" idx="0"/>
            <a:endCxn id="6" idx="2"/>
          </p:cNvCxnSpPr>
          <p:nvPr/>
        </p:nvCxnSpPr>
        <p:spPr>
          <a:xfrm flipV="1">
            <a:off x="4862196" y="1607271"/>
            <a:ext cx="1623445" cy="611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11434354" y="627017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14</a:t>
            </a:r>
          </a:p>
        </p:txBody>
      </p:sp>
      <p:cxnSp>
        <p:nvCxnSpPr>
          <p:cNvPr id="15" name="Connecteur droit avec flèche 14"/>
          <p:cNvCxnSpPr/>
          <p:nvPr/>
        </p:nvCxnSpPr>
        <p:spPr>
          <a:xfrm flipH="1" flipV="1">
            <a:off x="10223863" y="3310819"/>
            <a:ext cx="139337" cy="2247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8870398" y="2941487"/>
            <a:ext cx="2410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Larmor radius</a:t>
            </a:r>
          </a:p>
        </p:txBody>
      </p:sp>
    </p:spTree>
    <p:extLst>
      <p:ext uri="{BB962C8B-B14F-4D97-AF65-F5344CB8AC3E}">
        <p14:creationId xmlns:p14="http://schemas.microsoft.com/office/powerpoint/2010/main" val="23026282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598" y="188463"/>
            <a:ext cx="10770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FF0000"/>
                </a:solidFill>
                <a:latin typeface="Arial"/>
              </a:rPr>
              <a:t>Passing ion contribution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583680" y="6343650"/>
            <a:ext cx="718457" cy="514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DF1C7673-6E24-47D7-87C8-B4A5EA27ACFF}"/>
              </a:ext>
            </a:extLst>
          </p:cNvPr>
          <p:cNvCxnSpPr/>
          <p:nvPr/>
        </p:nvCxnSpPr>
        <p:spPr>
          <a:xfrm flipH="1" flipV="1">
            <a:off x="8187231" y="1613522"/>
            <a:ext cx="12670" cy="35004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2C74C64-AA3E-4ABC-9184-6F9E73A38143}"/>
                  </a:ext>
                </a:extLst>
              </p:cNvPr>
              <p:cNvSpPr/>
              <p:nvPr/>
            </p:nvSpPr>
            <p:spPr>
              <a:xfrm>
                <a:off x="542547" y="827269"/>
                <a:ext cx="9533059" cy="10634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Ξ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fr-FR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sub>
                        <m:sup>
                          <m:r>
                            <m:rPr>
                              <m:sty m:val="p"/>
                              <m:brk m:alnAt="23"/>
                            </m:r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sup>
                        <m:e>
                          <m:f>
                            <m:fPr>
                              <m:ctrlP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m:rPr>
                                  <m:sty m:val="p"/>
                                </m:rP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θ</m:t>
                              </m:r>
                            </m:num>
                            <m:den>
                              <m: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  <m:brk m:alnAt="23"/>
                                </m:rP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den>
                          </m:f>
                        </m:e>
                      </m:nary>
                      <m:sSup>
                        <m:sSupPr>
                          <m:ctrlPr>
                            <a:rPr lang="fr-FR" sz="20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fr-FR" sz="20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20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</m:d>
                        </m:e>
                        <m:sup>
                          <m:r>
                            <a:rPr lang="en-US" sz="20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fr-FR" sz="20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</m:d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fr-F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fr-F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fr-FR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nary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sz="20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r-FR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fr-FR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fr-FR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π</m:t>
                                  </m:r>
                                  <m:sSub>
                                    <m:sSubPr>
                                      <m:ctrlPr>
                                        <a:rPr lang="fr-FR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fr-FR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F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3/2</m:t>
                          </m:r>
                        </m:sup>
                      </m:sSup>
                      <m:sSup>
                        <m:sSup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𝜖</m:t>
                          </m:r>
                        </m:sup>
                      </m:sSup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𝑁𝑖</m:t>
                              </m:r>
                            </m:sub>
                          </m:sSub>
                          <m:r>
                            <a:rPr lang="fr-F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𝑇𝑖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  <m:r>
                            <a:rPr lang="fr-F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  <m:sSubSup>
                        <m:sSubSupPr>
                          <m:ctrlPr>
                            <a:rPr lang="fr-FR" sz="2000" i="1" smtClean="0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000" b="0" i="1" smtClean="0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fr-FR" sz="2000" i="1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fr-FR" sz="2000" i="1">
                          <a:solidFill>
                            <a:srgbClr val="FA8606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fr-FR" sz="2000" i="1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fr-FR" sz="2000" i="1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  <m:t>⟂</m:t>
                          </m:r>
                        </m:sub>
                      </m:sSub>
                      <m:d>
                        <m:dPr>
                          <m:ctrlPr>
                            <a:rPr lang="fr-FR" sz="2000" i="1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</m:d>
                      <m:sSub>
                        <m:sSubPr>
                          <m:ctrlPr>
                            <a:rPr lang="fr-FR" sz="2000" i="1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fr-FR" sz="2000" i="1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fr-FR" sz="2000" i="1">
                          <a:solidFill>
                            <a:srgbClr val="FA8606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fr-FR" sz="2000" i="1">
                              <a:solidFill>
                                <a:srgbClr val="FA8606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000" i="1">
                                  <a:solidFill>
                                    <a:srgbClr val="FA860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solidFill>
                                    <a:srgbClr val="FA8606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r-FR" sz="2000" i="1">
                                  <a:solidFill>
                                    <a:srgbClr val="FA8606"/>
                                  </a:solidFill>
                                  <a:latin typeface="Cambria Math" panose="02040503050406030204" pitchFamily="18" charset="0"/>
                                </a:rPr>
                                <m:t>⟂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000" i="1">
                                  <a:solidFill>
                                    <a:srgbClr val="FA860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solidFill>
                                    <a:srgbClr val="FA8606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r-FR" sz="2000" i="1">
                                  <a:solidFill>
                                    <a:srgbClr val="FA8606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den>
                      </m:f>
                      <m:r>
                        <a:rPr lang="fr-FR" sz="2000" i="1">
                          <a:solidFill>
                            <a:srgbClr val="FA8606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2000" dirty="0">
                  <a:solidFill>
                    <a:srgbClr val="FA8606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2C74C64-AA3E-4ABC-9184-6F9E73A3814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547" y="827269"/>
                <a:ext cx="9533059" cy="106349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>
            <a:extLst>
              <a:ext uri="{FF2B5EF4-FFF2-40B4-BE49-F238E27FC236}">
                <a16:creationId xmlns:a16="http://schemas.microsoft.com/office/drawing/2014/main" id="{058BF5F0-12CE-45C8-8759-2E5DA77476D5}"/>
              </a:ext>
            </a:extLst>
          </p:cNvPr>
          <p:cNvSpPr txBox="1"/>
          <p:nvPr/>
        </p:nvSpPr>
        <p:spPr>
          <a:xfrm>
            <a:off x="6646497" y="1948048"/>
            <a:ext cx="3964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FA8606"/>
                </a:solidFill>
              </a:rPr>
              <a:t>Finite</a:t>
            </a:r>
            <a:r>
              <a:rPr lang="fr-FR" dirty="0">
                <a:solidFill>
                  <a:srgbClr val="FA8606"/>
                </a:solidFill>
              </a:rPr>
              <a:t> Larmor Radius </a:t>
            </a:r>
            <a:r>
              <a:rPr lang="fr-FR" dirty="0" err="1">
                <a:solidFill>
                  <a:srgbClr val="FA8606"/>
                </a:solidFill>
              </a:rPr>
              <a:t>effects</a:t>
            </a:r>
            <a:r>
              <a:rPr lang="fr-FR" dirty="0">
                <a:solidFill>
                  <a:srgbClr val="FA8606"/>
                </a:solidFill>
              </a:rPr>
              <a:t> (FLR)</a:t>
            </a:r>
          </a:p>
        </p:txBody>
      </p:sp>
      <p:pic>
        <p:nvPicPr>
          <p:cNvPr id="1026" name="Picture 2" descr="Larmor Radius - an overview | ScienceDirect Topic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042" b="-1783"/>
          <a:stretch/>
        </p:blipFill>
        <p:spPr bwMode="auto">
          <a:xfrm>
            <a:off x="9558300" y="2339335"/>
            <a:ext cx="2410416" cy="213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9406085" y="2325274"/>
            <a:ext cx="318977" cy="2627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3891097" y="2218729"/>
                <a:ext cx="1942198" cy="6522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/>
                  <a:t>No ions </a:t>
                </a:r>
                <a:r>
                  <a:rPr lang="fr-FR" b="1" dirty="0" err="1"/>
                  <a:t>resonance</a:t>
                </a:r>
                <a:endParaRPr lang="fr-FR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fr-FR" b="1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1" i="1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𝒅𝒊</m:t>
                          </m:r>
                        </m:sub>
                      </m:sSub>
                      <m:r>
                        <a:rPr lang="fr-FR" b="1" i="1" smtClean="0">
                          <a:latin typeface="Cambria Math" panose="02040503050406030204" pitchFamily="18" charset="0"/>
                        </a:rPr>
                        <m:t>≪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fr-FR" b="1" i="1" smtClean="0">
                          <a:latin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fr-FR" b="1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1097" y="2218729"/>
                <a:ext cx="1942198" cy="652230"/>
              </a:xfrm>
              <a:prstGeom prst="rect">
                <a:avLst/>
              </a:prstGeom>
              <a:blipFill>
                <a:blip r:embed="rId5"/>
                <a:stretch>
                  <a:fillRect l="-2508" t="-5607" r="-2508" b="-654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/>
          <p:cNvSpPr txBox="1"/>
          <p:nvPr/>
        </p:nvSpPr>
        <p:spPr>
          <a:xfrm>
            <a:off x="8870398" y="2941487"/>
            <a:ext cx="2410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Larmor radius</a:t>
            </a:r>
          </a:p>
        </p:txBody>
      </p:sp>
      <p:sp>
        <p:nvSpPr>
          <p:cNvPr id="6" name="Ellipse 5"/>
          <p:cNvSpPr/>
          <p:nvPr/>
        </p:nvSpPr>
        <p:spPr>
          <a:xfrm>
            <a:off x="6485641" y="1404595"/>
            <a:ext cx="452487" cy="4053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avec flèche 9"/>
          <p:cNvCxnSpPr>
            <a:stCxn id="2" idx="0"/>
            <a:endCxn id="6" idx="2"/>
          </p:cNvCxnSpPr>
          <p:nvPr/>
        </p:nvCxnSpPr>
        <p:spPr>
          <a:xfrm flipV="1">
            <a:off x="4862196" y="1607271"/>
            <a:ext cx="1623445" cy="611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e 13"/>
          <p:cNvGrpSpPr/>
          <p:nvPr/>
        </p:nvGrpSpPr>
        <p:grpSpPr>
          <a:xfrm>
            <a:off x="167108" y="3176234"/>
            <a:ext cx="5506810" cy="1295971"/>
            <a:chOff x="5065248" y="2668453"/>
            <a:chExt cx="5506810" cy="129597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ZoneTexte 14">
                  <a:extLst>
                    <a:ext uri="{FF2B5EF4-FFF2-40B4-BE49-F238E27FC236}">
                      <a16:creationId xmlns:a16="http://schemas.microsoft.com/office/drawing/2014/main" id="{B8EFD560-073A-4C2E-9B58-B9CD732691C8}"/>
                    </a:ext>
                  </a:extLst>
                </p:cNvPr>
                <p:cNvSpPr txBox="1"/>
                <p:nvPr/>
              </p:nvSpPr>
              <p:spPr>
                <a:xfrm>
                  <a:off x="6754910" y="2668453"/>
                  <a:ext cx="2864642" cy="7186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fr-FR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⟂</m:t>
                          </m:r>
                        </m:sub>
                      </m:sSub>
                      <m:r>
                        <a:rPr lang="fr-FR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θ</m:t>
                          </m:r>
                        </m:sub>
                      </m:sSub>
                      <m:f>
                        <m:fPr>
                          <m:ctrlPr>
                            <a:rPr lang="fr-FR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fr-F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fr-F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a14:m>
                  <a:r>
                    <a:rPr lang="fr-FR" sz="2000" dirty="0">
                      <a:solidFill>
                        <a:schemeClr val="tx1"/>
                      </a:solidFill>
                    </a:rPr>
                    <a:t> </a:t>
                  </a:r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fr-FR" sz="2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fr-FR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fr-FR" sz="20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fr-FR" sz="20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sz="20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fr-FR" sz="20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fr-FR" sz="20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fr-FR" sz="20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sz="20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fr-FR" sz="20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fr-FR" sz="20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</m:den>
                          </m:f>
                          <m:sSup>
                            <m:sSupPr>
                              <m:ctrlPr>
                                <a:rPr lang="fr-FR" sz="20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0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fr-FR" sz="20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fr-FR" sz="20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20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  <m:sup>
                              <m:r>
                                <a:rPr lang="fr-FR" sz="20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a14:m>
                  <a:endParaRPr lang="fr-FR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ZoneTexte 14">
                  <a:extLst>
                    <a:ext uri="{FF2B5EF4-FFF2-40B4-BE49-F238E27FC236}">
                      <a16:creationId xmlns:a16="http://schemas.microsoft.com/office/drawing/2014/main" id="{B8EFD560-073A-4C2E-9B58-B9CD732691C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54910" y="2668453"/>
                  <a:ext cx="2864642" cy="718658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50DD2713-69D4-4C8C-959F-77BEE703480B}"/>
                </a:ext>
              </a:extLst>
            </p:cNvPr>
            <p:cNvSpPr txBox="1"/>
            <p:nvPr/>
          </p:nvSpPr>
          <p:spPr>
            <a:xfrm>
              <a:off x="8118589" y="3595092"/>
              <a:ext cx="24534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>
                  <a:solidFill>
                    <a:schemeClr val="accent6">
                      <a:lumMod val="75000"/>
                    </a:schemeClr>
                  </a:solidFill>
                  <a:latin typeface="+mn-lt"/>
                </a:rPr>
                <a:t>Function</a:t>
              </a:r>
              <a:r>
                <a:rPr lang="fr-FR" dirty="0">
                  <a:solidFill>
                    <a:schemeClr val="accent6">
                      <a:lumMod val="75000"/>
                    </a:schemeClr>
                  </a:solidFill>
                  <a:latin typeface="+mn-lt"/>
                </a:rPr>
                <a:t> of </a:t>
              </a:r>
              <a:r>
                <a:rPr lang="fr-FR" dirty="0" err="1">
                  <a:solidFill>
                    <a:schemeClr val="accent6">
                      <a:lumMod val="75000"/>
                    </a:schemeClr>
                  </a:solidFill>
                  <a:latin typeface="+mn-lt"/>
                </a:rPr>
                <a:t>shaping</a:t>
              </a:r>
              <a:endParaRPr lang="fr-FR" dirty="0">
                <a:solidFill>
                  <a:schemeClr val="accent6">
                    <a:lumMod val="75000"/>
                  </a:schemeClr>
                </a:solidFill>
                <a:latin typeface="+mn-lt"/>
              </a:endParaRPr>
            </a:p>
          </p:txBody>
        </p:sp>
        <p:cxnSp>
          <p:nvCxnSpPr>
            <p:cNvPr id="17" name="Connecteur droit avec flèche 16">
              <a:extLst>
                <a:ext uri="{FF2B5EF4-FFF2-40B4-BE49-F238E27FC236}">
                  <a16:creationId xmlns:a16="http://schemas.microsoft.com/office/drawing/2014/main" id="{DB604E2C-906D-4850-AE74-2DE41BB8970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78439" y="3376185"/>
              <a:ext cx="467511" cy="286620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>
              <a:extLst>
                <a:ext uri="{FF2B5EF4-FFF2-40B4-BE49-F238E27FC236}">
                  <a16:creationId xmlns:a16="http://schemas.microsoft.com/office/drawing/2014/main" id="{D4232921-7130-415F-806D-51B496A8183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870137" y="3088560"/>
              <a:ext cx="302216" cy="574245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 : coins arrondis 47">
              <a:extLst>
                <a:ext uri="{FF2B5EF4-FFF2-40B4-BE49-F238E27FC236}">
                  <a16:creationId xmlns:a16="http://schemas.microsoft.com/office/drawing/2014/main" id="{30B2043D-EB31-4995-A6B3-A938D812198B}"/>
                </a:ext>
              </a:extLst>
            </p:cNvPr>
            <p:cNvSpPr/>
            <p:nvPr/>
          </p:nvSpPr>
          <p:spPr>
            <a:xfrm>
              <a:off x="8610600" y="2762267"/>
              <a:ext cx="281143" cy="291463"/>
            </a:xfrm>
            <a:prstGeom prst="round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sp>
          <p:nvSpPr>
            <p:cNvPr id="20" name="Rectangle : coins arrondis 48">
              <a:extLst>
                <a:ext uri="{FF2B5EF4-FFF2-40B4-BE49-F238E27FC236}">
                  <a16:creationId xmlns:a16="http://schemas.microsoft.com/office/drawing/2014/main" id="{FA04B4B3-ACA6-4C91-8F5D-9B56E3383575}"/>
                </a:ext>
              </a:extLst>
            </p:cNvPr>
            <p:cNvSpPr/>
            <p:nvPr/>
          </p:nvSpPr>
          <p:spPr>
            <a:xfrm>
              <a:off x="7763316" y="3076124"/>
              <a:ext cx="248208" cy="310987"/>
            </a:xfrm>
            <a:prstGeom prst="round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AF6CF787-3D90-470A-8692-B866573C4530}"/>
                    </a:ext>
                  </a:extLst>
                </p:cNvPr>
                <p:cNvSpPr txBox="1"/>
                <p:nvPr/>
              </p:nvSpPr>
              <p:spPr>
                <a:xfrm>
                  <a:off x="5065248" y="3389064"/>
                  <a:ext cx="1479512" cy="4390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fr-FR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a14:m>
                  <a:r>
                    <a:rPr lang="fr-FR" sz="2200" i="1" dirty="0">
                      <a:solidFill>
                        <a:schemeClr val="tx1"/>
                      </a:solidFill>
                    </a:rPr>
                    <a:t> = </a:t>
                  </a:r>
                  <a14:m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fr-FR" sz="2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𝑑𝑙</m:t>
                          </m:r>
                        </m:num>
                        <m:den>
                          <m:r>
                            <a:rPr lang="fr-FR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l-GR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θ</m:t>
                          </m:r>
                        </m:den>
                      </m:f>
                    </m:oMath>
                  </a14:m>
                  <a:endParaRPr lang="fr-FR" sz="2200" i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AF6CF787-3D90-470A-8692-B866573C453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65248" y="3389064"/>
                  <a:ext cx="1479512" cy="439031"/>
                </a:xfrm>
                <a:prstGeom prst="rect">
                  <a:avLst/>
                </a:prstGeom>
                <a:blipFill>
                  <a:blip r:embed="rId7"/>
                  <a:stretch>
                    <a:fillRect t="-116667" r="-25514" b="-18333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Connecteur droit avec flèche 21"/>
            <p:cNvCxnSpPr>
              <a:stCxn id="21" idx="3"/>
            </p:cNvCxnSpPr>
            <p:nvPr/>
          </p:nvCxnSpPr>
          <p:spPr>
            <a:xfrm flipV="1">
              <a:off x="6544760" y="3389064"/>
              <a:ext cx="1243959" cy="2195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057BC064-8B5F-4BFB-93F7-139258110BEB}"/>
                  </a:ext>
                </a:extLst>
              </p:cNvPr>
              <p:cNvSpPr txBox="1"/>
              <p:nvPr/>
            </p:nvSpPr>
            <p:spPr>
              <a:xfrm>
                <a:off x="2628900" y="5248752"/>
                <a:ext cx="7353300" cy="1200329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FLR </a:t>
                </a:r>
                <a:r>
                  <a:rPr lang="fr-FR" dirty="0" err="1"/>
                  <a:t>effects</a:t>
                </a:r>
                <a:r>
                  <a:rPr lang="fr-FR" dirty="0"/>
                  <a:t>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/>
                  <a:t>are </a:t>
                </a:r>
                <a:r>
                  <a:rPr lang="fr-FR" dirty="0" err="1"/>
                  <a:t>stabilising</a:t>
                </a:r>
                <a:r>
                  <a:rPr lang="fr-FR" dirty="0"/>
                  <a:t> for the TEM </a:t>
                </a:r>
                <a:r>
                  <a:rPr lang="fr-FR" dirty="0" err="1"/>
                  <a:t>instability</a:t>
                </a:r>
                <a:endParaRPr lang="fr-FR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 err="1"/>
                  <a:t>increase</a:t>
                </a:r>
                <a:r>
                  <a:rPr lang="fr-FR" dirty="0"/>
                  <a:t> </a:t>
                </a:r>
                <a:r>
                  <a:rPr lang="fr-FR" dirty="0" err="1"/>
                  <a:t>with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⟂</m:t>
                        </m:r>
                      </m:sub>
                    </m:sSub>
                  </m:oMath>
                </a14:m>
                <a:endParaRPr lang="fr-FR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 err="1"/>
                  <a:t>increase</a:t>
                </a:r>
                <a:r>
                  <a:rPr lang="fr-FR" dirty="0"/>
                  <a:t> </a:t>
                </a:r>
                <a:r>
                  <a:rPr lang="fr-FR" dirty="0" err="1"/>
                  <a:t>with</a:t>
                </a:r>
                <a:r>
                  <a:rPr lang="fr-FR" dirty="0"/>
                  <a:t> the </a:t>
                </a:r>
                <a:r>
                  <a:rPr lang="fr-FR" dirty="0" err="1"/>
                  <a:t>magnetic</a:t>
                </a:r>
                <a:r>
                  <a:rPr lang="fr-FR" dirty="0"/>
                  <a:t> </a:t>
                </a:r>
                <a:r>
                  <a:rPr lang="fr-FR" dirty="0" err="1"/>
                  <a:t>shear</a:t>
                </a:r>
                <a:r>
                  <a:rPr lang="fr-FR" dirty="0"/>
                  <a:t> s</a:t>
                </a:r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057BC064-8B5F-4BFB-93F7-139258110B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8900" y="5248752"/>
                <a:ext cx="7353300" cy="1200329"/>
              </a:xfrm>
              <a:prstGeom prst="rect">
                <a:avLst/>
              </a:prstGeom>
              <a:blipFill>
                <a:blip r:embed="rId8"/>
                <a:stretch>
                  <a:fillRect l="-579" t="-2000" b="-6000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Connecteur droit avec flèche 10"/>
          <p:cNvCxnSpPr/>
          <p:nvPr/>
        </p:nvCxnSpPr>
        <p:spPr>
          <a:xfrm flipH="1" flipV="1">
            <a:off x="10223863" y="3310819"/>
            <a:ext cx="139337" cy="2247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11434354" y="627017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1049334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583680" y="6343650"/>
            <a:ext cx="718457" cy="514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C497A503-04E7-493B-A10A-4DF7F6FFA397}"/>
              </a:ext>
            </a:extLst>
          </p:cNvPr>
          <p:cNvGrpSpPr/>
          <p:nvPr/>
        </p:nvGrpSpPr>
        <p:grpSpPr>
          <a:xfrm>
            <a:off x="978387" y="3656966"/>
            <a:ext cx="3858443" cy="3201034"/>
            <a:chOff x="3000655" y="3244647"/>
            <a:chExt cx="3032600" cy="2569806"/>
          </a:xfrm>
        </p:grpSpPr>
        <p:grpSp>
          <p:nvGrpSpPr>
            <p:cNvPr id="34" name="Groupe 33">
              <a:extLst>
                <a:ext uri="{FF2B5EF4-FFF2-40B4-BE49-F238E27FC236}">
                  <a16:creationId xmlns:a16="http://schemas.microsoft.com/office/drawing/2014/main" id="{F5C3CB29-B133-4CED-8E74-4C9C8D9DBFCC}"/>
                </a:ext>
              </a:extLst>
            </p:cNvPr>
            <p:cNvGrpSpPr/>
            <p:nvPr/>
          </p:nvGrpSpPr>
          <p:grpSpPr>
            <a:xfrm>
              <a:off x="3000655" y="3244647"/>
              <a:ext cx="3032600" cy="2569806"/>
              <a:chOff x="3000655" y="3244647"/>
              <a:chExt cx="3032600" cy="2569806"/>
            </a:xfrm>
          </p:grpSpPr>
          <p:pic>
            <p:nvPicPr>
              <p:cNvPr id="18" name="Image 17">
                <a:extLst>
                  <a:ext uri="{FF2B5EF4-FFF2-40B4-BE49-F238E27FC236}">
                    <a16:creationId xmlns:a16="http://schemas.microsoft.com/office/drawing/2014/main" id="{30989649-0298-40B8-8821-5BEEFC957E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06" t="10100" r="7699" b="6136"/>
              <a:stretch/>
            </p:blipFill>
            <p:spPr>
              <a:xfrm>
                <a:off x="3377380" y="3244647"/>
                <a:ext cx="2655875" cy="2315365"/>
              </a:xfrm>
              <a:prstGeom prst="rect">
                <a:avLst/>
              </a:prstGeom>
            </p:spPr>
          </p:pic>
          <p:pic>
            <p:nvPicPr>
              <p:cNvPr id="25" name="Image 24">
                <a:extLst>
                  <a:ext uri="{FF2B5EF4-FFF2-40B4-BE49-F238E27FC236}">
                    <a16:creationId xmlns:a16="http://schemas.microsoft.com/office/drawing/2014/main" id="{8FF0609E-C776-4B3F-9DA1-5CEEDF6758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12861" y="5558267"/>
                <a:ext cx="355814" cy="256186"/>
              </a:xfrm>
              <a:prstGeom prst="rect">
                <a:avLst/>
              </a:prstGeom>
            </p:spPr>
          </p:pic>
          <p:pic>
            <p:nvPicPr>
              <p:cNvPr id="30" name="Image 29">
                <a:extLst>
                  <a:ext uri="{FF2B5EF4-FFF2-40B4-BE49-F238E27FC236}">
                    <a16:creationId xmlns:a16="http://schemas.microsoft.com/office/drawing/2014/main" id="{73DAEF51-CF39-41A6-B34E-FA9FDA46C5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00655" y="4010290"/>
                <a:ext cx="317730" cy="612212"/>
              </a:xfrm>
              <a:prstGeom prst="rect">
                <a:avLst/>
              </a:prstGeom>
            </p:spPr>
          </p:pic>
        </p:grp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73BC2A0-35A5-4743-B3EA-8A53E3A365AD}"/>
                </a:ext>
              </a:extLst>
            </p:cNvPr>
            <p:cNvSpPr/>
            <p:nvPr/>
          </p:nvSpPr>
          <p:spPr>
            <a:xfrm>
              <a:off x="3662517" y="3413700"/>
              <a:ext cx="483917" cy="2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</p:grp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D9EFE0AC-A056-4BA3-9F46-E2EBECF21BBE}"/>
              </a:ext>
            </a:extLst>
          </p:cNvPr>
          <p:cNvGrpSpPr/>
          <p:nvPr/>
        </p:nvGrpSpPr>
        <p:grpSpPr>
          <a:xfrm>
            <a:off x="6388635" y="3539649"/>
            <a:ext cx="3749777" cy="3283126"/>
            <a:chOff x="9098736" y="3266769"/>
            <a:chExt cx="2933583" cy="2594425"/>
          </a:xfrm>
        </p:grpSpPr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D6A5C3D0-D97A-4A0C-AE56-5ECB5C234A77}"/>
                </a:ext>
              </a:extLst>
            </p:cNvPr>
            <p:cNvGrpSpPr/>
            <p:nvPr/>
          </p:nvGrpSpPr>
          <p:grpSpPr>
            <a:xfrm>
              <a:off x="9098736" y="3266769"/>
              <a:ext cx="2933583" cy="2594425"/>
              <a:chOff x="9098736" y="3281517"/>
              <a:chExt cx="2933583" cy="2594425"/>
            </a:xfrm>
          </p:grpSpPr>
          <p:pic>
            <p:nvPicPr>
              <p:cNvPr id="22" name="Image 21">
                <a:extLst>
                  <a:ext uri="{FF2B5EF4-FFF2-40B4-BE49-F238E27FC236}">
                    <a16:creationId xmlns:a16="http://schemas.microsoft.com/office/drawing/2014/main" id="{355C9151-8176-405D-994F-E553BAD0095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05" t="9893" r="7700" b="5705"/>
              <a:stretch/>
            </p:blipFill>
            <p:spPr>
              <a:xfrm>
                <a:off x="9450591" y="3281517"/>
                <a:ext cx="2581728" cy="2315365"/>
              </a:xfrm>
              <a:prstGeom prst="rect">
                <a:avLst/>
              </a:prstGeom>
            </p:spPr>
          </p:pic>
          <p:pic>
            <p:nvPicPr>
              <p:cNvPr id="27" name="Image 26">
                <a:extLst>
                  <a:ext uri="{FF2B5EF4-FFF2-40B4-BE49-F238E27FC236}">
                    <a16:creationId xmlns:a16="http://schemas.microsoft.com/office/drawing/2014/main" id="{DF05F32E-94EB-4DC6-AAF4-5F7203E99C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710714" y="5619756"/>
                <a:ext cx="355814" cy="256186"/>
              </a:xfrm>
              <a:prstGeom prst="rect">
                <a:avLst/>
              </a:prstGeom>
            </p:spPr>
          </p:pic>
          <p:pic>
            <p:nvPicPr>
              <p:cNvPr id="32" name="Image 31">
                <a:extLst>
                  <a:ext uri="{FF2B5EF4-FFF2-40B4-BE49-F238E27FC236}">
                    <a16:creationId xmlns:a16="http://schemas.microsoft.com/office/drawing/2014/main" id="{6C3FE3D4-7ADD-4ED2-B0CB-31FBBD6FA4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98736" y="4010290"/>
                <a:ext cx="317730" cy="612212"/>
              </a:xfrm>
              <a:prstGeom prst="rect">
                <a:avLst/>
              </a:prstGeom>
            </p:spPr>
          </p:pic>
        </p:grp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E1F431D-8513-4E17-ADCA-B9535A36FE4C}"/>
                </a:ext>
              </a:extLst>
            </p:cNvPr>
            <p:cNvSpPr/>
            <p:nvPr/>
          </p:nvSpPr>
          <p:spPr>
            <a:xfrm>
              <a:off x="9687232" y="3450020"/>
              <a:ext cx="483917" cy="2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</p:grpSp>
      <p:grpSp>
        <p:nvGrpSpPr>
          <p:cNvPr id="60" name="Groupe 59">
            <a:extLst>
              <a:ext uri="{FF2B5EF4-FFF2-40B4-BE49-F238E27FC236}">
                <a16:creationId xmlns:a16="http://schemas.microsoft.com/office/drawing/2014/main" id="{01F25774-E5CA-4A19-96D7-EAB3BA8020E7}"/>
              </a:ext>
            </a:extLst>
          </p:cNvPr>
          <p:cNvGrpSpPr/>
          <p:nvPr/>
        </p:nvGrpSpPr>
        <p:grpSpPr>
          <a:xfrm>
            <a:off x="-3263221" y="467343"/>
            <a:ext cx="8150734" cy="3189624"/>
            <a:chOff x="141499" y="853857"/>
            <a:chExt cx="5828697" cy="2120285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695D756F-9194-48BF-BC6E-7909FA866D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52000"/>
            <a:stretch/>
          </p:blipFill>
          <p:spPr>
            <a:xfrm>
              <a:off x="3148553" y="853857"/>
              <a:ext cx="2821643" cy="2120285"/>
            </a:xfrm>
            <a:prstGeom prst="rect">
              <a:avLst/>
            </a:prstGeom>
          </p:spPr>
        </p:pic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7762925-924F-46BC-B6CE-19D8E38A56E9}"/>
                </a:ext>
              </a:extLst>
            </p:cNvPr>
            <p:cNvSpPr/>
            <p:nvPr/>
          </p:nvSpPr>
          <p:spPr>
            <a:xfrm>
              <a:off x="141499" y="871701"/>
              <a:ext cx="483917" cy="2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838B16B2-F4FA-4633-BC18-9C00DFD25ACD}"/>
                </a:ext>
              </a:extLst>
            </p:cNvPr>
            <p:cNvSpPr/>
            <p:nvPr/>
          </p:nvSpPr>
          <p:spPr>
            <a:xfrm>
              <a:off x="1239327" y="881920"/>
              <a:ext cx="1009802" cy="2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C9B4EDCD-CDFC-4776-8BD2-5EE7C0FFE619}"/>
                </a:ext>
              </a:extLst>
            </p:cNvPr>
            <p:cNvSpPr/>
            <p:nvPr/>
          </p:nvSpPr>
          <p:spPr>
            <a:xfrm>
              <a:off x="2934929" y="871700"/>
              <a:ext cx="483917" cy="2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33183561-FBA5-4AF3-B382-26A17F6B5B33}"/>
                </a:ext>
              </a:extLst>
            </p:cNvPr>
            <p:cNvSpPr/>
            <p:nvPr/>
          </p:nvSpPr>
          <p:spPr>
            <a:xfrm>
              <a:off x="4224958" y="881920"/>
              <a:ext cx="1009802" cy="2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D0B58FD5-20D8-4716-AC12-A071EB7F49CB}"/>
              </a:ext>
            </a:extLst>
          </p:cNvPr>
          <p:cNvGrpSpPr/>
          <p:nvPr/>
        </p:nvGrpSpPr>
        <p:grpSpPr>
          <a:xfrm>
            <a:off x="4806328" y="438397"/>
            <a:ext cx="7385672" cy="3153955"/>
            <a:chOff x="5844542" y="833135"/>
            <a:chExt cx="5352011" cy="2632437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CABAAA16-AF33-4323-83E8-7D75B76A28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50446"/>
            <a:stretch/>
          </p:blipFill>
          <p:spPr>
            <a:xfrm>
              <a:off x="6815330" y="853280"/>
              <a:ext cx="2954901" cy="2612292"/>
            </a:xfrm>
            <a:prstGeom prst="rect">
              <a:avLst/>
            </a:prstGeom>
          </p:spPr>
        </p:pic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048D81C-6103-4625-B6EB-8E0D59E86DE8}"/>
                </a:ext>
              </a:extLst>
            </p:cNvPr>
            <p:cNvSpPr/>
            <p:nvPr/>
          </p:nvSpPr>
          <p:spPr>
            <a:xfrm>
              <a:off x="5844542" y="888192"/>
              <a:ext cx="483917" cy="2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8D8B5B21-0373-4319-866A-F2E0D49A7AE5}"/>
                </a:ext>
              </a:extLst>
            </p:cNvPr>
            <p:cNvSpPr/>
            <p:nvPr/>
          </p:nvSpPr>
          <p:spPr>
            <a:xfrm>
              <a:off x="7251974" y="833135"/>
              <a:ext cx="897182" cy="2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E88B6F1C-6819-4E2C-8836-031976CC07FF}"/>
                </a:ext>
              </a:extLst>
            </p:cNvPr>
            <p:cNvSpPr/>
            <p:nvPr/>
          </p:nvSpPr>
          <p:spPr>
            <a:xfrm>
              <a:off x="8964261" y="881920"/>
              <a:ext cx="483917" cy="2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B87EA56C-8110-4A8C-B5A1-7F8779C71191}"/>
                </a:ext>
              </a:extLst>
            </p:cNvPr>
            <p:cNvSpPr/>
            <p:nvPr/>
          </p:nvSpPr>
          <p:spPr>
            <a:xfrm>
              <a:off x="10299371" y="867757"/>
              <a:ext cx="897182" cy="2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</p:grpSp>
      <p:sp>
        <p:nvSpPr>
          <p:cNvPr id="70" name="ZoneTexte 69">
            <a:extLst>
              <a:ext uri="{FF2B5EF4-FFF2-40B4-BE49-F238E27FC236}">
                <a16:creationId xmlns:a16="http://schemas.microsoft.com/office/drawing/2014/main" id="{0F2A2393-EDEA-4F25-B450-410AC1309292}"/>
              </a:ext>
            </a:extLst>
          </p:cNvPr>
          <p:cNvSpPr txBox="1"/>
          <p:nvPr/>
        </p:nvSpPr>
        <p:spPr>
          <a:xfrm>
            <a:off x="4836830" y="3386996"/>
            <a:ext cx="2136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Theoretical</a:t>
            </a:r>
            <a:r>
              <a:rPr lang="fr-FR" dirty="0"/>
              <a:t> </a:t>
            </a:r>
            <a:r>
              <a:rPr lang="fr-FR" dirty="0" err="1"/>
              <a:t>results</a:t>
            </a:r>
            <a:endParaRPr lang="fr-FR" dirty="0"/>
          </a:p>
        </p:txBody>
      </p:sp>
      <p:sp>
        <p:nvSpPr>
          <p:cNvPr id="71" name="Rectangle 70"/>
          <p:cNvSpPr/>
          <p:nvPr/>
        </p:nvSpPr>
        <p:spPr>
          <a:xfrm>
            <a:off x="283367" y="133308"/>
            <a:ext cx="10770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FF0000"/>
                </a:solidFill>
                <a:latin typeface="Arial"/>
              </a:rPr>
              <a:t>BENCH-MARK WITH GENE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65925" y="513172"/>
            <a:ext cx="474757" cy="36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F289D27A-33AE-4C84-BDD0-3EBE86A89D81}"/>
              </a:ext>
            </a:extLst>
          </p:cNvPr>
          <p:cNvSpPr txBox="1"/>
          <p:nvPr/>
        </p:nvSpPr>
        <p:spPr>
          <a:xfrm>
            <a:off x="3893094" y="449826"/>
            <a:ext cx="4161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Gyrokinetic </a:t>
            </a:r>
            <a:r>
              <a:rPr lang="fr-FR" dirty="0" err="1"/>
              <a:t>results</a:t>
            </a:r>
            <a:r>
              <a:rPr lang="fr-FR" dirty="0"/>
              <a:t> (GENE)[</a:t>
            </a:r>
            <a:r>
              <a:rPr lang="fr-FR" dirty="0" err="1"/>
              <a:t>Merlo</a:t>
            </a:r>
            <a:r>
              <a:rPr lang="fr-FR" dirty="0"/>
              <a:t> 23]</a:t>
            </a:r>
          </a:p>
        </p:txBody>
      </p:sp>
      <p:sp>
        <p:nvSpPr>
          <p:cNvPr id="3" name="Rectangle 2"/>
          <p:cNvSpPr/>
          <p:nvPr/>
        </p:nvSpPr>
        <p:spPr>
          <a:xfrm>
            <a:off x="8054944" y="513172"/>
            <a:ext cx="1056536" cy="3004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2623062" y="546369"/>
            <a:ext cx="171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/>
              <a:t>shear</a:t>
            </a:r>
            <a:r>
              <a:rPr lang="fr-FR" b="1" dirty="0"/>
              <a:t> = 0.8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7978443" y="513118"/>
            <a:ext cx="171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/>
              <a:t>shear</a:t>
            </a:r>
            <a:r>
              <a:rPr lang="fr-FR" b="1" dirty="0"/>
              <a:t> = 2.0</a:t>
            </a:r>
          </a:p>
        </p:txBody>
      </p:sp>
      <p:sp>
        <p:nvSpPr>
          <p:cNvPr id="35" name="ZoneTexte 34"/>
          <p:cNvSpPr txBox="1"/>
          <p:nvPr/>
        </p:nvSpPr>
        <p:spPr>
          <a:xfrm>
            <a:off x="11434354" y="627017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5165116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39</a:t>
            </a:fld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6583680" y="6343650"/>
            <a:ext cx="718457" cy="514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1CB9ECC9-C5B3-4D17-B0FA-4E38ADD96D07}"/>
              </a:ext>
            </a:extLst>
          </p:cNvPr>
          <p:cNvGrpSpPr/>
          <p:nvPr/>
        </p:nvGrpSpPr>
        <p:grpSpPr>
          <a:xfrm>
            <a:off x="65728" y="3480751"/>
            <a:ext cx="2869201" cy="2571551"/>
            <a:chOff x="65728" y="3215280"/>
            <a:chExt cx="2869201" cy="2571551"/>
          </a:xfrm>
        </p:grpSpPr>
        <p:grpSp>
          <p:nvGrpSpPr>
            <p:cNvPr id="33" name="Groupe 32">
              <a:extLst>
                <a:ext uri="{FF2B5EF4-FFF2-40B4-BE49-F238E27FC236}">
                  <a16:creationId xmlns:a16="http://schemas.microsoft.com/office/drawing/2014/main" id="{36517351-3C40-44ED-9A58-AE674E1BACA0}"/>
                </a:ext>
              </a:extLst>
            </p:cNvPr>
            <p:cNvGrpSpPr/>
            <p:nvPr/>
          </p:nvGrpSpPr>
          <p:grpSpPr>
            <a:xfrm>
              <a:off x="65728" y="3215280"/>
              <a:ext cx="2869201" cy="2571551"/>
              <a:chOff x="65728" y="3215280"/>
              <a:chExt cx="2869201" cy="2571551"/>
            </a:xfrm>
          </p:grpSpPr>
          <p:pic>
            <p:nvPicPr>
              <p:cNvPr id="16" name="Image 15">
                <a:extLst>
                  <a:ext uri="{FF2B5EF4-FFF2-40B4-BE49-F238E27FC236}">
                    <a16:creationId xmlns:a16="http://schemas.microsoft.com/office/drawing/2014/main" id="{9FA15E9E-1671-4021-A86C-857C3FF2194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18" t="9136" r="8299" b="6201"/>
              <a:stretch/>
            </p:blipFill>
            <p:spPr>
              <a:xfrm>
                <a:off x="383458" y="3215280"/>
                <a:ext cx="2551471" cy="2315365"/>
              </a:xfrm>
              <a:prstGeom prst="rect">
                <a:avLst/>
              </a:prstGeom>
            </p:spPr>
          </p:pic>
          <p:pic>
            <p:nvPicPr>
              <p:cNvPr id="24" name="Image 23">
                <a:extLst>
                  <a:ext uri="{FF2B5EF4-FFF2-40B4-BE49-F238E27FC236}">
                    <a16:creationId xmlns:a16="http://schemas.microsoft.com/office/drawing/2014/main" id="{BC0E4501-3111-43CD-8064-5E71BCB8EC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81286" y="5530645"/>
                <a:ext cx="355814" cy="256186"/>
              </a:xfrm>
              <a:prstGeom prst="rect">
                <a:avLst/>
              </a:prstGeom>
            </p:spPr>
          </p:pic>
          <p:pic>
            <p:nvPicPr>
              <p:cNvPr id="29" name="Image 28">
                <a:extLst>
                  <a:ext uri="{FF2B5EF4-FFF2-40B4-BE49-F238E27FC236}">
                    <a16:creationId xmlns:a16="http://schemas.microsoft.com/office/drawing/2014/main" id="{C50EB0AE-924F-45D7-8DF2-307030BF2E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28" y="4129472"/>
                <a:ext cx="317730" cy="612212"/>
              </a:xfrm>
              <a:prstGeom prst="rect">
                <a:avLst/>
              </a:prstGeom>
            </p:spPr>
          </p:pic>
        </p:grp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74316CDA-0864-4C8D-94A7-188EF147F563}"/>
                </a:ext>
              </a:extLst>
            </p:cNvPr>
            <p:cNvSpPr/>
            <p:nvPr/>
          </p:nvSpPr>
          <p:spPr>
            <a:xfrm>
              <a:off x="641555" y="3429000"/>
              <a:ext cx="483917" cy="2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</p:grpSp>
      <p:grpSp>
        <p:nvGrpSpPr>
          <p:cNvPr id="60" name="Groupe 59">
            <a:extLst>
              <a:ext uri="{FF2B5EF4-FFF2-40B4-BE49-F238E27FC236}">
                <a16:creationId xmlns:a16="http://schemas.microsoft.com/office/drawing/2014/main" id="{01F25774-E5CA-4A19-96D7-EAB3BA8020E7}"/>
              </a:ext>
            </a:extLst>
          </p:cNvPr>
          <p:cNvGrpSpPr/>
          <p:nvPr/>
        </p:nvGrpSpPr>
        <p:grpSpPr>
          <a:xfrm>
            <a:off x="78681" y="837639"/>
            <a:ext cx="5156079" cy="2136503"/>
            <a:chOff x="78681" y="837639"/>
            <a:chExt cx="5156079" cy="2136503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695D756F-9194-48BF-BC6E-7909FA866D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48896"/>
            <a:stretch/>
          </p:blipFill>
          <p:spPr>
            <a:xfrm>
              <a:off x="91736" y="853857"/>
              <a:ext cx="3004162" cy="2120285"/>
            </a:xfrm>
            <a:prstGeom prst="rect">
              <a:avLst/>
            </a:prstGeom>
          </p:spPr>
        </p:pic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7762925-924F-46BC-B6CE-19D8E38A56E9}"/>
                </a:ext>
              </a:extLst>
            </p:cNvPr>
            <p:cNvSpPr/>
            <p:nvPr/>
          </p:nvSpPr>
          <p:spPr>
            <a:xfrm>
              <a:off x="78681" y="837639"/>
              <a:ext cx="483917" cy="2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838B16B2-F4FA-4633-BC18-9C00DFD25ACD}"/>
                </a:ext>
              </a:extLst>
            </p:cNvPr>
            <p:cNvSpPr/>
            <p:nvPr/>
          </p:nvSpPr>
          <p:spPr>
            <a:xfrm>
              <a:off x="1239327" y="881920"/>
              <a:ext cx="1009802" cy="2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C9B4EDCD-CDFC-4776-8BD2-5EE7C0FFE619}"/>
                </a:ext>
              </a:extLst>
            </p:cNvPr>
            <p:cNvSpPr/>
            <p:nvPr/>
          </p:nvSpPr>
          <p:spPr>
            <a:xfrm>
              <a:off x="2934929" y="871700"/>
              <a:ext cx="483917" cy="2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33183561-FBA5-4AF3-B382-26A17F6B5B33}"/>
                </a:ext>
              </a:extLst>
            </p:cNvPr>
            <p:cNvSpPr/>
            <p:nvPr/>
          </p:nvSpPr>
          <p:spPr>
            <a:xfrm>
              <a:off x="4224958" y="881920"/>
              <a:ext cx="1009802" cy="2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</p:grpSp>
      <p:grpSp>
        <p:nvGrpSpPr>
          <p:cNvPr id="68" name="Groupe 67">
            <a:extLst>
              <a:ext uri="{FF2B5EF4-FFF2-40B4-BE49-F238E27FC236}">
                <a16:creationId xmlns:a16="http://schemas.microsoft.com/office/drawing/2014/main" id="{1D84709C-AF67-480C-A20E-358ABD5317A6}"/>
              </a:ext>
            </a:extLst>
          </p:cNvPr>
          <p:cNvGrpSpPr/>
          <p:nvPr/>
        </p:nvGrpSpPr>
        <p:grpSpPr>
          <a:xfrm>
            <a:off x="498928" y="2801057"/>
            <a:ext cx="11762463" cy="661782"/>
            <a:chOff x="498928" y="2734691"/>
            <a:chExt cx="11762463" cy="661782"/>
          </a:xfrm>
        </p:grpSpPr>
        <p:cxnSp>
          <p:nvCxnSpPr>
            <p:cNvPr id="62" name="Connecteur droit avec flèche 61">
              <a:extLst>
                <a:ext uri="{FF2B5EF4-FFF2-40B4-BE49-F238E27FC236}">
                  <a16:creationId xmlns:a16="http://schemas.microsoft.com/office/drawing/2014/main" id="{6A831ECD-C95A-40A0-8E71-4EFDA5D2230C}"/>
                </a:ext>
              </a:extLst>
            </p:cNvPr>
            <p:cNvCxnSpPr/>
            <p:nvPr/>
          </p:nvCxnSpPr>
          <p:spPr>
            <a:xfrm>
              <a:off x="498928" y="3078007"/>
              <a:ext cx="1125553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ZoneTexte 62">
              <a:extLst>
                <a:ext uri="{FF2B5EF4-FFF2-40B4-BE49-F238E27FC236}">
                  <a16:creationId xmlns:a16="http://schemas.microsoft.com/office/drawing/2014/main" id="{B69A6C34-B5CF-4070-A83E-43D0A7CF08BC}"/>
                </a:ext>
              </a:extLst>
            </p:cNvPr>
            <p:cNvSpPr txBox="1"/>
            <p:nvPr/>
          </p:nvSpPr>
          <p:spPr>
            <a:xfrm>
              <a:off x="11247539" y="2734691"/>
              <a:ext cx="10138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err="1"/>
                <a:t>shear</a:t>
              </a:r>
              <a:endParaRPr lang="fr-FR" b="1" dirty="0"/>
            </a:p>
          </p:txBody>
        </p:sp>
        <p:sp>
          <p:nvSpPr>
            <p:cNvPr id="64" name="ZoneTexte 63">
              <a:extLst>
                <a:ext uri="{FF2B5EF4-FFF2-40B4-BE49-F238E27FC236}">
                  <a16:creationId xmlns:a16="http://schemas.microsoft.com/office/drawing/2014/main" id="{0FCAA4EA-50F2-4BD2-9078-7F301E441B83}"/>
                </a:ext>
              </a:extLst>
            </p:cNvPr>
            <p:cNvSpPr txBox="1"/>
            <p:nvPr/>
          </p:nvSpPr>
          <p:spPr>
            <a:xfrm>
              <a:off x="10671004" y="3027141"/>
              <a:ext cx="791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2.0</a:t>
              </a:r>
            </a:p>
          </p:txBody>
        </p:sp>
        <p:sp>
          <p:nvSpPr>
            <p:cNvPr id="65" name="ZoneTexte 64">
              <a:extLst>
                <a:ext uri="{FF2B5EF4-FFF2-40B4-BE49-F238E27FC236}">
                  <a16:creationId xmlns:a16="http://schemas.microsoft.com/office/drawing/2014/main" id="{3B3F6106-22EB-443A-AE2E-4B7776277F8C}"/>
                </a:ext>
              </a:extLst>
            </p:cNvPr>
            <p:cNvSpPr txBox="1"/>
            <p:nvPr/>
          </p:nvSpPr>
          <p:spPr>
            <a:xfrm>
              <a:off x="7497304" y="3026389"/>
              <a:ext cx="6157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1.2</a:t>
              </a:r>
            </a:p>
          </p:txBody>
        </p:sp>
        <p:sp>
          <p:nvSpPr>
            <p:cNvPr id="66" name="ZoneTexte 65">
              <a:extLst>
                <a:ext uri="{FF2B5EF4-FFF2-40B4-BE49-F238E27FC236}">
                  <a16:creationId xmlns:a16="http://schemas.microsoft.com/office/drawing/2014/main" id="{75467349-7E65-4D29-9072-25C784DCC041}"/>
                </a:ext>
              </a:extLst>
            </p:cNvPr>
            <p:cNvSpPr txBox="1"/>
            <p:nvPr/>
          </p:nvSpPr>
          <p:spPr>
            <a:xfrm>
              <a:off x="4513893" y="3023110"/>
              <a:ext cx="6157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0.8</a:t>
              </a:r>
            </a:p>
          </p:txBody>
        </p:sp>
        <p:sp>
          <p:nvSpPr>
            <p:cNvPr id="67" name="ZoneTexte 66">
              <a:extLst>
                <a:ext uri="{FF2B5EF4-FFF2-40B4-BE49-F238E27FC236}">
                  <a16:creationId xmlns:a16="http://schemas.microsoft.com/office/drawing/2014/main" id="{D5BEE52B-0F30-49FD-AABC-5E4B41C4FEDE}"/>
                </a:ext>
              </a:extLst>
            </p:cNvPr>
            <p:cNvSpPr txBox="1"/>
            <p:nvPr/>
          </p:nvSpPr>
          <p:spPr>
            <a:xfrm>
              <a:off x="1426235" y="3015736"/>
              <a:ext cx="6157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0.4</a:t>
              </a:r>
            </a:p>
          </p:txBody>
        </p:sp>
      </p:grpSp>
      <p:sp>
        <p:nvSpPr>
          <p:cNvPr id="69" name="ZoneTexte 68">
            <a:extLst>
              <a:ext uri="{FF2B5EF4-FFF2-40B4-BE49-F238E27FC236}">
                <a16:creationId xmlns:a16="http://schemas.microsoft.com/office/drawing/2014/main" id="{F289D27A-33AE-4C84-BDD0-3EBE86A89D81}"/>
              </a:ext>
            </a:extLst>
          </p:cNvPr>
          <p:cNvSpPr txBox="1"/>
          <p:nvPr/>
        </p:nvSpPr>
        <p:spPr>
          <a:xfrm>
            <a:off x="4411527" y="641636"/>
            <a:ext cx="4161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Gyrokinetic </a:t>
            </a:r>
            <a:r>
              <a:rPr lang="fr-FR" dirty="0" err="1"/>
              <a:t>results</a:t>
            </a:r>
            <a:r>
              <a:rPr lang="fr-FR" dirty="0"/>
              <a:t> (GENE)[</a:t>
            </a:r>
            <a:r>
              <a:rPr lang="fr-FR" dirty="0" err="1"/>
              <a:t>Merlo</a:t>
            </a:r>
            <a:r>
              <a:rPr lang="fr-FR" dirty="0"/>
              <a:t> 23]</a:t>
            </a: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0F2A2393-EDEA-4F25-B450-410AC1309292}"/>
              </a:ext>
            </a:extLst>
          </p:cNvPr>
          <p:cNvSpPr txBox="1"/>
          <p:nvPr/>
        </p:nvSpPr>
        <p:spPr>
          <a:xfrm>
            <a:off x="5232580" y="3184901"/>
            <a:ext cx="2136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Theoretical</a:t>
            </a:r>
            <a:r>
              <a:rPr lang="fr-FR" dirty="0"/>
              <a:t> </a:t>
            </a:r>
            <a:r>
              <a:rPr lang="fr-FR" dirty="0" err="1"/>
              <a:t>results</a:t>
            </a:r>
            <a:endParaRPr lang="fr-FR" dirty="0"/>
          </a:p>
        </p:txBody>
      </p:sp>
      <p:sp>
        <p:nvSpPr>
          <p:cNvPr id="71" name="Rectangle 70"/>
          <p:cNvSpPr/>
          <p:nvPr/>
        </p:nvSpPr>
        <p:spPr>
          <a:xfrm>
            <a:off x="228598" y="188463"/>
            <a:ext cx="10770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FF0000"/>
                </a:solidFill>
                <a:latin typeface="Arial"/>
              </a:rPr>
              <a:t>BENCH-MARK WITH GENE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98928" y="6093227"/>
            <a:ext cx="1478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Inverse trend</a:t>
            </a:r>
          </a:p>
        </p:txBody>
      </p:sp>
      <p:cxnSp>
        <p:nvCxnSpPr>
          <p:cNvPr id="6" name="Connecteur droit avec flèche 5"/>
          <p:cNvCxnSpPr/>
          <p:nvPr/>
        </p:nvCxnSpPr>
        <p:spPr>
          <a:xfrm flipV="1">
            <a:off x="1975342" y="6078150"/>
            <a:ext cx="791740" cy="18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 flipH="1">
            <a:off x="2767082" y="5915296"/>
            <a:ext cx="3574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Role</a:t>
            </a:r>
            <a:r>
              <a:rPr lang="fr-FR" dirty="0"/>
              <a:t> of passing </a:t>
            </a:r>
            <a:r>
              <a:rPr lang="fr-FR" dirty="0" err="1"/>
              <a:t>electrons</a:t>
            </a:r>
            <a:r>
              <a:rPr lang="fr-FR" dirty="0"/>
              <a:t> </a:t>
            </a:r>
            <a:r>
              <a:rPr lang="fr-FR" dirty="0" err="1"/>
              <a:t>dynamics</a:t>
            </a:r>
            <a:endParaRPr lang="fr-FR" dirty="0"/>
          </a:p>
        </p:txBody>
      </p:sp>
      <p:cxnSp>
        <p:nvCxnSpPr>
          <p:cNvPr id="61" name="Connecteur droit avec flèche 60"/>
          <p:cNvCxnSpPr/>
          <p:nvPr/>
        </p:nvCxnSpPr>
        <p:spPr>
          <a:xfrm>
            <a:off x="1975342" y="6344239"/>
            <a:ext cx="791740" cy="1980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ZoneTexte 71"/>
          <p:cNvSpPr txBox="1"/>
          <p:nvPr/>
        </p:nvSpPr>
        <p:spPr>
          <a:xfrm flipH="1">
            <a:off x="2767082" y="6381996"/>
            <a:ext cx="4993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Role</a:t>
            </a:r>
            <a:r>
              <a:rPr lang="fr-FR" dirty="0"/>
              <a:t> of </a:t>
            </a:r>
            <a:r>
              <a:rPr lang="fr-FR" dirty="0" err="1"/>
              <a:t>trapped</a:t>
            </a:r>
            <a:r>
              <a:rPr lang="fr-FR" dirty="0"/>
              <a:t> </a:t>
            </a:r>
            <a:r>
              <a:rPr lang="fr-FR" dirty="0" err="1"/>
              <a:t>parallel</a:t>
            </a:r>
            <a:r>
              <a:rPr lang="fr-FR" dirty="0"/>
              <a:t> </a:t>
            </a:r>
            <a:r>
              <a:rPr lang="fr-FR" dirty="0" err="1"/>
              <a:t>electrons</a:t>
            </a:r>
            <a:r>
              <a:rPr lang="fr-FR" dirty="0"/>
              <a:t> </a:t>
            </a:r>
            <a:r>
              <a:rPr lang="fr-FR" dirty="0" err="1"/>
              <a:t>dynamics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2023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2"/>
          <a:srcRect b="54071"/>
          <a:stretch/>
        </p:blipFill>
        <p:spPr>
          <a:xfrm>
            <a:off x="2672880" y="960981"/>
            <a:ext cx="2980011" cy="2195004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986005" y="1110116"/>
            <a:ext cx="414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PT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3806" y="144589"/>
            <a:ext cx="873764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600" b="1" dirty="0">
                <a:solidFill>
                  <a:srgbClr val="C00000"/>
                </a:solidFill>
              </a:rPr>
              <a:t>CONFINEMENT IMPROVEMENT IN NEGATIVE TRIANGULARITY </a:t>
            </a:r>
            <a:endParaRPr lang="fr-FR" sz="2600" dirty="0">
              <a:solidFill>
                <a:srgbClr val="C00000"/>
              </a:solidFill>
            </a:endParaRPr>
          </a:p>
        </p:txBody>
      </p:sp>
      <p:grpSp>
        <p:nvGrpSpPr>
          <p:cNvPr id="34" name="Groupe 33"/>
          <p:cNvGrpSpPr/>
          <p:nvPr/>
        </p:nvGrpSpPr>
        <p:grpSpPr>
          <a:xfrm>
            <a:off x="5770551" y="1061771"/>
            <a:ext cx="6504196" cy="1486968"/>
            <a:chOff x="150606" y="963430"/>
            <a:chExt cx="8446008" cy="1019944"/>
          </a:xfrm>
        </p:grpSpPr>
        <p:grpSp>
          <p:nvGrpSpPr>
            <p:cNvPr id="35" name="Groupe 34"/>
            <p:cNvGrpSpPr/>
            <p:nvPr/>
          </p:nvGrpSpPr>
          <p:grpSpPr>
            <a:xfrm>
              <a:off x="150606" y="963430"/>
              <a:ext cx="8446008" cy="1019944"/>
              <a:chOff x="150606" y="1022622"/>
              <a:chExt cx="8446008" cy="1019944"/>
            </a:xfrm>
          </p:grpSpPr>
          <p:sp>
            <p:nvSpPr>
              <p:cNvPr id="38" name="ZoneTexte 37"/>
              <p:cNvSpPr txBox="1"/>
              <p:nvPr/>
            </p:nvSpPr>
            <p:spPr>
              <a:xfrm>
                <a:off x="150606" y="1022622"/>
                <a:ext cx="8446008" cy="4855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b="1" dirty="0"/>
                  <a:t>Transport</a:t>
                </a:r>
                <a:r>
                  <a:rPr lang="fr-FR" sz="2000" dirty="0"/>
                  <a:t> </a:t>
                </a:r>
                <a:r>
                  <a:rPr lang="fr-FR" sz="2000" dirty="0" err="1"/>
                  <a:t>is</a:t>
                </a:r>
                <a:r>
                  <a:rPr lang="fr-FR" sz="2000" dirty="0"/>
                  <a:t> </a:t>
                </a:r>
                <a:r>
                  <a:rPr lang="fr-FR" sz="2000" dirty="0" err="1"/>
                  <a:t>lower</a:t>
                </a:r>
                <a:r>
                  <a:rPr lang="fr-FR" sz="2000" dirty="0"/>
                  <a:t> in </a:t>
                </a:r>
                <a:r>
                  <a:rPr lang="fr-FR" sz="2000" dirty="0" err="1">
                    <a:solidFill>
                      <a:srgbClr val="0000FF"/>
                    </a:solidFill>
                  </a:rPr>
                  <a:t>negative</a:t>
                </a:r>
                <a:r>
                  <a:rPr lang="fr-FR" sz="2000" dirty="0">
                    <a:solidFill>
                      <a:srgbClr val="0000FF"/>
                    </a:solidFill>
                  </a:rPr>
                  <a:t> </a:t>
                </a:r>
                <a:r>
                  <a:rPr lang="fr-FR" sz="2000" dirty="0" err="1">
                    <a:solidFill>
                      <a:srgbClr val="0000FF"/>
                    </a:solidFill>
                  </a:rPr>
                  <a:t>triangularity</a:t>
                </a:r>
                <a:r>
                  <a:rPr lang="fr-FR" sz="2000" dirty="0">
                    <a:solidFill>
                      <a:srgbClr val="0000FF"/>
                    </a:solidFill>
                  </a:rPr>
                  <a:t> </a:t>
                </a:r>
                <a:r>
                  <a:rPr lang="fr-FR" sz="2000" dirty="0" err="1"/>
                  <a:t>than</a:t>
                </a:r>
                <a:r>
                  <a:rPr lang="fr-FR" sz="2000" dirty="0"/>
                  <a:t> in </a:t>
                </a:r>
                <a:r>
                  <a:rPr lang="fr-FR" sz="2000" dirty="0">
                    <a:solidFill>
                      <a:srgbClr val="FF0000"/>
                    </a:solidFill>
                  </a:rPr>
                  <a:t>positive </a:t>
                </a:r>
                <a:r>
                  <a:rPr lang="fr-FR" sz="2000" dirty="0" err="1">
                    <a:solidFill>
                      <a:srgbClr val="FF0000"/>
                    </a:solidFill>
                  </a:rPr>
                  <a:t>triangularity</a:t>
                </a:r>
                <a:r>
                  <a:rPr lang="fr-FR" sz="2000" dirty="0"/>
                  <a:t> plasmas</a:t>
                </a:r>
              </a:p>
            </p:txBody>
          </p:sp>
          <p:sp>
            <p:nvSpPr>
              <p:cNvPr id="39" name="ZoneTexte 38"/>
              <p:cNvSpPr txBox="1"/>
              <p:nvPr/>
            </p:nvSpPr>
            <p:spPr>
              <a:xfrm>
                <a:off x="3861602" y="1673234"/>
                <a:ext cx="414779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effective diffusion coefficient</a:t>
                </a:r>
              </a:p>
            </p:txBody>
          </p:sp>
          <p:sp>
            <p:nvSpPr>
              <p:cNvPr id="40" name="Forme libre 39"/>
              <p:cNvSpPr/>
              <p:nvPr/>
            </p:nvSpPr>
            <p:spPr>
              <a:xfrm>
                <a:off x="2014622" y="1504647"/>
                <a:ext cx="1874586" cy="249703"/>
              </a:xfrm>
              <a:custGeom>
                <a:avLst/>
                <a:gdLst>
                  <a:gd name="connsiteX0" fmla="*/ 0 w 1874586"/>
                  <a:gd name="connsiteY0" fmla="*/ 207407 h 249703"/>
                  <a:gd name="connsiteX1" fmla="*/ 678730 w 1874586"/>
                  <a:gd name="connsiteY1" fmla="*/ 17 h 249703"/>
                  <a:gd name="connsiteX2" fmla="*/ 1743959 w 1874586"/>
                  <a:gd name="connsiteY2" fmla="*/ 216834 h 249703"/>
                  <a:gd name="connsiteX3" fmla="*/ 1819373 w 1874586"/>
                  <a:gd name="connsiteY3" fmla="*/ 245114 h 249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4586" h="249703">
                    <a:moveTo>
                      <a:pt x="0" y="207407"/>
                    </a:moveTo>
                    <a:cubicBezTo>
                      <a:pt x="194035" y="102926"/>
                      <a:pt x="388070" y="-1554"/>
                      <a:pt x="678730" y="17"/>
                    </a:cubicBezTo>
                    <a:cubicBezTo>
                      <a:pt x="969390" y="1588"/>
                      <a:pt x="1553852" y="175985"/>
                      <a:pt x="1743959" y="216834"/>
                    </a:cubicBezTo>
                    <a:cubicBezTo>
                      <a:pt x="1934066" y="257683"/>
                      <a:pt x="1876719" y="251398"/>
                      <a:pt x="1819373" y="2451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36" name="Connecteur droit 35"/>
            <p:cNvCxnSpPr>
              <a:stCxn id="40" idx="3"/>
            </p:cNvCxnSpPr>
            <p:nvPr/>
          </p:nvCxnSpPr>
          <p:spPr>
            <a:xfrm flipH="1">
              <a:off x="3646471" y="1690569"/>
              <a:ext cx="187525" cy="602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 flipH="1" flipV="1">
              <a:off x="3709200" y="1542758"/>
              <a:ext cx="15240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ZoneTexte 8"/>
          <p:cNvSpPr txBox="1"/>
          <p:nvPr/>
        </p:nvSpPr>
        <p:spPr>
          <a:xfrm>
            <a:off x="5026797" y="2339572"/>
            <a:ext cx="626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1">
                    <a:lumMod val="75000"/>
                  </a:schemeClr>
                </a:solidFill>
              </a:rPr>
              <a:t>NT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4003104" y="2906606"/>
            <a:ext cx="644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r/a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45247" y="3289458"/>
            <a:ext cx="186935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600" b="1" dirty="0">
                <a:solidFill>
                  <a:srgbClr val="C00000"/>
                </a:solidFill>
              </a:rPr>
              <a:t>TRANSPORT</a:t>
            </a:r>
            <a:endParaRPr lang="fr-FR" sz="2600" dirty="0">
              <a:solidFill>
                <a:srgbClr val="C00000"/>
              </a:solidFill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145247" y="3842876"/>
            <a:ext cx="65041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 err="1"/>
              <a:t>Dominated</a:t>
            </a:r>
            <a:r>
              <a:rPr lang="fr-FR" sz="2000" dirty="0"/>
              <a:t> by </a:t>
            </a:r>
            <a:r>
              <a:rPr lang="fr-FR" sz="2000" b="1" dirty="0" err="1"/>
              <a:t>microinstabilities</a:t>
            </a:r>
            <a:r>
              <a:rPr lang="fr-FR" sz="2000" dirty="0"/>
              <a:t>, </a:t>
            </a:r>
            <a:r>
              <a:rPr lang="fr-FR" sz="2000" dirty="0" err="1"/>
              <a:t>driven</a:t>
            </a:r>
            <a:r>
              <a:rPr lang="fr-FR" sz="2000" dirty="0"/>
              <a:t> </a:t>
            </a:r>
            <a:r>
              <a:rPr lang="fr-FR" sz="2000" dirty="0" err="1"/>
              <a:t>unstable</a:t>
            </a:r>
            <a:r>
              <a:rPr lang="fr-FR" sz="2000" dirty="0"/>
              <a:t> </a:t>
            </a:r>
            <a:r>
              <a:rPr lang="fr-FR" sz="2000" dirty="0" err="1"/>
              <a:t>from</a:t>
            </a:r>
            <a:r>
              <a:rPr lang="fr-FR" sz="2000" dirty="0"/>
              <a:t> </a:t>
            </a:r>
            <a:r>
              <a:rPr lang="fr-FR" sz="2000" dirty="0" err="1"/>
              <a:t>strong</a:t>
            </a:r>
            <a:r>
              <a:rPr lang="fr-FR" sz="2000" dirty="0"/>
              <a:t> </a:t>
            </a:r>
            <a:r>
              <a:rPr lang="fr-FR" sz="2000" dirty="0" err="1"/>
              <a:t>density</a:t>
            </a:r>
            <a:r>
              <a:rPr lang="fr-FR" sz="2000" dirty="0"/>
              <a:t> or </a:t>
            </a:r>
            <a:r>
              <a:rPr lang="fr-FR" sz="2000" dirty="0" err="1"/>
              <a:t>temperature</a:t>
            </a:r>
            <a:r>
              <a:rPr lang="fr-FR" sz="2000" dirty="0"/>
              <a:t> gradients</a:t>
            </a:r>
          </a:p>
          <a:p>
            <a:r>
              <a:rPr lang="fr-FR" sz="2000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/>
              <p:cNvSpPr txBox="1"/>
              <p:nvPr/>
            </p:nvSpPr>
            <p:spPr>
              <a:xfrm>
                <a:off x="5899279" y="1980304"/>
                <a:ext cx="1893532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b="0" dirty="0"/>
                  <a:t>Q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 panose="02040503050406030204" pitchFamily="18" charset="0"/>
                          </a:rPr>
                          <m:t>χ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l-GR" sz="2400" i="1">
                        <a:latin typeface="Cambria Math" panose="02040503050406030204" pitchFamily="18" charset="0"/>
                      </a:rPr>
                      <m:t>𝛻</m:t>
                    </m:r>
                    <m:r>
                      <m:rPr>
                        <m:nor/>
                      </m:rPr>
                      <a:rPr lang="fr-FR" sz="2400" dirty="0"/>
                      <m:t>T</m:t>
                    </m:r>
                  </m:oMath>
                </a14:m>
                <a:endParaRPr lang="fr-FR" sz="240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47" name="ZoneText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279" y="1980304"/>
                <a:ext cx="1893532" cy="738664"/>
              </a:xfrm>
              <a:prstGeom prst="rect">
                <a:avLst/>
              </a:prstGeom>
              <a:blipFill>
                <a:blip r:embed="rId3"/>
                <a:stretch>
                  <a:fillRect l="-5161" t="-661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Image 31">
            <a:extLst>
              <a:ext uri="{FF2B5EF4-FFF2-40B4-BE49-F238E27FC236}">
                <a16:creationId xmlns:a16="http://schemas.microsoft.com/office/drawing/2014/main" id="{7A2DC1DB-8729-4973-A59F-A9CC8D944D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38" y="999991"/>
            <a:ext cx="2351397" cy="2149464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501AC2D1-6615-4DF4-9ED4-056FFD46ABDB}"/>
              </a:ext>
            </a:extLst>
          </p:cNvPr>
          <p:cNvSpPr txBox="1"/>
          <p:nvPr/>
        </p:nvSpPr>
        <p:spPr>
          <a:xfrm>
            <a:off x="1869825" y="698168"/>
            <a:ext cx="1326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[</a:t>
            </a:r>
            <a:r>
              <a:rPr lang="fr-FR" sz="1600" dirty="0" err="1"/>
              <a:t>Marinoni</a:t>
            </a:r>
            <a:r>
              <a:rPr lang="fr-FR" sz="1600" dirty="0"/>
              <a:t> 09]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E3D05FC-2634-48C1-AFED-940CF56D0B79}"/>
              </a:ext>
            </a:extLst>
          </p:cNvPr>
          <p:cNvSpPr txBox="1"/>
          <p:nvPr/>
        </p:nvSpPr>
        <p:spPr>
          <a:xfrm>
            <a:off x="11302908" y="626146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871151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40</a:t>
            </a:fld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6583680" y="6343650"/>
            <a:ext cx="718457" cy="514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C497A503-04E7-493B-A10A-4DF7F6FFA397}"/>
              </a:ext>
            </a:extLst>
          </p:cNvPr>
          <p:cNvGrpSpPr/>
          <p:nvPr/>
        </p:nvGrpSpPr>
        <p:grpSpPr>
          <a:xfrm>
            <a:off x="3000655" y="3510118"/>
            <a:ext cx="3032600" cy="2569806"/>
            <a:chOff x="3000655" y="3244647"/>
            <a:chExt cx="3032600" cy="2569806"/>
          </a:xfrm>
        </p:grpSpPr>
        <p:grpSp>
          <p:nvGrpSpPr>
            <p:cNvPr id="34" name="Groupe 33">
              <a:extLst>
                <a:ext uri="{FF2B5EF4-FFF2-40B4-BE49-F238E27FC236}">
                  <a16:creationId xmlns:a16="http://schemas.microsoft.com/office/drawing/2014/main" id="{F5C3CB29-B133-4CED-8E74-4C9C8D9DBFCC}"/>
                </a:ext>
              </a:extLst>
            </p:cNvPr>
            <p:cNvGrpSpPr/>
            <p:nvPr/>
          </p:nvGrpSpPr>
          <p:grpSpPr>
            <a:xfrm>
              <a:off x="3000655" y="3244647"/>
              <a:ext cx="3032600" cy="2569806"/>
              <a:chOff x="3000655" y="3244647"/>
              <a:chExt cx="3032600" cy="2569806"/>
            </a:xfrm>
          </p:grpSpPr>
          <p:pic>
            <p:nvPicPr>
              <p:cNvPr id="18" name="Image 17">
                <a:extLst>
                  <a:ext uri="{FF2B5EF4-FFF2-40B4-BE49-F238E27FC236}">
                    <a16:creationId xmlns:a16="http://schemas.microsoft.com/office/drawing/2014/main" id="{30989649-0298-40B8-8821-5BEEFC957E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06" t="10100" r="7699" b="6136"/>
              <a:stretch/>
            </p:blipFill>
            <p:spPr>
              <a:xfrm>
                <a:off x="3377380" y="3244647"/>
                <a:ext cx="2655875" cy="2315365"/>
              </a:xfrm>
              <a:prstGeom prst="rect">
                <a:avLst/>
              </a:prstGeom>
            </p:spPr>
          </p:pic>
          <p:pic>
            <p:nvPicPr>
              <p:cNvPr id="25" name="Image 24">
                <a:extLst>
                  <a:ext uri="{FF2B5EF4-FFF2-40B4-BE49-F238E27FC236}">
                    <a16:creationId xmlns:a16="http://schemas.microsoft.com/office/drawing/2014/main" id="{8FF0609E-C776-4B3F-9DA1-5CEEDF6758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12861" y="5558267"/>
                <a:ext cx="355814" cy="256186"/>
              </a:xfrm>
              <a:prstGeom prst="rect">
                <a:avLst/>
              </a:prstGeom>
            </p:spPr>
          </p:pic>
          <p:pic>
            <p:nvPicPr>
              <p:cNvPr id="30" name="Image 29">
                <a:extLst>
                  <a:ext uri="{FF2B5EF4-FFF2-40B4-BE49-F238E27FC236}">
                    <a16:creationId xmlns:a16="http://schemas.microsoft.com/office/drawing/2014/main" id="{73DAEF51-CF39-41A6-B34E-FA9FDA46C5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00655" y="4010290"/>
                <a:ext cx="317730" cy="612212"/>
              </a:xfrm>
              <a:prstGeom prst="rect">
                <a:avLst/>
              </a:prstGeom>
            </p:spPr>
          </p:pic>
        </p:grp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73BC2A0-35A5-4743-B3EA-8A53E3A365AD}"/>
                </a:ext>
              </a:extLst>
            </p:cNvPr>
            <p:cNvSpPr/>
            <p:nvPr/>
          </p:nvSpPr>
          <p:spPr>
            <a:xfrm>
              <a:off x="3662517" y="3413700"/>
              <a:ext cx="483917" cy="2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D3475450-EC69-4C90-9063-5B7C0CD60090}"/>
              </a:ext>
            </a:extLst>
          </p:cNvPr>
          <p:cNvGrpSpPr/>
          <p:nvPr/>
        </p:nvGrpSpPr>
        <p:grpSpPr>
          <a:xfrm>
            <a:off x="6039387" y="3517492"/>
            <a:ext cx="2988354" cy="2553147"/>
            <a:chOff x="6039387" y="3252021"/>
            <a:chExt cx="2988354" cy="2553147"/>
          </a:xfrm>
        </p:grpSpPr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1DE34E18-B2D8-4087-927E-80310AE27B1D}"/>
                </a:ext>
              </a:extLst>
            </p:cNvPr>
            <p:cNvGrpSpPr/>
            <p:nvPr/>
          </p:nvGrpSpPr>
          <p:grpSpPr>
            <a:xfrm>
              <a:off x="6039387" y="3252021"/>
              <a:ext cx="2988354" cy="2553147"/>
              <a:chOff x="5995143" y="3252021"/>
              <a:chExt cx="2988354" cy="2553147"/>
            </a:xfrm>
          </p:grpSpPr>
          <p:pic>
            <p:nvPicPr>
              <p:cNvPr id="20" name="Image 19">
                <a:extLst>
                  <a:ext uri="{FF2B5EF4-FFF2-40B4-BE49-F238E27FC236}">
                    <a16:creationId xmlns:a16="http://schemas.microsoft.com/office/drawing/2014/main" id="{6CC957F9-AD6D-418C-A0D5-BFF76595DCC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88" t="10100" r="7958" b="6136"/>
              <a:stretch/>
            </p:blipFill>
            <p:spPr>
              <a:xfrm>
                <a:off x="6327621" y="3252021"/>
                <a:ext cx="2655876" cy="2315365"/>
              </a:xfrm>
              <a:prstGeom prst="rect">
                <a:avLst/>
              </a:prstGeom>
            </p:spPr>
          </p:pic>
          <p:pic>
            <p:nvPicPr>
              <p:cNvPr id="26" name="Image 25">
                <a:extLst>
                  <a:ext uri="{FF2B5EF4-FFF2-40B4-BE49-F238E27FC236}">
                    <a16:creationId xmlns:a16="http://schemas.microsoft.com/office/drawing/2014/main" id="{BF9C3B99-2291-4303-A6C3-3823822336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70278" y="5548982"/>
                <a:ext cx="355814" cy="256186"/>
              </a:xfrm>
              <a:prstGeom prst="rect">
                <a:avLst/>
              </a:prstGeom>
            </p:spPr>
          </p:pic>
          <p:pic>
            <p:nvPicPr>
              <p:cNvPr id="31" name="Image 30">
                <a:extLst>
                  <a:ext uri="{FF2B5EF4-FFF2-40B4-BE49-F238E27FC236}">
                    <a16:creationId xmlns:a16="http://schemas.microsoft.com/office/drawing/2014/main" id="{880CB91F-4E41-4CC5-9C16-09A3760EA6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95143" y="4017664"/>
                <a:ext cx="317730" cy="612212"/>
              </a:xfrm>
              <a:prstGeom prst="rect">
                <a:avLst/>
              </a:prstGeom>
            </p:spPr>
          </p:pic>
        </p:grp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86D27015-4C0F-4E12-8393-0CD2F6A276A9}"/>
                </a:ext>
              </a:extLst>
            </p:cNvPr>
            <p:cNvSpPr/>
            <p:nvPr/>
          </p:nvSpPr>
          <p:spPr>
            <a:xfrm>
              <a:off x="6583680" y="3450020"/>
              <a:ext cx="483917" cy="2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</p:grp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D9EFE0AC-A056-4BA3-9F46-E2EBECF21BBE}"/>
              </a:ext>
            </a:extLst>
          </p:cNvPr>
          <p:cNvGrpSpPr/>
          <p:nvPr/>
        </p:nvGrpSpPr>
        <p:grpSpPr>
          <a:xfrm>
            <a:off x="9098736" y="3532240"/>
            <a:ext cx="2933583" cy="2594425"/>
            <a:chOff x="9098736" y="3266769"/>
            <a:chExt cx="2933583" cy="2594425"/>
          </a:xfrm>
        </p:grpSpPr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D6A5C3D0-D97A-4A0C-AE56-5ECB5C234A77}"/>
                </a:ext>
              </a:extLst>
            </p:cNvPr>
            <p:cNvGrpSpPr/>
            <p:nvPr/>
          </p:nvGrpSpPr>
          <p:grpSpPr>
            <a:xfrm>
              <a:off x="9098736" y="3266769"/>
              <a:ext cx="2933583" cy="2594425"/>
              <a:chOff x="9098736" y="3281517"/>
              <a:chExt cx="2933583" cy="2594425"/>
            </a:xfrm>
          </p:grpSpPr>
          <p:pic>
            <p:nvPicPr>
              <p:cNvPr id="22" name="Image 21">
                <a:extLst>
                  <a:ext uri="{FF2B5EF4-FFF2-40B4-BE49-F238E27FC236}">
                    <a16:creationId xmlns:a16="http://schemas.microsoft.com/office/drawing/2014/main" id="{355C9151-8176-405D-994F-E553BAD0095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05" t="9893" r="7700" b="5705"/>
              <a:stretch/>
            </p:blipFill>
            <p:spPr>
              <a:xfrm>
                <a:off x="9450591" y="3281517"/>
                <a:ext cx="2581728" cy="2315365"/>
              </a:xfrm>
              <a:prstGeom prst="rect">
                <a:avLst/>
              </a:prstGeom>
            </p:spPr>
          </p:pic>
          <p:pic>
            <p:nvPicPr>
              <p:cNvPr id="27" name="Image 26">
                <a:extLst>
                  <a:ext uri="{FF2B5EF4-FFF2-40B4-BE49-F238E27FC236}">
                    <a16:creationId xmlns:a16="http://schemas.microsoft.com/office/drawing/2014/main" id="{DF05F32E-94EB-4DC6-AAF4-5F7203E99C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710714" y="5619756"/>
                <a:ext cx="355814" cy="256186"/>
              </a:xfrm>
              <a:prstGeom prst="rect">
                <a:avLst/>
              </a:prstGeom>
            </p:spPr>
          </p:pic>
          <p:pic>
            <p:nvPicPr>
              <p:cNvPr id="32" name="Image 31">
                <a:extLst>
                  <a:ext uri="{FF2B5EF4-FFF2-40B4-BE49-F238E27FC236}">
                    <a16:creationId xmlns:a16="http://schemas.microsoft.com/office/drawing/2014/main" id="{6C3FE3D4-7ADD-4ED2-B0CB-31FBBD6FA4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98736" y="4010290"/>
                <a:ext cx="317730" cy="612212"/>
              </a:xfrm>
              <a:prstGeom prst="rect">
                <a:avLst/>
              </a:prstGeom>
            </p:spPr>
          </p:pic>
        </p:grp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E1F431D-8513-4E17-ADCA-B9535A36FE4C}"/>
                </a:ext>
              </a:extLst>
            </p:cNvPr>
            <p:cNvSpPr/>
            <p:nvPr/>
          </p:nvSpPr>
          <p:spPr>
            <a:xfrm>
              <a:off x="9687232" y="3450020"/>
              <a:ext cx="483917" cy="2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D0B58FD5-20D8-4716-AC12-A071EB7F49CB}"/>
              </a:ext>
            </a:extLst>
          </p:cNvPr>
          <p:cNvGrpSpPr/>
          <p:nvPr/>
        </p:nvGrpSpPr>
        <p:grpSpPr>
          <a:xfrm>
            <a:off x="5844542" y="833135"/>
            <a:ext cx="6171257" cy="2171132"/>
            <a:chOff x="5844542" y="833135"/>
            <a:chExt cx="6171257" cy="2171132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CABAAA16-AF33-4323-83E8-7D75B76A28B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54212" y="871701"/>
              <a:ext cx="6061587" cy="2132566"/>
            </a:xfrm>
            <a:prstGeom prst="rect">
              <a:avLst/>
            </a:prstGeom>
          </p:spPr>
        </p:pic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048D81C-6103-4625-B6EB-8E0D59E86DE8}"/>
                </a:ext>
              </a:extLst>
            </p:cNvPr>
            <p:cNvSpPr/>
            <p:nvPr/>
          </p:nvSpPr>
          <p:spPr>
            <a:xfrm>
              <a:off x="5844542" y="888192"/>
              <a:ext cx="483917" cy="2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8D8B5B21-0373-4319-866A-F2E0D49A7AE5}"/>
                </a:ext>
              </a:extLst>
            </p:cNvPr>
            <p:cNvSpPr/>
            <p:nvPr/>
          </p:nvSpPr>
          <p:spPr>
            <a:xfrm>
              <a:off x="7251974" y="833135"/>
              <a:ext cx="897182" cy="2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E88B6F1C-6819-4E2C-8836-031976CC07FF}"/>
                </a:ext>
              </a:extLst>
            </p:cNvPr>
            <p:cNvSpPr/>
            <p:nvPr/>
          </p:nvSpPr>
          <p:spPr>
            <a:xfrm>
              <a:off x="8964261" y="881920"/>
              <a:ext cx="483917" cy="2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B87EA56C-8110-4A8C-B5A1-7F8779C71191}"/>
                </a:ext>
              </a:extLst>
            </p:cNvPr>
            <p:cNvSpPr/>
            <p:nvPr/>
          </p:nvSpPr>
          <p:spPr>
            <a:xfrm>
              <a:off x="10299371" y="867757"/>
              <a:ext cx="897182" cy="2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</p:grpSp>
      <p:grpSp>
        <p:nvGrpSpPr>
          <p:cNvPr id="68" name="Groupe 67">
            <a:extLst>
              <a:ext uri="{FF2B5EF4-FFF2-40B4-BE49-F238E27FC236}">
                <a16:creationId xmlns:a16="http://schemas.microsoft.com/office/drawing/2014/main" id="{1D84709C-AF67-480C-A20E-358ABD5317A6}"/>
              </a:ext>
            </a:extLst>
          </p:cNvPr>
          <p:cNvGrpSpPr/>
          <p:nvPr/>
        </p:nvGrpSpPr>
        <p:grpSpPr>
          <a:xfrm>
            <a:off x="498928" y="2819601"/>
            <a:ext cx="11724315" cy="643238"/>
            <a:chOff x="498928" y="2753235"/>
            <a:chExt cx="11724315" cy="643238"/>
          </a:xfrm>
        </p:grpSpPr>
        <p:cxnSp>
          <p:nvCxnSpPr>
            <p:cNvPr id="62" name="Connecteur droit avec flèche 61">
              <a:extLst>
                <a:ext uri="{FF2B5EF4-FFF2-40B4-BE49-F238E27FC236}">
                  <a16:creationId xmlns:a16="http://schemas.microsoft.com/office/drawing/2014/main" id="{6A831ECD-C95A-40A0-8E71-4EFDA5D2230C}"/>
                </a:ext>
              </a:extLst>
            </p:cNvPr>
            <p:cNvCxnSpPr/>
            <p:nvPr/>
          </p:nvCxnSpPr>
          <p:spPr>
            <a:xfrm>
              <a:off x="498928" y="3078007"/>
              <a:ext cx="1125553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ZoneTexte 62">
              <a:extLst>
                <a:ext uri="{FF2B5EF4-FFF2-40B4-BE49-F238E27FC236}">
                  <a16:creationId xmlns:a16="http://schemas.microsoft.com/office/drawing/2014/main" id="{B69A6C34-B5CF-4070-A83E-43D0A7CF08BC}"/>
                </a:ext>
              </a:extLst>
            </p:cNvPr>
            <p:cNvSpPr txBox="1"/>
            <p:nvPr/>
          </p:nvSpPr>
          <p:spPr>
            <a:xfrm>
              <a:off x="10510109" y="2753235"/>
              <a:ext cx="1713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err="1"/>
                <a:t>Magnetic</a:t>
              </a:r>
              <a:r>
                <a:rPr lang="fr-FR" b="1" dirty="0"/>
                <a:t> </a:t>
              </a:r>
              <a:r>
                <a:rPr lang="fr-FR" b="1" dirty="0" err="1"/>
                <a:t>shear</a:t>
              </a:r>
              <a:endParaRPr lang="fr-FR" b="1" dirty="0"/>
            </a:p>
          </p:txBody>
        </p:sp>
        <p:sp>
          <p:nvSpPr>
            <p:cNvPr id="64" name="ZoneTexte 63">
              <a:extLst>
                <a:ext uri="{FF2B5EF4-FFF2-40B4-BE49-F238E27FC236}">
                  <a16:creationId xmlns:a16="http://schemas.microsoft.com/office/drawing/2014/main" id="{0FCAA4EA-50F2-4BD2-9078-7F301E441B83}"/>
                </a:ext>
              </a:extLst>
            </p:cNvPr>
            <p:cNvSpPr txBox="1"/>
            <p:nvPr/>
          </p:nvSpPr>
          <p:spPr>
            <a:xfrm>
              <a:off x="10671004" y="3027141"/>
              <a:ext cx="791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2.0</a:t>
              </a:r>
            </a:p>
          </p:txBody>
        </p:sp>
        <p:sp>
          <p:nvSpPr>
            <p:cNvPr id="65" name="ZoneTexte 64">
              <a:extLst>
                <a:ext uri="{FF2B5EF4-FFF2-40B4-BE49-F238E27FC236}">
                  <a16:creationId xmlns:a16="http://schemas.microsoft.com/office/drawing/2014/main" id="{3B3F6106-22EB-443A-AE2E-4B7776277F8C}"/>
                </a:ext>
              </a:extLst>
            </p:cNvPr>
            <p:cNvSpPr txBox="1"/>
            <p:nvPr/>
          </p:nvSpPr>
          <p:spPr>
            <a:xfrm>
              <a:off x="7497304" y="3026389"/>
              <a:ext cx="6157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1.2</a:t>
              </a:r>
            </a:p>
          </p:txBody>
        </p:sp>
        <p:sp>
          <p:nvSpPr>
            <p:cNvPr id="66" name="ZoneTexte 65">
              <a:extLst>
                <a:ext uri="{FF2B5EF4-FFF2-40B4-BE49-F238E27FC236}">
                  <a16:creationId xmlns:a16="http://schemas.microsoft.com/office/drawing/2014/main" id="{75467349-7E65-4D29-9072-25C784DCC041}"/>
                </a:ext>
              </a:extLst>
            </p:cNvPr>
            <p:cNvSpPr txBox="1"/>
            <p:nvPr/>
          </p:nvSpPr>
          <p:spPr>
            <a:xfrm>
              <a:off x="4513893" y="3023110"/>
              <a:ext cx="6157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0.8</a:t>
              </a:r>
            </a:p>
          </p:txBody>
        </p:sp>
        <p:sp>
          <p:nvSpPr>
            <p:cNvPr id="67" name="ZoneTexte 66">
              <a:extLst>
                <a:ext uri="{FF2B5EF4-FFF2-40B4-BE49-F238E27FC236}">
                  <a16:creationId xmlns:a16="http://schemas.microsoft.com/office/drawing/2014/main" id="{D5BEE52B-0F30-49FD-AABC-5E4B41C4FEDE}"/>
                </a:ext>
              </a:extLst>
            </p:cNvPr>
            <p:cNvSpPr txBox="1"/>
            <p:nvPr/>
          </p:nvSpPr>
          <p:spPr>
            <a:xfrm>
              <a:off x="1426235" y="3015736"/>
              <a:ext cx="6157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0.4</a:t>
              </a:r>
            </a:p>
          </p:txBody>
        </p:sp>
      </p:grpSp>
      <p:sp>
        <p:nvSpPr>
          <p:cNvPr id="69" name="ZoneTexte 68">
            <a:extLst>
              <a:ext uri="{FF2B5EF4-FFF2-40B4-BE49-F238E27FC236}">
                <a16:creationId xmlns:a16="http://schemas.microsoft.com/office/drawing/2014/main" id="{F289D27A-33AE-4C84-BDD0-3EBE86A89D81}"/>
              </a:ext>
            </a:extLst>
          </p:cNvPr>
          <p:cNvSpPr txBox="1"/>
          <p:nvPr/>
        </p:nvSpPr>
        <p:spPr>
          <a:xfrm>
            <a:off x="4411527" y="641636"/>
            <a:ext cx="4161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Gyrokinetic </a:t>
            </a:r>
            <a:r>
              <a:rPr lang="fr-FR" dirty="0" err="1"/>
              <a:t>results</a:t>
            </a:r>
            <a:r>
              <a:rPr lang="fr-FR" dirty="0"/>
              <a:t> (GENE)[</a:t>
            </a:r>
            <a:r>
              <a:rPr lang="fr-FR" dirty="0" err="1"/>
              <a:t>Merlo</a:t>
            </a:r>
            <a:r>
              <a:rPr lang="fr-FR" dirty="0"/>
              <a:t> 23]</a:t>
            </a: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0F2A2393-EDEA-4F25-B450-410AC1309292}"/>
              </a:ext>
            </a:extLst>
          </p:cNvPr>
          <p:cNvSpPr txBox="1"/>
          <p:nvPr/>
        </p:nvSpPr>
        <p:spPr>
          <a:xfrm>
            <a:off x="5257378" y="3215104"/>
            <a:ext cx="2136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Theoretical</a:t>
            </a:r>
            <a:r>
              <a:rPr lang="fr-FR" dirty="0"/>
              <a:t> </a:t>
            </a:r>
            <a:r>
              <a:rPr lang="fr-FR" dirty="0" err="1"/>
              <a:t>results</a:t>
            </a:r>
            <a:endParaRPr lang="fr-FR" dirty="0"/>
          </a:p>
        </p:txBody>
      </p:sp>
      <p:sp>
        <p:nvSpPr>
          <p:cNvPr id="71" name="Rectangle 70"/>
          <p:cNvSpPr/>
          <p:nvPr/>
        </p:nvSpPr>
        <p:spPr>
          <a:xfrm>
            <a:off x="228598" y="188463"/>
            <a:ext cx="10770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FF0000"/>
                </a:solidFill>
                <a:latin typeface="Arial"/>
              </a:rPr>
              <a:t>BENCH-MARK WITH GENE</a:t>
            </a:r>
            <a:endParaRPr lang="fr-FR" sz="2400" b="1" dirty="0">
              <a:solidFill>
                <a:srgbClr val="FF0000"/>
              </a:solidFill>
            </a:endParaRPr>
          </a:p>
        </p:txBody>
      </p:sp>
      <p:pic>
        <p:nvPicPr>
          <p:cNvPr id="72" name="Image 71">
            <a:extLst>
              <a:ext uri="{FF2B5EF4-FFF2-40B4-BE49-F238E27FC236}">
                <a16:creationId xmlns:a16="http://schemas.microsoft.com/office/drawing/2014/main" id="{695D756F-9194-48BF-BC6E-7909FA866D6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0538" t="11333" r="-1"/>
          <a:stretch/>
        </p:blipFill>
        <p:spPr>
          <a:xfrm>
            <a:off x="3072825" y="1091232"/>
            <a:ext cx="2907633" cy="1879992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503429" y="6206031"/>
            <a:ext cx="2815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Good qualitative agreement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7251974" y="5967438"/>
            <a:ext cx="2623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PT more </a:t>
            </a:r>
            <a:r>
              <a:rPr lang="fr-FR" dirty="0" err="1"/>
              <a:t>unstable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NT</a:t>
            </a:r>
          </a:p>
        </p:txBody>
      </p:sp>
      <p:cxnSp>
        <p:nvCxnSpPr>
          <p:cNvPr id="7" name="Connecteur droit avec flèche 6"/>
          <p:cNvCxnSpPr>
            <a:stCxn id="3" idx="3"/>
            <a:endCxn id="4" idx="1"/>
          </p:cNvCxnSpPr>
          <p:nvPr/>
        </p:nvCxnSpPr>
        <p:spPr>
          <a:xfrm flipV="1">
            <a:off x="6319136" y="6152104"/>
            <a:ext cx="932838" cy="238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stCxn id="3" idx="3"/>
            <a:endCxn id="13" idx="3"/>
          </p:cNvCxnSpPr>
          <p:nvPr/>
        </p:nvCxnSpPr>
        <p:spPr>
          <a:xfrm>
            <a:off x="6319136" y="6390697"/>
            <a:ext cx="983001" cy="210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7261864" y="6415213"/>
            <a:ext cx="2517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/>
              <a:t>stabilizing</a:t>
            </a:r>
            <a:r>
              <a:rPr lang="fr-FR" dirty="0"/>
              <a:t> </a:t>
            </a:r>
            <a:r>
              <a:rPr lang="fr-FR" dirty="0" err="1"/>
              <a:t>effect</a:t>
            </a:r>
            <a:r>
              <a:rPr lang="fr-FR" dirty="0"/>
              <a:t> of </a:t>
            </a:r>
            <a:r>
              <a:rPr lang="fr-FR" dirty="0" err="1"/>
              <a:t>shear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19321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8394" y="167759"/>
            <a:ext cx="302762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600" b="1" dirty="0">
                <a:solidFill>
                  <a:srgbClr val="FF0000"/>
                </a:solidFill>
              </a:rPr>
              <a:t>MICROINSTABILITIES</a:t>
            </a:r>
            <a:endParaRPr lang="fr-FR" sz="2600" dirty="0"/>
          </a:p>
        </p:txBody>
      </p:sp>
      <p:sp>
        <p:nvSpPr>
          <p:cNvPr id="6" name="ZoneTexte 5"/>
          <p:cNvSpPr txBox="1"/>
          <p:nvPr/>
        </p:nvSpPr>
        <p:spPr>
          <a:xfrm flipH="1">
            <a:off x="218394" y="886165"/>
            <a:ext cx="7794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Turbulence </a:t>
            </a:r>
            <a:r>
              <a:rPr lang="fr-FR" dirty="0" err="1"/>
              <a:t>driven</a:t>
            </a:r>
            <a:r>
              <a:rPr lang="fr-FR" dirty="0"/>
              <a:t> by </a:t>
            </a:r>
            <a:r>
              <a:rPr lang="fr-FR" dirty="0" err="1"/>
              <a:t>instabilities</a:t>
            </a:r>
            <a:r>
              <a:rPr lang="fr-FR" dirty="0"/>
              <a:t> at cm and mm </a:t>
            </a:r>
            <a:r>
              <a:rPr lang="fr-FR" dirty="0" err="1"/>
              <a:t>scale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8407688" y="870729"/>
            <a:ext cx="2146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INTERCHANGE TYPE 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6633" y="2148705"/>
            <a:ext cx="3948253" cy="4025822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5327716" y="6202837"/>
            <a:ext cx="1626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[</a:t>
            </a:r>
            <a:r>
              <a:rPr lang="fr-FR" dirty="0" err="1"/>
              <a:t>Merlo’s</a:t>
            </a:r>
            <a:r>
              <a:rPr lang="fr-FR" dirty="0"/>
              <a:t> </a:t>
            </a:r>
            <a:r>
              <a:rPr lang="fr-FR" dirty="0" err="1"/>
              <a:t>thesis</a:t>
            </a:r>
            <a:r>
              <a:rPr lang="fr-FR" dirty="0"/>
              <a:t>]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3274816-19AA-410E-8C26-DBB06271CC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08" t="7229"/>
          <a:stretch/>
        </p:blipFill>
        <p:spPr>
          <a:xfrm>
            <a:off x="9047096" y="2117664"/>
            <a:ext cx="3014539" cy="4444472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7100759" y="1640264"/>
            <a:ext cx="4117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Stronger</a:t>
            </a:r>
            <a:r>
              <a:rPr lang="fr-FR" dirty="0"/>
              <a:t> at </a:t>
            </a:r>
            <a:r>
              <a:rPr lang="fr-FR" dirty="0" err="1"/>
              <a:t>low</a:t>
            </a:r>
            <a:r>
              <a:rPr lang="fr-FR" dirty="0"/>
              <a:t> </a:t>
            </a:r>
            <a:r>
              <a:rPr lang="fr-FR" dirty="0" err="1"/>
              <a:t>field</a:t>
            </a:r>
            <a:r>
              <a:rPr lang="fr-FR" dirty="0"/>
              <a:t> </a:t>
            </a:r>
            <a:r>
              <a:rPr lang="fr-FR" dirty="0" err="1"/>
              <a:t>side</a:t>
            </a:r>
            <a:r>
              <a:rPr lang="fr-FR" dirty="0"/>
              <a:t> (</a:t>
            </a:r>
            <a:r>
              <a:rPr lang="fr-FR" b="1" dirty="0" err="1"/>
              <a:t>ballooning</a:t>
            </a:r>
            <a:r>
              <a:rPr lang="fr-FR" dirty="0"/>
              <a:t>) </a:t>
            </a:r>
          </a:p>
        </p:txBody>
      </p:sp>
      <p:grpSp>
        <p:nvGrpSpPr>
          <p:cNvPr id="15" name="Groupe 14"/>
          <p:cNvGrpSpPr/>
          <p:nvPr/>
        </p:nvGrpSpPr>
        <p:grpSpPr>
          <a:xfrm>
            <a:off x="385084" y="2413165"/>
            <a:ext cx="3429001" cy="3504204"/>
            <a:chOff x="1109873" y="3032063"/>
            <a:chExt cx="3429001" cy="3504204"/>
          </a:xfrm>
        </p:grpSpPr>
        <p:pic>
          <p:nvPicPr>
            <p:cNvPr id="16" name="Image 15"/>
            <p:cNvPicPr>
              <a:picLocks noChangeAspect="1"/>
            </p:cNvPicPr>
            <p:nvPr/>
          </p:nvPicPr>
          <p:blipFill rotWithShape="1">
            <a:blip r:embed="rId4"/>
            <a:srcRect b="55927"/>
            <a:stretch/>
          </p:blipFill>
          <p:spPr>
            <a:xfrm>
              <a:off x="1109873" y="3032063"/>
              <a:ext cx="3429001" cy="1472204"/>
            </a:xfrm>
            <a:prstGeom prst="rect">
              <a:avLst/>
            </a:prstGeom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 rotWithShape="1">
            <a:blip r:embed="rId5"/>
            <a:srcRect l="21348" t="9776" r="53217" b="30777"/>
            <a:stretch/>
          </p:blipFill>
          <p:spPr>
            <a:xfrm>
              <a:off x="1705917" y="4504268"/>
              <a:ext cx="1982274" cy="2031999"/>
            </a:xfrm>
            <a:prstGeom prst="rect">
              <a:avLst/>
            </a:prstGeom>
          </p:spPr>
        </p:pic>
        <p:cxnSp>
          <p:nvCxnSpPr>
            <p:cNvPr id="18" name="Connecteur droit 17"/>
            <p:cNvCxnSpPr/>
            <p:nvPr/>
          </p:nvCxnSpPr>
          <p:spPr>
            <a:xfrm>
              <a:off x="2218267" y="4504267"/>
              <a:ext cx="8466" cy="13418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/>
            <p:cNvCxnSpPr/>
            <p:nvPr/>
          </p:nvCxnSpPr>
          <p:spPr>
            <a:xfrm>
              <a:off x="3530601" y="4402667"/>
              <a:ext cx="16933" cy="14434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/>
          <p:cNvSpPr txBox="1"/>
          <p:nvPr/>
        </p:nvSpPr>
        <p:spPr>
          <a:xfrm>
            <a:off x="690278" y="1529065"/>
            <a:ext cx="2818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/>
              <a:t>Magnetic</a:t>
            </a:r>
            <a:r>
              <a:rPr lang="fr-FR" b="1" dirty="0"/>
              <a:t> </a:t>
            </a:r>
            <a:r>
              <a:rPr lang="fr-FR" b="1" dirty="0" err="1"/>
              <a:t>field</a:t>
            </a:r>
            <a:r>
              <a:rPr lang="fr-FR" b="1" dirty="0"/>
              <a:t> and pressure gradients</a:t>
            </a:r>
          </a:p>
        </p:txBody>
      </p:sp>
      <p:sp>
        <p:nvSpPr>
          <p:cNvPr id="23" name="Forme libre 22"/>
          <p:cNvSpPr/>
          <p:nvPr/>
        </p:nvSpPr>
        <p:spPr>
          <a:xfrm>
            <a:off x="7258639" y="2000119"/>
            <a:ext cx="3384223" cy="1487799"/>
          </a:xfrm>
          <a:custGeom>
            <a:avLst/>
            <a:gdLst>
              <a:gd name="connsiteX0" fmla="*/ 0 w 3299381"/>
              <a:gd name="connsiteY0" fmla="*/ 1272619 h 1272619"/>
              <a:gd name="connsiteX1" fmla="*/ 1008668 w 3299381"/>
              <a:gd name="connsiteY1" fmla="*/ 0 h 1272619"/>
              <a:gd name="connsiteX2" fmla="*/ 3299381 w 3299381"/>
              <a:gd name="connsiteY2" fmla="*/ 1272619 h 1272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99381" h="1272619">
                <a:moveTo>
                  <a:pt x="0" y="1272619"/>
                </a:moveTo>
                <a:cubicBezTo>
                  <a:pt x="229385" y="636309"/>
                  <a:pt x="458771" y="0"/>
                  <a:pt x="1008668" y="0"/>
                </a:cubicBezTo>
                <a:cubicBezTo>
                  <a:pt x="1558565" y="0"/>
                  <a:pt x="2428973" y="636309"/>
                  <a:pt x="3299381" y="1272619"/>
                </a:cubicBez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10642862" y="3487918"/>
            <a:ext cx="157880" cy="14140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9728462" y="2175396"/>
            <a:ext cx="481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phi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5503158" y="1852230"/>
            <a:ext cx="1646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Introducing</a:t>
            </a:r>
            <a:r>
              <a:rPr lang="fr-FR" dirty="0"/>
              <a:t> </a:t>
            </a:r>
            <a:r>
              <a:rPr lang="fr-FR" dirty="0" err="1"/>
              <a:t>vd</a:t>
            </a:r>
            <a:r>
              <a:rPr lang="fr-FR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0160537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598" y="188463"/>
            <a:ext cx="11913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FF0000"/>
                </a:solidFill>
                <a:latin typeface="Arial"/>
              </a:rPr>
              <a:t>2. FINITE LARMOR RADIUS STABILIZING EFFECT PROPTO SHEAR </a:t>
            </a:r>
            <a:endParaRPr lang="fr-FR" sz="2400" b="1" dirty="0">
              <a:solidFill>
                <a:srgbClr val="FF0000"/>
              </a:solidFill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B0C92FD-68EA-4489-9182-67705A1727F5}"/>
              </a:ext>
            </a:extLst>
          </p:cNvPr>
          <p:cNvGrpSpPr/>
          <p:nvPr/>
        </p:nvGrpSpPr>
        <p:grpSpPr>
          <a:xfrm>
            <a:off x="643583" y="615437"/>
            <a:ext cx="3430538" cy="5402048"/>
            <a:chOff x="643583" y="615437"/>
            <a:chExt cx="3430538" cy="5402048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45A18D60-7D2B-4270-B6B8-FEE72CC701FD}"/>
                </a:ext>
              </a:extLst>
            </p:cNvPr>
            <p:cNvGrpSpPr/>
            <p:nvPr/>
          </p:nvGrpSpPr>
          <p:grpSpPr>
            <a:xfrm>
              <a:off x="643583" y="615437"/>
              <a:ext cx="3430538" cy="4674637"/>
              <a:chOff x="838143" y="625165"/>
              <a:chExt cx="3430538" cy="4674637"/>
            </a:xfrm>
          </p:grpSpPr>
          <p:grpSp>
            <p:nvGrpSpPr>
              <p:cNvPr id="11" name="Groupe 10">
                <a:extLst>
                  <a:ext uri="{FF2B5EF4-FFF2-40B4-BE49-F238E27FC236}">
                    <a16:creationId xmlns:a16="http://schemas.microsoft.com/office/drawing/2014/main" id="{87A90F9E-6D2B-4986-A190-2836D713E071}"/>
                  </a:ext>
                </a:extLst>
              </p:cNvPr>
              <p:cNvGrpSpPr/>
              <p:nvPr/>
            </p:nvGrpSpPr>
            <p:grpSpPr>
              <a:xfrm>
                <a:off x="1624785" y="625165"/>
                <a:ext cx="2643896" cy="4674637"/>
                <a:chOff x="1478868" y="586253"/>
                <a:chExt cx="2643896" cy="4674637"/>
              </a:xfrm>
            </p:grpSpPr>
            <p:sp>
              <p:nvSpPr>
                <p:cNvPr id="14" name="ZoneTexte 13">
                  <a:extLst>
                    <a:ext uri="{FF2B5EF4-FFF2-40B4-BE49-F238E27FC236}">
                      <a16:creationId xmlns:a16="http://schemas.microsoft.com/office/drawing/2014/main" id="{B66CA06C-C564-4EBD-A12C-9E65964758C0}"/>
                    </a:ext>
                  </a:extLst>
                </p:cNvPr>
                <p:cNvSpPr txBox="1"/>
                <p:nvPr/>
              </p:nvSpPr>
              <p:spPr>
                <a:xfrm>
                  <a:off x="1478868" y="586253"/>
                  <a:ext cx="264389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dirty="0">
                      <a:solidFill>
                        <a:srgbClr val="FA8606"/>
                      </a:solidFill>
                    </a:rPr>
                    <a:t>NO FLR </a:t>
                  </a:r>
                  <a:r>
                    <a:rPr lang="fr-FR" dirty="0" err="1">
                      <a:solidFill>
                        <a:srgbClr val="FA8606"/>
                      </a:solidFill>
                    </a:rPr>
                    <a:t>effects</a:t>
                  </a:r>
                  <a:endParaRPr lang="fr-FR" dirty="0">
                    <a:solidFill>
                      <a:srgbClr val="7030A0"/>
                    </a:solidFill>
                  </a:endParaRPr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CCF7A70A-60DF-431D-A88A-D6213EA495DD}"/>
                    </a:ext>
                  </a:extLst>
                </p:cNvPr>
                <p:cNvSpPr/>
                <p:nvPr/>
              </p:nvSpPr>
              <p:spPr>
                <a:xfrm>
                  <a:off x="1504333" y="2291440"/>
                  <a:ext cx="523568" cy="23053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ctr">
                  <a:spAutoFit/>
                </a:bodyPr>
                <a:lstStyle/>
                <a:p>
                  <a:pPr algn="ctr"/>
                  <a:endParaRPr lang="fr-FR" dirty="0"/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14A1AAC6-8706-4653-8CCD-C3BF67D511B1}"/>
                    </a:ext>
                  </a:extLst>
                </p:cNvPr>
                <p:cNvSpPr/>
                <p:nvPr/>
              </p:nvSpPr>
              <p:spPr>
                <a:xfrm>
                  <a:off x="1555955" y="5030356"/>
                  <a:ext cx="523568" cy="23053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ctr">
                  <a:spAutoFit/>
                </a:bodyPr>
                <a:lstStyle/>
                <a:p>
                  <a:pPr algn="ctr"/>
                  <a:endParaRPr lang="fr-FR" dirty="0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ZoneTexte 11">
                    <a:extLst>
                      <a:ext uri="{FF2B5EF4-FFF2-40B4-BE49-F238E27FC236}">
                        <a16:creationId xmlns:a16="http://schemas.microsoft.com/office/drawing/2014/main" id="{ECD17F9D-61F2-4DC5-A368-156667462E77}"/>
                      </a:ext>
                    </a:extLst>
                  </p:cNvPr>
                  <p:cNvSpPr txBox="1"/>
                  <p:nvPr/>
                </p:nvSpPr>
                <p:spPr>
                  <a:xfrm>
                    <a:off x="867363" y="2003652"/>
                    <a:ext cx="646922" cy="53200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l-GR" sz="14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l-GR" sz="1400" dirty="0"/>
                                <m:t>γ</m:t>
                              </m:r>
                              <m:r>
                                <a:rPr lang="fr-FR" sz="1400" b="0" i="1" dirty="0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l-G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</m:oMath>
                      </m:oMathPara>
                    </a14:m>
                    <a:endParaRPr lang="fr-FR" sz="1400" dirty="0"/>
                  </a:p>
                </p:txBody>
              </p:sp>
            </mc:Choice>
            <mc:Fallback xmlns="">
              <p:sp>
                <p:nvSpPr>
                  <p:cNvPr id="12" name="ZoneTexte 11">
                    <a:extLst>
                      <a:ext uri="{FF2B5EF4-FFF2-40B4-BE49-F238E27FC236}">
                        <a16:creationId xmlns:a16="http://schemas.microsoft.com/office/drawing/2014/main" id="{ECD17F9D-61F2-4DC5-A368-156667462E7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67363" y="2003652"/>
                    <a:ext cx="646922" cy="532005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ZoneTexte 12">
                    <a:extLst>
                      <a:ext uri="{FF2B5EF4-FFF2-40B4-BE49-F238E27FC236}">
                        <a16:creationId xmlns:a16="http://schemas.microsoft.com/office/drawing/2014/main" id="{42E88C5B-8326-423B-AB23-C8965C67BCCF}"/>
                      </a:ext>
                    </a:extLst>
                  </p:cNvPr>
                  <p:cNvSpPr txBox="1"/>
                  <p:nvPr/>
                </p:nvSpPr>
                <p:spPr>
                  <a:xfrm>
                    <a:off x="838143" y="4472512"/>
                    <a:ext cx="646922" cy="53200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l-GR" sz="14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l-GR" sz="1400" dirty="0"/>
                                <m:t>γ</m:t>
                              </m:r>
                              <m:r>
                                <a:rPr lang="fr-FR" sz="1400" b="0" i="1" dirty="0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l-G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</m:oMath>
                      </m:oMathPara>
                    </a14:m>
                    <a:endParaRPr lang="fr-FR" sz="1400" dirty="0"/>
                  </a:p>
                </p:txBody>
              </p:sp>
            </mc:Choice>
            <mc:Fallback xmlns="">
              <p:sp>
                <p:nvSpPr>
                  <p:cNvPr id="33" name="ZoneTexte 32">
                    <a:extLst>
                      <a:ext uri="{FF2B5EF4-FFF2-40B4-BE49-F238E27FC236}">
                        <a16:creationId xmlns:a16="http://schemas.microsoft.com/office/drawing/2014/main" id="{42E88C5B-8326-423B-AB23-C8965C67BCC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38143" y="4472512"/>
                    <a:ext cx="646922" cy="532005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BC58438C-04FE-45F4-A2C3-E1CFCA634E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55" t="9043" r="9416" b="6991"/>
            <a:stretch/>
          </p:blipFill>
          <p:spPr>
            <a:xfrm>
              <a:off x="1347351" y="917753"/>
              <a:ext cx="2600897" cy="2512947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A50F440B-132B-4063-8F7D-1710A1AC56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46" t="11674" r="9324" b="7168"/>
            <a:stretch/>
          </p:blipFill>
          <p:spPr>
            <a:xfrm>
              <a:off x="1299960" y="3610427"/>
              <a:ext cx="2643896" cy="2407058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13729E9-A9D9-4197-AF7D-BDF0F5DBB6A1}"/>
                </a:ext>
              </a:extLst>
            </p:cNvPr>
            <p:cNvSpPr/>
            <p:nvPr/>
          </p:nvSpPr>
          <p:spPr>
            <a:xfrm>
              <a:off x="1582025" y="5018580"/>
              <a:ext cx="397233" cy="2065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502FF8B-B5D4-499D-ADC1-F29E2416FF9F}"/>
                </a:ext>
              </a:extLst>
            </p:cNvPr>
            <p:cNvSpPr/>
            <p:nvPr/>
          </p:nvSpPr>
          <p:spPr>
            <a:xfrm>
              <a:off x="1570479" y="2343987"/>
              <a:ext cx="436405" cy="2065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724ED491-2966-402E-BC1D-36178797BE41}"/>
                  </a:ext>
                </a:extLst>
              </p:cNvPr>
              <p:cNvSpPr txBox="1"/>
              <p:nvPr/>
            </p:nvSpPr>
            <p:spPr>
              <a:xfrm rot="16200000">
                <a:off x="-343976" y="1646316"/>
                <a:ext cx="1627576" cy="521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s=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f>
                      <m:f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𝑑𝑞</m:t>
                        </m:r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𝑑𝑟</m:t>
                        </m:r>
                      </m:den>
                    </m:f>
                    <m:r>
                      <a:rPr lang="fr-FR" b="0" i="1" smtClean="0">
                        <a:latin typeface="Cambria Math" panose="02040503050406030204" pitchFamily="18" charset="0"/>
                      </a:rPr>
                      <m:t>=0.4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724ED491-2966-402E-BC1D-36178797BE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343976" y="1646316"/>
                <a:ext cx="1627576" cy="521746"/>
              </a:xfrm>
              <a:prstGeom prst="rect">
                <a:avLst/>
              </a:prstGeom>
              <a:blipFill>
                <a:blip r:embed="rId10"/>
                <a:stretch>
                  <a:fillRect r="-2326" b="-33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C2E580B1-A1B1-4D4D-9F61-51DCB4736365}"/>
                  </a:ext>
                </a:extLst>
              </p:cNvPr>
              <p:cNvSpPr txBox="1"/>
              <p:nvPr/>
            </p:nvSpPr>
            <p:spPr>
              <a:xfrm rot="16200000">
                <a:off x="-459486" y="4450811"/>
                <a:ext cx="1627576" cy="521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s=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f>
                      <m:f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𝑑𝑞</m:t>
                        </m:r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𝑑𝑟</m:t>
                        </m:r>
                      </m:den>
                    </m:f>
                    <m:r>
                      <a:rPr lang="fr-FR" b="0" i="1" smtClean="0">
                        <a:latin typeface="Cambria Math" panose="02040503050406030204" pitchFamily="18" charset="0"/>
                      </a:rPr>
                      <m:t>=1</m:t>
                    </m:r>
                    <m:r>
                      <a:rPr lang="fr-FR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fr-FR" b="0" dirty="0"/>
                  <a:t>2</a:t>
                </a: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C2E580B1-A1B1-4D4D-9F61-51DCB47363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459486" y="4450811"/>
                <a:ext cx="1627576" cy="521746"/>
              </a:xfrm>
              <a:prstGeom prst="rect">
                <a:avLst/>
              </a:prstGeom>
              <a:blipFill>
                <a:blip r:embed="rId11"/>
                <a:stretch>
                  <a:fillRect r="-2326" b="-33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e 18">
            <a:extLst>
              <a:ext uri="{FF2B5EF4-FFF2-40B4-BE49-F238E27FC236}">
                <a16:creationId xmlns:a16="http://schemas.microsoft.com/office/drawing/2014/main" id="{98D856A0-AA36-4DC2-82BA-765635656C3E}"/>
              </a:ext>
            </a:extLst>
          </p:cNvPr>
          <p:cNvGrpSpPr/>
          <p:nvPr/>
        </p:nvGrpSpPr>
        <p:grpSpPr>
          <a:xfrm>
            <a:off x="7375195" y="650127"/>
            <a:ext cx="3396148" cy="5349465"/>
            <a:chOff x="7375195" y="650127"/>
            <a:chExt cx="3396148" cy="5349465"/>
          </a:xfrm>
        </p:grpSpPr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0C82BFC6-66A3-4447-9C5A-A8FC9B3651BB}"/>
                </a:ext>
              </a:extLst>
            </p:cNvPr>
            <p:cNvGrpSpPr/>
            <p:nvPr/>
          </p:nvGrpSpPr>
          <p:grpSpPr>
            <a:xfrm>
              <a:off x="7990869" y="650127"/>
              <a:ext cx="2780474" cy="5349465"/>
              <a:chOff x="7543396" y="650127"/>
              <a:chExt cx="2780474" cy="5349465"/>
            </a:xfrm>
          </p:grpSpPr>
          <p:grpSp>
            <p:nvGrpSpPr>
              <p:cNvPr id="23" name="Groupe 22">
                <a:extLst>
                  <a:ext uri="{FF2B5EF4-FFF2-40B4-BE49-F238E27FC236}">
                    <a16:creationId xmlns:a16="http://schemas.microsoft.com/office/drawing/2014/main" id="{CD683727-7D27-4223-B91C-FE55FF570A8E}"/>
                  </a:ext>
                </a:extLst>
              </p:cNvPr>
              <p:cNvGrpSpPr/>
              <p:nvPr/>
            </p:nvGrpSpPr>
            <p:grpSpPr>
              <a:xfrm>
                <a:off x="7543396" y="650127"/>
                <a:ext cx="2780474" cy="5349465"/>
                <a:chOff x="8804512" y="667180"/>
                <a:chExt cx="2799702" cy="5388981"/>
              </a:xfrm>
            </p:grpSpPr>
            <p:pic>
              <p:nvPicPr>
                <p:cNvPr id="26" name="Image 25">
                  <a:extLst>
                    <a:ext uri="{FF2B5EF4-FFF2-40B4-BE49-F238E27FC236}">
                      <a16:creationId xmlns:a16="http://schemas.microsoft.com/office/drawing/2014/main" id="{AAE6DD46-432C-49DA-A37A-42EDA37CFFE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390" t="11081" r="9251" b="6529"/>
                <a:stretch/>
              </p:blipFill>
              <p:spPr>
                <a:xfrm>
                  <a:off x="8833574" y="987592"/>
                  <a:ext cx="2770640" cy="2509814"/>
                </a:xfrm>
                <a:prstGeom prst="rect">
                  <a:avLst/>
                </a:prstGeom>
              </p:spPr>
            </p:pic>
            <p:pic>
              <p:nvPicPr>
                <p:cNvPr id="27" name="Image 26">
                  <a:extLst>
                    <a:ext uri="{FF2B5EF4-FFF2-40B4-BE49-F238E27FC236}">
                      <a16:creationId xmlns:a16="http://schemas.microsoft.com/office/drawing/2014/main" id="{1D4997B1-6ED7-4C68-9C43-7AA697830FB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422" t="11646" r="8791" b="6963"/>
                <a:stretch/>
              </p:blipFill>
              <p:spPr>
                <a:xfrm>
                  <a:off x="8804512" y="3647412"/>
                  <a:ext cx="2799701" cy="2408749"/>
                </a:xfrm>
                <a:prstGeom prst="rect">
                  <a:avLst/>
                </a:prstGeom>
              </p:spPr>
            </p:pic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id="{05C0E7BC-38F2-434E-8265-F514D5016DB2}"/>
                    </a:ext>
                  </a:extLst>
                </p:cNvPr>
                <p:cNvSpPr txBox="1"/>
                <p:nvPr/>
              </p:nvSpPr>
              <p:spPr>
                <a:xfrm>
                  <a:off x="8960317" y="667180"/>
                  <a:ext cx="264389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dirty="0">
                      <a:solidFill>
                        <a:srgbClr val="FA8606"/>
                      </a:solidFill>
                    </a:rPr>
                    <a:t>FLR </a:t>
                  </a:r>
                  <a:r>
                    <a:rPr lang="fr-FR" dirty="0" err="1">
                      <a:solidFill>
                        <a:srgbClr val="FA8606"/>
                      </a:solidFill>
                    </a:rPr>
                    <a:t>effects</a:t>
                  </a:r>
                  <a:endParaRPr lang="fr-FR" dirty="0">
                    <a:solidFill>
                      <a:srgbClr val="7030A0"/>
                    </a:solidFill>
                  </a:endParaRPr>
                </a:p>
              </p:txBody>
            </p:sp>
          </p:grp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BF986FF5-1F68-4ACA-89E0-9C71F0F29828}"/>
                  </a:ext>
                </a:extLst>
              </p:cNvPr>
              <p:cNvSpPr/>
              <p:nvPr/>
            </p:nvSpPr>
            <p:spPr>
              <a:xfrm>
                <a:off x="7858434" y="3789481"/>
                <a:ext cx="523568" cy="2305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ctr">
                <a:spAutoFit/>
              </a:bodyPr>
              <a:lstStyle/>
              <a:p>
                <a:pPr algn="ctr"/>
                <a:endParaRPr lang="fr-FR" dirty="0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6A7C3A3F-B807-408A-9F72-0F7286499E52}"/>
                  </a:ext>
                </a:extLst>
              </p:cNvPr>
              <p:cNvSpPr/>
              <p:nvPr/>
            </p:nvSpPr>
            <p:spPr>
              <a:xfrm>
                <a:off x="7792067" y="1168841"/>
                <a:ext cx="523568" cy="2305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ctr">
                <a:spAutoFit/>
              </a:bodyPr>
              <a:lstStyle/>
              <a:p>
                <a:pPr algn="ctr"/>
                <a:endParaRPr lang="fr-FR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D377502C-E507-4250-9E2A-5CA72ED1E855}"/>
                    </a:ext>
                  </a:extLst>
                </p:cNvPr>
                <p:cNvSpPr txBox="1"/>
                <p:nvPr/>
              </p:nvSpPr>
              <p:spPr>
                <a:xfrm>
                  <a:off x="7375195" y="4463027"/>
                  <a:ext cx="646922" cy="5320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l-GR" sz="1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l-GR" sz="1400" dirty="0"/>
                              <m:t>γ</m:t>
                            </m:r>
                            <m:r>
                              <a:rPr lang="fr-FR" sz="1400" b="0" i="1" dirty="0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l-GR" sz="1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4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fr-FR" sz="1400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38" name="ZoneTexte 37">
                  <a:extLst>
                    <a:ext uri="{FF2B5EF4-FFF2-40B4-BE49-F238E27FC236}">
                      <a16:creationId xmlns:a16="http://schemas.microsoft.com/office/drawing/2014/main" id="{D377502C-E507-4250-9E2A-5CA72ED1E8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75195" y="4463027"/>
                  <a:ext cx="646922" cy="53200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A69D90ED-9BE7-4760-8B82-7A71FE5ECC47}"/>
                    </a:ext>
                  </a:extLst>
                </p:cNvPr>
                <p:cNvSpPr txBox="1"/>
                <p:nvPr/>
              </p:nvSpPr>
              <p:spPr>
                <a:xfrm>
                  <a:off x="7438172" y="1893602"/>
                  <a:ext cx="646922" cy="5320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l-GR" sz="1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l-GR" sz="1400" dirty="0"/>
                              <m:t>γ</m:t>
                            </m:r>
                            <m:r>
                              <a:rPr lang="fr-FR" sz="1400" b="0" i="1" dirty="0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l-GR" sz="1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4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fr-FR" sz="1400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A69D90ED-9BE7-4760-8B82-7A71FE5ECC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172" y="1893602"/>
                  <a:ext cx="646922" cy="532005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9" name="Ellipse 28"/>
          <p:cNvSpPr/>
          <p:nvPr/>
        </p:nvSpPr>
        <p:spPr>
          <a:xfrm>
            <a:off x="1221478" y="829855"/>
            <a:ext cx="360547" cy="3346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/>
          <p:cNvSpPr/>
          <p:nvPr/>
        </p:nvSpPr>
        <p:spPr>
          <a:xfrm>
            <a:off x="7922901" y="937223"/>
            <a:ext cx="360547" cy="3346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Flèche : bas 51">
            <a:extLst>
              <a:ext uri="{FF2B5EF4-FFF2-40B4-BE49-F238E27FC236}">
                <a16:creationId xmlns:a16="http://schemas.microsoft.com/office/drawing/2014/main" id="{B080D6DA-0AB6-4031-B1BB-D2F5E354A4A6}"/>
              </a:ext>
            </a:extLst>
          </p:cNvPr>
          <p:cNvSpPr/>
          <p:nvPr/>
        </p:nvSpPr>
        <p:spPr>
          <a:xfrm>
            <a:off x="9859313" y="4153989"/>
            <a:ext cx="88053" cy="215959"/>
          </a:xfrm>
          <a:prstGeom prst="downArrow">
            <a:avLst/>
          </a:prstGeom>
          <a:solidFill>
            <a:srgbClr val="FA860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33" name="Flèche : bas 52">
            <a:extLst>
              <a:ext uri="{FF2B5EF4-FFF2-40B4-BE49-F238E27FC236}">
                <a16:creationId xmlns:a16="http://schemas.microsoft.com/office/drawing/2014/main" id="{E1D11A7C-12A2-4498-BEF2-15C540FDFDC5}"/>
              </a:ext>
            </a:extLst>
          </p:cNvPr>
          <p:cNvSpPr/>
          <p:nvPr/>
        </p:nvSpPr>
        <p:spPr>
          <a:xfrm>
            <a:off x="10061775" y="4020015"/>
            <a:ext cx="198386" cy="358975"/>
          </a:xfrm>
          <a:prstGeom prst="downArrow">
            <a:avLst/>
          </a:prstGeom>
          <a:solidFill>
            <a:srgbClr val="FA860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34" name="Flèche : bas 53">
            <a:extLst>
              <a:ext uri="{FF2B5EF4-FFF2-40B4-BE49-F238E27FC236}">
                <a16:creationId xmlns:a16="http://schemas.microsoft.com/office/drawing/2014/main" id="{CDC8E11D-E65C-4F72-A8F9-997DBF354DDA}"/>
              </a:ext>
            </a:extLst>
          </p:cNvPr>
          <p:cNvSpPr/>
          <p:nvPr/>
        </p:nvSpPr>
        <p:spPr>
          <a:xfrm>
            <a:off x="10396251" y="4020015"/>
            <a:ext cx="301668" cy="420944"/>
          </a:xfrm>
          <a:prstGeom prst="downArrow">
            <a:avLst/>
          </a:prstGeom>
          <a:solidFill>
            <a:srgbClr val="FA860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3612037" y="6199434"/>
            <a:ext cx="488928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500" dirty="0" err="1"/>
              <a:t>Stabilizing</a:t>
            </a:r>
            <a:r>
              <a:rPr lang="fr-FR" sz="2500" dirty="0"/>
              <a:t> </a:t>
            </a:r>
            <a:r>
              <a:rPr lang="fr-FR" sz="2500" dirty="0" err="1"/>
              <a:t>effect</a:t>
            </a:r>
            <a:r>
              <a:rPr lang="fr-FR" sz="2500" dirty="0"/>
              <a:t> of </a:t>
            </a:r>
            <a:r>
              <a:rPr lang="fr-FR" sz="2500" dirty="0" err="1"/>
              <a:t>shear</a:t>
            </a:r>
            <a:r>
              <a:rPr lang="fr-FR" sz="2500" dirty="0"/>
              <a:t> due to FLR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7308669" y="1164496"/>
            <a:ext cx="528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size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612037" y="6199434"/>
            <a:ext cx="4796672" cy="477054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5" name="Picture 2" descr="Larmor Radius - an overview | ScienceDirect Topics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7" t="580" r="47740" b="14846"/>
          <a:stretch/>
        </p:blipFill>
        <p:spPr bwMode="auto">
          <a:xfrm>
            <a:off x="4807670" y="1545996"/>
            <a:ext cx="2149311" cy="1772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Rectangle 35"/>
          <p:cNvSpPr/>
          <p:nvPr/>
        </p:nvSpPr>
        <p:spPr>
          <a:xfrm rot="19359213">
            <a:off x="5280171" y="2639595"/>
            <a:ext cx="2265841" cy="9742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4317476" y="3789481"/>
            <a:ext cx="3057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Effect</a:t>
            </a:r>
            <a:r>
              <a:rPr lang="fr-FR" dirty="0"/>
              <a:t> </a:t>
            </a:r>
            <a:r>
              <a:rPr lang="fr-FR" dirty="0" err="1"/>
              <a:t>kperp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magnetic</a:t>
            </a:r>
            <a:r>
              <a:rPr lang="fr-FR" dirty="0"/>
              <a:t> </a:t>
            </a:r>
            <a:r>
              <a:rPr lang="fr-FR" dirty="0" err="1"/>
              <a:t>shear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a </a:t>
            </a:r>
            <a:r>
              <a:rPr lang="fr-FR" dirty="0" err="1"/>
              <a:t>consequence</a:t>
            </a:r>
            <a:r>
              <a:rPr lang="fr-FR" dirty="0"/>
              <a:t> of </a:t>
            </a:r>
            <a:r>
              <a:rPr lang="fr-FR" dirty="0" err="1"/>
              <a:t>tilting</a:t>
            </a:r>
            <a:r>
              <a:rPr lang="fr-FR" dirty="0"/>
              <a:t>: </a:t>
            </a:r>
            <a:r>
              <a:rPr lang="fr-FR" dirty="0" err="1"/>
              <a:t>paper</a:t>
            </a:r>
            <a:r>
              <a:rPr lang="fr-FR" dirty="0"/>
              <a:t> N </a:t>
            </a:r>
            <a:r>
              <a:rPr lang="fr-FR" dirty="0" err="1"/>
              <a:t>fedorczak</a:t>
            </a:r>
            <a:r>
              <a:rPr lang="fr-FR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21746495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43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90273" y="167085"/>
            <a:ext cx="112559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>
                <a:solidFill>
                  <a:srgbClr val="FF0000"/>
                </a:solidFill>
                <a:latin typeface="Arial"/>
              </a:rPr>
              <a:t>FLR </a:t>
            </a:r>
            <a:r>
              <a:rPr lang="fr-CH" sz="2400" b="1" cap="all" spc="-1" dirty="0" err="1">
                <a:solidFill>
                  <a:srgbClr val="FF0000"/>
                </a:solidFill>
                <a:latin typeface="Arial"/>
              </a:rPr>
              <a:t>stabilsation</a:t>
            </a:r>
            <a:r>
              <a:rPr lang="fr-CH" sz="2400" b="1" cap="all" spc="-1" dirty="0">
                <a:solidFill>
                  <a:srgbClr val="FF0000"/>
                </a:solidFill>
                <a:latin typeface="Arial"/>
              </a:rPr>
              <a:t> </a:t>
            </a:r>
            <a:r>
              <a:rPr lang="fr-CH" sz="2400" b="1" cap="all" spc="-1" dirty="0" err="1">
                <a:solidFill>
                  <a:srgbClr val="FF0000"/>
                </a:solidFill>
                <a:latin typeface="Arial"/>
              </a:rPr>
              <a:t>is</a:t>
            </a:r>
            <a:r>
              <a:rPr lang="fr-CH" sz="2400" b="1" cap="all" spc="-1" dirty="0">
                <a:solidFill>
                  <a:srgbClr val="FF0000"/>
                </a:solidFill>
                <a:latin typeface="Arial"/>
              </a:rPr>
              <a:t> key for </a:t>
            </a:r>
            <a:r>
              <a:rPr lang="fr-CH" sz="2400" b="1" cap="all" spc="-1" dirty="0" err="1">
                <a:solidFill>
                  <a:srgbClr val="FF0000"/>
                </a:solidFill>
                <a:latin typeface="Arial"/>
              </a:rPr>
              <a:t>small</a:t>
            </a:r>
            <a:r>
              <a:rPr lang="fr-CH" sz="2400" b="1" cap="all" spc="-1" dirty="0">
                <a:solidFill>
                  <a:srgbClr val="FF0000"/>
                </a:solidFill>
                <a:latin typeface="Arial"/>
              </a:rPr>
              <a:t> structures &amp; large </a:t>
            </a:r>
            <a:r>
              <a:rPr lang="fr-CH" sz="2400" b="1" cap="all" spc="-1" dirty="0" err="1">
                <a:solidFill>
                  <a:srgbClr val="FF0000"/>
                </a:solidFill>
                <a:latin typeface="Arial"/>
              </a:rPr>
              <a:t>shear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583680" y="6343650"/>
            <a:ext cx="718457" cy="514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724ED491-2966-402E-BC1D-36178797BE41}"/>
              </a:ext>
            </a:extLst>
          </p:cNvPr>
          <p:cNvSpPr txBox="1"/>
          <p:nvPr/>
        </p:nvSpPr>
        <p:spPr>
          <a:xfrm rot="16200000">
            <a:off x="44844" y="1884849"/>
            <a:ext cx="780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s=1.2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C2E580B1-A1B1-4D4D-9F61-51DCB4736365}"/>
              </a:ext>
            </a:extLst>
          </p:cNvPr>
          <p:cNvSpPr txBox="1"/>
          <p:nvPr/>
        </p:nvSpPr>
        <p:spPr>
          <a:xfrm rot="16200000">
            <a:off x="-26951" y="4728015"/>
            <a:ext cx="780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s=2.0</a:t>
            </a:r>
            <a:endParaRPr lang="fr-FR" b="0" dirty="0"/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66466F77-F5E1-4E14-95E9-F4D0B2274759}"/>
              </a:ext>
            </a:extLst>
          </p:cNvPr>
          <p:cNvGrpSpPr/>
          <p:nvPr/>
        </p:nvGrpSpPr>
        <p:grpSpPr>
          <a:xfrm>
            <a:off x="3794863" y="594663"/>
            <a:ext cx="3614005" cy="5904488"/>
            <a:chOff x="568101" y="542200"/>
            <a:chExt cx="3614005" cy="5904488"/>
          </a:xfrm>
        </p:grpSpPr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98D856A0-AA36-4DC2-82BA-765635656C3E}"/>
                </a:ext>
              </a:extLst>
            </p:cNvPr>
            <p:cNvGrpSpPr/>
            <p:nvPr/>
          </p:nvGrpSpPr>
          <p:grpSpPr>
            <a:xfrm>
              <a:off x="568101" y="542200"/>
              <a:ext cx="3614005" cy="4459636"/>
              <a:chOff x="7375195" y="535396"/>
              <a:chExt cx="3614005" cy="4459636"/>
            </a:xfrm>
          </p:grpSpPr>
          <p:grpSp>
            <p:nvGrpSpPr>
              <p:cNvPr id="14" name="Groupe 13">
                <a:extLst>
                  <a:ext uri="{FF2B5EF4-FFF2-40B4-BE49-F238E27FC236}">
                    <a16:creationId xmlns:a16="http://schemas.microsoft.com/office/drawing/2014/main" id="{0C82BFC6-66A3-4447-9C5A-A8FC9B3651BB}"/>
                  </a:ext>
                </a:extLst>
              </p:cNvPr>
              <p:cNvGrpSpPr/>
              <p:nvPr/>
            </p:nvGrpSpPr>
            <p:grpSpPr>
              <a:xfrm>
                <a:off x="7990868" y="535396"/>
                <a:ext cx="2998332" cy="3484619"/>
                <a:chOff x="7543395" y="535396"/>
                <a:chExt cx="2998332" cy="3484619"/>
              </a:xfrm>
            </p:grpSpPr>
            <p:grpSp>
              <p:nvGrpSpPr>
                <p:cNvPr id="4" name="Groupe 3">
                  <a:extLst>
                    <a:ext uri="{FF2B5EF4-FFF2-40B4-BE49-F238E27FC236}">
                      <a16:creationId xmlns:a16="http://schemas.microsoft.com/office/drawing/2014/main" id="{CD683727-7D27-4223-B91C-FE55FF570A8E}"/>
                    </a:ext>
                  </a:extLst>
                </p:cNvPr>
                <p:cNvGrpSpPr/>
                <p:nvPr/>
              </p:nvGrpSpPr>
              <p:grpSpPr>
                <a:xfrm>
                  <a:off x="7543395" y="535396"/>
                  <a:ext cx="2998332" cy="2761816"/>
                  <a:chOff x="8804512" y="551601"/>
                  <a:chExt cx="3019067" cy="2782218"/>
                </a:xfrm>
              </p:grpSpPr>
              <p:pic>
                <p:nvPicPr>
                  <p:cNvPr id="126" name="Image 125">
                    <a:extLst>
                      <a:ext uri="{FF2B5EF4-FFF2-40B4-BE49-F238E27FC236}">
                        <a16:creationId xmlns:a16="http://schemas.microsoft.com/office/drawing/2014/main" id="{1D4997B1-6ED7-4C68-9C43-7AA697830FB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422" t="11646" r="8791" b="6963"/>
                  <a:stretch/>
                </p:blipFill>
                <p:spPr>
                  <a:xfrm>
                    <a:off x="8804512" y="925070"/>
                    <a:ext cx="2799701" cy="2408749"/>
                  </a:xfrm>
                  <a:prstGeom prst="rect">
                    <a:avLst/>
                  </a:prstGeom>
                </p:spPr>
              </p:pic>
              <p:sp>
                <p:nvSpPr>
                  <p:cNvPr id="127" name="ZoneTexte 126">
                    <a:extLst>
                      <a:ext uri="{FF2B5EF4-FFF2-40B4-BE49-F238E27FC236}">
                        <a16:creationId xmlns:a16="http://schemas.microsoft.com/office/drawing/2014/main" id="{05C0E7BC-38F2-434E-8265-F514D5016DB2}"/>
                      </a:ext>
                    </a:extLst>
                  </p:cNvPr>
                  <p:cNvSpPr txBox="1"/>
                  <p:nvPr/>
                </p:nvSpPr>
                <p:spPr>
                  <a:xfrm>
                    <a:off x="9179683" y="551601"/>
                    <a:ext cx="264389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>
                        <a:solidFill>
                          <a:srgbClr val="FA8606"/>
                        </a:solidFill>
                      </a:rPr>
                      <a:t>FLR </a:t>
                    </a:r>
                    <a:r>
                      <a:rPr lang="fr-FR" dirty="0" err="1">
                        <a:solidFill>
                          <a:srgbClr val="FA8606"/>
                        </a:solidFill>
                      </a:rPr>
                      <a:t>effects</a:t>
                    </a:r>
                    <a:r>
                      <a:rPr lang="fr-FR" dirty="0"/>
                      <a:t>, </a:t>
                    </a:r>
                    <a:r>
                      <a:rPr lang="fr-FR" dirty="0">
                        <a:solidFill>
                          <a:srgbClr val="7030A0"/>
                        </a:solidFill>
                      </a:rPr>
                      <a:t>D=1</a:t>
                    </a:r>
                  </a:p>
                </p:txBody>
              </p:sp>
            </p:grp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BF986FF5-1F68-4ACA-89E0-9C71F0F29828}"/>
                    </a:ext>
                  </a:extLst>
                </p:cNvPr>
                <p:cNvSpPr/>
                <p:nvPr/>
              </p:nvSpPr>
              <p:spPr>
                <a:xfrm>
                  <a:off x="7858434" y="3789481"/>
                  <a:ext cx="523568" cy="23053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ctr">
                  <a:spAutoFit/>
                </a:bodyPr>
                <a:lstStyle/>
                <a:p>
                  <a:pPr algn="ctr"/>
                  <a:endParaRPr lang="fr-FR" dirty="0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6A7C3A3F-B807-408A-9F72-0F7286499E52}"/>
                    </a:ext>
                  </a:extLst>
                </p:cNvPr>
                <p:cNvSpPr/>
                <p:nvPr/>
              </p:nvSpPr>
              <p:spPr>
                <a:xfrm>
                  <a:off x="7792067" y="1152513"/>
                  <a:ext cx="523568" cy="23053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144000" tIns="108000" rIns="144000" bIns="144000" rtlCol="0" anchor="ctr">
                  <a:spAutoFit/>
                </a:bodyPr>
                <a:lstStyle/>
                <a:p>
                  <a:pPr algn="ctr"/>
                  <a:endParaRPr lang="fr-FR" dirty="0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ZoneTexte 37">
                    <a:extLst>
                      <a:ext uri="{FF2B5EF4-FFF2-40B4-BE49-F238E27FC236}">
                        <a16:creationId xmlns:a16="http://schemas.microsoft.com/office/drawing/2014/main" id="{D377502C-E507-4250-9E2A-5CA72ED1E855}"/>
                      </a:ext>
                    </a:extLst>
                  </p:cNvPr>
                  <p:cNvSpPr txBox="1"/>
                  <p:nvPr/>
                </p:nvSpPr>
                <p:spPr>
                  <a:xfrm>
                    <a:off x="7375195" y="4463027"/>
                    <a:ext cx="646922" cy="53200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l-GR" sz="14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l-GR" sz="1400" dirty="0"/>
                                <m:t>γ</m:t>
                              </m:r>
                              <m:r>
                                <a:rPr lang="fr-FR" sz="1400" b="0" i="1" dirty="0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l-G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</m:oMath>
                      </m:oMathPara>
                    </a14:m>
                    <a:endParaRPr lang="fr-FR" sz="1400" dirty="0"/>
                  </a:p>
                </p:txBody>
              </p:sp>
            </mc:Choice>
            <mc:Fallback xmlns="">
              <p:sp>
                <p:nvSpPr>
                  <p:cNvPr id="38" name="ZoneTexte 37">
                    <a:extLst>
                      <a:ext uri="{FF2B5EF4-FFF2-40B4-BE49-F238E27FC236}">
                        <a16:creationId xmlns:a16="http://schemas.microsoft.com/office/drawing/2014/main" id="{D377502C-E507-4250-9E2A-5CA72ED1E85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75195" y="4463027"/>
                    <a:ext cx="646922" cy="532005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ZoneTexte 38">
                    <a:extLst>
                      <a:ext uri="{FF2B5EF4-FFF2-40B4-BE49-F238E27FC236}">
                        <a16:creationId xmlns:a16="http://schemas.microsoft.com/office/drawing/2014/main" id="{A69D90ED-9BE7-4760-8B82-7A71FE5ECC47}"/>
                      </a:ext>
                    </a:extLst>
                  </p:cNvPr>
                  <p:cNvSpPr txBox="1"/>
                  <p:nvPr/>
                </p:nvSpPr>
                <p:spPr>
                  <a:xfrm>
                    <a:off x="7438172" y="1893602"/>
                    <a:ext cx="646922" cy="53200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l-GR" sz="14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l-GR" sz="1400" dirty="0"/>
                                <m:t>γ</m:t>
                              </m:r>
                              <m:r>
                                <a:rPr lang="fr-FR" sz="1400" b="0" i="1" dirty="0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l-G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</m:oMath>
                      </m:oMathPara>
                    </a14:m>
                    <a:endParaRPr lang="fr-FR" sz="1400" dirty="0"/>
                  </a:p>
                </p:txBody>
              </p:sp>
            </mc:Choice>
            <mc:Fallback xmlns="">
              <p:sp>
                <p:nvSpPr>
                  <p:cNvPr id="39" name="ZoneTexte 38">
                    <a:extLst>
                      <a:ext uri="{FF2B5EF4-FFF2-40B4-BE49-F238E27FC236}">
                        <a16:creationId xmlns:a16="http://schemas.microsoft.com/office/drawing/2014/main" id="{A69D90ED-9BE7-4760-8B82-7A71FE5ECC4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38172" y="1893602"/>
                    <a:ext cx="646922" cy="532005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ZoneTexte 46">
                  <a:extLst>
                    <a:ext uri="{FF2B5EF4-FFF2-40B4-BE49-F238E27FC236}">
                      <a16:creationId xmlns:a16="http://schemas.microsoft.com/office/drawing/2014/main" id="{EDA85302-63F2-48A4-A5F0-E4D8AC4E6986}"/>
                    </a:ext>
                  </a:extLst>
                </p:cNvPr>
                <p:cNvSpPr txBox="1"/>
                <p:nvPr/>
              </p:nvSpPr>
              <p:spPr>
                <a:xfrm>
                  <a:off x="2279436" y="6121919"/>
                  <a:ext cx="837987" cy="3247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sSub>
                          <m:sSubPr>
                            <m:ctrlPr>
                              <a:rPr lang="fr-FR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400" i="1" smtClean="0">
                                <a:latin typeface="Cambria Math" panose="02040503050406030204" pitchFamily="18" charset="0"/>
                              </a:rPr>
                              <m:t>ρ</m:t>
                            </m:r>
                          </m:e>
                          <m:sub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47" name="ZoneTexte 46">
                  <a:extLst>
                    <a:ext uri="{FF2B5EF4-FFF2-40B4-BE49-F238E27FC236}">
                      <a16:creationId xmlns:a16="http://schemas.microsoft.com/office/drawing/2014/main" id="{EDA85302-63F2-48A4-A5F0-E4D8AC4E69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9436" y="6121919"/>
                  <a:ext cx="837987" cy="324769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ZoneTexte 47">
                  <a:extLst>
                    <a:ext uri="{FF2B5EF4-FFF2-40B4-BE49-F238E27FC236}">
                      <a16:creationId xmlns:a16="http://schemas.microsoft.com/office/drawing/2014/main" id="{138B4C55-C214-4DDD-AC7E-9D8C079BBA7F}"/>
                    </a:ext>
                  </a:extLst>
                </p:cNvPr>
                <p:cNvSpPr txBox="1"/>
                <p:nvPr/>
              </p:nvSpPr>
              <p:spPr>
                <a:xfrm>
                  <a:off x="2150582" y="3214326"/>
                  <a:ext cx="837987" cy="3247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sSub>
                          <m:sSubPr>
                            <m:ctrlPr>
                              <a:rPr lang="fr-FR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400" i="1" smtClean="0">
                                <a:latin typeface="Cambria Math" panose="02040503050406030204" pitchFamily="18" charset="0"/>
                              </a:rPr>
                              <m:t>ρ</m:t>
                            </m:r>
                          </m:e>
                          <m:sub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48" name="ZoneTexte 47">
                  <a:extLst>
                    <a:ext uri="{FF2B5EF4-FFF2-40B4-BE49-F238E27FC236}">
                      <a16:creationId xmlns:a16="http://schemas.microsoft.com/office/drawing/2014/main" id="{138B4C55-C214-4DDD-AC7E-9D8C079BBA7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50582" y="3214326"/>
                  <a:ext cx="837987" cy="324769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61A99C32-9BF2-41B6-B8E8-9DC695A02E0A}"/>
              </a:ext>
            </a:extLst>
          </p:cNvPr>
          <p:cNvGrpSpPr/>
          <p:nvPr/>
        </p:nvGrpSpPr>
        <p:grpSpPr>
          <a:xfrm>
            <a:off x="612019" y="585661"/>
            <a:ext cx="3606284" cy="5894159"/>
            <a:chOff x="4109461" y="606674"/>
            <a:chExt cx="3606284" cy="589415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ZoneTexte 42">
                  <a:extLst>
                    <a:ext uri="{FF2B5EF4-FFF2-40B4-BE49-F238E27FC236}">
                      <a16:creationId xmlns:a16="http://schemas.microsoft.com/office/drawing/2014/main" id="{07FA9BA0-3A85-4A08-AAA3-CB9FD0217E40}"/>
                    </a:ext>
                  </a:extLst>
                </p:cNvPr>
                <p:cNvSpPr txBox="1"/>
                <p:nvPr/>
              </p:nvSpPr>
              <p:spPr>
                <a:xfrm>
                  <a:off x="5632113" y="3307607"/>
                  <a:ext cx="837987" cy="3247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sSub>
                          <m:sSubPr>
                            <m:ctrlPr>
                              <a:rPr lang="fr-FR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400" i="1" smtClean="0">
                                <a:latin typeface="Cambria Math" panose="02040503050406030204" pitchFamily="18" charset="0"/>
                              </a:rPr>
                              <m:t>ρ</m:t>
                            </m:r>
                          </m:e>
                          <m:sub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43" name="ZoneTexte 42">
                  <a:extLst>
                    <a:ext uri="{FF2B5EF4-FFF2-40B4-BE49-F238E27FC236}">
                      <a16:creationId xmlns:a16="http://schemas.microsoft.com/office/drawing/2014/main" id="{07FA9BA0-3A85-4A08-AAA3-CB9FD0217E4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32113" y="3307607"/>
                  <a:ext cx="837987" cy="324769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4" name="Groupe 33">
              <a:extLst>
                <a:ext uri="{FF2B5EF4-FFF2-40B4-BE49-F238E27FC236}">
                  <a16:creationId xmlns:a16="http://schemas.microsoft.com/office/drawing/2014/main" id="{9B0C92FD-68EA-4489-9182-67705A1727F5}"/>
                </a:ext>
              </a:extLst>
            </p:cNvPr>
            <p:cNvGrpSpPr/>
            <p:nvPr/>
          </p:nvGrpSpPr>
          <p:grpSpPr>
            <a:xfrm>
              <a:off x="4109461" y="606674"/>
              <a:ext cx="3606284" cy="4661277"/>
              <a:chOff x="643583" y="628797"/>
              <a:chExt cx="3606284" cy="4661277"/>
            </a:xfrm>
          </p:grpSpPr>
          <p:grpSp>
            <p:nvGrpSpPr>
              <p:cNvPr id="17" name="Groupe 16">
                <a:extLst>
                  <a:ext uri="{FF2B5EF4-FFF2-40B4-BE49-F238E27FC236}">
                    <a16:creationId xmlns:a16="http://schemas.microsoft.com/office/drawing/2014/main" id="{45A18D60-7D2B-4270-B6B8-FEE72CC701FD}"/>
                  </a:ext>
                </a:extLst>
              </p:cNvPr>
              <p:cNvGrpSpPr/>
              <p:nvPr/>
            </p:nvGrpSpPr>
            <p:grpSpPr>
              <a:xfrm>
                <a:off x="643583" y="628797"/>
                <a:ext cx="3606284" cy="4661277"/>
                <a:chOff x="838143" y="638525"/>
                <a:chExt cx="3606284" cy="4661277"/>
              </a:xfrm>
            </p:grpSpPr>
            <p:grpSp>
              <p:nvGrpSpPr>
                <p:cNvPr id="16" name="Groupe 15">
                  <a:extLst>
                    <a:ext uri="{FF2B5EF4-FFF2-40B4-BE49-F238E27FC236}">
                      <a16:creationId xmlns:a16="http://schemas.microsoft.com/office/drawing/2014/main" id="{87A90F9E-6D2B-4986-A190-2836D713E071}"/>
                    </a:ext>
                  </a:extLst>
                </p:cNvPr>
                <p:cNvGrpSpPr/>
                <p:nvPr/>
              </p:nvGrpSpPr>
              <p:grpSpPr>
                <a:xfrm>
                  <a:off x="1650250" y="638525"/>
                  <a:ext cx="2794177" cy="4661277"/>
                  <a:chOff x="1504333" y="599613"/>
                  <a:chExt cx="2794177" cy="4661277"/>
                </a:xfrm>
              </p:grpSpPr>
              <p:sp>
                <p:nvSpPr>
                  <p:cNvPr id="41" name="ZoneTexte 40">
                    <a:extLst>
                      <a:ext uri="{FF2B5EF4-FFF2-40B4-BE49-F238E27FC236}">
                        <a16:creationId xmlns:a16="http://schemas.microsoft.com/office/drawing/2014/main" id="{B66CA06C-C564-4EBD-A12C-9E65964758C0}"/>
                      </a:ext>
                    </a:extLst>
                  </p:cNvPr>
                  <p:cNvSpPr txBox="1"/>
                  <p:nvPr/>
                </p:nvSpPr>
                <p:spPr>
                  <a:xfrm>
                    <a:off x="1654614" y="599613"/>
                    <a:ext cx="264389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>
                        <a:solidFill>
                          <a:srgbClr val="FA8606"/>
                        </a:solidFill>
                      </a:rPr>
                      <a:t>NO FLR </a:t>
                    </a:r>
                    <a:r>
                      <a:rPr lang="fr-FR" dirty="0" err="1">
                        <a:solidFill>
                          <a:srgbClr val="FA8606"/>
                        </a:solidFill>
                      </a:rPr>
                      <a:t>effects</a:t>
                    </a:r>
                    <a:r>
                      <a:rPr lang="fr-FR" dirty="0"/>
                      <a:t>, </a:t>
                    </a:r>
                    <a:r>
                      <a:rPr lang="fr-FR" dirty="0">
                        <a:solidFill>
                          <a:srgbClr val="7030A0"/>
                        </a:solidFill>
                      </a:rPr>
                      <a:t>D=1</a:t>
                    </a:r>
                  </a:p>
                </p:txBody>
              </p:sp>
              <p:sp>
                <p:nvSpPr>
                  <p:cNvPr id="11" name="Rectangle 10">
                    <a:extLst>
                      <a:ext uri="{FF2B5EF4-FFF2-40B4-BE49-F238E27FC236}">
                        <a16:creationId xmlns:a16="http://schemas.microsoft.com/office/drawing/2014/main" id="{CCF7A70A-60DF-431D-A88A-D6213EA495DD}"/>
                      </a:ext>
                    </a:extLst>
                  </p:cNvPr>
                  <p:cNvSpPr/>
                  <p:nvPr/>
                </p:nvSpPr>
                <p:spPr>
                  <a:xfrm>
                    <a:off x="1504333" y="2291440"/>
                    <a:ext cx="523568" cy="23053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144000" tIns="108000" rIns="144000" bIns="144000" rtlCol="0" anchor="ctr">
                    <a:spAutoFit/>
                  </a:bodyPr>
                  <a:lstStyle/>
                  <a:p>
                    <a:pPr algn="ctr"/>
                    <a:endParaRPr lang="fr-FR" dirty="0"/>
                  </a:p>
                </p:txBody>
              </p:sp>
              <p:sp>
                <p:nvSpPr>
                  <p:cNvPr id="22" name="Rectangle 21">
                    <a:extLst>
                      <a:ext uri="{FF2B5EF4-FFF2-40B4-BE49-F238E27FC236}">
                        <a16:creationId xmlns:a16="http://schemas.microsoft.com/office/drawing/2014/main" id="{14A1AAC6-8706-4653-8CCD-C3BF67D511B1}"/>
                      </a:ext>
                    </a:extLst>
                  </p:cNvPr>
                  <p:cNvSpPr/>
                  <p:nvPr/>
                </p:nvSpPr>
                <p:spPr>
                  <a:xfrm>
                    <a:off x="1555955" y="5030356"/>
                    <a:ext cx="523568" cy="23053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144000" tIns="108000" rIns="144000" bIns="144000" rtlCol="0" anchor="ctr">
                    <a:spAutoFit/>
                  </a:bodyPr>
                  <a:lstStyle/>
                  <a:p>
                    <a:pPr algn="ctr"/>
                    <a:endParaRPr lang="fr-FR" dirty="0"/>
                  </a:p>
                </p:txBody>
              </p: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" name="ZoneTexte 11">
                      <a:extLst>
                        <a:ext uri="{FF2B5EF4-FFF2-40B4-BE49-F238E27FC236}">
                          <a16:creationId xmlns:a16="http://schemas.microsoft.com/office/drawing/2014/main" id="{ECD17F9D-61F2-4DC5-A368-156667462E7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67363" y="2003652"/>
                      <a:ext cx="646922" cy="53200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l-GR" sz="14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l-GR" sz="1400" dirty="0"/>
                                  <m:t>γ</m:t>
                                </m:r>
                                <m:r>
                                  <a:rPr lang="fr-FR" sz="1400" b="0" i="1" dirty="0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l-GR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400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fr-FR" sz="140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den>
                            </m:f>
                          </m:oMath>
                        </m:oMathPara>
                      </a14:m>
                      <a:endParaRPr lang="fr-FR" sz="1400" dirty="0"/>
                    </a:p>
                  </p:txBody>
                </p:sp>
              </mc:Choice>
              <mc:Fallback xmlns="">
                <p:sp>
                  <p:nvSpPr>
                    <p:cNvPr id="12" name="ZoneTexte 11">
                      <a:extLst>
                        <a:ext uri="{FF2B5EF4-FFF2-40B4-BE49-F238E27FC236}">
                          <a16:creationId xmlns:a16="http://schemas.microsoft.com/office/drawing/2014/main" id="{ECD17F9D-61F2-4DC5-A368-156667462E7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67363" y="2003652"/>
                      <a:ext cx="646922" cy="532005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3" name="ZoneTexte 32">
                      <a:extLst>
                        <a:ext uri="{FF2B5EF4-FFF2-40B4-BE49-F238E27FC236}">
                          <a16:creationId xmlns:a16="http://schemas.microsoft.com/office/drawing/2014/main" id="{42E88C5B-8326-423B-AB23-C8965C67BCC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38143" y="4472512"/>
                      <a:ext cx="646922" cy="53200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l-GR" sz="14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l-GR" sz="1400" dirty="0"/>
                                  <m:t>γ</m:t>
                                </m:r>
                                <m:r>
                                  <a:rPr lang="fr-FR" sz="1400" b="0" i="1" dirty="0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l-GR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400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fr-FR" sz="140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den>
                            </m:f>
                          </m:oMath>
                        </m:oMathPara>
                      </a14:m>
                      <a:endParaRPr lang="fr-FR" sz="1400" dirty="0"/>
                    </a:p>
                  </p:txBody>
                </p:sp>
              </mc:Choice>
              <mc:Fallback xmlns="">
                <p:sp>
                  <p:nvSpPr>
                    <p:cNvPr id="33" name="ZoneTexte 32">
                      <a:extLst>
                        <a:ext uri="{FF2B5EF4-FFF2-40B4-BE49-F238E27FC236}">
                          <a16:creationId xmlns:a16="http://schemas.microsoft.com/office/drawing/2014/main" id="{42E88C5B-8326-423B-AB23-C8965C67BCCF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38143" y="4472512"/>
                      <a:ext cx="646922" cy="532005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pic>
            <p:nvPicPr>
              <p:cNvPr id="31" name="Image 30">
                <a:extLst>
                  <a:ext uri="{FF2B5EF4-FFF2-40B4-BE49-F238E27FC236}">
                    <a16:creationId xmlns:a16="http://schemas.microsoft.com/office/drawing/2014/main" id="{A50F440B-132B-4063-8F7D-1710A1AC560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46" t="11674" r="9324" b="7168"/>
              <a:stretch/>
            </p:blipFill>
            <p:spPr>
              <a:xfrm>
                <a:off x="1299960" y="965198"/>
                <a:ext cx="2643896" cy="2407058"/>
              </a:xfrm>
              <a:prstGeom prst="rect">
                <a:avLst/>
              </a:prstGeom>
            </p:spPr>
          </p:pic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213729E9-A9D9-4197-AF7D-BDF0F5DBB6A1}"/>
                  </a:ext>
                </a:extLst>
              </p:cNvPr>
              <p:cNvSpPr/>
              <p:nvPr/>
            </p:nvSpPr>
            <p:spPr>
              <a:xfrm>
                <a:off x="1582025" y="5018580"/>
                <a:ext cx="397233" cy="2065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ctr">
                <a:spAutoFit/>
              </a:bodyPr>
              <a:lstStyle/>
              <a:p>
                <a:pPr algn="ctr"/>
                <a:endParaRPr lang="fr-FR" dirty="0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5502FF8B-B5D4-499D-ADC1-F29E2416FF9F}"/>
                  </a:ext>
                </a:extLst>
              </p:cNvPr>
              <p:cNvSpPr/>
              <p:nvPr/>
            </p:nvSpPr>
            <p:spPr>
              <a:xfrm>
                <a:off x="1570479" y="2343987"/>
                <a:ext cx="436405" cy="2065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ctr">
                <a:spAutoFit/>
              </a:bodyPr>
              <a:lstStyle/>
              <a:p>
                <a:pPr algn="ctr"/>
                <a:endParaRPr lang="fr-FR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ZoneTexte 54">
                  <a:extLst>
                    <a:ext uri="{FF2B5EF4-FFF2-40B4-BE49-F238E27FC236}">
                      <a16:creationId xmlns:a16="http://schemas.microsoft.com/office/drawing/2014/main" id="{113F6D40-37F3-4849-8EB4-C53415AA0F25}"/>
                    </a:ext>
                  </a:extLst>
                </p:cNvPr>
                <p:cNvSpPr txBox="1"/>
                <p:nvPr/>
              </p:nvSpPr>
              <p:spPr>
                <a:xfrm>
                  <a:off x="5718238" y="6176064"/>
                  <a:ext cx="837987" cy="3247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sSub>
                          <m:sSubPr>
                            <m:ctrlPr>
                              <a:rPr lang="fr-FR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400" i="1" smtClean="0">
                                <a:latin typeface="Cambria Math" panose="02040503050406030204" pitchFamily="18" charset="0"/>
                              </a:rPr>
                              <m:t>ρ</m:t>
                            </m:r>
                          </m:e>
                          <m:sub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55" name="ZoneTexte 54">
                  <a:extLst>
                    <a:ext uri="{FF2B5EF4-FFF2-40B4-BE49-F238E27FC236}">
                      <a16:creationId xmlns:a16="http://schemas.microsoft.com/office/drawing/2014/main" id="{113F6D40-37F3-4849-8EB4-C53415AA0F2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8238" y="6176064"/>
                  <a:ext cx="837987" cy="324769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ZoneTexte 56">
                <a:extLst>
                  <a:ext uri="{FF2B5EF4-FFF2-40B4-BE49-F238E27FC236}">
                    <a16:creationId xmlns:a16="http://schemas.microsoft.com/office/drawing/2014/main" id="{18E6A72F-3489-4DA4-9BCC-EB974A27F081}"/>
                  </a:ext>
                </a:extLst>
              </p:cNvPr>
              <p:cNvSpPr txBox="1"/>
              <p:nvPr/>
            </p:nvSpPr>
            <p:spPr>
              <a:xfrm>
                <a:off x="7673990" y="2498097"/>
                <a:ext cx="4267565" cy="1200329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dirty="0" err="1"/>
                  <a:t>Reminder</a:t>
                </a:r>
                <a:r>
                  <a:rPr lang="fr-FR" dirty="0"/>
                  <a:t>, FLR </a:t>
                </a:r>
                <a:r>
                  <a:rPr lang="fr-FR" dirty="0" err="1"/>
                  <a:t>effects</a:t>
                </a:r>
                <a:r>
                  <a:rPr lang="fr-FR" dirty="0"/>
                  <a:t>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/>
                  <a:t>are </a:t>
                </a:r>
                <a:r>
                  <a:rPr lang="fr-FR" dirty="0" err="1"/>
                  <a:t>stabilising</a:t>
                </a:r>
                <a:r>
                  <a:rPr lang="fr-FR" dirty="0"/>
                  <a:t> for the TEM </a:t>
                </a:r>
                <a:r>
                  <a:rPr lang="fr-FR" dirty="0" err="1"/>
                  <a:t>instability</a:t>
                </a:r>
                <a:endParaRPr lang="fr-FR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 err="1"/>
                  <a:t>increase</a:t>
                </a:r>
                <a:r>
                  <a:rPr lang="fr-FR" dirty="0"/>
                  <a:t> </a:t>
                </a:r>
                <a:r>
                  <a:rPr lang="fr-FR" dirty="0" err="1"/>
                  <a:t>with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⟂</m:t>
                        </m:r>
                      </m:sub>
                    </m:sSub>
                  </m:oMath>
                </a14:m>
                <a:endParaRPr lang="fr-FR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 err="1"/>
                  <a:t>increase</a:t>
                </a:r>
                <a:r>
                  <a:rPr lang="fr-FR" dirty="0"/>
                  <a:t> </a:t>
                </a:r>
                <a:r>
                  <a:rPr lang="fr-FR" dirty="0" err="1"/>
                  <a:t>with</a:t>
                </a:r>
                <a:r>
                  <a:rPr lang="fr-FR" dirty="0"/>
                  <a:t> the </a:t>
                </a:r>
                <a:r>
                  <a:rPr lang="fr-FR" dirty="0" err="1"/>
                  <a:t>magnetic</a:t>
                </a:r>
                <a:r>
                  <a:rPr lang="fr-FR" dirty="0"/>
                  <a:t> </a:t>
                </a:r>
                <a:r>
                  <a:rPr lang="fr-FR" dirty="0" err="1"/>
                  <a:t>shear</a:t>
                </a:r>
                <a:r>
                  <a:rPr lang="fr-FR" dirty="0"/>
                  <a:t> s</a:t>
                </a:r>
              </a:p>
            </p:txBody>
          </p:sp>
        </mc:Choice>
        <mc:Fallback xmlns="">
          <p:sp>
            <p:nvSpPr>
              <p:cNvPr id="57" name="ZoneTexte 56">
                <a:extLst>
                  <a:ext uri="{FF2B5EF4-FFF2-40B4-BE49-F238E27FC236}">
                    <a16:creationId xmlns:a16="http://schemas.microsoft.com/office/drawing/2014/main" id="{18E6A72F-3489-4DA4-9BCC-EB974A27F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3990" y="2498097"/>
                <a:ext cx="4267565" cy="1200329"/>
              </a:xfrm>
              <a:prstGeom prst="rect">
                <a:avLst/>
              </a:prstGeom>
              <a:blipFill>
                <a:blip r:embed="rId15"/>
                <a:stretch>
                  <a:fillRect l="-1138" t="-2500" b="-6000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>
            <a:extLst>
              <a:ext uri="{FF2B5EF4-FFF2-40B4-BE49-F238E27FC236}">
                <a16:creationId xmlns:a16="http://schemas.microsoft.com/office/drawing/2014/main" id="{38D881C0-1527-471A-AD5C-F2A93E9B683C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9" t="9124" r="8788" b="6134"/>
          <a:stretch/>
        </p:blipFill>
        <p:spPr>
          <a:xfrm>
            <a:off x="1234032" y="3611364"/>
            <a:ext cx="2724857" cy="2521168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287F5907-B415-4DD9-8061-21623FB5B76A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2" t="10311" r="8445" b="5840"/>
          <a:stretch/>
        </p:blipFill>
        <p:spPr>
          <a:xfrm>
            <a:off x="4406546" y="3643893"/>
            <a:ext cx="2780473" cy="2550532"/>
          </a:xfrm>
          <a:prstGeom prst="rect">
            <a:avLst/>
          </a:prstGeom>
        </p:spPr>
      </p:pic>
      <p:sp>
        <p:nvSpPr>
          <p:cNvPr id="30" name="Flèche : bas 29">
            <a:extLst>
              <a:ext uri="{FF2B5EF4-FFF2-40B4-BE49-F238E27FC236}">
                <a16:creationId xmlns:a16="http://schemas.microsoft.com/office/drawing/2014/main" id="{66930B5C-97E4-4856-A7D9-8DDA782C174D}"/>
              </a:ext>
            </a:extLst>
          </p:cNvPr>
          <p:cNvSpPr/>
          <p:nvPr/>
        </p:nvSpPr>
        <p:spPr>
          <a:xfrm>
            <a:off x="6740429" y="4450850"/>
            <a:ext cx="404958" cy="824592"/>
          </a:xfrm>
          <a:prstGeom prst="downArrow">
            <a:avLst/>
          </a:prstGeom>
          <a:solidFill>
            <a:srgbClr val="FA86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9" name="Flèche : bas 48">
            <a:extLst>
              <a:ext uri="{FF2B5EF4-FFF2-40B4-BE49-F238E27FC236}">
                <a16:creationId xmlns:a16="http://schemas.microsoft.com/office/drawing/2014/main" id="{63ABB99C-6B37-405E-B1CD-472B937CC9DF}"/>
              </a:ext>
            </a:extLst>
          </p:cNvPr>
          <p:cNvSpPr/>
          <p:nvPr/>
        </p:nvSpPr>
        <p:spPr>
          <a:xfrm>
            <a:off x="6368607" y="4457586"/>
            <a:ext cx="283409" cy="767442"/>
          </a:xfrm>
          <a:prstGeom prst="downArrow">
            <a:avLst/>
          </a:prstGeom>
          <a:solidFill>
            <a:srgbClr val="FA86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50" name="Flèche : bas 49">
            <a:extLst>
              <a:ext uri="{FF2B5EF4-FFF2-40B4-BE49-F238E27FC236}">
                <a16:creationId xmlns:a16="http://schemas.microsoft.com/office/drawing/2014/main" id="{72AB4163-F8B2-4D43-966C-BFD042111454}"/>
              </a:ext>
            </a:extLst>
          </p:cNvPr>
          <p:cNvSpPr/>
          <p:nvPr/>
        </p:nvSpPr>
        <p:spPr>
          <a:xfrm>
            <a:off x="6033523" y="4460645"/>
            <a:ext cx="219935" cy="593654"/>
          </a:xfrm>
          <a:prstGeom prst="downArrow">
            <a:avLst/>
          </a:prstGeom>
          <a:solidFill>
            <a:srgbClr val="FA86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52" name="Flèche : bas 51">
            <a:extLst>
              <a:ext uri="{FF2B5EF4-FFF2-40B4-BE49-F238E27FC236}">
                <a16:creationId xmlns:a16="http://schemas.microsoft.com/office/drawing/2014/main" id="{34F7A02C-29C0-40B0-B916-99B68F83C428}"/>
              </a:ext>
            </a:extLst>
          </p:cNvPr>
          <p:cNvSpPr/>
          <p:nvPr/>
        </p:nvSpPr>
        <p:spPr>
          <a:xfrm>
            <a:off x="6832940" y="1327047"/>
            <a:ext cx="221003" cy="563180"/>
          </a:xfrm>
          <a:prstGeom prst="downArrow">
            <a:avLst/>
          </a:prstGeom>
          <a:solidFill>
            <a:srgbClr val="FA86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53" name="Flèche : bas 52">
            <a:extLst>
              <a:ext uri="{FF2B5EF4-FFF2-40B4-BE49-F238E27FC236}">
                <a16:creationId xmlns:a16="http://schemas.microsoft.com/office/drawing/2014/main" id="{DE8ED985-A0B3-4E70-A0B9-EF1CC77B8E48}"/>
              </a:ext>
            </a:extLst>
          </p:cNvPr>
          <p:cNvSpPr/>
          <p:nvPr/>
        </p:nvSpPr>
        <p:spPr>
          <a:xfrm>
            <a:off x="6510311" y="1327047"/>
            <a:ext cx="160047" cy="441254"/>
          </a:xfrm>
          <a:prstGeom prst="downArrow">
            <a:avLst/>
          </a:prstGeom>
          <a:solidFill>
            <a:srgbClr val="FA86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54" name="Flèche : bas 53">
            <a:extLst>
              <a:ext uri="{FF2B5EF4-FFF2-40B4-BE49-F238E27FC236}">
                <a16:creationId xmlns:a16="http://schemas.microsoft.com/office/drawing/2014/main" id="{DBFBD5EB-617B-4DE2-87ED-12CAD368D54E}"/>
              </a:ext>
            </a:extLst>
          </p:cNvPr>
          <p:cNvSpPr/>
          <p:nvPr/>
        </p:nvSpPr>
        <p:spPr>
          <a:xfrm>
            <a:off x="6212428" y="1331950"/>
            <a:ext cx="156179" cy="324769"/>
          </a:xfrm>
          <a:prstGeom prst="downArrow">
            <a:avLst/>
          </a:prstGeom>
          <a:solidFill>
            <a:srgbClr val="FA86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63793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895056" y="298269"/>
            <a:ext cx="849575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500" dirty="0" err="1"/>
              <a:t>Trapped</a:t>
            </a:r>
            <a:r>
              <a:rPr lang="fr-FR" sz="2500" dirty="0"/>
              <a:t> fraction NT </a:t>
            </a:r>
            <a:r>
              <a:rPr lang="fr-FR" sz="2500" dirty="0" err="1"/>
              <a:t>vS</a:t>
            </a:r>
            <a:r>
              <a:rPr lang="fr-FR" sz="2500" dirty="0"/>
              <a:t> PT</a:t>
            </a:r>
          </a:p>
          <a:p>
            <a:r>
              <a:rPr lang="fr-FR" sz="2500" dirty="0" err="1"/>
              <a:t>Higher</a:t>
            </a:r>
            <a:r>
              <a:rPr lang="fr-FR" sz="2500" dirty="0"/>
              <a:t> aspect ratio : more stable cause </a:t>
            </a:r>
            <a:r>
              <a:rPr lang="fr-FR" sz="2500" dirty="0" err="1"/>
              <a:t>ft</a:t>
            </a:r>
            <a:r>
              <a:rPr lang="fr-FR" sz="2500" dirty="0"/>
              <a:t> </a:t>
            </a:r>
            <a:r>
              <a:rPr lang="fr-FR" sz="2500" dirty="0" err="1"/>
              <a:t>smaller</a:t>
            </a:r>
            <a:endParaRPr lang="fr-FR" sz="25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49502" r="48716"/>
          <a:stretch/>
        </p:blipFill>
        <p:spPr>
          <a:xfrm>
            <a:off x="0" y="1400174"/>
            <a:ext cx="6943725" cy="408017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3725" y="1501899"/>
            <a:ext cx="2164308" cy="193836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" y="5582078"/>
            <a:ext cx="8227695" cy="113886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982648" y="5295687"/>
            <a:ext cx="2320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Circular</a:t>
            </a:r>
            <a:r>
              <a:rPr lang="fr-FR" dirty="0"/>
              <a:t> approximation</a:t>
            </a:r>
          </a:p>
        </p:txBody>
      </p:sp>
    </p:spTree>
    <p:extLst>
      <p:ext uri="{BB962C8B-B14F-4D97-AF65-F5344CB8AC3E}">
        <p14:creationId xmlns:p14="http://schemas.microsoft.com/office/powerpoint/2010/main" val="102910876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3332018" y="71770"/>
                <a:ext cx="5172826" cy="5627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b="1" dirty="0">
                    <a:solidFill>
                      <a:srgbClr val="FF0000"/>
                    </a:solidFill>
                  </a:rPr>
                  <a:t>PARAMETERS SCAN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fr-FR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sSub>
                      <m:sSubPr>
                        <m:ctrlPr>
                          <a:rPr lang="fr-FR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𝝆</m:t>
                        </m:r>
                      </m:e>
                      <m:sub>
                        <m:r>
                          <a:rPr lang="fr-FR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fr-FR" sz="2800" b="1" dirty="0">
                    <a:solidFill>
                      <a:srgbClr val="FF0000"/>
                    </a:solidFill>
                  </a:rPr>
                  <a:t>= 0.3</a:t>
                </a: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2018" y="71770"/>
                <a:ext cx="5172826" cy="562718"/>
              </a:xfrm>
              <a:prstGeom prst="rect">
                <a:avLst/>
              </a:prstGeom>
              <a:blipFill>
                <a:blip r:embed="rId2"/>
                <a:stretch>
                  <a:fillRect l="-2476" t="-10870" r="-1297" b="-239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1" b="5794"/>
          <a:stretch/>
        </p:blipFill>
        <p:spPr>
          <a:xfrm>
            <a:off x="522513" y="699052"/>
            <a:ext cx="5395917" cy="4055828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003148" y="5370994"/>
            <a:ext cx="7003392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200" dirty="0"/>
              <a:t>Guide for </a:t>
            </a:r>
            <a:r>
              <a:rPr lang="fr-FR" sz="2200" dirty="0" err="1"/>
              <a:t>choosing</a:t>
            </a:r>
            <a:r>
              <a:rPr lang="fr-FR" sz="2200" dirty="0"/>
              <a:t> </a:t>
            </a:r>
            <a:r>
              <a:rPr lang="fr-FR" sz="2200" dirty="0" err="1"/>
              <a:t>Gysela</a:t>
            </a:r>
            <a:r>
              <a:rPr lang="fr-FR" sz="2200" dirty="0"/>
              <a:t> simulations </a:t>
            </a:r>
            <a:r>
              <a:rPr lang="fr-FR" sz="2200" dirty="0" err="1"/>
              <a:t>parameters</a:t>
            </a:r>
            <a:endParaRPr lang="fr-FR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200" dirty="0"/>
              <a:t>Physical </a:t>
            </a:r>
            <a:r>
              <a:rPr lang="fr-FR" sz="2200" dirty="0" err="1"/>
              <a:t>understanding</a:t>
            </a:r>
            <a:r>
              <a:rPr lang="fr-FR" sz="2200" dirty="0"/>
              <a:t> of trends in the </a:t>
            </a:r>
            <a:r>
              <a:rPr lang="fr-FR" sz="2200" dirty="0" err="1"/>
              <a:t>parameters</a:t>
            </a:r>
            <a:r>
              <a:rPr lang="fr-FR" sz="2200" dirty="0"/>
              <a:t> </a:t>
            </a:r>
            <a:r>
              <a:rPr lang="fr-FR" sz="2200" dirty="0" err="1"/>
              <a:t>space</a:t>
            </a:r>
            <a:endParaRPr lang="fr-FR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1580111" y="5657561"/>
            <a:ext cx="36837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/>
              <a:t>The </a:t>
            </a:r>
            <a:r>
              <a:rPr lang="fr-FR" sz="2200" dirty="0" err="1"/>
              <a:t>reduced</a:t>
            </a:r>
            <a:r>
              <a:rPr lang="fr-FR" sz="2200" dirty="0"/>
              <a:t> model </a:t>
            </a:r>
            <a:r>
              <a:rPr lang="fr-FR" sz="2200" dirty="0" err="1"/>
              <a:t>is</a:t>
            </a:r>
            <a:r>
              <a:rPr lang="fr-FR" sz="2200" dirty="0"/>
              <a:t>: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4"/>
          <a:srcRect l="4068" r="2331" b="4853"/>
          <a:stretch/>
        </p:blipFill>
        <p:spPr>
          <a:xfrm>
            <a:off x="6553200" y="699052"/>
            <a:ext cx="5210175" cy="3977451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 rot="16200000">
            <a:off x="6157680" y="2403590"/>
            <a:ext cx="35298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500" dirty="0"/>
              <a:t>δ</a:t>
            </a:r>
            <a:endParaRPr lang="fr-FR" sz="2500" dirty="0"/>
          </a:p>
        </p:txBody>
      </p:sp>
      <p:sp>
        <p:nvSpPr>
          <p:cNvPr id="6" name="ZoneTexte 5"/>
          <p:cNvSpPr txBox="1"/>
          <p:nvPr/>
        </p:nvSpPr>
        <p:spPr>
          <a:xfrm>
            <a:off x="7623863" y="4633675"/>
            <a:ext cx="36101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/>
              <a:t>Inverse aspect ratio = a/R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97738" y="2421077"/>
            <a:ext cx="266700" cy="53340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1510479" y="637467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21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236617" y="419044"/>
            <a:ext cx="34747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dirty="0" err="1"/>
              <a:t>Growth</a:t>
            </a:r>
            <a:r>
              <a:rPr lang="fr-FR" sz="2200" dirty="0"/>
              <a:t> rates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7420926" y="315988"/>
            <a:ext cx="34747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dirty="0" err="1"/>
              <a:t>Growth</a:t>
            </a:r>
            <a:r>
              <a:rPr lang="fr-FR" sz="2200" dirty="0"/>
              <a:t> rates</a:t>
            </a:r>
          </a:p>
        </p:txBody>
      </p:sp>
      <p:sp>
        <p:nvSpPr>
          <p:cNvPr id="14" name="ZoneTexte 13"/>
          <p:cNvSpPr txBox="1"/>
          <p:nvPr/>
        </p:nvSpPr>
        <p:spPr>
          <a:xfrm rot="16200000">
            <a:off x="170537" y="2403590"/>
            <a:ext cx="35298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500" dirty="0"/>
              <a:t>δ</a:t>
            </a:r>
            <a:endParaRPr lang="fr-FR" sz="2500" dirty="0"/>
          </a:p>
        </p:txBody>
      </p:sp>
      <p:sp>
        <p:nvSpPr>
          <p:cNvPr id="7" name="ZoneTexte 6"/>
          <p:cNvSpPr txBox="1"/>
          <p:nvPr/>
        </p:nvSpPr>
        <p:spPr>
          <a:xfrm>
            <a:off x="2565852" y="4676503"/>
            <a:ext cx="8162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dirty="0" err="1"/>
              <a:t>shear</a:t>
            </a:r>
            <a:endParaRPr lang="fr-FR" sz="2200" dirty="0"/>
          </a:p>
        </p:txBody>
      </p:sp>
      <p:cxnSp>
        <p:nvCxnSpPr>
          <p:cNvPr id="16" name="Connecteur droit 15"/>
          <p:cNvCxnSpPr/>
          <p:nvPr/>
        </p:nvCxnSpPr>
        <p:spPr>
          <a:xfrm>
            <a:off x="827314" y="2654243"/>
            <a:ext cx="401465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6840583" y="2635890"/>
            <a:ext cx="4228012" cy="622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H="1">
            <a:off x="7836762" y="1495588"/>
            <a:ext cx="2386149" cy="2142308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 rot="18964641" flipH="1">
            <a:off x="8420981" y="1704919"/>
            <a:ext cx="1985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chemeClr val="bg1"/>
                </a:solidFill>
              </a:rPr>
              <a:t>stabilizing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79196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46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90273" y="209242"/>
            <a:ext cx="112559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cap="all" spc="-1" dirty="0" err="1">
                <a:solidFill>
                  <a:srgbClr val="FF0000"/>
                </a:solidFill>
                <a:latin typeface="Arial"/>
              </a:rPr>
              <a:t>Interpretation</a:t>
            </a:r>
            <a:r>
              <a:rPr lang="fr-CH" sz="2400" b="1" cap="all" spc="-1" dirty="0">
                <a:solidFill>
                  <a:srgbClr val="FF0000"/>
                </a:solidFill>
                <a:latin typeface="Arial"/>
              </a:rPr>
              <a:t>: </a:t>
            </a:r>
            <a:r>
              <a:rPr lang="fr-CH" sz="2400" b="1" cap="all" spc="-1" dirty="0" err="1">
                <a:solidFill>
                  <a:srgbClr val="FF0000"/>
                </a:solidFill>
                <a:latin typeface="Arial"/>
              </a:rPr>
              <a:t>Competition</a:t>
            </a:r>
            <a:r>
              <a:rPr lang="fr-CH" sz="2400" b="1" cap="all" spc="-1" dirty="0">
                <a:solidFill>
                  <a:srgbClr val="FF0000"/>
                </a:solidFill>
                <a:latin typeface="Arial"/>
              </a:rPr>
              <a:t> </a:t>
            </a:r>
            <a:r>
              <a:rPr lang="fr-CH" sz="2400" b="1" cap="all" spc="-1" dirty="0" err="1">
                <a:solidFill>
                  <a:srgbClr val="FF0000"/>
                </a:solidFill>
                <a:latin typeface="Arial"/>
              </a:rPr>
              <a:t>between</a:t>
            </a:r>
            <a:r>
              <a:rPr lang="fr-CH" sz="2400" b="1" cap="all" spc="-1" dirty="0">
                <a:solidFill>
                  <a:srgbClr val="FF0000"/>
                </a:solidFill>
                <a:latin typeface="Arial"/>
              </a:rPr>
              <a:t> </a:t>
            </a:r>
            <a:r>
              <a:rPr lang="fr-CH" sz="2400" b="1" cap="all" spc="-1" dirty="0" err="1">
                <a:solidFill>
                  <a:srgbClr val="FF0000"/>
                </a:solidFill>
                <a:latin typeface="Arial"/>
              </a:rPr>
              <a:t>two</a:t>
            </a:r>
            <a:r>
              <a:rPr lang="fr-CH" sz="2400" b="1" cap="all" spc="-1" dirty="0">
                <a:solidFill>
                  <a:srgbClr val="FF0000"/>
                </a:solidFill>
                <a:latin typeface="Arial"/>
              </a:rPr>
              <a:t> </a:t>
            </a:r>
            <a:r>
              <a:rPr lang="fr-CH" sz="2400" b="1" cap="all" spc="-1" dirty="0" err="1">
                <a:solidFill>
                  <a:srgbClr val="FF0000"/>
                </a:solidFill>
                <a:latin typeface="Arial"/>
              </a:rPr>
              <a:t>mecanisms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583680" y="6343650"/>
            <a:ext cx="718457" cy="514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E9B805F-68E3-4D18-90A5-C0366DEE3A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792" y="1496384"/>
            <a:ext cx="5356815" cy="4017611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9D77F2F-537A-4BD9-A494-31C4D3C504AE}"/>
              </a:ext>
            </a:extLst>
          </p:cNvPr>
          <p:cNvSpPr txBox="1"/>
          <p:nvPr/>
        </p:nvSpPr>
        <p:spPr>
          <a:xfrm>
            <a:off x="148590" y="1131230"/>
            <a:ext cx="36918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/>
              <a:t>ballooning+precession</a:t>
            </a:r>
            <a:r>
              <a:rPr lang="fr-FR" dirty="0"/>
              <a:t> </a:t>
            </a:r>
            <a:r>
              <a:rPr lang="fr-FR" dirty="0" err="1"/>
              <a:t>frequency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3F67787-DEA4-4679-AA8F-64B565A16315}"/>
              </a:ext>
            </a:extLst>
          </p:cNvPr>
          <p:cNvSpPr txBox="1"/>
          <p:nvPr/>
        </p:nvSpPr>
        <p:spPr>
          <a:xfrm>
            <a:off x="8500110" y="1216053"/>
            <a:ext cx="36918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/>
              <a:t>FLR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E704FAEB-F55F-4762-B26E-ECD486162D28}"/>
                  </a:ext>
                </a:extLst>
              </p:cNvPr>
              <p:cNvSpPr txBox="1"/>
              <p:nvPr/>
            </p:nvSpPr>
            <p:spPr>
              <a:xfrm>
                <a:off x="8615724" y="2445021"/>
                <a:ext cx="3915102" cy="14629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If s↑ </a:t>
                </a:r>
                <a:r>
                  <a:rPr lang="fr-FR" dirty="0" err="1"/>
                  <a:t>then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⟂</m:t>
                        </m:r>
                      </m:sub>
                    </m:sSub>
                  </m:oMath>
                </a14:m>
                <a:r>
                  <a:rPr lang="fr-FR" dirty="0"/>
                  <a:t>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i="1">
                            <a:latin typeface="Cambria Math" panose="02040503050406030204" pitchFamily="18" charset="0"/>
                          </a:rPr>
                          <m:t>θ</m:t>
                        </m:r>
                      </m:sub>
                    </m:sSub>
                    <m:f>
                      <m:f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fr-FR" i="1" dirty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i="1" dirty="0">
                            <a:latin typeface="Cambria Math" panose="02040503050406030204" pitchFamily="18" charset="0"/>
                          </a:rPr>
                          <m:t>1+</m:t>
                        </m:r>
                        <m:f>
                          <m:fPr>
                            <m:ctrlPr>
                              <a:rPr lang="fr-FR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fr-FR" i="1" dirty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i="1" dirty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fr-FR" i="1" dirty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fr-FR" i="1" dirty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fr-FR" i="1" dirty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i="1" dirty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fr-FR" i="1" dirty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fr-FR" i="1" dirty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bSup>
                          </m:den>
                        </m:f>
                        <m:sSup>
                          <m:sSupPr>
                            <m:ctrlPr>
                              <a:rPr lang="fr-FR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i="1" dirty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fr-FR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fr-FR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i="1" dirty="0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sup>
                            <m:r>
                              <a:rPr lang="fr-FR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fr-FR" dirty="0"/>
                  <a:t> ↑ </a:t>
                </a:r>
                <a:r>
                  <a:rPr lang="fr-FR" dirty="0" err="1"/>
                  <a:t>then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⟂</m:t>
                        </m:r>
                      </m:sub>
                    </m:sSub>
                    <m:sSub>
                      <m:sSubPr>
                        <m:ctrlP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FR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⟂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den>
                    </m:f>
                    <m:r>
                      <a:rPr lang="fr-FR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dirty="0">
                    <a:solidFill>
                      <a:schemeClr val="tx1"/>
                    </a:solidFill>
                  </a:rPr>
                  <a:t>↓ </a:t>
                </a:r>
                <a:r>
                  <a:rPr lang="fr-FR" dirty="0" err="1">
                    <a:solidFill>
                      <a:schemeClr val="tx1"/>
                    </a:solidFill>
                  </a:rPr>
                  <a:t>then</a:t>
                </a:r>
                <a:r>
                  <a:rPr lang="fr-FR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Ξ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∝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⟂</m:t>
                        </m:r>
                      </m:sub>
                    </m:sSub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⟂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den>
                    </m:f>
                    <m:r>
                      <a:rPr lang="fr-FR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dirty="0"/>
                  <a:t> ↓ </a:t>
                </a:r>
                <a:r>
                  <a:rPr lang="fr-FR" dirty="0" err="1"/>
                  <a:t>then</a:t>
                </a:r>
                <a:r>
                  <a:rPr lang="fr-FR" dirty="0"/>
                  <a:t> </a:t>
                </a:r>
                <a:r>
                  <a:rPr lang="el-GR" dirty="0"/>
                  <a:t>γ</a:t>
                </a:r>
                <a:r>
                  <a:rPr lang="fr-FR" dirty="0"/>
                  <a:t> ↓</a:t>
                </a:r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E704FAEB-F55F-4762-B26E-ECD486162D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5724" y="2445021"/>
                <a:ext cx="3915102" cy="1462901"/>
              </a:xfrm>
              <a:prstGeom prst="rect">
                <a:avLst/>
              </a:prstGeom>
              <a:blipFill>
                <a:blip r:embed="rId3"/>
                <a:stretch>
                  <a:fillRect l="-124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4DA61DBE-592F-48B6-81EF-38ADE20FED77}"/>
                  </a:ext>
                </a:extLst>
              </p:cNvPr>
              <p:cNvSpPr txBox="1"/>
              <p:nvPr/>
            </p:nvSpPr>
            <p:spPr>
              <a:xfrm>
                <a:off x="252248" y="1954149"/>
                <a:ext cx="3324029" cy="18127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In the </a:t>
                </a:r>
                <a:r>
                  <a:rPr lang="fr-FR" dirty="0" err="1"/>
                  <a:t>limit</a:t>
                </a:r>
                <a:r>
                  <a:rPr lang="fr-FR" dirty="0"/>
                  <a:t> of </a:t>
                </a:r>
                <a:r>
                  <a:rPr lang="fr-FR"/>
                  <a:t>large gradients</a:t>
                </a:r>
                <a:endParaRPr lang="fr-FR" dirty="0"/>
              </a:p>
              <a:p>
                <a:endParaRPr lang="fr-FR" dirty="0"/>
              </a:p>
              <a:p>
                <a:r>
                  <a:rPr lang="el-GR" dirty="0"/>
                  <a:t>γ</a:t>
                </a: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̅"/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Ω</m:t>
                                        </m:r>
                                      </m:e>
                                      <m:sub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sub>
                                    </m:sSub>
                                  </m:e>
                                </m:acc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sub>
                        </m:sSub>
                      </m:e>
                    </m:rad>
                  </m:oMath>
                </a14:m>
                <a:endParaRPr lang="fr-FR" dirty="0"/>
              </a:p>
              <a:p>
                <a:endParaRPr lang="fr-FR" dirty="0"/>
              </a:p>
              <a:p>
                <a:r>
                  <a:rPr lang="fr-FR" dirty="0" err="1"/>
                  <a:t>Explains</a:t>
                </a:r>
                <a:r>
                  <a:rPr lang="fr-FR" dirty="0"/>
                  <a:t> the impact of </a:t>
                </a:r>
                <a:r>
                  <a:rPr lang="fr-FR" dirty="0" err="1"/>
                  <a:t>triangularity</a:t>
                </a:r>
                <a:r>
                  <a:rPr lang="fr-FR" dirty="0"/>
                  <a:t> on </a:t>
                </a:r>
                <a:r>
                  <a:rPr lang="fr-FR" dirty="0" err="1"/>
                  <a:t>growth</a:t>
                </a:r>
                <a:r>
                  <a:rPr lang="fr-FR" dirty="0"/>
                  <a:t> rate</a:t>
                </a:r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4DA61DBE-592F-48B6-81EF-38ADE20FED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248" y="1954149"/>
                <a:ext cx="3324029" cy="1812740"/>
              </a:xfrm>
              <a:prstGeom prst="rect">
                <a:avLst/>
              </a:prstGeom>
              <a:blipFill>
                <a:blip r:embed="rId4"/>
                <a:stretch>
                  <a:fillRect l="-1465" t="-2020" b="-4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38871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794" y="1317978"/>
            <a:ext cx="4598542" cy="34983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 rot="16200000">
                <a:off x="5468974" y="2820868"/>
                <a:ext cx="1234697" cy="4009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〈"/>
                              <m:endChr m:val="〉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p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𝛺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468974" y="2820868"/>
                <a:ext cx="1234697" cy="400944"/>
              </a:xfrm>
              <a:prstGeom prst="rect">
                <a:avLst/>
              </a:prstGeom>
              <a:blipFill>
                <a:blip r:embed="rId4"/>
                <a:stretch>
                  <a:fillRect r="-30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8586065" y="4693455"/>
                <a:ext cx="240450" cy="3847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500" i="1" smtClean="0">
                          <a:latin typeface="Cambria Math" panose="02040503050406030204" pitchFamily="18" charset="0"/>
                        </a:rPr>
                        <m:t>δ</m:t>
                      </m:r>
                    </m:oMath>
                  </m:oMathPara>
                </a14:m>
                <a:endParaRPr lang="fr-FR" sz="2500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6065" y="4693455"/>
                <a:ext cx="240450" cy="384721"/>
              </a:xfrm>
              <a:prstGeom prst="rect">
                <a:avLst/>
              </a:prstGeom>
              <a:blipFill>
                <a:blip r:embed="rId5"/>
                <a:stretch>
                  <a:fillRect l="-30000" r="-30000" b="-63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age 8">
            <a:extLst>
              <a:ext uri="{FF2B5EF4-FFF2-40B4-BE49-F238E27FC236}">
                <a16:creationId xmlns:a16="http://schemas.microsoft.com/office/drawing/2014/main" id="{55F7145F-A9C4-41A9-AC8B-867269C9438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0" t="11285" r="9404" b="2893"/>
          <a:stretch/>
        </p:blipFill>
        <p:spPr>
          <a:xfrm>
            <a:off x="661839" y="1277007"/>
            <a:ext cx="4859396" cy="3801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6345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58" y="3520606"/>
            <a:ext cx="3642558" cy="286354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130406" y="3698563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 = 1.2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58" y="378613"/>
            <a:ext cx="3553097" cy="2830936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130406" y="609600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 = 0.4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5639" y="355891"/>
            <a:ext cx="3819357" cy="285365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5277939" y="609600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 = 0.8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6869" y="3520606"/>
            <a:ext cx="3830739" cy="2863545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5277939" y="3654690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 = 2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93795" y="9281"/>
            <a:ext cx="8073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components of gamma: </a:t>
            </a:r>
            <a:r>
              <a:rPr lang="fr-FR" dirty="0" err="1"/>
              <a:t>shear</a:t>
            </a:r>
            <a:r>
              <a:rPr lang="fr-FR" dirty="0"/>
              <a:t> scan for TRAPPED ELECTRONS CURVATURE DYNAMICS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 rot="16200000">
                <a:off x="3949206" y="1655582"/>
                <a:ext cx="6328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949206" y="1655582"/>
                <a:ext cx="632866" cy="276999"/>
              </a:xfrm>
              <a:prstGeom prst="rect">
                <a:avLst/>
              </a:prstGeom>
              <a:blipFill>
                <a:blip r:embed="rId6"/>
                <a:stretch>
                  <a:fillRect l="-2222" t="-962" r="-35556" b="-86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1699930" y="3071049"/>
                <a:ext cx="4913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θ</m:t>
                          </m:r>
                        </m:sub>
                      </m:sSub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9930" y="3071049"/>
                <a:ext cx="491352" cy="276999"/>
              </a:xfrm>
              <a:prstGeom prst="rect">
                <a:avLst/>
              </a:prstGeom>
              <a:blipFill>
                <a:blip r:embed="rId7"/>
                <a:stretch>
                  <a:fillRect l="-11250" r="-5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 rot="16200000">
                <a:off x="-177932" y="1655582"/>
                <a:ext cx="6328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77932" y="1655582"/>
                <a:ext cx="632866" cy="276999"/>
              </a:xfrm>
              <a:prstGeom prst="rect">
                <a:avLst/>
              </a:prstGeom>
              <a:blipFill>
                <a:blip r:embed="rId8"/>
                <a:stretch>
                  <a:fillRect l="-2222" t="-962" r="-35556" b="-86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/>
              <p:cNvSpPr txBox="1"/>
              <p:nvPr/>
            </p:nvSpPr>
            <p:spPr>
              <a:xfrm>
                <a:off x="5980193" y="3067134"/>
                <a:ext cx="4913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θ</m:t>
                          </m:r>
                        </m:sub>
                      </m:sSub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0193" y="3067134"/>
                <a:ext cx="491352" cy="276999"/>
              </a:xfrm>
              <a:prstGeom prst="rect">
                <a:avLst/>
              </a:prstGeom>
              <a:blipFill>
                <a:blip r:embed="rId9"/>
                <a:stretch>
                  <a:fillRect l="-11111" r="-4938" b="-239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 rot="16200000">
                <a:off x="-177934" y="4681813"/>
                <a:ext cx="6328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77934" y="4681813"/>
                <a:ext cx="632866" cy="276999"/>
              </a:xfrm>
              <a:prstGeom prst="rect">
                <a:avLst/>
              </a:prstGeom>
              <a:blipFill>
                <a:blip r:embed="rId10"/>
                <a:stretch>
                  <a:fillRect l="-2222" t="-1923" r="-35556" b="-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1699930" y="6279710"/>
                <a:ext cx="4913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θ</m:t>
                          </m:r>
                        </m:sub>
                      </m:sSub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9930" y="6279710"/>
                <a:ext cx="491352" cy="276999"/>
              </a:xfrm>
              <a:prstGeom prst="rect">
                <a:avLst/>
              </a:prstGeom>
              <a:blipFill>
                <a:blip r:embed="rId11"/>
                <a:stretch>
                  <a:fillRect l="-11250" r="-5000" b="-239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5985965" y="6279709"/>
                <a:ext cx="4913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θ</m:t>
                          </m:r>
                        </m:sub>
                      </m:sSub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5965" y="6279709"/>
                <a:ext cx="491352" cy="276999"/>
              </a:xfrm>
              <a:prstGeom prst="rect">
                <a:avLst/>
              </a:prstGeom>
              <a:blipFill>
                <a:blip r:embed="rId12"/>
                <a:stretch>
                  <a:fillRect l="-11111" r="-3704" b="-239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 rot="16200000">
                <a:off x="3949207" y="4681813"/>
                <a:ext cx="6328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949207" y="4681813"/>
                <a:ext cx="632866" cy="276999"/>
              </a:xfrm>
              <a:prstGeom prst="rect">
                <a:avLst/>
              </a:prstGeom>
              <a:blipFill>
                <a:blip r:embed="rId13"/>
                <a:stretch>
                  <a:fillRect l="-2222" t="-1923" r="-35556" b="-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ZoneTexte 1"/>
          <p:cNvSpPr txBox="1"/>
          <p:nvPr/>
        </p:nvSpPr>
        <p:spPr>
          <a:xfrm>
            <a:off x="8713693" y="858211"/>
            <a:ext cx="3070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There’s</a:t>
            </a:r>
            <a:r>
              <a:rPr lang="fr-FR" dirty="0"/>
              <a:t> the </a:t>
            </a:r>
            <a:r>
              <a:rPr lang="fr-FR" dirty="0" err="1"/>
              <a:t>effect</a:t>
            </a:r>
            <a:r>
              <a:rPr lang="fr-FR" dirty="0"/>
              <a:t> of the </a:t>
            </a:r>
            <a:r>
              <a:rPr lang="fr-FR" dirty="0" err="1"/>
              <a:t>shear</a:t>
            </a:r>
            <a:r>
              <a:rPr lang="fr-FR" dirty="0"/>
              <a:t> in the </a:t>
            </a:r>
            <a:r>
              <a:rPr lang="fr-FR" dirty="0" err="1"/>
              <a:t>electron</a:t>
            </a:r>
            <a:r>
              <a:rPr lang="fr-FR" dirty="0"/>
              <a:t> </a:t>
            </a:r>
            <a:r>
              <a:rPr lang="fr-FR" dirty="0" err="1"/>
              <a:t>term</a:t>
            </a:r>
            <a:r>
              <a:rPr lang="fr-FR" dirty="0"/>
              <a:t> </a:t>
            </a:r>
            <a:r>
              <a:rPr lang="fr-FR" dirty="0" err="1"/>
              <a:t>already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8217630" y="3020967"/>
            <a:ext cx="4024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err="1"/>
              <a:t>Trapped</a:t>
            </a:r>
            <a:r>
              <a:rPr lang="fr-FR" dirty="0"/>
              <a:t> </a:t>
            </a:r>
            <a:r>
              <a:rPr lang="fr-FR" dirty="0" err="1"/>
              <a:t>electrons</a:t>
            </a:r>
            <a:r>
              <a:rPr lang="fr-FR" dirty="0"/>
              <a:t> </a:t>
            </a:r>
            <a:r>
              <a:rPr lang="fr-FR" dirty="0" err="1"/>
              <a:t>curvature</a:t>
            </a:r>
            <a:r>
              <a:rPr lang="fr-FR" dirty="0"/>
              <a:t> </a:t>
            </a:r>
            <a:r>
              <a:rPr lang="fr-FR" dirty="0" err="1"/>
              <a:t>dynamics</a:t>
            </a:r>
            <a:r>
              <a:rPr lang="fr-FR" dirty="0"/>
              <a:t> </a:t>
            </a:r>
            <a:r>
              <a:rPr lang="fr-FR" dirty="0" err="1"/>
              <a:t>does</a:t>
            </a:r>
            <a:r>
              <a:rPr lang="fr-FR" dirty="0"/>
              <a:t> not </a:t>
            </a:r>
            <a:r>
              <a:rPr lang="fr-FR" dirty="0" err="1"/>
              <a:t>explain</a:t>
            </a:r>
            <a:r>
              <a:rPr lang="fr-FR" dirty="0"/>
              <a:t> </a:t>
            </a:r>
            <a:r>
              <a:rPr lang="fr-FR" dirty="0" err="1"/>
              <a:t>reversed</a:t>
            </a:r>
            <a:r>
              <a:rPr lang="fr-FR" dirty="0"/>
              <a:t> trend at s=0.4</a:t>
            </a:r>
          </a:p>
        </p:txBody>
      </p:sp>
    </p:spTree>
    <p:extLst>
      <p:ext uri="{BB962C8B-B14F-4D97-AF65-F5344CB8AC3E}">
        <p14:creationId xmlns:p14="http://schemas.microsoft.com/office/powerpoint/2010/main" val="247519989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80546" y="434664"/>
            <a:ext cx="9959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It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explained</a:t>
            </a:r>
            <a:r>
              <a:rPr lang="fr-FR" dirty="0"/>
              <a:t> </a:t>
            </a:r>
            <a:r>
              <a:rPr lang="fr-FR" dirty="0" err="1"/>
              <a:t>through</a:t>
            </a:r>
            <a:r>
              <a:rPr lang="fr-FR" dirty="0"/>
              <a:t> </a:t>
            </a:r>
            <a:r>
              <a:rPr lang="fr-FR" dirty="0" err="1"/>
              <a:t>parallel</a:t>
            </a:r>
            <a:r>
              <a:rPr lang="fr-FR" dirty="0"/>
              <a:t> </a:t>
            </a:r>
            <a:r>
              <a:rPr lang="fr-FR" dirty="0" err="1"/>
              <a:t>dynamics</a:t>
            </a:r>
            <a:r>
              <a:rPr lang="fr-FR" dirty="0"/>
              <a:t> of </a:t>
            </a:r>
            <a:r>
              <a:rPr lang="fr-FR" dirty="0" err="1"/>
              <a:t>trapped</a:t>
            </a:r>
            <a:r>
              <a:rPr lang="fr-FR" dirty="0"/>
              <a:t> </a:t>
            </a:r>
            <a:r>
              <a:rPr lang="fr-FR" dirty="0" err="1"/>
              <a:t>electrons</a:t>
            </a:r>
            <a:r>
              <a:rPr lang="fr-FR" dirty="0"/>
              <a:t> + passing </a:t>
            </a:r>
            <a:r>
              <a:rPr lang="fr-FR" dirty="0" err="1"/>
              <a:t>electrons</a:t>
            </a:r>
            <a:r>
              <a:rPr lang="fr-FR" dirty="0"/>
              <a:t> </a:t>
            </a:r>
            <a:r>
              <a:rPr lang="fr-FR" dirty="0" err="1"/>
              <a:t>dynamics</a:t>
            </a:r>
            <a:r>
              <a:rPr lang="fr-FR" dirty="0"/>
              <a:t> 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2507" y="754866"/>
            <a:ext cx="4429518" cy="33555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2335040" y="6301803"/>
                <a:ext cx="518796" cy="2989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040" y="6301803"/>
                <a:ext cx="518796" cy="298928"/>
              </a:xfrm>
              <a:prstGeom prst="rect">
                <a:avLst/>
              </a:prstGeom>
              <a:blipFill>
                <a:blip r:embed="rId3"/>
                <a:stretch>
                  <a:fillRect l="-10588" r="-2353" b="-204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 rot="16200000">
                <a:off x="-74387" y="4471124"/>
                <a:ext cx="6328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74387" y="4471124"/>
                <a:ext cx="632866" cy="276999"/>
              </a:xfrm>
              <a:prstGeom prst="rect">
                <a:avLst/>
              </a:prstGeom>
              <a:blipFill>
                <a:blip r:embed="rId4"/>
                <a:stretch>
                  <a:fillRect l="-2222" t="-962" r="-35556" b="-86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9065928" y="3998788"/>
                <a:ext cx="518796" cy="2989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5928" y="3998788"/>
                <a:ext cx="518796" cy="298928"/>
              </a:xfrm>
              <a:prstGeom prst="rect">
                <a:avLst/>
              </a:prstGeom>
              <a:blipFill>
                <a:blip r:embed="rId5"/>
                <a:stretch>
                  <a:fillRect l="-10588" r="-2353" b="-204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 rot="16200000">
                <a:off x="6269018" y="2251944"/>
                <a:ext cx="6328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269018" y="2251944"/>
                <a:ext cx="632866" cy="276999"/>
              </a:xfrm>
              <a:prstGeom prst="rect">
                <a:avLst/>
              </a:prstGeom>
              <a:blipFill>
                <a:blip r:embed="rId6"/>
                <a:stretch>
                  <a:fillRect l="-4444" t="-962" r="-35556" b="-86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/>
          <p:cNvSpPr txBox="1"/>
          <p:nvPr/>
        </p:nvSpPr>
        <p:spPr>
          <a:xfrm>
            <a:off x="8321466" y="1794785"/>
            <a:ext cx="3611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All </a:t>
            </a:r>
            <a:r>
              <a:rPr lang="fr-FR" dirty="0" err="1"/>
              <a:t>other</a:t>
            </a:r>
            <a:r>
              <a:rPr lang="fr-FR" dirty="0"/>
              <a:t> </a:t>
            </a:r>
            <a:r>
              <a:rPr lang="fr-FR" dirty="0" err="1"/>
              <a:t>electrons</a:t>
            </a:r>
            <a:r>
              <a:rPr lang="fr-FR" dirty="0"/>
              <a:t> </a:t>
            </a:r>
            <a:r>
              <a:rPr lang="fr-FR" dirty="0" err="1"/>
              <a:t>dynamics</a:t>
            </a:r>
            <a:endParaRPr lang="fr-FR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6683" y="3226043"/>
            <a:ext cx="4235509" cy="3130334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2606035" y="3842476"/>
            <a:ext cx="2585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Trapped</a:t>
            </a:r>
            <a:r>
              <a:rPr lang="fr-FR" dirty="0"/>
              <a:t> </a:t>
            </a:r>
            <a:r>
              <a:rPr lang="fr-FR" dirty="0" err="1"/>
              <a:t>electrons</a:t>
            </a:r>
            <a:r>
              <a:rPr lang="fr-FR" dirty="0"/>
              <a:t> </a:t>
            </a:r>
            <a:r>
              <a:rPr lang="fr-FR" dirty="0" err="1"/>
              <a:t>curvature</a:t>
            </a:r>
            <a:r>
              <a:rPr lang="fr-FR" dirty="0"/>
              <a:t> </a:t>
            </a:r>
            <a:r>
              <a:rPr lang="fr-FR" dirty="0" err="1"/>
              <a:t>dynamics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380546" y="-14388"/>
            <a:ext cx="47400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err="1"/>
              <a:t>Inversed</a:t>
            </a:r>
            <a:r>
              <a:rPr lang="fr-FR" sz="2200" dirty="0"/>
              <a:t> trend for s = 0.4</a:t>
            </a: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938" y="859319"/>
            <a:ext cx="3295307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485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2"/>
          <a:srcRect b="54071"/>
          <a:stretch/>
        </p:blipFill>
        <p:spPr>
          <a:xfrm>
            <a:off x="2672880" y="960981"/>
            <a:ext cx="2980011" cy="2195004"/>
          </a:xfrm>
          <a:prstGeom prst="rect">
            <a:avLst/>
          </a:prstGeom>
        </p:spPr>
      </p:pic>
      <p:sp>
        <p:nvSpPr>
          <p:cNvPr id="26" name="ZoneTexte 25"/>
          <p:cNvSpPr txBox="1"/>
          <p:nvPr/>
        </p:nvSpPr>
        <p:spPr>
          <a:xfrm>
            <a:off x="243177" y="5228110"/>
            <a:ext cx="82195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stabilizing role of negative </a:t>
            </a:r>
            <a:r>
              <a:rPr lang="en-US" sz="2000" dirty="0" err="1"/>
              <a:t>triangularity</a:t>
            </a:r>
            <a:r>
              <a:rPr lang="en-US" sz="2000" dirty="0"/>
              <a:t> in the electron channel</a:t>
            </a:r>
            <a:r>
              <a:rPr lang="fr-FR" sz="2000" dirty="0"/>
              <a:t>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50606" y="4664098"/>
            <a:ext cx="254813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600" b="1" dirty="0">
                <a:solidFill>
                  <a:srgbClr val="C00000"/>
                </a:solidFill>
              </a:rPr>
              <a:t>INTERPRETATION</a:t>
            </a:r>
            <a:endParaRPr lang="fr-FR" sz="2600" dirty="0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0606" y="5723298"/>
            <a:ext cx="72585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dirty="0"/>
              <a:t>Main </a:t>
            </a:r>
            <a:r>
              <a:rPr lang="fr-FR" sz="2000" dirty="0" err="1"/>
              <a:t>responsible</a:t>
            </a:r>
            <a:r>
              <a:rPr lang="fr-FR" sz="2000" dirty="0"/>
              <a:t> for the turbulent </a:t>
            </a:r>
            <a:r>
              <a:rPr lang="fr-FR" sz="2000" dirty="0" err="1"/>
              <a:t>heat</a:t>
            </a:r>
            <a:r>
              <a:rPr lang="fr-FR" sz="2000" dirty="0"/>
              <a:t> and </a:t>
            </a:r>
            <a:r>
              <a:rPr lang="fr-FR" sz="2000" dirty="0" err="1"/>
              <a:t>particle</a:t>
            </a:r>
            <a:r>
              <a:rPr lang="fr-FR" sz="2000" dirty="0"/>
              <a:t> transport </a:t>
            </a:r>
            <a:r>
              <a:rPr lang="fr-FR" sz="2000" dirty="0" err="1"/>
              <a:t>through</a:t>
            </a:r>
            <a:r>
              <a:rPr lang="fr-FR" sz="2000" dirty="0"/>
              <a:t> the </a:t>
            </a:r>
            <a:r>
              <a:rPr lang="fr-FR" sz="2000" dirty="0" err="1"/>
              <a:t>electron</a:t>
            </a:r>
            <a:r>
              <a:rPr lang="fr-FR" sz="2000" dirty="0"/>
              <a:t> </a:t>
            </a:r>
            <a:r>
              <a:rPr lang="fr-FR" sz="2000" dirty="0" err="1"/>
              <a:t>channel</a:t>
            </a:r>
            <a:r>
              <a:rPr lang="fr-FR" sz="2000" dirty="0"/>
              <a:t>: </a:t>
            </a:r>
            <a:r>
              <a:rPr lang="fr-FR" sz="2000" b="1" dirty="0">
                <a:solidFill>
                  <a:srgbClr val="C00000"/>
                </a:solidFill>
              </a:rPr>
              <a:t>TRAPPED ELECTRONS MODES (</a:t>
            </a:r>
            <a:r>
              <a:rPr lang="fr-FR" sz="2000" b="1" dirty="0" err="1">
                <a:solidFill>
                  <a:srgbClr val="C00000"/>
                </a:solidFill>
              </a:rPr>
              <a:t>TEMs</a:t>
            </a:r>
            <a:r>
              <a:rPr lang="fr-FR" sz="2000" b="1" dirty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4986005" y="1110116"/>
            <a:ext cx="414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PT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3806" y="144589"/>
            <a:ext cx="873764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600" b="1" dirty="0">
                <a:solidFill>
                  <a:srgbClr val="C00000"/>
                </a:solidFill>
              </a:rPr>
              <a:t>CONFINEMENT IMPROVEMENT IN NEGATIVE TRIANGULARITY </a:t>
            </a:r>
            <a:endParaRPr lang="fr-FR" sz="2600" dirty="0">
              <a:solidFill>
                <a:srgbClr val="C00000"/>
              </a:solidFill>
            </a:endParaRPr>
          </a:p>
        </p:txBody>
      </p:sp>
      <p:grpSp>
        <p:nvGrpSpPr>
          <p:cNvPr id="34" name="Groupe 33"/>
          <p:cNvGrpSpPr/>
          <p:nvPr/>
        </p:nvGrpSpPr>
        <p:grpSpPr>
          <a:xfrm>
            <a:off x="5770551" y="1061771"/>
            <a:ext cx="6504196" cy="1486968"/>
            <a:chOff x="150606" y="963430"/>
            <a:chExt cx="8446008" cy="1019944"/>
          </a:xfrm>
        </p:grpSpPr>
        <p:grpSp>
          <p:nvGrpSpPr>
            <p:cNvPr id="35" name="Groupe 34"/>
            <p:cNvGrpSpPr/>
            <p:nvPr/>
          </p:nvGrpSpPr>
          <p:grpSpPr>
            <a:xfrm>
              <a:off x="150606" y="963430"/>
              <a:ext cx="8446008" cy="1019944"/>
              <a:chOff x="150606" y="1022622"/>
              <a:chExt cx="8446008" cy="1019944"/>
            </a:xfrm>
          </p:grpSpPr>
          <p:sp>
            <p:nvSpPr>
              <p:cNvPr id="38" name="ZoneTexte 37"/>
              <p:cNvSpPr txBox="1"/>
              <p:nvPr/>
            </p:nvSpPr>
            <p:spPr>
              <a:xfrm>
                <a:off x="150606" y="1022622"/>
                <a:ext cx="8446008" cy="4855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b="1" dirty="0"/>
                  <a:t>Transport</a:t>
                </a:r>
                <a:r>
                  <a:rPr lang="fr-FR" sz="2000" dirty="0"/>
                  <a:t> </a:t>
                </a:r>
                <a:r>
                  <a:rPr lang="fr-FR" sz="2000" dirty="0" err="1"/>
                  <a:t>is</a:t>
                </a:r>
                <a:r>
                  <a:rPr lang="fr-FR" sz="2000" dirty="0"/>
                  <a:t> </a:t>
                </a:r>
                <a:r>
                  <a:rPr lang="fr-FR" sz="2000" dirty="0" err="1"/>
                  <a:t>lower</a:t>
                </a:r>
                <a:r>
                  <a:rPr lang="fr-FR" sz="2000" dirty="0"/>
                  <a:t> in </a:t>
                </a:r>
                <a:r>
                  <a:rPr lang="fr-FR" sz="2000" dirty="0" err="1">
                    <a:solidFill>
                      <a:srgbClr val="0000FF"/>
                    </a:solidFill>
                  </a:rPr>
                  <a:t>negative</a:t>
                </a:r>
                <a:r>
                  <a:rPr lang="fr-FR" sz="2000" dirty="0">
                    <a:solidFill>
                      <a:srgbClr val="0000FF"/>
                    </a:solidFill>
                  </a:rPr>
                  <a:t> </a:t>
                </a:r>
                <a:r>
                  <a:rPr lang="fr-FR" sz="2000" dirty="0" err="1">
                    <a:solidFill>
                      <a:srgbClr val="0000FF"/>
                    </a:solidFill>
                  </a:rPr>
                  <a:t>triangularity</a:t>
                </a:r>
                <a:r>
                  <a:rPr lang="fr-FR" sz="2000" dirty="0">
                    <a:solidFill>
                      <a:srgbClr val="0000FF"/>
                    </a:solidFill>
                  </a:rPr>
                  <a:t> </a:t>
                </a:r>
                <a:r>
                  <a:rPr lang="fr-FR" sz="2000" dirty="0" err="1"/>
                  <a:t>than</a:t>
                </a:r>
                <a:r>
                  <a:rPr lang="fr-FR" sz="2000" dirty="0"/>
                  <a:t> in </a:t>
                </a:r>
                <a:r>
                  <a:rPr lang="fr-FR" sz="2000" dirty="0">
                    <a:solidFill>
                      <a:srgbClr val="FF0000"/>
                    </a:solidFill>
                  </a:rPr>
                  <a:t>positive </a:t>
                </a:r>
                <a:r>
                  <a:rPr lang="fr-FR" sz="2000" dirty="0" err="1">
                    <a:solidFill>
                      <a:srgbClr val="FF0000"/>
                    </a:solidFill>
                  </a:rPr>
                  <a:t>triangularity</a:t>
                </a:r>
                <a:r>
                  <a:rPr lang="fr-FR" sz="2000" dirty="0"/>
                  <a:t> plasmas</a:t>
                </a:r>
              </a:p>
            </p:txBody>
          </p:sp>
          <p:sp>
            <p:nvSpPr>
              <p:cNvPr id="39" name="ZoneTexte 38"/>
              <p:cNvSpPr txBox="1"/>
              <p:nvPr/>
            </p:nvSpPr>
            <p:spPr>
              <a:xfrm>
                <a:off x="3861602" y="1673234"/>
                <a:ext cx="414779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effective diffusion coefficient</a:t>
                </a:r>
              </a:p>
            </p:txBody>
          </p:sp>
          <p:sp>
            <p:nvSpPr>
              <p:cNvPr id="40" name="Forme libre 39"/>
              <p:cNvSpPr/>
              <p:nvPr/>
            </p:nvSpPr>
            <p:spPr>
              <a:xfrm>
                <a:off x="2014622" y="1504647"/>
                <a:ext cx="1874586" cy="249703"/>
              </a:xfrm>
              <a:custGeom>
                <a:avLst/>
                <a:gdLst>
                  <a:gd name="connsiteX0" fmla="*/ 0 w 1874586"/>
                  <a:gd name="connsiteY0" fmla="*/ 207407 h 249703"/>
                  <a:gd name="connsiteX1" fmla="*/ 678730 w 1874586"/>
                  <a:gd name="connsiteY1" fmla="*/ 17 h 249703"/>
                  <a:gd name="connsiteX2" fmla="*/ 1743959 w 1874586"/>
                  <a:gd name="connsiteY2" fmla="*/ 216834 h 249703"/>
                  <a:gd name="connsiteX3" fmla="*/ 1819373 w 1874586"/>
                  <a:gd name="connsiteY3" fmla="*/ 245114 h 249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4586" h="249703">
                    <a:moveTo>
                      <a:pt x="0" y="207407"/>
                    </a:moveTo>
                    <a:cubicBezTo>
                      <a:pt x="194035" y="102926"/>
                      <a:pt x="388070" y="-1554"/>
                      <a:pt x="678730" y="17"/>
                    </a:cubicBezTo>
                    <a:cubicBezTo>
                      <a:pt x="969390" y="1588"/>
                      <a:pt x="1553852" y="175985"/>
                      <a:pt x="1743959" y="216834"/>
                    </a:cubicBezTo>
                    <a:cubicBezTo>
                      <a:pt x="1934066" y="257683"/>
                      <a:pt x="1876719" y="251398"/>
                      <a:pt x="1819373" y="2451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36" name="Connecteur droit 35"/>
            <p:cNvCxnSpPr>
              <a:stCxn id="40" idx="3"/>
            </p:cNvCxnSpPr>
            <p:nvPr/>
          </p:nvCxnSpPr>
          <p:spPr>
            <a:xfrm flipH="1">
              <a:off x="3646471" y="1690569"/>
              <a:ext cx="187525" cy="602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 flipH="1" flipV="1">
              <a:off x="3709200" y="1542758"/>
              <a:ext cx="15240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ZoneTexte 1"/>
          <p:cNvSpPr txBox="1"/>
          <p:nvPr/>
        </p:nvSpPr>
        <p:spPr>
          <a:xfrm>
            <a:off x="3659226" y="6428060"/>
            <a:ext cx="5600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/>
              <a:t>Confirmed</a:t>
            </a:r>
            <a:r>
              <a:rPr lang="fr-FR" sz="2000" dirty="0"/>
              <a:t> in </a:t>
            </a:r>
            <a:r>
              <a:rPr lang="fr-FR" sz="2000" dirty="0" err="1"/>
              <a:t>other</a:t>
            </a:r>
            <a:r>
              <a:rPr lang="fr-FR" sz="2000" dirty="0"/>
              <a:t> turbulent </a:t>
            </a:r>
            <a:r>
              <a:rPr lang="fr-FR" sz="2000" dirty="0" err="1"/>
              <a:t>regimes</a:t>
            </a:r>
            <a:endParaRPr lang="fr-FR" sz="2000" dirty="0"/>
          </a:p>
        </p:txBody>
      </p:sp>
      <p:cxnSp>
        <p:nvCxnSpPr>
          <p:cNvPr id="6" name="Connecteur en angle 5"/>
          <p:cNvCxnSpPr/>
          <p:nvPr/>
        </p:nvCxnSpPr>
        <p:spPr>
          <a:xfrm rot="16200000" flipH="1">
            <a:off x="2769471" y="5880728"/>
            <a:ext cx="237241" cy="1331906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026797" y="2339572"/>
            <a:ext cx="626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1">
                    <a:lumMod val="75000"/>
                  </a:schemeClr>
                </a:solidFill>
              </a:rPr>
              <a:t>NT</a:t>
            </a:r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3"/>
          <a:srcRect t="2844" r="5229"/>
          <a:stretch/>
        </p:blipFill>
        <p:spPr>
          <a:xfrm>
            <a:off x="8596614" y="3514266"/>
            <a:ext cx="2580934" cy="3340558"/>
          </a:xfrm>
          <a:prstGeom prst="rect">
            <a:avLst/>
          </a:prstGeom>
        </p:spPr>
      </p:pic>
      <p:sp>
        <p:nvSpPr>
          <p:cNvPr id="31" name="ZoneTexte 30"/>
          <p:cNvSpPr txBox="1"/>
          <p:nvPr/>
        </p:nvSpPr>
        <p:spPr>
          <a:xfrm>
            <a:off x="10095342" y="3166348"/>
            <a:ext cx="1374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[Fontana 20]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4003104" y="2906606"/>
            <a:ext cx="644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r/a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20660" y="3477968"/>
            <a:ext cx="1009480" cy="2899780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145247" y="3289458"/>
            <a:ext cx="186935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600" b="1" dirty="0">
                <a:solidFill>
                  <a:srgbClr val="C00000"/>
                </a:solidFill>
              </a:rPr>
              <a:t>TRANSPORT</a:t>
            </a:r>
            <a:endParaRPr lang="fr-FR" sz="2600" dirty="0">
              <a:solidFill>
                <a:srgbClr val="C00000"/>
              </a:solidFill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145247" y="3842876"/>
            <a:ext cx="65041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 err="1"/>
              <a:t>Dominated</a:t>
            </a:r>
            <a:r>
              <a:rPr lang="fr-FR" sz="2000" dirty="0"/>
              <a:t> by </a:t>
            </a:r>
            <a:r>
              <a:rPr lang="fr-FR" sz="2000" b="1" dirty="0" err="1"/>
              <a:t>microinstabilities</a:t>
            </a:r>
            <a:r>
              <a:rPr lang="fr-FR" sz="2000" dirty="0"/>
              <a:t>, </a:t>
            </a:r>
            <a:r>
              <a:rPr lang="fr-FR" sz="2000" dirty="0" err="1"/>
              <a:t>driven</a:t>
            </a:r>
            <a:r>
              <a:rPr lang="fr-FR" sz="2000" dirty="0"/>
              <a:t> </a:t>
            </a:r>
            <a:r>
              <a:rPr lang="fr-FR" sz="2000" dirty="0" err="1"/>
              <a:t>unstable</a:t>
            </a:r>
            <a:r>
              <a:rPr lang="fr-FR" sz="2000" dirty="0"/>
              <a:t> </a:t>
            </a:r>
            <a:r>
              <a:rPr lang="fr-FR" sz="2000" dirty="0" err="1"/>
              <a:t>from</a:t>
            </a:r>
            <a:r>
              <a:rPr lang="fr-FR" sz="2000" dirty="0"/>
              <a:t> </a:t>
            </a:r>
            <a:r>
              <a:rPr lang="fr-FR" sz="2000" dirty="0" err="1"/>
              <a:t>strong</a:t>
            </a:r>
            <a:r>
              <a:rPr lang="fr-FR" sz="2000" dirty="0"/>
              <a:t> </a:t>
            </a:r>
            <a:r>
              <a:rPr lang="fr-FR" sz="2000" dirty="0" err="1"/>
              <a:t>density</a:t>
            </a:r>
            <a:r>
              <a:rPr lang="fr-FR" sz="2000" dirty="0"/>
              <a:t> or </a:t>
            </a:r>
            <a:r>
              <a:rPr lang="fr-FR" sz="2000" dirty="0" err="1"/>
              <a:t>temperature</a:t>
            </a:r>
            <a:r>
              <a:rPr lang="fr-FR" sz="2000" dirty="0"/>
              <a:t> gradients</a:t>
            </a:r>
          </a:p>
          <a:p>
            <a:r>
              <a:rPr lang="fr-FR" sz="2000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/>
              <p:cNvSpPr txBox="1"/>
              <p:nvPr/>
            </p:nvSpPr>
            <p:spPr>
              <a:xfrm>
                <a:off x="5899279" y="1980304"/>
                <a:ext cx="1893532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b="0" dirty="0"/>
                  <a:t>Q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 panose="02040503050406030204" pitchFamily="18" charset="0"/>
                          </a:rPr>
                          <m:t>χ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l-GR" sz="2400" i="1">
                        <a:latin typeface="Cambria Math" panose="02040503050406030204" pitchFamily="18" charset="0"/>
                      </a:rPr>
                      <m:t>𝛻</m:t>
                    </m:r>
                    <m:r>
                      <m:rPr>
                        <m:nor/>
                      </m:rPr>
                      <a:rPr lang="fr-FR" sz="2400" dirty="0"/>
                      <m:t>T</m:t>
                    </m:r>
                  </m:oMath>
                </a14:m>
                <a:endParaRPr lang="fr-FR" sz="240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47" name="ZoneText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279" y="1980304"/>
                <a:ext cx="1893532" cy="738664"/>
              </a:xfrm>
              <a:prstGeom prst="rect">
                <a:avLst/>
              </a:prstGeom>
              <a:blipFill>
                <a:blip r:embed="rId5"/>
                <a:stretch>
                  <a:fillRect l="-5161" t="-661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ZoneTexte 47"/>
          <p:cNvSpPr txBox="1"/>
          <p:nvPr/>
        </p:nvSpPr>
        <p:spPr>
          <a:xfrm>
            <a:off x="9960832" y="3928959"/>
            <a:ext cx="414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PT</a:t>
            </a:r>
          </a:p>
        </p:txBody>
      </p:sp>
      <p:sp>
        <p:nvSpPr>
          <p:cNvPr id="50" name="ZoneTexte 49"/>
          <p:cNvSpPr txBox="1"/>
          <p:nvPr/>
        </p:nvSpPr>
        <p:spPr>
          <a:xfrm>
            <a:off x="10555347" y="5116253"/>
            <a:ext cx="626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1">
                    <a:lumMod val="75000"/>
                  </a:schemeClr>
                </a:solidFill>
              </a:rPr>
              <a:t>NT</a:t>
            </a:r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7A2DC1DB-8729-4973-A59F-A9CC8D944D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38" y="999991"/>
            <a:ext cx="2351397" cy="2149464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501AC2D1-6615-4DF4-9ED4-056FFD46ABDB}"/>
              </a:ext>
            </a:extLst>
          </p:cNvPr>
          <p:cNvSpPr txBox="1"/>
          <p:nvPr/>
        </p:nvSpPr>
        <p:spPr>
          <a:xfrm>
            <a:off x="1869825" y="698168"/>
            <a:ext cx="1326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[</a:t>
            </a:r>
            <a:r>
              <a:rPr lang="fr-FR" sz="1600" dirty="0" err="1"/>
              <a:t>Marinoni</a:t>
            </a:r>
            <a:r>
              <a:rPr lang="fr-FR" sz="1600" dirty="0"/>
              <a:t> 09]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8FF515E-3344-4417-8141-A39CCCA7900F}"/>
              </a:ext>
            </a:extLst>
          </p:cNvPr>
          <p:cNvSpPr/>
          <p:nvPr/>
        </p:nvSpPr>
        <p:spPr>
          <a:xfrm>
            <a:off x="247811" y="5192747"/>
            <a:ext cx="6695152" cy="458140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62DD6872-FC52-46FC-9A9C-8AC956763FDC}"/>
              </a:ext>
            </a:extLst>
          </p:cNvPr>
          <p:cNvSpPr txBox="1"/>
          <p:nvPr/>
        </p:nvSpPr>
        <p:spPr>
          <a:xfrm>
            <a:off x="11302908" y="626146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5942882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65760" y="174171"/>
            <a:ext cx="442395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500" dirty="0" err="1"/>
              <a:t>Energy</a:t>
            </a:r>
            <a:r>
              <a:rPr lang="fr-FR" sz="2500" dirty="0"/>
              <a:t> exchange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470" y="651225"/>
            <a:ext cx="2673135" cy="158687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4897" y="785408"/>
            <a:ext cx="4819650" cy="128587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8560" y="2627526"/>
            <a:ext cx="4333875" cy="8763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4037" y="3976824"/>
            <a:ext cx="9058275" cy="2190750"/>
          </a:xfrm>
          <a:prstGeom prst="rect">
            <a:avLst/>
          </a:prstGeom>
        </p:spPr>
      </p:pic>
      <p:cxnSp>
        <p:nvCxnSpPr>
          <p:cNvPr id="10" name="Connecteur droit avec flèche 9"/>
          <p:cNvCxnSpPr>
            <a:stCxn id="5" idx="3"/>
          </p:cNvCxnSpPr>
          <p:nvPr/>
        </p:nvCxnSpPr>
        <p:spPr>
          <a:xfrm flipV="1">
            <a:off x="3110605" y="1444664"/>
            <a:ext cx="158903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5956663" y="2071283"/>
            <a:ext cx="8708" cy="619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>
            <a:off x="5965371" y="3430492"/>
            <a:ext cx="8708" cy="619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40509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905691" y="235131"/>
            <a:ext cx="697556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500" dirty="0"/>
              <a:t>W </a:t>
            </a:r>
            <a:r>
              <a:rPr lang="fr-FR" sz="2500" dirty="0" err="1"/>
              <a:t>function</a:t>
            </a:r>
            <a:endParaRPr lang="fr-FR" sz="25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158" y="2938935"/>
            <a:ext cx="8159659" cy="2403502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118" y="1151765"/>
            <a:ext cx="4705215" cy="1031280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>
            <a:off x="2614136" y="2020389"/>
            <a:ext cx="0" cy="7269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849878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52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197573" y="1289204"/>
            <a:ext cx="10036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BUT the </a:t>
            </a:r>
            <a:r>
              <a:rPr lang="fr-FR" sz="2000" dirty="0" err="1"/>
              <a:t>Lagrangian</a:t>
            </a:r>
            <a:r>
              <a:rPr lang="fr-FR" sz="2000" dirty="0"/>
              <a:t> </a:t>
            </a:r>
            <a:r>
              <a:rPr lang="fr-FR" sz="2000" dirty="0" err="1"/>
              <a:t>approach</a:t>
            </a:r>
            <a:r>
              <a:rPr lang="fr-FR" sz="2000" dirty="0"/>
              <a:t> </a:t>
            </a:r>
            <a:r>
              <a:rPr lang="fr-FR" sz="2000" dirty="0" err="1"/>
              <a:t>does</a:t>
            </a:r>
            <a:r>
              <a:rPr lang="fr-FR" sz="2000" dirty="0"/>
              <a:t> not </a:t>
            </a:r>
            <a:r>
              <a:rPr lang="fr-FR" sz="2000" dirty="0" err="1"/>
              <a:t>allow</a:t>
            </a:r>
            <a:r>
              <a:rPr lang="fr-FR" sz="2000" dirty="0"/>
              <a:t> to </a:t>
            </a:r>
            <a:r>
              <a:rPr lang="fr-FR" sz="2000" dirty="0" err="1"/>
              <a:t>compute</a:t>
            </a:r>
            <a:r>
              <a:rPr lang="fr-FR" sz="2000" dirty="0"/>
              <a:t> the mode structure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197573" y="1901852"/>
                <a:ext cx="8396869" cy="714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Ansatz: </a:t>
                </a:r>
                <a:r>
                  <a:rPr lang="fr-FR" sz="2000" dirty="0" err="1"/>
                  <a:t>gaussian</a:t>
                </a:r>
                <a:r>
                  <a:rPr lang="fr-FR" sz="2000" dirty="0"/>
                  <a:t> </a:t>
                </a:r>
                <a:r>
                  <a:rPr lang="fr-FR" sz="2000" dirty="0" err="1"/>
                  <a:t>shape</a:t>
                </a:r>
                <a:r>
                  <a:rPr lang="fr-FR" sz="2000" dirty="0"/>
                  <a:t> of the ES </a:t>
                </a:r>
                <a:r>
                  <a:rPr lang="fr-FR" sz="2000" dirty="0" err="1"/>
                  <a:t>potential</a:t>
                </a:r>
                <a:r>
                  <a:rPr lang="fr-FR" sz="2000" dirty="0"/>
                  <a:t> </a:t>
                </a:r>
                <a:r>
                  <a:rPr lang="fr-FR" sz="2000" dirty="0" err="1"/>
                  <a:t>wrt</a:t>
                </a:r>
                <a:r>
                  <a:rPr lang="fr-FR" sz="2000" dirty="0"/>
                  <a:t> </a:t>
                </a:r>
                <a:r>
                  <a:rPr lang="el-GR" sz="2000" dirty="0"/>
                  <a:t>θ</a:t>
                </a:r>
                <a:r>
                  <a:rPr lang="fr-FR" sz="2000" dirty="0"/>
                  <a:t>: </a:t>
                </a:r>
                <a:r>
                  <a:rPr lang="fr-FR" sz="2000" dirty="0" err="1"/>
                  <a:t>exp</a:t>
                </a:r>
                <a:r>
                  <a:rPr lang="fr-FR" sz="2000" dirty="0"/>
                  <a:t>(-</a:t>
                </a:r>
                <a:r>
                  <a:rPr lang="fr-FR" dirty="0"/>
                  <a:t>D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sz="2000" dirty="0"/>
                  <a:t>)</a:t>
                </a:r>
              </a:p>
              <a:p>
                <a:endParaRPr lang="fr-FR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573" y="1901852"/>
                <a:ext cx="8396869" cy="714876"/>
              </a:xfrm>
              <a:prstGeom prst="rect">
                <a:avLst/>
              </a:prstGeom>
              <a:blipFill>
                <a:blip r:embed="rId2"/>
                <a:stretch>
                  <a:fillRect l="-726" t="-341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197573" y="2839136"/>
            <a:ext cx="54793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fluid limit </a:t>
            </a:r>
            <a:r>
              <a:rPr lang="en-US" sz="2000" dirty="0"/>
              <a:t>of the </a:t>
            </a:r>
            <a:r>
              <a:rPr lang="en-US" sz="2000" dirty="0" err="1"/>
              <a:t>gyrokinetic</a:t>
            </a:r>
            <a:r>
              <a:rPr lang="en-US" sz="2000" dirty="0"/>
              <a:t> dispersion relation</a:t>
            </a:r>
            <a:endParaRPr lang="fr-FR" sz="2000" dirty="0"/>
          </a:p>
        </p:txBody>
      </p:sp>
      <p:sp>
        <p:nvSpPr>
          <p:cNvPr id="13" name="ZoneTexte 12"/>
          <p:cNvSpPr txBox="1"/>
          <p:nvPr/>
        </p:nvSpPr>
        <p:spPr>
          <a:xfrm>
            <a:off x="197573" y="707045"/>
            <a:ext cx="112772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dirty="0">
                <a:solidFill>
                  <a:schemeClr val="tx1"/>
                </a:solidFill>
              </a:rPr>
              <a:t>The mode structure </a:t>
            </a:r>
            <a:r>
              <a:rPr lang="fr-FR" sz="2000" i="1" dirty="0" err="1">
                <a:solidFill>
                  <a:schemeClr val="tx1"/>
                </a:solidFill>
              </a:rPr>
              <a:t>comes</a:t>
            </a:r>
            <a:r>
              <a:rPr lang="fr-FR" sz="2000" i="1" dirty="0">
                <a:solidFill>
                  <a:schemeClr val="tx1"/>
                </a:solidFill>
              </a:rPr>
              <a:t> </a:t>
            </a:r>
            <a:r>
              <a:rPr lang="fr-FR" sz="2000" i="1" dirty="0" err="1">
                <a:solidFill>
                  <a:schemeClr val="tx1"/>
                </a:solidFill>
              </a:rPr>
              <a:t>mostly</a:t>
            </a:r>
            <a:r>
              <a:rPr lang="fr-FR" sz="2000" i="1" dirty="0">
                <a:solidFill>
                  <a:schemeClr val="tx1"/>
                </a:solidFill>
              </a:rPr>
              <a:t> </a:t>
            </a:r>
            <a:r>
              <a:rPr lang="fr-FR" sz="2000" i="1" dirty="0" err="1">
                <a:solidFill>
                  <a:schemeClr val="tx1"/>
                </a:solidFill>
              </a:rPr>
              <a:t>from</a:t>
            </a:r>
            <a:r>
              <a:rPr lang="fr-FR" sz="2000" i="1" dirty="0">
                <a:solidFill>
                  <a:schemeClr val="tx1"/>
                </a:solidFill>
              </a:rPr>
              <a:t> 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6751861" y="2720938"/>
                <a:ext cx="1239506" cy="5843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fr-FR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20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fr-FR" sz="20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∥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fr-FR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∥</m:t>
                                  </m:r>
                                </m:sub>
                              </m:sSub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l-GR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den>
                          </m:f>
                          <m:r>
                            <a:rPr lang="fr-F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≪1</m:t>
                          </m:r>
                        </m:e>
                        <m:sub/>
                      </m:sSub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1861" y="2720938"/>
                <a:ext cx="1239506" cy="58432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9978523" y="2703144"/>
                <a:ext cx="1164934" cy="6199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𝑑𝑖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l-GR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den>
                      </m:f>
                      <m:r>
                        <a:rPr lang="fr-FR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≪1</m:t>
                      </m:r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8523" y="2703144"/>
                <a:ext cx="1164934" cy="6199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8318238" y="2813046"/>
                <a:ext cx="128298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fr-FR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⟂</m:t>
                          </m:r>
                        </m:sub>
                      </m:sSub>
                      <m:sSub>
                        <m:sSubPr>
                          <m:ctrlPr>
                            <a:rPr lang="fr-FR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fr-FR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≪1</m:t>
                      </m:r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8238" y="2813046"/>
                <a:ext cx="1282980" cy="400110"/>
              </a:xfrm>
              <a:prstGeom prst="rect">
                <a:avLst/>
              </a:prstGeom>
              <a:blipFill>
                <a:blip r:embed="rId5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6"/>
          <a:srcRect l="13938" r="13561" b="49236"/>
          <a:stretch/>
        </p:blipFill>
        <p:spPr>
          <a:xfrm>
            <a:off x="90161" y="3655836"/>
            <a:ext cx="7192537" cy="981745"/>
          </a:xfrm>
          <a:prstGeom prst="rect">
            <a:avLst/>
          </a:prstGeom>
        </p:spPr>
      </p:pic>
      <p:sp>
        <p:nvSpPr>
          <p:cNvPr id="19" name="Text Box 629"/>
          <p:cNvSpPr txBox="1">
            <a:spLocks noChangeArrowheads="1"/>
          </p:cNvSpPr>
          <p:nvPr/>
        </p:nvSpPr>
        <p:spPr bwMode="auto">
          <a:xfrm>
            <a:off x="761721" y="0"/>
            <a:ext cx="1006248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C00000"/>
                </a:solidFill>
                <a:latin typeface="Arial" pitchFamily="34" charset="0"/>
                <a:ea typeface="+mn-ea"/>
                <a:cs typeface="+mn-cs"/>
              </a:rPr>
              <a:t>THE MODE STRUCTURE</a:t>
            </a:r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6"/>
          <a:srcRect l="1771" t="52962"/>
          <a:stretch/>
        </p:blipFill>
        <p:spPr>
          <a:xfrm>
            <a:off x="90161" y="5349504"/>
            <a:ext cx="9813595" cy="916084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2331364" y="4185546"/>
            <a:ext cx="1717287" cy="4043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3" name="Rectangle 22"/>
          <p:cNvSpPr/>
          <p:nvPr/>
        </p:nvSpPr>
        <p:spPr>
          <a:xfrm>
            <a:off x="4263351" y="3818277"/>
            <a:ext cx="1665955" cy="67039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cxnSp>
        <p:nvCxnSpPr>
          <p:cNvPr id="25" name="Connecteur droit avec flèche 24"/>
          <p:cNvCxnSpPr>
            <a:endCxn id="28" idx="1"/>
          </p:cNvCxnSpPr>
          <p:nvPr/>
        </p:nvCxnSpPr>
        <p:spPr>
          <a:xfrm>
            <a:off x="3218689" y="4598602"/>
            <a:ext cx="2481000" cy="6570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>
            <a:endCxn id="29" idx="1"/>
          </p:cNvCxnSpPr>
          <p:nvPr/>
        </p:nvCxnSpPr>
        <p:spPr>
          <a:xfrm>
            <a:off x="5929306" y="4457131"/>
            <a:ext cx="2044993" cy="8158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ccolade ouvrante 27"/>
          <p:cNvSpPr/>
          <p:nvPr/>
        </p:nvSpPr>
        <p:spPr>
          <a:xfrm rot="5400000">
            <a:off x="5595321" y="4166813"/>
            <a:ext cx="208737" cy="238636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colade ouvrante 28"/>
          <p:cNvSpPr/>
          <p:nvPr/>
        </p:nvSpPr>
        <p:spPr>
          <a:xfrm rot="5400000">
            <a:off x="7888784" y="4722703"/>
            <a:ext cx="151546" cy="1252131"/>
          </a:xfrm>
          <a:prstGeom prst="leftBrace">
            <a:avLst>
              <a:gd name="adj1" fmla="val 8333"/>
              <a:gd name="adj2" fmla="val 492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ZoneTexte 31"/>
          <p:cNvSpPr txBox="1"/>
          <p:nvPr/>
        </p:nvSpPr>
        <p:spPr>
          <a:xfrm>
            <a:off x="5104533" y="4520126"/>
            <a:ext cx="27400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TAYLOR </a:t>
            </a:r>
          </a:p>
          <a:p>
            <a:r>
              <a:rPr lang="fr-FR" sz="1600" dirty="0"/>
              <a:t>EXPANSION</a:t>
            </a:r>
          </a:p>
        </p:txBody>
      </p:sp>
      <p:cxnSp>
        <p:nvCxnSpPr>
          <p:cNvPr id="37" name="Connecteur droit 36"/>
          <p:cNvCxnSpPr/>
          <p:nvPr/>
        </p:nvCxnSpPr>
        <p:spPr>
          <a:xfrm>
            <a:off x="6511529" y="5424542"/>
            <a:ext cx="486046" cy="69747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>
            <a:stCxn id="18" idx="3"/>
          </p:cNvCxnSpPr>
          <p:nvPr/>
        </p:nvCxnSpPr>
        <p:spPr>
          <a:xfrm>
            <a:off x="7282698" y="4146709"/>
            <a:ext cx="2621058" cy="6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>
            <a:endCxn id="20" idx="3"/>
          </p:cNvCxnSpPr>
          <p:nvPr/>
        </p:nvCxnSpPr>
        <p:spPr>
          <a:xfrm>
            <a:off x="9746803" y="5807546"/>
            <a:ext cx="15695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>
            <a:off x="9903756" y="4140268"/>
            <a:ext cx="0" cy="16672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/>
          <p:nvPr/>
        </p:nvCxnSpPr>
        <p:spPr>
          <a:xfrm>
            <a:off x="9899135" y="4973907"/>
            <a:ext cx="216415" cy="7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ZoneTexte 50"/>
              <p:cNvSpPr txBox="1"/>
              <p:nvPr/>
            </p:nvSpPr>
            <p:spPr>
              <a:xfrm>
                <a:off x="10115550" y="4732578"/>
                <a:ext cx="4444570" cy="4971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 ⁓ -i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a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fr-FR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sq</m:t>
                    </m:r>
                    <m:r>
                      <m:rPr>
                        <m:sty m:val="p"/>
                      </m:rPr>
                      <a:rPr lang="el-GR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sSup>
                      <m:sSupPr>
                        <m:ctrlP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fr-F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θ</m:t>
                            </m:r>
                          </m:sub>
                        </m:sSub>
                        <m:sSub>
                          <m:sSubPr>
                            <m:ctrlPr>
                              <a:rPr lang="fr-F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lang="fr-FR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fr-FR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fr-FR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1" name="ZoneText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5550" y="4732578"/>
                <a:ext cx="4444570" cy="497187"/>
              </a:xfrm>
              <a:prstGeom prst="rect">
                <a:avLst/>
              </a:prstGeom>
              <a:blipFill>
                <a:blip r:embed="rId7"/>
                <a:stretch>
                  <a:fillRect l="-1097" t="-122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998697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9039496" y="435114"/>
            <a:ext cx="121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/>
              <a:t>shear</a:t>
            </a:r>
            <a:r>
              <a:rPr lang="fr-FR" b="1" dirty="0"/>
              <a:t> = 0.5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2926080" y="728409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/>
          <a:srcRect l="4857" r="50276" b="5286"/>
          <a:stretch/>
        </p:blipFill>
        <p:spPr>
          <a:xfrm>
            <a:off x="346078" y="728409"/>
            <a:ext cx="2333778" cy="3721671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3785710" y="908391"/>
            <a:ext cx="1724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analytical</a:t>
            </a:r>
            <a:r>
              <a:rPr lang="fr-FR" dirty="0"/>
              <a:t> model</a:t>
            </a: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3"/>
          <a:srcRect l="4319" r="51586" b="4730"/>
          <a:stretch/>
        </p:blipFill>
        <p:spPr>
          <a:xfrm>
            <a:off x="6566262" y="668473"/>
            <a:ext cx="2473233" cy="3990613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8203" y="1663274"/>
            <a:ext cx="3233797" cy="2395073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3511" y="1285244"/>
            <a:ext cx="3646975" cy="2780624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1325097" y="822791"/>
            <a:ext cx="797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Gysela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8064387" y="741994"/>
            <a:ext cx="797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Gysela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10123372" y="1361237"/>
            <a:ext cx="1724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analytical</a:t>
            </a:r>
            <a:r>
              <a:rPr lang="fr-FR" dirty="0"/>
              <a:t> model</a:t>
            </a:r>
          </a:p>
        </p:txBody>
      </p:sp>
      <p:sp>
        <p:nvSpPr>
          <p:cNvPr id="23" name="Text Box 629"/>
          <p:cNvSpPr txBox="1">
            <a:spLocks noChangeArrowheads="1"/>
          </p:cNvSpPr>
          <p:nvPr/>
        </p:nvSpPr>
        <p:spPr bwMode="auto">
          <a:xfrm>
            <a:off x="967818" y="-57330"/>
            <a:ext cx="1031849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600" b="1" dirty="0">
                <a:solidFill>
                  <a:srgbClr val="C00000"/>
                </a:solidFill>
                <a:latin typeface="Arial" pitchFamily="34" charset="0"/>
                <a:ea typeface="+mn-ea"/>
                <a:cs typeface="+mn-cs"/>
              </a:rPr>
              <a:t>COMPARISON TO GYSELA TEMs dominated cases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2503044" y="429291"/>
            <a:ext cx="121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/>
              <a:t>shear</a:t>
            </a:r>
            <a:r>
              <a:rPr lang="fr-FR" b="1" dirty="0"/>
              <a:t> = 0.9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 rot="16200000">
                <a:off x="-146906" y="2258779"/>
                <a:ext cx="748937" cy="4551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num>
                        <m:den>
                          <m:sSub>
                            <m:sSubPr>
                              <m:ctrlPr>
                                <a:rPr lang="fr-FR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𝑑𝑇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46906" y="2258779"/>
                <a:ext cx="748937" cy="455125"/>
              </a:xfrm>
              <a:prstGeom prst="rect">
                <a:avLst/>
              </a:prstGeom>
              <a:blipFill>
                <a:blip r:embed="rId6"/>
                <a:stretch>
                  <a:fillRect l="-118667" t="-56911" r="-184000" b="-455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/>
              <p:cNvSpPr txBox="1"/>
              <p:nvPr/>
            </p:nvSpPr>
            <p:spPr>
              <a:xfrm>
                <a:off x="1436503" y="4412865"/>
                <a:ext cx="43576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θ</m:t>
                          </m:r>
                        </m:sub>
                      </m:sSub>
                      <m:sSub>
                        <m:sSubPr>
                          <m:ctrlPr>
                            <a:rPr lang="fr-FR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1" smtClean="0"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25" name="ZoneText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6503" y="4412865"/>
                <a:ext cx="435760" cy="246221"/>
              </a:xfrm>
              <a:prstGeom prst="rect">
                <a:avLst/>
              </a:prstGeom>
              <a:blipFill>
                <a:blip r:embed="rId7"/>
                <a:stretch>
                  <a:fillRect l="-11268" r="-4225" b="-2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/>
              <p:cNvSpPr txBox="1"/>
              <p:nvPr/>
            </p:nvSpPr>
            <p:spPr>
              <a:xfrm>
                <a:off x="4405179" y="3950278"/>
                <a:ext cx="43576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θ</m:t>
                          </m:r>
                        </m:sub>
                      </m:sSub>
                      <m:sSub>
                        <m:sSubPr>
                          <m:ctrlPr>
                            <a:rPr lang="fr-FR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1" smtClean="0"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26" name="ZoneText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5179" y="3950278"/>
                <a:ext cx="435760" cy="246221"/>
              </a:xfrm>
              <a:prstGeom prst="rect">
                <a:avLst/>
              </a:prstGeom>
              <a:blipFill>
                <a:blip r:embed="rId8"/>
                <a:stretch>
                  <a:fillRect l="-11268" r="-4225" b="-2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/>
              <p:cNvSpPr txBox="1"/>
              <p:nvPr/>
            </p:nvSpPr>
            <p:spPr>
              <a:xfrm>
                <a:off x="7802878" y="4609496"/>
                <a:ext cx="43576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θ</m:t>
                          </m:r>
                        </m:sub>
                      </m:sSub>
                      <m:sSub>
                        <m:sSubPr>
                          <m:ctrlPr>
                            <a:rPr lang="fr-FR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1" smtClean="0"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27" name="ZoneText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2878" y="4609496"/>
                <a:ext cx="435760" cy="246221"/>
              </a:xfrm>
              <a:prstGeom prst="rect">
                <a:avLst/>
              </a:prstGeom>
              <a:blipFill>
                <a:blip r:embed="rId9"/>
                <a:stretch>
                  <a:fillRect l="-11268" r="-4225" b="-219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/>
              <p:cNvSpPr txBox="1"/>
              <p:nvPr/>
            </p:nvSpPr>
            <p:spPr>
              <a:xfrm>
                <a:off x="10549803" y="3950278"/>
                <a:ext cx="43576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θ</m:t>
                          </m:r>
                        </m:sub>
                      </m:sSub>
                      <m:sSub>
                        <m:sSubPr>
                          <m:ctrlPr>
                            <a:rPr lang="fr-FR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1" smtClean="0"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28" name="ZoneText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9803" y="3950278"/>
                <a:ext cx="435760" cy="246221"/>
              </a:xfrm>
              <a:prstGeom prst="rect">
                <a:avLst/>
              </a:prstGeom>
              <a:blipFill>
                <a:blip r:embed="rId10"/>
                <a:stretch>
                  <a:fillRect l="-11268" r="-4225" b="-2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346078" y="4946469"/>
                <a:ext cx="1058873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/>
                  <a:t>Good </a:t>
                </a:r>
                <a:r>
                  <a:rPr lang="fr-FR" dirty="0" err="1"/>
                  <a:t>comparison</a:t>
                </a:r>
                <a:r>
                  <a:rPr lang="fr-FR" dirty="0"/>
                  <a:t> </a:t>
                </a:r>
                <a:r>
                  <a:rPr lang="fr-FR" dirty="0" err="1"/>
                  <a:t>with</a:t>
                </a:r>
                <a:r>
                  <a:rPr lang="fr-FR" dirty="0"/>
                  <a:t> </a:t>
                </a:r>
                <a:r>
                  <a:rPr lang="fr-FR" dirty="0" err="1"/>
                  <a:t>Gysela</a:t>
                </a:r>
                <a:endParaRPr lang="fr-FR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/>
                  <a:t>Main </a:t>
                </a:r>
                <a:r>
                  <a:rPr lang="fr-FR" dirty="0" err="1"/>
                  <a:t>difference</a:t>
                </a:r>
                <a:r>
                  <a:rPr lang="fr-FR" dirty="0"/>
                  <a:t>: in </a:t>
                </a:r>
                <a:r>
                  <a:rPr lang="fr-FR" dirty="0" err="1"/>
                  <a:t>Gysela</a:t>
                </a:r>
                <a:r>
                  <a:rPr lang="fr-FR" dirty="0"/>
                  <a:t> more stable at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θ</m:t>
                        </m:r>
                      </m:sub>
                    </m:sSub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FR" b="0" i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/>
                  <a:t>: </a:t>
                </a:r>
                <a:r>
                  <a:rPr lang="fr-FR" dirty="0" err="1"/>
                  <a:t>probably</a:t>
                </a:r>
                <a:r>
                  <a:rPr lang="fr-FR" dirty="0"/>
                  <a:t> due to ions contribution (</a:t>
                </a:r>
                <a:r>
                  <a:rPr lang="fr-FR" dirty="0" err="1"/>
                  <a:t>still</a:t>
                </a:r>
                <a:r>
                  <a:rPr lang="fr-FR" dirty="0"/>
                  <a:t> to </a:t>
                </a:r>
                <a:r>
                  <a:rPr lang="fr-FR" dirty="0" err="1"/>
                  <a:t>be</a:t>
                </a:r>
                <a:r>
                  <a:rPr lang="fr-FR" dirty="0"/>
                  <a:t> </a:t>
                </a:r>
                <a:r>
                  <a:rPr lang="fr-FR" dirty="0" err="1"/>
                  <a:t>confirmed</a:t>
                </a:r>
                <a:r>
                  <a:rPr lang="fr-FR" dirty="0"/>
                  <a:t>)</a:t>
                </a: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078" y="4946469"/>
                <a:ext cx="10588733" cy="646331"/>
              </a:xfrm>
              <a:prstGeom prst="rect">
                <a:avLst/>
              </a:prstGeom>
              <a:blipFill>
                <a:blip r:embed="rId11"/>
                <a:stretch>
                  <a:fillRect l="-403" t="-4717" r="-345" b="-141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7100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99719" y="166547"/>
            <a:ext cx="357117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600" b="1" dirty="0">
                <a:solidFill>
                  <a:srgbClr val="C00000"/>
                </a:solidFill>
              </a:rPr>
              <a:t>IMPORTANCE IN FUSION</a:t>
            </a:r>
            <a:endParaRPr lang="fr-FR" sz="2600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324485" y="964943"/>
            <a:ext cx="51392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33333"/>
                </a:solidFill>
              </a:rPr>
              <a:t>Electron heating commonly used : control 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33333"/>
                </a:solidFill>
              </a:rPr>
              <a:t>Energetic ions heat electrons  	      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altLang="en-US" sz="2000" dirty="0" err="1"/>
              <a:t>T</a:t>
            </a:r>
            <a:r>
              <a:rPr lang="en-GB" altLang="en-US" sz="2000" baseline="-25000" dirty="0" err="1"/>
              <a:t>e</a:t>
            </a:r>
            <a:r>
              <a:rPr lang="en-GB" altLang="en-US" sz="2000" dirty="0" err="1"/>
              <a:t>≥T</a:t>
            </a:r>
            <a:r>
              <a:rPr lang="en-GB" altLang="en-US" sz="2000" baseline="-25000" dirty="0" err="1"/>
              <a:t>i</a:t>
            </a:r>
            <a:r>
              <a:rPr lang="en-GB" altLang="en-US" sz="2000" dirty="0"/>
              <a:t> in a fusion reactor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333333"/>
              </a:solidFill>
            </a:endParaRPr>
          </a:p>
          <a:p>
            <a:endParaRPr lang="en-US" sz="2000" dirty="0">
              <a:solidFill>
                <a:srgbClr val="333333"/>
              </a:solidFill>
            </a:endParaRPr>
          </a:p>
          <a:p>
            <a:endParaRPr lang="fr-FR" sz="2000" dirty="0"/>
          </a:p>
        </p:txBody>
      </p: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CDF642AD-C0BB-4E47-A0B0-BF1E732D897F}"/>
              </a:ext>
            </a:extLst>
          </p:cNvPr>
          <p:cNvGrpSpPr/>
          <p:nvPr/>
        </p:nvGrpSpPr>
        <p:grpSpPr>
          <a:xfrm>
            <a:off x="296201" y="1515169"/>
            <a:ext cx="6625324" cy="1677312"/>
            <a:chOff x="7291703" y="838469"/>
            <a:chExt cx="6713197" cy="1922299"/>
          </a:xfrm>
        </p:grpSpPr>
        <p:pic>
          <p:nvPicPr>
            <p:cNvPr id="38" name="Picture 2" descr="Fast particles in tokamak plasmas">
              <a:extLst>
                <a:ext uri="{FF2B5EF4-FFF2-40B4-BE49-F238E27FC236}">
                  <a16:creationId xmlns:a16="http://schemas.microsoft.com/office/drawing/2014/main" id="{E5FC3BA9-7DD2-446C-9BC2-3808F2EDF3A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469"/>
            <a:stretch/>
          </p:blipFill>
          <p:spPr bwMode="auto">
            <a:xfrm>
              <a:off x="7344906" y="975531"/>
              <a:ext cx="2985294" cy="15368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A947B37B-726C-49A4-94FF-044EA6F22FD4}"/>
                    </a:ext>
                  </a:extLst>
                </p:cNvPr>
                <p:cNvSpPr txBox="1"/>
                <p:nvPr/>
              </p:nvSpPr>
              <p:spPr>
                <a:xfrm>
                  <a:off x="10231805" y="1033323"/>
                  <a:ext cx="3773095" cy="40011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b="1" dirty="0">
                      <a:solidFill>
                        <a:srgbClr val="0000CC"/>
                      </a:solidFill>
                    </a:rPr>
                    <a:t>Precession </a:t>
                  </a:r>
                  <a:r>
                    <a:rPr lang="fr-FR" sz="2000" b="1" dirty="0" err="1">
                      <a:solidFill>
                        <a:srgbClr val="0000CC"/>
                      </a:solidFill>
                    </a:rPr>
                    <a:t>frequency</a:t>
                  </a:r>
                  <a:r>
                    <a:rPr lang="fr-FR" sz="2000" b="1" dirty="0">
                      <a:solidFill>
                        <a:srgbClr val="0000CC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000" b="1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000" b="1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000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</m:oMath>
                  </a14:m>
                  <a:r>
                    <a:rPr lang="fr-FR" sz="2000" b="1" dirty="0">
                      <a:solidFill>
                        <a:srgbClr val="0000CC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A947B37B-726C-49A4-94FF-044EA6F22F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31805" y="1033323"/>
                  <a:ext cx="3773095" cy="400111"/>
                </a:xfrm>
                <a:prstGeom prst="rect">
                  <a:avLst/>
                </a:prstGeom>
                <a:blipFill>
                  <a:blip r:embed="rId3"/>
                  <a:stretch>
                    <a:fillRect l="-1803" t="-8621" b="-4310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41087D5-4154-4D8C-8F56-40A89926C728}"/>
                </a:ext>
              </a:extLst>
            </p:cNvPr>
            <p:cNvSpPr/>
            <p:nvPr/>
          </p:nvSpPr>
          <p:spPr>
            <a:xfrm>
              <a:off x="7291703" y="838469"/>
              <a:ext cx="362213" cy="3386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AD3813B-4C19-4097-A4BF-2490A819816D}"/>
                </a:ext>
              </a:extLst>
            </p:cNvPr>
            <p:cNvSpPr/>
            <p:nvPr/>
          </p:nvSpPr>
          <p:spPr>
            <a:xfrm>
              <a:off x="7291703" y="1998768"/>
              <a:ext cx="71053" cy="76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6" name="ZoneTexte 45">
            <a:extLst>
              <a:ext uri="{FF2B5EF4-FFF2-40B4-BE49-F238E27FC236}">
                <a16:creationId xmlns:a16="http://schemas.microsoft.com/office/drawing/2014/main" id="{F6610EE3-EC88-4594-A028-9887ED712FD1}"/>
              </a:ext>
            </a:extLst>
          </p:cNvPr>
          <p:cNvSpPr txBox="1"/>
          <p:nvPr/>
        </p:nvSpPr>
        <p:spPr>
          <a:xfrm>
            <a:off x="348708" y="166547"/>
            <a:ext cx="627697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600" b="1" dirty="0">
                <a:solidFill>
                  <a:srgbClr val="C00000"/>
                </a:solidFill>
              </a:rPr>
              <a:t>TRAPPED ELECTRON MODES</a:t>
            </a:r>
            <a:endParaRPr lang="fr-FR" sz="2600" dirty="0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88C9BF77-E47E-42F3-9943-1DFF38A27C3E}"/>
              </a:ext>
            </a:extLst>
          </p:cNvPr>
          <p:cNvSpPr txBox="1"/>
          <p:nvPr/>
        </p:nvSpPr>
        <p:spPr>
          <a:xfrm>
            <a:off x="329317" y="747229"/>
            <a:ext cx="646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err="1"/>
              <a:t>resonant</a:t>
            </a:r>
            <a:r>
              <a:rPr lang="fr-FR" sz="2000" b="1" dirty="0"/>
              <a:t> interaction </a:t>
            </a:r>
            <a:r>
              <a:rPr lang="fr-FR" sz="2000" dirty="0" err="1"/>
              <a:t>between</a:t>
            </a:r>
            <a:r>
              <a:rPr lang="fr-FR" sz="2000" dirty="0"/>
              <a:t> an </a:t>
            </a:r>
            <a:r>
              <a:rPr lang="fr-FR" sz="2000" b="1" dirty="0" err="1"/>
              <a:t>electrostatic</a:t>
            </a:r>
            <a:r>
              <a:rPr lang="fr-FR" sz="2000" b="1" dirty="0"/>
              <a:t> perturbation and the </a:t>
            </a:r>
            <a:r>
              <a:rPr lang="fr-FR" sz="2000" b="1" dirty="0" err="1"/>
              <a:t>toroidal</a:t>
            </a:r>
            <a:r>
              <a:rPr lang="fr-FR" sz="2000" b="1" dirty="0"/>
              <a:t> </a:t>
            </a:r>
            <a:r>
              <a:rPr lang="fr-FR" sz="2000" b="1" dirty="0" err="1"/>
              <a:t>precessional</a:t>
            </a:r>
            <a:r>
              <a:rPr lang="fr-FR" sz="2000" b="1" dirty="0"/>
              <a:t> drift </a:t>
            </a:r>
            <a:r>
              <a:rPr lang="fr-FR" sz="2000" dirty="0"/>
              <a:t>of </a:t>
            </a:r>
            <a:r>
              <a:rPr lang="fr-FR" sz="2000" dirty="0" err="1"/>
              <a:t>trapped</a:t>
            </a:r>
            <a:r>
              <a:rPr lang="fr-FR" sz="2000" dirty="0"/>
              <a:t> </a:t>
            </a:r>
            <a:r>
              <a:rPr lang="fr-FR" sz="2000" dirty="0" err="1"/>
              <a:t>electrons</a:t>
            </a:r>
            <a:endParaRPr lang="fr-FR" sz="20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C7F25EB-D2CA-466D-A1DC-3F4F4273B384}"/>
              </a:ext>
            </a:extLst>
          </p:cNvPr>
          <p:cNvSpPr txBox="1"/>
          <p:nvPr/>
        </p:nvSpPr>
        <p:spPr>
          <a:xfrm>
            <a:off x="11302908" y="626146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89256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99719" y="166547"/>
            <a:ext cx="357117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600" b="1" dirty="0">
                <a:solidFill>
                  <a:srgbClr val="C00000"/>
                </a:solidFill>
              </a:rPr>
              <a:t>IMPORTANCE IN FUSION</a:t>
            </a:r>
            <a:endParaRPr lang="fr-FR" sz="2600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324485" y="964943"/>
            <a:ext cx="51392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33333"/>
                </a:solidFill>
              </a:rPr>
              <a:t>Electron heating commonly used : control 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33333"/>
                </a:solidFill>
              </a:rPr>
              <a:t>Energetic ions heat electrons  	      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altLang="en-US" sz="2000" dirty="0" err="1"/>
              <a:t>T</a:t>
            </a:r>
            <a:r>
              <a:rPr lang="en-GB" altLang="en-US" sz="2000" baseline="-25000" dirty="0" err="1"/>
              <a:t>e</a:t>
            </a:r>
            <a:r>
              <a:rPr lang="en-GB" altLang="en-US" sz="2000" dirty="0" err="1"/>
              <a:t>≥T</a:t>
            </a:r>
            <a:r>
              <a:rPr lang="en-GB" altLang="en-US" sz="2000" baseline="-25000" dirty="0" err="1"/>
              <a:t>i</a:t>
            </a:r>
            <a:r>
              <a:rPr lang="en-GB" altLang="en-US" sz="2000" dirty="0"/>
              <a:t> in a fusion reactor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333333"/>
              </a:solidFill>
            </a:endParaRPr>
          </a:p>
          <a:p>
            <a:endParaRPr lang="en-US" sz="2000" dirty="0">
              <a:solidFill>
                <a:srgbClr val="333333"/>
              </a:solidFill>
            </a:endParaRPr>
          </a:p>
          <a:p>
            <a:endParaRPr lang="fr-FR" sz="2000" dirty="0"/>
          </a:p>
        </p:txBody>
      </p:sp>
      <p:sp>
        <p:nvSpPr>
          <p:cNvPr id="9" name="Rectangle 8"/>
          <p:cNvSpPr/>
          <p:nvPr/>
        </p:nvSpPr>
        <p:spPr>
          <a:xfrm>
            <a:off x="4549230" y="2843726"/>
            <a:ext cx="309353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600" b="1" dirty="0">
                <a:solidFill>
                  <a:srgbClr val="C00000"/>
                </a:solidFill>
              </a:rPr>
              <a:t>GOAL OF OUR WORK</a:t>
            </a:r>
            <a:endParaRPr lang="fr-FR" sz="2600" dirty="0">
              <a:solidFill>
                <a:srgbClr val="C0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608863" y="3378473"/>
            <a:ext cx="5052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200" dirty="0" err="1"/>
              <a:t>Understand</a:t>
            </a:r>
            <a:r>
              <a:rPr lang="fr-FR" sz="2200" dirty="0"/>
              <a:t> the </a:t>
            </a:r>
            <a:r>
              <a:rPr lang="fr-FR" sz="2200" dirty="0" err="1"/>
              <a:t>physical</a:t>
            </a:r>
            <a:r>
              <a:rPr lang="fr-FR" sz="2200" dirty="0"/>
              <a:t> </a:t>
            </a:r>
            <a:r>
              <a:rPr lang="fr-FR" sz="2200" dirty="0" err="1"/>
              <a:t>mechanism</a:t>
            </a:r>
            <a:r>
              <a:rPr lang="fr-FR" sz="2200" dirty="0"/>
              <a:t> for </a:t>
            </a:r>
            <a:r>
              <a:rPr lang="fr-FR" sz="2200" b="1" dirty="0" err="1">
                <a:solidFill>
                  <a:srgbClr val="FF0000"/>
                </a:solidFill>
              </a:rPr>
              <a:t>TEMs</a:t>
            </a:r>
            <a:r>
              <a:rPr lang="fr-FR" sz="2200" b="1" dirty="0">
                <a:solidFill>
                  <a:srgbClr val="FF0000"/>
                </a:solidFill>
              </a:rPr>
              <a:t> </a:t>
            </a:r>
            <a:r>
              <a:rPr lang="fr-FR" sz="2200" b="1" dirty="0" err="1">
                <a:solidFill>
                  <a:srgbClr val="FF0000"/>
                </a:solidFill>
              </a:rPr>
              <a:t>stabilization</a:t>
            </a:r>
            <a:r>
              <a:rPr lang="fr-FR" sz="2200" b="1" dirty="0">
                <a:solidFill>
                  <a:srgbClr val="FF0000"/>
                </a:solidFill>
              </a:rPr>
              <a:t> in NT </a:t>
            </a:r>
            <a:r>
              <a:rPr lang="fr-FR" sz="2200" dirty="0"/>
              <a:t>for extrapolation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569505" y="3381513"/>
            <a:ext cx="5052990" cy="76640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CDF642AD-C0BB-4E47-A0B0-BF1E732D897F}"/>
              </a:ext>
            </a:extLst>
          </p:cNvPr>
          <p:cNvGrpSpPr/>
          <p:nvPr/>
        </p:nvGrpSpPr>
        <p:grpSpPr>
          <a:xfrm>
            <a:off x="296201" y="1515169"/>
            <a:ext cx="6625324" cy="1677312"/>
            <a:chOff x="7291703" y="838469"/>
            <a:chExt cx="6713197" cy="1922299"/>
          </a:xfrm>
        </p:grpSpPr>
        <p:pic>
          <p:nvPicPr>
            <p:cNvPr id="38" name="Picture 2" descr="Fast particles in tokamak plasmas">
              <a:extLst>
                <a:ext uri="{FF2B5EF4-FFF2-40B4-BE49-F238E27FC236}">
                  <a16:creationId xmlns:a16="http://schemas.microsoft.com/office/drawing/2014/main" id="{E5FC3BA9-7DD2-446C-9BC2-3808F2EDF3A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469"/>
            <a:stretch/>
          </p:blipFill>
          <p:spPr bwMode="auto">
            <a:xfrm>
              <a:off x="7344906" y="975531"/>
              <a:ext cx="2985294" cy="15368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A947B37B-726C-49A4-94FF-044EA6F22FD4}"/>
                    </a:ext>
                  </a:extLst>
                </p:cNvPr>
                <p:cNvSpPr txBox="1"/>
                <p:nvPr/>
              </p:nvSpPr>
              <p:spPr>
                <a:xfrm>
                  <a:off x="10231805" y="1033323"/>
                  <a:ext cx="3773095" cy="40011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b="1" dirty="0">
                      <a:solidFill>
                        <a:srgbClr val="0000CC"/>
                      </a:solidFill>
                    </a:rPr>
                    <a:t>Precession </a:t>
                  </a:r>
                  <a:r>
                    <a:rPr lang="fr-FR" sz="2000" b="1" dirty="0" err="1">
                      <a:solidFill>
                        <a:srgbClr val="0000CC"/>
                      </a:solidFill>
                    </a:rPr>
                    <a:t>frequency</a:t>
                  </a:r>
                  <a:r>
                    <a:rPr lang="fr-FR" sz="2000" b="1" dirty="0">
                      <a:solidFill>
                        <a:srgbClr val="0000CC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000" b="1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000" b="1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000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</m:oMath>
                  </a14:m>
                  <a:r>
                    <a:rPr lang="fr-FR" sz="2000" b="1" dirty="0">
                      <a:solidFill>
                        <a:srgbClr val="0000CC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A947B37B-726C-49A4-94FF-044EA6F22F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31805" y="1033323"/>
                  <a:ext cx="3773095" cy="400111"/>
                </a:xfrm>
                <a:prstGeom prst="rect">
                  <a:avLst/>
                </a:prstGeom>
                <a:blipFill>
                  <a:blip r:embed="rId3"/>
                  <a:stretch>
                    <a:fillRect l="-1803" t="-8621" b="-4310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41087D5-4154-4D8C-8F56-40A89926C728}"/>
                </a:ext>
              </a:extLst>
            </p:cNvPr>
            <p:cNvSpPr/>
            <p:nvPr/>
          </p:nvSpPr>
          <p:spPr>
            <a:xfrm>
              <a:off x="7291703" y="838469"/>
              <a:ext cx="362213" cy="3386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AD3813B-4C19-4097-A4BF-2490A819816D}"/>
                </a:ext>
              </a:extLst>
            </p:cNvPr>
            <p:cNvSpPr/>
            <p:nvPr/>
          </p:nvSpPr>
          <p:spPr>
            <a:xfrm>
              <a:off x="7291703" y="1998768"/>
              <a:ext cx="71053" cy="76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6" name="ZoneTexte 45">
            <a:extLst>
              <a:ext uri="{FF2B5EF4-FFF2-40B4-BE49-F238E27FC236}">
                <a16:creationId xmlns:a16="http://schemas.microsoft.com/office/drawing/2014/main" id="{F6610EE3-EC88-4594-A028-9887ED712FD1}"/>
              </a:ext>
            </a:extLst>
          </p:cNvPr>
          <p:cNvSpPr txBox="1"/>
          <p:nvPr/>
        </p:nvSpPr>
        <p:spPr>
          <a:xfrm>
            <a:off x="348708" y="166547"/>
            <a:ext cx="627697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600" b="1" dirty="0">
                <a:solidFill>
                  <a:srgbClr val="C00000"/>
                </a:solidFill>
              </a:rPr>
              <a:t>TRAPPED ELECTRON MODES</a:t>
            </a:r>
            <a:endParaRPr lang="fr-FR" sz="2600" dirty="0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88C9BF77-E47E-42F3-9943-1DFF38A27C3E}"/>
              </a:ext>
            </a:extLst>
          </p:cNvPr>
          <p:cNvSpPr txBox="1"/>
          <p:nvPr/>
        </p:nvSpPr>
        <p:spPr>
          <a:xfrm>
            <a:off x="329317" y="747229"/>
            <a:ext cx="646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err="1"/>
              <a:t>resonant</a:t>
            </a:r>
            <a:r>
              <a:rPr lang="fr-FR" sz="2000" b="1" dirty="0"/>
              <a:t> interaction </a:t>
            </a:r>
            <a:r>
              <a:rPr lang="fr-FR" sz="2000" dirty="0" err="1"/>
              <a:t>between</a:t>
            </a:r>
            <a:r>
              <a:rPr lang="fr-FR" sz="2000" dirty="0"/>
              <a:t> an </a:t>
            </a:r>
            <a:r>
              <a:rPr lang="fr-FR" sz="2000" b="1" dirty="0" err="1"/>
              <a:t>electrostatic</a:t>
            </a:r>
            <a:r>
              <a:rPr lang="fr-FR" sz="2000" b="1" dirty="0"/>
              <a:t> perturbation and the </a:t>
            </a:r>
            <a:r>
              <a:rPr lang="fr-FR" sz="2000" b="1" dirty="0" err="1"/>
              <a:t>toroidal</a:t>
            </a:r>
            <a:r>
              <a:rPr lang="fr-FR" sz="2000" b="1" dirty="0"/>
              <a:t> </a:t>
            </a:r>
            <a:r>
              <a:rPr lang="fr-FR" sz="2000" b="1" dirty="0" err="1"/>
              <a:t>precessional</a:t>
            </a:r>
            <a:r>
              <a:rPr lang="fr-FR" sz="2000" b="1" dirty="0"/>
              <a:t> drift </a:t>
            </a:r>
            <a:r>
              <a:rPr lang="fr-FR" sz="2000" dirty="0"/>
              <a:t>of </a:t>
            </a:r>
            <a:r>
              <a:rPr lang="fr-FR" sz="2000" dirty="0" err="1"/>
              <a:t>trapped</a:t>
            </a:r>
            <a:r>
              <a:rPr lang="fr-FR" sz="2000" dirty="0"/>
              <a:t> </a:t>
            </a:r>
            <a:r>
              <a:rPr lang="fr-FR" sz="2000" dirty="0" err="1"/>
              <a:t>electrons</a:t>
            </a:r>
            <a:endParaRPr lang="fr-FR" sz="20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7D5C61B-BE94-499F-9393-4E69E5FC4AEC}"/>
              </a:ext>
            </a:extLst>
          </p:cNvPr>
          <p:cNvSpPr txBox="1"/>
          <p:nvPr/>
        </p:nvSpPr>
        <p:spPr>
          <a:xfrm>
            <a:off x="11302908" y="626146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31171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99719" y="166547"/>
            <a:ext cx="357117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600" b="1" dirty="0">
                <a:solidFill>
                  <a:srgbClr val="C00000"/>
                </a:solidFill>
              </a:rPr>
              <a:t>IMPORTANCE IN FUSION</a:t>
            </a:r>
            <a:endParaRPr lang="fr-FR" sz="2600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324485" y="964943"/>
            <a:ext cx="51392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33333"/>
                </a:solidFill>
              </a:rPr>
              <a:t>Electron heating commonly used : control 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33333"/>
                </a:solidFill>
              </a:rPr>
              <a:t>Energetic ions heat electrons  	      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altLang="en-US" sz="2000" dirty="0" err="1"/>
              <a:t>T</a:t>
            </a:r>
            <a:r>
              <a:rPr lang="en-GB" altLang="en-US" sz="2000" baseline="-25000" dirty="0" err="1"/>
              <a:t>e</a:t>
            </a:r>
            <a:r>
              <a:rPr lang="en-GB" altLang="en-US" sz="2000" dirty="0" err="1"/>
              <a:t>≥T</a:t>
            </a:r>
            <a:r>
              <a:rPr lang="en-GB" altLang="en-US" sz="2000" baseline="-25000" dirty="0" err="1"/>
              <a:t>i</a:t>
            </a:r>
            <a:r>
              <a:rPr lang="en-GB" altLang="en-US" sz="2000" dirty="0"/>
              <a:t> in a fusion reactor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333333"/>
              </a:solidFill>
            </a:endParaRPr>
          </a:p>
          <a:p>
            <a:endParaRPr lang="en-US" sz="2000" dirty="0">
              <a:solidFill>
                <a:srgbClr val="333333"/>
              </a:solidFill>
            </a:endParaRPr>
          </a:p>
          <a:p>
            <a:endParaRPr lang="fr-FR" sz="2000" dirty="0"/>
          </a:p>
        </p:txBody>
      </p:sp>
      <p:sp>
        <p:nvSpPr>
          <p:cNvPr id="9" name="Rectangle 8"/>
          <p:cNvSpPr/>
          <p:nvPr/>
        </p:nvSpPr>
        <p:spPr>
          <a:xfrm>
            <a:off x="4549230" y="2843726"/>
            <a:ext cx="309353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600" b="1" dirty="0">
                <a:solidFill>
                  <a:srgbClr val="C00000"/>
                </a:solidFill>
              </a:rPr>
              <a:t>GOAL OF OUR WORK</a:t>
            </a:r>
            <a:endParaRPr lang="fr-FR" sz="2600" dirty="0">
              <a:solidFill>
                <a:srgbClr val="C0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608863" y="3378473"/>
            <a:ext cx="5052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200" dirty="0" err="1"/>
              <a:t>Understand</a:t>
            </a:r>
            <a:r>
              <a:rPr lang="fr-FR" sz="2200" dirty="0"/>
              <a:t> the </a:t>
            </a:r>
            <a:r>
              <a:rPr lang="fr-FR" sz="2200" dirty="0" err="1"/>
              <a:t>physical</a:t>
            </a:r>
            <a:r>
              <a:rPr lang="fr-FR" sz="2200" dirty="0"/>
              <a:t> </a:t>
            </a:r>
            <a:r>
              <a:rPr lang="fr-FR" sz="2200" dirty="0" err="1"/>
              <a:t>mechanism</a:t>
            </a:r>
            <a:r>
              <a:rPr lang="fr-FR" sz="2200" dirty="0"/>
              <a:t> for </a:t>
            </a:r>
            <a:r>
              <a:rPr lang="fr-FR" sz="2200" b="1" dirty="0" err="1">
                <a:solidFill>
                  <a:srgbClr val="FF0000"/>
                </a:solidFill>
              </a:rPr>
              <a:t>TEMs</a:t>
            </a:r>
            <a:r>
              <a:rPr lang="fr-FR" sz="2200" b="1" dirty="0">
                <a:solidFill>
                  <a:srgbClr val="FF0000"/>
                </a:solidFill>
              </a:rPr>
              <a:t> </a:t>
            </a:r>
            <a:r>
              <a:rPr lang="fr-FR" sz="2200" b="1" dirty="0" err="1">
                <a:solidFill>
                  <a:srgbClr val="FF0000"/>
                </a:solidFill>
              </a:rPr>
              <a:t>stabilization</a:t>
            </a:r>
            <a:r>
              <a:rPr lang="fr-FR" sz="2200" b="1" dirty="0">
                <a:solidFill>
                  <a:srgbClr val="FF0000"/>
                </a:solidFill>
              </a:rPr>
              <a:t> in NT </a:t>
            </a:r>
            <a:r>
              <a:rPr lang="fr-FR" sz="2200" dirty="0"/>
              <a:t>for extrapolation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70847" y="4544747"/>
            <a:ext cx="423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 err="1"/>
              <a:t>Reduced</a:t>
            </a:r>
            <a:r>
              <a:rPr lang="fr-FR" sz="2200" b="1" dirty="0"/>
              <a:t> model :</a:t>
            </a:r>
          </a:p>
          <a:p>
            <a:r>
              <a:rPr lang="fr-FR" sz="2200" b="1" dirty="0" err="1"/>
              <a:t>linear</a:t>
            </a:r>
            <a:r>
              <a:rPr lang="fr-FR" sz="2200" b="1" dirty="0"/>
              <a:t> </a:t>
            </a:r>
            <a:r>
              <a:rPr lang="fr-FR" sz="2200" b="1" dirty="0" err="1"/>
              <a:t>stability</a:t>
            </a:r>
            <a:r>
              <a:rPr lang="fr-FR" sz="2200" b="1" dirty="0"/>
              <a:t> </a:t>
            </a:r>
            <a:r>
              <a:rPr lang="fr-FR" sz="2200" b="1" dirty="0" err="1"/>
              <a:t>analysis</a:t>
            </a:r>
            <a:endParaRPr lang="fr-FR" sz="2200" dirty="0"/>
          </a:p>
        </p:txBody>
      </p:sp>
      <p:sp>
        <p:nvSpPr>
          <p:cNvPr id="20" name="Rectangle 19"/>
          <p:cNvSpPr/>
          <p:nvPr/>
        </p:nvSpPr>
        <p:spPr>
          <a:xfrm>
            <a:off x="3569505" y="3381513"/>
            <a:ext cx="5052990" cy="76640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C9B3DEB6-5DCE-43D1-A74C-8BD4103FA9E0}"/>
              </a:ext>
            </a:extLst>
          </p:cNvPr>
          <p:cNvCxnSpPr/>
          <p:nvPr/>
        </p:nvCxnSpPr>
        <p:spPr>
          <a:xfrm>
            <a:off x="4415834" y="5656494"/>
            <a:ext cx="73595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CE862EA1-AF91-4267-B423-E0C49B1F2912}"/>
              </a:ext>
            </a:extLst>
          </p:cNvPr>
          <p:cNvCxnSpPr>
            <a:cxnSpLocks/>
          </p:cNvCxnSpPr>
          <p:nvPr/>
        </p:nvCxnSpPr>
        <p:spPr>
          <a:xfrm>
            <a:off x="8245761" y="4372021"/>
            <a:ext cx="0" cy="2457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973DB4F1-E3F0-45AF-8570-63B2E98CEF06}"/>
              </a:ext>
            </a:extLst>
          </p:cNvPr>
          <p:cNvSpPr txBox="1"/>
          <p:nvPr/>
        </p:nvSpPr>
        <p:spPr>
          <a:xfrm>
            <a:off x="4271002" y="4267413"/>
            <a:ext cx="396234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200" dirty="0" err="1"/>
              <a:t>Flexibile</a:t>
            </a:r>
            <a:r>
              <a:rPr lang="fr-FR" sz="22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200" dirty="0"/>
              <a:t>Identification of the </a:t>
            </a:r>
            <a:r>
              <a:rPr lang="fr-FR" sz="2200" dirty="0" err="1"/>
              <a:t>role</a:t>
            </a:r>
            <a:r>
              <a:rPr lang="fr-FR" sz="2200" dirty="0"/>
              <a:t> of </a:t>
            </a:r>
            <a:r>
              <a:rPr lang="fr-FR" sz="2200" dirty="0" err="1"/>
              <a:t>each</a:t>
            </a:r>
            <a:r>
              <a:rPr lang="fr-FR" sz="2200" dirty="0"/>
              <a:t> </a:t>
            </a:r>
            <a:r>
              <a:rPr lang="fr-FR" sz="2200" dirty="0" err="1"/>
              <a:t>parameter</a:t>
            </a:r>
            <a:endParaRPr lang="fr-FR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200" dirty="0"/>
              <a:t>Scans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88DAF958-2E0C-4532-A519-B512D3CB976A}"/>
              </a:ext>
            </a:extLst>
          </p:cNvPr>
          <p:cNvSpPr txBox="1"/>
          <p:nvPr/>
        </p:nvSpPr>
        <p:spPr>
          <a:xfrm>
            <a:off x="8486985" y="4710575"/>
            <a:ext cx="28142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200" dirty="0"/>
              <a:t>Local and </a:t>
            </a:r>
            <a:r>
              <a:rPr lang="fr-FR" sz="2200" dirty="0" err="1"/>
              <a:t>linear</a:t>
            </a:r>
            <a:endParaRPr lang="fr-FR" sz="2200" dirty="0"/>
          </a:p>
        </p:txBody>
      </p: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CDF642AD-C0BB-4E47-A0B0-BF1E732D897F}"/>
              </a:ext>
            </a:extLst>
          </p:cNvPr>
          <p:cNvGrpSpPr/>
          <p:nvPr/>
        </p:nvGrpSpPr>
        <p:grpSpPr>
          <a:xfrm>
            <a:off x="296201" y="1515169"/>
            <a:ext cx="6625324" cy="1677312"/>
            <a:chOff x="7291703" y="838469"/>
            <a:chExt cx="6713197" cy="1922299"/>
          </a:xfrm>
        </p:grpSpPr>
        <p:pic>
          <p:nvPicPr>
            <p:cNvPr id="38" name="Picture 2" descr="Fast particles in tokamak plasmas">
              <a:extLst>
                <a:ext uri="{FF2B5EF4-FFF2-40B4-BE49-F238E27FC236}">
                  <a16:creationId xmlns:a16="http://schemas.microsoft.com/office/drawing/2014/main" id="{E5FC3BA9-7DD2-446C-9BC2-3808F2EDF3A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469"/>
            <a:stretch/>
          </p:blipFill>
          <p:spPr bwMode="auto">
            <a:xfrm>
              <a:off x="7344906" y="975531"/>
              <a:ext cx="2985294" cy="15368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A947B37B-726C-49A4-94FF-044EA6F22FD4}"/>
                    </a:ext>
                  </a:extLst>
                </p:cNvPr>
                <p:cNvSpPr txBox="1"/>
                <p:nvPr/>
              </p:nvSpPr>
              <p:spPr>
                <a:xfrm>
                  <a:off x="10231805" y="1033323"/>
                  <a:ext cx="3773095" cy="40011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b="1" dirty="0">
                      <a:solidFill>
                        <a:srgbClr val="0000CC"/>
                      </a:solidFill>
                    </a:rPr>
                    <a:t>Precession </a:t>
                  </a:r>
                  <a:r>
                    <a:rPr lang="fr-FR" sz="2000" b="1" dirty="0" err="1">
                      <a:solidFill>
                        <a:srgbClr val="0000CC"/>
                      </a:solidFill>
                    </a:rPr>
                    <a:t>frequency</a:t>
                  </a:r>
                  <a:r>
                    <a:rPr lang="fr-FR" sz="2000" b="1" dirty="0">
                      <a:solidFill>
                        <a:srgbClr val="0000CC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000" b="1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000" b="1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000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</m:oMath>
                  </a14:m>
                  <a:r>
                    <a:rPr lang="fr-FR" sz="2000" b="1" dirty="0">
                      <a:solidFill>
                        <a:srgbClr val="0000CC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A947B37B-726C-49A4-94FF-044EA6F22F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31805" y="1033323"/>
                  <a:ext cx="3773095" cy="400111"/>
                </a:xfrm>
                <a:prstGeom prst="rect">
                  <a:avLst/>
                </a:prstGeom>
                <a:blipFill>
                  <a:blip r:embed="rId3"/>
                  <a:stretch>
                    <a:fillRect l="-1803" t="-8621" b="-4310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41087D5-4154-4D8C-8F56-40A89926C728}"/>
                </a:ext>
              </a:extLst>
            </p:cNvPr>
            <p:cNvSpPr/>
            <p:nvPr/>
          </p:nvSpPr>
          <p:spPr>
            <a:xfrm>
              <a:off x="7291703" y="838469"/>
              <a:ext cx="362213" cy="3386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AD3813B-4C19-4097-A4BF-2490A819816D}"/>
                </a:ext>
              </a:extLst>
            </p:cNvPr>
            <p:cNvSpPr/>
            <p:nvPr/>
          </p:nvSpPr>
          <p:spPr>
            <a:xfrm>
              <a:off x="7291703" y="1998768"/>
              <a:ext cx="71053" cy="76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6" name="ZoneTexte 45">
            <a:extLst>
              <a:ext uri="{FF2B5EF4-FFF2-40B4-BE49-F238E27FC236}">
                <a16:creationId xmlns:a16="http://schemas.microsoft.com/office/drawing/2014/main" id="{F6610EE3-EC88-4594-A028-9887ED712FD1}"/>
              </a:ext>
            </a:extLst>
          </p:cNvPr>
          <p:cNvSpPr txBox="1"/>
          <p:nvPr/>
        </p:nvSpPr>
        <p:spPr>
          <a:xfrm>
            <a:off x="348708" y="166547"/>
            <a:ext cx="627697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600" b="1" dirty="0">
                <a:solidFill>
                  <a:srgbClr val="C00000"/>
                </a:solidFill>
              </a:rPr>
              <a:t>TRAPPED ELECTRON MODES</a:t>
            </a:r>
            <a:endParaRPr lang="fr-FR" sz="2600" dirty="0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88C9BF77-E47E-42F3-9943-1DFF38A27C3E}"/>
              </a:ext>
            </a:extLst>
          </p:cNvPr>
          <p:cNvSpPr txBox="1"/>
          <p:nvPr/>
        </p:nvSpPr>
        <p:spPr>
          <a:xfrm>
            <a:off x="329317" y="747229"/>
            <a:ext cx="646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err="1"/>
              <a:t>resonant</a:t>
            </a:r>
            <a:r>
              <a:rPr lang="fr-FR" sz="2000" b="1" dirty="0"/>
              <a:t> interaction </a:t>
            </a:r>
            <a:r>
              <a:rPr lang="fr-FR" sz="2000" dirty="0" err="1"/>
              <a:t>between</a:t>
            </a:r>
            <a:r>
              <a:rPr lang="fr-FR" sz="2000" dirty="0"/>
              <a:t> an </a:t>
            </a:r>
            <a:r>
              <a:rPr lang="fr-FR" sz="2000" b="1" dirty="0" err="1"/>
              <a:t>electrostatic</a:t>
            </a:r>
            <a:r>
              <a:rPr lang="fr-FR" sz="2000" b="1" dirty="0"/>
              <a:t> perturbation and the </a:t>
            </a:r>
            <a:r>
              <a:rPr lang="fr-FR" sz="2000" b="1" dirty="0" err="1"/>
              <a:t>toroidal</a:t>
            </a:r>
            <a:r>
              <a:rPr lang="fr-FR" sz="2000" b="1" dirty="0"/>
              <a:t> </a:t>
            </a:r>
            <a:r>
              <a:rPr lang="fr-FR" sz="2000" b="1" dirty="0" err="1"/>
              <a:t>precessional</a:t>
            </a:r>
            <a:r>
              <a:rPr lang="fr-FR" sz="2000" b="1" dirty="0"/>
              <a:t> drift </a:t>
            </a:r>
            <a:r>
              <a:rPr lang="fr-FR" sz="2000" dirty="0"/>
              <a:t>of </a:t>
            </a:r>
            <a:r>
              <a:rPr lang="fr-FR" sz="2000" dirty="0" err="1"/>
              <a:t>trapped</a:t>
            </a:r>
            <a:r>
              <a:rPr lang="fr-FR" sz="2000" dirty="0"/>
              <a:t> </a:t>
            </a:r>
            <a:r>
              <a:rPr lang="fr-FR" sz="2000" dirty="0" err="1"/>
              <a:t>electrons</a:t>
            </a:r>
            <a:endParaRPr lang="fr-FR" sz="2000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32A2982-33A4-4755-893D-AC0EB936F5A2}"/>
              </a:ext>
            </a:extLst>
          </p:cNvPr>
          <p:cNvSpPr txBox="1"/>
          <p:nvPr/>
        </p:nvSpPr>
        <p:spPr>
          <a:xfrm>
            <a:off x="11302908" y="626146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103442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99719" y="166547"/>
            <a:ext cx="357117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600" b="1" dirty="0">
                <a:solidFill>
                  <a:srgbClr val="C00000"/>
                </a:solidFill>
              </a:rPr>
              <a:t>IMPORTANCE IN FUSION</a:t>
            </a:r>
            <a:endParaRPr lang="fr-FR" sz="2600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324485" y="964943"/>
            <a:ext cx="51392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33333"/>
                </a:solidFill>
              </a:rPr>
              <a:t>Electron heating commonly used : control 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33333"/>
                </a:solidFill>
              </a:rPr>
              <a:t>Energetic ions heat electrons  	      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altLang="en-US" sz="2000" dirty="0" err="1"/>
              <a:t>T</a:t>
            </a:r>
            <a:r>
              <a:rPr lang="en-GB" altLang="en-US" sz="2000" baseline="-25000" dirty="0" err="1"/>
              <a:t>e</a:t>
            </a:r>
            <a:r>
              <a:rPr lang="en-GB" altLang="en-US" sz="2000" dirty="0" err="1"/>
              <a:t>≥T</a:t>
            </a:r>
            <a:r>
              <a:rPr lang="en-GB" altLang="en-US" sz="2000" baseline="-25000" dirty="0" err="1"/>
              <a:t>i</a:t>
            </a:r>
            <a:r>
              <a:rPr lang="en-GB" altLang="en-US" sz="2000" dirty="0"/>
              <a:t> in a fusion reactor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333333"/>
              </a:solidFill>
            </a:endParaRPr>
          </a:p>
          <a:p>
            <a:endParaRPr lang="en-US" sz="2000" dirty="0">
              <a:solidFill>
                <a:srgbClr val="333333"/>
              </a:solidFill>
            </a:endParaRPr>
          </a:p>
          <a:p>
            <a:endParaRPr lang="fr-FR" sz="2000" dirty="0"/>
          </a:p>
        </p:txBody>
      </p:sp>
      <p:sp>
        <p:nvSpPr>
          <p:cNvPr id="9" name="Rectangle 8"/>
          <p:cNvSpPr/>
          <p:nvPr/>
        </p:nvSpPr>
        <p:spPr>
          <a:xfrm>
            <a:off x="4549230" y="2843726"/>
            <a:ext cx="309353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600" b="1" dirty="0">
                <a:solidFill>
                  <a:srgbClr val="C00000"/>
                </a:solidFill>
              </a:rPr>
              <a:t>GOAL OF OUR WORK</a:t>
            </a:r>
            <a:endParaRPr lang="fr-FR" sz="2600" dirty="0">
              <a:solidFill>
                <a:srgbClr val="C0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608863" y="3378473"/>
            <a:ext cx="5052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200" dirty="0" err="1"/>
              <a:t>Understand</a:t>
            </a:r>
            <a:r>
              <a:rPr lang="fr-FR" sz="2200" dirty="0"/>
              <a:t> the </a:t>
            </a:r>
            <a:r>
              <a:rPr lang="fr-FR" sz="2200" dirty="0" err="1"/>
              <a:t>physical</a:t>
            </a:r>
            <a:r>
              <a:rPr lang="fr-FR" sz="2200" dirty="0"/>
              <a:t> </a:t>
            </a:r>
            <a:r>
              <a:rPr lang="fr-FR" sz="2200" dirty="0" err="1"/>
              <a:t>mechanism</a:t>
            </a:r>
            <a:r>
              <a:rPr lang="fr-FR" sz="2200" dirty="0"/>
              <a:t> for </a:t>
            </a:r>
            <a:r>
              <a:rPr lang="fr-FR" sz="2200" b="1" dirty="0" err="1">
                <a:solidFill>
                  <a:srgbClr val="FF0000"/>
                </a:solidFill>
              </a:rPr>
              <a:t>TEMs</a:t>
            </a:r>
            <a:r>
              <a:rPr lang="fr-FR" sz="2200" b="1" dirty="0">
                <a:solidFill>
                  <a:srgbClr val="FF0000"/>
                </a:solidFill>
              </a:rPr>
              <a:t> </a:t>
            </a:r>
            <a:r>
              <a:rPr lang="fr-FR" sz="2200" b="1" dirty="0" err="1">
                <a:solidFill>
                  <a:srgbClr val="FF0000"/>
                </a:solidFill>
              </a:rPr>
              <a:t>stabilization</a:t>
            </a:r>
            <a:r>
              <a:rPr lang="fr-FR" sz="2200" b="1" dirty="0">
                <a:solidFill>
                  <a:srgbClr val="FF0000"/>
                </a:solidFill>
              </a:rPr>
              <a:t> in NT </a:t>
            </a:r>
            <a:r>
              <a:rPr lang="fr-FR" sz="2200" dirty="0"/>
              <a:t>for extrapolation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70847" y="4544747"/>
            <a:ext cx="423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 err="1"/>
              <a:t>Reduced</a:t>
            </a:r>
            <a:r>
              <a:rPr lang="fr-FR" sz="2200" b="1" dirty="0"/>
              <a:t> model :</a:t>
            </a:r>
          </a:p>
          <a:p>
            <a:r>
              <a:rPr lang="fr-FR" sz="2200" b="1" dirty="0" err="1"/>
              <a:t>linear</a:t>
            </a:r>
            <a:r>
              <a:rPr lang="fr-FR" sz="2200" b="1" dirty="0"/>
              <a:t> </a:t>
            </a:r>
            <a:r>
              <a:rPr lang="fr-FR" sz="2200" b="1" dirty="0" err="1"/>
              <a:t>stability</a:t>
            </a:r>
            <a:r>
              <a:rPr lang="fr-FR" sz="2200" b="1" dirty="0"/>
              <a:t> </a:t>
            </a:r>
            <a:r>
              <a:rPr lang="fr-FR" sz="2200" b="1" dirty="0" err="1"/>
              <a:t>analysis</a:t>
            </a:r>
            <a:endParaRPr lang="fr-FR" sz="2200" dirty="0"/>
          </a:p>
        </p:txBody>
      </p:sp>
      <p:sp>
        <p:nvSpPr>
          <p:cNvPr id="13" name="ZoneTexte 12"/>
          <p:cNvSpPr txBox="1"/>
          <p:nvPr/>
        </p:nvSpPr>
        <p:spPr>
          <a:xfrm>
            <a:off x="379812" y="5895199"/>
            <a:ext cx="4159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/>
              <a:t>Gyro-</a:t>
            </a:r>
            <a:r>
              <a:rPr lang="fr-FR" sz="2200" b="1" dirty="0" err="1"/>
              <a:t>kinetic</a:t>
            </a:r>
            <a:r>
              <a:rPr lang="fr-FR" sz="2200" b="1" dirty="0"/>
              <a:t> code GYSELA: </a:t>
            </a:r>
          </a:p>
          <a:p>
            <a:r>
              <a:rPr lang="fr-FR" sz="2200" b="1" dirty="0"/>
              <a:t>non </a:t>
            </a:r>
            <a:r>
              <a:rPr lang="fr-FR" sz="2200" b="1" dirty="0" err="1"/>
              <a:t>linear</a:t>
            </a:r>
            <a:r>
              <a:rPr lang="fr-FR" sz="2200" b="1" dirty="0"/>
              <a:t> </a:t>
            </a:r>
            <a:r>
              <a:rPr lang="fr-FR" sz="2200" b="1" dirty="0" err="1"/>
              <a:t>study</a:t>
            </a:r>
            <a:r>
              <a:rPr lang="fr-FR" sz="2200" b="1" dirty="0"/>
              <a:t>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569505" y="3381513"/>
            <a:ext cx="5052990" cy="76640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C9B3DEB6-5DCE-43D1-A74C-8BD4103FA9E0}"/>
              </a:ext>
            </a:extLst>
          </p:cNvPr>
          <p:cNvCxnSpPr/>
          <p:nvPr/>
        </p:nvCxnSpPr>
        <p:spPr>
          <a:xfrm>
            <a:off x="4415834" y="5656494"/>
            <a:ext cx="73595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CE862EA1-AF91-4267-B423-E0C49B1F2912}"/>
              </a:ext>
            </a:extLst>
          </p:cNvPr>
          <p:cNvCxnSpPr>
            <a:cxnSpLocks/>
          </p:cNvCxnSpPr>
          <p:nvPr/>
        </p:nvCxnSpPr>
        <p:spPr>
          <a:xfrm>
            <a:off x="8245761" y="4372021"/>
            <a:ext cx="0" cy="2457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973DB4F1-E3F0-45AF-8570-63B2E98CEF06}"/>
              </a:ext>
            </a:extLst>
          </p:cNvPr>
          <p:cNvSpPr txBox="1"/>
          <p:nvPr/>
        </p:nvSpPr>
        <p:spPr>
          <a:xfrm>
            <a:off x="4271002" y="4267413"/>
            <a:ext cx="396234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200" dirty="0" err="1"/>
              <a:t>Flexibile</a:t>
            </a:r>
            <a:r>
              <a:rPr lang="fr-FR" sz="22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200" dirty="0"/>
              <a:t>Identification of the </a:t>
            </a:r>
            <a:r>
              <a:rPr lang="fr-FR" sz="2200" dirty="0" err="1"/>
              <a:t>role</a:t>
            </a:r>
            <a:r>
              <a:rPr lang="fr-FR" sz="2200" dirty="0"/>
              <a:t> of </a:t>
            </a:r>
            <a:r>
              <a:rPr lang="fr-FR" sz="2200" dirty="0" err="1"/>
              <a:t>each</a:t>
            </a:r>
            <a:r>
              <a:rPr lang="fr-FR" sz="2200" dirty="0"/>
              <a:t> </a:t>
            </a:r>
            <a:r>
              <a:rPr lang="fr-FR" sz="2200" dirty="0" err="1"/>
              <a:t>parameter</a:t>
            </a:r>
            <a:endParaRPr lang="fr-FR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200" dirty="0"/>
              <a:t>Scans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88DAF958-2E0C-4532-A519-B512D3CB976A}"/>
              </a:ext>
            </a:extLst>
          </p:cNvPr>
          <p:cNvSpPr txBox="1"/>
          <p:nvPr/>
        </p:nvSpPr>
        <p:spPr>
          <a:xfrm>
            <a:off x="8486985" y="4710575"/>
            <a:ext cx="28142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200" dirty="0"/>
              <a:t>Local and </a:t>
            </a:r>
            <a:r>
              <a:rPr lang="fr-FR" sz="2200" dirty="0" err="1"/>
              <a:t>linear</a:t>
            </a:r>
            <a:endParaRPr lang="fr-FR" sz="2200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135F3C8-06DF-47AF-B507-082C20F3D044}"/>
              </a:ext>
            </a:extLst>
          </p:cNvPr>
          <p:cNvSpPr txBox="1"/>
          <p:nvPr/>
        </p:nvSpPr>
        <p:spPr>
          <a:xfrm>
            <a:off x="4271002" y="6013551"/>
            <a:ext cx="31864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200" dirty="0" err="1"/>
              <a:t>Less</a:t>
            </a:r>
            <a:r>
              <a:rPr lang="fr-FR" sz="2200" dirty="0"/>
              <a:t> flexible and </a:t>
            </a:r>
            <a:r>
              <a:rPr lang="fr-FR" sz="2200" dirty="0" err="1"/>
              <a:t>handy</a:t>
            </a:r>
            <a:endParaRPr lang="fr-FR" sz="2200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80A600D9-2368-4BF5-BFD1-59745913E993}"/>
              </a:ext>
            </a:extLst>
          </p:cNvPr>
          <p:cNvSpPr txBox="1"/>
          <p:nvPr/>
        </p:nvSpPr>
        <p:spPr>
          <a:xfrm>
            <a:off x="8486985" y="5713963"/>
            <a:ext cx="39763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200" dirty="0"/>
              <a:t>Non local </a:t>
            </a:r>
            <a:r>
              <a:rPr lang="fr-FR" sz="2200" dirty="0" err="1"/>
              <a:t>effects</a:t>
            </a:r>
            <a:r>
              <a:rPr lang="fr-FR" sz="22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200" dirty="0"/>
              <a:t>Auto-</a:t>
            </a:r>
            <a:r>
              <a:rPr lang="fr-FR" sz="2200" dirty="0" err="1"/>
              <a:t>coherence</a:t>
            </a:r>
            <a:r>
              <a:rPr lang="fr-FR" sz="2200" dirty="0"/>
              <a:t> </a:t>
            </a:r>
            <a:r>
              <a:rPr lang="fr-FR" sz="2200" dirty="0" err="1"/>
              <a:t>between</a:t>
            </a:r>
            <a:r>
              <a:rPr lang="fr-FR" sz="2200" dirty="0"/>
              <a:t> </a:t>
            </a:r>
            <a:r>
              <a:rPr lang="fr-FR" sz="2200" dirty="0" err="1"/>
              <a:t>different</a:t>
            </a:r>
            <a:r>
              <a:rPr lang="fr-FR" sz="2200" dirty="0"/>
              <a:t> </a:t>
            </a:r>
            <a:r>
              <a:rPr lang="fr-FR" sz="2200" dirty="0" err="1"/>
              <a:t>scales</a:t>
            </a:r>
            <a:r>
              <a:rPr lang="fr-FR" sz="2200" dirty="0"/>
              <a:t> structures</a:t>
            </a:r>
          </a:p>
        </p:txBody>
      </p: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CDF642AD-C0BB-4E47-A0B0-BF1E732D897F}"/>
              </a:ext>
            </a:extLst>
          </p:cNvPr>
          <p:cNvGrpSpPr/>
          <p:nvPr/>
        </p:nvGrpSpPr>
        <p:grpSpPr>
          <a:xfrm>
            <a:off x="296201" y="1515169"/>
            <a:ext cx="6625324" cy="1677312"/>
            <a:chOff x="7291703" y="838469"/>
            <a:chExt cx="6713197" cy="1922299"/>
          </a:xfrm>
        </p:grpSpPr>
        <p:pic>
          <p:nvPicPr>
            <p:cNvPr id="38" name="Picture 2" descr="Fast particles in tokamak plasmas">
              <a:extLst>
                <a:ext uri="{FF2B5EF4-FFF2-40B4-BE49-F238E27FC236}">
                  <a16:creationId xmlns:a16="http://schemas.microsoft.com/office/drawing/2014/main" id="{E5FC3BA9-7DD2-446C-9BC2-3808F2EDF3A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469"/>
            <a:stretch/>
          </p:blipFill>
          <p:spPr bwMode="auto">
            <a:xfrm>
              <a:off x="7344906" y="975531"/>
              <a:ext cx="2985294" cy="15368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A947B37B-726C-49A4-94FF-044EA6F22FD4}"/>
                    </a:ext>
                  </a:extLst>
                </p:cNvPr>
                <p:cNvSpPr txBox="1"/>
                <p:nvPr/>
              </p:nvSpPr>
              <p:spPr>
                <a:xfrm>
                  <a:off x="10231805" y="1033323"/>
                  <a:ext cx="3773095" cy="40011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b="1" dirty="0">
                      <a:solidFill>
                        <a:srgbClr val="0000CC"/>
                      </a:solidFill>
                    </a:rPr>
                    <a:t>Precession </a:t>
                  </a:r>
                  <a:r>
                    <a:rPr lang="fr-FR" sz="2000" b="1" dirty="0" err="1">
                      <a:solidFill>
                        <a:srgbClr val="0000CC"/>
                      </a:solidFill>
                    </a:rPr>
                    <a:t>frequency</a:t>
                  </a:r>
                  <a:r>
                    <a:rPr lang="fr-FR" sz="2000" b="1" dirty="0">
                      <a:solidFill>
                        <a:srgbClr val="0000CC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000" b="1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000" b="1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000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</m:oMath>
                  </a14:m>
                  <a:r>
                    <a:rPr lang="fr-FR" sz="2000" b="1" dirty="0">
                      <a:solidFill>
                        <a:srgbClr val="0000CC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A947B37B-726C-49A4-94FF-044EA6F22F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31805" y="1033323"/>
                  <a:ext cx="3773095" cy="400111"/>
                </a:xfrm>
                <a:prstGeom prst="rect">
                  <a:avLst/>
                </a:prstGeom>
                <a:blipFill>
                  <a:blip r:embed="rId3"/>
                  <a:stretch>
                    <a:fillRect l="-1803" t="-8621" b="-4310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41087D5-4154-4D8C-8F56-40A89926C728}"/>
                </a:ext>
              </a:extLst>
            </p:cNvPr>
            <p:cNvSpPr/>
            <p:nvPr/>
          </p:nvSpPr>
          <p:spPr>
            <a:xfrm>
              <a:off x="7291703" y="838469"/>
              <a:ext cx="362213" cy="3386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AD3813B-4C19-4097-A4BF-2490A819816D}"/>
                </a:ext>
              </a:extLst>
            </p:cNvPr>
            <p:cNvSpPr/>
            <p:nvPr/>
          </p:nvSpPr>
          <p:spPr>
            <a:xfrm>
              <a:off x="7291703" y="1998768"/>
              <a:ext cx="71053" cy="76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6" name="ZoneTexte 45">
            <a:extLst>
              <a:ext uri="{FF2B5EF4-FFF2-40B4-BE49-F238E27FC236}">
                <a16:creationId xmlns:a16="http://schemas.microsoft.com/office/drawing/2014/main" id="{F6610EE3-EC88-4594-A028-9887ED712FD1}"/>
              </a:ext>
            </a:extLst>
          </p:cNvPr>
          <p:cNvSpPr txBox="1"/>
          <p:nvPr/>
        </p:nvSpPr>
        <p:spPr>
          <a:xfrm>
            <a:off x="348708" y="166547"/>
            <a:ext cx="627697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600" b="1" dirty="0">
                <a:solidFill>
                  <a:srgbClr val="C00000"/>
                </a:solidFill>
              </a:rPr>
              <a:t>TRAPPED ELECTRON MODES</a:t>
            </a:r>
            <a:endParaRPr lang="fr-FR" sz="2600" dirty="0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88C9BF77-E47E-42F3-9943-1DFF38A27C3E}"/>
              </a:ext>
            </a:extLst>
          </p:cNvPr>
          <p:cNvSpPr txBox="1"/>
          <p:nvPr/>
        </p:nvSpPr>
        <p:spPr>
          <a:xfrm>
            <a:off x="329317" y="747229"/>
            <a:ext cx="646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err="1"/>
              <a:t>resonant</a:t>
            </a:r>
            <a:r>
              <a:rPr lang="fr-FR" sz="2000" b="1" dirty="0"/>
              <a:t> interaction </a:t>
            </a:r>
            <a:r>
              <a:rPr lang="fr-FR" sz="2000" dirty="0" err="1"/>
              <a:t>between</a:t>
            </a:r>
            <a:r>
              <a:rPr lang="fr-FR" sz="2000" dirty="0"/>
              <a:t> an </a:t>
            </a:r>
            <a:r>
              <a:rPr lang="fr-FR" sz="2000" b="1" dirty="0" err="1"/>
              <a:t>electrostatic</a:t>
            </a:r>
            <a:r>
              <a:rPr lang="fr-FR" sz="2000" b="1" dirty="0"/>
              <a:t> perturbation and the </a:t>
            </a:r>
            <a:r>
              <a:rPr lang="fr-FR" sz="2000" b="1" dirty="0" err="1"/>
              <a:t>toroidal</a:t>
            </a:r>
            <a:r>
              <a:rPr lang="fr-FR" sz="2000" b="1" dirty="0"/>
              <a:t> </a:t>
            </a:r>
            <a:r>
              <a:rPr lang="fr-FR" sz="2000" b="1" dirty="0" err="1"/>
              <a:t>precessional</a:t>
            </a:r>
            <a:r>
              <a:rPr lang="fr-FR" sz="2000" b="1" dirty="0"/>
              <a:t> drift </a:t>
            </a:r>
            <a:r>
              <a:rPr lang="fr-FR" sz="2000" dirty="0"/>
              <a:t>of </a:t>
            </a:r>
            <a:r>
              <a:rPr lang="fr-FR" sz="2000" dirty="0" err="1"/>
              <a:t>trapped</a:t>
            </a:r>
            <a:r>
              <a:rPr lang="fr-FR" sz="2000" dirty="0"/>
              <a:t> </a:t>
            </a:r>
            <a:r>
              <a:rPr lang="fr-FR" sz="2000" dirty="0" err="1"/>
              <a:t>electrons</a:t>
            </a:r>
            <a:endParaRPr lang="fr-FR" sz="2000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48F619E-7C17-47CA-BB1D-32C70B7D10AA}"/>
              </a:ext>
            </a:extLst>
          </p:cNvPr>
          <p:cNvSpPr txBox="1"/>
          <p:nvPr/>
        </p:nvSpPr>
        <p:spPr>
          <a:xfrm>
            <a:off x="11795102" y="6421849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9722266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11518</TotalTime>
  <Words>2395</Words>
  <Application>Microsoft Office PowerPoint</Application>
  <PresentationFormat>Grand écran</PresentationFormat>
  <Paragraphs>655</Paragraphs>
  <Slides>53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53</vt:i4>
      </vt:variant>
    </vt:vector>
  </HeadingPairs>
  <TitlesOfParts>
    <vt:vector size="59" baseType="lpstr">
      <vt:lpstr>Arial</vt:lpstr>
      <vt:lpstr>Calibri</vt:lpstr>
      <vt:lpstr>Calibri Light</vt:lpstr>
      <vt:lpstr>Cambria Math</vt:lpstr>
      <vt:lpstr>NimbusRomNo9-Med</vt:lpstr>
      <vt:lpstr>Thème Office</vt:lpstr>
      <vt:lpstr>Effect of the magnetic geometry on Trapped Electron Modes instability: linear and non linear analysis</vt:lpstr>
      <vt:lpstr>OUTLINE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LINEAR ANALYSIS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NON LINEAR ANALYSIS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CONCLUSIONS</vt:lpstr>
      <vt:lpstr>BACK-UP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trapped electron modes  in negative triangularity plasmas</dc:title>
  <dc:creator>DE GIANNI Ludovica</dc:creator>
  <cp:lastModifiedBy>DE GIANNI Ludovica</cp:lastModifiedBy>
  <cp:revision>275</cp:revision>
  <dcterms:created xsi:type="dcterms:W3CDTF">2025-09-16T07:24:04Z</dcterms:created>
  <dcterms:modified xsi:type="dcterms:W3CDTF">2025-09-29T09:48:15Z</dcterms:modified>
</cp:coreProperties>
</file>