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1"/>
  </p:sldMasterIdLst>
  <p:notesMasterIdLst>
    <p:notesMasterId r:id="rId36"/>
  </p:notesMasterIdLst>
  <p:sldIdLst>
    <p:sldId id="256" r:id="rId2"/>
    <p:sldId id="335" r:id="rId3"/>
    <p:sldId id="310" r:id="rId4"/>
    <p:sldId id="320" r:id="rId5"/>
    <p:sldId id="328" r:id="rId6"/>
    <p:sldId id="329" r:id="rId7"/>
    <p:sldId id="314" r:id="rId8"/>
    <p:sldId id="321" r:id="rId9"/>
    <p:sldId id="289" r:id="rId10"/>
    <p:sldId id="288" r:id="rId11"/>
    <p:sldId id="292" r:id="rId12"/>
    <p:sldId id="297" r:id="rId13"/>
    <p:sldId id="330" r:id="rId14"/>
    <p:sldId id="300" r:id="rId15"/>
    <p:sldId id="331" r:id="rId16"/>
    <p:sldId id="332" r:id="rId17"/>
    <p:sldId id="333" r:id="rId18"/>
    <p:sldId id="325" r:id="rId19"/>
    <p:sldId id="334" r:id="rId20"/>
    <p:sldId id="303" r:id="rId21"/>
    <p:sldId id="268" r:id="rId22"/>
    <p:sldId id="305" r:id="rId23"/>
    <p:sldId id="278" r:id="rId24"/>
    <p:sldId id="322" r:id="rId25"/>
    <p:sldId id="285" r:id="rId26"/>
    <p:sldId id="294" r:id="rId27"/>
    <p:sldId id="295" r:id="rId28"/>
    <p:sldId id="298" r:id="rId29"/>
    <p:sldId id="326" r:id="rId30"/>
    <p:sldId id="279" r:id="rId31"/>
    <p:sldId id="281" r:id="rId32"/>
    <p:sldId id="290" r:id="rId33"/>
    <p:sldId id="291" r:id="rId34"/>
    <p:sldId id="327" r:id="rId35"/>
  </p:sldIdLst>
  <p:sldSz cx="12192000" cy="6858000"/>
  <p:notesSz cx="6858000" cy="9144000"/>
  <p:embeddedFontLst>
    <p:embeddedFont>
      <p:font typeface="CMU Serif" panose="020B060402020202020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6B4B8C61-5FE8-4118-A9F1-9808C3218FC4}">
          <p14:sldIdLst>
            <p14:sldId id="256"/>
            <p14:sldId id="335"/>
            <p14:sldId id="310"/>
            <p14:sldId id="320"/>
            <p14:sldId id="328"/>
            <p14:sldId id="329"/>
            <p14:sldId id="314"/>
            <p14:sldId id="321"/>
            <p14:sldId id="289"/>
            <p14:sldId id="288"/>
            <p14:sldId id="292"/>
            <p14:sldId id="297"/>
            <p14:sldId id="330"/>
            <p14:sldId id="300"/>
            <p14:sldId id="331"/>
            <p14:sldId id="332"/>
            <p14:sldId id="333"/>
            <p14:sldId id="325"/>
            <p14:sldId id="334"/>
            <p14:sldId id="303"/>
          </p14:sldIdLst>
        </p14:section>
        <p14:section name="Backup" id="{B31285A1-DA94-4D69-BB52-811B628FC66E}">
          <p14:sldIdLst>
            <p14:sldId id="268"/>
            <p14:sldId id="305"/>
            <p14:sldId id="278"/>
            <p14:sldId id="322"/>
            <p14:sldId id="285"/>
            <p14:sldId id="294"/>
            <p14:sldId id="295"/>
            <p14:sldId id="298"/>
            <p14:sldId id="326"/>
            <p14:sldId id="279"/>
            <p14:sldId id="281"/>
            <p14:sldId id="290"/>
            <p14:sldId id="291"/>
            <p14:sldId id="32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2EF22F-CDB9-0985-C08E-5FE1E0853C0E}" v="540" dt="2025-09-22T17:13:34.2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180" autoAdjust="0"/>
  </p:normalViewPr>
  <p:slideViewPr>
    <p:cSldViewPr snapToGrid="0">
      <p:cViewPr varScale="1">
        <p:scale>
          <a:sx n="127" d="100"/>
          <a:sy n="127" d="100"/>
        </p:scale>
        <p:origin x="8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90957-C086-43E8-9A28-F45553CE92C3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2B184-6AF8-4B43-BEF3-6EF2C81AD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53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495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One slide is enough maybe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42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One slide is enough maybe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86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Transition reversed -&gt; approximations</a:t>
            </a:r>
          </a:p>
          <a:p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cs typeface="Calibri"/>
              </a:rPr>
              <a:t>Maybe put </a:t>
            </a:r>
            <a:r>
              <a:rPr lang="en-US" err="1">
                <a:latin typeface="Calibri"/>
                <a:cs typeface="Calibri"/>
              </a:rPr>
              <a:t>Chatgpt</a:t>
            </a:r>
            <a:r>
              <a:rPr lang="en-US">
                <a:latin typeface="Calibri"/>
                <a:cs typeface="Calibri"/>
              </a:rPr>
              <a:t> joke on top right afterwards</a:t>
            </a:r>
            <a:br>
              <a:rPr lang="en-US">
                <a:latin typeface="Calibri"/>
                <a:cs typeface="Calibri"/>
              </a:rPr>
            </a:br>
            <a:br>
              <a:rPr lang="en-US">
                <a:latin typeface="Calibri"/>
                <a:cs typeface="Calibri"/>
              </a:rPr>
            </a:br>
            <a:endParaRPr lang="en-US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860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Don’t show parks results/solutions</a:t>
            </a:r>
            <a:br>
              <a:rPr lang="en-US">
                <a:latin typeface="Calibri"/>
                <a:cs typeface="Calibri"/>
              </a:rPr>
            </a:br>
            <a:r>
              <a:rPr lang="en-US">
                <a:latin typeface="Calibri"/>
                <a:cs typeface="Calibri"/>
              </a:rPr>
              <a:t>skip,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9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skip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90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skip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475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skip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48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3510C-753F-FC49-7C77-45B80D3B5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363461-28B7-7614-DB63-347165F41F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0BF7E0-B2FC-3221-B4D1-5182CAAD9D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Drop drifts</a:t>
            </a:r>
            <a:br>
              <a:rPr lang="en-US">
                <a:latin typeface="Calibri"/>
                <a:cs typeface="Calibri"/>
              </a:rPr>
            </a:br>
            <a:r>
              <a:rPr lang="en-US">
                <a:latin typeface="Calibri"/>
                <a:cs typeface="Calibri"/>
              </a:rPr>
              <a:t>due to non-uniform magnetic field</a:t>
            </a:r>
            <a:br>
              <a:rPr lang="en-US">
                <a:latin typeface="Calibri"/>
                <a:cs typeface="Calibri"/>
              </a:rPr>
            </a:br>
            <a:r>
              <a:rPr lang="en-US">
                <a:latin typeface="Calibri"/>
                <a:cs typeface="Calibri"/>
              </a:rPr>
              <a:t>not fully explain</a:t>
            </a:r>
            <a:br>
              <a:rPr lang="en-US">
                <a:latin typeface="Calibri"/>
                <a:cs typeface="Calibri"/>
              </a:rPr>
            </a:br>
            <a:endParaRPr lang="en-US">
              <a:latin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513A1-1E25-965A-FF35-A2912DD498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27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Don’t really mention previous models </a:t>
            </a:r>
            <a:br>
              <a:rPr lang="en-US">
                <a:latin typeface="Calibri"/>
                <a:cs typeface="Calibri"/>
              </a:rPr>
            </a:br>
            <a:r>
              <a:rPr lang="en-US">
                <a:latin typeface="Calibri"/>
                <a:cs typeface="Calibri"/>
              </a:rPr>
              <a:t>maybe give citations when we introduce the ideas take by them</a:t>
            </a:r>
            <a:br>
              <a:rPr lang="en-US">
                <a:latin typeface="Calibri"/>
                <a:cs typeface="Calibri"/>
              </a:rPr>
            </a:br>
            <a:r>
              <a:rPr lang="en-US">
                <a:latin typeface="Calibri"/>
                <a:cs typeface="Calibri"/>
              </a:rPr>
              <a:t>don’t explain semi-analytical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56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Stress tensor, </a:t>
            </a:r>
            <a:br>
              <a:rPr lang="en-US">
                <a:latin typeface="Calibri"/>
                <a:cs typeface="Calibri"/>
              </a:rPr>
            </a:br>
            <a:r>
              <a:rPr lang="en-US">
                <a:latin typeface="Calibri"/>
                <a:cs typeface="Calibri"/>
              </a:rPr>
              <a:t>note cos theta dependence already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637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43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cs typeface="Calibri"/>
              </a:rPr>
              <a:t>Reminder: cos theta = +1, 0, -1</a:t>
            </a:r>
            <a:br>
              <a:rPr lang="en-US" dirty="0">
                <a:latin typeface="Calibri"/>
                <a:cs typeface="Calibri"/>
              </a:rPr>
            </a:br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59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cs typeface="Calibri"/>
              </a:rPr>
              <a:t>Split in 2 slides first only q (</a:t>
            </a:r>
            <a:r>
              <a:rPr lang="en-US" dirty="0" err="1">
                <a:latin typeface="Calibri"/>
                <a:cs typeface="Calibri"/>
              </a:rPr>
              <a:t>q_rel</a:t>
            </a:r>
            <a:r>
              <a:rPr lang="en-US" dirty="0">
                <a:latin typeface="Calibri"/>
                <a:cs typeface="Calibri"/>
              </a:rPr>
              <a:t>)</a:t>
            </a:r>
          </a:p>
          <a:p>
            <a:r>
              <a:rPr lang="en-US" dirty="0">
                <a:latin typeface="Calibri"/>
                <a:cs typeface="Calibri"/>
              </a:rPr>
              <a:t>Then together with E (</a:t>
            </a:r>
            <a:r>
              <a:rPr lang="en-US" dirty="0" err="1">
                <a:latin typeface="Calibri"/>
                <a:cs typeface="Calibri"/>
              </a:rPr>
              <a:t>E_rel</a:t>
            </a:r>
            <a:r>
              <a:rPr lang="en-US" dirty="0">
                <a:latin typeface="Calibri"/>
                <a:cs typeface="Calibri"/>
              </a:rPr>
              <a:t>) </a:t>
            </a:r>
          </a:p>
          <a:p>
            <a:r>
              <a:rPr lang="en-US" dirty="0">
                <a:latin typeface="Calibri"/>
                <a:cs typeface="Calibri"/>
              </a:rPr>
              <a:t>Put + and – on right side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Maybe keep this</a:t>
            </a:r>
            <a:br>
              <a:rPr lang="en-US" dirty="0">
                <a:latin typeface="Calibri"/>
                <a:cs typeface="Calibri"/>
              </a:rPr>
            </a:br>
            <a:r>
              <a:rPr lang="en-US" dirty="0">
                <a:latin typeface="Calibri"/>
                <a:cs typeface="Calibri"/>
              </a:rPr>
              <a:t>explain </a:t>
            </a:r>
            <a:r>
              <a:rPr lang="en-US" dirty="0" err="1">
                <a:latin typeface="Calibri"/>
                <a:cs typeface="Calibri"/>
              </a:rPr>
              <a:t>erel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qrel</a:t>
            </a:r>
            <a:r>
              <a:rPr lang="en-US" dirty="0">
                <a:latin typeface="Calibri"/>
                <a:cs typeface="Calibri"/>
              </a:rPr>
              <a:t> difference...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226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56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Keep this put after explaining p1</a:t>
            </a:r>
            <a:br>
              <a:rPr lang="en-US">
                <a:latin typeface="Calibri"/>
                <a:cs typeface="Calibri"/>
              </a:rPr>
            </a:br>
            <a:r>
              <a:rPr lang="en-US">
                <a:latin typeface="Calibri"/>
                <a:cs typeface="Calibri"/>
              </a:rPr>
              <a:t>mention interesting reversed rocket force, but don’t take too much time on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184-6AF8-4B43-BEF3-6EF2C81AD3D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97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35E45-7DDE-6EB9-61E5-B123DC9CF1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A11A7E-F1B6-D9D7-5ED0-494F8FC5B6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4CCD3-5A6F-863A-9B96-03CE0CC2C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B282-6A51-47E6-9C44-44C80FA7A631}" type="datetime1">
              <a:rPr lang="en-GB" smtClean="0"/>
              <a:t>22/09/2025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95C0B-E909-1512-8ACB-7DA7F7130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6C8ED-3F56-4406-3C4B-06F23F62E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992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E5A84-17ED-5269-D2AD-B21D44DFD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6E023A-644A-F2D3-7307-38367563B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3EE09-0AD6-E535-485D-4DA14D7E9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01F45-97B9-475E-A3B8-D126CFCB00B1}" type="datetime1">
              <a:rPr lang="en-GB" smtClean="0"/>
              <a:t>22/09/2025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E073C-F6AA-8302-249D-2995FA4FA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4F67E-D92C-231B-ACD7-45F580011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14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A5AF13-B2DB-AA54-6946-E52D461EAB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7FBB4E-72B2-AE30-E044-822DA0EF07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D2C5D-BFFE-07D6-7588-87F54A33B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0E773-3ADB-4361-A605-48148E36A868}" type="datetime1">
              <a:rPr lang="en-GB" smtClean="0"/>
              <a:t>22/09/2025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0586C-86C5-623C-5EC8-BC927219C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7283B-5522-77BA-C575-D11581E92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37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72B36-0A8F-D08F-09B4-D91F0EB14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03FFC-0343-E5B4-9578-34E651686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89F67-AA77-BF83-0AB3-22A31F19F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FE56-A50C-49DB-8BA1-9A892C51A58D}" type="datetime1">
              <a:rPr lang="en-GB" smtClean="0"/>
              <a:t>22/09/2025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6EB9F-FDB3-A28F-36AC-D1CF39886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F73CA-EC5E-2AB6-3B9E-41046274F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49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9AABB-920B-4037-4F44-65AF09783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ACC4E-D835-8283-E599-75CF51F7E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CD757-B711-B9A2-5730-E3B1E4FE8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8E4D-2B60-4686-AED8-03C417E696CE}" type="datetime1">
              <a:rPr lang="en-GB" smtClean="0"/>
              <a:t>22/09/2025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6E7C8-482D-4452-0988-860064CCC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372C8-AD8D-4236-DFDC-0C55A448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78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25E09-C30A-349D-592C-A6D6A6B28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92A42-D0A9-9349-AD8B-DC0B3851E7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B4B3AB-586B-086D-AB60-03DA77B66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00D8F0-B1DB-C3CD-5DF3-47BA1EC8F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C180C-FF44-4F16-B264-3CE8D189ED25}" type="datetime1">
              <a:rPr lang="en-GB" smtClean="0"/>
              <a:t>22/09/2025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93257-55FC-B350-1029-9D970579F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AFC6D5-3B69-2A5C-FBAF-ABBFE307B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693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86A34-0BEC-4BF1-9B41-9C32F9670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D3BFE-2A57-F2E4-C718-E3F12FF4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44F216-ADA2-8279-E1E2-528B69C93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AC161D-7DC9-50C0-53B1-D451D26F7B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DF7634-FD33-58CD-BFBB-09D43A7C8B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60E14F-0073-20D0-F535-7E1ECA4AC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1B1B-24E5-4DF0-A204-451521163474}" type="datetime1">
              <a:rPr lang="en-GB" smtClean="0"/>
              <a:t>22/09/2025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7FDBB2-0DD6-CA20-7263-ED515E17C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99CEAD-E68E-EC89-D312-D62C90627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529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AED3F-5013-58E9-9316-9BC0E856C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B90080-E0D5-94FE-792C-FF968619A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3B5F-88BC-43BE-AC3A-45F8A8408D4D}" type="datetime1">
              <a:rPr lang="en-GB" smtClean="0"/>
              <a:t>22/09/2025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E17CA-2E75-B6A8-CA9C-A313313ED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3B91BF-8D81-F5A1-DA11-85EEA5C0E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373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CB3ADA-8BEA-7BEE-5E92-13629D3F8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3406-7C69-4875-95F4-9BD0EECCB818}" type="datetime1">
              <a:rPr lang="en-GB" smtClean="0"/>
              <a:t>22/09/2025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88B69B-B46F-2617-D239-5F7D11951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1DF5DC-54B3-2A28-6416-66329AC2B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250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C59E8-B937-2989-0E15-3A7F5F4CD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8BFD-0DB0-9773-80C2-101C66B2F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0A03A4-7C6F-2E7B-FAF0-C606287CD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26FE05-5F43-CB5C-C99D-A94CFA5B3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30D8-8083-432E-BE5B-091C8DE9D76E}" type="datetime1">
              <a:rPr lang="en-GB" smtClean="0"/>
              <a:t>22/09/2025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228B0-3614-7949-1204-59E2FBFFD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23CC1-6756-2F77-1584-99F0F2DD5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154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8E8BE-97DF-A7A4-56F2-910F2DBD9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268521-66A1-0949-7960-4567EACC30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919A3-71E4-A8BA-326D-8DE0CD498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87C038-C821-8C21-E269-124AC804B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D683E-E038-4BF9-B9AD-9E786A50E6BB}" type="datetime1">
              <a:rPr lang="en-GB" smtClean="0"/>
              <a:t>22/09/2025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80B8A-02D4-3F72-843B-F6B8DD2AF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EB449-8195-CCBB-D32B-FFEC15DE3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45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CF2FE2-F7C4-9DCC-73B3-CC5D2E98C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5E2AC-B779-E533-7806-81ED09143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3997E-1CCE-A6E5-43F9-8DB42A811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5FB442-A142-40AA-96C7-FDBBBDFD7AA6}" type="datetime1">
              <a:rPr lang="en-GB" smtClean="0"/>
              <a:t>22/09/2025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43BBB-9683-292F-C99E-677C7A3B1D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21325-BB41-3795-F698-F6E59BA50C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13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288366-7675-43BB-9DB4-07C77958F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7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7/S0022377823000466" TargetMode="External"/><Relationship Id="rId3" Type="http://schemas.openxmlformats.org/officeDocument/2006/relationships/hyperlink" Target="https://doi.org/10.1063/1.862088" TargetMode="External"/><Relationship Id="rId7" Type="http://schemas.openxmlformats.org/officeDocument/2006/relationships/hyperlink" Target="https://doi.org/10.1016/j.jnucmat.2009.01.063" TargetMode="External"/><Relationship Id="rId2" Type="http://schemas.openxmlformats.org/officeDocument/2006/relationships/hyperlink" Target="https://iopscience.iop.org/article/10.1088/1741-4326/ad3b1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.fusion.ciemat.es/OCS/EPS2007/pdf/P4_037.pdf" TargetMode="External"/><Relationship Id="rId11" Type="http://schemas.openxmlformats.org/officeDocument/2006/relationships/hyperlink" Target="https://arxiv.org/abs/2412.15824" TargetMode="External"/><Relationship Id="rId5" Type="http://schemas.openxmlformats.org/officeDocument/2006/relationships/hyperlink" Target="https://info.fusion.ciemat.es/OCS/EPS2007/pdf/P4_094.pdf" TargetMode="External"/><Relationship Id="rId10" Type="http://schemas.openxmlformats.org/officeDocument/2006/relationships/hyperlink" Target="https://journals.aps.org/prl/abstract/10.1103/PhysRevLett.134.035101" TargetMode="External"/><Relationship Id="rId4" Type="http://schemas.openxmlformats.org/officeDocument/2006/relationships/hyperlink" Target="https://tsdw.pppl.gov/Talks/2023/Samulyak.pdf" TargetMode="External"/><Relationship Id="rId9" Type="http://schemas.openxmlformats.org/officeDocument/2006/relationships/hyperlink" Target="https://iopscience.iop.org/article/10.1088/1741-4326/ad54d7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7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EB423-E241-3F06-C864-0E81B5DCB6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052" y="512978"/>
            <a:ext cx="11150956" cy="2394226"/>
          </a:xfrm>
        </p:spPr>
        <p:txBody>
          <a:bodyPr>
            <a:normAutofit/>
          </a:bodyPr>
          <a:lstStyle/>
          <a:p>
            <a:r>
              <a:rPr lang="en-US" sz="4000" dirty="0"/>
              <a:t>Semi-analytical model for the pellet rocket effect in magnetic confinement fusion plasmas </a:t>
            </a:r>
            <a:endParaRPr lang="en-US" sz="4000">
              <a:ea typeface="CMU Serif"/>
              <a:cs typeface="CMU Serif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F95C32-E936-42BE-E3B8-F351C3FFD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5504" y="3320922"/>
            <a:ext cx="9460992" cy="31804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/>
              <a:t>Oskar </a:t>
            </a:r>
            <a:r>
              <a:rPr lang="en-US" sz="4000" dirty="0" err="1"/>
              <a:t>Vallhagen</a:t>
            </a:r>
            <a:endParaRPr lang="en-US" sz="3600" dirty="0" err="1">
              <a:ea typeface="CMU Serif"/>
              <a:cs typeface="CMU Serif"/>
            </a:endParaRPr>
          </a:p>
          <a:p>
            <a:pPr algn="l"/>
            <a:br>
              <a:rPr lang="en-US" dirty="0"/>
            </a:br>
            <a:r>
              <a:rPr lang="en-US" dirty="0"/>
              <a:t>Nico Guth, Per Helander, Tünde Fülöp, Amir </a:t>
            </a:r>
            <a:r>
              <a:rPr lang="en-US" dirty="0" err="1"/>
              <a:t>Tresnjic</a:t>
            </a:r>
            <a:r>
              <a:rPr lang="en-US" dirty="0"/>
              <a:t>, </a:t>
            </a:r>
            <a:endParaRPr lang="en-US"/>
          </a:p>
          <a:p>
            <a:pPr algn="l"/>
            <a:r>
              <a:rPr lang="en-US" dirty="0"/>
              <a:t>Sarah Newton, István Pusztai</a:t>
            </a:r>
          </a:p>
          <a:p>
            <a:pPr algn="l"/>
            <a:endParaRPr lang="en-US" dirty="0">
              <a:ea typeface="CMU Serif"/>
              <a:cs typeface="CMU Serif"/>
            </a:endParaRPr>
          </a:p>
          <a:p>
            <a:pPr algn="l"/>
            <a:r>
              <a:rPr lang="en-US" dirty="0">
                <a:ea typeface="CMU Serif"/>
                <a:cs typeface="CMU Serif"/>
              </a:rPr>
              <a:t>21st European Fusion Theory Conference, Aix-en-Provence 2025</a:t>
            </a:r>
          </a:p>
        </p:txBody>
      </p:sp>
      <p:pic>
        <p:nvPicPr>
          <p:cNvPr id="4" name="Picture 3" descr="A close-up of a message&#10;&#10;AI-generated content may be incorrect.">
            <a:extLst>
              <a:ext uri="{FF2B5EF4-FFF2-40B4-BE49-F238E27FC236}">
                <a16:creationId xmlns:a16="http://schemas.microsoft.com/office/drawing/2014/main" id="{BDEBA8EF-128C-DED9-3080-7AF4F44C9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63993"/>
            <a:ext cx="12192000" cy="638048"/>
          </a:xfrm>
          <a:prstGeom prst="rect">
            <a:avLst/>
          </a:prstGeom>
        </p:spPr>
      </p:pic>
      <p:pic>
        <p:nvPicPr>
          <p:cNvPr id="5" name="Picture 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7E6A9CA6-E40F-9CAD-35C4-8F227F6608E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8" r="378"/>
          <a:stretch>
            <a:fillRect/>
          </a:stretch>
        </p:blipFill>
        <p:spPr>
          <a:xfrm>
            <a:off x="-1242" y="-621"/>
            <a:ext cx="3372838" cy="82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68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83049-5740-3A39-CBB8-D5DDBCF14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Asymmetric NGS solutions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70B8E4-4AC5-900D-32F6-4C93C2A50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 descr="A blue and pink line on a black background&#10;&#10;Description automatically generated">
            <a:extLst>
              <a:ext uri="{FF2B5EF4-FFF2-40B4-BE49-F238E27FC236}">
                <a16:creationId xmlns:a16="http://schemas.microsoft.com/office/drawing/2014/main" id="{CCA90547-723A-54C5-4C25-6D2FFB0D05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66" y="1929860"/>
            <a:ext cx="4793878" cy="35628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FC0F32-D7AE-B3E0-DCC4-9F19B23C27D2}"/>
              </a:ext>
            </a:extLst>
          </p:cNvPr>
          <p:cNvSpPr txBox="1"/>
          <p:nvPr/>
        </p:nvSpPr>
        <p:spPr>
          <a:xfrm>
            <a:off x="1007165" y="6009860"/>
            <a:ext cx="463455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MU Serif"/>
                <a:cs typeface="CMU Serif"/>
              </a:rPr>
              <a:t>Cryogenic pellet -&gt; complete shielding -&gt; </a:t>
            </a:r>
          </a:p>
          <a:p>
            <a:r>
              <a:rPr lang="en-US" dirty="0">
                <a:ea typeface="CMU Serif"/>
                <a:cs typeface="CMU Serif"/>
              </a:rPr>
              <a:t>no energy for flow speed at the surface</a:t>
            </a:r>
          </a:p>
        </p:txBody>
      </p:sp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1D07F63B-222A-024C-AE0B-F92A60BA5E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465" y="1933086"/>
            <a:ext cx="4785575" cy="3556719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E4AFCD23-8920-1CD0-7D8A-E1FCA0DF8A80}"/>
              </a:ext>
            </a:extLst>
          </p:cNvPr>
          <p:cNvSpPr/>
          <p:nvPr/>
        </p:nvSpPr>
        <p:spPr>
          <a:xfrm>
            <a:off x="8686983" y="3710716"/>
            <a:ext cx="1183816" cy="118381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79862EB-07C7-8515-907C-50DF0B60B202}"/>
              </a:ext>
            </a:extLst>
          </p:cNvPr>
          <p:cNvSpPr/>
          <p:nvPr/>
        </p:nvSpPr>
        <p:spPr>
          <a:xfrm>
            <a:off x="6906808" y="2025751"/>
            <a:ext cx="700155" cy="7001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20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8C252-EC2F-BD6E-504B-48A20E838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Pressure asymmetry at pellet surface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CB2D6F-0C5A-D06A-699C-00E8A88E8A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1732" y="1690688"/>
            <a:ext cx="453206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Linear </a:t>
            </a:r>
            <a:r>
              <a:rPr lang="de-DE" dirty="0" err="1"/>
              <a:t>dependence</a:t>
            </a:r>
            <a:r>
              <a:rPr lang="de-DE" dirty="0"/>
              <a:t> on</a:t>
            </a:r>
            <a:br>
              <a:rPr lang="de-DE" dirty="0"/>
            </a:br>
            <a:endParaRPr lang="de-DE" dirty="0"/>
          </a:p>
          <a:p>
            <a:r>
              <a:rPr lang="de-DE" dirty="0" err="1"/>
              <a:t>Weak</a:t>
            </a:r>
            <a:r>
              <a:rPr lang="de-DE" dirty="0"/>
              <a:t> </a:t>
            </a:r>
            <a:r>
              <a:rPr lang="de-DE" dirty="0" err="1"/>
              <a:t>dependence</a:t>
            </a:r>
            <a:r>
              <a:rPr lang="de-DE" dirty="0"/>
              <a:t> on</a:t>
            </a:r>
          </a:p>
          <a:p>
            <a:pPr marL="457200" lvl="1" indent="0">
              <a:buNone/>
            </a:pPr>
            <a:r>
              <a:rPr lang="de-DE" sz="1400" dirty="0"/>
              <a:t> </a:t>
            </a:r>
          </a:p>
          <a:p>
            <a:r>
              <a:rPr lang="de-DE" dirty="0"/>
              <a:t>Final rocket </a:t>
            </a:r>
            <a:r>
              <a:rPr lang="de-DE" dirty="0" err="1"/>
              <a:t>force</a:t>
            </a:r>
            <a:r>
              <a:rPr lang="de-DE" dirty="0"/>
              <a:t>: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de-DE" dirty="0">
              <a:ea typeface="CMU Serif"/>
              <a:cs typeface="CMU Serif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5480E6-F54D-ADE6-2C61-B10EEF827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 descr="A screen shot of a graph&#10;&#10;Description automatically generated">
            <a:extLst>
              <a:ext uri="{FF2B5EF4-FFF2-40B4-BE49-F238E27FC236}">
                <a16:creationId xmlns:a16="http://schemas.microsoft.com/office/drawing/2014/main" id="{8B6EB783-D358-63D9-5577-D60CB0E6D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79" y="2347329"/>
            <a:ext cx="6125879" cy="3627462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8012A9-9A31-9A6B-2283-19D718A85E9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674"/>
          <a:stretch>
            <a:fillRect/>
          </a:stretch>
        </p:blipFill>
        <p:spPr>
          <a:xfrm>
            <a:off x="10621433" y="1550302"/>
            <a:ext cx="583632" cy="797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FFB440-4CD1-EBF7-100C-195FBAA959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9682" y="3791754"/>
            <a:ext cx="3289401" cy="11635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F0965A1-DC2C-AE76-EFC0-59C3A3BF653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755" t="-5263" r="1132" b="6579"/>
          <a:stretch>
            <a:fillRect/>
          </a:stretch>
        </p:blipFill>
        <p:spPr>
          <a:xfrm>
            <a:off x="10423867" y="4499243"/>
            <a:ext cx="1577210" cy="4500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5B2EA66-A272-1B59-18E5-6A128C0E6DF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-2174" b="10870"/>
          <a:stretch>
            <a:fillRect/>
          </a:stretch>
        </p:blipFill>
        <p:spPr>
          <a:xfrm>
            <a:off x="2212427" y="1638498"/>
            <a:ext cx="2784781" cy="2348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10FB1C-4788-DA71-35F2-A938E9CD9B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440135" y="4137190"/>
            <a:ext cx="203488" cy="1048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F4A4D2-639B-E627-EC34-C6BA293718A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-2941" b="10294"/>
          <a:stretch>
            <a:fillRect/>
          </a:stretch>
        </p:blipFill>
        <p:spPr>
          <a:xfrm>
            <a:off x="10477433" y="2617047"/>
            <a:ext cx="811244" cy="38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3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CC996-9221-186C-9695-5BB517E32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200" y="-114875"/>
            <a:ext cx="10515600" cy="1325563"/>
          </a:xfrm>
        </p:spPr>
        <p:txBody>
          <a:bodyPr/>
          <a:lstStyle/>
          <a:p>
            <a:r>
              <a:rPr lang="en-US" sz="4000" dirty="0" err="1">
                <a:ea typeface="CMU Serif"/>
                <a:cs typeface="CMU Serif"/>
              </a:rPr>
              <a:t>Plasmoid</a:t>
            </a:r>
            <a:r>
              <a:rPr lang="en-US" sz="4000" dirty="0">
                <a:ea typeface="CMU Serif"/>
                <a:cs typeface="CMU Serif"/>
              </a:rPr>
              <a:t> </a:t>
            </a:r>
            <a:r>
              <a:rPr lang="en-US" sz="4000" dirty="0">
                <a:ea typeface="+mj-lt"/>
                <a:cs typeface="+mj-lt"/>
              </a:rPr>
              <a:t>shielding asymmetry</a:t>
            </a:r>
            <a:endParaRPr lang="en-US" sz="4000" dirty="0">
              <a:ea typeface="CMU Serif"/>
              <a:cs typeface="CMU Serif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91E679-315A-2339-C92D-DEA5FEEE9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11</a:t>
            </a:fld>
            <a:endParaRPr lang="en-GB"/>
          </a:p>
        </p:txBody>
      </p:sp>
      <p:pic>
        <p:nvPicPr>
          <p:cNvPr id="4" name="Picture 3" descr="Diagram of a diagram of a human eye&#10;&#10;Description automatically generated">
            <a:extLst>
              <a:ext uri="{FF2B5EF4-FFF2-40B4-BE49-F238E27FC236}">
                <a16:creationId xmlns:a16="http://schemas.microsoft.com/office/drawing/2014/main" id="{30FE811E-9164-E01B-87F9-10D4AA765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400" y="971589"/>
            <a:ext cx="7369200" cy="2082662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B84FB4-91B8-5014-B42F-AB1DF7D0CDCA}"/>
              </a:ext>
            </a:extLst>
          </p:cNvPr>
          <p:cNvSpPr txBox="1"/>
          <p:nvPr/>
        </p:nvSpPr>
        <p:spPr>
          <a:xfrm>
            <a:off x="796200" y="3051256"/>
            <a:ext cx="10711845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 err="1">
                <a:ea typeface="CMU Serif"/>
                <a:cs typeface="CMU Serif"/>
              </a:rPr>
              <a:t>Plasmoid</a:t>
            </a:r>
            <a:r>
              <a:rPr lang="en-US" sz="2800" b="1" dirty="0">
                <a:ea typeface="CMU Serif"/>
                <a:cs typeface="CMU Serif"/>
              </a:rPr>
              <a:t> boundary: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ea typeface="CMU Serif"/>
                <a:cs typeface="CMU Serif"/>
              </a:rPr>
              <a:t>Expansion at speed of sound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ea typeface="CMU Serif"/>
                <a:cs typeface="CMU Serif"/>
              </a:rPr>
              <a:t>Constant drift acceleration [</a:t>
            </a:r>
            <a:r>
              <a:rPr lang="en-US" sz="2800" dirty="0" err="1">
                <a:ea typeface="CMU Serif"/>
                <a:cs typeface="CMU Serif"/>
              </a:rPr>
              <a:t>Vallhagen</a:t>
            </a:r>
            <a:r>
              <a:rPr lang="en-US" sz="2800" dirty="0">
                <a:ea typeface="CMU Serif"/>
                <a:cs typeface="CMU Serif"/>
              </a:rPr>
              <a:t> et al. JPP 2023]</a:t>
            </a:r>
          </a:p>
          <a:p>
            <a:pPr marL="285750" indent="-28575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ea typeface="CMU Serif"/>
                <a:cs typeface="CMU Serif"/>
              </a:rPr>
              <a:t>Gives trajectory of boundary that determines shielding length:</a:t>
            </a:r>
          </a:p>
          <a:p>
            <a:pPr marL="285750" indent="-28575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</p:txBody>
      </p:sp>
      <p:pic>
        <p:nvPicPr>
          <p:cNvPr id="8" name="Picture 7" descr="A close-up of a symbol&#10;&#10;Description automatically generated">
            <a:extLst>
              <a:ext uri="{FF2B5EF4-FFF2-40B4-BE49-F238E27FC236}">
                <a16:creationId xmlns:a16="http://schemas.microsoft.com/office/drawing/2014/main" id="{5C9FD58B-ED61-F876-D572-8C2744884B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67" t="4348" r="1140" b="5797"/>
          <a:stretch/>
        </p:blipFill>
        <p:spPr>
          <a:xfrm>
            <a:off x="1205451" y="4443576"/>
            <a:ext cx="4526065" cy="7431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2421A0-4931-0CD1-B3EC-04DEEACFBA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090" y="5718888"/>
            <a:ext cx="4625340" cy="8229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777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CC996-9221-186C-9695-5BB517E32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200" y="-114875"/>
            <a:ext cx="10515600" cy="1325563"/>
          </a:xfrm>
        </p:spPr>
        <p:txBody>
          <a:bodyPr/>
          <a:lstStyle/>
          <a:p>
            <a:r>
              <a:rPr lang="en-US" sz="4000" dirty="0" err="1">
                <a:ea typeface="CMU Serif"/>
                <a:cs typeface="CMU Serif"/>
              </a:rPr>
              <a:t>Plasmoid</a:t>
            </a:r>
            <a:r>
              <a:rPr lang="en-US" sz="4000" dirty="0">
                <a:ea typeface="CMU Serif"/>
                <a:cs typeface="CMU Serif"/>
              </a:rPr>
              <a:t> </a:t>
            </a:r>
            <a:r>
              <a:rPr lang="en-US" sz="4000" dirty="0">
                <a:ea typeface="+mj-lt"/>
                <a:cs typeface="+mj-lt"/>
              </a:rPr>
              <a:t>shielding asymmetry</a:t>
            </a:r>
            <a:endParaRPr lang="en-US" sz="4000" dirty="0">
              <a:ea typeface="CMU Serif"/>
              <a:cs typeface="CMU Serif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91E679-315A-2339-C92D-DEA5FEEE9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B84FB4-91B8-5014-B42F-AB1DF7D0CDCA}"/>
              </a:ext>
            </a:extLst>
          </p:cNvPr>
          <p:cNvSpPr txBox="1"/>
          <p:nvPr/>
        </p:nvSpPr>
        <p:spPr>
          <a:xfrm>
            <a:off x="532200" y="957256"/>
            <a:ext cx="10711845" cy="48320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ea typeface="CMU Serif"/>
                <a:cs typeface="CMU Serif"/>
              </a:rPr>
              <a:t>Shielding assumptions: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ea typeface="CMU Serif"/>
                <a:cs typeface="CMU Serif"/>
              </a:rPr>
              <a:t>Electron stopped when path length &gt; mean free path</a:t>
            </a:r>
          </a:p>
          <a:p>
            <a:pPr marL="285750" indent="-28575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ea typeface="CMU Serif"/>
                <a:cs typeface="CMU Serif"/>
              </a:rPr>
              <a:t>Uniform density from mass conservation</a:t>
            </a:r>
          </a:p>
          <a:p>
            <a:endParaRPr lang="en-US" sz="28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ea typeface="CMU Serif"/>
                <a:cs typeface="CMU Serif"/>
              </a:rPr>
              <a:t>Temperature close to ionization threshold (            )</a:t>
            </a:r>
          </a:p>
          <a:p>
            <a:pPr marL="342900" indent="-342900">
              <a:buFont typeface="Arial,Sans-Serif"/>
              <a:buChar char="•"/>
            </a:pPr>
            <a:r>
              <a:rPr lang="en-US" sz="2800" dirty="0">
                <a:ea typeface="CMU Serif"/>
                <a:cs typeface="CMU Serif"/>
              </a:rPr>
              <a:t>Assume cross-section absorbs energy needed for full ionization</a:t>
            </a:r>
          </a:p>
          <a:p>
            <a:pPr marL="285750" indent="-28575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B10624-9C1D-2E4B-E78F-E870BD4FC7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15" r="-380" b="-5051"/>
          <a:stretch>
            <a:fillRect/>
          </a:stretch>
        </p:blipFill>
        <p:spPr>
          <a:xfrm>
            <a:off x="941525" y="1874647"/>
            <a:ext cx="3508036" cy="6888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787C68-14FD-0F7F-6235-37B5C5D511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988" t="-980" r="-494" b="-980"/>
          <a:stretch>
            <a:fillRect/>
          </a:stretch>
        </p:blipFill>
        <p:spPr>
          <a:xfrm>
            <a:off x="941525" y="3178025"/>
            <a:ext cx="2835557" cy="7019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CC254C-BEB2-8AB3-EC89-D5AD6B7CA6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707" y="4899688"/>
            <a:ext cx="2599723" cy="6049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816FBE-9ED4-7DE7-27A3-B5DA9D0C84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5409" y="4105068"/>
            <a:ext cx="1400175" cy="31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9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CC996-9221-186C-9695-5BB517E32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>
                <a:ea typeface="CMU Serif"/>
                <a:cs typeface="CMU Serif"/>
              </a:rPr>
              <a:t>Plasmoid</a:t>
            </a:r>
            <a:r>
              <a:rPr lang="en-US" sz="4000" dirty="0">
                <a:ea typeface="CMU Serif"/>
                <a:cs typeface="CMU Serif"/>
              </a:rPr>
              <a:t> </a:t>
            </a:r>
            <a:r>
              <a:rPr lang="en-US" sz="4000" dirty="0">
                <a:ea typeface="+mj-lt"/>
                <a:cs typeface="+mj-lt"/>
              </a:rPr>
              <a:t>shielding asymmetry</a:t>
            </a:r>
            <a:endParaRPr lang="en-US" sz="4000" dirty="0">
              <a:ea typeface="CMU Serif"/>
              <a:cs typeface="CMU Serif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91E679-315A-2339-C92D-DEA5FEEE9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13</a:t>
            </a:fld>
            <a:endParaRPr lang="en-GB"/>
          </a:p>
        </p:txBody>
      </p:sp>
      <p:pic>
        <p:nvPicPr>
          <p:cNvPr id="4" name="Picture 3" descr="Diagram of a diagram of a human eye&#10;&#10;Description automatically generated">
            <a:extLst>
              <a:ext uri="{FF2B5EF4-FFF2-40B4-BE49-F238E27FC236}">
                <a16:creationId xmlns:a16="http://schemas.microsoft.com/office/drawing/2014/main" id="{30FE811E-9164-E01B-87F9-10D4AA765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058" y="1688243"/>
            <a:ext cx="5754210" cy="1563109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A black line with numbers and symbols&#10;&#10;Description automatically generated">
            <a:extLst>
              <a:ext uri="{FF2B5EF4-FFF2-40B4-BE49-F238E27FC236}">
                <a16:creationId xmlns:a16="http://schemas.microsoft.com/office/drawing/2014/main" id="{9E57FD3E-C2B7-6865-BE3E-E0A126403A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52" t="3049" r="444" b="-3659"/>
          <a:stretch>
            <a:fillRect/>
          </a:stretch>
        </p:blipFill>
        <p:spPr>
          <a:xfrm>
            <a:off x="291840" y="4949442"/>
            <a:ext cx="6298922" cy="9916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B1BB9E-922B-5326-4DD1-E3455BA4D7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" y="3374267"/>
            <a:ext cx="6349382" cy="12385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F41D86-FAF7-7461-BF80-172A4F2AF7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5508" y="4038154"/>
            <a:ext cx="2962656" cy="632227"/>
          </a:xfrm>
          <a:prstGeom prst="rect">
            <a:avLst/>
          </a:prstGeom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B0D8AB3-3405-3E03-3CC3-3037C027B5EF}"/>
              </a:ext>
            </a:extLst>
          </p:cNvPr>
          <p:cNvSpPr txBox="1"/>
          <p:nvPr/>
        </p:nvSpPr>
        <p:spPr>
          <a:xfrm>
            <a:off x="7023736" y="3629777"/>
            <a:ext cx="47244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>
                <a:ea typeface="CMU Serif"/>
                <a:cs typeface="CMU Serif"/>
              </a:rPr>
              <a:t>isotropic heating: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98525BD-8E80-87D1-6CE5-EDA98A813E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9479" y="5064912"/>
            <a:ext cx="4552660" cy="940513"/>
          </a:xfrm>
          <a:prstGeom prst="rect">
            <a:avLst/>
          </a:prstGeom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756D0FA-741E-4C98-00BF-33A286341F6F}"/>
              </a:ext>
            </a:extLst>
          </p:cNvPr>
          <p:cNvSpPr txBox="1"/>
          <p:nvPr/>
        </p:nvSpPr>
        <p:spPr>
          <a:xfrm>
            <a:off x="7023736" y="4610438"/>
            <a:ext cx="47244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>
                <a:ea typeface="CMU Serif"/>
                <a:cs typeface="CMU Serif"/>
              </a:rPr>
              <a:t>asymmetric heating:</a:t>
            </a:r>
          </a:p>
        </p:txBody>
      </p:sp>
      <p:pic>
        <p:nvPicPr>
          <p:cNvPr id="21" name="Picture 20" descr="A black symbol with a white background&#10;&#10;Description automatically generated">
            <a:extLst>
              <a:ext uri="{FF2B5EF4-FFF2-40B4-BE49-F238E27FC236}">
                <a16:creationId xmlns:a16="http://schemas.microsoft.com/office/drawing/2014/main" id="{E3E2C85A-2F48-3F2D-CD33-2DB00DB79F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2634" y="1364278"/>
            <a:ext cx="1241795" cy="325805"/>
          </a:xfrm>
          <a:prstGeom prst="rect">
            <a:avLst/>
          </a:prstGeom>
          <a:ln>
            <a:noFill/>
          </a:ln>
        </p:spPr>
      </p:pic>
      <p:pic>
        <p:nvPicPr>
          <p:cNvPr id="22" name="Picture 21" descr="A graph of a function&#10;&#10;Description automatically generated">
            <a:extLst>
              <a:ext uri="{FF2B5EF4-FFF2-40B4-BE49-F238E27FC236}">
                <a16:creationId xmlns:a16="http://schemas.microsoft.com/office/drawing/2014/main" id="{88C4C9D8-E4F4-4101-2AFE-023B6FA6C9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7988" y="1690083"/>
            <a:ext cx="3228514" cy="198440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630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5E3A7-F7EB-D951-42A0-F3FB6C2B9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D47B7-8765-8F98-B6F8-7ECAABA12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Pellet trajectory simulation in AUG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E20800-7C8B-784C-36D9-FCD6AB46E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E1EF70-70A1-5463-9EC1-9E0C2BF6E292}"/>
              </a:ext>
            </a:extLst>
          </p:cNvPr>
          <p:cNvSpPr txBox="1"/>
          <p:nvPr/>
        </p:nvSpPr>
        <p:spPr>
          <a:xfrm>
            <a:off x="316809" y="1620196"/>
            <a:ext cx="6657261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Coupled ablation rate and rocket force equations</a:t>
            </a:r>
          </a:p>
          <a:p>
            <a:pPr marL="285750" indent="-28575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Fix background plasma profiles</a:t>
            </a:r>
          </a:p>
          <a:p>
            <a:pPr marL="800100" lvl="1" indent="-34290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Material drifts away from pellet</a:t>
            </a:r>
          </a:p>
          <a:p>
            <a:pPr marL="342900" indent="-34290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Profiles similar to Szepesi et al. JNM (2009)</a:t>
            </a:r>
          </a:p>
          <a:p>
            <a:pPr marL="800100" lvl="1" indent="-342900">
              <a:buFont typeface="Arial,Sans-Serif"/>
              <a:buChar char="•"/>
            </a:pPr>
            <a:endParaRPr lang="en-US" sz="2400">
              <a:ea typeface="CMU Serif"/>
              <a:cs typeface="CMU Serif"/>
            </a:endParaRPr>
          </a:p>
          <a:p>
            <a:pPr marL="342900" indent="-34290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Agrees reasonably well with AUG experiment</a:t>
            </a:r>
          </a:p>
          <a:p>
            <a:pPr marL="342900" indent="-34290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Shielding asymmetry dominates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ea typeface="CMU Serif"/>
              <a:cs typeface="CMU Serif"/>
            </a:endParaRP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0EF50DD5-0A56-DE0A-972C-7D9C9ED99E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89" t="1102" b="138"/>
          <a:stretch>
            <a:fillRect/>
          </a:stretch>
        </p:blipFill>
        <p:spPr>
          <a:xfrm>
            <a:off x="7019858" y="1786295"/>
            <a:ext cx="3990121" cy="43003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93E4B97-53D8-965B-AEA5-6E081D1E4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22" y="3541794"/>
            <a:ext cx="4677033" cy="25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75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D9FB5-658D-6C93-DFAF-1248A0F6E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F4DB1-0F79-F764-665F-218F310BA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Pellet trajectory simulation in AUG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6267D1-78C3-043E-E6C9-41A4AF3DE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15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A80CE8-5B07-08E5-8E95-A166573A040E}"/>
              </a:ext>
            </a:extLst>
          </p:cNvPr>
          <p:cNvSpPr txBox="1"/>
          <p:nvPr/>
        </p:nvSpPr>
        <p:spPr>
          <a:xfrm>
            <a:off x="316809" y="1620196"/>
            <a:ext cx="6657261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Coupled ablation rate and rocket force equations</a:t>
            </a:r>
          </a:p>
          <a:p>
            <a:pPr marL="285750" indent="-28575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Fix background plasma profiles</a:t>
            </a:r>
          </a:p>
          <a:p>
            <a:pPr marL="800100" lvl="1" indent="-34290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Material drifts away from pellet</a:t>
            </a:r>
          </a:p>
          <a:p>
            <a:pPr marL="342900" indent="-34290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Profiles similar to Szepesi et al. JNM (2009)</a:t>
            </a:r>
          </a:p>
          <a:p>
            <a:pPr marL="800100" lvl="1" indent="-342900">
              <a:buFont typeface="Arial,Sans-Serif"/>
              <a:buChar char="•"/>
            </a:pPr>
            <a:endParaRPr lang="en-US" sz="2400">
              <a:ea typeface="CMU Serif"/>
              <a:cs typeface="CMU Serif"/>
            </a:endParaRPr>
          </a:p>
          <a:p>
            <a:pPr marL="342900" indent="-34290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Result sensitive to ionization radius scale factor    , but agrees with experiment with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ea typeface="CMU Serif"/>
              <a:cs typeface="CMU Serif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865816-47B0-7816-7052-2A5C39B49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822" y="3499794"/>
            <a:ext cx="4677033" cy="254087"/>
          </a:xfrm>
          <a:prstGeom prst="rect">
            <a:avLst/>
          </a:prstGeom>
        </p:spPr>
      </p:pic>
      <p:pic>
        <p:nvPicPr>
          <p:cNvPr id="6" name="Picture 5" descr="A diagram of a graph&#10;&#10;AI-generated content may be incorrect.">
            <a:extLst>
              <a:ext uri="{FF2B5EF4-FFF2-40B4-BE49-F238E27FC236}">
                <a16:creationId xmlns:a16="http://schemas.microsoft.com/office/drawing/2014/main" id="{E3D84F5A-14AB-C6D4-2734-80D02A360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459" y="1500218"/>
            <a:ext cx="4244510" cy="48372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C88348-6138-E5EA-3F77-F7BA72628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0209" y="4255564"/>
            <a:ext cx="281724" cy="2760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555B1E-6872-A5A2-56E5-5411951FC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794" y="4615736"/>
            <a:ext cx="764267" cy="25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666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461F8-F11F-D818-48E3-864F4FCD7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Penetration depth in medium sized tokamaks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B23EDD-757B-1905-B6B1-2FA556FA8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6E520-FE0C-E9EA-D208-78FB85683751}"/>
              </a:ext>
            </a:extLst>
          </p:cNvPr>
          <p:cNvSpPr txBox="1"/>
          <p:nvPr/>
        </p:nvSpPr>
        <p:spPr>
          <a:xfrm>
            <a:off x="643982" y="1692730"/>
            <a:ext cx="5911200" cy="52629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Coupled ablation rate and rocket force equations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Fix background plasma profiles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Material drifts away from pellet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LFS injection, mapping penetration depth in relation to minor radius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Representative H-mode MST profiles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ea typeface="CMU Serif"/>
              <a:cs typeface="CMU Serif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Moderate effect except for slowest/largest pellets/shards</a:t>
            </a:r>
          </a:p>
          <a:p>
            <a:pPr marL="800100" lvl="1" indent="-342900">
              <a:buFont typeface="Arial"/>
              <a:buChar char="•"/>
            </a:pPr>
            <a:endParaRPr lang="en-US" sz="2400" dirty="0">
              <a:ea typeface="CMU Serif"/>
              <a:cs typeface="CMU Serif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ea typeface="CMU Serif"/>
              <a:cs typeface="CMU Serif"/>
            </a:endParaRPr>
          </a:p>
          <a:p>
            <a:pPr marL="800100" lvl="1" indent="-34290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ea typeface="CMU Serif"/>
              <a:cs typeface="CMU Serif"/>
            </a:endParaRPr>
          </a:p>
        </p:txBody>
      </p:sp>
      <p:pic>
        <p:nvPicPr>
          <p:cNvPr id="10" name="Picture 9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74070EE4-16F8-35CE-379A-AF20A94956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39" b="-2439"/>
          <a:stretch>
            <a:fillRect/>
          </a:stretch>
        </p:blipFill>
        <p:spPr>
          <a:xfrm>
            <a:off x="1099931" y="4344611"/>
            <a:ext cx="3790122" cy="243629"/>
          </a:xfrm>
          <a:prstGeom prst="rect">
            <a:avLst/>
          </a:prstGeom>
        </p:spPr>
      </p:pic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C6C73AC-1A5A-F0D8-059D-7E72814EA3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23"/>
          <a:stretch>
            <a:fillRect/>
          </a:stretch>
        </p:blipFill>
        <p:spPr>
          <a:xfrm>
            <a:off x="6824508" y="1693648"/>
            <a:ext cx="4886121" cy="34089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B5003D-3D10-72A8-5903-C894D24CC824}"/>
              </a:ext>
            </a:extLst>
          </p:cNvPr>
          <p:cNvSpPr txBox="1"/>
          <p:nvPr/>
        </p:nvSpPr>
        <p:spPr>
          <a:xfrm>
            <a:off x="9056765" y="2007756"/>
            <a:ext cx="1669200" cy="646331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MU Serif"/>
                <a:cs typeface="CMU Serif"/>
              </a:rPr>
              <a:t>Fueling </a:t>
            </a:r>
          </a:p>
          <a:p>
            <a:r>
              <a:rPr lang="en-US" dirty="0">
                <a:ea typeface="CMU Serif"/>
                <a:cs typeface="CMU Serif"/>
              </a:rPr>
              <a:t>+ ELM pacing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857CEC-BA2E-18AB-3826-BABECF9ADFB0}"/>
              </a:ext>
            </a:extLst>
          </p:cNvPr>
          <p:cNvSpPr txBox="1"/>
          <p:nvPr/>
        </p:nvSpPr>
        <p:spPr>
          <a:xfrm>
            <a:off x="10427686" y="2857252"/>
            <a:ext cx="1285200" cy="365760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MU Serif"/>
                <a:cs typeface="CMU Serif"/>
              </a:rPr>
              <a:t>SPI shards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CAF77B2-1AAA-3FFE-4DD5-B554BC238DB7}"/>
              </a:ext>
            </a:extLst>
          </p:cNvPr>
          <p:cNvCxnSpPr/>
          <p:nvPr/>
        </p:nvCxnSpPr>
        <p:spPr>
          <a:xfrm flipH="1">
            <a:off x="8688521" y="2298730"/>
            <a:ext cx="405600" cy="98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B5A8E37-EA60-EF0B-0CF8-7BC64187FEC5}"/>
              </a:ext>
            </a:extLst>
          </p:cNvPr>
          <p:cNvCxnSpPr/>
          <p:nvPr/>
        </p:nvCxnSpPr>
        <p:spPr>
          <a:xfrm flipH="1" flipV="1">
            <a:off x="10092834" y="2892104"/>
            <a:ext cx="394696" cy="1089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08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461F8-F11F-D818-48E3-864F4FCD7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271" y="-2387"/>
            <a:ext cx="10515600" cy="1325563"/>
          </a:xfrm>
        </p:spPr>
        <p:txBody>
          <a:bodyPr/>
          <a:lstStyle/>
          <a:p>
            <a:r>
              <a:rPr lang="en-US" dirty="0">
                <a:ea typeface="CMU Serif"/>
                <a:cs typeface="CMU Serif"/>
              </a:rPr>
              <a:t>Penetration depth in ITER L-mode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B23EDD-757B-1905-B6B1-2FA556FA8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17</a:t>
            </a:fld>
            <a:endParaRPr lang="en-GB"/>
          </a:p>
        </p:txBody>
      </p:sp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B0FBEC5F-3C7E-8859-7878-93CB06085F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1" t="55" r="130" b="-187"/>
          <a:stretch>
            <a:fillRect/>
          </a:stretch>
        </p:blipFill>
        <p:spPr>
          <a:xfrm>
            <a:off x="7184949" y="1935682"/>
            <a:ext cx="4561761" cy="3215570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796996-7740-E69B-C879-9EF83507C3B8}"/>
              </a:ext>
            </a:extLst>
          </p:cNvPr>
          <p:cNvSpPr txBox="1"/>
          <p:nvPr/>
        </p:nvSpPr>
        <p:spPr>
          <a:xfrm>
            <a:off x="441279" y="1326678"/>
            <a:ext cx="6743791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Coupled ablation rate and rocket force equations</a:t>
            </a:r>
          </a:p>
          <a:p>
            <a:pPr marL="285750" indent="-28575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Fix background plasma profiles</a:t>
            </a:r>
          </a:p>
          <a:p>
            <a:pPr marL="800100" lvl="1" indent="-34290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Material drifts away from pellet</a:t>
            </a:r>
          </a:p>
          <a:p>
            <a:pPr marL="342900" indent="-34290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LFS injection, mapping penetration depth in relation to minor radius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Scenario produced by the CORSICA code [Kim et al NF 2018, </a:t>
            </a:r>
            <a:r>
              <a:rPr lang="en-US" sz="2400" dirty="0" err="1">
                <a:ea typeface="CMU Serif"/>
                <a:cs typeface="CMU Serif"/>
              </a:rPr>
              <a:t>Vallhagen</a:t>
            </a:r>
            <a:r>
              <a:rPr lang="en-US" sz="2400" dirty="0">
                <a:ea typeface="CMU Serif"/>
                <a:cs typeface="CMU Serif"/>
              </a:rPr>
              <a:t> et al. NF 2024]</a:t>
            </a:r>
            <a:endParaRPr lang="en-US"/>
          </a:p>
          <a:p>
            <a:pPr marL="285750" indent="-285750">
              <a:buFont typeface="Arial"/>
              <a:buChar char="•"/>
            </a:pPr>
            <a:endParaRPr lang="en-US" sz="24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Still moderate rocket effect, but smaller penetration depths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87384-5D0A-7F89-F2CF-94E133A013E8}"/>
              </a:ext>
            </a:extLst>
          </p:cNvPr>
          <p:cNvSpPr txBox="1"/>
          <p:nvPr/>
        </p:nvSpPr>
        <p:spPr>
          <a:xfrm>
            <a:off x="7913979" y="2853399"/>
            <a:ext cx="1669200" cy="584775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ea typeface="CMU Serif"/>
                <a:cs typeface="CMU Serif"/>
              </a:rPr>
              <a:t>Fueling </a:t>
            </a:r>
          </a:p>
          <a:p>
            <a:r>
              <a:rPr lang="en-US" sz="1600" dirty="0">
                <a:ea typeface="CMU Serif"/>
                <a:cs typeface="CMU Serif"/>
              </a:rPr>
              <a:t>+ ELM pacing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6207673-55A9-495D-7D0C-B8F4280B4DFD}"/>
              </a:ext>
            </a:extLst>
          </p:cNvPr>
          <p:cNvCxnSpPr/>
          <p:nvPr/>
        </p:nvCxnSpPr>
        <p:spPr>
          <a:xfrm>
            <a:off x="8665283" y="3381347"/>
            <a:ext cx="560400" cy="14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D86D6A3-628F-6A93-E40E-21378442BD3E}"/>
              </a:ext>
            </a:extLst>
          </p:cNvPr>
          <p:cNvSpPr txBox="1"/>
          <p:nvPr/>
        </p:nvSpPr>
        <p:spPr>
          <a:xfrm>
            <a:off x="10262043" y="4143681"/>
            <a:ext cx="1285200" cy="365760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MU Serif"/>
                <a:cs typeface="CMU Serif"/>
              </a:rPr>
              <a:t>SPI shards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8C68C8E-8FD8-BDC8-0681-3DDF28FA5771}"/>
              </a:ext>
            </a:extLst>
          </p:cNvPr>
          <p:cNvCxnSpPr/>
          <p:nvPr/>
        </p:nvCxnSpPr>
        <p:spPr>
          <a:xfrm flipH="1" flipV="1">
            <a:off x="10449685" y="3954295"/>
            <a:ext cx="325461" cy="2394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9" name="Picture 1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5743D4B-8A4F-185B-688B-492ED8B3A3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459" t="11091" r="3075" b="71869"/>
          <a:stretch>
            <a:fillRect/>
          </a:stretch>
        </p:blipFill>
        <p:spPr>
          <a:xfrm>
            <a:off x="7964508" y="2011628"/>
            <a:ext cx="735163" cy="526879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162B551-B3F5-CD6C-9C1B-83A36B262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684" y="4392417"/>
            <a:ext cx="4278000" cy="22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99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30866-5F8E-78A6-4D31-EFD252B8C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B7BF7-6E49-DC54-A99D-85D4AF200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271" y="-2387"/>
            <a:ext cx="10515600" cy="1325563"/>
          </a:xfrm>
        </p:spPr>
        <p:txBody>
          <a:bodyPr/>
          <a:lstStyle/>
          <a:p>
            <a:r>
              <a:rPr lang="en-US" dirty="0">
                <a:ea typeface="CMU Serif"/>
                <a:cs typeface="CMU Serif"/>
              </a:rPr>
              <a:t>Penetration depth in ITER H-mode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CB6605-B1F3-BADA-36DE-407049E8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7A07DD-1067-42FB-E4F0-E404D5B3C7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-2115"/>
          <a:stretch>
            <a:fillRect/>
          </a:stretch>
        </p:blipFill>
        <p:spPr>
          <a:xfrm>
            <a:off x="7287566" y="1753744"/>
            <a:ext cx="4586259" cy="3348259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70DEFB-69AC-749A-E4CA-7C017EC4A63B}"/>
              </a:ext>
            </a:extLst>
          </p:cNvPr>
          <p:cNvSpPr txBox="1"/>
          <p:nvPr/>
        </p:nvSpPr>
        <p:spPr>
          <a:xfrm>
            <a:off x="537279" y="1461226"/>
            <a:ext cx="6752556" cy="38779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US" sz="2400" dirty="0">
                <a:ea typeface="CMU Serif"/>
                <a:cs typeface="CMU Serif"/>
              </a:rPr>
              <a:t>Scenario produced by the CORSICA code [Kim et al NF 2018, </a:t>
            </a:r>
            <a:r>
              <a:rPr lang="en-US" sz="2400" dirty="0" err="1">
                <a:ea typeface="CMU Serif"/>
                <a:cs typeface="CMU Serif"/>
              </a:rPr>
              <a:t>Vallhagen</a:t>
            </a:r>
            <a:r>
              <a:rPr lang="en-US" sz="2400" dirty="0">
                <a:ea typeface="CMU Serif"/>
                <a:cs typeface="CMU Serif"/>
              </a:rPr>
              <a:t> et al. NF 2024]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Higher temperature, higher pedestal </a:t>
            </a:r>
            <a:endParaRPr lang="en-US">
              <a:ea typeface="CMU Serif"/>
              <a:cs typeface="CMU Serif"/>
            </a:endParaRPr>
          </a:p>
          <a:p>
            <a:r>
              <a:rPr lang="en-US" sz="2400" dirty="0">
                <a:ea typeface="CMU Serif"/>
                <a:cs typeface="CMU Serif"/>
              </a:rPr>
              <a:t>   =&gt; stronger rocket force</a:t>
            </a:r>
            <a:endParaRPr lang="en-US">
              <a:ea typeface="CMU Serif"/>
              <a:cs typeface="CMU Serif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Small penetration depths even without rocket force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CMU Serif"/>
                <a:cs typeface="CMU Serif"/>
              </a:rPr>
              <a:t>Need cumulative effect of SPI shards (or HFS injection)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Only moderate effect of shielding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CMU Serif"/>
                <a:cs typeface="CMU Serif"/>
              </a:rPr>
              <a:t>Decrease with ionization radius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CMU Serif"/>
                <a:cs typeface="CMU Serif"/>
              </a:rPr>
              <a:t>Shielding dampens ablation rate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234C2A6-6C3B-AAB8-B3F4-562EC6290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000" y="2322076"/>
            <a:ext cx="5250000" cy="22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52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F66E0-1759-E977-41A8-1CA296FA1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35328-D287-F2DD-E3F8-70920CDA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200" y="131125"/>
            <a:ext cx="10515600" cy="1325563"/>
          </a:xfrm>
        </p:spPr>
        <p:txBody>
          <a:bodyPr/>
          <a:lstStyle/>
          <a:p>
            <a:r>
              <a:rPr lang="en-US" dirty="0">
                <a:ea typeface="CMU Serif"/>
                <a:cs typeface="CMU Serif"/>
              </a:rPr>
              <a:t>Pellet injection in tokamaks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D7726C-158C-937B-1CE3-A1703BE4B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</a:t>
            </a:fld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40B2769-344A-3406-F4EE-A70805576546}"/>
              </a:ext>
            </a:extLst>
          </p:cNvPr>
          <p:cNvSpPr txBox="1">
            <a:spLocks/>
          </p:cNvSpPr>
          <p:nvPr/>
        </p:nvSpPr>
        <p:spPr>
          <a:xfrm>
            <a:off x="623788" y="1215179"/>
            <a:ext cx="10323787" cy="31750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CMU Serif"/>
                <a:cs typeface="CMU Serif"/>
              </a:rPr>
              <a:t>Refueling, plasma control, diagnostics, disruption mitigation</a:t>
            </a:r>
          </a:p>
          <a:p>
            <a:pPr lvl="1"/>
            <a:r>
              <a:rPr lang="en-US" sz="1800" dirty="0">
                <a:ea typeface="CMU Serif"/>
                <a:cs typeface="CMU Serif"/>
              </a:rPr>
              <a:t>Shattered Pellet Injection (SPI) for disruption mitigation</a:t>
            </a:r>
          </a:p>
          <a:p>
            <a:r>
              <a:rPr lang="en-US" sz="2400" dirty="0">
                <a:ea typeface="CMU Serif"/>
                <a:cs typeface="CMU Serif"/>
              </a:rPr>
              <a:t>Asymmetric heating leads to rocket force</a:t>
            </a:r>
          </a:p>
          <a:p>
            <a:pPr lvl="1"/>
            <a:r>
              <a:rPr lang="en-US" sz="1800" dirty="0">
                <a:ea typeface="CMU Serif"/>
                <a:cs typeface="CMU Serif"/>
              </a:rPr>
              <a:t>Ablation cloud </a:t>
            </a:r>
            <a:r>
              <a:rPr lang="en-US" sz="1800" dirty="0" err="1">
                <a:ea typeface="CMU Serif"/>
                <a:cs typeface="CMU Serif"/>
              </a:rPr>
              <a:t>polarised</a:t>
            </a:r>
            <a:r>
              <a:rPr lang="en-US" sz="1800" dirty="0">
                <a:ea typeface="CMU Serif"/>
                <a:cs typeface="CMU Serif"/>
              </a:rPr>
              <a:t> by       -drift =&gt;            -drift towards LFS</a:t>
            </a:r>
          </a:p>
          <a:p>
            <a:pPr lvl="1"/>
            <a:r>
              <a:rPr lang="en-US" sz="1800" dirty="0">
                <a:ea typeface="CMU Serif"/>
                <a:cs typeface="CMU Serif"/>
              </a:rPr>
              <a:t>Leads to asymmetric shielding of the pellet</a:t>
            </a:r>
          </a:p>
          <a:p>
            <a:pPr lvl="1"/>
            <a:r>
              <a:rPr lang="en-US" sz="1800" dirty="0">
                <a:ea typeface="CMU Serif"/>
                <a:cs typeface="CMU Serif"/>
              </a:rPr>
              <a:t>Additional asymmetry from gradients (temperature, density)</a:t>
            </a:r>
          </a:p>
          <a:p>
            <a:r>
              <a:rPr lang="en-US" sz="2200" dirty="0">
                <a:ea typeface="CMU Serif"/>
                <a:cs typeface="CMU Serif"/>
              </a:rPr>
              <a:t>Important effect on D2 disruption SPI in JET [Kong et al. NF 2024]</a:t>
            </a:r>
          </a:p>
          <a:p>
            <a:r>
              <a:rPr lang="en-US" sz="2200" dirty="0">
                <a:ea typeface="CMU Serif"/>
                <a:cs typeface="CMU Serif"/>
              </a:rPr>
              <a:t>Foreseen to be important in ITER [</a:t>
            </a:r>
            <a:r>
              <a:rPr lang="en-US" sz="2200" dirty="0" err="1">
                <a:ea typeface="CMU Serif"/>
                <a:cs typeface="CMU Serif"/>
              </a:rPr>
              <a:t>Samulyak</a:t>
            </a:r>
            <a:r>
              <a:rPr lang="en-US" sz="2200" dirty="0">
                <a:ea typeface="CMU Serif"/>
                <a:cs typeface="CMU Serif"/>
              </a:rPr>
              <a:t> et al. TSDW 2023]</a:t>
            </a:r>
          </a:p>
          <a:p>
            <a:pPr lvl="1"/>
            <a:endParaRPr lang="en-US">
              <a:ea typeface="CMU Serif"/>
              <a:cs typeface="CMU Serif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FACA4A-49EB-6590-F5B8-9E99DC9BE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8613" y="2534058"/>
            <a:ext cx="458775" cy="1618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8BEAC2-820E-E2EA-49A4-5E139AAE54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6666" y="2520619"/>
            <a:ext cx="838425" cy="162225"/>
          </a:xfrm>
          <a:prstGeom prst="rect">
            <a:avLst/>
          </a:prstGeom>
        </p:spPr>
      </p:pic>
      <p:pic>
        <p:nvPicPr>
          <p:cNvPr id="7" name="Picture 6" descr="Diagram of a diagram of a human eye&#10;&#10;Description automatically generated">
            <a:extLst>
              <a:ext uri="{FF2B5EF4-FFF2-40B4-BE49-F238E27FC236}">
                <a16:creationId xmlns:a16="http://schemas.microsoft.com/office/drawing/2014/main" id="{57CCB915-27B3-6C52-3B45-54303C86C3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6400" y="4271589"/>
            <a:ext cx="7369200" cy="2082662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FC5C44-C23C-18FD-D4CD-712328DE14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2102" y="4273826"/>
            <a:ext cx="2346455" cy="2537792"/>
          </a:xfrm>
          <a:prstGeom prst="rect">
            <a:avLst/>
          </a:prstGeom>
          <a:ln>
            <a:noFill/>
          </a:ln>
        </p:spPr>
      </p:pic>
      <p:sp>
        <p:nvSpPr>
          <p:cNvPr id="11" name="Arrow: Down 10">
            <a:extLst>
              <a:ext uri="{FF2B5EF4-FFF2-40B4-BE49-F238E27FC236}">
                <a16:creationId xmlns:a16="http://schemas.microsoft.com/office/drawing/2014/main" id="{54CBCB8F-A277-ADB0-CC0D-FDB28359CE91}"/>
              </a:ext>
            </a:extLst>
          </p:cNvPr>
          <p:cNvSpPr/>
          <p:nvPr/>
        </p:nvSpPr>
        <p:spPr>
          <a:xfrm>
            <a:off x="7798316" y="5679428"/>
            <a:ext cx="225030" cy="677993"/>
          </a:xfrm>
          <a:prstGeom prst="downArrow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7C7D605-A05C-FC62-5D76-E7C7CC1E5753}"/>
              </a:ext>
            </a:extLst>
          </p:cNvPr>
          <p:cNvSpPr/>
          <p:nvPr/>
        </p:nvSpPr>
        <p:spPr>
          <a:xfrm>
            <a:off x="8102403" y="5792909"/>
            <a:ext cx="1792239" cy="556632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/>
              <a:t>rocket force</a:t>
            </a:r>
          </a:p>
        </p:txBody>
      </p:sp>
    </p:spTree>
    <p:extLst>
      <p:ext uri="{BB962C8B-B14F-4D97-AF65-F5344CB8AC3E}">
        <p14:creationId xmlns:p14="http://schemas.microsoft.com/office/powerpoint/2010/main" val="326725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3BCA-5934-AC96-AEEF-E0B641F19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Conclusion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11433-D10D-1ED5-9E92-E2D0B680A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7259"/>
            <a:ext cx="5157787" cy="592264"/>
          </a:xfrm>
        </p:spPr>
        <p:txBody>
          <a:bodyPr>
            <a:normAutofit/>
          </a:bodyPr>
          <a:lstStyle/>
          <a:p>
            <a:r>
              <a:rPr lang="en-US" sz="2800">
                <a:ea typeface="CMU Serif"/>
                <a:cs typeface="CMU Serif"/>
              </a:rPr>
              <a:t>Summary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74690-0151-5F90-8415-81FEC8E08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76075" cy="368458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ea typeface="CMU Serif"/>
                <a:cs typeface="CMU Serif"/>
              </a:rPr>
              <a:t>Developed a self-consistent semi-analytical model for the pellet rocket effect</a:t>
            </a:r>
          </a:p>
          <a:p>
            <a:r>
              <a:rPr lang="en-US" dirty="0">
                <a:ea typeface="CMU Serif"/>
                <a:cs typeface="CMU Serif"/>
              </a:rPr>
              <a:t>Asymmetric NGS model </a:t>
            </a:r>
          </a:p>
          <a:p>
            <a:r>
              <a:rPr lang="en-US" dirty="0">
                <a:ea typeface="CMU Serif"/>
                <a:cs typeface="CMU Serif"/>
              </a:rPr>
              <a:t>Reasonable agreement with AUG experiments</a:t>
            </a:r>
          </a:p>
          <a:p>
            <a:r>
              <a:rPr lang="en-US" dirty="0">
                <a:ea typeface="CMU Serif"/>
                <a:cs typeface="CMU Serif"/>
              </a:rPr>
              <a:t>Could limit penetration depth in ITER, at least in H-mode</a:t>
            </a:r>
          </a:p>
          <a:p>
            <a:endParaRPr lang="en-US" dirty="0">
              <a:ea typeface="CMU Serif"/>
              <a:cs typeface="CMU Serif"/>
            </a:endParaRPr>
          </a:p>
          <a:p>
            <a:endParaRPr lang="en-US" dirty="0">
              <a:ea typeface="CMU Serif"/>
              <a:cs typeface="CMU Serif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18D094-01EB-0ABE-5749-A5217D5B7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7259"/>
            <a:ext cx="5177092" cy="592264"/>
          </a:xfrm>
        </p:spPr>
        <p:txBody>
          <a:bodyPr>
            <a:normAutofit/>
          </a:bodyPr>
          <a:lstStyle/>
          <a:p>
            <a:r>
              <a:rPr lang="en-US" sz="2800" dirty="0">
                <a:ea typeface="CMU Serif"/>
                <a:cs typeface="CMU Serif"/>
              </a:rPr>
              <a:t>Outlook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70762F-784B-BCD6-1657-15FB4874C06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ea typeface="CMU Serif"/>
                <a:cs typeface="CMU Serif"/>
              </a:rPr>
              <a:t>Improve on approximations</a:t>
            </a:r>
          </a:p>
          <a:p>
            <a:pPr lvl="1"/>
            <a:r>
              <a:rPr lang="en-US" dirty="0" err="1">
                <a:ea typeface="+mn-lt"/>
                <a:cs typeface="+mn-lt"/>
              </a:rPr>
              <a:t>Plasmoid</a:t>
            </a:r>
            <a:r>
              <a:rPr lang="en-US" dirty="0">
                <a:ea typeface="+mn-lt"/>
                <a:cs typeface="+mn-lt"/>
              </a:rPr>
              <a:t> profiles</a:t>
            </a:r>
            <a:endParaRPr lang="en-US" dirty="0">
              <a:ea typeface="CMU Serif"/>
              <a:cs typeface="CMU Serif"/>
            </a:endParaRPr>
          </a:p>
          <a:p>
            <a:pPr lvl="1"/>
            <a:r>
              <a:rPr lang="en-US" dirty="0">
                <a:ea typeface="CMU Serif"/>
                <a:cs typeface="CMU Serif"/>
              </a:rPr>
              <a:t>Effective ionization radius</a:t>
            </a:r>
          </a:p>
          <a:p>
            <a:pPr lvl="1"/>
            <a:r>
              <a:rPr lang="en-US" dirty="0">
                <a:ea typeface="CMU Serif"/>
                <a:cs typeface="CMU Serif"/>
              </a:rPr>
              <a:t>Mono-energetic beam</a:t>
            </a:r>
          </a:p>
          <a:p>
            <a:pPr lvl="1"/>
            <a:r>
              <a:rPr lang="en-US" dirty="0">
                <a:ea typeface="CMU Serif"/>
                <a:cs typeface="CMU Serif"/>
              </a:rPr>
              <a:t>Radial electron path</a:t>
            </a:r>
          </a:p>
          <a:p>
            <a:r>
              <a:rPr lang="en-US" dirty="0">
                <a:ea typeface="CMU Serif"/>
                <a:cs typeface="CMU Serif"/>
              </a:rPr>
              <a:t>Include in self-consistent background plasma model</a:t>
            </a:r>
          </a:p>
          <a:p>
            <a:pPr lvl="1"/>
            <a:r>
              <a:rPr lang="en-US" dirty="0">
                <a:ea typeface="CMU Serif"/>
                <a:cs typeface="CMU Serif"/>
              </a:rPr>
              <a:t>HFS injections</a:t>
            </a:r>
          </a:p>
          <a:p>
            <a:pPr lvl="1"/>
            <a:r>
              <a:rPr lang="en-US" dirty="0">
                <a:ea typeface="CMU Serif"/>
                <a:cs typeface="CMU Serif"/>
              </a:rPr>
              <a:t>Effect on SPIs with several shards</a:t>
            </a:r>
            <a:endParaRPr lang="en-US"/>
          </a:p>
          <a:p>
            <a:endParaRPr lang="en-US">
              <a:ea typeface="CMU Serif"/>
              <a:cs typeface="CMU Serif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81FA1F-30A6-454C-B001-15CD5D9ED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74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43CAB-592D-76D9-A6B9-5CCF1A4F0E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Backup slides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05D2CD-46D6-5CE7-211F-E5E34B5E6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056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19E90-2873-3FD7-8A34-3D00F4FDC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721" y="-218"/>
            <a:ext cx="10515600" cy="1325563"/>
          </a:xfrm>
        </p:spPr>
        <p:txBody>
          <a:bodyPr/>
          <a:lstStyle/>
          <a:p>
            <a:r>
              <a:rPr lang="en-US">
                <a:ea typeface="CMU Serif"/>
                <a:cs typeface="CMU Serif"/>
              </a:rPr>
              <a:t>Referenced publications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86A4C-8D92-4B2A-82C5-E55E0E593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119" y="1011434"/>
            <a:ext cx="10755681" cy="5603938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>
              <a:buNone/>
            </a:pPr>
            <a:r>
              <a:rPr lang="en-US" dirty="0">
                <a:ea typeface="+mn-lt"/>
                <a:cs typeface="+mn-lt"/>
              </a:rPr>
              <a:t>M. Kong, E. </a:t>
            </a:r>
            <a:r>
              <a:rPr lang="en-US" err="1">
                <a:ea typeface="+mn-lt"/>
                <a:cs typeface="+mn-lt"/>
              </a:rPr>
              <a:t>Nardon</a:t>
            </a:r>
            <a:r>
              <a:rPr lang="en-US" dirty="0">
                <a:ea typeface="+mn-lt"/>
                <a:cs typeface="+mn-lt"/>
              </a:rPr>
              <a:t>, M. Hoelzl, D. Bonfiglio, D. Hu, S.-J. Lee, R. </a:t>
            </a:r>
            <a:r>
              <a:rPr lang="en-US" err="1">
                <a:ea typeface="+mn-lt"/>
                <a:cs typeface="+mn-lt"/>
              </a:rPr>
              <a:t>Samulyak</a:t>
            </a:r>
            <a:r>
              <a:rPr lang="en-US" dirty="0">
                <a:ea typeface="+mn-lt"/>
                <a:cs typeface="+mn-lt"/>
              </a:rPr>
              <a:t>, U. Sheikh, S. Silburn, F.J. Artola, A. Boboc, G. Bodner, P. Carvalho, E. </a:t>
            </a:r>
            <a:r>
              <a:rPr lang="en-US" err="1">
                <a:ea typeface="+mn-lt"/>
                <a:cs typeface="+mn-lt"/>
              </a:rPr>
              <a:t>Delabie</a:t>
            </a:r>
            <a:r>
              <a:rPr lang="en-US" dirty="0">
                <a:ea typeface="+mn-lt"/>
                <a:cs typeface="+mn-lt"/>
              </a:rPr>
              <a:t>, J.M. </a:t>
            </a:r>
            <a:r>
              <a:rPr lang="en-US" err="1">
                <a:ea typeface="+mn-lt"/>
                <a:cs typeface="+mn-lt"/>
              </a:rPr>
              <a:t>Fontdecaba</a:t>
            </a:r>
            <a:r>
              <a:rPr lang="en-US" dirty="0">
                <a:ea typeface="+mn-lt"/>
                <a:cs typeface="+mn-lt"/>
              </a:rPr>
              <a:t>, S.N. Gerasimov, T.C. Hender, S. </a:t>
            </a:r>
            <a:r>
              <a:rPr lang="en-US" err="1">
                <a:ea typeface="+mn-lt"/>
                <a:cs typeface="+mn-lt"/>
              </a:rPr>
              <a:t>Jachmich</a:t>
            </a:r>
            <a:r>
              <a:rPr lang="en-US" dirty="0">
                <a:ea typeface="+mn-lt"/>
                <a:cs typeface="+mn-lt"/>
              </a:rPr>
              <a:t>, D. Kos, K.D. Lawson, S. Pamela, C. </a:t>
            </a:r>
            <a:r>
              <a:rPr lang="en-US" err="1">
                <a:ea typeface="+mn-lt"/>
                <a:cs typeface="+mn-lt"/>
              </a:rPr>
              <a:t>Sommariva</a:t>
            </a:r>
            <a:r>
              <a:rPr lang="en-US" dirty="0">
                <a:ea typeface="+mn-lt"/>
                <a:cs typeface="+mn-lt"/>
              </a:rPr>
              <a:t>, Z̆. </a:t>
            </a:r>
            <a:r>
              <a:rPr lang="en-US" err="1">
                <a:ea typeface="+mn-lt"/>
                <a:cs typeface="+mn-lt"/>
              </a:rPr>
              <a:t>S̆tancar</a:t>
            </a:r>
            <a:r>
              <a:rPr lang="en-US" dirty="0">
                <a:ea typeface="+mn-lt"/>
                <a:cs typeface="+mn-lt"/>
              </a:rPr>
              <a:t>, B. Stein-Lubrano, H.J. Sun, R. Sweeney, G. Szepesi, the JOREK Team and JET Contributors (2024). Interpretative 3D MHD modelling of deuterium SPI into a JET H-mode plasma. Nuclear Fusion, 64, 066004. </a:t>
            </a:r>
            <a:r>
              <a:rPr lang="en-US" dirty="0">
                <a:ea typeface="+mn-lt"/>
                <a:cs typeface="+mn-lt"/>
                <a:hlinkClick r:id="rId2"/>
              </a:rPr>
              <a:t>https://iopscience.iop.org/article/10.1088/1741-4326/ad3b1c</a:t>
            </a:r>
            <a:endParaRPr lang="en-US" dirty="0">
              <a:ea typeface="CMU Serif"/>
              <a:cs typeface="CMU Serif"/>
            </a:endParaRPr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Parks, P. B., &amp; Turnbull, R. J. (1978). Effect of transonic flow in the ablation cloud on the lifetime of a solid hydrogen pellet in a plasma. The Physics of Fluids, 21(10), 1735–1741. </a:t>
            </a:r>
            <a:r>
              <a:rPr lang="en-US" dirty="0">
                <a:ea typeface="+mn-lt"/>
                <a:cs typeface="+mn-lt"/>
                <a:hlinkClick r:id="rId3"/>
              </a:rPr>
              <a:t>https://doi.org/10.1063/1.862088</a:t>
            </a:r>
            <a:endParaRPr lang="en-US" dirty="0">
              <a:ea typeface="CMU Serif"/>
              <a:cs typeface="CMU Serif"/>
            </a:endParaRPr>
          </a:p>
          <a:p>
            <a:pPr>
              <a:buNone/>
            </a:pPr>
            <a:r>
              <a:rPr lang="en-US" err="1">
                <a:ea typeface="+mn-lt"/>
                <a:cs typeface="+mn-lt"/>
              </a:rPr>
              <a:t>Samulyak</a:t>
            </a:r>
            <a:r>
              <a:rPr lang="en-US" dirty="0">
                <a:ea typeface="+mn-lt"/>
                <a:cs typeface="+mn-lt"/>
              </a:rPr>
              <a:t>, R. (2023). Simulation study of the influence of grad-B drift on pellet ablation dynamics. Theory and Simulation of Disruptions Workshop, Princeton Plasma Physics Laboratory. </a:t>
            </a:r>
            <a:r>
              <a:rPr lang="en-US" dirty="0">
                <a:ea typeface="+mn-lt"/>
                <a:cs typeface="+mn-lt"/>
                <a:hlinkClick r:id="rId4"/>
              </a:rPr>
              <a:t>https://tsdw.pppl.gov/Talks/2023/Samulyak.pdf</a:t>
            </a:r>
            <a:endParaRPr lang="en-US" dirty="0"/>
          </a:p>
          <a:p>
            <a:pPr>
              <a:buNone/>
            </a:pPr>
            <a:r>
              <a:rPr lang="en-US" err="1">
                <a:ea typeface="+mn-lt"/>
                <a:cs typeface="+mn-lt"/>
              </a:rPr>
              <a:t>Senichenkov</a:t>
            </a:r>
            <a:r>
              <a:rPr lang="en-US" dirty="0">
                <a:ea typeface="+mn-lt"/>
                <a:cs typeface="+mn-lt"/>
              </a:rPr>
              <a:t>, I., </a:t>
            </a:r>
            <a:r>
              <a:rPr lang="en-US" err="1">
                <a:ea typeface="+mn-lt"/>
                <a:cs typeface="+mn-lt"/>
              </a:rPr>
              <a:t>Rozhansky</a:t>
            </a:r>
            <a:r>
              <a:rPr lang="en-US" dirty="0">
                <a:ea typeface="+mn-lt"/>
                <a:cs typeface="+mn-lt"/>
              </a:rPr>
              <a:t>, V., &amp; </a:t>
            </a:r>
            <a:r>
              <a:rPr lang="en-US" err="1">
                <a:ea typeface="+mn-lt"/>
                <a:cs typeface="+mn-lt"/>
              </a:rPr>
              <a:t>Gusakov</a:t>
            </a:r>
            <a:r>
              <a:rPr lang="en-US" dirty="0">
                <a:ea typeface="+mn-lt"/>
                <a:cs typeface="+mn-lt"/>
              </a:rPr>
              <a:t>, P. (2007). The pellet rocket acceleration caused by B-induced drift. </a:t>
            </a:r>
            <a:r>
              <a:rPr lang="en-US" err="1">
                <a:ea typeface="+mn-lt"/>
                <a:cs typeface="+mn-lt"/>
              </a:rPr>
              <a:t>Europhysics</a:t>
            </a:r>
            <a:r>
              <a:rPr lang="en-US" dirty="0">
                <a:ea typeface="+mn-lt"/>
                <a:cs typeface="+mn-lt"/>
              </a:rPr>
              <a:t> Conference Abstracts, 31F, P4.094. </a:t>
            </a:r>
            <a:r>
              <a:rPr lang="en-US" dirty="0">
                <a:ea typeface="+mn-lt"/>
                <a:cs typeface="+mn-lt"/>
                <a:hlinkClick r:id="rId5"/>
              </a:rPr>
              <a:t>https://info.fusion.ciemat.es/OCS/EPS2007/pdf/P4_094.pdf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Szepesi, T., </a:t>
            </a:r>
            <a:r>
              <a:rPr lang="en-US" err="1">
                <a:ea typeface="+mn-lt"/>
                <a:cs typeface="+mn-lt"/>
              </a:rPr>
              <a:t>Kálvin</a:t>
            </a:r>
            <a:r>
              <a:rPr lang="en-US" dirty="0">
                <a:ea typeface="+mn-lt"/>
                <a:cs typeface="+mn-lt"/>
              </a:rPr>
              <a:t>, S., Kocsis, G., &amp; Lang, P. T. (2007). Radial acceleration of solid hydrogen pellets in hot tokamak plasmas. 34th EPS Conference on Plasma Physics, 31F, P.4037. </a:t>
            </a:r>
            <a:r>
              <a:rPr lang="en-US" dirty="0">
                <a:ea typeface="+mn-lt"/>
                <a:cs typeface="+mn-lt"/>
                <a:hlinkClick r:id="rId6"/>
              </a:rPr>
              <a:t>https://info.fusion.ciemat.es/OCS/EPS2007/pdf/P4_037.pdf</a:t>
            </a:r>
            <a:endParaRPr lang="en-US" dirty="0"/>
          </a:p>
          <a:p>
            <a:pPr>
              <a:buNone/>
            </a:pPr>
            <a:r>
              <a:rPr lang="en-US" sz="2700" dirty="0">
                <a:ea typeface="+mn-lt"/>
                <a:cs typeface="+mn-lt"/>
              </a:rPr>
              <a:t>Szepesi, T., </a:t>
            </a:r>
            <a:r>
              <a:rPr lang="en-US" sz="2700" err="1">
                <a:ea typeface="+mn-lt"/>
                <a:cs typeface="+mn-lt"/>
              </a:rPr>
              <a:t>Kálvin</a:t>
            </a:r>
            <a:r>
              <a:rPr lang="en-US" sz="2700" dirty="0">
                <a:ea typeface="+mn-lt"/>
                <a:cs typeface="+mn-lt"/>
              </a:rPr>
              <a:t>, S., Kocsis, G., &amp; Lang, P. T. &amp; </a:t>
            </a:r>
            <a:r>
              <a:rPr lang="en-US" sz="2700" err="1">
                <a:ea typeface="+mn-lt"/>
                <a:cs typeface="+mn-lt"/>
              </a:rPr>
              <a:t>Senichenkov</a:t>
            </a:r>
            <a:r>
              <a:rPr lang="en-US" sz="2700" dirty="0">
                <a:ea typeface="+mn-lt"/>
                <a:cs typeface="+mn-lt"/>
              </a:rPr>
              <a:t>, I (2009). Comparison of pellet acceleration model results to experimentally observed penetration depths. Journal of Nuclear Materials, 390-391, 507-510. </a:t>
            </a:r>
            <a:r>
              <a:rPr lang="en-US" sz="2700" dirty="0">
                <a:ea typeface="+mn-lt"/>
                <a:cs typeface="+mn-lt"/>
                <a:hlinkClick r:id="rId7"/>
              </a:rPr>
              <a:t>https://doi.org/10.1016/j.jnucmat.2009.01.063</a:t>
            </a:r>
            <a:r>
              <a:rPr lang="en-US" sz="2700" dirty="0">
                <a:ea typeface="+mn-lt"/>
                <a:cs typeface="+mn-lt"/>
              </a:rPr>
              <a:t> </a:t>
            </a:r>
            <a:endParaRPr lang="en-US" dirty="0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O. </a:t>
            </a:r>
            <a:r>
              <a:rPr lang="en-US" dirty="0" err="1">
                <a:ea typeface="+mn-lt"/>
                <a:cs typeface="+mn-lt"/>
              </a:rPr>
              <a:t>Vallhagen</a:t>
            </a:r>
            <a:r>
              <a:rPr lang="en-US" dirty="0">
                <a:ea typeface="+mn-lt"/>
                <a:cs typeface="+mn-lt"/>
              </a:rPr>
              <a:t>, I. Pusztai, P. Helander, S.L. Newton &amp; T. Fülöp (2023). </a:t>
            </a:r>
            <a:r>
              <a:rPr lang="en-US" dirty="0"/>
              <a:t>Drift of ablated material after pellet injection in a tokamak. Journal of Plasma Physics 89 (3), </a:t>
            </a:r>
            <a:r>
              <a:rPr lang="en-US" dirty="0">
                <a:ea typeface="+mn-lt"/>
                <a:cs typeface="+mn-lt"/>
              </a:rPr>
              <a:t>905890306. </a:t>
            </a:r>
            <a:r>
              <a:rPr lang="en-US" dirty="0">
                <a:ea typeface="+mn-lt"/>
                <a:cs typeface="+mn-lt"/>
                <a:hlinkClick r:id="rId8"/>
              </a:rPr>
              <a:t>https://doi.org/10.1017/S0022377823000466</a:t>
            </a:r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O. </a:t>
            </a:r>
            <a:r>
              <a:rPr lang="en-US" err="1">
                <a:ea typeface="+mn-lt"/>
                <a:cs typeface="+mn-lt"/>
              </a:rPr>
              <a:t>Vallhagen</a:t>
            </a:r>
            <a:r>
              <a:rPr lang="en-US" dirty="0">
                <a:ea typeface="+mn-lt"/>
                <a:cs typeface="+mn-lt"/>
              </a:rPr>
              <a:t>, L. </a:t>
            </a:r>
            <a:r>
              <a:rPr lang="en-US" err="1">
                <a:ea typeface="+mn-lt"/>
                <a:cs typeface="+mn-lt"/>
              </a:rPr>
              <a:t>Hanebring</a:t>
            </a:r>
            <a:r>
              <a:rPr lang="en-US" dirty="0">
                <a:ea typeface="+mn-lt"/>
                <a:cs typeface="+mn-lt"/>
              </a:rPr>
              <a:t>, F.J. Artola, M. Lehnen, E. </a:t>
            </a:r>
            <a:r>
              <a:rPr lang="en-US" err="1">
                <a:ea typeface="+mn-lt"/>
                <a:cs typeface="+mn-lt"/>
              </a:rPr>
              <a:t>Nardon</a:t>
            </a:r>
            <a:r>
              <a:rPr lang="en-US" dirty="0">
                <a:ea typeface="+mn-lt"/>
                <a:cs typeface="+mn-lt"/>
              </a:rPr>
              <a:t>, T. Fülöp, M. Hoppe, S.L. Newton &amp; I. Pusztai (2024). Runaway electron dynamics in ITER disruptions with shattered pellet injections. Nuclear Fusion, 64 (8), 086033. </a:t>
            </a:r>
            <a:r>
              <a:rPr lang="en-US" dirty="0">
                <a:ea typeface="+mn-lt"/>
                <a:cs typeface="+mn-lt"/>
                <a:hlinkClick r:id="rId9"/>
              </a:rPr>
              <a:t>https://iopscience.iop.org/article/10.1088/1741-4326/ad54d7</a:t>
            </a:r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N. J. Guth, O. </a:t>
            </a:r>
            <a:r>
              <a:rPr lang="en-US" dirty="0" err="1">
                <a:ea typeface="+mn-lt"/>
                <a:cs typeface="+mn-lt"/>
              </a:rPr>
              <a:t>Vallhagen</a:t>
            </a:r>
            <a:r>
              <a:rPr lang="en-US" dirty="0">
                <a:ea typeface="+mn-lt"/>
                <a:cs typeface="+mn-lt"/>
              </a:rPr>
              <a:t>, P. Helander, I. Pusztai, S. L. Newton, &amp; T. Fülöp (2025). Pellet Rocket Effect in Magnetic Confinement Fusion Plasmas. Physical Review Letters 134 (3), 035101. </a:t>
            </a:r>
            <a:r>
              <a:rPr lang="en-US" dirty="0">
                <a:ea typeface="+mn-lt"/>
                <a:cs typeface="+mn-lt"/>
                <a:hlinkClick r:id="rId10"/>
              </a:rPr>
              <a:t>https://journals.aps.org/prl/abstract/10.1103/PhysRevLett.134.035101</a:t>
            </a:r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N. J. Guth, O. </a:t>
            </a:r>
            <a:r>
              <a:rPr lang="en-US" dirty="0" err="1">
                <a:ea typeface="+mn-lt"/>
                <a:cs typeface="+mn-lt"/>
              </a:rPr>
              <a:t>Vallhagen</a:t>
            </a:r>
            <a:r>
              <a:rPr lang="en-US" dirty="0">
                <a:ea typeface="+mn-lt"/>
                <a:cs typeface="+mn-lt"/>
              </a:rPr>
              <a:t>, P. Helander, T. Fülöp, A. </a:t>
            </a:r>
            <a:r>
              <a:rPr lang="en-US" dirty="0" err="1">
                <a:ea typeface="+mn-lt"/>
                <a:cs typeface="+mn-lt"/>
              </a:rPr>
              <a:t>Tresnjic</a:t>
            </a:r>
            <a:r>
              <a:rPr lang="en-US" dirty="0">
                <a:ea typeface="+mn-lt"/>
                <a:cs typeface="+mn-lt"/>
              </a:rPr>
              <a:t>, S. L. Newton &amp; I. Pusztai (2025). Submitted to Journal of Plasma Physics. </a:t>
            </a:r>
            <a:r>
              <a:rPr lang="en-US" dirty="0">
                <a:ea typeface="+mn-lt"/>
                <a:cs typeface="+mn-lt"/>
                <a:hlinkClick r:id="rId11"/>
              </a:rPr>
              <a:t>https://arxiv.org/abs/2412.15824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59822-20D0-DC51-0E0D-E734A1824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4838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643F1-9103-37A5-825F-21EFE9F39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Empirical energy attenuation</a:t>
            </a:r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DD14B0A-3F2B-1FBC-2954-F8754D07B28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2941" y="1886781"/>
            <a:ext cx="5050118" cy="3086027"/>
          </a:xfrm>
          <a:ln>
            <a:noFill/>
          </a:ln>
        </p:spPr>
      </p:pic>
      <p:pic>
        <p:nvPicPr>
          <p:cNvPr id="8" name="Content Placeholder 7" descr="A black letter with a white background&#10;&#10;Description automatically generated">
            <a:extLst>
              <a:ext uri="{FF2B5EF4-FFF2-40B4-BE49-F238E27FC236}">
                <a16:creationId xmlns:a16="http://schemas.microsoft.com/office/drawing/2014/main" id="{C5FB626A-56DC-24F5-42B1-8EAC26D5E2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99199" y="1887475"/>
            <a:ext cx="4202954" cy="447523"/>
          </a:xfrm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D99684-3734-010B-70BC-2AB0332D9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22</a:t>
            </a:fld>
            <a:endParaRPr lang="en-GB"/>
          </a:p>
        </p:txBody>
      </p:sp>
      <p:pic>
        <p:nvPicPr>
          <p:cNvPr id="9" name="Picture 8" descr="A black numbers and symbols&#10;&#10;Description automatically generated">
            <a:extLst>
              <a:ext uri="{FF2B5EF4-FFF2-40B4-BE49-F238E27FC236}">
                <a16:creationId xmlns:a16="http://schemas.microsoft.com/office/drawing/2014/main" id="{DDD4B462-D098-EEAA-B17D-934306229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649762"/>
            <a:ext cx="5685118" cy="886124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A math equations and numbers&#10;&#10;Description automatically generated">
            <a:extLst>
              <a:ext uri="{FF2B5EF4-FFF2-40B4-BE49-F238E27FC236}">
                <a16:creationId xmlns:a16="http://schemas.microsoft.com/office/drawing/2014/main" id="{C9E045C5-1356-3379-4A0E-6F21717337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8882" y="3851652"/>
            <a:ext cx="5782236" cy="1268874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A mathematical equation with numbers&#10;&#10;Description automatically generated">
            <a:extLst>
              <a:ext uri="{FF2B5EF4-FFF2-40B4-BE49-F238E27FC236}">
                <a16:creationId xmlns:a16="http://schemas.microsoft.com/office/drawing/2014/main" id="{EC459B40-FEAA-7C05-4546-9BA647D4FC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4064" y="5306820"/>
            <a:ext cx="2112216" cy="806212"/>
          </a:xfrm>
          <a:prstGeom prst="rect">
            <a:avLst/>
          </a:prstGeom>
          <a:ln>
            <a:noFill/>
          </a:ln>
        </p:spPr>
      </p:pic>
      <p:pic>
        <p:nvPicPr>
          <p:cNvPr id="14" name="Picture 13" descr="A mathematical equation with a number of letters&#10;&#10;Description automatically generated">
            <a:extLst>
              <a:ext uri="{FF2B5EF4-FFF2-40B4-BE49-F238E27FC236}">
                <a16:creationId xmlns:a16="http://schemas.microsoft.com/office/drawing/2014/main" id="{05109F1E-E785-7FD3-7F1B-8815DE8164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8318" y="5309509"/>
            <a:ext cx="3838755" cy="79026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66290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E8503-591D-BA47-DE57-36692DE19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Outline of solution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DBC06-B180-DDBA-15F5-571D30BD25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1097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CMU Serif"/>
                <a:cs typeface="CMU Serif"/>
              </a:rPr>
              <a:t>Write in matrix form (algebra using </a:t>
            </a:r>
            <a:r>
              <a:rPr lang="en-US" dirty="0" err="1">
                <a:ea typeface="CMU Serif"/>
                <a:cs typeface="CMU Serif"/>
              </a:rPr>
              <a:t>SymPy</a:t>
            </a:r>
            <a:r>
              <a:rPr lang="en-US" dirty="0">
                <a:ea typeface="CMU Serif"/>
                <a:cs typeface="CMU Serif"/>
              </a:rPr>
              <a:t>)</a:t>
            </a:r>
          </a:p>
          <a:p>
            <a:endParaRPr lang="en-US" dirty="0">
              <a:ea typeface="CMU Serif"/>
              <a:cs typeface="CMU Serif"/>
            </a:endParaRPr>
          </a:p>
          <a:p>
            <a:r>
              <a:rPr lang="en-US" dirty="0">
                <a:ea typeface="CMU Serif"/>
                <a:cs typeface="CMU Serif"/>
              </a:rPr>
              <a:t>Apparent singularity in C at sonic radius</a:t>
            </a:r>
          </a:p>
          <a:p>
            <a:r>
              <a:rPr lang="en-US" dirty="0">
                <a:ea typeface="CMU Serif"/>
                <a:cs typeface="CMU Serif"/>
              </a:rPr>
              <a:t>Enforce continuity =&gt; eliminate one unknown</a:t>
            </a:r>
          </a:p>
          <a:p>
            <a:endParaRPr lang="en-US" dirty="0">
              <a:ea typeface="CMU Serif"/>
              <a:cs typeface="CMU Serif"/>
            </a:endParaRPr>
          </a:p>
          <a:p>
            <a:r>
              <a:rPr lang="en-US" dirty="0">
                <a:ea typeface="CMU Serif"/>
                <a:cs typeface="CMU Serif"/>
              </a:rPr>
              <a:t>Derivatives at sonic radius from </a:t>
            </a:r>
            <a:r>
              <a:rPr lang="en-US" dirty="0" err="1">
                <a:ea typeface="CMU Serif"/>
                <a:cs typeface="CMU Serif"/>
              </a:rPr>
              <a:t>L'Hopitals</a:t>
            </a:r>
            <a:r>
              <a:rPr lang="en-US" dirty="0">
                <a:ea typeface="CMU Serif"/>
                <a:cs typeface="CMU Serif"/>
              </a:rPr>
              <a:t> rule</a:t>
            </a:r>
          </a:p>
          <a:p>
            <a:r>
              <a:rPr lang="en-US" dirty="0">
                <a:ea typeface="CMU Serif"/>
                <a:cs typeface="CMU Serif"/>
              </a:rPr>
              <a:t>Initial value problem starting from sonic radius</a:t>
            </a:r>
          </a:p>
          <a:p>
            <a:r>
              <a:rPr lang="en-US" dirty="0">
                <a:ea typeface="CMU Serif"/>
                <a:cs typeface="CMU Serif"/>
              </a:rPr>
              <a:t>Find remaining unknowns at sonic radius that satisfy BCs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154E0-8E60-4138-8F06-44058BAC3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23</a:t>
            </a:fld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8BB993C-E6F8-405D-6BB3-60E39F2A99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1887" r="-99" b="1887"/>
          <a:stretch>
            <a:fillRect/>
          </a:stretch>
        </p:blipFill>
        <p:spPr>
          <a:xfrm>
            <a:off x="1230975" y="2374936"/>
            <a:ext cx="6100056" cy="314126"/>
          </a:xfrm>
          <a:prstGeom prst="rect">
            <a:avLst/>
          </a:prstGeom>
          <a:ln>
            <a:noFill/>
          </a:ln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CAD2352D-F4C2-7AF9-3CCD-3D7955293A8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11" r="190"/>
          <a:stretch>
            <a:fillRect/>
          </a:stretch>
        </p:blipFill>
        <p:spPr>
          <a:xfrm>
            <a:off x="1230385" y="3827601"/>
            <a:ext cx="6310454" cy="53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59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67579-05C9-AEFF-733F-29CEC1A4B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Full NGS solution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C817E-773B-BE04-CBE5-BCDB09BEA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24</a:t>
            </a:fld>
            <a:endParaRPr lang="en-GB"/>
          </a:p>
        </p:txBody>
      </p:sp>
      <p:pic>
        <p:nvPicPr>
          <p:cNvPr id="4" name="Picture 3" descr="A group of rainbow colored circles&#10;&#10;Description automatically generated">
            <a:extLst>
              <a:ext uri="{FF2B5EF4-FFF2-40B4-BE49-F238E27FC236}">
                <a16:creationId xmlns:a16="http://schemas.microsoft.com/office/drawing/2014/main" id="{29A59073-5078-84B9-E951-A59E51D7E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65" y="1799129"/>
            <a:ext cx="6783294" cy="3625800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A diagram of a graph&#10;&#10;Description automatically generated">
            <a:extLst>
              <a:ext uri="{FF2B5EF4-FFF2-40B4-BE49-F238E27FC236}">
                <a16:creationId xmlns:a16="http://schemas.microsoft.com/office/drawing/2014/main" id="{0CB688B3-F131-0FF6-F96C-D024E1E8A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965" y="530920"/>
            <a:ext cx="4415118" cy="2806430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868E3F-F0D2-CF6C-EC51-E744C3C83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1753" y="3430639"/>
            <a:ext cx="4310530" cy="280416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55140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71CDD-8750-968F-9936-475E3AE23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>
                <a:ea typeface="CMU Serif"/>
                <a:cs typeface="CMU Serif"/>
              </a:rPr>
              <a:t>Pressure asymmetry scaling law parameters</a:t>
            </a:r>
          </a:p>
        </p:txBody>
      </p:sp>
      <p:pic>
        <p:nvPicPr>
          <p:cNvPr id="6" name="Content Placeholder 5" descr="A black background with colorful dots&#10;&#10;Description automatically generated">
            <a:extLst>
              <a:ext uri="{FF2B5EF4-FFF2-40B4-BE49-F238E27FC236}">
                <a16:creationId xmlns:a16="http://schemas.microsoft.com/office/drawing/2014/main" id="{B478D5C8-E861-2A5E-758A-C9F1B22B1E8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6897" y="3531052"/>
            <a:ext cx="6096000" cy="2637643"/>
          </a:xfrm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1313D-7351-8FC5-8CFA-3AF7E307C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25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B854AE-F7D9-53C3-04ED-0EADA5DCE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409" y="1416387"/>
            <a:ext cx="3218090" cy="882117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A black text with a star&#10;&#10;Description automatically generated">
            <a:extLst>
              <a:ext uri="{FF2B5EF4-FFF2-40B4-BE49-F238E27FC236}">
                <a16:creationId xmlns:a16="http://schemas.microsoft.com/office/drawing/2014/main" id="{95D1D8FE-5D9A-8299-FC2B-920E9546A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869" y="2297683"/>
            <a:ext cx="4719692" cy="1099834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A math problem with numbers and symbols&#10;&#10;Description automatically generated">
            <a:extLst>
              <a:ext uri="{FF2B5EF4-FFF2-40B4-BE49-F238E27FC236}">
                <a16:creationId xmlns:a16="http://schemas.microsoft.com/office/drawing/2014/main" id="{A0F0A897-725E-49BB-B66E-CF391680F3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6789" y="1692511"/>
            <a:ext cx="3831672" cy="1122716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E0F2BC68-18C2-6964-C741-2EF1B11D11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975" y="2845574"/>
            <a:ext cx="3527131" cy="350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5556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37EE3-8AC4-5EFF-0F69-E098F026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Ablation asymmetry at pellet surface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4D4122-1FA2-A4BD-D2CC-7CE5270D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26</a:t>
            </a:fld>
            <a:endParaRPr lang="en-GB"/>
          </a:p>
        </p:txBody>
      </p:sp>
      <p:pic>
        <p:nvPicPr>
          <p:cNvPr id="4" name="Picture 3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C013B254-BAEC-A895-BC7F-46214495C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74" y="1982562"/>
            <a:ext cx="6096000" cy="3608880"/>
          </a:xfrm>
          <a:prstGeom prst="rect">
            <a:avLst/>
          </a:prstGeom>
          <a:ln>
            <a:noFill/>
          </a:ln>
        </p:spPr>
      </p:pic>
      <p:pic>
        <p:nvPicPr>
          <p:cNvPr id="5" name="Picture 4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7D71D59D-A9F7-C460-64A3-F2CB3ADA6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2923" y="1368772"/>
            <a:ext cx="4088341" cy="2421923"/>
          </a:xfrm>
          <a:prstGeom prst="rect">
            <a:avLst/>
          </a:prstGeom>
        </p:spPr>
      </p:pic>
      <p:pic>
        <p:nvPicPr>
          <p:cNvPr id="6" name="Picture 5" descr="A screen shot of a graph&#10;&#10;Description automatically generated">
            <a:extLst>
              <a:ext uri="{FF2B5EF4-FFF2-40B4-BE49-F238E27FC236}">
                <a16:creationId xmlns:a16="http://schemas.microsoft.com/office/drawing/2014/main" id="{5A9AFE55-5E27-FC60-1DC9-BFE0D2EE0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5448" y="3881792"/>
            <a:ext cx="4088947" cy="24268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FF8B5B-6F3D-DAAB-2949-362936776D22}"/>
              </a:ext>
            </a:extLst>
          </p:cNvPr>
          <p:cNvSpPr txBox="1"/>
          <p:nvPr/>
        </p:nvSpPr>
        <p:spPr>
          <a:xfrm>
            <a:off x="834984" y="1501517"/>
            <a:ext cx="430987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CMU Serif"/>
                <a:cs typeface="CMU Serif"/>
              </a:rPr>
              <a:t>Relative contribution to the rocket force:</a:t>
            </a:r>
          </a:p>
        </p:txBody>
      </p:sp>
    </p:spTree>
    <p:extLst>
      <p:ext uri="{BB962C8B-B14F-4D97-AF65-F5344CB8AC3E}">
        <p14:creationId xmlns:p14="http://schemas.microsoft.com/office/powerpoint/2010/main" val="35498408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CC996-9221-186C-9695-5BB517E32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err="1">
                <a:ea typeface="CMU Serif"/>
                <a:cs typeface="CMU Serif"/>
              </a:rPr>
              <a:t>Plasmoid</a:t>
            </a:r>
            <a:r>
              <a:rPr lang="en-US" sz="4000">
                <a:ea typeface="CMU Serif"/>
                <a:cs typeface="CMU Serif"/>
              </a:rPr>
              <a:t> </a:t>
            </a:r>
            <a:r>
              <a:rPr lang="en-US" sz="4000">
                <a:ea typeface="+mj-lt"/>
                <a:cs typeface="+mj-lt"/>
              </a:rPr>
              <a:t>shielding length equations</a:t>
            </a:r>
            <a:endParaRPr lang="en-US" sz="4000">
              <a:ea typeface="CMU Serif"/>
              <a:cs typeface="CMU Serif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91E679-315A-2339-C92D-DEA5FEEE9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27</a:t>
            </a:fld>
            <a:endParaRPr lang="en-GB"/>
          </a:p>
        </p:txBody>
      </p:sp>
      <p:pic>
        <p:nvPicPr>
          <p:cNvPr id="4" name="Picture 3" descr="Diagram of a diagram of a human eye&#10;&#10;Description automatically generated">
            <a:extLst>
              <a:ext uri="{FF2B5EF4-FFF2-40B4-BE49-F238E27FC236}">
                <a16:creationId xmlns:a16="http://schemas.microsoft.com/office/drawing/2014/main" id="{30FE811E-9164-E01B-87F9-10D4AA765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058" y="1688243"/>
            <a:ext cx="5754210" cy="1563109"/>
          </a:xfrm>
          <a:prstGeom prst="rect">
            <a:avLst/>
          </a:prstGeom>
          <a:ln>
            <a:noFill/>
          </a:ln>
        </p:spPr>
      </p:pic>
      <p:pic>
        <p:nvPicPr>
          <p:cNvPr id="5" name="Picture 4" descr="A close-up of a symbol&#10;&#10;Description automatically generated">
            <a:extLst>
              <a:ext uri="{FF2B5EF4-FFF2-40B4-BE49-F238E27FC236}">
                <a16:creationId xmlns:a16="http://schemas.microsoft.com/office/drawing/2014/main" id="{D254182E-36A5-1D12-D4D5-2B1C732ED6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161" r="127" b="961"/>
          <a:stretch>
            <a:fillRect/>
          </a:stretch>
        </p:blipFill>
        <p:spPr>
          <a:xfrm>
            <a:off x="6815328" y="1688243"/>
            <a:ext cx="4627095" cy="820472"/>
          </a:xfrm>
          <a:prstGeom prst="rect">
            <a:avLst/>
          </a:prstGeom>
        </p:spPr>
      </p:pic>
      <p:pic>
        <p:nvPicPr>
          <p:cNvPr id="7" name="Picture 6" descr="A math equations with numbers and symbols&#10;&#10;Description automatically generated">
            <a:extLst>
              <a:ext uri="{FF2B5EF4-FFF2-40B4-BE49-F238E27FC236}">
                <a16:creationId xmlns:a16="http://schemas.microsoft.com/office/drawing/2014/main" id="{B21BC8D2-4606-6C39-A143-A3C28D703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248" y="3357678"/>
            <a:ext cx="6291072" cy="1002179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4D6D4C-170C-5EF3-A963-BC5C6FE64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058" y="4354639"/>
            <a:ext cx="4419981" cy="1733169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011DA8-9269-33E1-FE05-A80EEB8598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6090" y="2532888"/>
            <a:ext cx="4625340" cy="822960"/>
          </a:xfrm>
          <a:prstGeom prst="rect">
            <a:avLst/>
          </a:prstGeom>
        </p:spPr>
      </p:pic>
      <p:pic>
        <p:nvPicPr>
          <p:cNvPr id="10" name="Picture 9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BD0EED78-48DF-A7B7-1777-31BF18C7CA2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218" t="5607" r="1980" b="934"/>
          <a:stretch>
            <a:fillRect/>
          </a:stretch>
        </p:blipFill>
        <p:spPr>
          <a:xfrm>
            <a:off x="8865281" y="3606529"/>
            <a:ext cx="2534669" cy="66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93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461F8-F11F-D818-48E3-864F4FCD7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84" y="1071"/>
            <a:ext cx="11145600" cy="1349563"/>
          </a:xfrm>
        </p:spPr>
        <p:txBody>
          <a:bodyPr/>
          <a:lstStyle/>
          <a:p>
            <a:r>
              <a:rPr lang="en-US" sz="4000" dirty="0">
                <a:ea typeface="CMU Serif"/>
                <a:cs typeface="CMU Serif"/>
              </a:rPr>
              <a:t>Effect of shielding on instantaneous acceleration</a:t>
            </a:r>
            <a:endParaRPr lang="en-US" sz="4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B23EDD-757B-1905-B6B1-2FA556FA8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28</a:t>
            </a:fld>
            <a:endParaRPr lang="en-GB"/>
          </a:p>
        </p:txBody>
      </p:sp>
      <p:pic>
        <p:nvPicPr>
          <p:cNvPr id="4" name="Picture 3" descr="A green and yellow graph&#10;&#10;Description automatically generated">
            <a:extLst>
              <a:ext uri="{FF2B5EF4-FFF2-40B4-BE49-F238E27FC236}">
                <a16:creationId xmlns:a16="http://schemas.microsoft.com/office/drawing/2014/main" id="{4F796AE5-B3FF-4004-6574-C9F8981D3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449" y="2952850"/>
            <a:ext cx="4090615" cy="25298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131E3A-A632-BEB7-B764-DF87D5F03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450" y="2952850"/>
            <a:ext cx="4090614" cy="252981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68ABA922-88B9-953F-5CA5-BB8A14D56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6042" y="5871012"/>
            <a:ext cx="2027428" cy="22797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E2509FB-9541-8471-95C3-733F0A18747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21" r="-621"/>
          <a:stretch>
            <a:fillRect/>
          </a:stretch>
        </p:blipFill>
        <p:spPr>
          <a:xfrm>
            <a:off x="2813094" y="5872800"/>
            <a:ext cx="1066729" cy="22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275757-8EBF-5AD1-69B5-393DB9CAC4B7}"/>
              </a:ext>
            </a:extLst>
          </p:cNvPr>
          <p:cNvSpPr txBox="1"/>
          <p:nvPr/>
        </p:nvSpPr>
        <p:spPr>
          <a:xfrm>
            <a:off x="2282084" y="6102514"/>
            <a:ext cx="826898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MU Serif"/>
                <a:cs typeface="CMU Serif"/>
              </a:rPr>
              <a:t>Ratio of accelerations without/with shielding (ablation rate without shielding!)</a:t>
            </a:r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4D10CD1-7974-2189-4753-76B3AAC7C62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125" t="3031" r="125" b="-3031"/>
          <a:stretch>
            <a:fillRect/>
          </a:stretch>
        </p:blipFill>
        <p:spPr>
          <a:xfrm>
            <a:off x="3520050" y="6542352"/>
            <a:ext cx="5295910" cy="2172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673EFA-CF48-C51F-2525-0D33E0AFD2B1}"/>
              </a:ext>
            </a:extLst>
          </p:cNvPr>
          <p:cNvSpPr txBox="1"/>
          <p:nvPr/>
        </p:nvSpPr>
        <p:spPr>
          <a:xfrm>
            <a:off x="614598" y="1023161"/>
            <a:ext cx="11383200" cy="12926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Shielding may affect by factor     for most temperatures and gradients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CMU Serif"/>
                <a:cs typeface="CMU Serif"/>
              </a:rPr>
              <a:t>More with smaller ionization radius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CMU Serif"/>
                <a:cs typeface="CMU Serif"/>
              </a:rPr>
              <a:t>Indirect effect via ablation rate not included here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CMU Serif"/>
                <a:cs typeface="CMU Serif"/>
              </a:rPr>
              <a:t>Most deceleration at end of trajectory (at highest temp.) =&gt; penetration depth quite insensitive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99975B9-284C-4BF8-5B42-E027D39EF1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3609" y="1166525"/>
            <a:ext cx="319040" cy="2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15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E2610-AF37-A8BF-9508-B6A1DA2BA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Modelling the pellet rocket effect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3FD73D-8F5D-DC56-399D-BA6BE7ABC2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Previous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2D971-5162-2270-97DA-5B6BBE880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4449"/>
            <a:ext cx="7779787" cy="31750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by </a:t>
            </a:r>
            <a:r>
              <a:rPr lang="en-US" dirty="0" err="1"/>
              <a:t>Senichenkov</a:t>
            </a:r>
            <a:r>
              <a:rPr lang="en-US" dirty="0"/>
              <a:t> et al. EPS (2007)</a:t>
            </a:r>
          </a:p>
          <a:p>
            <a:pPr lvl="1"/>
            <a:r>
              <a:rPr lang="en-US" dirty="0"/>
              <a:t>ablation asymmetry (no pressure)</a:t>
            </a:r>
            <a:endParaRPr lang="en-US" dirty="0">
              <a:ea typeface="CMU Serif"/>
              <a:cs typeface="CMU Serif"/>
            </a:endParaRPr>
          </a:p>
          <a:p>
            <a:r>
              <a:rPr lang="en-US" dirty="0"/>
              <a:t>by Szepesi et al. EPS (2007)</a:t>
            </a:r>
            <a:endParaRPr lang="en-US" dirty="0">
              <a:ea typeface="CMU Serif"/>
              <a:cs typeface="CMU Serif"/>
            </a:endParaRPr>
          </a:p>
          <a:p>
            <a:pPr lvl="1"/>
            <a:r>
              <a:rPr lang="en-US" dirty="0"/>
              <a:t>pressure asymmetry as semi-empirical parameter</a:t>
            </a:r>
            <a:endParaRPr lang="en-US" dirty="0">
              <a:ea typeface="CMU Serif"/>
              <a:cs typeface="CMU Serif"/>
            </a:endParaRPr>
          </a:p>
          <a:p>
            <a:r>
              <a:rPr lang="en-US" dirty="0"/>
              <a:t>by </a:t>
            </a:r>
            <a:r>
              <a:rPr lang="en-US" dirty="0" err="1"/>
              <a:t>Samulyak</a:t>
            </a:r>
            <a:r>
              <a:rPr lang="en-US" dirty="0"/>
              <a:t> et al. TSDW (2023)</a:t>
            </a:r>
            <a:endParaRPr lang="en-US" dirty="0">
              <a:ea typeface="CMU Serif"/>
              <a:cs typeface="CMU Serif"/>
            </a:endParaRPr>
          </a:p>
          <a:p>
            <a:pPr lvl="1"/>
            <a:r>
              <a:rPr lang="en-US" dirty="0"/>
              <a:t>3D </a:t>
            </a:r>
            <a:r>
              <a:rPr lang="en-US" dirty="0" err="1"/>
              <a:t>Lagrangian</a:t>
            </a:r>
            <a:r>
              <a:rPr lang="en-US" dirty="0"/>
              <a:t> particle code</a:t>
            </a:r>
            <a:endParaRPr lang="en-US" dirty="0">
              <a:ea typeface="CMU Serif"/>
              <a:cs typeface="CMU Serif"/>
            </a:endParaRPr>
          </a:p>
          <a:p>
            <a:pPr lvl="1"/>
            <a:endParaRPr lang="en-US">
              <a:ea typeface="CMU Serif"/>
              <a:cs typeface="CMU Serif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080FB3-C928-2BD1-9DEB-41578EE25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</a:t>
            </a:fld>
            <a:endParaRPr lang="en-GB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AD46EB36-804F-68A7-A952-B9891BFAB20E}"/>
              </a:ext>
            </a:extLst>
          </p:cNvPr>
          <p:cNvSpPr txBox="1"/>
          <p:nvPr/>
        </p:nvSpPr>
        <p:spPr>
          <a:xfrm>
            <a:off x="479046" y="5581165"/>
            <a:ext cx="1123405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ea typeface="CMU Serif"/>
                <a:cs typeface="CMU Serif"/>
              </a:rPr>
              <a:t>Goal: </a:t>
            </a:r>
            <a:r>
              <a:rPr lang="en-US" sz="2800" dirty="0">
                <a:ea typeface="CMU Serif"/>
                <a:cs typeface="CMU Serif"/>
              </a:rPr>
              <a:t>develop computationally inexpensive model from first principles</a:t>
            </a:r>
            <a:endParaRPr lang="sv-SE" sz="2800" dirty="0">
              <a:ea typeface="CMU Serif"/>
              <a:cs typeface="CMU Serif"/>
            </a:endParaRPr>
          </a:p>
          <a:p>
            <a:r>
              <a:rPr lang="en-US" sz="2800" dirty="0">
                <a:ea typeface="CMU Serif"/>
                <a:cs typeface="CMU Serif"/>
              </a:rPr>
              <a:t>[Guth et al. PRL 2025, Guth et al. JPP (submitted)]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8931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01B04-E7C6-A309-5301-1F93DBB2C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Isotropic NGS solutions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E0F52-EFE8-FE0F-BFC4-7F056FE9E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29</a:t>
            </a:fld>
            <a:endParaRPr lang="en-GB"/>
          </a:p>
        </p:txBody>
      </p:sp>
      <p:pic>
        <p:nvPicPr>
          <p:cNvPr id="7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CF1E75C3-0BEA-EA38-7A82-3816083C23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" r="11907" b="172"/>
          <a:stretch/>
        </p:blipFill>
        <p:spPr>
          <a:xfrm>
            <a:off x="5505173" y="1824932"/>
            <a:ext cx="5853443" cy="4245231"/>
          </a:xfrm>
          <a:prstGeom prst="rect">
            <a:avLst/>
          </a:prstGeom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E0F0EC-DBE9-DAB6-8042-4FEDD7BC9664}"/>
              </a:ext>
            </a:extLst>
          </p:cNvPr>
          <p:cNvSpPr txBox="1"/>
          <p:nvPr/>
        </p:nvSpPr>
        <p:spPr>
          <a:xfrm>
            <a:off x="835123" y="4403267"/>
            <a:ext cx="2733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normalization: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A6026D7-9E59-6674-74D9-33CCC0CD78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738" y="4919299"/>
            <a:ext cx="4462326" cy="683157"/>
          </a:xfrm>
          <a:prstGeom prst="rect">
            <a:avLst/>
          </a:prstGeom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379B47B-2B9B-C2EB-AA57-C8229D66773F}"/>
              </a:ext>
            </a:extLst>
          </p:cNvPr>
          <p:cNvSpPr txBox="1"/>
          <p:nvPr/>
        </p:nvSpPr>
        <p:spPr>
          <a:xfrm>
            <a:off x="835123" y="3042614"/>
            <a:ext cx="2882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speed of sound: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A078F8C-BBCE-F437-6DED-B021FBD153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1364" y="3564349"/>
            <a:ext cx="1463497" cy="843167"/>
          </a:xfrm>
          <a:prstGeom prst="rect">
            <a:avLst/>
          </a:prstGeom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CE0F091-45A4-26DA-9125-AC0E0AF30469}"/>
              </a:ext>
            </a:extLst>
          </p:cNvPr>
          <p:cNvSpPr txBox="1"/>
          <p:nvPr/>
        </p:nvSpPr>
        <p:spPr>
          <a:xfrm>
            <a:off x="4979239" y="4923661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...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377D609-6143-A02F-5C8E-892C52CF75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1555" y="5932664"/>
            <a:ext cx="378578" cy="365126"/>
          </a:xfrm>
          <a:prstGeom prst="rect">
            <a:avLst/>
          </a:prstGeom>
          <a:ln>
            <a:noFill/>
          </a:ln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AFC81EA-7F27-A1ED-D972-9A51E28B9128}"/>
              </a:ext>
            </a:extLst>
          </p:cNvPr>
          <p:cNvCxnSpPr>
            <a:cxnSpLocks/>
          </p:cNvCxnSpPr>
          <p:nvPr/>
        </p:nvCxnSpPr>
        <p:spPr>
          <a:xfrm flipV="1">
            <a:off x="6734175" y="5299319"/>
            <a:ext cx="0" cy="53340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ABED4F56-599E-D0D8-08FD-B3C79C27D7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0304" y="5932664"/>
            <a:ext cx="378578" cy="306468"/>
          </a:xfrm>
          <a:prstGeom prst="rect">
            <a:avLst/>
          </a:prstGeom>
          <a:ln>
            <a:noFill/>
          </a:ln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9C17D53-9458-306E-639F-58CA109575F5}"/>
              </a:ext>
            </a:extLst>
          </p:cNvPr>
          <p:cNvCxnSpPr>
            <a:cxnSpLocks/>
          </p:cNvCxnSpPr>
          <p:nvPr/>
        </p:nvCxnSpPr>
        <p:spPr>
          <a:xfrm flipV="1">
            <a:off x="7360444" y="5635075"/>
            <a:ext cx="0" cy="26035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8E9625F-FAF5-324C-FF71-5A9E430DCC4E}"/>
              </a:ext>
            </a:extLst>
          </p:cNvPr>
          <p:cNvSpPr txBox="1"/>
          <p:nvPr/>
        </p:nvSpPr>
        <p:spPr>
          <a:xfrm>
            <a:off x="833658" y="1827702"/>
            <a:ext cx="259237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ablation rate: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456B43-D00B-4664-DD01-B2E81EADF0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7377" y="2350420"/>
            <a:ext cx="3170208" cy="69067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818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8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44662-EEDA-8A1A-C0E9-BFFC1E267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Isotropic NGS scaling laws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4E21B-38D3-75E0-A4F5-D11D18CAE5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257800" cy="4351338"/>
          </a:xfrm>
        </p:spPr>
        <p:txBody>
          <a:bodyPr/>
          <a:lstStyle/>
          <a:p>
            <a:r>
              <a:rPr lang="en-US"/>
              <a:t>validates implementation</a:t>
            </a:r>
          </a:p>
          <a:p>
            <a:pPr lvl="1"/>
            <a:r>
              <a:rPr lang="en-US"/>
              <a:t>Parks &amp; Turnbull (1977) </a:t>
            </a:r>
          </a:p>
          <a:p>
            <a:r>
              <a:rPr lang="en-US"/>
              <a:t>weak </a:t>
            </a:r>
            <a:r>
              <a:rPr lang="en-US" i="1"/>
              <a:t>E</a:t>
            </a:r>
            <a:r>
              <a:rPr lang="en-US"/>
              <a:t> dependence (log-scale!)</a:t>
            </a:r>
          </a:p>
          <a:p>
            <a:r>
              <a:rPr lang="en-US"/>
              <a:t>important for rocket effect: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FB41A-0312-C850-3918-EDFB5212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30</a:t>
            </a:fld>
            <a:endParaRPr lang="en-GB"/>
          </a:p>
        </p:txBody>
      </p:sp>
      <p:pic>
        <p:nvPicPr>
          <p:cNvPr id="6" name="Content Placeholder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FFB2179-252E-B85C-EA79-20A626F8219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" y="1825624"/>
            <a:ext cx="5336248" cy="3733927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B37596-1B9B-A347-F2D4-A2F752566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8863" y="3768787"/>
            <a:ext cx="5257800" cy="159110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862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2FCF9-8AA3-4C1A-E30B-4904700CF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Asymmetric NGS unexpected solutions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E718F6-82E0-32E4-C537-35E3004EC8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9784" y="1825625"/>
            <a:ext cx="474401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CMU Serif"/>
                <a:cs typeface="CMU Serif"/>
              </a:rPr>
              <a:t>Temperature higher </a:t>
            </a:r>
            <a:br>
              <a:rPr lang="en-US">
                <a:ea typeface="CMU Serif"/>
                <a:cs typeface="CMU Serif"/>
              </a:rPr>
            </a:br>
            <a:r>
              <a:rPr lang="en-US">
                <a:ea typeface="CMU Serif"/>
                <a:cs typeface="CMU Serif"/>
              </a:rPr>
              <a:t>on less heated side</a:t>
            </a:r>
          </a:p>
          <a:p>
            <a:r>
              <a:rPr lang="en-US">
                <a:ea typeface="CMU Serif"/>
                <a:cs typeface="CMU Serif"/>
              </a:rPr>
              <a:t>Density explains 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FBAD52-D3D7-166F-7088-6645FC5CF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31</a:t>
            </a:fld>
            <a:endParaRPr lang="en-GB"/>
          </a:p>
        </p:txBody>
      </p:sp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D3F60A9-1807-0BE4-0E47-4E9E1FC6FE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90" r="6390"/>
          <a:stretch/>
        </p:blipFill>
        <p:spPr>
          <a:xfrm>
            <a:off x="827272" y="1828145"/>
            <a:ext cx="5781960" cy="421992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613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2FCF9-8AA3-4C1A-E30B-4904700CF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Asymmetric NGS unexpected solutions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E718F6-82E0-32E4-C537-35E3004EC8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9784" y="1825625"/>
            <a:ext cx="474401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/>
            <a:r>
              <a:rPr lang="en-US">
                <a:ea typeface="CMU Serif"/>
                <a:cs typeface="CMU Serif"/>
              </a:rPr>
              <a:t>Pressure higher </a:t>
            </a:r>
            <a:br>
              <a:rPr lang="en-US">
                <a:ea typeface="CMU Serif"/>
                <a:cs typeface="CMU Serif"/>
              </a:rPr>
            </a:br>
            <a:r>
              <a:rPr lang="en-US">
                <a:ea typeface="CMU Serif"/>
                <a:cs typeface="CMU Serif"/>
              </a:rPr>
              <a:t> on less heated side</a:t>
            </a:r>
          </a:p>
          <a:p>
            <a:pPr marL="0" indent="0">
              <a:buNone/>
            </a:pPr>
            <a:r>
              <a:rPr lang="en-US">
                <a:ea typeface="CMU Serif"/>
                <a:cs typeface="CMU Serif"/>
              </a:rPr>
              <a:t> → reversed rocket effect</a:t>
            </a:r>
          </a:p>
          <a:p>
            <a:pPr marL="457200" indent="-457200"/>
            <a:r>
              <a:rPr lang="en-US">
                <a:ea typeface="CMU Serif"/>
                <a:cs typeface="CMU Serif"/>
              </a:rPr>
              <a:t>High-energy electrons</a:t>
            </a:r>
          </a:p>
          <a:p>
            <a:pPr marL="457200" indent="-457200"/>
            <a:r>
              <a:rPr lang="en-US">
                <a:ea typeface="CMU Serif"/>
                <a:cs typeface="CMU Serif"/>
              </a:rPr>
              <a:t>Not observed experimentally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FBAD52-D3D7-166F-7088-6645FC5CF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32</a:t>
            </a:fld>
            <a:endParaRPr lang="en-GB"/>
          </a:p>
        </p:txBody>
      </p:sp>
      <p:pic>
        <p:nvPicPr>
          <p:cNvPr id="4" name="Picture 3" descr="A diagram of a graph&#10;&#10;Description automatically generated">
            <a:extLst>
              <a:ext uri="{FF2B5EF4-FFF2-40B4-BE49-F238E27FC236}">
                <a16:creationId xmlns:a16="http://schemas.microsoft.com/office/drawing/2014/main" id="{7D3F60A9-1807-0BE4-0E47-4E9E1FC6FE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97" r="6197"/>
          <a:stretch/>
        </p:blipFill>
        <p:spPr>
          <a:xfrm>
            <a:off x="827272" y="1828145"/>
            <a:ext cx="5781960" cy="4219922"/>
          </a:xfrm>
          <a:prstGeom prst="rect">
            <a:avLst/>
          </a:prstGeom>
          <a:ln>
            <a:noFill/>
          </a:ln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04799B80-EBAA-6F0C-AC89-E3F3C3231B90}"/>
              </a:ext>
            </a:extLst>
          </p:cNvPr>
          <p:cNvSpPr/>
          <p:nvPr/>
        </p:nvSpPr>
        <p:spPr>
          <a:xfrm>
            <a:off x="1553939" y="3820720"/>
            <a:ext cx="514512" cy="48846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4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9B91-FA2E-DB18-EB6D-F03228B74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a typeface="CMU Serif"/>
                <a:cs typeface="CMU Serif"/>
              </a:rPr>
              <a:t>Plasmoid</a:t>
            </a:r>
            <a:r>
              <a:rPr lang="en-US" dirty="0">
                <a:ea typeface="CMU Serif"/>
                <a:cs typeface="CMU Serif"/>
              </a:rPr>
              <a:t> shielding asymmetry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5F5911-9EFF-EF39-7F89-70A203F62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33</a:t>
            </a:fld>
            <a:endParaRPr lang="en-GB"/>
          </a:p>
        </p:txBody>
      </p:sp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C4CDA665-0256-FA43-D948-46132DE40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008" y="2034209"/>
            <a:ext cx="4744279" cy="35582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388649-373E-1C56-5119-18A462F87C6D}"/>
              </a:ext>
            </a:extLst>
          </p:cNvPr>
          <p:cNvSpPr txBox="1"/>
          <p:nvPr/>
        </p:nvSpPr>
        <p:spPr>
          <a:xfrm>
            <a:off x="304800" y="2458278"/>
            <a:ext cx="6467058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Lower energy electrons at less shielded side =&gt; negative contribution to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ea typeface="CMU Serif"/>
                <a:cs typeface="CMU Serif"/>
              </a:rPr>
              <a:t>High energy tail on both sides, lower energy electrons stopped earlier in neutral cloud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ea typeface="CMU Serif"/>
                <a:cs typeface="CMU Serif"/>
              </a:rPr>
              <a:t>Not accounted for with monoenergetic beam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ea typeface="CMU Serif"/>
                <a:cs typeface="CMU Serif"/>
              </a:rPr>
              <a:t>Energy asymmetry may be underestimated =&gt; may use      =0 as upper limit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74AE405-9125-5070-2B16-B6735FB08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394" y="2972227"/>
            <a:ext cx="398393" cy="2244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F8BE312-00CC-9A8D-8176-BC5DC7E24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0428" y="4644316"/>
            <a:ext cx="352011" cy="19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4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9C775-FF7F-0270-27FB-2E965113E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Outline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41C43E-A013-5BF1-4B94-D300D2350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6774" y="1149678"/>
            <a:ext cx="5157787" cy="823912"/>
          </a:xfrm>
        </p:spPr>
        <p:txBody>
          <a:bodyPr/>
          <a:lstStyle/>
          <a:p>
            <a:r>
              <a:rPr lang="en-US" dirty="0">
                <a:ea typeface="CMU Serif"/>
                <a:cs typeface="CMU Serif"/>
              </a:rPr>
              <a:t>Model derivation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4AEDE0-65F7-0B1F-216C-123971230A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20719" y="1885645"/>
            <a:ext cx="11099513" cy="21322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CMU Serif"/>
                <a:cs typeface="CMU Serif"/>
              </a:rPr>
              <a:t>Asymmetric perturbation on spherically symmetric Neutral Gas Shielding (NGS) ablation model [Parks &amp; Turnbull 1978]</a:t>
            </a:r>
          </a:p>
          <a:p>
            <a:r>
              <a:rPr lang="en-US" dirty="0">
                <a:ea typeface="CMU Serif"/>
                <a:cs typeface="CMU Serif"/>
              </a:rPr>
              <a:t>Semi-analytical with 3 parts</a:t>
            </a:r>
          </a:p>
          <a:p>
            <a:pPr lvl="1"/>
            <a:r>
              <a:rPr lang="en-US" dirty="0">
                <a:ea typeface="CMU Serif"/>
                <a:cs typeface="CMU Serif"/>
              </a:rPr>
              <a:t>Force on pellet surface, asymmetric neutral gas expansion, </a:t>
            </a:r>
            <a:r>
              <a:rPr lang="en-US" dirty="0" err="1">
                <a:ea typeface="CMU Serif"/>
                <a:cs typeface="CMU Serif"/>
              </a:rPr>
              <a:t>plasmoid</a:t>
            </a:r>
            <a:r>
              <a:rPr lang="en-US" dirty="0">
                <a:ea typeface="CMU Serif"/>
                <a:cs typeface="CMU Serif"/>
              </a:rPr>
              <a:t> shielding</a:t>
            </a:r>
          </a:p>
          <a:p>
            <a:endParaRPr lang="en-US" dirty="0">
              <a:ea typeface="CMU Serif"/>
              <a:cs typeface="CMU Serif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6C8432-CDE5-6EA1-63CE-C6E4CDDB1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3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A30ECC4-B485-E7FD-3E25-D7CBFAF813C6}"/>
              </a:ext>
            </a:extLst>
          </p:cNvPr>
          <p:cNvSpPr txBox="1">
            <a:spLocks/>
          </p:cNvSpPr>
          <p:nvPr/>
        </p:nvSpPr>
        <p:spPr>
          <a:xfrm>
            <a:off x="1023119" y="3676844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CMU Serif"/>
                <a:cs typeface="CMU Serif"/>
              </a:rPr>
              <a:t>Model evaluation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CD22443-3E92-7584-3129-D4D15F3BD444}"/>
              </a:ext>
            </a:extLst>
          </p:cNvPr>
          <p:cNvSpPr txBox="1">
            <a:spLocks/>
          </p:cNvSpPr>
          <p:nvPr/>
        </p:nvSpPr>
        <p:spPr>
          <a:xfrm>
            <a:off x="1023119" y="4500757"/>
            <a:ext cx="6057787" cy="61858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CMU Serif"/>
                <a:cs typeface="CMU Serif"/>
              </a:rPr>
              <a:t>Penetration depths and pellet trajectories in AUG and ITER</a:t>
            </a:r>
          </a:p>
          <a:p>
            <a:endParaRPr lang="en-US" dirty="0">
              <a:ea typeface="CMU Serif"/>
              <a:cs typeface="CMU Serif"/>
            </a:endParaRPr>
          </a:p>
        </p:txBody>
      </p:sp>
    </p:spTree>
    <p:extLst>
      <p:ext uri="{BB962C8B-B14F-4D97-AF65-F5344CB8AC3E}">
        <p14:creationId xmlns:p14="http://schemas.microsoft.com/office/powerpoint/2010/main" val="331087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E99D0-4DAA-A69C-583B-6B482FC46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Force on pellet surface</a:t>
            </a:r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A497275-10A7-DB06-A528-671C90D0C70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008" y="1690687"/>
            <a:ext cx="4439573" cy="4439573"/>
          </a:xfrm>
          <a:ln>
            <a:noFill/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A1FA2-5DBC-3BAA-475F-2E25B0ECA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600200"/>
            <a:ext cx="5463397" cy="45767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CMU Serif"/>
                <a:cs typeface="CMU Serif"/>
              </a:rPr>
              <a:t>Momentum transfer:</a:t>
            </a:r>
          </a:p>
          <a:p>
            <a:pPr marL="0" indent="0">
              <a:buNone/>
            </a:pPr>
            <a:endParaRPr lang="en-US">
              <a:ea typeface="CMU Serif"/>
              <a:cs typeface="CMU Serif"/>
            </a:endParaRPr>
          </a:p>
          <a:p>
            <a:pPr lvl="1"/>
            <a:endParaRPr lang="en-US">
              <a:ea typeface="CMU Serif"/>
              <a:cs typeface="CMU Serif"/>
            </a:endParaRPr>
          </a:p>
          <a:p>
            <a:r>
              <a:rPr lang="en-US" dirty="0">
                <a:ea typeface="CMU Serif"/>
                <a:cs typeface="CMU Serif"/>
              </a:rPr>
              <a:t>Expand in spherical harmonics</a:t>
            </a:r>
          </a:p>
          <a:p>
            <a:endParaRPr lang="en-US" dirty="0">
              <a:ea typeface="CMU Serif"/>
              <a:cs typeface="CMU Serif"/>
            </a:endParaRPr>
          </a:p>
          <a:p>
            <a:endParaRPr lang="en-US" dirty="0">
              <a:ea typeface="CMU Serif"/>
              <a:cs typeface="CMU Serif"/>
            </a:endParaRPr>
          </a:p>
          <a:p>
            <a:r>
              <a:rPr lang="en-US" dirty="0">
                <a:ea typeface="CMU Serif"/>
                <a:cs typeface="CMU Serif"/>
              </a:rPr>
              <a:t>Result for cryogenic pellet: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8B2C9D-2888-5A77-2D9F-DF38061BD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 descr="A black symbols on a white background&#10;&#10;Description automatically generated">
            <a:extLst>
              <a:ext uri="{FF2B5EF4-FFF2-40B4-BE49-F238E27FC236}">
                <a16:creationId xmlns:a16="http://schemas.microsoft.com/office/drawing/2014/main" id="{5D95D343-F529-2F80-E6E1-6C3555397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3402" y="2057190"/>
            <a:ext cx="2752007" cy="868573"/>
          </a:xfrm>
          <a:prstGeom prst="rect">
            <a:avLst/>
          </a:prstGeom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58323C-0683-2737-1B0A-A5B0411DCD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6302" y="3588203"/>
            <a:ext cx="4359145" cy="742950"/>
          </a:xfrm>
          <a:prstGeom prst="rect">
            <a:avLst/>
          </a:prstGeom>
        </p:spPr>
      </p:pic>
      <p:pic>
        <p:nvPicPr>
          <p:cNvPr id="14" name="Picture 13" descr="A number and number on a white background&#10;&#10;Description automatically generated">
            <a:extLst>
              <a:ext uri="{FF2B5EF4-FFF2-40B4-BE49-F238E27FC236}">
                <a16:creationId xmlns:a16="http://schemas.microsoft.com/office/drawing/2014/main" id="{A120E369-1F74-C418-3851-E47F9C8447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3008" y="5088891"/>
            <a:ext cx="2259762" cy="8094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640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5D7FD-E97F-045B-1971-4DADAAC34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Neutral gas shielding (NGS)</a:t>
            </a:r>
            <a:endParaRPr lang="en-US" dirty="0"/>
          </a:p>
        </p:txBody>
      </p:sp>
      <p:pic>
        <p:nvPicPr>
          <p:cNvPr id="6" name="Content Placeholder 5" descr="A diagram of a gas field&#10;&#10;Description automatically generated">
            <a:extLst>
              <a:ext uri="{FF2B5EF4-FFF2-40B4-BE49-F238E27FC236}">
                <a16:creationId xmlns:a16="http://schemas.microsoft.com/office/drawing/2014/main" id="{86E218BB-E10C-566D-7E74-044F8816CDC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41075" y="1825365"/>
            <a:ext cx="4924246" cy="3259178"/>
          </a:xfrm>
          <a:ln>
            <a:noFill/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22E60F-7C73-FA47-8141-00F3BE3D2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117794"/>
            <a:ext cx="560898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ea typeface="CMU Serif"/>
              <a:cs typeface="CMU Serif"/>
            </a:endParaRPr>
          </a:p>
          <a:p>
            <a:r>
              <a:rPr lang="en-US" dirty="0">
                <a:ea typeface="CMU Serif"/>
                <a:cs typeface="CMU Serif"/>
              </a:rPr>
              <a:t>Quasi steady-state ideal gas</a:t>
            </a:r>
            <a:br>
              <a:rPr lang="en-US" dirty="0">
                <a:ea typeface="CMU Serif"/>
                <a:cs typeface="CMU Serif"/>
              </a:rPr>
            </a:br>
            <a:r>
              <a:rPr lang="en-US" dirty="0">
                <a:ea typeface="CMU Serif"/>
                <a:cs typeface="CMU Serif"/>
              </a:rPr>
              <a:t>balance equations:</a:t>
            </a:r>
            <a:endParaRPr lang="en-US">
              <a:ea typeface="CMU Serif"/>
              <a:cs typeface="CMU Serif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A46A00-41E4-F00F-7B27-112E95E74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6E943F-B30D-B859-7126-1C3D13ABF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442" y="2435756"/>
            <a:ext cx="996880" cy="648807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EBD14D6E-310E-41D6-023A-D143A42BC5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1442" y="3264828"/>
            <a:ext cx="1626712" cy="448754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911DD0-44C9-E804-4535-2FED6D29FB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1442" y="3757684"/>
            <a:ext cx="2309829" cy="448754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A mathematical equation with a plus and p&#10;&#10;Description automatically generated">
            <a:extLst>
              <a:ext uri="{FF2B5EF4-FFF2-40B4-BE49-F238E27FC236}">
                <a16:creationId xmlns:a16="http://schemas.microsoft.com/office/drawing/2014/main" id="{28E82864-01B9-9694-1B59-7F199AAEC0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1442" y="4266731"/>
            <a:ext cx="3001373" cy="752114"/>
          </a:xfrm>
          <a:prstGeom prst="rect">
            <a:avLst/>
          </a:prstGeom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7FFF08-4E37-1BE5-920C-176196C5D223}"/>
              </a:ext>
            </a:extLst>
          </p:cNvPr>
          <p:cNvSpPr txBox="1"/>
          <p:nvPr/>
        </p:nvSpPr>
        <p:spPr>
          <a:xfrm>
            <a:off x="9061254" y="2596907"/>
            <a:ext cx="1693653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dirty="0">
                <a:ea typeface="CMU Serif"/>
                <a:cs typeface="CMU Serif"/>
              </a:rPr>
              <a:t>(ideal gas law)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379ADB-9610-269E-ED1D-9158914FAD4C}"/>
              </a:ext>
            </a:extLst>
          </p:cNvPr>
          <p:cNvSpPr txBox="1"/>
          <p:nvPr/>
        </p:nvSpPr>
        <p:spPr>
          <a:xfrm>
            <a:off x="9859197" y="3303897"/>
            <a:ext cx="8957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dirty="0">
                <a:ea typeface="CMU Serif"/>
                <a:cs typeface="CMU Serif"/>
              </a:rPr>
              <a:t>(mass)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B279C1-C6A6-CAF4-D879-48C0E4912560}"/>
              </a:ext>
            </a:extLst>
          </p:cNvPr>
          <p:cNvSpPr txBox="1"/>
          <p:nvPr/>
        </p:nvSpPr>
        <p:spPr>
          <a:xfrm>
            <a:off x="9240971" y="3744871"/>
            <a:ext cx="15139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dirty="0">
                <a:ea typeface="CMU Serif"/>
                <a:cs typeface="CMU Serif"/>
              </a:rPr>
              <a:t>(momentum)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160A96-1DE4-FDCB-24C8-3382973CA92B}"/>
              </a:ext>
            </a:extLst>
          </p:cNvPr>
          <p:cNvSpPr txBox="1"/>
          <p:nvPr/>
        </p:nvSpPr>
        <p:spPr>
          <a:xfrm>
            <a:off x="9645311" y="4455433"/>
            <a:ext cx="110959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dirty="0">
                <a:ea typeface="CMU Serif"/>
                <a:cs typeface="CMU Serif"/>
              </a:rPr>
              <a:t>(energy)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184BBAB-7C99-8616-09A0-C304CDF87654}"/>
              </a:ext>
            </a:extLst>
          </p:cNvPr>
          <p:cNvSpPr/>
          <p:nvPr/>
        </p:nvSpPr>
        <p:spPr>
          <a:xfrm>
            <a:off x="8865349" y="4282876"/>
            <a:ext cx="751244" cy="74476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FD056CA-EEBD-92E1-9A37-03AD60D6FABD}"/>
              </a:ext>
            </a:extLst>
          </p:cNvPr>
          <p:cNvSpPr/>
          <p:nvPr/>
        </p:nvSpPr>
        <p:spPr>
          <a:xfrm>
            <a:off x="4134615" y="2559879"/>
            <a:ext cx="848202" cy="84089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9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1" grpId="0"/>
      <p:bldP spid="12" grpId="0"/>
      <p:bldP spid="13" grpId="0"/>
      <p:bldP spid="14" grpId="0"/>
      <p:bldP spid="15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5D7FD-E97F-045B-1971-4DADAAC34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Neutral gas shielding (NGS)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22E60F-7C73-FA47-8141-00F3BE3D2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4400" y="1460863"/>
            <a:ext cx="5768726" cy="453848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>
                <a:ea typeface="CMU Serif"/>
                <a:cs typeface="CMU Serif"/>
              </a:rPr>
              <a:t>Electron heating approximations:</a:t>
            </a:r>
          </a:p>
          <a:p>
            <a:pPr lvl="1"/>
            <a:r>
              <a:rPr lang="en-US" dirty="0">
                <a:ea typeface="CMU Serif"/>
                <a:cs typeface="CMU Serif"/>
              </a:rPr>
              <a:t>Mono-energetic beam</a:t>
            </a:r>
            <a:endParaRPr lang="en-US" dirty="0"/>
          </a:p>
          <a:p>
            <a:pPr lvl="1"/>
            <a:r>
              <a:rPr lang="en-US" dirty="0">
                <a:ea typeface="CMU Serif"/>
                <a:cs typeface="CMU Serif"/>
              </a:rPr>
              <a:t>Equivalent radial path</a:t>
            </a:r>
          </a:p>
          <a:p>
            <a:pPr lvl="1"/>
            <a:r>
              <a:rPr lang="en-US" dirty="0">
                <a:ea typeface="CMU Serif"/>
                <a:cs typeface="CMU Serif"/>
              </a:rPr>
              <a:t>Empirical energy loss functions</a:t>
            </a:r>
            <a:endParaRPr lang="en-US" dirty="0"/>
          </a:p>
          <a:p>
            <a:pPr lvl="1"/>
            <a:r>
              <a:rPr lang="en-US" dirty="0">
                <a:ea typeface="CMU Serif"/>
                <a:cs typeface="CMU Serif"/>
              </a:rPr>
              <a:t>Fully shielded</a:t>
            </a:r>
          </a:p>
          <a:p>
            <a:r>
              <a:rPr lang="en-US" sz="2600" dirty="0">
                <a:ea typeface="CMU Serif"/>
                <a:cs typeface="CMU Serif"/>
              </a:rPr>
              <a:t>Heating asymmetry parameters</a:t>
            </a:r>
            <a:br>
              <a:rPr lang="en-US" sz="2600" dirty="0">
                <a:ea typeface="CMU Serif"/>
                <a:cs typeface="CMU Serif"/>
              </a:rPr>
            </a:br>
            <a:br>
              <a:rPr lang="en-US" sz="2600" dirty="0">
                <a:ea typeface="CMU Serif"/>
                <a:cs typeface="CMU Serif"/>
              </a:rPr>
            </a:br>
            <a:endParaRPr lang="en-US" sz="2600">
              <a:ea typeface="CMU Serif"/>
              <a:cs typeface="CMU Serif"/>
            </a:endParaRPr>
          </a:p>
          <a:p>
            <a:pPr marL="0" indent="0">
              <a:buNone/>
            </a:pPr>
            <a:endParaRPr lang="en-US" dirty="0">
              <a:ea typeface="CMU Serif"/>
              <a:cs typeface="CMU Serif"/>
            </a:endParaRPr>
          </a:p>
          <a:p>
            <a:r>
              <a:rPr lang="en-US" sz="2400" dirty="0">
                <a:ea typeface="CMU Serif"/>
                <a:cs typeface="CMU Serif"/>
              </a:rPr>
              <a:t>Small asymmetric perturbation -&gt; </a:t>
            </a:r>
            <a:r>
              <a:rPr lang="en-US" sz="2400" err="1">
                <a:ea typeface="CMU Serif"/>
                <a:cs typeface="CMU Serif"/>
              </a:rPr>
              <a:t>linearise</a:t>
            </a:r>
            <a:endParaRPr lang="en-US" sz="2400">
              <a:ea typeface="CMU Serif"/>
              <a:cs typeface="CMU Serif"/>
            </a:endParaRPr>
          </a:p>
          <a:p>
            <a:r>
              <a:rPr lang="en-US" sz="2400" dirty="0">
                <a:ea typeface="CMU Serif"/>
                <a:cs typeface="CMU Serif"/>
              </a:rPr>
              <a:t>0th order solution from original NGS model [Parks &amp; Turnbull 1978]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A46A00-41E4-F00F-7B27-112E95E74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6</a:t>
            </a:fld>
            <a:endParaRPr lang="en-GB"/>
          </a:p>
        </p:txBody>
      </p:sp>
      <p:pic>
        <p:nvPicPr>
          <p:cNvPr id="20" name="Content Placeholder 5" descr="A diagram of a gas field&#10;&#10;Description automatically generated">
            <a:extLst>
              <a:ext uri="{FF2B5EF4-FFF2-40B4-BE49-F238E27FC236}">
                <a16:creationId xmlns:a16="http://schemas.microsoft.com/office/drawing/2014/main" id="{80F90A62-D1D7-65A9-4D04-9D9AC417444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761" y="1826623"/>
            <a:ext cx="4924110" cy="3259089"/>
          </a:xfrm>
          <a:prstGeom prst="rect">
            <a:avLst/>
          </a:prstGeom>
          <a:ln>
            <a:noFill/>
          </a:ln>
        </p:spPr>
      </p:pic>
      <p:pic>
        <p:nvPicPr>
          <p:cNvPr id="9" name="Picture 8" descr="A black and white text&#10;&#10;Description automatically generated">
            <a:extLst>
              <a:ext uri="{FF2B5EF4-FFF2-40B4-BE49-F238E27FC236}">
                <a16:creationId xmlns:a16="http://schemas.microsoft.com/office/drawing/2014/main" id="{3F7D76A0-D315-4ED5-8D2F-74777370AC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370" y="3687186"/>
            <a:ext cx="4924110" cy="92626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76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B52B-F81F-0B4D-EC26-291841F1E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MU Serif"/>
                <a:cs typeface="CMU Serif"/>
              </a:rPr>
              <a:t>Normalized equation system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23B516-F2BD-0C53-7B44-D1506421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3B90A2-7111-6BD4-5175-06848F40143C}"/>
              </a:ext>
            </a:extLst>
          </p:cNvPr>
          <p:cNvSpPr txBox="1"/>
          <p:nvPr/>
        </p:nvSpPr>
        <p:spPr>
          <a:xfrm>
            <a:off x="316809" y="1620196"/>
            <a:ext cx="5003994" cy="43201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>
                <a:ea typeface="CMU Serif"/>
                <a:cs typeface="CMU Serif"/>
              </a:rPr>
              <a:t>Complicated, but still linear 1D ODE system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ea typeface="CMU Serif"/>
                <a:cs typeface="CMU Serif"/>
              </a:rPr>
              <a:t>Normalization </a:t>
            </a:r>
            <a:endParaRPr lang="en-US" dirty="0">
              <a:ea typeface="CMU Serif"/>
              <a:cs typeface="CMU Serif"/>
            </a:endParaRPr>
          </a:p>
          <a:p>
            <a:r>
              <a:rPr lang="en-US" sz="2800" dirty="0">
                <a:ea typeface="CMU Serif"/>
                <a:cs typeface="CMU Serif"/>
              </a:rPr>
              <a:t>   -&gt; semi-analytical</a:t>
            </a:r>
            <a:endParaRPr lang="en-US" dirty="0">
              <a:ea typeface="CMU Serif"/>
              <a:cs typeface="CMU Serif"/>
            </a:endParaRPr>
          </a:p>
          <a:p>
            <a:pPr marL="342900" indent="-34290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342900" indent="-342900">
              <a:buFont typeface="Arial"/>
              <a:buChar char="•"/>
            </a:pPr>
            <a:endParaRPr lang="en-US" sz="2800" dirty="0">
              <a:ea typeface="CMU Serif"/>
              <a:cs typeface="CMU Serif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800" dirty="0">
                <a:ea typeface="CMU Serif"/>
                <a:cs typeface="CMU Serif"/>
              </a:rPr>
              <a:t>Normalized solution parameters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ea typeface="CMU Serif"/>
              <a:cs typeface="CMU Serif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ea typeface="CMU Serif"/>
              <a:cs typeface="CMU Serif"/>
            </a:endParaRPr>
          </a:p>
        </p:txBody>
      </p:sp>
      <p:pic>
        <p:nvPicPr>
          <p:cNvPr id="4" name="Picture 3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67792B80-2163-6196-6D02-B4DB3C9A7C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08" r="1582" b="-3967"/>
          <a:stretch>
            <a:fillRect/>
          </a:stretch>
        </p:blipFill>
        <p:spPr>
          <a:xfrm>
            <a:off x="736667" y="5132591"/>
            <a:ext cx="1815602" cy="840529"/>
          </a:xfrm>
          <a:prstGeom prst="rect">
            <a:avLst/>
          </a:prstGeom>
        </p:spPr>
      </p:pic>
      <p:pic>
        <p:nvPicPr>
          <p:cNvPr id="3" name="Picture 2" descr="A black and white math equation&#10;&#10;AI-generated content may be incorrect.">
            <a:extLst>
              <a:ext uri="{FF2B5EF4-FFF2-40B4-BE49-F238E27FC236}">
                <a16:creationId xmlns:a16="http://schemas.microsoft.com/office/drawing/2014/main" id="{119101AD-2AF8-0DD4-9584-2DCA64A7DC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63" t="4348" r="681" b="1449"/>
          <a:stretch>
            <a:fillRect/>
          </a:stretch>
        </p:blipFill>
        <p:spPr>
          <a:xfrm>
            <a:off x="736933" y="3473949"/>
            <a:ext cx="3452198" cy="780634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91C5187-4FA0-F51C-2E03-276192F5C2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5410199" y="1568095"/>
            <a:ext cx="6551386" cy="4231396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C172E8-1319-7868-4152-BCE24CF44A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2014" y="5978298"/>
            <a:ext cx="54864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2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83049-5740-3A39-CBB8-D5DDBCF14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MU Serif"/>
                <a:cs typeface="CMU Serif"/>
              </a:rPr>
              <a:t>Asymmetric NGS solutions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70B8E4-4AC5-900D-32F6-4C93C2A50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8366-7675-43BB-9DB4-07C77958F39D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 descr="A rainbow colored circle with a grey circle and a grey circle with a grey circle&#10;&#10;Description automatically generated">
            <a:extLst>
              <a:ext uri="{FF2B5EF4-FFF2-40B4-BE49-F238E27FC236}">
                <a16:creationId xmlns:a16="http://schemas.microsoft.com/office/drawing/2014/main" id="{BB8702AF-CD71-D72C-E6EC-B76E87EDC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637" y="1690920"/>
            <a:ext cx="5510118" cy="4114798"/>
          </a:xfrm>
          <a:prstGeom prst="rect">
            <a:avLst/>
          </a:prstGeom>
          <a:ln>
            <a:noFill/>
          </a:ln>
        </p:spPr>
      </p:pic>
      <p:pic>
        <p:nvPicPr>
          <p:cNvPr id="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0E3E1C18-FFDB-45F4-AEB9-675AD18187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03" y="1933085"/>
            <a:ext cx="4806627" cy="35723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629341-C840-2C58-CE23-E6FC9BC4A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2479" y="1612740"/>
            <a:ext cx="3368821" cy="398294"/>
          </a:xfrm>
          <a:prstGeom prst="rect">
            <a:avLst/>
          </a:prstGeom>
        </p:spPr>
      </p:pic>
      <p:sp>
        <p:nvSpPr>
          <p:cNvPr id="13" name="Plus Sign 12">
            <a:extLst>
              <a:ext uri="{FF2B5EF4-FFF2-40B4-BE49-F238E27FC236}">
                <a16:creationId xmlns:a16="http://schemas.microsoft.com/office/drawing/2014/main" id="{00B9B31F-3B5E-246D-74EE-982708659C19}"/>
              </a:ext>
            </a:extLst>
          </p:cNvPr>
          <p:cNvSpPr/>
          <p:nvPr/>
        </p:nvSpPr>
        <p:spPr>
          <a:xfrm>
            <a:off x="8054340" y="2540009"/>
            <a:ext cx="398294" cy="398294"/>
          </a:xfrm>
          <a:prstGeom prst="mathPlus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Minus Sign 13">
            <a:extLst>
              <a:ext uri="{FF2B5EF4-FFF2-40B4-BE49-F238E27FC236}">
                <a16:creationId xmlns:a16="http://schemas.microsoft.com/office/drawing/2014/main" id="{ABB646F4-C10E-7488-BB45-E4D3C40CEE18}"/>
              </a:ext>
            </a:extLst>
          </p:cNvPr>
          <p:cNvSpPr/>
          <p:nvPr/>
        </p:nvSpPr>
        <p:spPr>
          <a:xfrm>
            <a:off x="8054340" y="4528829"/>
            <a:ext cx="398294" cy="398294"/>
          </a:xfrm>
          <a:prstGeom prst="mathMinus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75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1">
      <a:majorFont>
        <a:latin typeface="CMU Serif"/>
        <a:ea typeface=""/>
        <a:cs typeface=""/>
      </a:majorFont>
      <a:minorFont>
        <a:latin typeface="CMU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2338</Words>
  <Application>Microsoft Office PowerPoint</Application>
  <PresentationFormat>Bredbild</PresentationFormat>
  <Paragraphs>487</Paragraphs>
  <Slides>34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34</vt:i4>
      </vt:variant>
    </vt:vector>
  </HeadingPairs>
  <TitlesOfParts>
    <vt:vector size="35" baseType="lpstr">
      <vt:lpstr>Office Theme</vt:lpstr>
      <vt:lpstr>Semi-analytical model for the pellet rocket effect in magnetic confinement fusion plasmas </vt:lpstr>
      <vt:lpstr>Pellet injection in tokamaks</vt:lpstr>
      <vt:lpstr>Modelling the pellet rocket effect</vt:lpstr>
      <vt:lpstr>Outline</vt:lpstr>
      <vt:lpstr>Force on pellet surface</vt:lpstr>
      <vt:lpstr>Neutral gas shielding (NGS)</vt:lpstr>
      <vt:lpstr>Neutral gas shielding (NGS)</vt:lpstr>
      <vt:lpstr>Normalized equation system</vt:lpstr>
      <vt:lpstr>Asymmetric NGS solutions</vt:lpstr>
      <vt:lpstr>Asymmetric NGS solutions</vt:lpstr>
      <vt:lpstr>Pressure asymmetry at pellet surface</vt:lpstr>
      <vt:lpstr>Plasmoid shielding asymmetry</vt:lpstr>
      <vt:lpstr>Plasmoid shielding asymmetry</vt:lpstr>
      <vt:lpstr>Plasmoid shielding asymmetry</vt:lpstr>
      <vt:lpstr>Pellet trajectory simulation in AUG</vt:lpstr>
      <vt:lpstr>Pellet trajectory simulation in AUG</vt:lpstr>
      <vt:lpstr>Penetration depth in medium sized tokamaks</vt:lpstr>
      <vt:lpstr>Penetration depth in ITER L-mode</vt:lpstr>
      <vt:lpstr>Penetration depth in ITER H-mode</vt:lpstr>
      <vt:lpstr>Conclusion</vt:lpstr>
      <vt:lpstr>Backup slides</vt:lpstr>
      <vt:lpstr>Referenced publications</vt:lpstr>
      <vt:lpstr>Empirical energy attenuation</vt:lpstr>
      <vt:lpstr>Outline of solution</vt:lpstr>
      <vt:lpstr>Full NGS solution</vt:lpstr>
      <vt:lpstr>Pressure asymmetry scaling law parameters</vt:lpstr>
      <vt:lpstr>Ablation asymmetry at pellet surface</vt:lpstr>
      <vt:lpstr>Plasmoid shielding length equations</vt:lpstr>
      <vt:lpstr>Effect of shielding on instantaneous acceleration</vt:lpstr>
      <vt:lpstr>Isotropic NGS solutions</vt:lpstr>
      <vt:lpstr>Isotropic NGS scaling laws</vt:lpstr>
      <vt:lpstr>Asymmetric NGS unexpected solutions</vt:lpstr>
      <vt:lpstr>Asymmetric NGS unexpected solutions</vt:lpstr>
      <vt:lpstr>Plasmoid shielding asymmetry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pellet rocket effect in magnetic confinement fusion plasmas</dc:title>
  <dc:creator>Nico Guth</dc:creator>
  <cp:lastModifiedBy>Nico Guth</cp:lastModifiedBy>
  <cp:revision>1907</cp:revision>
  <dcterms:created xsi:type="dcterms:W3CDTF">2024-06-01T10:55:34Z</dcterms:created>
  <dcterms:modified xsi:type="dcterms:W3CDTF">2025-09-22T20:46:05Z</dcterms:modified>
</cp:coreProperties>
</file>