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3" r:id="rId1"/>
  </p:sldMasterIdLst>
  <p:notesMasterIdLst>
    <p:notesMasterId r:id="rId68"/>
  </p:notesMasterIdLst>
  <p:handoutMasterIdLst>
    <p:handoutMasterId r:id="rId69"/>
  </p:handoutMasterIdLst>
  <p:sldIdLst>
    <p:sldId id="257" r:id="rId2"/>
    <p:sldId id="520" r:id="rId3"/>
    <p:sldId id="521" r:id="rId4"/>
    <p:sldId id="449" r:id="rId5"/>
    <p:sldId id="525" r:id="rId6"/>
    <p:sldId id="526" r:id="rId7"/>
    <p:sldId id="461" r:id="rId8"/>
    <p:sldId id="442" r:id="rId9"/>
    <p:sldId id="484" r:id="rId10"/>
    <p:sldId id="522" r:id="rId11"/>
    <p:sldId id="448" r:id="rId12"/>
    <p:sldId id="489" r:id="rId13"/>
    <p:sldId id="443" r:id="rId14"/>
    <p:sldId id="487" r:id="rId15"/>
    <p:sldId id="491" r:id="rId16"/>
    <p:sldId id="492" r:id="rId17"/>
    <p:sldId id="497" r:id="rId18"/>
    <p:sldId id="493" r:id="rId19"/>
    <p:sldId id="494" r:id="rId20"/>
    <p:sldId id="495" r:id="rId21"/>
    <p:sldId id="498" r:id="rId22"/>
    <p:sldId id="502" r:id="rId23"/>
    <p:sldId id="503" r:id="rId24"/>
    <p:sldId id="504" r:id="rId25"/>
    <p:sldId id="523" r:id="rId26"/>
    <p:sldId id="470" r:id="rId27"/>
    <p:sldId id="471" r:id="rId28"/>
    <p:sldId id="438" r:id="rId29"/>
    <p:sldId id="506" r:id="rId30"/>
    <p:sldId id="469" r:id="rId31"/>
    <p:sldId id="464" r:id="rId32"/>
    <p:sldId id="474" r:id="rId33"/>
    <p:sldId id="463" r:id="rId34"/>
    <p:sldId id="475" r:id="rId35"/>
    <p:sldId id="476" r:id="rId36"/>
    <p:sldId id="478" r:id="rId37"/>
    <p:sldId id="509" r:id="rId38"/>
    <p:sldId id="510" r:id="rId39"/>
    <p:sldId id="511" r:id="rId40"/>
    <p:sldId id="466" r:id="rId41"/>
    <p:sldId id="512" r:id="rId42"/>
    <p:sldId id="500" r:id="rId43"/>
    <p:sldId id="456" r:id="rId44"/>
    <p:sldId id="458" r:id="rId45"/>
    <p:sldId id="459" r:id="rId46"/>
    <p:sldId id="460" r:id="rId47"/>
    <p:sldId id="441" r:id="rId48"/>
    <p:sldId id="518" r:id="rId49"/>
    <p:sldId id="485" r:id="rId50"/>
    <p:sldId id="488" r:id="rId51"/>
    <p:sldId id="501" r:id="rId52"/>
    <p:sldId id="483" r:id="rId53"/>
    <p:sldId id="445" r:id="rId54"/>
    <p:sldId id="481" r:id="rId55"/>
    <p:sldId id="482" r:id="rId56"/>
    <p:sldId id="446" r:id="rId57"/>
    <p:sldId id="447" r:id="rId58"/>
    <p:sldId id="490" r:id="rId59"/>
    <p:sldId id="496" r:id="rId60"/>
    <p:sldId id="472" r:id="rId61"/>
    <p:sldId id="473" r:id="rId62"/>
    <p:sldId id="467" r:id="rId63"/>
    <p:sldId id="465" r:id="rId64"/>
    <p:sldId id="468" r:id="rId65"/>
    <p:sldId id="519" r:id="rId66"/>
    <p:sldId id="439" r:id="rId67"/>
  </p:sldIdLst>
  <p:sldSz cx="12192000" cy="6858000"/>
  <p:notesSz cx="9144000" cy="6858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35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vid Zarzoso" initials="DZ" lastIdx="1" clrIdx="0">
    <p:extLst>
      <p:ext uri="{19B8F6BF-5375-455C-9EA6-DF929625EA0E}">
        <p15:presenceInfo xmlns:p15="http://schemas.microsoft.com/office/powerpoint/2012/main" userId="6f0235fee74dce8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63DE"/>
    <a:srgbClr val="FF00FF"/>
    <a:srgbClr val="2E3761"/>
    <a:srgbClr val="ED7D31"/>
    <a:srgbClr val="819EBC"/>
    <a:srgbClr val="FFFF86"/>
    <a:srgbClr val="FFD3CA"/>
    <a:srgbClr val="CDEAFC"/>
    <a:srgbClr val="FFFFB7"/>
    <a:srgbClr val="FED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83E6E3-FA7D-4D7B-A595-EF9225AFEA82}">
  <a:tblStyle styleId="{C083E6E3-FA7D-4D7B-A595-EF9225AFEA82}" styleName="Style léger 1 - Accentuation 3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solidFill>
                <a:schemeClr val="accent3"/>
              </a:solidFill>
            </a:ln>
          </a:top>
          <a:bottom>
            <a:ln w="12700">
              <a:solidFill>
                <a:schemeClr val="accent3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band2V>
      <a:tcStyle>
        <a:tcBdr/>
        <a:fill>
          <a:solidFill>
            <a:schemeClr val="accent3">
              <a:alpha val="2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12700">
              <a:solidFill>
                <a:schemeClr val="accent3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12700">
              <a:solidFill>
                <a:schemeClr val="accent3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6731"/>
  </p:normalViewPr>
  <p:slideViewPr>
    <p:cSldViewPr snapToGrid="0">
      <p:cViewPr varScale="1">
        <p:scale>
          <a:sx n="66" d="100"/>
          <a:sy n="66" d="100"/>
        </p:scale>
        <p:origin x="676" y="16"/>
      </p:cViewPr>
      <p:guideLst>
        <p:guide pos="3840"/>
        <p:guide orient="horz" pos="35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1870" y="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FAE1345-F057-E3B1-8F96-D75383510A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8CA94A3-517D-2A42-DCE4-96D832B307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4" y="0"/>
            <a:ext cx="3962400" cy="344488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r">
              <a:defRPr sz="1200"/>
            </a:lvl1pPr>
          </a:lstStyle>
          <a:p>
            <a:fld id="{BA296D19-71E9-9747-91E2-92FF3669FC09}" type="datetimeFigureOut">
              <a:rPr lang="fr-FR" smtClean="0"/>
              <a:t>23/09/2025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3016E1F-888E-B7EB-05B7-7CF7EB0D24D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4"/>
            <a:ext cx="3962400" cy="344487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D51C53E-864C-D798-BCF6-F98419DB29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4" y="6513514"/>
            <a:ext cx="3962400" cy="344487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r">
              <a:defRPr sz="1200"/>
            </a:lvl1pPr>
          </a:lstStyle>
          <a:p>
            <a:fld id="{6D5FFC94-9B3A-1846-98B5-CEC821720A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0209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80014" y="0"/>
            <a:ext cx="3962400" cy="344488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r">
              <a:defRPr sz="1200"/>
            </a:lvl1pPr>
          </a:lstStyle>
          <a:p>
            <a:fld id="{C34572BD-D5B8-0142-BFA4-363B6DB62465}" type="datetimeFigureOut">
              <a:rPr lang="fr-FR" smtClean="0"/>
              <a:t>23/09/2025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6" tIns="45719" rIns="91436" bIns="45719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36" tIns="45719" rIns="91436" bIns="45719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514"/>
            <a:ext cx="3962400" cy="344487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80014" y="6513514"/>
            <a:ext cx="3962400" cy="344487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r">
              <a:defRPr sz="1200"/>
            </a:lvl1pPr>
          </a:lstStyle>
          <a:p>
            <a:fld id="{BFCE418E-6298-5C45-B009-B047CB12C2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40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01a_Titre sans imag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C5D2973F-733C-4BFB-39A6-36A2EE7A22CF}"/>
              </a:ext>
            </a:extLst>
          </p:cNvPr>
          <p:cNvSpPr/>
          <p:nvPr userDrawn="1"/>
        </p:nvSpPr>
        <p:spPr>
          <a:xfrm>
            <a:off x="-2" y="0"/>
            <a:ext cx="121920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itre 1">
            <a:extLst>
              <a:ext uri="{FF2B5EF4-FFF2-40B4-BE49-F238E27FC236}">
                <a16:creationId xmlns:a16="http://schemas.microsoft.com/office/drawing/2014/main" id="{58C40940-E9CC-43B6-B85C-C15989AF7F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auto">
          <a:xfrm>
            <a:off x="-1" y="0"/>
            <a:ext cx="7315201" cy="1655014"/>
          </a:xfrm>
          <a:solidFill>
            <a:schemeClr val="tx2"/>
          </a:solidFill>
        </p:spPr>
        <p:txBody>
          <a:bodyPr wrap="square" lIns="360000" tIns="216000" rIns="360000" bIns="216000">
            <a:spAutoFit/>
          </a:bodyPr>
          <a:lstStyle>
            <a:lvl1pPr>
              <a:defRPr>
                <a:solidFill>
                  <a:schemeClr val="bg1"/>
                </a:solidFill>
                <a:latin typeface="AMU Monument Grotesk Medium" panose="020B0604040202060203" pitchFamily="34" charset="0"/>
              </a:defRPr>
            </a:lvl1pPr>
          </a:lstStyle>
          <a:p>
            <a:r>
              <a:rPr lang="fr-FR" dirty="0"/>
              <a:t>Modifiez le style du titre</a:t>
            </a:r>
            <a:br>
              <a:rPr lang="fr-FR" dirty="0"/>
            </a:br>
            <a:endParaRPr lang="fr-FR" dirty="0"/>
          </a:p>
        </p:txBody>
      </p:sp>
      <p:sp>
        <p:nvSpPr>
          <p:cNvPr id="22" name="Sous-titre 3">
            <a:extLst>
              <a:ext uri="{FF2B5EF4-FFF2-40B4-BE49-F238E27FC236}">
                <a16:creationId xmlns:a16="http://schemas.microsoft.com/office/drawing/2014/main" id="{71B8E6C6-FF46-46E3-AD01-C83005EE02C1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auto">
          <a:xfrm>
            <a:off x="0" y="1655014"/>
            <a:ext cx="4805570" cy="1030058"/>
          </a:xfrm>
          <a:solidFill>
            <a:schemeClr val="tx2"/>
          </a:solidFill>
        </p:spPr>
        <p:txBody>
          <a:bodyPr wrap="square" lIns="360000" tIns="0" rIns="360000" bIns="216000">
            <a:sp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4719F20-24A0-4FAA-A0D5-36D4963728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296703" y="4995775"/>
            <a:ext cx="3895297" cy="1862225"/>
          </a:xfrm>
          <a:prstGeom prst="rect">
            <a:avLst/>
          </a:prstGeom>
        </p:spPr>
      </p:pic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F157A0-CC7E-428F-9E0A-3AD4C6FDE8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492875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David Zarzoso - SIAM Conference on Computational Science and Engineering (CSE25)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65586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05c_Deux contenus (vierge)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 bwMode="auto">
          <a:xfrm>
            <a:off x="720000" y="2160000"/>
            <a:ext cx="5220000" cy="4000957"/>
          </a:xfrm>
        </p:spPr>
        <p:txBody>
          <a:bodyPr/>
          <a:lstStyle>
            <a:lvl1pPr>
              <a:defRPr>
                <a:latin typeface="AMU Monument Grotesk" panose="020B0504040202060203" pitchFamily="34" charset="0"/>
              </a:defRPr>
            </a:lvl1pPr>
            <a:lvl2pPr>
              <a:defRPr>
                <a:latin typeface="AMU Monument Grotesk" panose="020B0504040202060203" pitchFamily="34" charset="0"/>
              </a:defRPr>
            </a:lvl2pPr>
            <a:lvl3pPr>
              <a:defRPr>
                <a:latin typeface="AMU Monument Grotesk" panose="020B0504040202060203" pitchFamily="34" charset="0"/>
              </a:defRPr>
            </a:lvl3pPr>
            <a:lvl4pPr>
              <a:defRPr>
                <a:latin typeface="AMU Monument Grotesk" panose="020B0504040202060203" pitchFamily="34" charset="0"/>
              </a:defRPr>
            </a:lvl4pPr>
            <a:lvl5pPr>
              <a:defRPr>
                <a:latin typeface="AMU Monument Grotesk" panose="020B0504040202060203" pitchFamily="34" charset="0"/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6331920" y="2160000"/>
            <a:ext cx="5220000" cy="4000957"/>
          </a:xfrm>
        </p:spPr>
        <p:txBody>
          <a:bodyPr/>
          <a:lstStyle>
            <a:lvl1pPr>
              <a:defRPr>
                <a:latin typeface="AMU Monument Grotesk" panose="020B0504040202060203" pitchFamily="34" charset="0"/>
              </a:defRPr>
            </a:lvl1pPr>
            <a:lvl2pPr>
              <a:defRPr>
                <a:latin typeface="AMU Monument Grotesk" panose="020B0504040202060203" pitchFamily="34" charset="0"/>
              </a:defRPr>
            </a:lvl2pPr>
            <a:lvl3pPr>
              <a:defRPr>
                <a:latin typeface="AMU Monument Grotesk" panose="020B0504040202060203" pitchFamily="34" charset="0"/>
              </a:defRPr>
            </a:lvl3pPr>
            <a:lvl4pPr>
              <a:defRPr>
                <a:latin typeface="AMU Monument Grotesk" panose="020B0504040202060203" pitchFamily="34" charset="0"/>
              </a:defRPr>
            </a:lvl4pPr>
            <a:lvl5pPr>
              <a:defRPr>
                <a:latin typeface="AMU Monument Grotesk" panose="020B0504040202060203" pitchFamily="34" charset="0"/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  <a:p>
            <a:pPr lvl="4">
              <a:defRPr/>
            </a:pPr>
            <a:r>
              <a:rPr lang="fr-FR"/>
              <a:t>Cinquième niveau</a:t>
            </a:r>
            <a:endParaRPr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6B718521-DA02-98D9-9CC2-AC98D278A77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20000" y="900000"/>
            <a:ext cx="10831920" cy="70309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MU Monument Grotesk" panose="020B0504040202060203" pitchFamily="34" charset="0"/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dirty="0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3A0004D8-B69E-447E-AA20-C39C669DEBD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xfrm>
            <a:off x="3232597" y="6475926"/>
            <a:ext cx="5469157" cy="365125"/>
          </a:xfrm>
        </p:spPr>
        <p:txBody>
          <a:bodyPr/>
          <a:lstStyle/>
          <a:p>
            <a:r>
              <a:rPr lang="en-US"/>
              <a:t>David Zarzoso - SIAM Conference on Computational Science and Engineering (CSE25)</a:t>
            </a:r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06a_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20000" y="1800000"/>
            <a:ext cx="51840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AMU Monument Grotesk" panose="020B050404020206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0" name="Espace réservé du contenu 5">
            <a:extLst>
              <a:ext uri="{FF2B5EF4-FFF2-40B4-BE49-F238E27FC236}">
                <a16:creationId xmlns:a16="http://schemas.microsoft.com/office/drawing/2014/main" id="{8E73A74D-D799-46A1-8FEC-AE0E7B9DF48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auto">
          <a:xfrm>
            <a:off x="720000" y="2880000"/>
            <a:ext cx="5183717" cy="3420000"/>
          </a:xfrm>
        </p:spPr>
        <p:txBody>
          <a:bodyPr/>
          <a:lstStyle>
            <a:lvl1pPr>
              <a:defRPr>
                <a:latin typeface="AMU Monument Grotesk" panose="020B0504040202060203" pitchFamily="34" charset="0"/>
              </a:defRPr>
            </a:lvl1pPr>
            <a:lvl2pPr>
              <a:defRPr>
                <a:latin typeface="AMU Monument Grotesk" panose="020B0504040202060203" pitchFamily="34" charset="0"/>
              </a:defRPr>
            </a:lvl2pPr>
            <a:lvl3pPr>
              <a:defRPr>
                <a:latin typeface="AMU Monument Grotesk" panose="020B0504040202060203" pitchFamily="34" charset="0"/>
              </a:defRPr>
            </a:lvl3pPr>
            <a:lvl4pPr>
              <a:defRPr>
                <a:latin typeface="AMU Monument Grotesk" panose="020B0504040202060203" pitchFamily="34" charset="0"/>
              </a:defRPr>
            </a:lvl4pPr>
            <a:lvl5pPr>
              <a:defRPr>
                <a:latin typeface="AMU Monument Grotesk" panose="020B0504040202060203" pitchFamily="34" charset="0"/>
              </a:defRPr>
            </a:lvl5pPr>
          </a:lstStyle>
          <a:p>
            <a:pPr lvl="0">
              <a:defRPr/>
            </a:pPr>
            <a:r>
              <a:rPr lang="fr-FR" dirty="0"/>
              <a:t>Cliquez pour modifier les styles du texte du masque</a:t>
            </a:r>
          </a:p>
          <a:p>
            <a:pPr lvl="1">
              <a:defRPr/>
            </a:pPr>
            <a:r>
              <a:rPr lang="fr-FR" dirty="0"/>
              <a:t>Deuxième niveau</a:t>
            </a:r>
          </a:p>
          <a:p>
            <a:pPr lvl="2">
              <a:defRPr/>
            </a:pPr>
            <a:r>
              <a:rPr lang="fr-FR" dirty="0"/>
              <a:t>Troisième niveau</a:t>
            </a:r>
          </a:p>
          <a:p>
            <a:pPr lvl="3">
              <a:defRPr/>
            </a:pPr>
            <a:r>
              <a:rPr lang="fr-FR" dirty="0"/>
              <a:t>Quatrième niveau</a:t>
            </a:r>
          </a:p>
          <a:p>
            <a:pPr lvl="4">
              <a:defRPr/>
            </a:pPr>
            <a:r>
              <a:rPr lang="fr-FR" dirty="0"/>
              <a:t>Cinquième niveau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3B9C290-3ABD-EE4A-0CE0-2E40FDDF0BE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20000" y="900000"/>
            <a:ext cx="10800000" cy="70309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MU Monument Grotesk" panose="020B0504040202060203" pitchFamily="34" charset="0"/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dirty="0"/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A25E0482-57EB-F845-747D-58CE0590F88A}"/>
              </a:ext>
            </a:extLst>
          </p:cNvPr>
          <p:cNvSpPr>
            <a:spLocks noGrp="1"/>
          </p:cNvSpPr>
          <p:nvPr>
            <p:ph type="body" idx="14"/>
          </p:nvPr>
        </p:nvSpPr>
        <p:spPr bwMode="auto">
          <a:xfrm>
            <a:off x="6336000" y="1800000"/>
            <a:ext cx="51840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AMU Monument Grotesk" panose="020B050404020206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2" name="Espace réservé du contenu 5">
            <a:extLst>
              <a:ext uri="{FF2B5EF4-FFF2-40B4-BE49-F238E27FC236}">
                <a16:creationId xmlns:a16="http://schemas.microsoft.com/office/drawing/2014/main" id="{5E9BD123-FF67-0DBF-C647-B15C76C2E85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 bwMode="auto">
          <a:xfrm>
            <a:off x="6336000" y="2880000"/>
            <a:ext cx="5183717" cy="3420000"/>
          </a:xfrm>
        </p:spPr>
        <p:txBody>
          <a:bodyPr/>
          <a:lstStyle>
            <a:lvl1pPr>
              <a:defRPr>
                <a:latin typeface="AMU Monument Grotesk" panose="020B0504040202060203" pitchFamily="34" charset="0"/>
              </a:defRPr>
            </a:lvl1pPr>
            <a:lvl2pPr>
              <a:defRPr>
                <a:latin typeface="AMU Monument Grotesk" panose="020B0504040202060203" pitchFamily="34" charset="0"/>
              </a:defRPr>
            </a:lvl2pPr>
            <a:lvl3pPr>
              <a:defRPr>
                <a:latin typeface="AMU Monument Grotesk" panose="020B0504040202060203" pitchFamily="34" charset="0"/>
              </a:defRPr>
            </a:lvl3pPr>
            <a:lvl4pPr>
              <a:defRPr>
                <a:latin typeface="AMU Monument Grotesk" panose="020B0504040202060203" pitchFamily="34" charset="0"/>
              </a:defRPr>
            </a:lvl4pPr>
            <a:lvl5pPr>
              <a:defRPr>
                <a:latin typeface="AMU Monument Grotesk" panose="020B0504040202060203" pitchFamily="34" charset="0"/>
              </a:defRPr>
            </a:lvl5pPr>
          </a:lstStyle>
          <a:p>
            <a:pPr lvl="0">
              <a:defRPr/>
            </a:pPr>
            <a:r>
              <a:rPr lang="fr-FR" dirty="0"/>
              <a:t>Cliquez pour modifier les styles du texte du masque</a:t>
            </a:r>
          </a:p>
          <a:p>
            <a:pPr lvl="1">
              <a:defRPr/>
            </a:pPr>
            <a:r>
              <a:rPr lang="fr-FR" dirty="0"/>
              <a:t>Deuxième niveau</a:t>
            </a:r>
          </a:p>
          <a:p>
            <a:pPr lvl="2">
              <a:defRPr/>
            </a:pPr>
            <a:r>
              <a:rPr lang="fr-FR" dirty="0"/>
              <a:t>Troisième niveau</a:t>
            </a:r>
          </a:p>
          <a:p>
            <a:pPr lvl="3">
              <a:defRPr/>
            </a:pPr>
            <a:r>
              <a:rPr lang="fr-FR" dirty="0"/>
              <a:t>Quatrième niveau</a:t>
            </a:r>
          </a:p>
          <a:p>
            <a:pPr lvl="4">
              <a:defRPr/>
            </a:pPr>
            <a:r>
              <a:rPr lang="fr-FR" dirty="0"/>
              <a:t>Cinquième niveau</a:t>
            </a:r>
          </a:p>
        </p:txBody>
      </p:sp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DA29ADEF-7214-4376-8D2A-754B85D2C2B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xfrm>
            <a:off x="3232597" y="6475926"/>
            <a:ext cx="5469157" cy="365125"/>
          </a:xfrm>
        </p:spPr>
        <p:txBody>
          <a:bodyPr/>
          <a:lstStyle/>
          <a:p>
            <a:r>
              <a:rPr lang="en-US"/>
              <a:t>David Zarzoso - SIAM Conference on Computational Science and Engineering (CSE25)</a:t>
            </a:r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06b_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0BC7D15B-8B0C-4889-9FDB-D0EEFDD6B671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719999" y="2611299"/>
            <a:ext cx="10800000" cy="0"/>
          </a:xfrm>
          <a:prstGeom prst="line">
            <a:avLst/>
          </a:prstGeom>
          <a:ln w="6350">
            <a:solidFill>
              <a:schemeClr val="tx1"/>
            </a:solidFill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8834464B-70FE-4F68-B391-9B186447832D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228295" y="2125442"/>
            <a:ext cx="0" cy="3849783"/>
          </a:xfrm>
          <a:prstGeom prst="line">
            <a:avLst/>
          </a:prstGeom>
          <a:ln w="6350">
            <a:solidFill>
              <a:schemeClr val="tx1"/>
            </a:solidFill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1582D055-3C5C-4A86-A7C6-45DCCC8AC474}"/>
              </a:ext>
            </a:extLst>
          </p:cNvPr>
          <p:cNvSpPr>
            <a:spLocks noGrp="1"/>
          </p:cNvSpPr>
          <p:nvPr>
            <p:ph type="body" sz="half" idx="2"/>
          </p:nvPr>
        </p:nvSpPr>
        <p:spPr bwMode="auto">
          <a:xfrm>
            <a:off x="720000" y="2735225"/>
            <a:ext cx="3240000" cy="3240000"/>
          </a:xfrm>
        </p:spPr>
        <p:txBody>
          <a:bodyPr anchor="t" anchorCtr="0"/>
          <a:lstStyle>
            <a:lvl1pPr marL="0" indent="0">
              <a:buNone/>
              <a:defRPr sz="1600">
                <a:latin typeface="AMU Monument Grotesk" panose="020B050404020206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40115FF7-7D5A-96C6-4938-B9FC6CF42F5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20000" y="900000"/>
            <a:ext cx="10800000" cy="70309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MU Monument Grotesk" panose="020B0504040202060203" pitchFamily="34" charset="0"/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dirty="0"/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5D1C21FA-5F27-3E35-30F1-F06BC0FFC356}"/>
              </a:ext>
            </a:extLst>
          </p:cNvPr>
          <p:cNvSpPr>
            <a:spLocks noGrp="1"/>
          </p:cNvSpPr>
          <p:nvPr>
            <p:ph type="body" sz="half" idx="10"/>
          </p:nvPr>
        </p:nvSpPr>
        <p:spPr bwMode="auto">
          <a:xfrm>
            <a:off x="8279040" y="2735225"/>
            <a:ext cx="3240000" cy="3240000"/>
          </a:xfrm>
        </p:spPr>
        <p:txBody>
          <a:bodyPr anchor="t" anchorCtr="0"/>
          <a:lstStyle>
            <a:lvl1pPr marL="0" indent="0">
              <a:buNone/>
              <a:defRPr sz="1600">
                <a:latin typeface="AMU Monument Grotesk" panose="020B050404020206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93C74B48-9B2E-FCDF-9377-787E2FFF4F85}"/>
              </a:ext>
            </a:extLst>
          </p:cNvPr>
          <p:cNvSpPr>
            <a:spLocks noGrp="1"/>
          </p:cNvSpPr>
          <p:nvPr>
            <p:ph type="body" sz="half" idx="11"/>
          </p:nvPr>
        </p:nvSpPr>
        <p:spPr bwMode="auto">
          <a:xfrm>
            <a:off x="4499517" y="2735225"/>
            <a:ext cx="3240000" cy="3240000"/>
          </a:xfrm>
        </p:spPr>
        <p:txBody>
          <a:bodyPr anchor="t" anchorCtr="0"/>
          <a:lstStyle>
            <a:lvl1pPr marL="0" indent="0">
              <a:buNone/>
              <a:defRPr sz="1600">
                <a:latin typeface="AMU Monument Grotesk" panose="020B050404020206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F834FC4B-138E-8029-6C01-0015DBE4D25B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8012169" y="2125442"/>
            <a:ext cx="0" cy="3849783"/>
          </a:xfrm>
          <a:prstGeom prst="line">
            <a:avLst/>
          </a:prstGeom>
          <a:ln w="6350">
            <a:solidFill>
              <a:schemeClr val="tx1"/>
            </a:solidFill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7D48C1A-9653-4461-A314-9E052F30E71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0000" y="2100784"/>
            <a:ext cx="3248708" cy="415925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4A863ED5-9DE2-4B81-A4A8-0E69D30D59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auto">
          <a:xfrm>
            <a:off x="4496591" y="2121512"/>
            <a:ext cx="3248707" cy="415925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E875491D-E96B-44E5-94C4-C35946B3FC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8205753" y="2158443"/>
            <a:ext cx="3313288" cy="415925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Espace réservé du pied de page 3">
            <a:extLst>
              <a:ext uri="{FF2B5EF4-FFF2-40B4-BE49-F238E27FC236}">
                <a16:creationId xmlns:a16="http://schemas.microsoft.com/office/drawing/2014/main" id="{DDCA6BB5-5A42-4FF0-B7ED-3EB78D8468F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auto">
          <a:xfrm>
            <a:off x="3232597" y="6475926"/>
            <a:ext cx="5469157" cy="365125"/>
          </a:xfrm>
        </p:spPr>
        <p:txBody>
          <a:bodyPr/>
          <a:lstStyle/>
          <a:p>
            <a:r>
              <a:rPr lang="en-US"/>
              <a:t>David Zarzoso - SIAM Conference on Computational Science and Engineering (CSE25)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8905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07a_Imag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6300000" y="900000"/>
            <a:ext cx="5247816" cy="703098"/>
          </a:xfrm>
        </p:spPr>
        <p:txBody>
          <a:bodyPr anchor="t" anchorCtr="0">
            <a:normAutofit/>
          </a:bodyPr>
          <a:lstStyle>
            <a:lvl1pPr>
              <a:defRPr sz="3600">
                <a:latin typeface="AMU Monument Grotesk" panose="020B0504040202060203" pitchFamily="34" charset="0"/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34C2FE-245D-0C69-0B17-9EA5D3639336}"/>
              </a:ext>
            </a:extLst>
          </p:cNvPr>
          <p:cNvSpPr/>
          <p:nvPr userDrawn="1"/>
        </p:nvSpPr>
        <p:spPr bwMode="auto">
          <a:xfrm>
            <a:off x="10706985" y="5939999"/>
            <a:ext cx="1485015" cy="918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753B3B-8394-C320-4231-C6E7B6C26DE5}"/>
              </a:ext>
            </a:extLst>
          </p:cNvPr>
          <p:cNvSpPr/>
          <p:nvPr userDrawn="1"/>
        </p:nvSpPr>
        <p:spPr bwMode="auto">
          <a:xfrm>
            <a:off x="0" y="5904412"/>
            <a:ext cx="3083441" cy="9535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5C4FBA-CAB9-C28F-D4D7-34B2BD48BB50}"/>
              </a:ext>
            </a:extLst>
          </p:cNvPr>
          <p:cNvSpPr/>
          <p:nvPr userDrawn="1"/>
        </p:nvSpPr>
        <p:spPr bwMode="auto">
          <a:xfrm>
            <a:off x="0" y="5518298"/>
            <a:ext cx="720000" cy="133970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0" name="Espace réservé pour une image  15">
            <a:extLst>
              <a:ext uri="{FF2B5EF4-FFF2-40B4-BE49-F238E27FC236}">
                <a16:creationId xmlns:a16="http://schemas.microsoft.com/office/drawing/2014/main" id="{DE87CCF2-0F20-260E-1A84-560A6B0421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000" y="899999"/>
            <a:ext cx="3960000" cy="5040000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A72AA20F-00AB-F3A8-6313-A01275F6F61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00000" y="2549693"/>
            <a:ext cx="5247322" cy="317341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900" b="0" i="0">
                <a:latin typeface="AMU Monument Grotesk" panose="020B0504040202060203" pitchFamily="34" charset="0"/>
              </a:defRPr>
            </a:lvl1pPr>
          </a:lstStyle>
          <a:p>
            <a:pPr lvl="0"/>
            <a:r>
              <a:rPr lang="fr-FR" dirty="0"/>
              <a:t>Cliquez ici pour modifier le texte</a:t>
            </a:r>
          </a:p>
        </p:txBody>
      </p:sp>
      <p:sp>
        <p:nvSpPr>
          <p:cNvPr id="9" name="Espace réservé du pied de page 3">
            <a:extLst>
              <a:ext uri="{FF2B5EF4-FFF2-40B4-BE49-F238E27FC236}">
                <a16:creationId xmlns:a16="http://schemas.microsoft.com/office/drawing/2014/main" id="{36C5A27A-C72B-4007-B277-0598198473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auto">
          <a:xfrm>
            <a:off x="3232597" y="6475926"/>
            <a:ext cx="5469157" cy="365125"/>
          </a:xfrm>
        </p:spPr>
        <p:txBody>
          <a:bodyPr/>
          <a:lstStyle/>
          <a:p>
            <a:r>
              <a:rPr lang="en-US"/>
              <a:t>David Zarzoso - SIAM Conference on Computational Science and Engineering (CSE25)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1260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07b_Imag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15">
            <a:extLst>
              <a:ext uri="{FF2B5EF4-FFF2-40B4-BE49-F238E27FC236}">
                <a16:creationId xmlns:a16="http://schemas.microsoft.com/office/drawing/2014/main" id="{DE87CCF2-0F20-260E-1A84-560A6B0421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00000" y="718457"/>
            <a:ext cx="4320000" cy="4681541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58CC9E-CFDE-4FC5-9756-10CCCC10D184}"/>
              </a:ext>
            </a:extLst>
          </p:cNvPr>
          <p:cNvSpPr/>
          <p:nvPr userDrawn="1"/>
        </p:nvSpPr>
        <p:spPr bwMode="auto">
          <a:xfrm>
            <a:off x="6300000" y="5400001"/>
            <a:ext cx="5892000" cy="14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346CD0B-1A89-432D-A5E1-AD00B926C7AA}"/>
              </a:ext>
            </a:extLst>
          </p:cNvPr>
          <p:cNvSpPr/>
          <p:nvPr userDrawn="1"/>
        </p:nvSpPr>
        <p:spPr bwMode="auto">
          <a:xfrm>
            <a:off x="10620000" y="718457"/>
            <a:ext cx="1572000" cy="46917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10E76332-B2FD-206C-2CAA-AD24B7EC3721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696000" y="720000"/>
            <a:ext cx="10800000" cy="0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re 1">
            <a:extLst>
              <a:ext uri="{FF2B5EF4-FFF2-40B4-BE49-F238E27FC236}">
                <a16:creationId xmlns:a16="http://schemas.microsoft.com/office/drawing/2014/main" id="{757BFBAD-0EA9-DEEC-EB76-6D2E4949B3B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20000" y="900000"/>
            <a:ext cx="5040000" cy="703098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dirty="0"/>
          </a:p>
        </p:txBody>
      </p:sp>
      <p:sp>
        <p:nvSpPr>
          <p:cNvPr id="11" name="Espace réservé du texte 14">
            <a:extLst>
              <a:ext uri="{FF2B5EF4-FFF2-40B4-BE49-F238E27FC236}">
                <a16:creationId xmlns:a16="http://schemas.microsoft.com/office/drawing/2014/main" id="{6C36CD51-BCA4-5AD4-C85C-4B9ECCDDBB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720000" y="1800000"/>
            <a:ext cx="5040000" cy="3685152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AMU Monument Grotesk" panose="020B0504040202060203" pitchFamily="34" charset="0"/>
              </a:defRPr>
            </a:lvl1pPr>
          </a:lstStyle>
          <a:p>
            <a:pPr lvl="0"/>
            <a:r>
              <a:rPr lang="fr-FR" dirty="0"/>
              <a:t>Cliquez ici pour modifier le texte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64354A91-DB89-4D4D-BF13-DBDE56ED3C9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96000" y="6492875"/>
            <a:ext cx="56040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David Zarzoso - SIAM Conference on Computational Science and Engineering (CSE25)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8464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Disposition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B9ADD4E9-CE15-4076-AEA0-12908C3BA29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94883" y="946759"/>
            <a:ext cx="10515600" cy="837636"/>
          </a:xfrm>
        </p:spPr>
        <p:txBody>
          <a:bodyPr anchor="t" anchorCtr="0">
            <a:normAutofit/>
          </a:bodyPr>
          <a:lstStyle>
            <a:lvl1pPr>
              <a:defRPr sz="3600">
                <a:latin typeface="AMU Monument Grotesk" panose="020B0504040202060203" pitchFamily="34" charset="0"/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638F5B7-5781-4A6A-821A-360F23FF16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9344" y="165055"/>
            <a:ext cx="1148682" cy="43727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EE39ED1-E3B1-4E1E-BAA4-B934EB9ACB0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56548" y="162649"/>
            <a:ext cx="438918" cy="432899"/>
          </a:xfrm>
          <a:prstGeom prst="rect">
            <a:avLst/>
          </a:prstGeom>
        </p:spPr>
      </p:pic>
      <p:pic>
        <p:nvPicPr>
          <p:cNvPr id="9" name="Image 8" descr="Une image contenant Graphique, logo, capture d’écran, Police&#10;&#10;Description générée automatiquement">
            <a:extLst>
              <a:ext uri="{FF2B5EF4-FFF2-40B4-BE49-F238E27FC236}">
                <a16:creationId xmlns:a16="http://schemas.microsoft.com/office/drawing/2014/main" id="{4B036B22-A319-4EB9-885A-879D5AFBC3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578" y="16949"/>
            <a:ext cx="2201617" cy="710482"/>
          </a:xfrm>
          <a:prstGeom prst="rect">
            <a:avLst/>
          </a:prstGeom>
        </p:spPr>
      </p:pic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676AD8B1-4DF0-4408-8B99-447075893D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xfrm>
            <a:off x="3232597" y="6475926"/>
            <a:ext cx="5469157" cy="365125"/>
          </a:xfrm>
        </p:spPr>
        <p:txBody>
          <a:bodyPr/>
          <a:lstStyle/>
          <a:p>
            <a:r>
              <a:rPr lang="en-US"/>
              <a:t>David Zarzoso - SIAM Conference on Computational Science and Engineering (CSE25)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10980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09_Slide de fi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277F73-F734-4FB9-8F0D-42475FDBABB9}"/>
              </a:ext>
            </a:extLst>
          </p:cNvPr>
          <p:cNvSpPr/>
          <p:nvPr userDrawn="1"/>
        </p:nvSpPr>
        <p:spPr>
          <a:xfrm>
            <a:off x="-1" y="-26853"/>
            <a:ext cx="5006715" cy="184672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EC7F8144-5C85-49C8-9D7A-6246B948E73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64029" y="3010182"/>
            <a:ext cx="10515600" cy="837636"/>
          </a:xfrm>
        </p:spPr>
        <p:txBody>
          <a:bodyPr>
            <a:normAutofit/>
          </a:bodyPr>
          <a:lstStyle>
            <a:lvl1pPr algn="ctr">
              <a:defRPr sz="3600">
                <a:latin typeface="AMU Monument Grotesk" panose="020B0504040202060203" pitchFamily="34" charset="0"/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dirty="0"/>
          </a:p>
        </p:txBody>
      </p:sp>
      <p:pic>
        <p:nvPicPr>
          <p:cNvPr id="2" name="Image 3">
            <a:extLst>
              <a:ext uri="{FF2B5EF4-FFF2-40B4-BE49-F238E27FC236}">
                <a16:creationId xmlns:a16="http://schemas.microsoft.com/office/drawing/2014/main" id="{AF9D1718-9723-97D3-C7C1-83A8EC0EB0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auto">
          <a:xfrm>
            <a:off x="8296703" y="4995775"/>
            <a:ext cx="3895297" cy="1862225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5035A-53E7-4456-A183-E9D038FA994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-1" y="6492875"/>
            <a:ext cx="544776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David Zarzoso - SIAM Conference on Computational Science and Engineering (CSE25)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089F16-0672-42BB-9DE4-998F3721EC90}"/>
              </a:ext>
            </a:extLst>
          </p:cNvPr>
          <p:cNvSpPr/>
          <p:nvPr userDrawn="1"/>
        </p:nvSpPr>
        <p:spPr bwMode="auto">
          <a:xfrm>
            <a:off x="-1" y="15496"/>
            <a:ext cx="2293496" cy="217306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4E95D403-D01D-456F-9797-CD4CEBE7A7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4831" y="196800"/>
            <a:ext cx="4497049" cy="1399421"/>
          </a:xfrm>
        </p:spPr>
        <p:txBody>
          <a:bodyPr>
            <a:noAutofit/>
          </a:bodyPr>
          <a:lstStyle>
            <a:lvl1pPr marL="0" indent="0">
              <a:buNone/>
              <a:defRPr sz="40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01b_Titre avec imag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C5D2973F-733C-4BFB-39A6-36A2EE7A22CF}"/>
              </a:ext>
            </a:extLst>
          </p:cNvPr>
          <p:cNvSpPr/>
          <p:nvPr userDrawn="1"/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AAB747D1-F2DF-4780-8AB5-B5DE047EBB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1" y="-1"/>
            <a:ext cx="8296703" cy="6858001"/>
          </a:xfrm>
          <a:solidFill>
            <a:schemeClr val="bg1"/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6915C0-A346-ED72-1B0D-E3E4F1B5DB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auto">
          <a:xfrm>
            <a:off x="8298846" y="4996800"/>
            <a:ext cx="3893154" cy="186120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671E6C9A-722B-B483-5F4A-31E0010847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auto">
          <a:xfrm>
            <a:off x="-1" y="0"/>
            <a:ext cx="7315201" cy="1655014"/>
          </a:xfrm>
          <a:solidFill>
            <a:schemeClr val="tx2"/>
          </a:solidFill>
        </p:spPr>
        <p:txBody>
          <a:bodyPr wrap="square" lIns="360000" tIns="216000" rIns="360000" bIns="216000">
            <a:spAutoFit/>
          </a:bodyPr>
          <a:lstStyle>
            <a:lvl1pPr>
              <a:defRPr>
                <a:solidFill>
                  <a:schemeClr val="bg1"/>
                </a:solidFill>
                <a:latin typeface="AMU Monument Grotesk Medium" panose="020B0604040202060203" pitchFamily="34" charset="0"/>
              </a:defRPr>
            </a:lvl1pPr>
          </a:lstStyle>
          <a:p>
            <a:r>
              <a:rPr lang="fr-FR" dirty="0"/>
              <a:t>Modifiez le style du titre</a:t>
            </a:r>
            <a:br>
              <a:rPr lang="fr-FR" dirty="0"/>
            </a:br>
            <a:endParaRPr lang="fr-FR" dirty="0"/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B5DC071E-6C2E-EBDE-9424-99E288887ED9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auto">
          <a:xfrm>
            <a:off x="0" y="1655014"/>
            <a:ext cx="4805570" cy="1030058"/>
          </a:xfrm>
          <a:solidFill>
            <a:schemeClr val="tx2"/>
          </a:solidFill>
        </p:spPr>
        <p:txBody>
          <a:bodyPr wrap="square" lIns="360000" tIns="0" rIns="360000" bIns="216000">
            <a:sp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14DBAFAC-540A-4032-8173-460700648BD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xfrm>
            <a:off x="0" y="6492875"/>
            <a:ext cx="41148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David Zarzoso - SIAM Conference on Computational Science and Engineering (CSE25)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9183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02_Sommai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itre 1">
            <a:extLst>
              <a:ext uri="{FF2B5EF4-FFF2-40B4-BE49-F238E27FC236}">
                <a16:creationId xmlns:a16="http://schemas.microsoft.com/office/drawing/2014/main" id="{B5C57AA0-D8CF-D890-736A-CCBC84B1C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20000" y="1027890"/>
            <a:ext cx="10800000" cy="703098"/>
          </a:xfrm>
        </p:spPr>
        <p:txBody>
          <a:bodyPr anchor="t" anchorCtr="0"/>
          <a:lstStyle>
            <a:lvl1pPr>
              <a:defRPr>
                <a:solidFill>
                  <a:schemeClr val="tx2"/>
                </a:solidFill>
                <a:latin typeface="AMU Monument Grotesk" panose="020B0504040202060203" pitchFamily="34" charset="0"/>
              </a:defRPr>
            </a:lvl1pPr>
          </a:lstStyle>
          <a:p>
            <a:pPr>
              <a:defRPr/>
            </a:pPr>
            <a:r>
              <a:rPr lang="fr-FR" dirty="0"/>
              <a:t>Sommaire</a:t>
            </a:r>
            <a:endParaRPr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EA650F-4B19-4264-839E-E6B281D53168}"/>
              </a:ext>
            </a:extLst>
          </p:cNvPr>
          <p:cNvSpPr/>
          <p:nvPr userDrawn="1"/>
        </p:nvSpPr>
        <p:spPr bwMode="auto">
          <a:xfrm>
            <a:off x="8138160" y="5830109"/>
            <a:ext cx="4053840" cy="10278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FF5C3A6-A109-4741-9818-7B2828D1CE08}"/>
              </a:ext>
            </a:extLst>
          </p:cNvPr>
          <p:cNvSpPr/>
          <p:nvPr userDrawn="1"/>
        </p:nvSpPr>
        <p:spPr bwMode="auto">
          <a:xfrm>
            <a:off x="11055531" y="5127013"/>
            <a:ext cx="1136469" cy="17309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764F2B6B-A96B-4BA5-825A-7EFAC3CFE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1192" y="2018490"/>
            <a:ext cx="9617144" cy="385461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A9B3C39-5129-4406-9AEF-C4DD509AC2E6}"/>
              </a:ext>
            </a:extLst>
          </p:cNvPr>
          <p:cNvSpPr txBox="1"/>
          <p:nvPr userDrawn="1"/>
        </p:nvSpPr>
        <p:spPr>
          <a:xfrm>
            <a:off x="1270181" y="1972577"/>
            <a:ext cx="354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tx2"/>
                </a:solidFill>
                <a:latin typeface="+mn-lt"/>
              </a:rPr>
              <a:t>&gt;</a:t>
            </a:r>
          </a:p>
        </p:txBody>
      </p:sp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C7363B55-10E1-4AAC-8A5E-8882C41852E8}"/>
              </a:ext>
            </a:extLst>
          </p:cNvPr>
          <p:cNvSpPr>
            <a:spLocks noGrp="1"/>
          </p:cNvSpPr>
          <p:nvPr>
            <p:ph idx="10"/>
          </p:nvPr>
        </p:nvSpPr>
        <p:spPr bwMode="auto">
          <a:xfrm>
            <a:off x="1751192" y="2691453"/>
            <a:ext cx="9617144" cy="385461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7F990837-E004-457E-A907-F35379F24DB1}"/>
              </a:ext>
            </a:extLst>
          </p:cNvPr>
          <p:cNvSpPr>
            <a:spLocks noGrp="1"/>
          </p:cNvSpPr>
          <p:nvPr>
            <p:ph idx="11"/>
          </p:nvPr>
        </p:nvSpPr>
        <p:spPr bwMode="auto">
          <a:xfrm>
            <a:off x="1751192" y="3362700"/>
            <a:ext cx="9617144" cy="385461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AF26B4F-B929-4FED-90FB-DC0EBBE3B310}"/>
              </a:ext>
            </a:extLst>
          </p:cNvPr>
          <p:cNvSpPr txBox="1"/>
          <p:nvPr userDrawn="1"/>
        </p:nvSpPr>
        <p:spPr bwMode="auto">
          <a:xfrm>
            <a:off x="1255755" y="2612948"/>
            <a:ext cx="354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tx2"/>
                </a:solidFill>
                <a:latin typeface="+mn-lt"/>
              </a:rPr>
              <a:t>&gt;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2C0EA1-09C7-434E-BFA4-7521588CC2B9}"/>
              </a:ext>
            </a:extLst>
          </p:cNvPr>
          <p:cNvSpPr txBox="1"/>
          <p:nvPr userDrawn="1"/>
        </p:nvSpPr>
        <p:spPr bwMode="auto">
          <a:xfrm>
            <a:off x="1255755" y="3305695"/>
            <a:ext cx="354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tx2"/>
                </a:solidFill>
                <a:latin typeface="+mn-lt"/>
              </a:rPr>
              <a:t>&gt;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56509306-DD73-4B5A-8DC7-68DCB9CFBBB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20000" y="6509997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David Zarzoso - SIAM Conference on Computational Science and Engineering (CSE25)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1026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D55BFF8-8ABF-8B8B-F4AD-399B2E9E8C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7C2C19-AF6F-01DF-C168-C319AA0758CC}"/>
              </a:ext>
            </a:extLst>
          </p:cNvPr>
          <p:cNvSpPr/>
          <p:nvPr userDrawn="1"/>
        </p:nvSpPr>
        <p:spPr bwMode="auto">
          <a:xfrm>
            <a:off x="1" y="1"/>
            <a:ext cx="5967920" cy="68579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4B1C2588-649E-B85C-4DF9-25EEE4EFC8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60568" y="698500"/>
            <a:ext cx="3846787" cy="5461000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F72BE205-95DB-E19F-473A-3415ADAB6C7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24081" y="876676"/>
            <a:ext cx="5221440" cy="703098"/>
          </a:xfrm>
        </p:spPr>
        <p:txBody>
          <a:bodyPr lIns="0" tIns="0" rIns="0" bIns="0">
            <a:normAutofit/>
          </a:bodyPr>
          <a:lstStyle>
            <a:lvl1pPr>
              <a:defRPr sz="3600">
                <a:latin typeface="AMU Monument Grotesk" panose="020B0504040202060203" pitchFamily="34" charset="0"/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dirty="0"/>
          </a:p>
        </p:txBody>
      </p:sp>
      <p:sp>
        <p:nvSpPr>
          <p:cNvPr id="18" name="Espace réservé du texte 14">
            <a:extLst>
              <a:ext uri="{FF2B5EF4-FFF2-40B4-BE49-F238E27FC236}">
                <a16:creationId xmlns:a16="http://schemas.microsoft.com/office/drawing/2014/main" id="{B6E7680C-4A38-312B-6581-97548417CB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6224081" y="2486749"/>
            <a:ext cx="5221440" cy="3173412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900" b="0" i="0">
                <a:latin typeface="AMU Monument Grotesk" panose="020B0504040202060203" pitchFamily="34" charset="0"/>
              </a:defRPr>
            </a:lvl1pPr>
          </a:lstStyle>
          <a:p>
            <a:pPr lvl="0"/>
            <a:r>
              <a:rPr lang="fr-FR" dirty="0"/>
              <a:t>Cliquez ici pour modifier le texte</a:t>
            </a:r>
          </a:p>
        </p:txBody>
      </p:sp>
      <p:pic>
        <p:nvPicPr>
          <p:cNvPr id="2" name="Image 7">
            <a:extLst>
              <a:ext uri="{FF2B5EF4-FFF2-40B4-BE49-F238E27FC236}">
                <a16:creationId xmlns:a16="http://schemas.microsoft.com/office/drawing/2014/main" id="{148E6340-7F30-F0B7-E2D5-075C85C95E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auto">
          <a:xfrm>
            <a:off x="6224081" y="243549"/>
            <a:ext cx="918001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927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04a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900000" y="900000"/>
            <a:ext cx="10515600" cy="703098"/>
          </a:xfrm>
        </p:spPr>
        <p:txBody>
          <a:bodyPr anchor="t" anchorCtr="0"/>
          <a:lstStyle>
            <a:lvl1pPr>
              <a:defRPr>
                <a:latin typeface="AMU Monument Grotesk" panose="020B0504040202060203" pitchFamily="34" charset="0"/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900000" y="1908000"/>
            <a:ext cx="10534436" cy="4351338"/>
          </a:xfrm>
        </p:spPr>
        <p:txBody>
          <a:bodyPr anchor="t" anchorCtr="0"/>
          <a:lstStyle>
            <a:lvl1pPr>
              <a:defRPr>
                <a:latin typeface="AMU Monument Grotesk" panose="020B0504040202060203" pitchFamily="34" charset="0"/>
              </a:defRPr>
            </a:lvl1pPr>
            <a:lvl2pPr>
              <a:defRPr>
                <a:latin typeface="AMU Monument Grotesk" panose="020B0504040202060203" pitchFamily="34" charset="0"/>
              </a:defRPr>
            </a:lvl2pPr>
            <a:lvl3pPr>
              <a:defRPr>
                <a:latin typeface="AMU Monument Grotesk" panose="020B0504040202060203" pitchFamily="34" charset="0"/>
              </a:defRPr>
            </a:lvl3pPr>
            <a:lvl4pPr>
              <a:defRPr>
                <a:latin typeface="AMU Monument Grotesk" panose="020B0504040202060203" pitchFamily="34" charset="0"/>
              </a:defRPr>
            </a:lvl4pPr>
            <a:lvl5pPr>
              <a:defRPr>
                <a:latin typeface="AMU Monument Grotesk" panose="020B0504040202060203" pitchFamily="34" charset="0"/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  <a:p>
            <a:pPr lvl="4">
              <a:defRPr/>
            </a:pPr>
            <a:r>
              <a:rPr lang="fr-FR"/>
              <a:t>Cinquième niveau</a:t>
            </a: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753B3B-8394-C320-4231-C6E7B6C26DE5}"/>
              </a:ext>
            </a:extLst>
          </p:cNvPr>
          <p:cNvSpPr/>
          <p:nvPr userDrawn="1"/>
        </p:nvSpPr>
        <p:spPr bwMode="auto">
          <a:xfrm>
            <a:off x="8701754" y="5362949"/>
            <a:ext cx="3083441" cy="14950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2C2647-F8A5-1AF5-B4A3-53F4F77A1A5F}"/>
              </a:ext>
            </a:extLst>
          </p:cNvPr>
          <p:cNvSpPr/>
          <p:nvPr userDrawn="1"/>
        </p:nvSpPr>
        <p:spPr bwMode="auto">
          <a:xfrm>
            <a:off x="11112000" y="4337999"/>
            <a:ext cx="1080000" cy="252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B077BE7-40DD-4D8B-AFF2-8677A6D0D1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32597" y="6475926"/>
            <a:ext cx="5469157" cy="365125"/>
          </a:xfrm>
        </p:spPr>
        <p:txBody>
          <a:bodyPr/>
          <a:lstStyle/>
          <a:p>
            <a:r>
              <a:rPr lang="en-US"/>
              <a:t>David Zarzoso - SIAM Conference on Computational Science and Engineering (CSE25)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1159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04b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720000" y="900000"/>
            <a:ext cx="10800000" cy="70309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MU Monument Grotesk" panose="020B0504040202060203" pitchFamily="34" charset="0"/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720000" y="1800000"/>
            <a:ext cx="10800000" cy="435133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MU Monument Grotesk" panose="020B0504040202060203" pitchFamily="34" charset="0"/>
              </a:defRPr>
            </a:lvl1pPr>
            <a:lvl2pPr>
              <a:defRPr>
                <a:latin typeface="AMU Monument Grotesk" panose="020B0504040202060203" pitchFamily="34" charset="0"/>
              </a:defRPr>
            </a:lvl2pPr>
            <a:lvl3pPr>
              <a:defRPr>
                <a:latin typeface="AMU Monument Grotesk" panose="020B0504040202060203" pitchFamily="34" charset="0"/>
              </a:defRPr>
            </a:lvl3pPr>
            <a:lvl4pPr>
              <a:defRPr>
                <a:latin typeface="AMU Monument Grotesk" panose="020B0504040202060203" pitchFamily="34" charset="0"/>
              </a:defRPr>
            </a:lvl4pPr>
            <a:lvl5pPr>
              <a:defRPr>
                <a:latin typeface="AMU Monument Grotesk" panose="020B0504040202060203" pitchFamily="34" charset="0"/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  <a:p>
            <a:pPr lvl="4">
              <a:defRPr/>
            </a:pPr>
            <a:r>
              <a:rPr lang="fr-FR"/>
              <a:t>Cinquième niveau</a:t>
            </a:r>
            <a:endParaRPr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5527630"/>
            <a:ext cx="2414495" cy="133574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F6EC4C4C-D370-4E7A-B545-5444E269B6B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xfrm>
            <a:off x="3232597" y="6475926"/>
            <a:ext cx="5469157" cy="365125"/>
          </a:xfrm>
        </p:spPr>
        <p:txBody>
          <a:bodyPr/>
          <a:lstStyle/>
          <a:p>
            <a:r>
              <a:rPr lang="en-US"/>
              <a:t>David Zarzoso - SIAM Conference on Computational Science and Engineering (CSE25)</a:t>
            </a:r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04c_Titre et contenu (vierge)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91467579-6346-4CA8-D85C-3781892F727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20000" y="900000"/>
            <a:ext cx="10800000" cy="70309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MU Monument Grotesk" panose="020B0504040202060203" pitchFamily="34" charset="0"/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0E6F0264-2AC1-648F-587A-8E3BEF65F4AB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720000" y="1800000"/>
            <a:ext cx="10800000" cy="435133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MU Monument Grotesk" panose="020B0504040202060203" pitchFamily="34" charset="0"/>
              </a:defRPr>
            </a:lvl1pPr>
            <a:lvl2pPr>
              <a:defRPr>
                <a:latin typeface="AMU Monument Grotesk" panose="020B0504040202060203" pitchFamily="34" charset="0"/>
              </a:defRPr>
            </a:lvl2pPr>
            <a:lvl3pPr>
              <a:defRPr>
                <a:latin typeface="AMU Monument Grotesk" panose="020B0504040202060203" pitchFamily="34" charset="0"/>
              </a:defRPr>
            </a:lvl3pPr>
            <a:lvl4pPr>
              <a:defRPr>
                <a:latin typeface="AMU Monument Grotesk" panose="020B0504040202060203" pitchFamily="34" charset="0"/>
              </a:defRPr>
            </a:lvl4pPr>
            <a:lvl5pPr>
              <a:defRPr>
                <a:latin typeface="AMU Monument Grotesk" panose="020B0504040202060203" pitchFamily="34" charset="0"/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  <a:p>
            <a:pPr lvl="4">
              <a:defRPr/>
            </a:pPr>
            <a:r>
              <a:rPr lang="fr-FR"/>
              <a:t>Cinquième niveau</a:t>
            </a:r>
            <a:endParaRPr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69B1590-5BA9-43B1-AD35-53B326EB6B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9344" y="165055"/>
            <a:ext cx="1148682" cy="43727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985942F-17E6-4B50-8671-C7AF7EF23CF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56548" y="162649"/>
            <a:ext cx="438918" cy="432899"/>
          </a:xfrm>
          <a:prstGeom prst="rect">
            <a:avLst/>
          </a:prstGeom>
        </p:spPr>
      </p:pic>
      <p:pic>
        <p:nvPicPr>
          <p:cNvPr id="7" name="Image 6" descr="Une image contenant Graphique, logo, capture d’écran, Police&#10;&#10;Description générée automatiquement">
            <a:extLst>
              <a:ext uri="{FF2B5EF4-FFF2-40B4-BE49-F238E27FC236}">
                <a16:creationId xmlns:a16="http://schemas.microsoft.com/office/drawing/2014/main" id="{30A8A668-922B-4F42-B651-9E55C4F1497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578" y="16949"/>
            <a:ext cx="2201617" cy="710482"/>
          </a:xfrm>
          <a:prstGeom prst="rect">
            <a:avLst/>
          </a:prstGeom>
        </p:spPr>
      </p:pic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261E4C04-CC6F-4E45-81C1-578262FD80C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xfrm>
            <a:off x="3232597" y="6475926"/>
            <a:ext cx="5469157" cy="365125"/>
          </a:xfrm>
        </p:spPr>
        <p:txBody>
          <a:bodyPr/>
          <a:lstStyle/>
          <a:p>
            <a:r>
              <a:rPr lang="en-US"/>
              <a:t>David Zarzoso - SIAM Conference on Computational Science and Engineering (CSE25)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397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05a_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69101A6-43C9-4CE0-8D21-47E7BB41520E}"/>
              </a:ext>
            </a:extLst>
          </p:cNvPr>
          <p:cNvSpPr/>
          <p:nvPr userDrawn="1"/>
        </p:nvSpPr>
        <p:spPr bwMode="auto">
          <a:xfrm>
            <a:off x="8701754" y="5362949"/>
            <a:ext cx="3490246" cy="14950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D6BE84A-239A-FA60-A1FF-71BAF972FB2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20000" y="900000"/>
            <a:ext cx="10800000" cy="70309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MU Monument Grotesk" panose="020B0504040202060203" pitchFamily="34" charset="0"/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EDCCBC-D24F-40AE-B02B-99D701F07FF7}"/>
              </a:ext>
            </a:extLst>
          </p:cNvPr>
          <p:cNvSpPr/>
          <p:nvPr userDrawn="1"/>
        </p:nvSpPr>
        <p:spPr bwMode="auto">
          <a:xfrm>
            <a:off x="1" y="5362948"/>
            <a:ext cx="2263514" cy="14950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8" name="Espace réservé du texte 14">
            <a:extLst>
              <a:ext uri="{FF2B5EF4-FFF2-40B4-BE49-F238E27FC236}">
                <a16:creationId xmlns:a16="http://schemas.microsoft.com/office/drawing/2014/main" id="{C0C7721F-8498-4C2F-AF0A-37E41F8A8A8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720000" y="1896317"/>
            <a:ext cx="5141154" cy="317341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900" b="0" i="0">
                <a:latin typeface="AMU Monument Grotesk" panose="020B0504040202060203" pitchFamily="34" charset="0"/>
              </a:defRPr>
            </a:lvl1pPr>
          </a:lstStyle>
          <a:p>
            <a:pPr lvl="0"/>
            <a:r>
              <a:rPr lang="fr-FR" dirty="0"/>
              <a:t>Cliquez ici pour modifier le texte</a:t>
            </a:r>
          </a:p>
        </p:txBody>
      </p:sp>
      <p:sp>
        <p:nvSpPr>
          <p:cNvPr id="13" name="Espace réservé du texte 14">
            <a:extLst>
              <a:ext uri="{FF2B5EF4-FFF2-40B4-BE49-F238E27FC236}">
                <a16:creationId xmlns:a16="http://schemas.microsoft.com/office/drawing/2014/main" id="{B66F9A4B-DFA8-4176-9901-78B8C27447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6096000" y="1896317"/>
            <a:ext cx="5424000" cy="317341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900" b="0" i="0">
                <a:latin typeface="AMU Monument Grotesk" panose="020B0504040202060203" pitchFamily="34" charset="0"/>
              </a:defRPr>
            </a:lvl1pPr>
          </a:lstStyle>
          <a:p>
            <a:pPr lvl="0"/>
            <a:r>
              <a:rPr lang="fr-FR" dirty="0"/>
              <a:t>Cliquez ici pour modifier le texte</a:t>
            </a:r>
          </a:p>
        </p:txBody>
      </p:sp>
      <p:sp>
        <p:nvSpPr>
          <p:cNvPr id="9" name="Espace réservé du pied de page 3">
            <a:extLst>
              <a:ext uri="{FF2B5EF4-FFF2-40B4-BE49-F238E27FC236}">
                <a16:creationId xmlns:a16="http://schemas.microsoft.com/office/drawing/2014/main" id="{753C17E2-6A22-4AC4-8DA0-FF27BB3579E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xfrm>
            <a:off x="3232597" y="6475926"/>
            <a:ext cx="5469157" cy="365125"/>
          </a:xfrm>
        </p:spPr>
        <p:txBody>
          <a:bodyPr/>
          <a:lstStyle/>
          <a:p>
            <a:r>
              <a:rPr lang="en-US"/>
              <a:t>David Zarzoso - SIAM Conference on Computational Science and Engineering (CSE25)</a:t>
            </a:r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b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EF9A4183-7A07-A76A-E2F6-0AD329B67331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31164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>
              <a:defRPr sz="1050" b="0" i="0">
                <a:solidFill>
                  <a:schemeClr val="tx1">
                    <a:tint val="75000"/>
                  </a:schemeClr>
                </a:solidFill>
                <a:latin typeface="ABC Monument Grotesk Unlicensed" panose="020B0504040202060203" pitchFamily="34" charset="0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A9AC6FA-B199-E84F-B1FB-68990996531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7C2C19-AF6F-01DF-C168-C319AA0758CC}"/>
              </a:ext>
            </a:extLst>
          </p:cNvPr>
          <p:cNvSpPr/>
          <p:nvPr userDrawn="1"/>
        </p:nvSpPr>
        <p:spPr bwMode="auto">
          <a:xfrm>
            <a:off x="5747657" y="-15874"/>
            <a:ext cx="6444343" cy="687387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F72BE205-95DB-E19F-473A-3415ADAB6C7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95999" y="1026571"/>
            <a:ext cx="10525192" cy="703098"/>
          </a:xfrm>
        </p:spPr>
        <p:txBody>
          <a:bodyPr anchor="t" anchorCtr="0">
            <a:normAutofit/>
          </a:bodyPr>
          <a:lstStyle>
            <a:lvl1pPr>
              <a:defRPr sz="4400">
                <a:latin typeface="AMU Monument Grotesk" panose="020B0504040202060203" pitchFamily="34" charset="0"/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dirty="0"/>
          </a:p>
        </p:txBody>
      </p:sp>
      <p:sp>
        <p:nvSpPr>
          <p:cNvPr id="18" name="Espace réservé du texte 14">
            <a:extLst>
              <a:ext uri="{FF2B5EF4-FFF2-40B4-BE49-F238E27FC236}">
                <a16:creationId xmlns:a16="http://schemas.microsoft.com/office/drawing/2014/main" id="{B6E7680C-4A38-312B-6581-97548417CB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6098391" y="2520000"/>
            <a:ext cx="5122800" cy="317341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900" b="0" i="0">
                <a:latin typeface="AMU Monument Grotesk" panose="020B0504040202060203" pitchFamily="34" charset="0"/>
              </a:defRPr>
            </a:lvl1pPr>
          </a:lstStyle>
          <a:p>
            <a:pPr lvl="0"/>
            <a:r>
              <a:rPr lang="fr-FR" dirty="0"/>
              <a:t>Cliquez ici pour modifier le texte</a:t>
            </a:r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8A1B153-665F-450A-BB9B-3C2E9EB54327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874035" y="4359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>
              <a:defRPr sz="1050" b="0" i="0">
                <a:solidFill>
                  <a:schemeClr val="tx1">
                    <a:tint val="75000"/>
                  </a:schemeClr>
                </a:solidFill>
                <a:latin typeface="ABC Monument Grotesk Unlicensed" panose="020B0504040202060203" pitchFamily="34" charset="0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A9AC6FA-B199-E84F-B1FB-68990996531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9" name="Espace réservé du texte 14">
            <a:extLst>
              <a:ext uri="{FF2B5EF4-FFF2-40B4-BE49-F238E27FC236}">
                <a16:creationId xmlns:a16="http://schemas.microsoft.com/office/drawing/2014/main" id="{3997AD73-B12A-4EFB-A535-E864238BA0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696000" y="2520000"/>
            <a:ext cx="4901135" cy="317341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900" b="0" i="0">
                <a:latin typeface="AMU Monument Grotesk" panose="020B0504040202060203" pitchFamily="34" charset="0"/>
              </a:defRPr>
            </a:lvl1pPr>
          </a:lstStyle>
          <a:p>
            <a:pPr lvl="0"/>
            <a:r>
              <a:rPr lang="fr-FR" dirty="0"/>
              <a:t>Cliquez ici pour modifier le texte</a:t>
            </a: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61191DCA-496C-6892-C417-3B2F958530E3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696000" y="720000"/>
            <a:ext cx="10800000" cy="0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pied de page 3">
            <a:extLst>
              <a:ext uri="{FF2B5EF4-FFF2-40B4-BE49-F238E27FC236}">
                <a16:creationId xmlns:a16="http://schemas.microsoft.com/office/drawing/2014/main" id="{76E89E8B-1AEC-44C2-A959-15ADC58A8A9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xfrm>
            <a:off x="3232597" y="6475926"/>
            <a:ext cx="5469157" cy="365125"/>
          </a:xfrm>
        </p:spPr>
        <p:txBody>
          <a:bodyPr/>
          <a:lstStyle/>
          <a:p>
            <a:r>
              <a:rPr lang="en-US"/>
              <a:t>David Zarzoso - SIAM Conference on Computational Science and Engineering (CSE25)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4832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20000" y="864000"/>
            <a:ext cx="10804450" cy="132563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/>
          <a:p>
            <a:pPr>
              <a:defRPr/>
            </a:pP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20001" y="2310505"/>
            <a:ext cx="10799999" cy="40445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>
              <a:defRPr/>
            </a:pPr>
            <a:r>
              <a:rPr lang="fr-FR" dirty="0"/>
              <a:t>Cliquez pour modifier les styles du texte du masque</a:t>
            </a:r>
            <a:endParaRPr dirty="0"/>
          </a:p>
          <a:p>
            <a:pPr lvl="1">
              <a:defRPr/>
            </a:pPr>
            <a:r>
              <a:rPr lang="fr-FR" dirty="0"/>
              <a:t>Deuxième niveau</a:t>
            </a:r>
            <a:endParaRPr dirty="0"/>
          </a:p>
          <a:p>
            <a:pPr lvl="2">
              <a:defRPr/>
            </a:pPr>
            <a:r>
              <a:rPr lang="fr-FR" dirty="0"/>
              <a:t>Troisième niveau</a:t>
            </a:r>
            <a:endParaRPr dirty="0"/>
          </a:p>
          <a:p>
            <a:pPr lvl="3">
              <a:defRPr/>
            </a:pPr>
            <a:r>
              <a:rPr lang="fr-FR" dirty="0"/>
              <a:t>Quatrième niveau</a:t>
            </a:r>
            <a:endParaRPr dirty="0"/>
          </a:p>
          <a:p>
            <a:pPr lvl="4">
              <a:defRPr/>
            </a:pPr>
            <a:r>
              <a:rPr lang="fr-FR" dirty="0"/>
              <a:t>Cinquième niveau</a:t>
            </a:r>
            <a:endParaRPr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082EB67D-A61B-92FB-55B1-4BFC264B0829}"/>
              </a:ext>
            </a:extLst>
          </p:cNvPr>
          <p:cNvCxnSpPr>
            <a:cxnSpLocks/>
          </p:cNvCxnSpPr>
          <p:nvPr/>
        </p:nvCxnSpPr>
        <p:spPr bwMode="auto">
          <a:xfrm>
            <a:off x="720000" y="720000"/>
            <a:ext cx="10800000" cy="0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E9F5A723-0622-4873-03E7-7DF776C0E430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865882" y="180000"/>
            <a:ext cx="918001" cy="396000"/>
          </a:xfrm>
          <a:prstGeom prst="rect">
            <a:avLst/>
          </a:prstGeom>
        </p:spPr>
      </p:pic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6DB214E2-F7C0-AB42-1D0D-681DBB1E85AE}"/>
              </a:ext>
            </a:extLst>
          </p:cNvPr>
          <p:cNvSpPr txBox="1">
            <a:spLocks/>
          </p:cNvSpPr>
          <p:nvPr/>
        </p:nvSpPr>
        <p:spPr bwMode="auto">
          <a:xfrm>
            <a:off x="8731106" y="37800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>
              <a:defRPr sz="1050" b="0" i="0">
                <a:solidFill>
                  <a:schemeClr val="tx1">
                    <a:tint val="75000"/>
                  </a:schemeClr>
                </a:solidFill>
                <a:latin typeface="ABC Monument Grotesk Unlicensed" panose="020B0504040202060203" pitchFamily="34" charset="0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A9AC6FA-B199-E84F-B1FB-68990996531A}" type="slidenum">
              <a:rPr lang="fr-FR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pPr/>
              <a:t>‹N°›</a:t>
            </a:fld>
            <a:endParaRPr lang="fr-FR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A05BF105-C9BD-C109-5B62-FB3E5D6AA8D0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720000" y="720000"/>
            <a:ext cx="10800000" cy="0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64A9837E-37AD-4ED4-89AE-2DCD4261F7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2600" y="64759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David Zarzoso - SIAM Conference on Computational Science and Engineering (CSE25)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5E3B7B1-5094-467D-9485-7621613F86C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4299344" y="165055"/>
            <a:ext cx="1148682" cy="43727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89B9E74-8D20-49CC-A1EC-A8786B2751D7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1956548" y="162649"/>
            <a:ext cx="438918" cy="432899"/>
          </a:xfrm>
          <a:prstGeom prst="rect">
            <a:avLst/>
          </a:prstGeom>
        </p:spPr>
      </p:pic>
      <p:pic>
        <p:nvPicPr>
          <p:cNvPr id="13" name="Image 12" descr="Une image contenant Graphique, logo, capture d’écran, Police&#10;&#10;Description générée automatiquement">
            <a:extLst>
              <a:ext uri="{FF2B5EF4-FFF2-40B4-BE49-F238E27FC236}">
                <a16:creationId xmlns:a16="http://schemas.microsoft.com/office/drawing/2014/main" id="{00FE4EC9-9F9F-4EE4-BB44-B401BA6F5BA8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578" y="16949"/>
            <a:ext cx="2201617" cy="71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11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2" r:id="rId2"/>
    <p:sldLayoutId id="2147483674" r:id="rId3"/>
    <p:sldLayoutId id="2147483667" r:id="rId4"/>
    <p:sldLayoutId id="2147483673" r:id="rId5"/>
    <p:sldLayoutId id="2147483652" r:id="rId6"/>
    <p:sldLayoutId id="2147483670" r:id="rId7"/>
    <p:sldLayoutId id="2147483649" r:id="rId8"/>
    <p:sldLayoutId id="2147483679" r:id="rId9"/>
    <p:sldLayoutId id="2147483655" r:id="rId10"/>
    <p:sldLayoutId id="2147483656" r:id="rId11"/>
    <p:sldLayoutId id="2147483677" r:id="rId12"/>
    <p:sldLayoutId id="2147483666" r:id="rId13"/>
    <p:sldLayoutId id="2147483675" r:id="rId14"/>
    <p:sldLayoutId id="2147483678" r:id="rId15"/>
    <p:sldLayoutId id="2147483662" r:id="rId16"/>
  </p:sldLayoutIdLst>
  <p:hf sldNum="0"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4400" b="0" i="0">
          <a:solidFill>
            <a:schemeClr val="tx1"/>
          </a:solidFill>
          <a:latin typeface="AMU Monument Grotesk" panose="020B0504040202060203" pitchFamily="34" charset="0"/>
          <a:ea typeface="+mj-ea"/>
          <a:cs typeface="+mj-cs"/>
        </a:defRPr>
      </a:lvl1pPr>
    </p:titleStyle>
    <p:bodyStyle>
      <a:lvl1pPr marL="228600" indent="-228600" algn="l" defTabSz="914400" eaLnBrk="1" hangingPunct="1">
        <a:lnSpc>
          <a:spcPct val="90000"/>
        </a:lnSpc>
        <a:spcBef>
          <a:spcPts val="1000"/>
        </a:spcBef>
        <a:buFont typeface="Arial"/>
        <a:buChar char="•"/>
        <a:defRPr sz="2800" b="0" i="0">
          <a:solidFill>
            <a:schemeClr val="tx1"/>
          </a:solidFill>
          <a:latin typeface="AMU Monument Grotesk" panose="020B0504040202060203" pitchFamily="34" charset="0"/>
          <a:ea typeface="+mn-ea"/>
          <a:cs typeface="+mn-cs"/>
        </a:defRPr>
      </a:lvl1pPr>
      <a:lvl2pPr marL="685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2400" b="0" i="0">
          <a:solidFill>
            <a:schemeClr val="tx1"/>
          </a:solidFill>
          <a:latin typeface="AMU Monument Grotesk" panose="020B0504040202060203" pitchFamily="34" charset="0"/>
          <a:ea typeface="+mn-ea"/>
          <a:cs typeface="+mn-cs"/>
        </a:defRPr>
      </a:lvl2pPr>
      <a:lvl3pPr marL="1143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2000" b="0" i="0">
          <a:solidFill>
            <a:schemeClr val="tx1"/>
          </a:solidFill>
          <a:latin typeface="AMU Monument Grotesk" panose="020B0504040202060203" pitchFamily="34" charset="0"/>
          <a:ea typeface="+mn-ea"/>
          <a:cs typeface="+mn-cs"/>
        </a:defRPr>
      </a:lvl3pPr>
      <a:lvl4pPr marL="1600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 b="0" i="0">
          <a:solidFill>
            <a:schemeClr val="tx1"/>
          </a:solidFill>
          <a:latin typeface="AMU Monument Grotesk" panose="020B0504040202060203" pitchFamily="34" charset="0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 b="0" i="0">
          <a:solidFill>
            <a:schemeClr val="tx1"/>
          </a:solidFill>
          <a:latin typeface="AMU Monument Grotesk" panose="020B0504040202060203" pitchFamily="34" charset="0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46.emf"/><Relationship Id="rId7" Type="http://schemas.openxmlformats.org/officeDocument/2006/relationships/image" Target="../media/image49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8.emf"/><Relationship Id="rId5" Type="http://schemas.openxmlformats.org/officeDocument/2006/relationships/image" Target="../media/image47.emf"/><Relationship Id="rId4" Type="http://schemas.openxmlformats.org/officeDocument/2006/relationships/image" Target="../media/image85.png"/><Relationship Id="rId9" Type="http://schemas.openxmlformats.org/officeDocument/2006/relationships/image" Target="../media/image5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3" Type="http://schemas.openxmlformats.org/officeDocument/2006/relationships/image" Target="../media/image106.png"/><Relationship Id="rId7" Type="http://schemas.openxmlformats.org/officeDocument/2006/relationships/image" Target="../media/image54.emf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3.emf"/><Relationship Id="rId5" Type="http://schemas.openxmlformats.org/officeDocument/2006/relationships/image" Target="../media/image107.png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0.emf"/><Relationship Id="rId7" Type="http://schemas.openxmlformats.org/officeDocument/2006/relationships/image" Target="../media/image73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2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62.emf"/><Relationship Id="rId7" Type="http://schemas.openxmlformats.org/officeDocument/2006/relationships/image" Target="../media/image80.png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63.emf"/><Relationship Id="rId9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65.emf"/><Relationship Id="rId7" Type="http://schemas.openxmlformats.org/officeDocument/2006/relationships/image" Target="../media/image78.pn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66.emf"/><Relationship Id="rId9" Type="http://schemas.openxmlformats.org/officeDocument/2006/relationships/image" Target="../media/image8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7.png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10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77.png"/><Relationship Id="rId9" Type="http://schemas.openxmlformats.org/officeDocument/2006/relationships/image" Target="../media/image10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0.png"/><Relationship Id="rId7" Type="http://schemas.openxmlformats.org/officeDocument/2006/relationships/image" Target="../media/image111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8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3" Type="http://schemas.openxmlformats.org/officeDocument/2006/relationships/image" Target="../media/image200.png"/><Relationship Id="rId7" Type="http://schemas.openxmlformats.org/officeDocument/2006/relationships/image" Target="../media/image31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0.png"/><Relationship Id="rId5" Type="http://schemas.openxmlformats.org/officeDocument/2006/relationships/image" Target="../media/image220.png"/><Relationship Id="rId4" Type="http://schemas.openxmlformats.org/officeDocument/2006/relationships/image" Target="../media/image240.png"/><Relationship Id="rId9" Type="http://schemas.openxmlformats.org/officeDocument/2006/relationships/image" Target="../media/image33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0.png"/><Relationship Id="rId5" Type="http://schemas.openxmlformats.org/officeDocument/2006/relationships/image" Target="../media/image350.png"/><Relationship Id="rId4" Type="http://schemas.openxmlformats.org/officeDocument/2006/relationships/image" Target="../media/image34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0.png"/><Relationship Id="rId5" Type="http://schemas.openxmlformats.org/officeDocument/2006/relationships/image" Target="../media/image380.png"/><Relationship Id="rId4" Type="http://schemas.openxmlformats.org/officeDocument/2006/relationships/image" Target="../media/image37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7" Type="http://schemas.openxmlformats.org/officeDocument/2006/relationships/image" Target="../media/image29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0.png"/><Relationship Id="rId5" Type="http://schemas.openxmlformats.org/officeDocument/2006/relationships/image" Target="../media/image400.png"/><Relationship Id="rId4" Type="http://schemas.openxmlformats.org/officeDocument/2006/relationships/image" Target="../media/image370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3" Type="http://schemas.openxmlformats.org/officeDocument/2006/relationships/image" Target="../media/image132.png"/><Relationship Id="rId7" Type="http://schemas.openxmlformats.org/officeDocument/2006/relationships/image" Target="../media/image120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png"/><Relationship Id="rId5" Type="http://schemas.openxmlformats.org/officeDocument/2006/relationships/image" Target="../media/image118.png"/><Relationship Id="rId4" Type="http://schemas.openxmlformats.org/officeDocument/2006/relationships/image" Target="../media/image133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3" Type="http://schemas.openxmlformats.org/officeDocument/2006/relationships/image" Target="../media/image51.png"/><Relationship Id="rId7" Type="http://schemas.openxmlformats.org/officeDocument/2006/relationships/image" Target="../media/image138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13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0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emf"/><Relationship Id="rId3" Type="http://schemas.openxmlformats.org/officeDocument/2006/relationships/image" Target="../media/image122.emf"/><Relationship Id="rId7" Type="http://schemas.openxmlformats.org/officeDocument/2006/relationships/image" Target="../media/image125.emf"/><Relationship Id="rId2" Type="http://schemas.openxmlformats.org/officeDocument/2006/relationships/image" Target="../media/image121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24.emf"/><Relationship Id="rId11" Type="http://schemas.openxmlformats.org/officeDocument/2006/relationships/image" Target="../media/image129.emf"/><Relationship Id="rId5" Type="http://schemas.openxmlformats.org/officeDocument/2006/relationships/image" Target="../media/image76.png"/><Relationship Id="rId10" Type="http://schemas.openxmlformats.org/officeDocument/2006/relationships/image" Target="../media/image128.emf"/><Relationship Id="rId4" Type="http://schemas.openxmlformats.org/officeDocument/2006/relationships/image" Target="../media/image123.emf"/><Relationship Id="rId9" Type="http://schemas.openxmlformats.org/officeDocument/2006/relationships/image" Target="../media/image127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0.png"/><Relationship Id="rId2" Type="http://schemas.openxmlformats.org/officeDocument/2006/relationships/image" Target="../media/image6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0.png"/><Relationship Id="rId2" Type="http://schemas.openxmlformats.org/officeDocument/2006/relationships/image" Target="../media/image7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8.emf"/><Relationship Id="rId5" Type="http://schemas.openxmlformats.org/officeDocument/2006/relationships/image" Target="../media/image137.emf"/><Relationship Id="rId4" Type="http://schemas.openxmlformats.org/officeDocument/2006/relationships/image" Target="../media/image45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2.png"/><Relationship Id="rId2" Type="http://schemas.openxmlformats.org/officeDocument/2006/relationships/image" Target="../media/image7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8.emf"/><Relationship Id="rId5" Type="http://schemas.openxmlformats.org/officeDocument/2006/relationships/image" Target="../media/image137.emf"/><Relationship Id="rId4" Type="http://schemas.openxmlformats.org/officeDocument/2006/relationships/image" Target="../media/image45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emf"/><Relationship Id="rId7" Type="http://schemas.openxmlformats.org/officeDocument/2006/relationships/image" Target="../media/image471.png"/><Relationship Id="rId2" Type="http://schemas.openxmlformats.org/officeDocument/2006/relationships/image" Target="../media/image7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1.png"/><Relationship Id="rId5" Type="http://schemas.openxmlformats.org/officeDocument/2006/relationships/image" Target="../media/image451.png"/><Relationship Id="rId4" Type="http://schemas.openxmlformats.org/officeDocument/2006/relationships/image" Target="../media/image38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7" Type="http://schemas.openxmlformats.org/officeDocument/2006/relationships/image" Target="../media/image144.png"/><Relationship Id="rId2" Type="http://schemas.openxmlformats.org/officeDocument/2006/relationships/image" Target="../media/image8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7.emf"/><Relationship Id="rId5" Type="http://schemas.openxmlformats.org/officeDocument/2006/relationships/image" Target="../media/image146.png"/><Relationship Id="rId4" Type="http://schemas.openxmlformats.org/officeDocument/2006/relationships/image" Target="../media/image55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0.png"/><Relationship Id="rId2" Type="http://schemas.openxmlformats.org/officeDocument/2006/relationships/image" Target="../media/image148.emf"/><Relationship Id="rId1" Type="http://schemas.openxmlformats.org/officeDocument/2006/relationships/slideLayout" Target="../slideLayouts/slideLayout1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emf"/><Relationship Id="rId2" Type="http://schemas.openxmlformats.org/officeDocument/2006/relationships/image" Target="../media/image149.emf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0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52.png"/><Relationship Id="rId4" Type="http://schemas.openxmlformats.org/officeDocument/2006/relationships/image" Target="../media/image85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0.png"/><Relationship Id="rId7" Type="http://schemas.openxmlformats.org/officeDocument/2006/relationships/image" Target="../media/image153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2.png"/><Relationship Id="rId5" Type="http://schemas.openxmlformats.org/officeDocument/2006/relationships/image" Target="../media/image870.png"/><Relationship Id="rId4" Type="http://schemas.openxmlformats.org/officeDocument/2006/relationships/image" Target="../media/image850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0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70.png"/><Relationship Id="rId5" Type="http://schemas.openxmlformats.org/officeDocument/2006/relationships/image" Target="../media/image850.png"/><Relationship Id="rId4" Type="http://schemas.openxmlformats.org/officeDocument/2006/relationships/image" Target="../media/image890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0.png"/><Relationship Id="rId3" Type="http://schemas.openxmlformats.org/officeDocument/2006/relationships/image" Target="../media/image154.png"/><Relationship Id="rId7" Type="http://schemas.openxmlformats.org/officeDocument/2006/relationships/image" Target="../media/image870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50.png"/><Relationship Id="rId5" Type="http://schemas.openxmlformats.org/officeDocument/2006/relationships/image" Target="../media/image890.png"/><Relationship Id="rId4" Type="http://schemas.openxmlformats.org/officeDocument/2006/relationships/image" Target="../media/image84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0.png"/><Relationship Id="rId7" Type="http://schemas.openxmlformats.org/officeDocument/2006/relationships/image" Target="../media/image910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70.png"/><Relationship Id="rId5" Type="http://schemas.openxmlformats.org/officeDocument/2006/relationships/image" Target="../media/image850.png"/><Relationship Id="rId4" Type="http://schemas.openxmlformats.org/officeDocument/2006/relationships/image" Target="../media/image890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7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7.png"/><Relationship Id="rId7" Type="http://schemas.openxmlformats.org/officeDocument/2006/relationships/image" Target="../media/image411.png"/><Relationship Id="rId12" Type="http://schemas.openxmlformats.org/officeDocument/2006/relationships/image" Target="../media/image4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1.png"/><Relationship Id="rId11" Type="http://schemas.openxmlformats.org/officeDocument/2006/relationships/image" Target="../media/image39.emf"/><Relationship Id="rId5" Type="http://schemas.openxmlformats.org/officeDocument/2006/relationships/image" Target="../media/image39.png"/><Relationship Id="rId10" Type="http://schemas.openxmlformats.org/officeDocument/2006/relationships/image" Target="../media/image42.png"/><Relationship Id="rId4" Type="http://schemas.openxmlformats.org/officeDocument/2006/relationships/image" Target="../media/image38.png"/><Relationship Id="rId9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70.png"/><Relationship Id="rId4" Type="http://schemas.openxmlformats.org/officeDocument/2006/relationships/image" Target="../media/image4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89B9CBC-6D65-491F-8097-2BCFC90BA2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" y="0"/>
            <a:ext cx="12192001" cy="1433415"/>
          </a:xfrm>
        </p:spPr>
        <p:txBody>
          <a:bodyPr/>
          <a:lstStyle/>
          <a:p>
            <a:r>
              <a:rPr lang="en-US" sz="3600" dirty="0"/>
              <a:t>Energetic particle transport in theory, modelling and experiments in magnetically confined plasmas</a:t>
            </a:r>
            <a:endParaRPr lang="fr-FR" sz="3600" dirty="0"/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DF9547FA-691F-4E1B-9BAC-187F7C286B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316472"/>
            <a:ext cx="11728174" cy="1011147"/>
          </a:xfrm>
        </p:spPr>
        <p:txBody>
          <a:bodyPr/>
          <a:lstStyle/>
          <a:p>
            <a:r>
              <a:rPr lang="fr-FR" dirty="0"/>
              <a:t>D. Zarzoso</a:t>
            </a:r>
            <a:endParaRPr lang="fr-FR" baseline="30000" dirty="0"/>
          </a:p>
          <a:p>
            <a:r>
              <a:rPr lang="fr-FR" sz="2000" dirty="0">
                <a:latin typeface="Aptos Display" panose="020B0004020202020204" pitchFamily="34" charset="0"/>
              </a:rPr>
              <a:t>Aix Marseille Univ, CNRS, Centrale Med, M2P2 UMR 7340, Marseille, France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C5BD6CA-389A-4DFC-8693-61C2B7D41DD4}"/>
              </a:ext>
            </a:extLst>
          </p:cNvPr>
          <p:cNvSpPr txBox="1"/>
          <p:nvPr/>
        </p:nvSpPr>
        <p:spPr>
          <a:xfrm>
            <a:off x="8437585" y="2571956"/>
            <a:ext cx="3754414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fr-FR" u="sng" dirty="0" err="1">
                <a:solidFill>
                  <a:schemeClr val="bg1"/>
                </a:solidFill>
              </a:rPr>
              <a:t>Acknowledgments</a:t>
            </a:r>
            <a:endParaRPr lang="fr-FR" u="sng" dirty="0">
              <a:solidFill>
                <a:schemeClr val="bg1"/>
              </a:solidFill>
            </a:endParaRPr>
          </a:p>
          <a:p>
            <a:pPr>
              <a:spcAft>
                <a:spcPts val="1200"/>
              </a:spcAft>
            </a:pPr>
            <a:r>
              <a:rPr lang="en-US" b="0" i="0" u="none" strike="noStrike" baseline="0" dirty="0">
                <a:solidFill>
                  <a:schemeClr val="bg1"/>
                </a:solidFill>
              </a:rPr>
              <a:t>H. </a:t>
            </a:r>
            <a:r>
              <a:rPr lang="en-US" b="0" i="0" u="none" strike="noStrike" baseline="0" dirty="0" err="1">
                <a:solidFill>
                  <a:schemeClr val="bg1"/>
                </a:solidFill>
              </a:rPr>
              <a:t>Betar</a:t>
            </a:r>
            <a:r>
              <a:rPr lang="en-US" b="0" i="0" u="none" strike="noStrike" baseline="0" dirty="0">
                <a:solidFill>
                  <a:schemeClr val="bg1"/>
                </a:solidFill>
              </a:rPr>
              <a:t>, D. </a:t>
            </a:r>
            <a:r>
              <a:rPr lang="en-US" b="0" i="0" u="none" strike="noStrike" baseline="0" dirty="0" err="1">
                <a:solidFill>
                  <a:schemeClr val="bg1"/>
                </a:solidFill>
              </a:rPr>
              <a:t>del-Castillo-Negrete</a:t>
            </a:r>
            <a:r>
              <a:rPr lang="en-US" b="0" i="0" u="none" strike="noStrike" baseline="0" dirty="0">
                <a:solidFill>
                  <a:schemeClr val="bg1"/>
                </a:solidFill>
              </a:rPr>
              <a:t>, B. Clavier, I. </a:t>
            </a:r>
            <a:r>
              <a:rPr lang="en-US" b="0" i="0" u="none" strike="noStrike" baseline="0" dirty="0" err="1">
                <a:solidFill>
                  <a:schemeClr val="bg1"/>
                </a:solidFill>
              </a:rPr>
              <a:t>Mavrogiannis</a:t>
            </a:r>
            <a:r>
              <a:rPr lang="en-US" b="0" i="0" u="none" strike="noStrike" baseline="0" dirty="0">
                <a:solidFill>
                  <a:schemeClr val="bg1"/>
                </a:solidFill>
              </a:rPr>
              <a:t>, J. Varela-Rodriguez, L. Garcia G. </a:t>
            </a:r>
            <a:r>
              <a:rPr lang="en-US" b="0" i="0" u="none" strike="noStrike" baseline="0" dirty="0" err="1">
                <a:solidFill>
                  <a:schemeClr val="bg1"/>
                </a:solidFill>
              </a:rPr>
              <a:t>Dif-Pradalier</a:t>
            </a:r>
            <a:r>
              <a:rPr lang="en-US" b="0" i="0" u="none" strike="noStrike" baseline="0" dirty="0">
                <a:solidFill>
                  <a:schemeClr val="bg1"/>
                </a:solidFill>
              </a:rPr>
              <a:t>, V. Grandgirard, P. </a:t>
            </a:r>
            <a:r>
              <a:rPr lang="en-US" b="0" i="0" u="none" strike="noStrike" baseline="0" dirty="0" err="1">
                <a:solidFill>
                  <a:schemeClr val="bg1"/>
                </a:solidFill>
              </a:rPr>
              <a:t>Donnel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b="0" i="0" u="none" strike="noStrike" baseline="0" dirty="0">
                <a:solidFill>
                  <a:schemeClr val="bg1"/>
                </a:solidFill>
              </a:rPr>
              <a:t>and X. Du</a:t>
            </a:r>
          </a:p>
          <a:p>
            <a:pPr algn="l">
              <a:spcAft>
                <a:spcPts val="1200"/>
              </a:spcAft>
            </a:pPr>
            <a:r>
              <a:rPr lang="en-US" b="0" i="0" u="none" strike="noStrike" baseline="0" dirty="0">
                <a:solidFill>
                  <a:schemeClr val="bg1"/>
                </a:solidFill>
              </a:rPr>
              <a:t>AIM4EP Project (ANR-21-CE30-0018), funded by the French National Research Agency (ANR)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E4DE260-CF67-4410-B0EB-6F98F362B2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3825" y="2390156"/>
            <a:ext cx="8771760" cy="456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893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2459E4-E16D-4342-AD73-C4E2A6E89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 err="1"/>
              <a:t>Outline</a:t>
            </a:r>
            <a:r>
              <a:rPr lang="fr-FR" sz="3200" dirty="0"/>
              <a:t> of the </a:t>
            </a:r>
            <a:r>
              <a:rPr lang="fr-FR" sz="3200" dirty="0" err="1"/>
              <a:t>presentation</a:t>
            </a: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FCDE337-70C5-42F1-BBA1-B30BC409E9BC}"/>
              </a:ext>
            </a:extLst>
          </p:cNvPr>
          <p:cNvSpPr txBox="1"/>
          <p:nvPr/>
        </p:nvSpPr>
        <p:spPr>
          <a:xfrm>
            <a:off x="654005" y="3953819"/>
            <a:ext cx="8816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Non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axi-symmetric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modes,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both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static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and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rotating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(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tearing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modes)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0905880-DA4C-41E0-9267-C7124787C43E}"/>
              </a:ext>
            </a:extLst>
          </p:cNvPr>
          <p:cNvSpPr txBox="1"/>
          <p:nvPr/>
        </p:nvSpPr>
        <p:spPr>
          <a:xfrm>
            <a:off x="654005" y="5143733"/>
            <a:ext cx="6752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Ion-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temperature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gradient (ITG)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driven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turbulence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CDCDE1A-3C3C-40AE-AA7A-8A05D2F2C29E}"/>
                  </a:ext>
                </a:extLst>
              </p:cNvPr>
              <p:cNvSpPr txBox="1"/>
              <p:nvPr/>
            </p:nvSpPr>
            <p:spPr>
              <a:xfrm>
                <a:off x="1308523" y="4497298"/>
                <a:ext cx="786383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Purely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magnetic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large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scale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sz="2000" b="0" i="1" dirty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≪</m:t>
                    </m:r>
                    <m:r>
                      <a:rPr lang="fr-FR" sz="2000" b="0" i="1" dirty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20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CDCDE1A-3C3C-40AE-AA7A-8A05D2F2C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523" y="4497298"/>
                <a:ext cx="7863839" cy="400110"/>
              </a:xfrm>
              <a:prstGeom prst="rect">
                <a:avLst/>
              </a:prstGeom>
              <a:blipFill>
                <a:blip r:embed="rId2"/>
                <a:stretch>
                  <a:fillRect l="-853" t="-12308" b="-2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8767CA5-A53D-415B-BFCE-6AAC0C378C95}"/>
                  </a:ext>
                </a:extLst>
              </p:cNvPr>
              <p:cNvSpPr txBox="1"/>
              <p:nvPr/>
            </p:nvSpPr>
            <p:spPr>
              <a:xfrm>
                <a:off x="1308523" y="5670783"/>
                <a:ext cx="57077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Electrostatic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with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broad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spectrum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0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8767CA5-A53D-415B-BFCE-6AAC0C378C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523" y="5670783"/>
                <a:ext cx="5707782" cy="400110"/>
              </a:xfrm>
              <a:prstGeom prst="rect">
                <a:avLst/>
              </a:prstGeom>
              <a:blipFill>
                <a:blip r:embed="rId3"/>
                <a:stretch>
                  <a:fillRect l="-1175" t="-10606" b="-2272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id="{F7C9AE1C-00AE-4331-9717-7437B5AF773C}"/>
              </a:ext>
            </a:extLst>
          </p:cNvPr>
          <p:cNvSpPr txBox="1"/>
          <p:nvPr/>
        </p:nvSpPr>
        <p:spPr>
          <a:xfrm>
            <a:off x="654005" y="2759248"/>
            <a:ext cx="8816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/>
              <a:t>Toroidal</a:t>
            </a:r>
            <a:r>
              <a:rPr lang="fr-FR" sz="2400" dirty="0"/>
              <a:t> </a:t>
            </a:r>
            <a:r>
              <a:rPr lang="fr-FR" sz="2400" dirty="0" err="1"/>
              <a:t>Accelerated</a:t>
            </a:r>
            <a:r>
              <a:rPr lang="fr-FR" sz="2400" dirty="0"/>
              <a:t> </a:t>
            </a:r>
            <a:r>
              <a:rPr lang="fr-FR" sz="2400" dirty="0" err="1"/>
              <a:t>PArticle</a:t>
            </a:r>
            <a:r>
              <a:rPr lang="fr-FR" sz="2400" dirty="0"/>
              <a:t> Simulator (TAPAS)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274461D-3109-46CA-AB15-7AC7601C6474}"/>
              </a:ext>
            </a:extLst>
          </p:cNvPr>
          <p:cNvSpPr txBox="1"/>
          <p:nvPr/>
        </p:nvSpPr>
        <p:spPr>
          <a:xfrm>
            <a:off x="1308522" y="3384982"/>
            <a:ext cx="7863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↪ Example of application to </a:t>
            </a:r>
            <a:r>
              <a:rPr lang="fr-FR" sz="2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realistic</a:t>
            </a:r>
            <a:r>
              <a:rPr lang="fr-F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fr-FR" sz="2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experimental</a:t>
            </a:r>
            <a:r>
              <a:rPr lang="fr-F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case</a:t>
            </a:r>
            <a:endParaRPr lang="fr-FR" sz="20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9B80964-4830-4C80-8A07-AFAC8921E6B3}"/>
              </a:ext>
            </a:extLst>
          </p:cNvPr>
          <p:cNvSpPr txBox="1"/>
          <p:nvPr/>
        </p:nvSpPr>
        <p:spPr>
          <a:xfrm>
            <a:off x="654005" y="1849423"/>
            <a:ext cx="10865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Fundamental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physics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of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energetic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particles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in tokamaks and basics on transport</a:t>
            </a:r>
          </a:p>
        </p:txBody>
      </p:sp>
    </p:spTree>
    <p:extLst>
      <p:ext uri="{BB962C8B-B14F-4D97-AF65-F5344CB8AC3E}">
        <p14:creationId xmlns:p14="http://schemas.microsoft.com/office/powerpoint/2010/main" val="838837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6">
                <a:extLst>
                  <a:ext uri="{FF2B5EF4-FFF2-40B4-BE49-F238E27FC236}">
                    <a16:creationId xmlns:a16="http://schemas.microsoft.com/office/drawing/2014/main" id="{3253A565-5408-49FA-886E-4556EDA03D5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58179" y="1635263"/>
                <a:ext cx="5631222" cy="4924353"/>
              </a:xfrm>
            </p:spPr>
            <p:txBody>
              <a:bodyPr>
                <a:normAutofit fontScale="92500"/>
              </a:bodyPr>
              <a:lstStyle/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fr-FR" sz="2400" b="1" dirty="0" err="1">
                    <a:solidFill>
                      <a:srgbClr val="FF0000"/>
                    </a:solidFill>
                  </a:rPr>
                  <a:t>T</a:t>
                </a:r>
                <a:r>
                  <a:rPr lang="fr-FR" sz="2400" dirty="0" err="1"/>
                  <a:t>oroidal</a:t>
                </a:r>
                <a:r>
                  <a:rPr lang="fr-FR" sz="2400" dirty="0"/>
                  <a:t> </a:t>
                </a:r>
                <a:r>
                  <a:rPr lang="fr-FR" sz="2400" b="1" dirty="0" err="1">
                    <a:solidFill>
                      <a:srgbClr val="FF0000"/>
                    </a:solidFill>
                  </a:rPr>
                  <a:t>A</a:t>
                </a:r>
                <a:r>
                  <a:rPr lang="fr-FR" sz="2400" dirty="0" err="1"/>
                  <a:t>ccelerated</a:t>
                </a:r>
                <a:r>
                  <a:rPr lang="fr-FR" sz="2400" dirty="0"/>
                  <a:t> </a:t>
                </a:r>
                <a:r>
                  <a:rPr lang="fr-FR" sz="2400" b="1" dirty="0" err="1">
                    <a:solidFill>
                      <a:srgbClr val="FF0000"/>
                    </a:solidFill>
                  </a:rPr>
                  <a:t>PA</a:t>
                </a:r>
                <a:r>
                  <a:rPr lang="fr-FR" sz="2400" dirty="0" err="1"/>
                  <a:t>rticle</a:t>
                </a:r>
                <a:r>
                  <a:rPr lang="fr-FR" sz="2400" dirty="0"/>
                  <a:t> </a:t>
                </a:r>
                <a:r>
                  <a:rPr lang="fr-FR" sz="2400" b="1" dirty="0">
                    <a:solidFill>
                      <a:srgbClr val="FF0000"/>
                    </a:solidFill>
                  </a:rPr>
                  <a:t>S</a:t>
                </a:r>
                <a:r>
                  <a:rPr lang="fr-FR" sz="2400" dirty="0"/>
                  <a:t>imulator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fr-FR" sz="2400" dirty="0" err="1"/>
                  <a:t>Guiding</a:t>
                </a:r>
                <a:r>
                  <a:rPr lang="fr-FR" sz="2400" dirty="0"/>
                  <a:t>-centre (GC, 5D) &amp; full-</a:t>
                </a:r>
                <a:r>
                  <a:rPr lang="fr-FR" sz="2400" dirty="0" err="1"/>
                  <a:t>orbit</a:t>
                </a:r>
                <a:r>
                  <a:rPr lang="fr-FR" sz="2400" dirty="0"/>
                  <a:t> (FO, 6D)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fr-FR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↪ </a:t>
                </a:r>
                <a:r>
                  <a:rPr lang="fr-FR" sz="2400" dirty="0"/>
                  <a:t>GC </a:t>
                </a:r>
                <a:r>
                  <a:rPr lang="fr-FR" sz="2400" dirty="0" err="1"/>
                  <a:t>solved</a:t>
                </a:r>
                <a:r>
                  <a:rPr lang="fr-FR" sz="2400" dirty="0"/>
                  <a:t> </a:t>
                </a:r>
                <a:r>
                  <a:rPr lang="fr-FR" sz="2400" dirty="0" err="1"/>
                  <a:t>using</a:t>
                </a:r>
                <a:r>
                  <a:rPr lang="fr-FR" sz="2400" dirty="0"/>
                  <a:t> RK4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fr-FR" sz="2400" dirty="0"/>
                  <a:t>	</a:t>
                </a:r>
                <a:r>
                  <a:rPr lang="fr-FR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2400" dirty="0"/>
                  <a:t>FO </a:t>
                </a:r>
                <a:r>
                  <a:rPr lang="fr-FR" sz="2400" dirty="0" err="1"/>
                  <a:t>solved</a:t>
                </a:r>
                <a:r>
                  <a:rPr lang="fr-FR" sz="2400" dirty="0"/>
                  <a:t> </a:t>
                </a:r>
                <a:r>
                  <a:rPr lang="fr-FR" sz="2400" dirty="0" err="1"/>
                  <a:t>using</a:t>
                </a:r>
                <a:r>
                  <a:rPr lang="fr-FR" sz="2400" dirty="0"/>
                  <a:t> Boris </a:t>
                </a:r>
                <a:r>
                  <a:rPr lang="fr-FR" sz="2400" dirty="0" err="1"/>
                  <a:t>algoritm</a:t>
                </a:r>
                <a:endParaRPr lang="fr-FR" sz="2400" dirty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fr-FR" sz="2400" dirty="0"/>
                  <a:t>Collision </a:t>
                </a:r>
                <a:r>
                  <a:rPr lang="fr-FR" sz="2400" dirty="0" err="1"/>
                  <a:t>operator</a:t>
                </a:r>
                <a:r>
                  <a:rPr lang="fr-FR" sz="2400" dirty="0"/>
                  <a:t> (</a:t>
                </a:r>
                <a:r>
                  <a:rPr lang="fr-FR" sz="2400" dirty="0" err="1"/>
                  <a:t>deterministic</a:t>
                </a:r>
                <a:r>
                  <a:rPr lang="fr-FR" sz="2400" dirty="0"/>
                  <a:t> + </a:t>
                </a:r>
                <a:r>
                  <a:rPr lang="fr-FR" sz="2400" dirty="0" err="1"/>
                  <a:t>stochastic</a:t>
                </a:r>
                <a:r>
                  <a:rPr lang="fr-FR" sz="2400" dirty="0"/>
                  <a:t>)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fr-FR" sz="2400" dirty="0"/>
                  <a:t>Source of </a:t>
                </a:r>
                <a:r>
                  <a:rPr lang="fr-FR" sz="2400" dirty="0" err="1"/>
                  <a:t>energy</a:t>
                </a:r>
                <a:r>
                  <a:rPr lang="fr-FR" sz="2400" dirty="0"/>
                  <a:t> and </a:t>
                </a:r>
                <a:r>
                  <a:rPr lang="fr-FR" sz="2400" dirty="0" err="1"/>
                  <a:t>particles</a:t>
                </a:r>
                <a:r>
                  <a:rPr lang="fr-FR" sz="2400" dirty="0"/>
                  <a:t> (NBI)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fr-FR" sz="2400" dirty="0" err="1"/>
                  <a:t>Realistic</a:t>
                </a:r>
                <a:r>
                  <a:rPr lang="fr-FR" sz="2400" dirty="0"/>
                  <a:t> </a:t>
                </a:r>
                <a:r>
                  <a:rPr lang="fr-FR" sz="2400" dirty="0" err="1"/>
                  <a:t>geometries</a:t>
                </a:r>
                <a:endParaRPr lang="fr-FR" sz="2400" dirty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fr-FR" sz="2400" dirty="0" err="1"/>
                  <a:t>Accelerated</a:t>
                </a:r>
                <a:r>
                  <a:rPr lang="fr-FR" sz="2400" dirty="0"/>
                  <a:t> on GPU, </a:t>
                </a:r>
                <a:r>
                  <a:rPr lang="fr-FR" sz="2400" dirty="0" err="1"/>
                  <a:t>including</a:t>
                </a:r>
                <a:r>
                  <a:rPr lang="fr-FR" sz="2400" dirty="0"/>
                  <a:t> the 3D B-</a:t>
                </a:r>
                <a:r>
                  <a:rPr lang="fr-FR" sz="2400" dirty="0" err="1"/>
                  <a:t>spline</a:t>
                </a:r>
                <a:r>
                  <a:rPr lang="fr-FR" sz="2400" dirty="0"/>
                  <a:t> interpolations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fr-FR" sz="2400" dirty="0"/>
                  <a:t>Allows for large </a:t>
                </a:r>
                <a:r>
                  <a:rPr lang="fr-FR" sz="2400" dirty="0" err="1"/>
                  <a:t>number</a:t>
                </a:r>
                <a:r>
                  <a:rPr lang="fr-FR" sz="2400" dirty="0"/>
                  <a:t> of </a:t>
                </a:r>
                <a:r>
                  <a:rPr lang="fr-FR" sz="2400" dirty="0" err="1"/>
                  <a:t>particles</a:t>
                </a:r>
                <a:r>
                  <a:rPr lang="fr-FR" sz="2400" dirty="0"/>
                  <a:t> (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400" dirty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fr-FR" sz="2400" dirty="0" err="1"/>
                  <a:t>Coupled</a:t>
                </a:r>
                <a:r>
                  <a:rPr lang="fr-FR" sz="2400" dirty="0"/>
                  <a:t> to </a:t>
                </a:r>
                <a:r>
                  <a:rPr lang="fr-FR" sz="2400" dirty="0" err="1"/>
                  <a:t>external</a:t>
                </a:r>
                <a:r>
                  <a:rPr lang="fr-FR" sz="2400" dirty="0"/>
                  <a:t> codes (FAR3d, GYSELA) to use 3D perturbations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fr-FR" sz="2400" dirty="0" err="1"/>
                  <a:t>Applied</a:t>
                </a:r>
                <a:r>
                  <a:rPr lang="fr-FR" sz="2400" dirty="0"/>
                  <a:t> to DIII-D (and </a:t>
                </a:r>
                <a:r>
                  <a:rPr lang="fr-FR" sz="2400" dirty="0" err="1"/>
                  <a:t>currently</a:t>
                </a:r>
                <a:r>
                  <a:rPr lang="fr-FR" sz="2400" dirty="0"/>
                  <a:t> to JET </a:t>
                </a:r>
                <a:r>
                  <a:rPr lang="fr-FR" sz="2400" dirty="0" err="1"/>
                  <a:t>discharges</a:t>
                </a:r>
                <a:r>
                  <a:rPr lang="fr-FR" sz="2400" dirty="0"/>
                  <a:t>).</a:t>
                </a:r>
              </a:p>
            </p:txBody>
          </p:sp>
        </mc:Choice>
        <mc:Fallback xmlns="">
          <p:sp>
            <p:nvSpPr>
              <p:cNvPr id="7" name="Espace réservé du contenu 6">
                <a:extLst>
                  <a:ext uri="{FF2B5EF4-FFF2-40B4-BE49-F238E27FC236}">
                    <a16:creationId xmlns:a16="http://schemas.microsoft.com/office/drawing/2014/main" id="{3253A565-5408-49FA-886E-4556EDA03D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58179" y="1635263"/>
                <a:ext cx="5631222" cy="4924353"/>
              </a:xfrm>
              <a:blipFill>
                <a:blip r:embed="rId2"/>
                <a:stretch>
                  <a:fillRect l="-2922" t="-1733" r="-9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>
            <a:extLst>
              <a:ext uri="{FF2B5EF4-FFF2-40B4-BE49-F238E27FC236}">
                <a16:creationId xmlns:a16="http://schemas.microsoft.com/office/drawing/2014/main" id="{2B2576B1-D427-43C0-8898-4B3F728DA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TAPAS to </a:t>
            </a:r>
            <a:r>
              <a:rPr lang="fr-FR" dirty="0" err="1"/>
              <a:t>study</a:t>
            </a:r>
            <a:r>
              <a:rPr lang="fr-FR" dirty="0"/>
              <a:t> the transport of EP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7204E94-1A6F-4B4E-AC33-95FB7E5EC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6534" y="3669478"/>
            <a:ext cx="5720630" cy="259380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080AFE4-9D49-4C32-A927-34E872934D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096" y="1369520"/>
            <a:ext cx="5149077" cy="267904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007C220-B2BC-4838-88EB-742D7AE2B303}"/>
              </a:ext>
            </a:extLst>
          </p:cNvPr>
          <p:cNvSpPr txBox="1"/>
          <p:nvPr/>
        </p:nvSpPr>
        <p:spPr>
          <a:xfrm>
            <a:off x="6823915" y="6452560"/>
            <a:ext cx="4910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1C63DE"/>
                </a:solidFill>
              </a:rPr>
              <a:t>[H. </a:t>
            </a:r>
            <a:r>
              <a:rPr lang="fr-FR" dirty="0" err="1">
                <a:solidFill>
                  <a:srgbClr val="1C63DE"/>
                </a:solidFill>
              </a:rPr>
              <a:t>Betar</a:t>
            </a:r>
            <a:r>
              <a:rPr lang="fr-FR" dirty="0">
                <a:solidFill>
                  <a:srgbClr val="1C63DE"/>
                </a:solidFill>
              </a:rPr>
              <a:t>, D. Zarzoso </a:t>
            </a:r>
            <a:r>
              <a:rPr lang="fr-FR" i="1" dirty="0">
                <a:solidFill>
                  <a:srgbClr val="1C63DE"/>
                </a:solidFill>
              </a:rPr>
              <a:t>et al </a:t>
            </a:r>
            <a:r>
              <a:rPr lang="fr-FR" i="1" dirty="0" err="1">
                <a:solidFill>
                  <a:srgbClr val="1C63DE"/>
                </a:solidFill>
              </a:rPr>
              <a:t>Nuclear</a:t>
            </a:r>
            <a:r>
              <a:rPr lang="fr-FR" i="1" dirty="0">
                <a:solidFill>
                  <a:srgbClr val="1C63DE"/>
                </a:solidFill>
              </a:rPr>
              <a:t> Fusion </a:t>
            </a:r>
            <a:r>
              <a:rPr lang="fr-FR" dirty="0">
                <a:solidFill>
                  <a:srgbClr val="1C63DE"/>
                </a:solidFill>
              </a:rPr>
              <a:t>2024]</a:t>
            </a:r>
          </a:p>
        </p:txBody>
      </p:sp>
    </p:spTree>
    <p:extLst>
      <p:ext uri="{BB962C8B-B14F-4D97-AF65-F5344CB8AC3E}">
        <p14:creationId xmlns:p14="http://schemas.microsoft.com/office/powerpoint/2010/main" val="2999049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228A8E-5DEC-47AD-AF2F-CB8BFE395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Coupling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FAR3d code to model EP transport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360154D-BF88-440D-BDAC-18B431C05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3090" y="4670378"/>
            <a:ext cx="1718282" cy="218762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6BDACB4-127D-44E1-9BDF-8E8442002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1431" y="4509756"/>
            <a:ext cx="2517942" cy="230204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9E09FCA-AF89-42D0-9AE6-B824EFA0DCB0}"/>
              </a:ext>
            </a:extLst>
          </p:cNvPr>
          <p:cNvSpPr txBox="1"/>
          <p:nvPr/>
        </p:nvSpPr>
        <p:spPr>
          <a:xfrm>
            <a:off x="745957" y="1518539"/>
            <a:ext cx="10929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FAR3d solves the </a:t>
            </a:r>
            <a:r>
              <a:rPr lang="fr-FR" dirty="0" err="1"/>
              <a:t>reduced</a:t>
            </a:r>
            <a:r>
              <a:rPr lang="fr-FR" dirty="0"/>
              <a:t> MHD </a:t>
            </a:r>
            <a:r>
              <a:rPr lang="fr-FR" dirty="0" err="1"/>
              <a:t>equations</a:t>
            </a:r>
            <a:r>
              <a:rPr lang="fr-FR" dirty="0"/>
              <a:t> for the thermal plasma and the </a:t>
            </a:r>
            <a:r>
              <a:rPr lang="fr-FR" dirty="0" err="1"/>
              <a:t>density</a:t>
            </a:r>
            <a:r>
              <a:rPr lang="fr-FR" dirty="0"/>
              <a:t> and </a:t>
            </a:r>
            <a:r>
              <a:rPr lang="fr-FR" dirty="0" err="1"/>
              <a:t>parallel</a:t>
            </a:r>
            <a:r>
              <a:rPr lang="fr-FR" dirty="0"/>
              <a:t> </a:t>
            </a:r>
            <a:r>
              <a:rPr lang="fr-FR" dirty="0" err="1"/>
              <a:t>velocity</a:t>
            </a:r>
            <a:r>
              <a:rPr lang="fr-FR" dirty="0"/>
              <a:t> </a:t>
            </a:r>
            <a:r>
              <a:rPr lang="fr-FR" dirty="0" err="1"/>
              <a:t>equations</a:t>
            </a:r>
            <a:r>
              <a:rPr lang="fr-FR" dirty="0"/>
              <a:t> for the EP population </a:t>
            </a:r>
            <a:r>
              <a:rPr lang="fr-FR" dirty="0" err="1"/>
              <a:t>using</a:t>
            </a:r>
            <a:r>
              <a:rPr lang="fr-FR" dirty="0"/>
              <a:t> a </a:t>
            </a:r>
            <a:r>
              <a:rPr lang="fr-FR" dirty="0" err="1"/>
              <a:t>two</a:t>
            </a:r>
            <a:r>
              <a:rPr lang="fr-FR" dirty="0"/>
              <a:t>-pole </a:t>
            </a:r>
            <a:r>
              <a:rPr lang="fr-FR" dirty="0" err="1"/>
              <a:t>closure</a:t>
            </a:r>
            <a:r>
              <a:rPr lang="fr-FR" dirty="0"/>
              <a:t> model </a:t>
            </a:r>
            <a:r>
              <a:rPr lang="fr-FR" dirty="0">
                <a:solidFill>
                  <a:srgbClr val="1C63DE"/>
                </a:solidFill>
              </a:rPr>
              <a:t>[Varela </a:t>
            </a:r>
            <a:r>
              <a:rPr lang="fr-FR" dirty="0" err="1">
                <a:solidFill>
                  <a:srgbClr val="1C63DE"/>
                </a:solidFill>
              </a:rPr>
              <a:t>Frontiers</a:t>
            </a:r>
            <a:r>
              <a:rPr lang="fr-FR" dirty="0">
                <a:solidFill>
                  <a:srgbClr val="1C63DE"/>
                </a:solidFill>
              </a:rPr>
              <a:t> in </a:t>
            </a:r>
            <a:r>
              <a:rPr lang="fr-FR" dirty="0" err="1">
                <a:solidFill>
                  <a:srgbClr val="1C63DE"/>
                </a:solidFill>
              </a:rPr>
              <a:t>Physics</a:t>
            </a:r>
            <a:r>
              <a:rPr lang="fr-FR" dirty="0">
                <a:solidFill>
                  <a:srgbClr val="1C63DE"/>
                </a:solidFill>
              </a:rPr>
              <a:t> 2024]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653F01F3-1BBF-4E35-90AF-9C22FDC1D7B4}"/>
                  </a:ext>
                </a:extLst>
              </p:cNvPr>
              <p:cNvSpPr txBox="1"/>
              <p:nvPr/>
            </p:nvSpPr>
            <p:spPr>
              <a:xfrm>
                <a:off x="745957" y="2212905"/>
                <a:ext cx="109294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Applied to the </a:t>
                </a:r>
                <a:r>
                  <a:rPr lang="fr-FR" dirty="0" err="1"/>
                  <a:t>discharge</a:t>
                </a:r>
                <a:r>
                  <a:rPr lang="fr-FR" dirty="0"/>
                  <a:t> #159243 of DIII-D </a:t>
                </a:r>
                <a:r>
                  <a:rPr lang="fr-FR" dirty="0" err="1"/>
                  <a:t>with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𝐸𝑃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=3%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using</a:t>
                </a:r>
                <a:r>
                  <a:rPr lang="fr-FR" dirty="0"/>
                  <a:t> the modes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=0 </m:t>
                    </m:r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=−14,…,14</m:t>
                        </m:r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=3 </m:t>
                    </m:r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=−20,…,20</m:t>
                        </m:r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=6 (−52,…,52)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653F01F3-1BBF-4E35-90AF-9C22FDC1D7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957" y="2212905"/>
                <a:ext cx="10929487" cy="646331"/>
              </a:xfrm>
              <a:prstGeom prst="rect">
                <a:avLst/>
              </a:prstGeom>
              <a:blipFill>
                <a:blip r:embed="rId4"/>
                <a:stretch>
                  <a:fillRect l="-446" t="-4717" b="-75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 8">
            <a:extLst>
              <a:ext uri="{FF2B5EF4-FFF2-40B4-BE49-F238E27FC236}">
                <a16:creationId xmlns:a16="http://schemas.microsoft.com/office/drawing/2014/main" id="{02428471-33C1-4088-8D6A-B42045BFD8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958" y="4605687"/>
            <a:ext cx="1272394" cy="211894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2DD4BE9-C0F0-48CE-B2DA-6B7BF6B37C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903" y="4605688"/>
            <a:ext cx="1208774" cy="206923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E41A0A4-7D32-4CA0-AE8B-46F435A427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957" y="2836412"/>
            <a:ext cx="2419109" cy="169034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2FA0EB1-23FA-4033-A607-50FDFBB9D0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0561" y="2843028"/>
            <a:ext cx="2349661" cy="1716303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3A134DB9-45DC-4956-BAB4-8B68F839E7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49672" y="4509756"/>
            <a:ext cx="2704689" cy="2302046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6371BDA0-3591-438F-AD9C-0946AE19001C}"/>
              </a:ext>
            </a:extLst>
          </p:cNvPr>
          <p:cNvSpPr txBox="1"/>
          <p:nvPr/>
        </p:nvSpPr>
        <p:spPr>
          <a:xfrm>
            <a:off x="5952290" y="2638592"/>
            <a:ext cx="5696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RSAE </a:t>
            </a:r>
            <a:r>
              <a:rPr lang="fr-FR" dirty="0" err="1"/>
              <a:t>excited</a:t>
            </a:r>
            <a:r>
              <a:rPr lang="fr-FR" dirty="0"/>
              <a:t> by passing </a:t>
            </a:r>
            <a:r>
              <a:rPr lang="fr-FR" dirty="0" err="1"/>
              <a:t>Deuterium</a:t>
            </a:r>
            <a:r>
              <a:rPr lang="fr-FR" dirty="0"/>
              <a:t> (</a:t>
            </a:r>
            <a:r>
              <a:rPr lang="fr-FR" dirty="0" err="1"/>
              <a:t>tangential</a:t>
            </a:r>
            <a:r>
              <a:rPr lang="fr-FR" dirty="0"/>
              <a:t> NBI),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presence</a:t>
            </a:r>
            <a:r>
              <a:rPr lang="fr-FR" dirty="0"/>
              <a:t> of zonal flows and </a:t>
            </a:r>
            <a:r>
              <a:rPr lang="fr-FR" dirty="0" err="1"/>
              <a:t>bursty</a:t>
            </a:r>
            <a:r>
              <a:rPr lang="fr-FR" dirty="0"/>
              <a:t> </a:t>
            </a:r>
            <a:r>
              <a:rPr lang="fr-FR" dirty="0" err="1"/>
              <a:t>behaviour</a:t>
            </a:r>
            <a:r>
              <a:rPr lang="fr-FR" dirty="0"/>
              <a:t> in the </a:t>
            </a:r>
            <a:r>
              <a:rPr lang="fr-FR" dirty="0" err="1"/>
              <a:t>inner</a:t>
            </a:r>
            <a:r>
              <a:rPr lang="fr-FR" dirty="0"/>
              <a:t> part of the plasma, </a:t>
            </a:r>
            <a:r>
              <a:rPr lang="fr-FR" dirty="0" err="1"/>
              <a:t>correlated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location of the </a:t>
            </a:r>
            <a:r>
              <a:rPr lang="fr-FR" dirty="0" err="1"/>
              <a:t>Alfvén</a:t>
            </a:r>
            <a:r>
              <a:rPr lang="fr-FR" dirty="0"/>
              <a:t> </a:t>
            </a:r>
            <a:r>
              <a:rPr lang="fr-FR" dirty="0" err="1"/>
              <a:t>activity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A569480-3DFA-4C1B-A229-E01C8AD9DEE1}"/>
              </a:ext>
            </a:extLst>
          </p:cNvPr>
          <p:cNvSpPr txBox="1"/>
          <p:nvPr/>
        </p:nvSpPr>
        <p:spPr>
          <a:xfrm>
            <a:off x="5952290" y="3844350"/>
            <a:ext cx="5696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Monoenergetic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exhibits</a:t>
            </a:r>
            <a:r>
              <a:rPr lang="fr-FR" dirty="0"/>
              <a:t> </a:t>
            </a:r>
            <a:r>
              <a:rPr lang="fr-FR" dirty="0" err="1"/>
              <a:t>losses</a:t>
            </a:r>
            <a:r>
              <a:rPr lang="fr-FR" dirty="0"/>
              <a:t> </a:t>
            </a:r>
            <a:r>
              <a:rPr lang="fr-FR" dirty="0" err="1"/>
              <a:t>near</a:t>
            </a:r>
            <a:r>
              <a:rPr lang="fr-FR" dirty="0"/>
              <a:t> the prompt </a:t>
            </a:r>
            <a:r>
              <a:rPr lang="fr-FR" dirty="0" err="1"/>
              <a:t>losses</a:t>
            </a:r>
            <a:r>
              <a:rPr lang="fr-FR" dirty="0"/>
              <a:t> </a:t>
            </a:r>
            <a:r>
              <a:rPr lang="fr-FR" dirty="0" err="1"/>
              <a:t>region</a:t>
            </a:r>
            <a:r>
              <a:rPr lang="fr-FR" dirty="0"/>
              <a:t> </a:t>
            </a:r>
            <a:r>
              <a:rPr lang="fr-FR" dirty="0">
                <a:solidFill>
                  <a:srgbClr val="1C63DE"/>
                </a:solidFill>
              </a:rPr>
              <a:t>[</a:t>
            </a:r>
            <a:r>
              <a:rPr lang="fr-FR" dirty="0" err="1">
                <a:solidFill>
                  <a:srgbClr val="1C63DE"/>
                </a:solidFill>
              </a:rPr>
              <a:t>Betar</a:t>
            </a:r>
            <a:r>
              <a:rPr lang="fr-FR" dirty="0">
                <a:solidFill>
                  <a:srgbClr val="1C63DE"/>
                </a:solidFill>
              </a:rPr>
              <a:t> NF 2024]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118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2459E4-E16D-4342-AD73-C4E2A6E89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 err="1"/>
              <a:t>Outline</a:t>
            </a:r>
            <a:r>
              <a:rPr lang="fr-FR" sz="3200" dirty="0"/>
              <a:t> of the </a:t>
            </a:r>
            <a:r>
              <a:rPr lang="fr-FR" sz="3200" dirty="0" err="1"/>
              <a:t>presentation</a:t>
            </a: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FCDE337-70C5-42F1-BBA1-B30BC409E9BC}"/>
              </a:ext>
            </a:extLst>
          </p:cNvPr>
          <p:cNvSpPr txBox="1"/>
          <p:nvPr/>
        </p:nvSpPr>
        <p:spPr>
          <a:xfrm>
            <a:off x="654005" y="3953819"/>
            <a:ext cx="8816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Non </a:t>
            </a:r>
            <a:r>
              <a:rPr lang="fr-FR" sz="2400" dirty="0" err="1"/>
              <a:t>axi-symmetric</a:t>
            </a:r>
            <a:r>
              <a:rPr lang="fr-FR" sz="2400" dirty="0"/>
              <a:t> modes, </a:t>
            </a:r>
            <a:r>
              <a:rPr lang="fr-FR" sz="2400" dirty="0" err="1"/>
              <a:t>both</a:t>
            </a:r>
            <a:r>
              <a:rPr lang="fr-FR" sz="2400" dirty="0"/>
              <a:t> </a:t>
            </a:r>
            <a:r>
              <a:rPr lang="fr-FR" sz="2400" dirty="0" err="1"/>
              <a:t>static</a:t>
            </a:r>
            <a:r>
              <a:rPr lang="fr-FR" sz="2400" dirty="0"/>
              <a:t> and </a:t>
            </a:r>
            <a:r>
              <a:rPr lang="fr-FR" sz="2400" dirty="0" err="1"/>
              <a:t>rotating</a:t>
            </a:r>
            <a:r>
              <a:rPr lang="fr-FR" sz="2400" dirty="0"/>
              <a:t> (</a:t>
            </a:r>
            <a:r>
              <a:rPr lang="fr-FR" sz="2400" dirty="0" err="1"/>
              <a:t>tearing</a:t>
            </a:r>
            <a:r>
              <a:rPr lang="fr-FR" sz="2400" dirty="0"/>
              <a:t> modes)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0905880-DA4C-41E0-9267-C7124787C43E}"/>
              </a:ext>
            </a:extLst>
          </p:cNvPr>
          <p:cNvSpPr txBox="1"/>
          <p:nvPr/>
        </p:nvSpPr>
        <p:spPr>
          <a:xfrm>
            <a:off x="654005" y="5143733"/>
            <a:ext cx="6752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Ion-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temperature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gradient (ITG)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driven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turbulence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CDCDE1A-3C3C-40AE-AA7A-8A05D2F2C29E}"/>
                  </a:ext>
                </a:extLst>
              </p:cNvPr>
              <p:cNvSpPr txBox="1"/>
              <p:nvPr/>
            </p:nvSpPr>
            <p:spPr>
              <a:xfrm>
                <a:off x="1308523" y="4497298"/>
                <a:ext cx="786383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Purely</a:t>
                </a: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magnetic</a:t>
                </a: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large </a:t>
                </a:r>
                <a:r>
                  <a:rPr lang="fr-FR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scale</a:t>
                </a: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000" dirty="0"/>
                  <a:t>, 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≪</m:t>
                    </m:r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CDCDE1A-3C3C-40AE-AA7A-8A05D2F2C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523" y="4497298"/>
                <a:ext cx="7863839" cy="400110"/>
              </a:xfrm>
              <a:prstGeom prst="rect">
                <a:avLst/>
              </a:prstGeom>
              <a:blipFill>
                <a:blip r:embed="rId2"/>
                <a:stretch>
                  <a:fillRect l="-853" t="-12308" b="-2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8767CA5-A53D-415B-BFCE-6AAC0C378C95}"/>
                  </a:ext>
                </a:extLst>
              </p:cNvPr>
              <p:cNvSpPr txBox="1"/>
              <p:nvPr/>
            </p:nvSpPr>
            <p:spPr>
              <a:xfrm>
                <a:off x="1308523" y="5670783"/>
                <a:ext cx="57077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Electrostatic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with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broad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spectrum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0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8767CA5-A53D-415B-BFCE-6AAC0C378C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523" y="5670783"/>
                <a:ext cx="5707782" cy="400110"/>
              </a:xfrm>
              <a:prstGeom prst="rect">
                <a:avLst/>
              </a:prstGeom>
              <a:blipFill>
                <a:blip r:embed="rId3"/>
                <a:stretch>
                  <a:fillRect l="-1175" t="-10606" b="-2272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id="{F7C9AE1C-00AE-4331-9717-7437B5AF773C}"/>
              </a:ext>
            </a:extLst>
          </p:cNvPr>
          <p:cNvSpPr txBox="1"/>
          <p:nvPr/>
        </p:nvSpPr>
        <p:spPr>
          <a:xfrm>
            <a:off x="654005" y="2759248"/>
            <a:ext cx="8816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Toroidal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Accelerated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PArticle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Simulator (TAPAS)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274461D-3109-46CA-AB15-7AC7601C6474}"/>
              </a:ext>
            </a:extLst>
          </p:cNvPr>
          <p:cNvSpPr txBox="1"/>
          <p:nvPr/>
        </p:nvSpPr>
        <p:spPr>
          <a:xfrm>
            <a:off x="1308522" y="3384982"/>
            <a:ext cx="7863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>
                    <a:lumMod val="8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↪ Example of application to </a:t>
            </a:r>
            <a:r>
              <a:rPr lang="fr-FR" sz="2000" dirty="0" err="1">
                <a:solidFill>
                  <a:schemeClr val="bg1">
                    <a:lumMod val="8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realistic</a:t>
            </a:r>
            <a:r>
              <a:rPr lang="fr-FR" sz="2000" dirty="0">
                <a:solidFill>
                  <a:schemeClr val="bg1">
                    <a:lumMod val="8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fr-FR" sz="2000" dirty="0" err="1">
                <a:solidFill>
                  <a:schemeClr val="bg1">
                    <a:lumMod val="8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experimental</a:t>
            </a:r>
            <a:r>
              <a:rPr lang="fr-FR" sz="2000" dirty="0">
                <a:solidFill>
                  <a:schemeClr val="bg1">
                    <a:lumMod val="8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case</a:t>
            </a:r>
            <a:endParaRPr lang="fr-FR" sz="20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9B80964-4830-4C80-8A07-AFAC8921E6B3}"/>
              </a:ext>
            </a:extLst>
          </p:cNvPr>
          <p:cNvSpPr txBox="1"/>
          <p:nvPr/>
        </p:nvSpPr>
        <p:spPr>
          <a:xfrm>
            <a:off x="654005" y="1849423"/>
            <a:ext cx="10865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Fundamental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physics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of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energetic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particles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in tokamaks and basics on transport</a:t>
            </a:r>
          </a:p>
        </p:txBody>
      </p:sp>
    </p:spTree>
    <p:extLst>
      <p:ext uri="{BB962C8B-B14F-4D97-AF65-F5344CB8AC3E}">
        <p14:creationId xmlns:p14="http://schemas.microsoft.com/office/powerpoint/2010/main" val="2320269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7311FC-C9BE-4329-86FC-9A776CBC2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Magnetic </a:t>
            </a:r>
            <a:r>
              <a:rPr lang="fr-FR" dirty="0" err="1"/>
              <a:t>islands</a:t>
            </a:r>
            <a:r>
              <a:rPr lang="fr-FR" dirty="0"/>
              <a:t>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fr-FR" dirty="0"/>
              <a:t>EP transport and </a:t>
            </a:r>
            <a:r>
              <a:rPr lang="fr-FR" dirty="0" err="1"/>
              <a:t>losses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42A60FD4-642F-4BB9-A23F-03E88E038BF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000" y="1914274"/>
                <a:ext cx="11405937" cy="4113279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fr-FR" dirty="0" err="1">
                    <a:latin typeface="+mn-lt"/>
                  </a:rPr>
                  <a:t>Tearing</a:t>
                </a:r>
                <a:r>
                  <a:rPr lang="fr-FR" dirty="0">
                    <a:latin typeface="+mn-lt"/>
                  </a:rPr>
                  <a:t> mode</a:t>
                </a:r>
              </a:p>
              <a:p>
                <a:pPr lvl="1"/>
                <a:r>
                  <a:rPr lang="fr-FR" dirty="0">
                    <a:latin typeface="+mn-lt"/>
                  </a:rPr>
                  <a:t>Large </a:t>
                </a:r>
                <a:r>
                  <a:rPr lang="fr-FR" dirty="0" err="1">
                    <a:latin typeface="+mn-lt"/>
                  </a:rPr>
                  <a:t>scale</a:t>
                </a:r>
                <a:r>
                  <a:rPr lang="fr-FR" dirty="0">
                    <a:latin typeface="+mn-lt"/>
                  </a:rPr>
                  <a:t> MHD mode </a:t>
                </a:r>
                <a:r>
                  <a:rPr lang="fr-FR" dirty="0" err="1">
                    <a:latin typeface="+mn-lt"/>
                  </a:rPr>
                  <a:t>driven</a:t>
                </a:r>
                <a:r>
                  <a:rPr lang="fr-FR" dirty="0">
                    <a:latin typeface="+mn-lt"/>
                  </a:rPr>
                  <a:t> </a:t>
                </a:r>
                <a:r>
                  <a:rPr lang="fr-FR" dirty="0" err="1">
                    <a:latin typeface="+mn-lt"/>
                  </a:rPr>
                  <a:t>unstable</a:t>
                </a:r>
                <a:r>
                  <a:rPr lang="fr-FR" dirty="0">
                    <a:latin typeface="+mn-lt"/>
                  </a:rPr>
                  <a:t> by the </a:t>
                </a:r>
                <a:r>
                  <a:rPr lang="fr-FR" dirty="0">
                    <a:solidFill>
                      <a:srgbClr val="FF0000"/>
                    </a:solidFill>
                    <a:latin typeface="+mn-lt"/>
                  </a:rPr>
                  <a:t>radial gradient of the plasma </a:t>
                </a:r>
                <a:r>
                  <a:rPr lang="fr-FR" dirty="0" err="1">
                    <a:solidFill>
                      <a:srgbClr val="FF0000"/>
                    </a:solidFill>
                    <a:latin typeface="+mn-lt"/>
                  </a:rPr>
                  <a:t>current</a:t>
                </a:r>
                <a:r>
                  <a:rPr lang="fr-FR" dirty="0">
                    <a:solidFill>
                      <a:srgbClr val="FF0000"/>
                    </a:solidFill>
                    <a:latin typeface="+mn-lt"/>
                  </a:rPr>
                  <a:t> </a:t>
                </a:r>
                <a:r>
                  <a:rPr lang="fr-FR" dirty="0">
                    <a:latin typeface="+mn-lt"/>
                  </a:rPr>
                  <a:t>(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fr-FR" dirty="0">
                    <a:latin typeface="+mn-lt"/>
                  </a:rPr>
                  <a:t>-profile)</a:t>
                </a:r>
              </a:p>
              <a:p>
                <a:pPr lvl="1"/>
                <a:r>
                  <a:rPr lang="fr-FR" dirty="0">
                    <a:latin typeface="+mn-lt"/>
                  </a:rPr>
                  <a:t>Modifies the </a:t>
                </a:r>
                <a:r>
                  <a:rPr lang="fr-FR" dirty="0" err="1">
                    <a:latin typeface="+mn-lt"/>
                  </a:rPr>
                  <a:t>magnetic</a:t>
                </a:r>
                <a:r>
                  <a:rPr lang="fr-FR" dirty="0">
                    <a:latin typeface="+mn-lt"/>
                  </a:rPr>
                  <a:t> </a:t>
                </a:r>
                <a:r>
                  <a:rPr lang="fr-FR" dirty="0" err="1">
                    <a:latin typeface="+mn-lt"/>
                  </a:rPr>
                  <a:t>topology</a:t>
                </a:r>
                <a:r>
                  <a:rPr lang="fr-FR" dirty="0">
                    <a:latin typeface="+mn-lt"/>
                  </a:rPr>
                  <a:t> (</a:t>
                </a:r>
                <a:r>
                  <a:rPr lang="fr-FR" dirty="0" err="1">
                    <a:latin typeface="+mn-lt"/>
                  </a:rPr>
                  <a:t>presence</a:t>
                </a:r>
                <a:r>
                  <a:rPr lang="fr-FR" dirty="0">
                    <a:latin typeface="+mn-lt"/>
                  </a:rPr>
                  <a:t> of </a:t>
                </a:r>
                <a:r>
                  <a:rPr lang="fr-FR" dirty="0" err="1">
                    <a:solidFill>
                      <a:srgbClr val="FF0000"/>
                    </a:solidFill>
                    <a:latin typeface="+mn-lt"/>
                  </a:rPr>
                  <a:t>magnetic</a:t>
                </a:r>
                <a:r>
                  <a:rPr lang="fr-FR" dirty="0">
                    <a:solidFill>
                      <a:srgbClr val="FF0000"/>
                    </a:solidFill>
                    <a:latin typeface="+mn-lt"/>
                  </a:rPr>
                  <a:t> </a:t>
                </a:r>
                <a:r>
                  <a:rPr lang="fr-FR" dirty="0" err="1">
                    <a:solidFill>
                      <a:srgbClr val="FF0000"/>
                    </a:solidFill>
                    <a:latin typeface="+mn-lt"/>
                  </a:rPr>
                  <a:t>islands</a:t>
                </a:r>
                <a:r>
                  <a:rPr lang="fr-FR" dirty="0">
                    <a:latin typeface="+mn-lt"/>
                  </a:rPr>
                  <a:t>)</a:t>
                </a:r>
              </a:p>
              <a:p>
                <a:pPr lvl="1"/>
                <a:r>
                  <a:rPr lang="fr-FR" dirty="0" err="1">
                    <a:latin typeface="+mn-lt"/>
                  </a:rPr>
                  <a:t>Degrades</a:t>
                </a:r>
                <a:r>
                  <a:rPr lang="fr-FR" dirty="0">
                    <a:latin typeface="+mn-lt"/>
                  </a:rPr>
                  <a:t> confinement and </a:t>
                </a:r>
                <a:r>
                  <a:rPr lang="fr-FR" dirty="0" err="1">
                    <a:latin typeface="+mn-lt"/>
                  </a:rPr>
                  <a:t>can</a:t>
                </a:r>
                <a:r>
                  <a:rPr lang="fr-FR" dirty="0">
                    <a:latin typeface="+mn-lt"/>
                  </a:rPr>
                  <a:t> </a:t>
                </a:r>
                <a:r>
                  <a:rPr lang="fr-FR" dirty="0" err="1">
                    <a:latin typeface="+mn-lt"/>
                  </a:rPr>
                  <a:t>result</a:t>
                </a:r>
                <a:r>
                  <a:rPr lang="fr-FR" dirty="0">
                    <a:latin typeface="+mn-lt"/>
                  </a:rPr>
                  <a:t> in disruptions </a:t>
                </a:r>
                <a:r>
                  <a:rPr lang="fr-FR" dirty="0">
                    <a:solidFill>
                      <a:srgbClr val="1C63DE"/>
                    </a:solidFill>
                    <a:latin typeface="+mn-lt"/>
                  </a:rPr>
                  <a:t>[Sauter PoP1997]</a:t>
                </a:r>
              </a:p>
              <a:p>
                <a:r>
                  <a:rPr lang="fr-FR" dirty="0">
                    <a:latin typeface="+mn-lt"/>
                  </a:rPr>
                  <a:t>Can have </a:t>
                </a:r>
                <a:r>
                  <a:rPr lang="fr-FR" dirty="0" err="1">
                    <a:latin typeface="+mn-lt"/>
                  </a:rPr>
                  <a:t>negative</a:t>
                </a:r>
                <a:r>
                  <a:rPr lang="fr-FR" dirty="0">
                    <a:latin typeface="+mn-lt"/>
                  </a:rPr>
                  <a:t> impact on </a:t>
                </a:r>
                <a:r>
                  <a:rPr lang="fr-FR" dirty="0" err="1">
                    <a:latin typeface="+mn-lt"/>
                  </a:rPr>
                  <a:t>energetic</a:t>
                </a:r>
                <a:r>
                  <a:rPr lang="fr-FR" dirty="0">
                    <a:latin typeface="+mn-lt"/>
                  </a:rPr>
                  <a:t> </a:t>
                </a:r>
                <a:r>
                  <a:rPr lang="fr-FR" dirty="0" err="1">
                    <a:latin typeface="+mn-lt"/>
                  </a:rPr>
                  <a:t>particle</a:t>
                </a:r>
                <a:r>
                  <a:rPr lang="fr-FR" dirty="0">
                    <a:latin typeface="+mn-lt"/>
                  </a:rPr>
                  <a:t> confinement </a:t>
                </a:r>
                <a:r>
                  <a:rPr lang="fr-FR" sz="1800" dirty="0">
                    <a:solidFill>
                      <a:srgbClr val="1C63DE"/>
                    </a:solidFill>
                    <a:latin typeface="+mn-lt"/>
                  </a:rPr>
                  <a:t>[</a:t>
                </a:r>
                <a:r>
                  <a:rPr lang="fr-FR" sz="1800" dirty="0" err="1">
                    <a:solidFill>
                      <a:srgbClr val="1C63DE"/>
                    </a:solidFill>
                    <a:latin typeface="+mn-lt"/>
                  </a:rPr>
                  <a:t>Mynick</a:t>
                </a:r>
                <a:r>
                  <a:rPr lang="fr-FR" sz="1800" dirty="0">
                    <a:solidFill>
                      <a:srgbClr val="1C63DE"/>
                    </a:solidFill>
                    <a:latin typeface="+mn-lt"/>
                  </a:rPr>
                  <a:t> PoFB1993, </a:t>
                </a:r>
                <a:r>
                  <a:rPr lang="fr-FR" sz="1800" dirty="0" err="1">
                    <a:solidFill>
                      <a:srgbClr val="1C63DE"/>
                    </a:solidFill>
                    <a:latin typeface="+mn-lt"/>
                  </a:rPr>
                  <a:t>Carolipio</a:t>
                </a:r>
                <a:r>
                  <a:rPr lang="fr-FR" sz="1800" dirty="0">
                    <a:solidFill>
                      <a:srgbClr val="1C63DE"/>
                    </a:solidFill>
                    <a:latin typeface="+mn-lt"/>
                  </a:rPr>
                  <a:t> NF2002, </a:t>
                </a:r>
                <a:r>
                  <a:rPr lang="fr-FR" sz="1800" dirty="0" err="1">
                    <a:solidFill>
                      <a:srgbClr val="1C63DE"/>
                    </a:solidFill>
                    <a:latin typeface="+mn-lt"/>
                  </a:rPr>
                  <a:t>Garcia-Muñoz</a:t>
                </a:r>
                <a:r>
                  <a:rPr lang="fr-FR" sz="1800" dirty="0">
                    <a:solidFill>
                      <a:srgbClr val="1C63DE"/>
                    </a:solidFill>
                    <a:latin typeface="+mn-lt"/>
                  </a:rPr>
                  <a:t> NF2007, Yu AIPAdvances2021, Zarzoso PPCF 2022, </a:t>
                </a:r>
                <a:r>
                  <a:rPr lang="fr-FR" sz="1800" dirty="0" err="1">
                    <a:solidFill>
                      <a:srgbClr val="1C63DE"/>
                    </a:solidFill>
                    <a:latin typeface="+mn-lt"/>
                  </a:rPr>
                  <a:t>Martinell</a:t>
                </a:r>
                <a:r>
                  <a:rPr lang="fr-FR" sz="1800" dirty="0">
                    <a:solidFill>
                      <a:srgbClr val="1C63DE"/>
                    </a:solidFill>
                    <a:latin typeface="+mn-lt"/>
                  </a:rPr>
                  <a:t> </a:t>
                </a:r>
                <a:r>
                  <a:rPr lang="fr-FR" sz="1800" dirty="0" err="1">
                    <a:solidFill>
                      <a:srgbClr val="1C63DE"/>
                    </a:solidFill>
                    <a:latin typeface="+mn-lt"/>
                  </a:rPr>
                  <a:t>PoP</a:t>
                </a:r>
                <a:r>
                  <a:rPr lang="fr-FR" sz="1800" dirty="0">
                    <a:solidFill>
                      <a:srgbClr val="1C63DE"/>
                    </a:solidFill>
                    <a:latin typeface="+mn-lt"/>
                  </a:rPr>
                  <a:t> 2025]</a:t>
                </a:r>
              </a:p>
              <a:p>
                <a:pPr lvl="1"/>
                <a:r>
                  <a:rPr lang="fr-FR" dirty="0" err="1">
                    <a:latin typeface="+mn-lt"/>
                  </a:rPr>
                  <a:t>Observed</a:t>
                </a:r>
                <a:r>
                  <a:rPr lang="fr-FR" dirty="0">
                    <a:latin typeface="+mn-lt"/>
                  </a:rPr>
                  <a:t> </a:t>
                </a:r>
                <a:r>
                  <a:rPr lang="fr-FR" dirty="0" err="1">
                    <a:latin typeface="+mn-lt"/>
                  </a:rPr>
                  <a:t>experimentally</a:t>
                </a:r>
                <a:r>
                  <a:rPr lang="fr-FR" dirty="0">
                    <a:latin typeface="+mn-lt"/>
                  </a:rPr>
                  <a:t> in TFTR, DIII-D, AUG and EAST.</a:t>
                </a:r>
              </a:p>
              <a:p>
                <a:pPr lvl="1"/>
                <a:r>
                  <a:rPr lang="fr-FR" dirty="0" err="1">
                    <a:latin typeface="+mn-lt"/>
                  </a:rPr>
                  <a:t>Confirmed</a:t>
                </a:r>
                <a:r>
                  <a:rPr lang="fr-FR" dirty="0">
                    <a:latin typeface="+mn-lt"/>
                  </a:rPr>
                  <a:t> </a:t>
                </a:r>
                <a:r>
                  <a:rPr lang="fr-FR" dirty="0" err="1">
                    <a:latin typeface="+mn-lt"/>
                  </a:rPr>
                  <a:t>numerically</a:t>
                </a:r>
                <a:r>
                  <a:rPr lang="fr-FR" dirty="0">
                    <a:latin typeface="+mn-lt"/>
                  </a:rPr>
                  <a:t> </a:t>
                </a:r>
                <a:r>
                  <a:rPr lang="fr-FR" dirty="0" err="1">
                    <a:latin typeface="+mn-lt"/>
                  </a:rPr>
                  <a:t>using</a:t>
                </a:r>
                <a:r>
                  <a:rPr lang="fr-FR" dirty="0">
                    <a:latin typeface="+mn-lt"/>
                  </a:rPr>
                  <a:t> ORBIT</a:t>
                </a:r>
              </a:p>
              <a:p>
                <a:pPr lvl="1"/>
                <a:r>
                  <a:rPr lang="fr-FR" dirty="0">
                    <a:latin typeface="+mn-lt"/>
                  </a:rPr>
                  <a:t>Chaos in EP </a:t>
                </a:r>
                <a:r>
                  <a:rPr lang="fr-FR" dirty="0" err="1">
                    <a:latin typeface="+mn-lt"/>
                  </a:rPr>
                  <a:t>trajectories</a:t>
                </a:r>
                <a:endParaRPr lang="fr-FR" dirty="0">
                  <a:latin typeface="+mn-lt"/>
                </a:endParaRPr>
              </a:p>
              <a:p>
                <a:pPr marL="457200" lvl="1" indent="0">
                  <a:buNone/>
                </a:pPr>
                <a:r>
                  <a:rPr lang="fr-FR" dirty="0">
                    <a:latin typeface="+mn-lt"/>
                    <a:ea typeface="Cambria Math" panose="02040503050406030204" pitchFamily="18" charset="0"/>
                  </a:rPr>
                  <a:t>↪ </a:t>
                </a:r>
                <a:r>
                  <a:rPr lang="fr-FR" dirty="0" err="1">
                    <a:solidFill>
                      <a:srgbClr val="FF0000"/>
                    </a:solidFill>
                    <a:latin typeface="+mn-lt"/>
                    <a:ea typeface="Cambria Math" panose="02040503050406030204" pitchFamily="18" charset="0"/>
                  </a:rPr>
                  <a:t>Significant</a:t>
                </a:r>
                <a:r>
                  <a:rPr lang="fr-FR" dirty="0">
                    <a:solidFill>
                      <a:srgbClr val="FF0000"/>
                    </a:solidFill>
                    <a:latin typeface="+mn-lt"/>
                    <a:ea typeface="Cambria Math" panose="02040503050406030204" pitchFamily="18" charset="0"/>
                  </a:rPr>
                  <a:t> </a:t>
                </a:r>
                <a:r>
                  <a:rPr lang="fr-FR" dirty="0" err="1">
                    <a:solidFill>
                      <a:srgbClr val="FF0000"/>
                    </a:solidFill>
                    <a:latin typeface="+mn-lt"/>
                    <a:ea typeface="Cambria Math" panose="02040503050406030204" pitchFamily="18" charset="0"/>
                  </a:rPr>
                  <a:t>losses</a:t>
                </a:r>
                <a:r>
                  <a:rPr lang="fr-FR" dirty="0">
                    <a:solidFill>
                      <a:srgbClr val="FF0000"/>
                    </a:solidFill>
                    <a:latin typeface="+mn-lt"/>
                    <a:ea typeface="Cambria Math" panose="02040503050406030204" pitchFamily="18" charset="0"/>
                  </a:rPr>
                  <a:t> </a:t>
                </a:r>
                <a:r>
                  <a:rPr lang="fr-FR" dirty="0" err="1">
                    <a:solidFill>
                      <a:srgbClr val="FF0000"/>
                    </a:solidFill>
                    <a:latin typeface="+mn-lt"/>
                    <a:ea typeface="Cambria Math" panose="02040503050406030204" pitchFamily="18" charset="0"/>
                  </a:rPr>
                  <a:t>with</a:t>
                </a:r>
                <a:r>
                  <a:rPr lang="fr-FR" dirty="0">
                    <a:solidFill>
                      <a:srgbClr val="FF0000"/>
                    </a:solidFill>
                    <a:latin typeface="+mn-lt"/>
                    <a:ea typeface="Cambria Math" panose="02040503050406030204" pitchFamily="18" charset="0"/>
                  </a:rPr>
                  <a:t> </a:t>
                </a:r>
                <a:r>
                  <a:rPr lang="fr-FR" dirty="0" err="1">
                    <a:solidFill>
                      <a:srgbClr val="FF0000"/>
                    </a:solidFill>
                    <a:latin typeface="+mn-lt"/>
                    <a:ea typeface="Cambria Math" panose="02040503050406030204" pitchFamily="18" charset="0"/>
                  </a:rPr>
                  <a:t>tearing</a:t>
                </a:r>
                <a:r>
                  <a:rPr lang="fr-FR" dirty="0">
                    <a:solidFill>
                      <a:srgbClr val="FF0000"/>
                    </a:solidFill>
                    <a:latin typeface="+mn-lt"/>
                    <a:ea typeface="Cambria Math" panose="02040503050406030204" pitchFamily="18" charset="0"/>
                  </a:rPr>
                  <a:t> mode</a:t>
                </a:r>
              </a:p>
            </p:txBody>
          </p:sp>
        </mc:Choice>
        <mc:Fallback xmlns="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42A60FD4-642F-4BB9-A23F-03E88E038B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1914274"/>
                <a:ext cx="11405937" cy="4113279"/>
              </a:xfrm>
              <a:blipFill>
                <a:blip r:embed="rId2"/>
                <a:stretch>
                  <a:fillRect l="-1764" t="-44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>
            <a:extLst>
              <a:ext uri="{FF2B5EF4-FFF2-40B4-BE49-F238E27FC236}">
                <a16:creationId xmlns:a16="http://schemas.microsoft.com/office/drawing/2014/main" id="{2ED9D889-06BC-4E34-A9F9-206977F0C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4864" y="4299312"/>
            <a:ext cx="3024336" cy="238394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16A36BC5-FAC1-4C9D-AEF8-1342491BD470}"/>
              </a:ext>
            </a:extLst>
          </p:cNvPr>
          <p:cNvSpPr txBox="1"/>
          <p:nvPr/>
        </p:nvSpPr>
        <p:spPr bwMode="auto">
          <a:xfrm>
            <a:off x="10436877" y="5901023"/>
            <a:ext cx="16364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rtlCol="0" anchor="ctr">
            <a:spAutoFit/>
          </a:bodyPr>
          <a:lstStyle/>
          <a:p>
            <a:r>
              <a:rPr lang="fr-FR" sz="1600" dirty="0">
                <a:cs typeface="Arial" charset="0"/>
              </a:rPr>
              <a:t>W/o </a:t>
            </a:r>
            <a:r>
              <a:rPr lang="fr-FR" sz="1600" dirty="0" err="1">
                <a:cs typeface="Arial" charset="0"/>
              </a:rPr>
              <a:t>tearing</a:t>
            </a:r>
            <a:r>
              <a:rPr lang="fr-FR" sz="1600" dirty="0">
                <a:cs typeface="Arial" charset="0"/>
              </a:rPr>
              <a:t> mode</a:t>
            </a:r>
            <a:endParaRPr lang="fr-FR" sz="1600" baseline="0" dirty="0">
              <a:cs typeface="Arial" charset="0"/>
            </a:endParaRP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53A00C4-753D-4186-B991-EEF8AB63DCF3}"/>
              </a:ext>
            </a:extLst>
          </p:cNvPr>
          <p:cNvCxnSpPr/>
          <p:nvPr/>
        </p:nvCxnSpPr>
        <p:spPr>
          <a:xfrm flipV="1">
            <a:off x="11399120" y="5632359"/>
            <a:ext cx="187122" cy="319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E8741327-9EAB-4DF4-A9C1-1F88B0D1B93F}"/>
              </a:ext>
            </a:extLst>
          </p:cNvPr>
          <p:cNvSpPr txBox="1"/>
          <p:nvPr/>
        </p:nvSpPr>
        <p:spPr bwMode="auto">
          <a:xfrm>
            <a:off x="9674293" y="4492934"/>
            <a:ext cx="165281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rtlCol="0" anchor="ctr">
            <a:spAutoFit/>
          </a:bodyPr>
          <a:lstStyle/>
          <a:p>
            <a:r>
              <a:rPr lang="fr-FR" sz="1600" dirty="0" err="1">
                <a:solidFill>
                  <a:srgbClr val="FF0000"/>
                </a:solidFill>
                <a:cs typeface="Arial" charset="0"/>
              </a:rPr>
              <a:t>With</a:t>
            </a:r>
            <a:r>
              <a:rPr lang="fr-FR" sz="1600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fr-FR" sz="1600" dirty="0" err="1">
                <a:solidFill>
                  <a:srgbClr val="FF0000"/>
                </a:solidFill>
                <a:cs typeface="Arial" charset="0"/>
              </a:rPr>
              <a:t>tearing</a:t>
            </a:r>
            <a:r>
              <a:rPr lang="fr-FR" sz="1600" dirty="0">
                <a:solidFill>
                  <a:srgbClr val="FF0000"/>
                </a:solidFill>
                <a:cs typeface="Arial" charset="0"/>
              </a:rPr>
              <a:t> mode</a:t>
            </a:r>
            <a:endParaRPr lang="fr-FR" sz="1600" baseline="0" dirty="0">
              <a:solidFill>
                <a:srgbClr val="FF0000"/>
              </a:solidFill>
              <a:cs typeface="Arial" charset="0"/>
            </a:endParaRP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6D316AAD-2477-4C0C-92A6-4FC3B736E65E}"/>
              </a:ext>
            </a:extLst>
          </p:cNvPr>
          <p:cNvCxnSpPr/>
          <p:nvPr/>
        </p:nvCxnSpPr>
        <p:spPr>
          <a:xfrm>
            <a:off x="10776350" y="4767246"/>
            <a:ext cx="478754" cy="4238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B1C3C07A-EBB6-4D05-913A-7D679CE5BBA1}"/>
              </a:ext>
            </a:extLst>
          </p:cNvPr>
          <p:cNvSpPr txBox="1"/>
          <p:nvPr/>
        </p:nvSpPr>
        <p:spPr bwMode="auto">
          <a:xfrm>
            <a:off x="9597461" y="6603625"/>
            <a:ext cx="252847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rtlCol="0" anchor="ctr">
            <a:spAutoFit/>
          </a:bodyPr>
          <a:lstStyle/>
          <a:p>
            <a:r>
              <a:rPr lang="fr-FR" sz="1400" dirty="0" err="1">
                <a:solidFill>
                  <a:srgbClr val="1C63DE"/>
                </a:solidFill>
                <a:cs typeface="Arial" charset="0"/>
              </a:rPr>
              <a:t>From</a:t>
            </a:r>
            <a:r>
              <a:rPr lang="fr-FR" sz="1400" dirty="0">
                <a:solidFill>
                  <a:srgbClr val="1C63DE"/>
                </a:solidFill>
                <a:cs typeface="Arial" charset="0"/>
              </a:rPr>
              <a:t> [Garcia-</a:t>
            </a:r>
            <a:r>
              <a:rPr lang="fr-FR" sz="1400" dirty="0" err="1">
                <a:solidFill>
                  <a:srgbClr val="1C63DE"/>
                </a:solidFill>
                <a:cs typeface="Arial" charset="0"/>
              </a:rPr>
              <a:t>Muñoz</a:t>
            </a:r>
            <a:r>
              <a:rPr lang="fr-FR" sz="1400" dirty="0">
                <a:solidFill>
                  <a:srgbClr val="1C63DE"/>
                </a:solidFill>
                <a:cs typeface="Arial" charset="0"/>
              </a:rPr>
              <a:t> NF2007]</a:t>
            </a:r>
            <a:endParaRPr lang="fr-FR" sz="1400" baseline="0" dirty="0">
              <a:solidFill>
                <a:srgbClr val="1C63DE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362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5F06FF-3DDB-45C6-B611-B76896969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Transition to chaos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A381B05C-6177-46C3-8BE9-FF49044DC8F8}"/>
                  </a:ext>
                </a:extLst>
              </p:cNvPr>
              <p:cNvSpPr txBox="1"/>
              <p:nvPr/>
            </p:nvSpPr>
            <p:spPr>
              <a:xfrm>
                <a:off x="2837449" y="2949914"/>
                <a:ext cx="10184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fr-FR" dirty="0"/>
                  <a:t> keV</a:t>
                </a: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A381B05C-6177-46C3-8BE9-FF49044DC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7449" y="2949914"/>
                <a:ext cx="1018420" cy="276999"/>
              </a:xfrm>
              <a:prstGeom prst="rect">
                <a:avLst/>
              </a:prstGeom>
              <a:blipFill>
                <a:blip r:embed="rId2"/>
                <a:stretch>
                  <a:fillRect l="-7738" t="-28889" r="-10714" b="-5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79E14046-4EBC-4DD5-80DB-65052AB286B7}"/>
                  </a:ext>
                </a:extLst>
              </p:cNvPr>
              <p:cNvSpPr txBox="1"/>
              <p:nvPr/>
            </p:nvSpPr>
            <p:spPr>
              <a:xfrm>
                <a:off x="7955011" y="2959310"/>
                <a:ext cx="129516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=3.5</m:t>
                    </m:r>
                  </m:oMath>
                </a14:m>
                <a:r>
                  <a:rPr lang="fr-FR" dirty="0"/>
                  <a:t> MeV</a:t>
                </a: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79E14046-4EBC-4DD5-80DB-65052AB286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5011" y="2959310"/>
                <a:ext cx="1295163" cy="276999"/>
              </a:xfrm>
              <a:prstGeom prst="rect">
                <a:avLst/>
              </a:prstGeom>
              <a:blipFill>
                <a:blip r:embed="rId3"/>
                <a:stretch>
                  <a:fillRect l="-6604" t="-28261" r="-7547" b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31A6424-5380-4CE8-A4CA-44564ACBAD25}"/>
                  </a:ext>
                </a:extLst>
              </p:cNvPr>
              <p:cNvSpPr/>
              <p:nvPr/>
            </p:nvSpPr>
            <p:spPr>
              <a:xfrm>
                <a:off x="728305" y="1594606"/>
                <a:ext cx="10846953" cy="13542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fr-FR" dirty="0"/>
                  <a:t>Trajectories of fusion-</a:t>
                </a:r>
                <a:r>
                  <a:rPr lang="fr-FR" dirty="0" err="1"/>
                  <a:t>born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particles</a:t>
                </a:r>
                <a:r>
                  <a:rPr lang="fr-FR" dirty="0"/>
                  <a:t> (3.5 MeV) </a:t>
                </a:r>
                <a:r>
                  <a:rPr lang="fr-FR" dirty="0" err="1"/>
                  <a:t>integrated</a:t>
                </a:r>
                <a:r>
                  <a:rPr lang="fr-FR" dirty="0"/>
                  <a:t> </a:t>
                </a:r>
                <a:r>
                  <a:rPr lang="fr-FR" dirty="0" err="1"/>
                  <a:t>using</a:t>
                </a:r>
                <a:r>
                  <a:rPr lang="fr-FR" dirty="0"/>
                  <a:t> GC </a:t>
                </a:r>
                <a:r>
                  <a:rPr lang="fr-FR" dirty="0" err="1"/>
                  <a:t>approach</a:t>
                </a:r>
                <a:r>
                  <a:rPr lang="fr-FR" dirty="0"/>
                  <a:t> (and FO </a:t>
                </a:r>
                <a:r>
                  <a:rPr lang="fr-FR" dirty="0" err="1"/>
                  <a:t>approach</a:t>
                </a:r>
                <a:r>
                  <a:rPr lang="fr-FR" dirty="0"/>
                  <a:t> for </a:t>
                </a:r>
                <a:r>
                  <a:rPr lang="fr-FR" dirty="0" err="1"/>
                  <a:t>comparison</a:t>
                </a:r>
                <a:r>
                  <a:rPr lang="fr-FR" dirty="0"/>
                  <a:t>)</a:t>
                </a:r>
              </a:p>
              <a:p>
                <a:pPr>
                  <a:spcAft>
                    <a:spcPts val="600"/>
                  </a:spcAft>
                </a:pPr>
                <a:r>
                  <a:rPr lang="fr-FR" dirty="0" err="1"/>
                  <a:t>Islands</a:t>
                </a:r>
                <a:r>
                  <a:rPr lang="fr-FR" dirty="0"/>
                  <a:t> in </a:t>
                </a:r>
                <a:r>
                  <a:rPr lang="fr-FR" dirty="0" err="1"/>
                  <a:t>trajectory</a:t>
                </a:r>
                <a:r>
                  <a:rPr lang="fr-FR" dirty="0"/>
                  <a:t> Poincaré </a:t>
                </a:r>
                <a:r>
                  <a:rPr lang="fr-FR" dirty="0" err="1"/>
                  <a:t>maps</a:t>
                </a:r>
                <a:r>
                  <a:rPr lang="fr-FR" dirty="0"/>
                  <a:t> are </a:t>
                </a:r>
                <a:r>
                  <a:rPr lang="fr-FR" dirty="0" err="1">
                    <a:solidFill>
                      <a:srgbClr val="FF0000"/>
                    </a:solidFill>
                  </a:rPr>
                  <a:t>distorted</a:t>
                </a:r>
                <a:r>
                  <a:rPr lang="fr-FR" dirty="0">
                    <a:solidFill>
                      <a:srgbClr val="FF0000"/>
                    </a:solidFill>
                  </a:rPr>
                  <a:t> </a:t>
                </a:r>
                <a:r>
                  <a:rPr lang="fr-FR" dirty="0" err="1">
                    <a:solidFill>
                      <a:srgbClr val="FF0000"/>
                    </a:solidFill>
                  </a:rPr>
                  <a:t>following</a:t>
                </a:r>
                <a:r>
                  <a:rPr lang="fr-FR" dirty="0">
                    <a:solidFill>
                      <a:srgbClr val="FF0000"/>
                    </a:solidFill>
                  </a:rPr>
                  <a:t> the </a:t>
                </a:r>
                <a:r>
                  <a:rPr lang="fr-FR" dirty="0" err="1">
                    <a:solidFill>
                      <a:srgbClr val="FF0000"/>
                    </a:solidFill>
                  </a:rPr>
                  <a:t>orbit</a:t>
                </a:r>
                <a:r>
                  <a:rPr lang="fr-FR" dirty="0">
                    <a:solidFill>
                      <a:srgbClr val="FF0000"/>
                    </a:solidFill>
                  </a:rPr>
                  <a:t> drift </a:t>
                </a:r>
                <a:r>
                  <a:rPr lang="fr-FR" dirty="0"/>
                  <a:t>of </a:t>
                </a:r>
                <a:r>
                  <a:rPr lang="fr-FR" dirty="0" err="1"/>
                  <a:t>particles</a:t>
                </a:r>
                <a:r>
                  <a:rPr lang="fr-FR" dirty="0"/>
                  <a:t>.</a:t>
                </a:r>
              </a:p>
              <a:p>
                <a:r>
                  <a:rPr lang="fr-FR" dirty="0"/>
                  <a:t>Existence of </a:t>
                </a:r>
                <a:r>
                  <a:rPr lang="fr-FR" dirty="0" err="1">
                    <a:solidFill>
                      <a:srgbClr val="FF0000"/>
                    </a:solidFill>
                  </a:rPr>
                  <a:t>overlap</a:t>
                </a:r>
                <a:r>
                  <a:rPr lang="fr-FR" dirty="0">
                    <a:solidFill>
                      <a:srgbClr val="FF0000"/>
                    </a:solidFill>
                  </a:rPr>
                  <a:t> of main and </a:t>
                </a:r>
                <a:r>
                  <a:rPr lang="fr-FR" dirty="0" err="1">
                    <a:solidFill>
                      <a:srgbClr val="FF0000"/>
                    </a:solidFill>
                  </a:rPr>
                  <a:t>secondary</a:t>
                </a:r>
                <a:r>
                  <a:rPr lang="fr-FR" dirty="0">
                    <a:solidFill>
                      <a:srgbClr val="FF0000"/>
                    </a:solidFill>
                  </a:rPr>
                  <a:t> </a:t>
                </a:r>
                <a:r>
                  <a:rPr lang="fr-FR" dirty="0" err="1">
                    <a:solidFill>
                      <a:srgbClr val="FF0000"/>
                    </a:solidFill>
                  </a:rPr>
                  <a:t>islands</a:t>
                </a:r>
                <a:r>
                  <a:rPr lang="fr-FR" dirty="0">
                    <a:solidFill>
                      <a:srgbClr val="FF0000"/>
                    </a:solidFill>
                  </a:rPr>
                  <a:t> </a:t>
                </a:r>
                <a:r>
                  <a:rPr lang="fr-FR" dirty="0"/>
                  <a:t>as the </a:t>
                </a:r>
                <a:r>
                  <a:rPr lang="fr-FR" dirty="0" err="1"/>
                  <a:t>orbit</a:t>
                </a:r>
                <a:r>
                  <a:rPr lang="fr-FR" dirty="0"/>
                  <a:t> drift </a:t>
                </a:r>
                <a:r>
                  <a:rPr lang="fr-FR" dirty="0" err="1"/>
                  <a:t>increases</a:t>
                </a:r>
                <a:r>
                  <a:rPr lang="fr-FR" dirty="0"/>
                  <a:t>, as </a:t>
                </a:r>
                <a:r>
                  <a:rPr lang="fr-FR" dirty="0" err="1"/>
                  <a:t>reported</a:t>
                </a:r>
                <a:r>
                  <a:rPr lang="fr-FR" dirty="0"/>
                  <a:t> in </a:t>
                </a:r>
                <a:r>
                  <a:rPr lang="fr-FR" dirty="0">
                    <a:solidFill>
                      <a:srgbClr val="254AA4"/>
                    </a:solidFill>
                  </a:rPr>
                  <a:t>[</a:t>
                </a:r>
                <a:r>
                  <a:rPr lang="fr-FR" dirty="0" err="1">
                    <a:solidFill>
                      <a:srgbClr val="254AA4"/>
                    </a:solidFill>
                  </a:rPr>
                  <a:t>Mynick</a:t>
                </a:r>
                <a:r>
                  <a:rPr lang="fr-FR" dirty="0">
                    <a:solidFill>
                      <a:srgbClr val="254AA4"/>
                    </a:solidFill>
                  </a:rPr>
                  <a:t> PoFB1993, </a:t>
                </a:r>
                <a:r>
                  <a:rPr lang="fr-FR" dirty="0" err="1">
                    <a:solidFill>
                      <a:srgbClr val="254AA4"/>
                    </a:solidFill>
                  </a:rPr>
                  <a:t>Carolipio</a:t>
                </a:r>
                <a:r>
                  <a:rPr lang="fr-FR" dirty="0">
                    <a:solidFill>
                      <a:srgbClr val="254AA4"/>
                    </a:solidFill>
                  </a:rPr>
                  <a:t> NF2002, Garcia-</a:t>
                </a:r>
                <a:r>
                  <a:rPr lang="fr-FR" dirty="0" err="1">
                    <a:solidFill>
                      <a:srgbClr val="254AA4"/>
                    </a:solidFill>
                  </a:rPr>
                  <a:t>Muñoz</a:t>
                </a:r>
                <a:r>
                  <a:rPr lang="fr-FR" dirty="0">
                    <a:solidFill>
                      <a:srgbClr val="254AA4"/>
                    </a:solidFill>
                  </a:rPr>
                  <a:t> NF2007]</a:t>
                </a:r>
                <a:r>
                  <a:rPr lang="fr-FR" dirty="0"/>
                  <a:t>.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31A6424-5380-4CE8-A4CA-44564ACBAD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305" y="1594606"/>
                <a:ext cx="10846953" cy="1354217"/>
              </a:xfrm>
              <a:prstGeom prst="rect">
                <a:avLst/>
              </a:prstGeom>
              <a:blipFill>
                <a:blip r:embed="rId4"/>
                <a:stretch>
                  <a:fillRect l="-449" t="-2703" b="-63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6202EB86-A61B-4E0A-B228-F0E6E18DAF47}"/>
                  </a:ext>
                </a:extLst>
              </p:cNvPr>
              <p:cNvSpPr txBox="1"/>
              <p:nvPr/>
            </p:nvSpPr>
            <p:spPr>
              <a:xfrm>
                <a:off x="5430487" y="2949914"/>
                <a:ext cx="107984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fr-FR" dirty="0"/>
                  <a:t> MeV</a:t>
                </a: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6202EB86-A61B-4E0A-B228-F0E6E18DAF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487" y="2949914"/>
                <a:ext cx="1079847" cy="276999"/>
              </a:xfrm>
              <a:prstGeom prst="rect">
                <a:avLst/>
              </a:prstGeom>
              <a:blipFill>
                <a:blip r:embed="rId5"/>
                <a:stretch>
                  <a:fillRect l="-7910" t="-28889" r="-12994" b="-5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 11">
            <a:extLst>
              <a:ext uri="{FF2B5EF4-FFF2-40B4-BE49-F238E27FC236}">
                <a16:creationId xmlns:a16="http://schemas.microsoft.com/office/drawing/2014/main" id="{20082BD0-D12B-41EC-A001-098E32263D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8702" y="3306378"/>
            <a:ext cx="2109728" cy="350830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80E19CA-F9A5-4924-9778-D4E72E4FC3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1316" y="3218186"/>
            <a:ext cx="2242186" cy="35965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43CBF77-3DC9-4FF1-95A4-CD9C9EBA94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26388" y="3234088"/>
            <a:ext cx="2214751" cy="357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4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11ABD2-B3E0-4094-B371-C1BC79C2A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Mainly</a:t>
            </a:r>
            <a:r>
              <a:rPr lang="fr-FR" dirty="0"/>
              <a:t> passing </a:t>
            </a:r>
            <a:r>
              <a:rPr lang="fr-FR" dirty="0" err="1"/>
              <a:t>particles</a:t>
            </a:r>
            <a:r>
              <a:rPr lang="fr-FR" dirty="0"/>
              <a:t> are </a:t>
            </a:r>
            <a:r>
              <a:rPr lang="fr-FR" dirty="0" err="1"/>
              <a:t>affected</a:t>
            </a:r>
            <a:r>
              <a:rPr lang="fr-FR" dirty="0"/>
              <a:t> by the </a:t>
            </a:r>
            <a:r>
              <a:rPr lang="fr-FR" dirty="0" err="1"/>
              <a:t>magnetic</a:t>
            </a:r>
            <a:r>
              <a:rPr lang="fr-FR" dirty="0"/>
              <a:t> </a:t>
            </a:r>
            <a:r>
              <a:rPr lang="fr-FR" dirty="0" err="1"/>
              <a:t>island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1E58B26-479F-48BA-8470-147EFA81B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2071" y="3878981"/>
            <a:ext cx="3326365" cy="266219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2C3FD88-1200-4B56-93EA-37A098AB5D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872" y="3924938"/>
            <a:ext cx="3441030" cy="26162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8CF2A89B-80BA-4075-83E1-E9537B27BCFD}"/>
                  </a:ext>
                </a:extLst>
              </p:cNvPr>
              <p:cNvSpPr txBox="1"/>
              <p:nvPr/>
            </p:nvSpPr>
            <p:spPr>
              <a:xfrm>
                <a:off x="794883" y="2398912"/>
                <a:ext cx="102476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Significant </a:t>
                </a:r>
                <a:r>
                  <a:rPr lang="fr-FR" dirty="0" err="1"/>
                  <a:t>losses</a:t>
                </a:r>
                <a:r>
                  <a:rPr lang="fr-FR" dirty="0"/>
                  <a:t>, but </a:t>
                </a:r>
                <a:r>
                  <a:rPr lang="fr-FR" dirty="0" err="1"/>
                  <a:t>less</a:t>
                </a:r>
                <a:r>
                  <a:rPr lang="fr-FR" dirty="0"/>
                  <a:t> </a:t>
                </a:r>
                <a:r>
                  <a:rPr lang="fr-FR" dirty="0" err="1"/>
                  <a:t>pronounced</a:t>
                </a:r>
                <a:r>
                  <a:rPr lang="fr-FR" dirty="0"/>
                  <a:t> </a:t>
                </a:r>
                <a:r>
                  <a:rPr lang="fr-FR" dirty="0" err="1"/>
                  <a:t>than</a:t>
                </a:r>
                <a:r>
                  <a:rPr lang="fr-FR" dirty="0"/>
                  <a:t> in </a:t>
                </a:r>
                <a:r>
                  <a:rPr lang="fr-FR" dirty="0">
                    <a:solidFill>
                      <a:srgbClr val="1C63DE"/>
                    </a:solidFill>
                  </a:rPr>
                  <a:t>[</a:t>
                </a:r>
                <a:r>
                  <a:rPr lang="fr-FR" dirty="0" err="1">
                    <a:solidFill>
                      <a:srgbClr val="1C63DE"/>
                    </a:solidFill>
                  </a:rPr>
                  <a:t>Bonofiglo</a:t>
                </a:r>
                <a:r>
                  <a:rPr lang="fr-FR" dirty="0">
                    <a:solidFill>
                      <a:srgbClr val="1C63DE"/>
                    </a:solidFill>
                  </a:rPr>
                  <a:t> NF 2025]</a:t>
                </a:r>
                <a:r>
                  <a:rPr lang="fr-FR" dirty="0"/>
                  <a:t>, </a:t>
                </a:r>
                <a:r>
                  <a:rPr lang="fr-FR" dirty="0" err="1"/>
                  <a:t>with</a:t>
                </a:r>
                <a:r>
                  <a:rPr lang="fr-FR" dirty="0"/>
                  <a:t> </a:t>
                </a:r>
                <a:r>
                  <a:rPr lang="fr-FR" dirty="0" err="1"/>
                  <a:t>mild</a:t>
                </a:r>
                <a:r>
                  <a:rPr lang="fr-FR" dirty="0"/>
                  <a:t> </a:t>
                </a:r>
                <a:r>
                  <a:rPr lang="fr-FR" dirty="0" err="1"/>
                  <a:t>stochasticity</a:t>
                </a:r>
                <a:r>
                  <a:rPr lang="fr-FR" dirty="0"/>
                  <a:t> due to the absence of </a:t>
                </a:r>
                <a:r>
                  <a:rPr lang="fr-FR" dirty="0" err="1"/>
                  <a:t>higher</a:t>
                </a:r>
                <a:r>
                  <a:rPr lang="fr-FR" dirty="0"/>
                  <a:t> </a:t>
                </a:r>
                <a:r>
                  <a:rPr lang="fr-FR" dirty="0" err="1"/>
                  <a:t>order</a:t>
                </a:r>
                <a:r>
                  <a:rPr lang="fr-FR" dirty="0"/>
                  <a:t> </a:t>
                </a:r>
                <a:r>
                  <a:rPr lang="fr-FR" dirty="0" err="1"/>
                  <a:t>harmonics</a:t>
                </a:r>
                <a:r>
                  <a:rPr lang="fr-FR" dirty="0"/>
                  <a:t> and </a:t>
                </a:r>
                <a:r>
                  <a:rPr lang="fr-FR" dirty="0" err="1"/>
                  <a:t>different</a:t>
                </a:r>
                <a:r>
                  <a:rPr lang="fr-FR" dirty="0"/>
                  <a:t> </a:t>
                </a:r>
                <a:r>
                  <a:rPr lang="fr-FR" dirty="0" err="1"/>
                  <a:t>initialization</a:t>
                </a:r>
                <a:r>
                  <a:rPr lang="fr-FR" dirty="0"/>
                  <a:t> of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particle</a:t>
                </a:r>
                <a:r>
                  <a:rPr lang="fr-FR" dirty="0"/>
                  <a:t> population.</a:t>
                </a: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8CF2A89B-80BA-4075-83E1-E9537B27BC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883" y="2398912"/>
                <a:ext cx="10247696" cy="646331"/>
              </a:xfrm>
              <a:prstGeom prst="rect">
                <a:avLst/>
              </a:prstGeom>
              <a:blipFill>
                <a:blip r:embed="rId4"/>
                <a:stretch>
                  <a:fillRect l="-476" t="-5660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>
            <a:extLst>
              <a:ext uri="{FF2B5EF4-FFF2-40B4-BE49-F238E27FC236}">
                <a16:creationId xmlns:a16="http://schemas.microsoft.com/office/drawing/2014/main" id="{1800372D-3729-4AF8-877C-69CDE3C1E1C9}"/>
              </a:ext>
            </a:extLst>
          </p:cNvPr>
          <p:cNvSpPr txBox="1"/>
          <p:nvPr/>
        </p:nvSpPr>
        <p:spPr>
          <a:xfrm>
            <a:off x="794883" y="1784395"/>
            <a:ext cx="10247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Losses</a:t>
            </a:r>
            <a:r>
              <a:rPr lang="fr-FR" dirty="0"/>
              <a:t> </a:t>
            </a:r>
            <a:r>
              <a:rPr lang="fr-FR" dirty="0" err="1"/>
              <a:t>increase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width</a:t>
            </a:r>
            <a:r>
              <a:rPr lang="fr-FR" dirty="0"/>
              <a:t> of the </a:t>
            </a:r>
            <a:r>
              <a:rPr lang="fr-FR" dirty="0" err="1"/>
              <a:t>island</a:t>
            </a:r>
            <a:r>
              <a:rPr lang="fr-FR" dirty="0"/>
              <a:t> (as </a:t>
            </a:r>
            <a:r>
              <a:rPr lang="fr-FR" dirty="0" err="1"/>
              <a:t>expected</a:t>
            </a:r>
            <a:r>
              <a:rPr lang="fr-FR" dirty="0"/>
              <a:t>), more important for passing </a:t>
            </a:r>
            <a:r>
              <a:rPr lang="fr-FR" dirty="0" err="1"/>
              <a:t>than</a:t>
            </a:r>
            <a:r>
              <a:rPr lang="fr-FR" dirty="0"/>
              <a:t> for </a:t>
            </a:r>
            <a:r>
              <a:rPr lang="fr-FR" dirty="0" err="1"/>
              <a:t>trapped</a:t>
            </a:r>
            <a:r>
              <a:rPr lang="fr-FR" dirty="0"/>
              <a:t> </a:t>
            </a:r>
            <a:r>
              <a:rPr lang="fr-FR" dirty="0" err="1"/>
              <a:t>particles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3DD6ED8-4615-4D7A-9F5E-0310F8AE1020}"/>
                  </a:ext>
                </a:extLst>
              </p:cNvPr>
              <p:cNvSpPr txBox="1"/>
              <p:nvPr/>
            </p:nvSpPr>
            <p:spPr>
              <a:xfrm>
                <a:off x="794883" y="3105834"/>
                <a:ext cx="102476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Further analyses are </a:t>
                </a:r>
                <a:r>
                  <a:rPr lang="fr-FR" dirty="0" err="1"/>
                  <a:t>required</a:t>
                </a:r>
                <a:r>
                  <a:rPr lang="fr-FR" dirty="0"/>
                  <a:t> to </a:t>
                </a:r>
                <a:r>
                  <a:rPr lang="fr-FR" dirty="0" err="1"/>
                  <a:t>assess</a:t>
                </a:r>
                <a:r>
                  <a:rPr lang="fr-FR" dirty="0"/>
                  <a:t> the impact on the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fr-FR" dirty="0"/>
                  <a:t> confinement </a:t>
                </a:r>
                <a:r>
                  <a:rPr lang="fr-FR" dirty="0" err="1"/>
                  <a:t>during</a:t>
                </a:r>
                <a:r>
                  <a:rPr lang="fr-FR" dirty="0"/>
                  <a:t> the </a:t>
                </a:r>
                <a:r>
                  <a:rPr lang="fr-FR" dirty="0" err="1"/>
                  <a:t>whole</a:t>
                </a:r>
                <a:r>
                  <a:rPr lang="fr-FR" dirty="0"/>
                  <a:t> </a:t>
                </a:r>
                <a:r>
                  <a:rPr lang="fr-FR" dirty="0" err="1"/>
                  <a:t>slowing</a:t>
                </a:r>
                <a:r>
                  <a:rPr lang="fr-FR" dirty="0"/>
                  <a:t>-down process.</a:t>
                </a: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3DD6ED8-4615-4D7A-9F5E-0310F8AE1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883" y="3105834"/>
                <a:ext cx="10247696" cy="646331"/>
              </a:xfrm>
              <a:prstGeom prst="rect">
                <a:avLst/>
              </a:prstGeom>
              <a:blipFill>
                <a:blip r:embed="rId5"/>
                <a:stretch>
                  <a:fillRect l="-476" t="-4673" b="-1308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9607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063F71-6A62-4F0C-9503-70F6B0C59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Magnetic </a:t>
            </a:r>
            <a:r>
              <a:rPr lang="fr-FR" dirty="0" err="1"/>
              <a:t>island</a:t>
            </a:r>
            <a:r>
              <a:rPr lang="fr-FR" dirty="0"/>
              <a:t> </a:t>
            </a:r>
            <a:r>
              <a:rPr lang="fr-FR" dirty="0" err="1"/>
              <a:t>induced</a:t>
            </a:r>
            <a:r>
              <a:rPr lang="fr-FR" dirty="0"/>
              <a:t> transport </a:t>
            </a:r>
            <a:r>
              <a:rPr lang="fr-FR" dirty="0" err="1"/>
              <a:t>is</a:t>
            </a:r>
            <a:r>
              <a:rPr lang="fr-FR" dirty="0"/>
              <a:t> non-diffusive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C53AC9A-064F-4B01-9F93-7D02BB5945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9353" y="3927893"/>
            <a:ext cx="8002954" cy="28753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9370A090-17A4-4663-8BB8-C1D3F460D0A1}"/>
                  </a:ext>
                </a:extLst>
              </p:cNvPr>
              <p:cNvSpPr txBox="1"/>
              <p:nvPr/>
            </p:nvSpPr>
            <p:spPr>
              <a:xfrm>
                <a:off x="794883" y="1940508"/>
                <a:ext cx="10611671" cy="16466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2000" dirty="0">
                    <a:latin typeface="+mn-lt"/>
                  </a:rPr>
                  <a:t>Non-</a:t>
                </a:r>
                <a:r>
                  <a:rPr lang="fr-FR" sz="2000" dirty="0" err="1">
                    <a:latin typeface="+mn-lt"/>
                  </a:rPr>
                  <a:t>exponential</a:t>
                </a:r>
                <a:r>
                  <a:rPr lang="fr-FR" sz="2000" dirty="0">
                    <a:latin typeface="+mn-lt"/>
                  </a:rPr>
                  <a:t> </a:t>
                </a:r>
                <a:r>
                  <a:rPr lang="fr-FR" sz="2000" dirty="0" err="1">
                    <a:latin typeface="+mn-lt"/>
                  </a:rPr>
                  <a:t>decay</a:t>
                </a:r>
                <a:r>
                  <a:rPr lang="fr-FR" sz="2000" dirty="0">
                    <a:latin typeface="+mn-lt"/>
                  </a:rPr>
                  <a:t> of the PDF of exit time</a:t>
                </a:r>
                <a:r>
                  <a:rPr lang="fr-FR" sz="2000" dirty="0">
                    <a:latin typeface="+mn-lt"/>
                    <a:ea typeface="Cambria Math" panose="02040503050406030204" pitchFamily="18" charset="0"/>
                  </a:rPr>
                  <a:t> </a:t>
                </a: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→</a:t>
                </a:r>
                <a:r>
                  <a:rPr lang="fr-FR" sz="2000" dirty="0">
                    <a:latin typeface="+mn-lt"/>
                    <a:ea typeface="Cambria Math" panose="02040503050406030204" pitchFamily="18" charset="0"/>
                  </a:rPr>
                  <a:t> </a:t>
                </a:r>
                <a:r>
                  <a:rPr lang="fr-FR" sz="2000" dirty="0">
                    <a:solidFill>
                      <a:srgbClr val="FF0000"/>
                    </a:solidFill>
                    <a:latin typeface="+mn-lt"/>
                  </a:rPr>
                  <a:t>Non-diffusive transport</a:t>
                </a:r>
              </a:p>
              <a:p>
                <a:r>
                  <a:rPr lang="fr-FR" sz="2000" dirty="0" err="1">
                    <a:latin typeface="+mn-lt"/>
                  </a:rPr>
                  <a:t>Algebraic</a:t>
                </a:r>
                <a:r>
                  <a:rPr lang="fr-FR" sz="2000" dirty="0">
                    <a:latin typeface="+mn-lt"/>
                  </a:rPr>
                  <a:t> </a:t>
                </a:r>
                <a:r>
                  <a:rPr lang="fr-FR" sz="2000" dirty="0" err="1">
                    <a:latin typeface="+mn-lt"/>
                  </a:rPr>
                  <a:t>decay</a:t>
                </a:r>
                <a:r>
                  <a:rPr lang="fr-FR" sz="2000" dirty="0">
                    <a:latin typeface="+mn-lt"/>
                  </a:rPr>
                  <a:t> </a:t>
                </a:r>
                <a:r>
                  <a:rPr lang="fr-FR" sz="2000" dirty="0" err="1">
                    <a:latin typeface="+mn-lt"/>
                  </a:rPr>
                  <a:t>depends</a:t>
                </a:r>
                <a:r>
                  <a:rPr lang="fr-FR" sz="2000" dirty="0">
                    <a:latin typeface="+mn-lt"/>
                  </a:rPr>
                  <a:t> on the class of </a:t>
                </a:r>
                <a:r>
                  <a:rPr lang="fr-FR" sz="2000" dirty="0" err="1">
                    <a:latin typeface="+mn-lt"/>
                  </a:rPr>
                  <a:t>particle</a:t>
                </a:r>
                <a:r>
                  <a:rPr lang="fr-FR" sz="2000" dirty="0">
                    <a:latin typeface="+mn-lt"/>
                  </a:rPr>
                  <a:t> and the amplitude of the perturbation, </a:t>
                </a:r>
                <a:r>
                  <a:rPr lang="fr-FR" sz="2000" dirty="0" err="1">
                    <a:latin typeface="+mn-lt"/>
                  </a:rPr>
                  <a:t>with</a:t>
                </a:r>
                <a:r>
                  <a:rPr lang="fr-FR" sz="2000" dirty="0">
                    <a:latin typeface="+mn-lt"/>
                  </a:rPr>
                  <a:t> an </a:t>
                </a:r>
                <a:r>
                  <a:rPr lang="fr-FR" sz="2000" dirty="0" err="1">
                    <a:latin typeface="+mn-lt"/>
                  </a:rPr>
                  <a:t>averaged</a:t>
                </a:r>
                <a:r>
                  <a:rPr lang="fr-FR" sz="2000" dirty="0">
                    <a:latin typeface="+mn-lt"/>
                  </a:rPr>
                  <a:t> </a:t>
                </a:r>
                <a:r>
                  <a:rPr lang="fr-FR" sz="2000" dirty="0" err="1">
                    <a:latin typeface="+mn-lt"/>
                  </a:rPr>
                  <a:t>exponent</a:t>
                </a:r>
                <a:r>
                  <a:rPr lang="fr-FR" sz="2000" dirty="0">
                    <a:latin typeface="+mn-lt"/>
                  </a:rPr>
                  <a:t> for all </a:t>
                </a:r>
                <a:r>
                  <a:rPr lang="fr-FR" sz="2000" dirty="0" err="1">
                    <a:latin typeface="+mn-lt"/>
                  </a:rPr>
                  <a:t>particles</a:t>
                </a:r>
                <a:r>
                  <a:rPr lang="fr-FR" sz="2000" dirty="0">
                    <a:latin typeface="+mn-lt"/>
                  </a:rPr>
                  <a:t> of</a:t>
                </a:r>
                <a:r>
                  <a:rPr lang="fr-FR" sz="1600" dirty="0"/>
                  <a:t> </a:t>
                </a:r>
                <a14:m>
                  <m:oMath xmlns:m="http://schemas.openxmlformats.org/officeDocument/2006/math">
                    <m:r>
                      <a:rPr lang="fr-FR" sz="16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1600" b="0" dirty="0"/>
              </a:p>
              <a:p>
                <a:r>
                  <a:rPr lang="fr-FR" sz="2000" dirty="0" err="1">
                    <a:latin typeface="+mn-lt"/>
                  </a:rPr>
                  <a:t>Similar</a:t>
                </a:r>
                <a:r>
                  <a:rPr lang="fr-FR" sz="2000" dirty="0">
                    <a:latin typeface="+mn-lt"/>
                  </a:rPr>
                  <a:t> </a:t>
                </a:r>
                <a:r>
                  <a:rPr lang="fr-FR" sz="2000" dirty="0" err="1">
                    <a:latin typeface="+mn-lt"/>
                  </a:rPr>
                  <a:t>behaviour</a:t>
                </a:r>
                <a:r>
                  <a:rPr lang="fr-FR" sz="2000" dirty="0">
                    <a:latin typeface="+mn-lt"/>
                  </a:rPr>
                  <a:t> </a:t>
                </a:r>
                <a:r>
                  <a:rPr lang="fr-FR" sz="1900" dirty="0" err="1">
                    <a:latin typeface="+mn-lt"/>
                  </a:rPr>
                  <a:t>observed</a:t>
                </a:r>
                <a:r>
                  <a:rPr lang="fr-FR" sz="2000" dirty="0">
                    <a:latin typeface="+mn-lt"/>
                  </a:rPr>
                  <a:t> for </a:t>
                </a:r>
                <a:r>
                  <a:rPr lang="fr-FR" sz="2000" dirty="0" err="1">
                    <a:latin typeface="+mn-lt"/>
                  </a:rPr>
                  <a:t>oscillating</a:t>
                </a:r>
                <a:r>
                  <a:rPr lang="fr-FR" sz="2000" dirty="0">
                    <a:latin typeface="+mn-lt"/>
                  </a:rPr>
                  <a:t> radial </a:t>
                </a:r>
                <a:r>
                  <a:rPr lang="fr-FR" sz="2000" dirty="0" err="1">
                    <a:latin typeface="+mn-lt"/>
                  </a:rPr>
                  <a:t>electric</a:t>
                </a:r>
                <a:r>
                  <a:rPr lang="fr-FR" sz="2000" dirty="0">
                    <a:latin typeface="+mn-lt"/>
                  </a:rPr>
                  <a:t> </a:t>
                </a:r>
                <a:r>
                  <a:rPr lang="fr-FR" sz="2000" dirty="0" err="1">
                    <a:latin typeface="+mn-lt"/>
                  </a:rPr>
                  <a:t>field</a:t>
                </a:r>
                <a:r>
                  <a:rPr lang="fr-FR" sz="2000" dirty="0">
                    <a:latin typeface="+mn-lt"/>
                  </a:rPr>
                  <a:t> </a:t>
                </a:r>
                <a:r>
                  <a:rPr lang="fr-FR" sz="2000" dirty="0">
                    <a:solidFill>
                      <a:srgbClr val="254AA4"/>
                    </a:solidFill>
                    <a:latin typeface="+mn-lt"/>
                  </a:rPr>
                  <a:t>[</a:t>
                </a:r>
                <a:r>
                  <a:rPr lang="fr-FR" sz="2000" dirty="0" err="1">
                    <a:solidFill>
                      <a:srgbClr val="254AA4"/>
                    </a:solidFill>
                    <a:latin typeface="+mn-lt"/>
                  </a:rPr>
                  <a:t>Zarzoso&amp;del-Castillo-Negrete</a:t>
                </a:r>
                <a:r>
                  <a:rPr lang="fr-FR" sz="2000" dirty="0">
                    <a:solidFill>
                      <a:srgbClr val="254AA4"/>
                    </a:solidFill>
                    <a:latin typeface="+mn-lt"/>
                  </a:rPr>
                  <a:t> JPP2020] </a:t>
                </a:r>
                <a:r>
                  <a:rPr lang="fr-FR" sz="2000" dirty="0" err="1">
                    <a:latin typeface="+mn-lt"/>
                  </a:rPr>
                  <a:t>linked</a:t>
                </a:r>
                <a:r>
                  <a:rPr lang="fr-FR" sz="2000" dirty="0">
                    <a:latin typeface="+mn-lt"/>
                  </a:rPr>
                  <a:t> to Lévy </a:t>
                </a:r>
                <a:r>
                  <a:rPr lang="fr-FR" sz="2000" dirty="0" err="1">
                    <a:latin typeface="+mn-lt"/>
                  </a:rPr>
                  <a:t>flights</a:t>
                </a:r>
                <a:r>
                  <a:rPr lang="fr-FR" sz="2000" dirty="0">
                    <a:latin typeface="+mn-lt"/>
                  </a:rPr>
                  <a:t> </a:t>
                </a:r>
                <a:r>
                  <a:rPr lang="fr-FR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→ </a:t>
                </a:r>
                <a:r>
                  <a:rPr lang="fr-FR" sz="1900" dirty="0" err="1"/>
                  <a:t>Difficulty</a:t>
                </a:r>
                <a:r>
                  <a:rPr lang="fr-FR" sz="1900" dirty="0"/>
                  <a:t> to model the transport </a:t>
                </a:r>
                <a:r>
                  <a:rPr lang="fr-FR" sz="1900" dirty="0" err="1"/>
                  <a:t>using</a:t>
                </a:r>
                <a:r>
                  <a:rPr lang="fr-FR" sz="1900" dirty="0"/>
                  <a:t> simple diffusion </a:t>
                </a:r>
                <a:r>
                  <a:rPr lang="fr-FR" sz="1900" dirty="0" err="1"/>
                  <a:t>models</a:t>
                </a:r>
                <a:endParaRPr lang="fr-FR" sz="19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9370A090-17A4-4663-8BB8-C1D3F460D0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883" y="1940508"/>
                <a:ext cx="10611671" cy="1646605"/>
              </a:xfrm>
              <a:prstGeom prst="rect">
                <a:avLst/>
              </a:prstGeom>
              <a:blipFill>
                <a:blip r:embed="rId3"/>
                <a:stretch>
                  <a:fillRect l="-574" t="-2593" r="-574" b="-48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300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E86F84-8E40-41E5-BE66-703884F85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Impact of rotation on the </a:t>
            </a:r>
            <a:r>
              <a:rPr lang="fr-FR" dirty="0" err="1"/>
              <a:t>losses</a:t>
            </a:r>
            <a:r>
              <a:rPr lang="fr-FR" dirty="0"/>
              <a:t> of </a:t>
            </a:r>
            <a:r>
              <a:rPr lang="fr-FR" dirty="0" err="1"/>
              <a:t>particles</a:t>
            </a:r>
            <a:endParaRPr lang="fr-FR" dirty="0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43C28704-2380-4E1E-BAE6-3A19AB3EF7E2}"/>
              </a:ext>
            </a:extLst>
          </p:cNvPr>
          <p:cNvGrpSpPr/>
          <p:nvPr/>
        </p:nvGrpSpPr>
        <p:grpSpPr>
          <a:xfrm>
            <a:off x="6737906" y="3953851"/>
            <a:ext cx="3715129" cy="2754884"/>
            <a:chOff x="1703894" y="3696164"/>
            <a:chExt cx="3715129" cy="2754884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8BA59053-08DB-41B1-B1C7-1867CEBEC5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3894" y="3696164"/>
              <a:ext cx="3715129" cy="2754884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49A3F4C-97E4-4BFC-A21C-E4A8E639D34D}"/>
                </a:ext>
              </a:extLst>
            </p:cNvPr>
            <p:cNvSpPr/>
            <p:nvPr/>
          </p:nvSpPr>
          <p:spPr>
            <a:xfrm>
              <a:off x="3301464" y="3710604"/>
              <a:ext cx="890337" cy="1347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BF51EFCB-E92A-405F-B61C-FD75BBF836E1}"/>
              </a:ext>
            </a:extLst>
          </p:cNvPr>
          <p:cNvGrpSpPr/>
          <p:nvPr/>
        </p:nvGrpSpPr>
        <p:grpSpPr>
          <a:xfrm>
            <a:off x="1492260" y="3898295"/>
            <a:ext cx="3541753" cy="2816952"/>
            <a:chOff x="6444458" y="3696164"/>
            <a:chExt cx="3541753" cy="2816952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31192D6B-3ED7-45A0-BA9F-F11881D228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44458" y="3696164"/>
              <a:ext cx="3541753" cy="2816952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50BAE1E-5FFB-4745-AB2D-B6BEE16A6DDE}"/>
                </a:ext>
              </a:extLst>
            </p:cNvPr>
            <p:cNvSpPr/>
            <p:nvPr/>
          </p:nvSpPr>
          <p:spPr>
            <a:xfrm>
              <a:off x="7958488" y="3696165"/>
              <a:ext cx="890337" cy="1347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5973BBB7-32F9-44BE-A9A8-EBE958B7D6C0}"/>
                  </a:ext>
                </a:extLst>
              </p:cNvPr>
              <p:cNvSpPr txBox="1"/>
              <p:nvPr/>
            </p:nvSpPr>
            <p:spPr>
              <a:xfrm>
                <a:off x="7968350" y="3732409"/>
                <a:ext cx="129917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𝑖𝑠𝑙𝑎𝑛𝑑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5973BBB7-32F9-44BE-A9A8-EBE958B7D6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8350" y="3732409"/>
                <a:ext cx="1299175" cy="276999"/>
              </a:xfrm>
              <a:prstGeom prst="rect">
                <a:avLst/>
              </a:prstGeom>
              <a:blipFill>
                <a:blip r:embed="rId4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EA380497-CE71-4E85-BE0A-799EAE4642E8}"/>
                  </a:ext>
                </a:extLst>
              </p:cNvPr>
              <p:cNvSpPr txBox="1"/>
              <p:nvPr/>
            </p:nvSpPr>
            <p:spPr>
              <a:xfrm>
                <a:off x="2597452" y="3676852"/>
                <a:ext cx="129917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𝑖𝑠𝑙𝑎𝑛𝑑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EA380497-CE71-4E85-BE0A-799EAE4642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7452" y="3676852"/>
                <a:ext cx="1299175" cy="276999"/>
              </a:xfrm>
              <a:prstGeom prst="rect">
                <a:avLst/>
              </a:prstGeom>
              <a:blipFill>
                <a:blip r:embed="rId5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C3CE9058-C4D1-43FC-B2DB-2801A427D033}"/>
              </a:ext>
            </a:extLst>
          </p:cNvPr>
          <p:cNvSpPr txBox="1"/>
          <p:nvPr/>
        </p:nvSpPr>
        <p:spPr>
          <a:xfrm>
            <a:off x="794883" y="1644423"/>
            <a:ext cx="7714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A </a:t>
            </a:r>
            <a:r>
              <a:rPr lang="fr-FR" sz="2000" dirty="0" err="1"/>
              <a:t>magnetic</a:t>
            </a:r>
            <a:r>
              <a:rPr lang="fr-FR" sz="2000" dirty="0"/>
              <a:t> </a:t>
            </a:r>
            <a:r>
              <a:rPr lang="fr-FR" sz="2000" dirty="0" err="1"/>
              <a:t>island</a:t>
            </a:r>
            <a:r>
              <a:rPr lang="fr-FR" sz="2000" dirty="0"/>
              <a:t> </a:t>
            </a:r>
            <a:r>
              <a:rPr lang="fr-FR" sz="2000" dirty="0" err="1"/>
              <a:t>rotates</a:t>
            </a:r>
            <a:r>
              <a:rPr lang="fr-FR" sz="2000" dirty="0"/>
              <a:t> in the plasma frame, </a:t>
            </a:r>
            <a:r>
              <a:rPr lang="fr-FR" sz="2000" dirty="0" err="1"/>
              <a:t>except</a:t>
            </a:r>
            <a:r>
              <a:rPr lang="fr-FR" sz="2000" dirty="0"/>
              <a:t> </a:t>
            </a:r>
            <a:r>
              <a:rPr lang="fr-FR" sz="2000" dirty="0" err="1"/>
              <a:t>when</a:t>
            </a:r>
            <a:r>
              <a:rPr lang="fr-FR" sz="2000" dirty="0"/>
              <a:t> </a:t>
            </a:r>
            <a:r>
              <a:rPr lang="fr-FR" sz="2000" dirty="0" err="1"/>
              <a:t>it</a:t>
            </a:r>
            <a:r>
              <a:rPr lang="fr-FR" sz="2000" dirty="0"/>
              <a:t>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locked</a:t>
            </a:r>
            <a:endParaRPr lang="fr-FR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F7088119-4A56-41EF-BE05-8E283FC82DEB}"/>
                  </a:ext>
                </a:extLst>
              </p:cNvPr>
              <p:cNvSpPr txBox="1"/>
              <p:nvPr/>
            </p:nvSpPr>
            <p:spPr>
              <a:xfrm>
                <a:off x="794883" y="2120855"/>
                <a:ext cx="105926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We </a:t>
                </a:r>
                <a:r>
                  <a:rPr lang="fr-FR" sz="2000" dirty="0" err="1"/>
                  <a:t>introduce</a:t>
                </a:r>
                <a:r>
                  <a:rPr lang="fr-FR" sz="2000" dirty="0"/>
                  <a:t> a rotation in the ion direction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𝑖𝑠𝑙𝑎𝑛𝑑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fr-FR" sz="2000" dirty="0"/>
                  <a:t>) or in the opposite direction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𝑖𝑠𝑙𝑎𝑛𝑑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fr-FR" sz="2000" dirty="0"/>
                  <a:t>)</a:t>
                </a:r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F7088119-4A56-41EF-BE05-8E283FC82D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883" y="2120855"/>
                <a:ext cx="10592604" cy="400110"/>
              </a:xfrm>
              <a:prstGeom prst="rect">
                <a:avLst/>
              </a:prstGeom>
              <a:blipFill>
                <a:blip r:embed="rId6"/>
                <a:stretch>
                  <a:fillRect l="-575" t="-9091" b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22C0D391-0256-4B95-BC20-8F1A242CD9DB}"/>
                  </a:ext>
                </a:extLst>
              </p:cNvPr>
              <p:cNvSpPr txBox="1"/>
              <p:nvPr/>
            </p:nvSpPr>
            <p:spPr>
              <a:xfrm>
                <a:off x="799698" y="2637214"/>
                <a:ext cx="105926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Losses are </a:t>
                </a:r>
                <a:r>
                  <a:rPr lang="fr-FR" sz="2000" dirty="0" err="1"/>
                  <a:t>increased</a:t>
                </a:r>
                <a:r>
                  <a:rPr lang="fr-FR" sz="2000" dirty="0"/>
                  <a:t> for </a:t>
                </a:r>
                <a:r>
                  <a:rPr lang="fr-FR" sz="2000" dirty="0" err="1"/>
                  <a:t>trapped</a:t>
                </a:r>
                <a:r>
                  <a:rPr lang="fr-FR" sz="2000" dirty="0"/>
                  <a:t> </a:t>
                </a:r>
                <a:r>
                  <a:rPr lang="fr-FR" sz="2000" dirty="0" err="1"/>
                  <a:t>particles</a:t>
                </a:r>
                <a:r>
                  <a:rPr lang="fr-FR" sz="2000" dirty="0"/>
                  <a:t> and for </a:t>
                </a:r>
                <a:r>
                  <a:rPr lang="fr-FR" sz="2000" dirty="0" err="1"/>
                  <a:t>co</a:t>
                </a:r>
                <a:r>
                  <a:rPr lang="fr-FR" sz="2000" dirty="0"/>
                  <a:t>-passing </a:t>
                </a:r>
                <a:r>
                  <a:rPr lang="fr-FR" sz="2000" dirty="0" err="1"/>
                  <a:t>particles</a:t>
                </a:r>
                <a:r>
                  <a:rPr lang="fr-FR" sz="2000" dirty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𝑖𝑠𝑙𝑎𝑛𝑑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22C0D391-0256-4B95-BC20-8F1A242CD9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98" y="2637214"/>
                <a:ext cx="10592604" cy="400110"/>
              </a:xfrm>
              <a:prstGeom prst="rect">
                <a:avLst/>
              </a:prstGeom>
              <a:blipFill>
                <a:blip r:embed="rId7"/>
                <a:stretch>
                  <a:fillRect l="-575" t="-9231" b="-2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D3FCF662-91FB-451F-9E10-D59D8A5E5630}"/>
                  </a:ext>
                </a:extLst>
              </p:cNvPr>
              <p:cNvSpPr txBox="1"/>
              <p:nvPr/>
            </p:nvSpPr>
            <p:spPr>
              <a:xfrm>
                <a:off x="794883" y="3166021"/>
                <a:ext cx="742588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Losses are </a:t>
                </a:r>
                <a:r>
                  <a:rPr lang="fr-FR" sz="2000" dirty="0" err="1"/>
                  <a:t>reduced</a:t>
                </a:r>
                <a:r>
                  <a:rPr lang="fr-FR" sz="2000" dirty="0"/>
                  <a:t> for </a:t>
                </a:r>
                <a:r>
                  <a:rPr lang="fr-FR" sz="2000" dirty="0" err="1"/>
                  <a:t>counter</a:t>
                </a:r>
                <a:r>
                  <a:rPr lang="fr-FR" sz="2000" dirty="0"/>
                  <a:t>-passing </a:t>
                </a:r>
                <a:r>
                  <a:rPr lang="fr-FR" sz="2000" dirty="0" err="1"/>
                  <a:t>particles</a:t>
                </a:r>
                <a:r>
                  <a:rPr lang="fr-FR" sz="2000" dirty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𝑖𝑠𝑙𝑎𝑛𝑑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D3FCF662-91FB-451F-9E10-D59D8A5E56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883" y="3166021"/>
                <a:ext cx="7425889" cy="400110"/>
              </a:xfrm>
              <a:prstGeom prst="rect">
                <a:avLst/>
              </a:prstGeom>
              <a:blipFill>
                <a:blip r:embed="rId8"/>
                <a:stretch>
                  <a:fillRect l="-820" t="-7576" b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2918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DDFF29-3110-4FA7-9A7E-7429BE863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Effects</a:t>
            </a:r>
            <a:r>
              <a:rPr lang="fr-FR" dirty="0"/>
              <a:t> of </a:t>
            </a:r>
            <a:r>
              <a:rPr lang="fr-FR" dirty="0" err="1"/>
              <a:t>resonances</a:t>
            </a:r>
            <a:r>
              <a:rPr lang="fr-FR" dirty="0"/>
              <a:t> on the </a:t>
            </a:r>
            <a:r>
              <a:rPr lang="fr-FR" dirty="0" err="1"/>
              <a:t>losses</a:t>
            </a:r>
            <a:r>
              <a:rPr lang="fr-FR" dirty="0"/>
              <a:t> of </a:t>
            </a:r>
            <a:r>
              <a:rPr lang="fr-FR" dirty="0" err="1"/>
              <a:t>particles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5831012-15DA-4A37-90CB-A7592AC2D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17" y="3970214"/>
            <a:ext cx="3378084" cy="26615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2DAA03B-3F5F-42AC-B491-0D293C6D89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029" y="4001871"/>
            <a:ext cx="3446203" cy="264053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5189ED0-C1C5-4E2D-BCAA-3E17F3FA9A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4885" y="3978948"/>
            <a:ext cx="3446203" cy="275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6BDCD41A-AB86-45E1-A37F-7ADE52C88EEC}"/>
                  </a:ext>
                </a:extLst>
              </p:cNvPr>
              <p:cNvSpPr txBox="1"/>
              <p:nvPr/>
            </p:nvSpPr>
            <p:spPr>
              <a:xfrm>
                <a:off x="9521308" y="3689469"/>
                <a:ext cx="129917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𝑖𝑠𝑙𝑎𝑛𝑑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6BDCD41A-AB86-45E1-A37F-7ADE52C88E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1308" y="3689469"/>
                <a:ext cx="1299175" cy="276999"/>
              </a:xfrm>
              <a:prstGeom prst="rect">
                <a:avLst/>
              </a:prstGeom>
              <a:blipFill>
                <a:blip r:embed="rId5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1122CEB9-FBAF-4A5D-9ECE-CE7E800E2E32}"/>
                  </a:ext>
                </a:extLst>
              </p:cNvPr>
              <p:cNvSpPr txBox="1"/>
              <p:nvPr/>
            </p:nvSpPr>
            <p:spPr>
              <a:xfrm>
                <a:off x="1635623" y="3689469"/>
                <a:ext cx="129917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𝑖𝑠𝑙𝑎𝑛𝑑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1122CEB9-FBAF-4A5D-9ECE-CE7E800E2E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5623" y="3689469"/>
                <a:ext cx="1299175" cy="276999"/>
              </a:xfrm>
              <a:prstGeom prst="rect">
                <a:avLst/>
              </a:prstGeom>
              <a:blipFill>
                <a:blip r:embed="rId6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0FD97AA2-DFC3-4CCB-B0DF-FC829DD0F418}"/>
                  </a:ext>
                </a:extLst>
              </p:cNvPr>
              <p:cNvSpPr txBox="1"/>
              <p:nvPr/>
            </p:nvSpPr>
            <p:spPr>
              <a:xfrm>
                <a:off x="5510782" y="3693215"/>
                <a:ext cx="129917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𝑖𝑠𝑙𝑎𝑛𝑑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0FD97AA2-DFC3-4CCB-B0DF-FC829DD0F4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0782" y="3693215"/>
                <a:ext cx="1299175" cy="276999"/>
              </a:xfrm>
              <a:prstGeom prst="rect">
                <a:avLst/>
              </a:prstGeom>
              <a:blipFill>
                <a:blip r:embed="rId7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ZoneTexte 17">
            <a:extLst>
              <a:ext uri="{FF2B5EF4-FFF2-40B4-BE49-F238E27FC236}">
                <a16:creationId xmlns:a16="http://schemas.microsoft.com/office/drawing/2014/main" id="{F0E8DEEA-8EA0-47FF-A136-2A75E017F00A}"/>
              </a:ext>
            </a:extLst>
          </p:cNvPr>
          <p:cNvSpPr txBox="1"/>
          <p:nvPr/>
        </p:nvSpPr>
        <p:spPr>
          <a:xfrm>
            <a:off x="708249" y="1487127"/>
            <a:ext cx="10525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Resonances</a:t>
            </a:r>
            <a:r>
              <a:rPr lang="fr-FR" sz="1600" dirty="0"/>
              <a:t> </a:t>
            </a:r>
            <a:r>
              <a:rPr lang="fr-FR" sz="1600" dirty="0" err="1"/>
              <a:t>mainly</a:t>
            </a:r>
            <a:r>
              <a:rPr lang="fr-FR" sz="1600" dirty="0"/>
              <a:t> </a:t>
            </a:r>
            <a:r>
              <a:rPr lang="fr-FR" sz="1600" dirty="0" err="1"/>
              <a:t>present</a:t>
            </a:r>
            <a:r>
              <a:rPr lang="fr-FR" sz="1600" dirty="0"/>
              <a:t> in the </a:t>
            </a:r>
            <a:r>
              <a:rPr lang="fr-FR" sz="1600" dirty="0" err="1"/>
              <a:t>co</a:t>
            </a:r>
            <a:r>
              <a:rPr lang="fr-FR" sz="1600" dirty="0"/>
              <a:t>- and </a:t>
            </a:r>
            <a:r>
              <a:rPr lang="fr-FR" sz="1600" dirty="0" err="1"/>
              <a:t>counter</a:t>
            </a:r>
            <a:r>
              <a:rPr lang="fr-FR" sz="1600" dirty="0"/>
              <a:t>-passing </a:t>
            </a:r>
            <a:r>
              <a:rPr lang="fr-FR" sz="1600" dirty="0" err="1"/>
              <a:t>regions</a:t>
            </a:r>
            <a:r>
              <a:rPr lang="fr-FR" sz="1600" dirty="0"/>
              <a:t>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fr-FR" sz="1600" dirty="0" err="1"/>
              <a:t>Losses</a:t>
            </a:r>
            <a:r>
              <a:rPr lang="fr-FR" sz="1600" dirty="0"/>
              <a:t> of passing </a:t>
            </a:r>
            <a:r>
              <a:rPr lang="fr-FR" sz="1600" dirty="0" err="1"/>
              <a:t>particles</a:t>
            </a:r>
            <a:r>
              <a:rPr lang="fr-FR" sz="1600" dirty="0"/>
              <a:t> are more </a:t>
            </a:r>
            <a:r>
              <a:rPr lang="fr-FR" sz="1600" dirty="0" err="1"/>
              <a:t>pronounced</a:t>
            </a:r>
            <a:endParaRPr lang="fr-FR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307CC913-5FB4-44C8-B52E-DAB90AF30B5E}"/>
                  </a:ext>
                </a:extLst>
              </p:cNvPr>
              <p:cNvSpPr txBox="1"/>
              <p:nvPr/>
            </p:nvSpPr>
            <p:spPr>
              <a:xfrm>
                <a:off x="708247" y="1889560"/>
                <a:ext cx="111984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/>
                  <a:t>Negative rotation </a:t>
                </a:r>
                <a:r>
                  <a:rPr lang="fr-FR" sz="1600" dirty="0" err="1"/>
                  <a:t>frequency</a:t>
                </a:r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→ </a:t>
                </a:r>
                <a:r>
                  <a:rPr lang="fr-FR" sz="1600" dirty="0" err="1"/>
                  <a:t>Resonances</a:t>
                </a:r>
                <a:r>
                  <a:rPr lang="fr-FR" sz="1600" dirty="0"/>
                  <a:t> are </a:t>
                </a:r>
                <a:r>
                  <a:rPr lang="fr-FR" sz="1600" dirty="0" err="1"/>
                  <a:t>pushed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towards</a:t>
                </a:r>
                <a:r>
                  <a:rPr lang="fr-FR" sz="1600" dirty="0"/>
                  <a:t> the </a:t>
                </a:r>
                <a:r>
                  <a:rPr lang="fr-FR" sz="1600" dirty="0" err="1"/>
                  <a:t>inner</a:t>
                </a:r>
                <a:r>
                  <a:rPr lang="fr-FR" sz="1600" dirty="0"/>
                  <a:t> part of the </a:t>
                </a:r>
                <a:r>
                  <a:rPr lang="fr-FR" sz="1600" dirty="0" err="1"/>
                  <a:t>counter</a:t>
                </a:r>
                <a:r>
                  <a:rPr lang="fr-FR" sz="1600" dirty="0"/>
                  <a:t>-passing </a:t>
                </a:r>
                <a:r>
                  <a:rPr lang="fr-FR" sz="1600" dirty="0" err="1"/>
                  <a:t>region</a:t>
                </a:r>
                <a:r>
                  <a:rPr lang="fr-FR" sz="1600" dirty="0"/>
                  <a:t> and </a:t>
                </a:r>
                <a:r>
                  <a:rPr lang="fr-FR" sz="1600" dirty="0" err="1"/>
                  <a:t>towards</a:t>
                </a:r>
                <a:r>
                  <a:rPr lang="fr-FR" sz="1600" dirty="0"/>
                  <a:t> the </a:t>
                </a:r>
                <a:r>
                  <a:rPr lang="fr-FR" sz="1600" dirty="0" err="1"/>
                  <a:t>outer</a:t>
                </a:r>
                <a:r>
                  <a:rPr lang="fr-FR" sz="1600" dirty="0"/>
                  <a:t> part of the </a:t>
                </a:r>
                <a:r>
                  <a:rPr lang="fr-FR" sz="1600" dirty="0" err="1"/>
                  <a:t>co</a:t>
                </a:r>
                <a:r>
                  <a:rPr lang="fr-FR" sz="1600" dirty="0"/>
                  <a:t>-passing </a:t>
                </a:r>
                <a:r>
                  <a:rPr lang="fr-FR" sz="1600" dirty="0" err="1"/>
                  <a:t>region</a:t>
                </a:r>
                <a:r>
                  <a:rPr lang="fr-FR" sz="1600" dirty="0"/>
                  <a:t>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fr-FR" sz="1600" dirty="0"/>
                  <a:t> </a:t>
                </a:r>
                <a:r>
                  <a:rPr lang="fr-FR" sz="1600" dirty="0">
                    <a:solidFill>
                      <a:srgbClr val="FF0000"/>
                    </a:solidFill>
                  </a:rPr>
                  <a:t>Counter-passing </a:t>
                </a:r>
                <a:r>
                  <a:rPr lang="fr-FR" sz="1600" dirty="0" err="1">
                    <a:solidFill>
                      <a:srgbClr val="FF0000"/>
                    </a:solidFill>
                  </a:rPr>
                  <a:t>particles</a:t>
                </a:r>
                <a:r>
                  <a:rPr lang="fr-FR" sz="1600" dirty="0">
                    <a:solidFill>
                      <a:srgbClr val="FF0000"/>
                    </a:solidFill>
                  </a:rPr>
                  <a:t> are more </a:t>
                </a:r>
                <a:r>
                  <a:rPr lang="fr-FR" sz="1600" dirty="0" err="1">
                    <a:solidFill>
                      <a:srgbClr val="FF0000"/>
                    </a:solidFill>
                  </a:rPr>
                  <a:t>affected</a:t>
                </a:r>
                <a:r>
                  <a:rPr lang="fr-FR" sz="1600" dirty="0">
                    <a:solidFill>
                      <a:srgbClr val="FF0000"/>
                    </a:solidFill>
                  </a:rPr>
                  <a:t> by </a:t>
                </a:r>
                <a:r>
                  <a:rPr lang="fr-FR" sz="1600" dirty="0" err="1">
                    <a:solidFill>
                      <a:srgbClr val="FF0000"/>
                    </a:solidFill>
                  </a:rPr>
                  <a:t>islands</a:t>
                </a:r>
                <a:r>
                  <a:rPr lang="fr-FR" sz="1600" dirty="0">
                    <a:solidFill>
                      <a:srgbClr val="FF0000"/>
                    </a:solidFill>
                  </a:rPr>
                  <a:t> </a:t>
                </a:r>
                <a:r>
                  <a:rPr lang="fr-FR" sz="1600" dirty="0" err="1">
                    <a:solidFill>
                      <a:srgbClr val="FF0000"/>
                    </a:solidFill>
                  </a:rPr>
                  <a:t>with</a:t>
                </a:r>
                <a:r>
                  <a:rPr lang="fr-FR" sz="1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FR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𝑖𝑠𝑙𝑎𝑛𝑑</m:t>
                        </m:r>
                      </m:sub>
                    </m:sSub>
                    <m:r>
                      <a:rPr lang="fr-FR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fr-FR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1600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307CC913-5FB4-44C8-B52E-DAB90AF30B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247" y="1889560"/>
                <a:ext cx="11198489" cy="584775"/>
              </a:xfrm>
              <a:prstGeom prst="rect">
                <a:avLst/>
              </a:prstGeom>
              <a:blipFill>
                <a:blip r:embed="rId8"/>
                <a:stretch>
                  <a:fillRect l="-272" t="-4167" b="-1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E815B344-AA93-473B-9D2D-E185C0CC19AC}"/>
                  </a:ext>
                </a:extLst>
              </p:cNvPr>
              <p:cNvSpPr txBox="1"/>
              <p:nvPr/>
            </p:nvSpPr>
            <p:spPr>
              <a:xfrm>
                <a:off x="708248" y="2562054"/>
                <a:ext cx="111984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/>
                  <a:t>Positive rotation </a:t>
                </a:r>
                <a:r>
                  <a:rPr lang="fr-FR" sz="1600" dirty="0" err="1"/>
                  <a:t>frequency</a:t>
                </a:r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→ </a:t>
                </a:r>
                <a:r>
                  <a:rPr lang="fr-FR" sz="1600" dirty="0" err="1"/>
                  <a:t>Resonances</a:t>
                </a:r>
                <a:r>
                  <a:rPr lang="fr-FR" sz="1600" dirty="0"/>
                  <a:t> are </a:t>
                </a:r>
                <a:r>
                  <a:rPr lang="fr-FR" sz="1600" dirty="0" err="1"/>
                  <a:t>pushed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towards</a:t>
                </a:r>
                <a:r>
                  <a:rPr lang="fr-FR" sz="1600" dirty="0"/>
                  <a:t> the </a:t>
                </a:r>
                <a:r>
                  <a:rPr lang="fr-FR" sz="1600" dirty="0" err="1"/>
                  <a:t>trapped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region</a:t>
                </a:r>
                <a:r>
                  <a:rPr lang="fr-FR" sz="1600" dirty="0"/>
                  <a:t>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fr-FR" sz="1600" dirty="0"/>
                  <a:t> </a:t>
                </a:r>
                <a:r>
                  <a:rPr lang="fr-FR" sz="1600" dirty="0">
                    <a:solidFill>
                      <a:srgbClr val="FF0000"/>
                    </a:solidFill>
                  </a:rPr>
                  <a:t>Trapped </a:t>
                </a:r>
                <a:r>
                  <a:rPr lang="fr-FR" sz="1600" dirty="0" err="1">
                    <a:solidFill>
                      <a:srgbClr val="FF0000"/>
                    </a:solidFill>
                  </a:rPr>
                  <a:t>particles</a:t>
                </a:r>
                <a:r>
                  <a:rPr lang="fr-FR" sz="1600" dirty="0">
                    <a:solidFill>
                      <a:srgbClr val="FF0000"/>
                    </a:solidFill>
                  </a:rPr>
                  <a:t> are more </a:t>
                </a:r>
                <a:r>
                  <a:rPr lang="fr-FR" sz="1600" dirty="0" err="1">
                    <a:solidFill>
                      <a:srgbClr val="FF0000"/>
                    </a:solidFill>
                  </a:rPr>
                  <a:t>affected</a:t>
                </a:r>
                <a:r>
                  <a:rPr lang="fr-FR" sz="1600" dirty="0">
                    <a:solidFill>
                      <a:srgbClr val="FF0000"/>
                    </a:solidFill>
                  </a:rPr>
                  <a:t> by </a:t>
                </a:r>
                <a:r>
                  <a:rPr lang="fr-FR" sz="1600" dirty="0" err="1">
                    <a:solidFill>
                      <a:srgbClr val="FF0000"/>
                    </a:solidFill>
                  </a:rPr>
                  <a:t>islands</a:t>
                </a:r>
                <a:r>
                  <a:rPr lang="fr-FR" sz="1600" dirty="0">
                    <a:solidFill>
                      <a:srgbClr val="FF0000"/>
                    </a:solidFill>
                  </a:rPr>
                  <a:t> </a:t>
                </a:r>
                <a:r>
                  <a:rPr lang="fr-FR" sz="1600" dirty="0" err="1">
                    <a:solidFill>
                      <a:srgbClr val="FF0000"/>
                    </a:solidFill>
                  </a:rPr>
                  <a:t>with</a:t>
                </a:r>
                <a:r>
                  <a:rPr lang="fr-FR" sz="1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FR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𝑖𝑠𝑙𝑎𝑛𝑑</m:t>
                        </m:r>
                      </m:sub>
                    </m:sSub>
                    <m:r>
                      <a:rPr lang="fr-FR" sz="16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fr-FR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1600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E815B344-AA93-473B-9D2D-E185C0CC19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248" y="2562054"/>
                <a:ext cx="11198489" cy="584775"/>
              </a:xfrm>
              <a:prstGeom prst="rect">
                <a:avLst/>
              </a:prstGeom>
              <a:blipFill>
                <a:blip r:embed="rId9"/>
                <a:stretch>
                  <a:fillRect l="-272" t="-4167" b="-1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3994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2459E4-E16D-4342-AD73-C4E2A6E89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 err="1"/>
              <a:t>Outline</a:t>
            </a:r>
            <a:r>
              <a:rPr lang="fr-FR" sz="3200" dirty="0"/>
              <a:t> of the </a:t>
            </a:r>
            <a:r>
              <a:rPr lang="fr-FR" sz="3200" dirty="0" err="1"/>
              <a:t>presentation</a:t>
            </a: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FCDE337-70C5-42F1-BBA1-B30BC409E9BC}"/>
              </a:ext>
            </a:extLst>
          </p:cNvPr>
          <p:cNvSpPr txBox="1"/>
          <p:nvPr/>
        </p:nvSpPr>
        <p:spPr>
          <a:xfrm>
            <a:off x="654005" y="3953819"/>
            <a:ext cx="8816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Non </a:t>
            </a:r>
            <a:r>
              <a:rPr lang="fr-FR" sz="2400" dirty="0" err="1"/>
              <a:t>axi-symmetric</a:t>
            </a:r>
            <a:r>
              <a:rPr lang="fr-FR" sz="2400" dirty="0"/>
              <a:t> modes, </a:t>
            </a:r>
            <a:r>
              <a:rPr lang="fr-FR" sz="2400" dirty="0" err="1"/>
              <a:t>both</a:t>
            </a:r>
            <a:r>
              <a:rPr lang="fr-FR" sz="2400" dirty="0"/>
              <a:t> </a:t>
            </a:r>
            <a:r>
              <a:rPr lang="fr-FR" sz="2400" dirty="0" err="1"/>
              <a:t>static</a:t>
            </a:r>
            <a:r>
              <a:rPr lang="fr-FR" sz="2400" dirty="0"/>
              <a:t> and </a:t>
            </a:r>
            <a:r>
              <a:rPr lang="fr-FR" sz="2400" dirty="0" err="1"/>
              <a:t>rotating</a:t>
            </a:r>
            <a:r>
              <a:rPr lang="fr-FR" sz="2400" dirty="0"/>
              <a:t> (</a:t>
            </a:r>
            <a:r>
              <a:rPr lang="fr-FR" sz="2400" dirty="0" err="1"/>
              <a:t>tearing</a:t>
            </a:r>
            <a:r>
              <a:rPr lang="fr-FR" sz="2400" dirty="0"/>
              <a:t> modes)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0905880-DA4C-41E0-9267-C7124787C43E}"/>
              </a:ext>
            </a:extLst>
          </p:cNvPr>
          <p:cNvSpPr txBox="1"/>
          <p:nvPr/>
        </p:nvSpPr>
        <p:spPr>
          <a:xfrm>
            <a:off x="654005" y="5143733"/>
            <a:ext cx="6752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Ion-</a:t>
            </a:r>
            <a:r>
              <a:rPr lang="fr-FR" sz="2400" dirty="0" err="1"/>
              <a:t>temperature</a:t>
            </a:r>
            <a:r>
              <a:rPr lang="fr-FR" sz="2400" dirty="0"/>
              <a:t> gradient (ITG) </a:t>
            </a:r>
            <a:r>
              <a:rPr lang="fr-FR" sz="2400" dirty="0" err="1"/>
              <a:t>driven</a:t>
            </a:r>
            <a:r>
              <a:rPr lang="fr-FR" sz="2400" dirty="0"/>
              <a:t> turbulence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CDCDE1A-3C3C-40AE-AA7A-8A05D2F2C29E}"/>
                  </a:ext>
                </a:extLst>
              </p:cNvPr>
              <p:cNvSpPr txBox="1"/>
              <p:nvPr/>
            </p:nvSpPr>
            <p:spPr>
              <a:xfrm>
                <a:off x="1308523" y="4497298"/>
                <a:ext cx="786383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Purely</a:t>
                </a: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magnetic</a:t>
                </a: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large </a:t>
                </a:r>
                <a:r>
                  <a:rPr lang="fr-FR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scale</a:t>
                </a: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=(2,1)</m:t>
                    </m:r>
                  </m:oMath>
                </a14:m>
                <a:r>
                  <a:rPr lang="fr-FR" sz="2000" dirty="0"/>
                  <a:t>, 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≪0</m:t>
                    </m:r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CDCDE1A-3C3C-40AE-AA7A-8A05D2F2C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523" y="4497298"/>
                <a:ext cx="7863839" cy="400110"/>
              </a:xfrm>
              <a:prstGeom prst="rect">
                <a:avLst/>
              </a:prstGeom>
              <a:blipFill>
                <a:blip r:embed="rId2"/>
                <a:stretch>
                  <a:fillRect l="-853" t="-12308" b="-2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8767CA5-A53D-415B-BFCE-6AAC0C378C95}"/>
                  </a:ext>
                </a:extLst>
              </p:cNvPr>
              <p:cNvSpPr txBox="1"/>
              <p:nvPr/>
            </p:nvSpPr>
            <p:spPr>
              <a:xfrm>
                <a:off x="1308523" y="5670783"/>
                <a:ext cx="57077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Electrostatic</a:t>
                </a: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with</a:t>
                </a: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</a:t>
                </a:r>
                <a:r>
                  <a:rPr lang="fr-FR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broad</a:t>
                </a: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  <a:r>
                  <a:rPr lang="fr-FR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spectrum</a:t>
                </a: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8767CA5-A53D-415B-BFCE-6AAC0C378C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523" y="5670783"/>
                <a:ext cx="5707782" cy="400110"/>
              </a:xfrm>
              <a:prstGeom prst="rect">
                <a:avLst/>
              </a:prstGeom>
              <a:blipFill>
                <a:blip r:embed="rId3"/>
                <a:stretch>
                  <a:fillRect l="-1175" t="-10606" b="-2272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id="{F7C9AE1C-00AE-4331-9717-7437B5AF773C}"/>
              </a:ext>
            </a:extLst>
          </p:cNvPr>
          <p:cNvSpPr txBox="1"/>
          <p:nvPr/>
        </p:nvSpPr>
        <p:spPr>
          <a:xfrm>
            <a:off x="654005" y="2759248"/>
            <a:ext cx="8816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/>
              <a:t>Toroidal</a:t>
            </a:r>
            <a:r>
              <a:rPr lang="fr-FR" sz="2400" dirty="0"/>
              <a:t> </a:t>
            </a:r>
            <a:r>
              <a:rPr lang="fr-FR" sz="2400" dirty="0" err="1"/>
              <a:t>Accelerated</a:t>
            </a:r>
            <a:r>
              <a:rPr lang="fr-FR" sz="2400" dirty="0"/>
              <a:t> </a:t>
            </a:r>
            <a:r>
              <a:rPr lang="fr-FR" sz="2400" dirty="0" err="1"/>
              <a:t>PArticle</a:t>
            </a:r>
            <a:r>
              <a:rPr lang="fr-FR" sz="2400" dirty="0"/>
              <a:t> Simulator (TAPAS)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274461D-3109-46CA-AB15-7AC7601C6474}"/>
              </a:ext>
            </a:extLst>
          </p:cNvPr>
          <p:cNvSpPr txBox="1"/>
          <p:nvPr/>
        </p:nvSpPr>
        <p:spPr>
          <a:xfrm>
            <a:off x="1308522" y="3384982"/>
            <a:ext cx="7863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↪ Example of application to </a:t>
            </a:r>
            <a:r>
              <a:rPr lang="fr-FR" sz="2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realistic</a:t>
            </a:r>
            <a:r>
              <a:rPr lang="fr-F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fr-FR" sz="2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experimental</a:t>
            </a:r>
            <a:r>
              <a:rPr lang="fr-F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case</a:t>
            </a:r>
            <a:endParaRPr lang="fr-FR" sz="20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9B80964-4830-4C80-8A07-AFAC8921E6B3}"/>
              </a:ext>
            </a:extLst>
          </p:cNvPr>
          <p:cNvSpPr txBox="1"/>
          <p:nvPr/>
        </p:nvSpPr>
        <p:spPr>
          <a:xfrm>
            <a:off x="654005" y="1849423"/>
            <a:ext cx="10865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Fundamental </a:t>
            </a:r>
            <a:r>
              <a:rPr lang="fr-FR" sz="2400" dirty="0" err="1"/>
              <a:t>physics</a:t>
            </a:r>
            <a:r>
              <a:rPr lang="fr-FR" sz="2400" dirty="0"/>
              <a:t> of </a:t>
            </a:r>
            <a:r>
              <a:rPr lang="fr-FR" sz="2400" dirty="0" err="1"/>
              <a:t>energetic</a:t>
            </a:r>
            <a:r>
              <a:rPr lang="fr-FR" sz="2400" dirty="0"/>
              <a:t> </a:t>
            </a:r>
            <a:r>
              <a:rPr lang="fr-FR" sz="2400" dirty="0" err="1"/>
              <a:t>particles</a:t>
            </a:r>
            <a:r>
              <a:rPr lang="fr-FR" sz="2400" dirty="0"/>
              <a:t> in tokamaks and basics on transport</a:t>
            </a:r>
          </a:p>
        </p:txBody>
      </p:sp>
    </p:spTree>
    <p:extLst>
      <p:ext uri="{BB962C8B-B14F-4D97-AF65-F5344CB8AC3E}">
        <p14:creationId xmlns:p14="http://schemas.microsoft.com/office/powerpoint/2010/main" val="11131213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DDFF29-3110-4FA7-9A7E-7429BE863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Effects</a:t>
            </a:r>
            <a:r>
              <a:rPr lang="fr-FR" dirty="0"/>
              <a:t> of </a:t>
            </a:r>
            <a:r>
              <a:rPr lang="fr-FR" dirty="0" err="1"/>
              <a:t>resonances</a:t>
            </a:r>
            <a:r>
              <a:rPr lang="fr-FR" dirty="0"/>
              <a:t> on the </a:t>
            </a:r>
            <a:r>
              <a:rPr lang="fr-FR" dirty="0" err="1"/>
              <a:t>losses</a:t>
            </a:r>
            <a:r>
              <a:rPr lang="fr-FR" dirty="0"/>
              <a:t> of </a:t>
            </a:r>
            <a:r>
              <a:rPr lang="fr-FR" dirty="0" err="1"/>
              <a:t>particles</a:t>
            </a:r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A1C24497-F067-441C-8EE0-C1ACEBC0F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196" y="3970739"/>
            <a:ext cx="3833617" cy="28946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005C181-6A19-4AD2-BFD2-848B7F3D24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3026" y="3886766"/>
            <a:ext cx="3769654" cy="28946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71877DF0-FDFD-417B-AE2F-8E3E346A3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3909" y="3890329"/>
            <a:ext cx="3769652" cy="2929084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A1D8C13A-FAC0-496F-B675-6DF27BF0CCDD}"/>
              </a:ext>
            </a:extLst>
          </p:cNvPr>
          <p:cNvSpPr txBox="1"/>
          <p:nvPr/>
        </p:nvSpPr>
        <p:spPr>
          <a:xfrm>
            <a:off x="708249" y="1487127"/>
            <a:ext cx="10525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Resonances</a:t>
            </a:r>
            <a:r>
              <a:rPr lang="fr-FR" sz="1600" dirty="0"/>
              <a:t> </a:t>
            </a:r>
            <a:r>
              <a:rPr lang="fr-FR" sz="1600" dirty="0" err="1"/>
              <a:t>mainly</a:t>
            </a:r>
            <a:r>
              <a:rPr lang="fr-FR" sz="1600" dirty="0"/>
              <a:t> </a:t>
            </a:r>
            <a:r>
              <a:rPr lang="fr-FR" sz="1600" dirty="0" err="1"/>
              <a:t>present</a:t>
            </a:r>
            <a:r>
              <a:rPr lang="fr-FR" sz="1600" dirty="0"/>
              <a:t> in the </a:t>
            </a:r>
            <a:r>
              <a:rPr lang="fr-FR" sz="1600" dirty="0" err="1"/>
              <a:t>co</a:t>
            </a:r>
            <a:r>
              <a:rPr lang="fr-FR" sz="1600" dirty="0"/>
              <a:t>- and </a:t>
            </a:r>
            <a:r>
              <a:rPr lang="fr-FR" sz="1600" dirty="0" err="1"/>
              <a:t>counter</a:t>
            </a:r>
            <a:r>
              <a:rPr lang="fr-FR" sz="1600" dirty="0"/>
              <a:t>-passing </a:t>
            </a:r>
            <a:r>
              <a:rPr lang="fr-FR" sz="1600" dirty="0" err="1"/>
              <a:t>regions</a:t>
            </a:r>
            <a:r>
              <a:rPr lang="fr-FR" sz="1600" dirty="0"/>
              <a:t>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fr-FR" sz="1600" dirty="0" err="1"/>
              <a:t>Losses</a:t>
            </a:r>
            <a:r>
              <a:rPr lang="fr-FR" sz="1600" dirty="0"/>
              <a:t> of passing </a:t>
            </a:r>
            <a:r>
              <a:rPr lang="fr-FR" sz="1600" dirty="0" err="1"/>
              <a:t>particles</a:t>
            </a:r>
            <a:r>
              <a:rPr lang="fr-FR" sz="1600" dirty="0"/>
              <a:t> are more </a:t>
            </a:r>
            <a:r>
              <a:rPr lang="fr-FR" sz="1600" dirty="0" err="1"/>
              <a:t>pronounced</a:t>
            </a:r>
            <a:endParaRPr lang="fr-FR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444FC10C-79BA-4683-BA77-F23335CE31DE}"/>
                  </a:ext>
                </a:extLst>
              </p:cNvPr>
              <p:cNvSpPr txBox="1"/>
              <p:nvPr/>
            </p:nvSpPr>
            <p:spPr>
              <a:xfrm>
                <a:off x="708247" y="1889560"/>
                <a:ext cx="111984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/>
                  <a:t>Negative rotation </a:t>
                </a:r>
                <a:r>
                  <a:rPr lang="fr-FR" sz="1600" dirty="0" err="1"/>
                  <a:t>frequency</a:t>
                </a:r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→ </a:t>
                </a:r>
                <a:r>
                  <a:rPr lang="fr-FR" sz="1600" dirty="0" err="1"/>
                  <a:t>Resonances</a:t>
                </a:r>
                <a:r>
                  <a:rPr lang="fr-FR" sz="1600" dirty="0"/>
                  <a:t> are </a:t>
                </a:r>
                <a:r>
                  <a:rPr lang="fr-FR" sz="1600" dirty="0" err="1"/>
                  <a:t>pushed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towards</a:t>
                </a:r>
                <a:r>
                  <a:rPr lang="fr-FR" sz="1600" dirty="0"/>
                  <a:t> the </a:t>
                </a:r>
                <a:r>
                  <a:rPr lang="fr-FR" sz="1600" dirty="0" err="1"/>
                  <a:t>inner</a:t>
                </a:r>
                <a:r>
                  <a:rPr lang="fr-FR" sz="1600" dirty="0"/>
                  <a:t> part of the </a:t>
                </a:r>
                <a:r>
                  <a:rPr lang="fr-FR" sz="1600" dirty="0" err="1"/>
                  <a:t>counter</a:t>
                </a:r>
                <a:r>
                  <a:rPr lang="fr-FR" sz="1600" dirty="0"/>
                  <a:t>-passing </a:t>
                </a:r>
                <a:r>
                  <a:rPr lang="fr-FR" sz="1600" dirty="0" err="1"/>
                  <a:t>region</a:t>
                </a:r>
                <a:r>
                  <a:rPr lang="fr-FR" sz="1600" dirty="0"/>
                  <a:t> and </a:t>
                </a:r>
                <a:r>
                  <a:rPr lang="fr-FR" sz="1600" dirty="0" err="1"/>
                  <a:t>towards</a:t>
                </a:r>
                <a:r>
                  <a:rPr lang="fr-FR" sz="1600" dirty="0"/>
                  <a:t> the </a:t>
                </a:r>
                <a:r>
                  <a:rPr lang="fr-FR" sz="1600" dirty="0" err="1"/>
                  <a:t>outer</a:t>
                </a:r>
                <a:r>
                  <a:rPr lang="fr-FR" sz="1600" dirty="0"/>
                  <a:t> part of the </a:t>
                </a:r>
                <a:r>
                  <a:rPr lang="fr-FR" sz="1600" dirty="0" err="1"/>
                  <a:t>co</a:t>
                </a:r>
                <a:r>
                  <a:rPr lang="fr-FR" sz="1600" dirty="0"/>
                  <a:t>-passing </a:t>
                </a:r>
                <a:r>
                  <a:rPr lang="fr-FR" sz="1600" dirty="0" err="1"/>
                  <a:t>region</a:t>
                </a:r>
                <a:r>
                  <a:rPr lang="fr-FR" sz="1600" dirty="0"/>
                  <a:t>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fr-FR" sz="1600" dirty="0"/>
                  <a:t> </a:t>
                </a:r>
                <a:r>
                  <a:rPr lang="fr-FR" sz="1600" dirty="0">
                    <a:solidFill>
                      <a:srgbClr val="FF0000"/>
                    </a:solidFill>
                  </a:rPr>
                  <a:t>Counter-passing </a:t>
                </a:r>
                <a:r>
                  <a:rPr lang="fr-FR" sz="1600" dirty="0" err="1">
                    <a:solidFill>
                      <a:srgbClr val="FF0000"/>
                    </a:solidFill>
                  </a:rPr>
                  <a:t>particles</a:t>
                </a:r>
                <a:r>
                  <a:rPr lang="fr-FR" sz="1600" dirty="0">
                    <a:solidFill>
                      <a:srgbClr val="FF0000"/>
                    </a:solidFill>
                  </a:rPr>
                  <a:t> are more </a:t>
                </a:r>
                <a:r>
                  <a:rPr lang="fr-FR" sz="1600" dirty="0" err="1">
                    <a:solidFill>
                      <a:srgbClr val="FF0000"/>
                    </a:solidFill>
                  </a:rPr>
                  <a:t>affected</a:t>
                </a:r>
                <a:r>
                  <a:rPr lang="fr-FR" sz="1600" dirty="0">
                    <a:solidFill>
                      <a:srgbClr val="FF0000"/>
                    </a:solidFill>
                  </a:rPr>
                  <a:t> by </a:t>
                </a:r>
                <a:r>
                  <a:rPr lang="fr-FR" sz="1600" dirty="0" err="1">
                    <a:solidFill>
                      <a:srgbClr val="FF0000"/>
                    </a:solidFill>
                  </a:rPr>
                  <a:t>islands</a:t>
                </a:r>
                <a:r>
                  <a:rPr lang="fr-FR" sz="1600" dirty="0">
                    <a:solidFill>
                      <a:srgbClr val="FF0000"/>
                    </a:solidFill>
                  </a:rPr>
                  <a:t> </a:t>
                </a:r>
                <a:r>
                  <a:rPr lang="fr-FR" sz="1600" dirty="0" err="1">
                    <a:solidFill>
                      <a:srgbClr val="FF0000"/>
                    </a:solidFill>
                  </a:rPr>
                  <a:t>with</a:t>
                </a:r>
                <a:r>
                  <a:rPr lang="fr-FR" sz="1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FR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𝑖𝑠𝑙𝑎𝑛𝑑</m:t>
                        </m:r>
                      </m:sub>
                    </m:sSub>
                    <m:r>
                      <a:rPr lang="fr-FR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fr-FR" sz="1600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444FC10C-79BA-4683-BA77-F23335CE31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247" y="1889560"/>
                <a:ext cx="11198489" cy="584775"/>
              </a:xfrm>
              <a:prstGeom prst="rect">
                <a:avLst/>
              </a:prstGeom>
              <a:blipFill>
                <a:blip r:embed="rId5"/>
                <a:stretch>
                  <a:fillRect l="-272" t="-4167" b="-1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A54E9A39-4B86-421F-AB47-56B36DFD9EF6}"/>
                  </a:ext>
                </a:extLst>
              </p:cNvPr>
              <p:cNvSpPr txBox="1"/>
              <p:nvPr/>
            </p:nvSpPr>
            <p:spPr>
              <a:xfrm>
                <a:off x="708248" y="2562054"/>
                <a:ext cx="1119848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/>
                  <a:t>Positive rotation </a:t>
                </a:r>
                <a:r>
                  <a:rPr lang="fr-FR" sz="1600" dirty="0" err="1"/>
                  <a:t>frequency</a:t>
                </a:r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→ </a:t>
                </a:r>
                <a:r>
                  <a:rPr lang="fr-FR" sz="1600" dirty="0" err="1"/>
                  <a:t>Resonances</a:t>
                </a:r>
                <a:r>
                  <a:rPr lang="fr-FR" sz="1600" dirty="0"/>
                  <a:t> are </a:t>
                </a:r>
                <a:r>
                  <a:rPr lang="fr-FR" sz="1600" dirty="0" err="1"/>
                  <a:t>pushed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towards</a:t>
                </a:r>
                <a:r>
                  <a:rPr lang="fr-FR" sz="1600" dirty="0"/>
                  <a:t> the </a:t>
                </a:r>
                <a:r>
                  <a:rPr lang="fr-FR" sz="1600" dirty="0" err="1"/>
                  <a:t>trapped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region</a:t>
                </a:r>
                <a:r>
                  <a:rPr lang="fr-FR" sz="1600" dirty="0"/>
                  <a:t>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fr-FR" sz="1600" dirty="0"/>
                  <a:t> </a:t>
                </a:r>
                <a:r>
                  <a:rPr lang="fr-FR" sz="1600" dirty="0">
                    <a:solidFill>
                      <a:srgbClr val="FF0000"/>
                    </a:solidFill>
                  </a:rPr>
                  <a:t>Trapped </a:t>
                </a:r>
                <a:r>
                  <a:rPr lang="fr-FR" sz="1600" dirty="0" err="1">
                    <a:solidFill>
                      <a:srgbClr val="FF0000"/>
                    </a:solidFill>
                  </a:rPr>
                  <a:t>particles</a:t>
                </a:r>
                <a:r>
                  <a:rPr lang="fr-FR" sz="1600" dirty="0">
                    <a:solidFill>
                      <a:srgbClr val="FF0000"/>
                    </a:solidFill>
                  </a:rPr>
                  <a:t> are more </a:t>
                </a:r>
                <a:r>
                  <a:rPr lang="fr-FR" sz="1600" dirty="0" err="1">
                    <a:solidFill>
                      <a:srgbClr val="FF0000"/>
                    </a:solidFill>
                  </a:rPr>
                  <a:t>affected</a:t>
                </a:r>
                <a:r>
                  <a:rPr lang="fr-FR" sz="1600" dirty="0">
                    <a:solidFill>
                      <a:srgbClr val="FF0000"/>
                    </a:solidFill>
                  </a:rPr>
                  <a:t> by </a:t>
                </a:r>
                <a:r>
                  <a:rPr lang="fr-FR" sz="1600" dirty="0" err="1">
                    <a:solidFill>
                      <a:srgbClr val="FF0000"/>
                    </a:solidFill>
                  </a:rPr>
                  <a:t>islands</a:t>
                </a:r>
                <a:r>
                  <a:rPr lang="fr-FR" sz="1600" dirty="0">
                    <a:solidFill>
                      <a:srgbClr val="FF0000"/>
                    </a:solidFill>
                  </a:rPr>
                  <a:t> </a:t>
                </a:r>
                <a:r>
                  <a:rPr lang="fr-FR" sz="1600" dirty="0" err="1">
                    <a:solidFill>
                      <a:srgbClr val="FF0000"/>
                    </a:solidFill>
                  </a:rPr>
                  <a:t>with</a:t>
                </a:r>
                <a:r>
                  <a:rPr lang="fr-FR" sz="1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FR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𝑖𝑠𝑙𝑎𝑛𝑑</m:t>
                        </m:r>
                      </m:sub>
                    </m:sSub>
                    <m:r>
                      <a:rPr lang="fr-FR" sz="16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fr-FR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1600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A54E9A39-4B86-421F-AB47-56B36DFD9E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248" y="2562054"/>
                <a:ext cx="11198489" cy="584775"/>
              </a:xfrm>
              <a:prstGeom prst="rect">
                <a:avLst/>
              </a:prstGeom>
              <a:blipFill>
                <a:blip r:embed="rId6"/>
                <a:stretch>
                  <a:fillRect l="-272" t="-4167" b="-1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ZoneTexte 21">
            <a:extLst>
              <a:ext uri="{FF2B5EF4-FFF2-40B4-BE49-F238E27FC236}">
                <a16:creationId xmlns:a16="http://schemas.microsoft.com/office/drawing/2014/main" id="{63525FF1-CF7B-4216-A5CB-AD190D2DB8A6}"/>
              </a:ext>
            </a:extLst>
          </p:cNvPr>
          <p:cNvSpPr txBox="1"/>
          <p:nvPr/>
        </p:nvSpPr>
        <p:spPr>
          <a:xfrm>
            <a:off x="708248" y="3266942"/>
            <a:ext cx="10525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The location of the </a:t>
            </a:r>
            <a:r>
              <a:rPr lang="fr-FR" sz="1600" dirty="0" err="1"/>
              <a:t>resonances</a:t>
            </a:r>
            <a:r>
              <a:rPr lang="fr-FR" sz="1600" dirty="0"/>
              <a:t> </a:t>
            </a:r>
            <a:r>
              <a:rPr lang="fr-FR" sz="1600" dirty="0" err="1"/>
              <a:t>is</a:t>
            </a:r>
            <a:r>
              <a:rPr lang="fr-FR" sz="1600" dirty="0"/>
              <a:t> </a:t>
            </a:r>
            <a:r>
              <a:rPr lang="fr-FR" sz="1600" dirty="0" err="1"/>
              <a:t>correlated</a:t>
            </a:r>
            <a:r>
              <a:rPr lang="fr-FR" sz="1600" dirty="0"/>
              <a:t> </a:t>
            </a:r>
            <a:r>
              <a:rPr lang="fr-FR" sz="1600" dirty="0" err="1"/>
              <a:t>with</a:t>
            </a:r>
            <a:r>
              <a:rPr lang="fr-FR" sz="1600" dirty="0"/>
              <a:t> the </a:t>
            </a:r>
            <a:r>
              <a:rPr lang="fr-FR" sz="1600" dirty="0" err="1"/>
              <a:t>probability</a:t>
            </a:r>
            <a:r>
              <a:rPr lang="fr-FR" sz="1600" dirty="0"/>
              <a:t> of </a:t>
            </a:r>
            <a:r>
              <a:rPr lang="fr-FR" sz="1600" dirty="0" err="1"/>
              <a:t>losses</a:t>
            </a:r>
            <a:r>
              <a:rPr lang="fr-FR" sz="1600" dirty="0"/>
              <a:t>, </a:t>
            </a:r>
            <a:r>
              <a:rPr lang="fr-FR" sz="1600" dirty="0" err="1"/>
              <a:t>similar</a:t>
            </a:r>
            <a:r>
              <a:rPr lang="fr-FR" sz="1600" dirty="0"/>
              <a:t> to </a:t>
            </a:r>
            <a:r>
              <a:rPr lang="fr-FR" sz="1600" dirty="0">
                <a:solidFill>
                  <a:srgbClr val="1C63DE"/>
                </a:solidFill>
              </a:rPr>
              <a:t>[Sanchis PPCF 2018]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78389344-241E-416B-8221-6873523EBD9F}"/>
                  </a:ext>
                </a:extLst>
              </p:cNvPr>
              <p:cNvSpPr txBox="1"/>
              <p:nvPr/>
            </p:nvSpPr>
            <p:spPr>
              <a:xfrm>
                <a:off x="9521308" y="3689469"/>
                <a:ext cx="129917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𝑖𝑠𝑙𝑎𝑛𝑑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78389344-241E-416B-8221-6873523EBD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1308" y="3689469"/>
                <a:ext cx="1299175" cy="276999"/>
              </a:xfrm>
              <a:prstGeom prst="rect">
                <a:avLst/>
              </a:prstGeom>
              <a:blipFill>
                <a:blip r:embed="rId7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04B981E5-D31A-49F7-8563-3DD52664E675}"/>
                  </a:ext>
                </a:extLst>
              </p:cNvPr>
              <p:cNvSpPr txBox="1"/>
              <p:nvPr/>
            </p:nvSpPr>
            <p:spPr>
              <a:xfrm>
                <a:off x="1635623" y="3689469"/>
                <a:ext cx="129917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𝑖𝑠𝑙𝑎𝑛𝑑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04B981E5-D31A-49F7-8563-3DD52664E6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5623" y="3689469"/>
                <a:ext cx="1299175" cy="276999"/>
              </a:xfrm>
              <a:prstGeom prst="rect">
                <a:avLst/>
              </a:prstGeom>
              <a:blipFill>
                <a:blip r:embed="rId8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F16DDD48-8A3B-4130-83C8-EE66F55336D3}"/>
                  </a:ext>
                </a:extLst>
              </p:cNvPr>
              <p:cNvSpPr txBox="1"/>
              <p:nvPr/>
            </p:nvSpPr>
            <p:spPr>
              <a:xfrm>
                <a:off x="5510782" y="3693215"/>
                <a:ext cx="129917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𝑖𝑠𝑙𝑎𝑛𝑑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F16DDD48-8A3B-4130-83C8-EE66F55336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0782" y="3693215"/>
                <a:ext cx="1299175" cy="276999"/>
              </a:xfrm>
              <a:prstGeom prst="rect">
                <a:avLst/>
              </a:prstGeom>
              <a:blipFill>
                <a:blip r:embed="rId9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7616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CD4B11-C9EA-4D29-AC6D-F5E966FB8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Finite</a:t>
            </a:r>
            <a:r>
              <a:rPr lang="fr-FR" dirty="0"/>
              <a:t> Larmor radius </a:t>
            </a:r>
            <a:r>
              <a:rPr lang="fr-FR" dirty="0" err="1"/>
              <a:t>effects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full-</a:t>
            </a:r>
            <a:r>
              <a:rPr lang="fr-FR" dirty="0" err="1"/>
              <a:t>orbit</a:t>
            </a:r>
            <a:r>
              <a:rPr lang="fr-FR" dirty="0"/>
              <a:t> simulations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E8CE02-6F68-4C35-A404-91307737A184}"/>
              </a:ext>
            </a:extLst>
          </p:cNvPr>
          <p:cNvSpPr txBox="1"/>
          <p:nvPr/>
        </p:nvSpPr>
        <p:spPr>
          <a:xfrm>
            <a:off x="794883" y="1426607"/>
            <a:ext cx="1051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Need to </a:t>
            </a:r>
            <a:r>
              <a:rPr lang="fr-FR" dirty="0" err="1"/>
              <a:t>perform</a:t>
            </a:r>
            <a:r>
              <a:rPr lang="fr-FR" dirty="0"/>
              <a:t> simulations in full-</a:t>
            </a:r>
            <a:r>
              <a:rPr lang="fr-FR" dirty="0" err="1"/>
              <a:t>orbit</a:t>
            </a:r>
            <a:r>
              <a:rPr lang="fr-FR" dirty="0"/>
              <a:t>, </a:t>
            </a:r>
            <a:r>
              <a:rPr lang="fr-FR" dirty="0" err="1"/>
              <a:t>following</a:t>
            </a:r>
            <a:r>
              <a:rPr lang="fr-FR" dirty="0"/>
              <a:t> </a:t>
            </a:r>
            <a:r>
              <a:rPr lang="fr-FR" dirty="0">
                <a:solidFill>
                  <a:srgbClr val="1C63DE"/>
                </a:solidFill>
              </a:rPr>
              <a:t>[</a:t>
            </a:r>
            <a:r>
              <a:rPr lang="fr-FR" dirty="0" err="1">
                <a:solidFill>
                  <a:srgbClr val="1C63DE"/>
                </a:solidFill>
              </a:rPr>
              <a:t>Martinell</a:t>
            </a:r>
            <a:r>
              <a:rPr lang="fr-FR" dirty="0">
                <a:solidFill>
                  <a:srgbClr val="1C63DE"/>
                </a:solidFill>
              </a:rPr>
              <a:t> </a:t>
            </a:r>
            <a:r>
              <a:rPr lang="fr-FR" dirty="0" err="1">
                <a:solidFill>
                  <a:srgbClr val="1C63DE"/>
                </a:solidFill>
              </a:rPr>
              <a:t>PoP</a:t>
            </a:r>
            <a:r>
              <a:rPr lang="fr-FR" dirty="0">
                <a:solidFill>
                  <a:srgbClr val="1C63DE"/>
                </a:solidFill>
              </a:rPr>
              <a:t> 2025]</a:t>
            </a:r>
          </a:p>
          <a:p>
            <a:r>
              <a:rPr lang="fr-FR" dirty="0">
                <a:solidFill>
                  <a:srgbClr val="1C63DE"/>
                </a:solidFill>
              </a:rPr>
              <a:t>	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↪ Energies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characteristic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of </a:t>
            </a:r>
            <a:r>
              <a:rPr lang="fr-FR" dirty="0"/>
              <a:t>NBI </a:t>
            </a:r>
            <a:r>
              <a:rPr lang="fr-FR" dirty="0" err="1"/>
              <a:t>heating</a:t>
            </a:r>
            <a:r>
              <a:rPr lang="fr-FR" dirty="0"/>
              <a:t> (10 keV and 50 keV)</a:t>
            </a:r>
          </a:p>
          <a:p>
            <a:r>
              <a:rPr lang="fr-FR" dirty="0"/>
              <a:t>	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↪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Similar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behaviour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due to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island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rotation (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resonances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effect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fr-FR" dirty="0"/>
          </a:p>
          <a:p>
            <a:r>
              <a:rPr lang="fr-FR" dirty="0">
                <a:solidFill>
                  <a:srgbClr val="1C63DE"/>
                </a:solidFill>
              </a:rPr>
              <a:t>	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↪ But </a:t>
            </a:r>
            <a:r>
              <a:rPr lang="fr-FR" dirty="0"/>
              <a:t>GC </a:t>
            </a:r>
            <a:r>
              <a:rPr lang="fr-FR" dirty="0" err="1"/>
              <a:t>less</a:t>
            </a:r>
            <a:r>
              <a:rPr lang="fr-FR" dirty="0"/>
              <a:t> sensitive to </a:t>
            </a:r>
            <a:r>
              <a:rPr lang="fr-FR" dirty="0" err="1"/>
              <a:t>magnetic</a:t>
            </a:r>
            <a:r>
              <a:rPr lang="fr-FR" dirty="0"/>
              <a:t> </a:t>
            </a:r>
            <a:r>
              <a:rPr lang="fr-FR" dirty="0" err="1"/>
              <a:t>island</a:t>
            </a:r>
            <a:r>
              <a:rPr lang="fr-FR" dirty="0"/>
              <a:t> rotation </a:t>
            </a:r>
            <a:r>
              <a:rPr lang="fr-FR" dirty="0" err="1"/>
              <a:t>than</a:t>
            </a:r>
            <a:r>
              <a:rPr lang="fr-FR" dirty="0"/>
              <a:t> FO</a:t>
            </a:r>
          </a:p>
          <a:p>
            <a:r>
              <a:rPr lang="fr-FR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9856636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CD4B11-C9EA-4D29-AC6D-F5E966FB8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Finite</a:t>
            </a:r>
            <a:r>
              <a:rPr lang="fr-FR" dirty="0"/>
              <a:t> Larmor radius </a:t>
            </a:r>
            <a:r>
              <a:rPr lang="fr-FR" dirty="0" err="1"/>
              <a:t>effects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full-</a:t>
            </a:r>
            <a:r>
              <a:rPr lang="fr-FR" dirty="0" err="1"/>
              <a:t>orbit</a:t>
            </a:r>
            <a:r>
              <a:rPr lang="fr-FR" dirty="0"/>
              <a:t> simulations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E8CE02-6F68-4C35-A404-91307737A184}"/>
              </a:ext>
            </a:extLst>
          </p:cNvPr>
          <p:cNvSpPr txBox="1"/>
          <p:nvPr/>
        </p:nvSpPr>
        <p:spPr>
          <a:xfrm>
            <a:off x="794883" y="1426607"/>
            <a:ext cx="1051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Need to </a:t>
            </a:r>
            <a:r>
              <a:rPr lang="fr-FR" dirty="0" err="1"/>
              <a:t>perform</a:t>
            </a:r>
            <a:r>
              <a:rPr lang="fr-FR" dirty="0"/>
              <a:t> simulations in full-</a:t>
            </a:r>
            <a:r>
              <a:rPr lang="fr-FR" dirty="0" err="1"/>
              <a:t>orbit</a:t>
            </a:r>
            <a:r>
              <a:rPr lang="fr-FR" dirty="0"/>
              <a:t>, </a:t>
            </a:r>
            <a:r>
              <a:rPr lang="fr-FR" dirty="0" err="1"/>
              <a:t>following</a:t>
            </a:r>
            <a:r>
              <a:rPr lang="fr-FR" dirty="0"/>
              <a:t> </a:t>
            </a:r>
            <a:r>
              <a:rPr lang="fr-FR" dirty="0">
                <a:solidFill>
                  <a:srgbClr val="1C63DE"/>
                </a:solidFill>
              </a:rPr>
              <a:t>[</a:t>
            </a:r>
            <a:r>
              <a:rPr lang="fr-FR" dirty="0" err="1">
                <a:solidFill>
                  <a:srgbClr val="1C63DE"/>
                </a:solidFill>
              </a:rPr>
              <a:t>Martinell</a:t>
            </a:r>
            <a:r>
              <a:rPr lang="fr-FR" dirty="0">
                <a:solidFill>
                  <a:srgbClr val="1C63DE"/>
                </a:solidFill>
              </a:rPr>
              <a:t> </a:t>
            </a:r>
            <a:r>
              <a:rPr lang="fr-FR" dirty="0" err="1">
                <a:solidFill>
                  <a:srgbClr val="1C63DE"/>
                </a:solidFill>
              </a:rPr>
              <a:t>PoP</a:t>
            </a:r>
            <a:r>
              <a:rPr lang="fr-FR" dirty="0">
                <a:solidFill>
                  <a:srgbClr val="1C63DE"/>
                </a:solidFill>
              </a:rPr>
              <a:t> 2025]</a:t>
            </a:r>
          </a:p>
          <a:p>
            <a:r>
              <a:rPr lang="fr-FR" dirty="0">
                <a:solidFill>
                  <a:srgbClr val="1C63DE"/>
                </a:solidFill>
              </a:rPr>
              <a:t>	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↪ Energies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characteristic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of </a:t>
            </a:r>
            <a:r>
              <a:rPr lang="fr-FR" dirty="0"/>
              <a:t>NBI </a:t>
            </a:r>
            <a:r>
              <a:rPr lang="fr-FR" dirty="0" err="1"/>
              <a:t>heating</a:t>
            </a:r>
            <a:r>
              <a:rPr lang="fr-FR" dirty="0"/>
              <a:t> (10 keV and 50 keV)</a:t>
            </a:r>
          </a:p>
          <a:p>
            <a:r>
              <a:rPr lang="fr-FR" dirty="0"/>
              <a:t>	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↪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Similar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behaviour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due to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island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rotation (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resonances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effect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fr-FR" dirty="0"/>
          </a:p>
          <a:p>
            <a:r>
              <a:rPr lang="fr-FR" dirty="0">
                <a:solidFill>
                  <a:srgbClr val="1C63DE"/>
                </a:solidFill>
              </a:rPr>
              <a:t>	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↪ But </a:t>
            </a:r>
            <a:r>
              <a:rPr lang="fr-FR" dirty="0"/>
              <a:t>GC </a:t>
            </a:r>
            <a:r>
              <a:rPr lang="fr-FR" dirty="0" err="1"/>
              <a:t>less</a:t>
            </a:r>
            <a:r>
              <a:rPr lang="fr-FR" dirty="0"/>
              <a:t> sensitive to </a:t>
            </a:r>
            <a:r>
              <a:rPr lang="fr-FR" dirty="0" err="1"/>
              <a:t>magnetic</a:t>
            </a:r>
            <a:r>
              <a:rPr lang="fr-FR" dirty="0"/>
              <a:t> </a:t>
            </a:r>
            <a:r>
              <a:rPr lang="fr-FR" dirty="0" err="1"/>
              <a:t>island</a:t>
            </a:r>
            <a:r>
              <a:rPr lang="fr-FR" dirty="0"/>
              <a:t> rotation </a:t>
            </a:r>
            <a:r>
              <a:rPr lang="fr-FR" dirty="0" err="1"/>
              <a:t>than</a:t>
            </a:r>
            <a:r>
              <a:rPr lang="fr-FR" dirty="0"/>
              <a:t> FO</a:t>
            </a:r>
          </a:p>
          <a:p>
            <a:r>
              <a:rPr lang="fr-FR" dirty="0"/>
              <a:t>	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408ABC9-0611-4853-AB5E-66FF1475C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154" y="4305300"/>
            <a:ext cx="3364522" cy="25233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6CFBC47B-8304-4FBB-BB23-F3045423BC4B}"/>
                  </a:ext>
                </a:extLst>
              </p:cNvPr>
              <p:cNvSpPr txBox="1"/>
              <p:nvPr/>
            </p:nvSpPr>
            <p:spPr>
              <a:xfrm>
                <a:off x="794883" y="2639630"/>
                <a:ext cx="10515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In TAPAS, full-</a:t>
                </a:r>
                <a:r>
                  <a:rPr lang="fr-FR" dirty="0" err="1"/>
                  <a:t>orbit</a:t>
                </a:r>
                <a:r>
                  <a:rPr lang="fr-FR" dirty="0"/>
                  <a:t> </a:t>
                </a:r>
                <a:r>
                  <a:rPr lang="fr-FR" dirty="0" err="1"/>
                  <a:t>seems</a:t>
                </a:r>
                <a:r>
                  <a:rPr lang="fr-FR" dirty="0"/>
                  <a:t> to </a:t>
                </a:r>
                <a:r>
                  <a:rPr lang="fr-FR" dirty="0" err="1"/>
                  <a:t>produce</a:t>
                </a:r>
                <a:r>
                  <a:rPr lang="fr-FR" dirty="0"/>
                  <a:t> </a:t>
                </a:r>
                <a:r>
                  <a:rPr lang="fr-FR" dirty="0" err="1"/>
                  <a:t>less</a:t>
                </a:r>
                <a:r>
                  <a:rPr lang="fr-FR" dirty="0"/>
                  <a:t> transport </a:t>
                </a:r>
                <a:r>
                  <a:rPr lang="fr-FR" dirty="0" err="1"/>
                  <a:t>than</a:t>
                </a:r>
                <a:r>
                  <a:rPr lang="fr-FR" dirty="0"/>
                  <a:t> GC (</a:t>
                </a:r>
                <a14:m>
                  <m:oMath xmlns:m="http://schemas.openxmlformats.org/officeDocument/2006/math"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particles</a:t>
                </a:r>
                <a:r>
                  <a:rPr lang="fr-FR" dirty="0"/>
                  <a:t> at 3.5 MeV </a:t>
                </a:r>
                <a:r>
                  <a:rPr lang="fr-FR" dirty="0" err="1"/>
                  <a:t>with</a:t>
                </a:r>
                <a:r>
                  <a:rPr lang="fr-FR" dirty="0"/>
                  <a:t> an </a:t>
                </a:r>
                <a:r>
                  <a:rPr lang="fr-FR" dirty="0" err="1"/>
                  <a:t>island</a:t>
                </a:r>
                <a:r>
                  <a:rPr lang="fr-FR" dirty="0"/>
                  <a:t> </a:t>
                </a:r>
                <a:r>
                  <a:rPr lang="fr-FR" dirty="0" err="1"/>
                  <a:t>width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fr-FR" dirty="0"/>
                  <a:t>) </a:t>
                </a: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6CFBC47B-8304-4FBB-BB23-F3045423BC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883" y="2639630"/>
                <a:ext cx="10515600" cy="369332"/>
              </a:xfrm>
              <a:prstGeom prst="rect">
                <a:avLst/>
              </a:prstGeom>
              <a:blipFill>
                <a:blip r:embed="rId3"/>
                <a:stretch>
                  <a:fillRect l="-464" t="-8197" r="-58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1572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CD4B11-C9EA-4D29-AC6D-F5E966FB8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Finite</a:t>
            </a:r>
            <a:r>
              <a:rPr lang="fr-FR" dirty="0"/>
              <a:t> Larmor radius </a:t>
            </a:r>
            <a:r>
              <a:rPr lang="fr-FR" dirty="0" err="1"/>
              <a:t>effects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full-</a:t>
            </a:r>
            <a:r>
              <a:rPr lang="fr-FR" dirty="0" err="1"/>
              <a:t>orbit</a:t>
            </a:r>
            <a:r>
              <a:rPr lang="fr-FR" dirty="0"/>
              <a:t> simulations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E8CE02-6F68-4C35-A404-91307737A184}"/>
              </a:ext>
            </a:extLst>
          </p:cNvPr>
          <p:cNvSpPr txBox="1"/>
          <p:nvPr/>
        </p:nvSpPr>
        <p:spPr>
          <a:xfrm>
            <a:off x="794883" y="1426607"/>
            <a:ext cx="1051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Need to </a:t>
            </a:r>
            <a:r>
              <a:rPr lang="fr-FR" dirty="0" err="1"/>
              <a:t>perform</a:t>
            </a:r>
            <a:r>
              <a:rPr lang="fr-FR" dirty="0"/>
              <a:t> simulations in full-</a:t>
            </a:r>
            <a:r>
              <a:rPr lang="fr-FR" dirty="0" err="1"/>
              <a:t>orbit</a:t>
            </a:r>
            <a:r>
              <a:rPr lang="fr-FR" dirty="0"/>
              <a:t>, </a:t>
            </a:r>
            <a:r>
              <a:rPr lang="fr-FR" dirty="0" err="1"/>
              <a:t>following</a:t>
            </a:r>
            <a:r>
              <a:rPr lang="fr-FR" dirty="0"/>
              <a:t> </a:t>
            </a:r>
            <a:r>
              <a:rPr lang="fr-FR" dirty="0">
                <a:solidFill>
                  <a:srgbClr val="1C63DE"/>
                </a:solidFill>
              </a:rPr>
              <a:t>[</a:t>
            </a:r>
            <a:r>
              <a:rPr lang="fr-FR" dirty="0" err="1">
                <a:solidFill>
                  <a:srgbClr val="1C63DE"/>
                </a:solidFill>
              </a:rPr>
              <a:t>Martinell</a:t>
            </a:r>
            <a:r>
              <a:rPr lang="fr-FR" dirty="0">
                <a:solidFill>
                  <a:srgbClr val="1C63DE"/>
                </a:solidFill>
              </a:rPr>
              <a:t> </a:t>
            </a:r>
            <a:r>
              <a:rPr lang="fr-FR" dirty="0" err="1">
                <a:solidFill>
                  <a:srgbClr val="1C63DE"/>
                </a:solidFill>
              </a:rPr>
              <a:t>PoP</a:t>
            </a:r>
            <a:r>
              <a:rPr lang="fr-FR" dirty="0">
                <a:solidFill>
                  <a:srgbClr val="1C63DE"/>
                </a:solidFill>
              </a:rPr>
              <a:t> 2025]</a:t>
            </a:r>
          </a:p>
          <a:p>
            <a:r>
              <a:rPr lang="fr-FR" dirty="0">
                <a:solidFill>
                  <a:srgbClr val="1C63DE"/>
                </a:solidFill>
              </a:rPr>
              <a:t>	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↪ Energies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characteristic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of </a:t>
            </a:r>
            <a:r>
              <a:rPr lang="fr-FR" dirty="0"/>
              <a:t>NBI </a:t>
            </a:r>
            <a:r>
              <a:rPr lang="fr-FR" dirty="0" err="1"/>
              <a:t>heating</a:t>
            </a:r>
            <a:r>
              <a:rPr lang="fr-FR" dirty="0"/>
              <a:t> (10 keV and 50 keV)</a:t>
            </a:r>
          </a:p>
          <a:p>
            <a:r>
              <a:rPr lang="fr-FR" dirty="0"/>
              <a:t>	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↪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Similar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behaviour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due to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island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rotation (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resonances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effect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fr-FR" dirty="0"/>
          </a:p>
          <a:p>
            <a:r>
              <a:rPr lang="fr-FR" dirty="0">
                <a:solidFill>
                  <a:srgbClr val="1C63DE"/>
                </a:solidFill>
              </a:rPr>
              <a:t>	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↪ But </a:t>
            </a:r>
            <a:r>
              <a:rPr lang="fr-FR" dirty="0"/>
              <a:t>GC </a:t>
            </a:r>
            <a:r>
              <a:rPr lang="fr-FR" dirty="0" err="1"/>
              <a:t>less</a:t>
            </a:r>
            <a:r>
              <a:rPr lang="fr-FR" dirty="0"/>
              <a:t> sensitive to </a:t>
            </a:r>
            <a:r>
              <a:rPr lang="fr-FR" dirty="0" err="1"/>
              <a:t>magnetic</a:t>
            </a:r>
            <a:r>
              <a:rPr lang="fr-FR" dirty="0"/>
              <a:t> </a:t>
            </a:r>
            <a:r>
              <a:rPr lang="fr-FR" dirty="0" err="1"/>
              <a:t>islands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FO</a:t>
            </a:r>
          </a:p>
          <a:p>
            <a:r>
              <a:rPr lang="fr-FR" dirty="0"/>
              <a:t>	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408ABC9-0611-4853-AB5E-66FF1475C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154" y="4305300"/>
            <a:ext cx="3364522" cy="252339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8AAE14A-675A-40F6-BFB2-4D2020FCB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506" y="4305300"/>
            <a:ext cx="3364523" cy="25233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6CFBC47B-8304-4FBB-BB23-F3045423BC4B}"/>
                  </a:ext>
                </a:extLst>
              </p:cNvPr>
              <p:cNvSpPr txBox="1"/>
              <p:nvPr/>
            </p:nvSpPr>
            <p:spPr>
              <a:xfrm>
                <a:off x="794883" y="2639630"/>
                <a:ext cx="10515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In TAPAS, full-</a:t>
                </a:r>
                <a:r>
                  <a:rPr lang="fr-FR" dirty="0" err="1"/>
                  <a:t>orbit</a:t>
                </a:r>
                <a:r>
                  <a:rPr lang="fr-FR" dirty="0"/>
                  <a:t> </a:t>
                </a:r>
                <a:r>
                  <a:rPr lang="fr-FR" dirty="0" err="1"/>
                  <a:t>seems</a:t>
                </a:r>
                <a:r>
                  <a:rPr lang="fr-FR" dirty="0"/>
                  <a:t> to </a:t>
                </a:r>
                <a:r>
                  <a:rPr lang="fr-FR" dirty="0" err="1"/>
                  <a:t>produce</a:t>
                </a:r>
                <a:r>
                  <a:rPr lang="fr-FR" dirty="0"/>
                  <a:t> </a:t>
                </a:r>
                <a:r>
                  <a:rPr lang="fr-FR" dirty="0" err="1"/>
                  <a:t>less</a:t>
                </a:r>
                <a:r>
                  <a:rPr lang="fr-FR" dirty="0"/>
                  <a:t> transport </a:t>
                </a:r>
                <a:r>
                  <a:rPr lang="fr-FR" dirty="0" err="1"/>
                  <a:t>than</a:t>
                </a:r>
                <a:r>
                  <a:rPr lang="fr-FR" dirty="0"/>
                  <a:t> GC (</a:t>
                </a:r>
                <a14:m>
                  <m:oMath xmlns:m="http://schemas.openxmlformats.org/officeDocument/2006/math"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particles</a:t>
                </a:r>
                <a:r>
                  <a:rPr lang="fr-FR" dirty="0"/>
                  <a:t> at 3.5 MeV </a:t>
                </a:r>
                <a:r>
                  <a:rPr lang="fr-FR" dirty="0" err="1"/>
                  <a:t>with</a:t>
                </a:r>
                <a:r>
                  <a:rPr lang="fr-FR" dirty="0"/>
                  <a:t> an </a:t>
                </a:r>
                <a:r>
                  <a:rPr lang="fr-FR" dirty="0" err="1"/>
                  <a:t>island</a:t>
                </a:r>
                <a:r>
                  <a:rPr lang="fr-FR" dirty="0"/>
                  <a:t> </a:t>
                </a:r>
                <a:r>
                  <a:rPr lang="fr-FR" dirty="0" err="1"/>
                  <a:t>width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fr-FR" dirty="0"/>
                  <a:t>) </a:t>
                </a: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6CFBC47B-8304-4FBB-BB23-F3045423BC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883" y="2639630"/>
                <a:ext cx="10515600" cy="369332"/>
              </a:xfrm>
              <a:prstGeom prst="rect">
                <a:avLst/>
              </a:prstGeom>
              <a:blipFill>
                <a:blip r:embed="rId4"/>
                <a:stretch>
                  <a:fillRect l="-464" t="-8197" r="-58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ZoneTexte 14">
            <a:extLst>
              <a:ext uri="{FF2B5EF4-FFF2-40B4-BE49-F238E27FC236}">
                <a16:creationId xmlns:a16="http://schemas.microsoft.com/office/drawing/2014/main" id="{78983ACD-0081-45C3-90AC-E6CCD6B0F98B}"/>
              </a:ext>
            </a:extLst>
          </p:cNvPr>
          <p:cNvSpPr txBox="1"/>
          <p:nvPr/>
        </p:nvSpPr>
        <p:spPr>
          <a:xfrm>
            <a:off x="794883" y="3034315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Transport </a:t>
            </a:r>
            <a:r>
              <a:rPr lang="fr-FR" dirty="0" err="1"/>
              <a:t>remains</a:t>
            </a:r>
            <a:r>
              <a:rPr lang="fr-FR" dirty="0"/>
              <a:t> non-diffusive </a:t>
            </a:r>
          </a:p>
        </p:txBody>
      </p:sp>
    </p:spTree>
    <p:extLst>
      <p:ext uri="{BB962C8B-B14F-4D97-AF65-F5344CB8AC3E}">
        <p14:creationId xmlns:p14="http://schemas.microsoft.com/office/powerpoint/2010/main" val="40249772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CD4B11-C9EA-4D29-AC6D-F5E966FB8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Finite</a:t>
            </a:r>
            <a:r>
              <a:rPr lang="fr-FR" dirty="0"/>
              <a:t> Larmor radius </a:t>
            </a:r>
            <a:r>
              <a:rPr lang="fr-FR" dirty="0" err="1"/>
              <a:t>effects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full-</a:t>
            </a:r>
            <a:r>
              <a:rPr lang="fr-FR" dirty="0" err="1"/>
              <a:t>orbit</a:t>
            </a:r>
            <a:r>
              <a:rPr lang="fr-FR" dirty="0"/>
              <a:t> simulations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E6B6A4E4-943B-4908-881F-5BF7BE7434C9}"/>
                  </a:ext>
                </a:extLst>
              </p:cNvPr>
              <p:cNvSpPr txBox="1"/>
              <p:nvPr/>
            </p:nvSpPr>
            <p:spPr>
              <a:xfrm>
                <a:off x="794883" y="3429000"/>
                <a:ext cx="1047099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Analyse JET </a:t>
                </a:r>
                <a:r>
                  <a:rPr lang="fr-FR" dirty="0" err="1"/>
                  <a:t>discharges</a:t>
                </a:r>
                <a:r>
                  <a:rPr lang="fr-FR" dirty="0"/>
                  <a:t> </a:t>
                </a:r>
                <a:r>
                  <a:rPr lang="fr-FR" dirty="0" err="1"/>
                  <a:t>using</a:t>
                </a:r>
                <a:r>
                  <a:rPr lang="fr-FR" dirty="0"/>
                  <a:t> </a:t>
                </a:r>
                <a:r>
                  <a:rPr lang="fr-FR" dirty="0" err="1"/>
                  <a:t>either</a:t>
                </a:r>
                <a:r>
                  <a:rPr lang="fr-FR" dirty="0"/>
                  <a:t> an </a:t>
                </a:r>
                <a:r>
                  <a:rPr lang="fr-FR" dirty="0" err="1"/>
                  <a:t>equivalent</a:t>
                </a:r>
                <a:r>
                  <a:rPr lang="fr-FR" dirty="0"/>
                  <a:t> </a:t>
                </a:r>
                <a:r>
                  <a:rPr lang="fr-FR" dirty="0" err="1"/>
                  <a:t>Maxwellian</a:t>
                </a:r>
                <a:r>
                  <a:rPr lang="fr-FR" dirty="0"/>
                  <a:t> or </a:t>
                </a:r>
                <a:r>
                  <a:rPr lang="fr-FR" dirty="0" err="1"/>
                  <a:t>during</a:t>
                </a:r>
                <a:r>
                  <a:rPr lang="fr-FR" dirty="0"/>
                  <a:t> the </a:t>
                </a:r>
                <a:r>
                  <a:rPr lang="fr-FR" dirty="0" err="1"/>
                  <a:t>slowing</a:t>
                </a:r>
                <a:r>
                  <a:rPr lang="fr-FR" dirty="0"/>
                  <a:t>-down process </a:t>
                </a:r>
                <a:r>
                  <a:rPr lang="fr-FR" dirty="0" err="1"/>
                  <a:t>with</a:t>
                </a:r>
                <a:r>
                  <a:rPr lang="fr-FR" dirty="0"/>
                  <a:t> an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particle</a:t>
                </a:r>
                <a:r>
                  <a:rPr lang="fr-FR" dirty="0"/>
                  <a:t> source (</a:t>
                </a:r>
                <a:r>
                  <a:rPr lang="fr-FR" dirty="0" err="1"/>
                  <a:t>ongoing</a:t>
                </a:r>
                <a:r>
                  <a:rPr lang="fr-FR" dirty="0"/>
                  <a:t> </a:t>
                </a:r>
                <a:r>
                  <a:rPr lang="fr-FR" dirty="0" err="1"/>
                  <a:t>work</a:t>
                </a:r>
                <a:r>
                  <a:rPr lang="fr-FR" dirty="0"/>
                  <a:t> </a:t>
                </a:r>
                <a:r>
                  <a:rPr lang="fr-FR" dirty="0" err="1"/>
                  <a:t>with</a:t>
                </a:r>
                <a:r>
                  <a:rPr lang="fr-FR" dirty="0"/>
                  <a:t> J. Varela and J. Garcia)</a:t>
                </a: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E6B6A4E4-943B-4908-881F-5BF7BE7434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883" y="3429000"/>
                <a:ext cx="10470994" cy="646331"/>
              </a:xfrm>
              <a:prstGeom prst="rect">
                <a:avLst/>
              </a:prstGeom>
              <a:blipFill>
                <a:blip r:embed="rId2"/>
                <a:stretch>
                  <a:fillRect l="-466" t="-5660" b="-132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>
            <a:extLst>
              <a:ext uri="{FF2B5EF4-FFF2-40B4-BE49-F238E27FC236}">
                <a16:creationId xmlns:a16="http://schemas.microsoft.com/office/drawing/2014/main" id="{7FE8CE02-6F68-4C35-A404-91307737A184}"/>
              </a:ext>
            </a:extLst>
          </p:cNvPr>
          <p:cNvSpPr txBox="1"/>
          <p:nvPr/>
        </p:nvSpPr>
        <p:spPr>
          <a:xfrm>
            <a:off x="794883" y="1426607"/>
            <a:ext cx="1051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Need to </a:t>
            </a:r>
            <a:r>
              <a:rPr lang="fr-FR" dirty="0" err="1"/>
              <a:t>perform</a:t>
            </a:r>
            <a:r>
              <a:rPr lang="fr-FR" dirty="0"/>
              <a:t> simulations in full-</a:t>
            </a:r>
            <a:r>
              <a:rPr lang="fr-FR" dirty="0" err="1"/>
              <a:t>orbit</a:t>
            </a:r>
            <a:r>
              <a:rPr lang="fr-FR" dirty="0"/>
              <a:t>, </a:t>
            </a:r>
            <a:r>
              <a:rPr lang="fr-FR" dirty="0" err="1"/>
              <a:t>following</a:t>
            </a:r>
            <a:r>
              <a:rPr lang="fr-FR" dirty="0"/>
              <a:t> </a:t>
            </a:r>
            <a:r>
              <a:rPr lang="fr-FR" dirty="0">
                <a:solidFill>
                  <a:srgbClr val="1C63DE"/>
                </a:solidFill>
              </a:rPr>
              <a:t>[</a:t>
            </a:r>
            <a:r>
              <a:rPr lang="fr-FR" dirty="0" err="1">
                <a:solidFill>
                  <a:srgbClr val="1C63DE"/>
                </a:solidFill>
              </a:rPr>
              <a:t>Martinell</a:t>
            </a:r>
            <a:r>
              <a:rPr lang="fr-FR" dirty="0">
                <a:solidFill>
                  <a:srgbClr val="1C63DE"/>
                </a:solidFill>
              </a:rPr>
              <a:t> </a:t>
            </a:r>
            <a:r>
              <a:rPr lang="fr-FR" dirty="0" err="1">
                <a:solidFill>
                  <a:srgbClr val="1C63DE"/>
                </a:solidFill>
              </a:rPr>
              <a:t>PoP</a:t>
            </a:r>
            <a:r>
              <a:rPr lang="fr-FR" dirty="0">
                <a:solidFill>
                  <a:srgbClr val="1C63DE"/>
                </a:solidFill>
              </a:rPr>
              <a:t> 2025]</a:t>
            </a:r>
          </a:p>
          <a:p>
            <a:r>
              <a:rPr lang="fr-FR" dirty="0">
                <a:solidFill>
                  <a:srgbClr val="1C63DE"/>
                </a:solidFill>
              </a:rPr>
              <a:t>	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↪ Energies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characteristic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of </a:t>
            </a:r>
            <a:r>
              <a:rPr lang="fr-FR" dirty="0"/>
              <a:t>NBI </a:t>
            </a:r>
            <a:r>
              <a:rPr lang="fr-FR" dirty="0" err="1"/>
              <a:t>heating</a:t>
            </a:r>
            <a:r>
              <a:rPr lang="fr-FR" dirty="0"/>
              <a:t> (10 keV and 50 keV)</a:t>
            </a:r>
          </a:p>
          <a:p>
            <a:r>
              <a:rPr lang="fr-FR" dirty="0"/>
              <a:t>	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↪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Similar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behaviour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due to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island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rotation (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resonances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fr-F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effect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fr-FR" dirty="0"/>
          </a:p>
          <a:p>
            <a:r>
              <a:rPr lang="fr-FR" dirty="0">
                <a:solidFill>
                  <a:srgbClr val="1C63DE"/>
                </a:solidFill>
              </a:rPr>
              <a:t>	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↪ But </a:t>
            </a:r>
            <a:r>
              <a:rPr lang="fr-FR" dirty="0"/>
              <a:t>GC </a:t>
            </a:r>
            <a:r>
              <a:rPr lang="fr-FR" dirty="0" err="1"/>
              <a:t>less</a:t>
            </a:r>
            <a:r>
              <a:rPr lang="fr-FR" dirty="0"/>
              <a:t> sensitive to </a:t>
            </a:r>
            <a:r>
              <a:rPr lang="fr-FR" dirty="0" err="1"/>
              <a:t>magnetic</a:t>
            </a:r>
            <a:r>
              <a:rPr lang="fr-FR" dirty="0"/>
              <a:t> </a:t>
            </a:r>
            <a:r>
              <a:rPr lang="fr-FR" dirty="0" err="1"/>
              <a:t>islands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FO</a:t>
            </a:r>
          </a:p>
          <a:p>
            <a:r>
              <a:rPr lang="fr-FR" dirty="0"/>
              <a:t>	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408ABC9-0611-4853-AB5E-66FF1475C8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6154" y="4305300"/>
            <a:ext cx="3364522" cy="252339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8AAE14A-675A-40F6-BFB2-4D2020FCB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5506" y="4305300"/>
            <a:ext cx="3364523" cy="25233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6CFBC47B-8304-4FBB-BB23-F3045423BC4B}"/>
                  </a:ext>
                </a:extLst>
              </p:cNvPr>
              <p:cNvSpPr txBox="1"/>
              <p:nvPr/>
            </p:nvSpPr>
            <p:spPr>
              <a:xfrm>
                <a:off x="794883" y="2639630"/>
                <a:ext cx="10515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In TAPAS, full-</a:t>
                </a:r>
                <a:r>
                  <a:rPr lang="fr-FR" dirty="0" err="1"/>
                  <a:t>orbit</a:t>
                </a:r>
                <a:r>
                  <a:rPr lang="fr-FR" dirty="0"/>
                  <a:t> </a:t>
                </a:r>
                <a:r>
                  <a:rPr lang="fr-FR" dirty="0" err="1"/>
                  <a:t>seems</a:t>
                </a:r>
                <a:r>
                  <a:rPr lang="fr-FR" dirty="0"/>
                  <a:t> to </a:t>
                </a:r>
                <a:r>
                  <a:rPr lang="fr-FR" dirty="0" err="1"/>
                  <a:t>produce</a:t>
                </a:r>
                <a:r>
                  <a:rPr lang="fr-FR" dirty="0"/>
                  <a:t> </a:t>
                </a:r>
                <a:r>
                  <a:rPr lang="fr-FR" dirty="0" err="1"/>
                  <a:t>less</a:t>
                </a:r>
                <a:r>
                  <a:rPr lang="fr-FR" dirty="0"/>
                  <a:t> transport </a:t>
                </a:r>
                <a:r>
                  <a:rPr lang="fr-FR" dirty="0" err="1"/>
                  <a:t>than</a:t>
                </a:r>
                <a:r>
                  <a:rPr lang="fr-FR" dirty="0"/>
                  <a:t> GC (</a:t>
                </a:r>
                <a14:m>
                  <m:oMath xmlns:m="http://schemas.openxmlformats.org/officeDocument/2006/math"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particles</a:t>
                </a:r>
                <a:r>
                  <a:rPr lang="fr-FR" dirty="0"/>
                  <a:t> at 3.5 MeV </a:t>
                </a:r>
                <a:r>
                  <a:rPr lang="fr-FR" dirty="0" err="1"/>
                  <a:t>with</a:t>
                </a:r>
                <a:r>
                  <a:rPr lang="fr-FR" dirty="0"/>
                  <a:t> an </a:t>
                </a:r>
                <a:r>
                  <a:rPr lang="fr-FR" dirty="0" err="1"/>
                  <a:t>island</a:t>
                </a:r>
                <a:r>
                  <a:rPr lang="fr-FR" dirty="0"/>
                  <a:t> </a:t>
                </a:r>
                <a:r>
                  <a:rPr lang="fr-FR" dirty="0" err="1"/>
                  <a:t>width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fr-FR" dirty="0"/>
                  <a:t>) </a:t>
                </a: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6CFBC47B-8304-4FBB-BB23-F3045423BC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883" y="2639630"/>
                <a:ext cx="10515600" cy="369332"/>
              </a:xfrm>
              <a:prstGeom prst="rect">
                <a:avLst/>
              </a:prstGeom>
              <a:blipFill>
                <a:blip r:embed="rId5"/>
                <a:stretch>
                  <a:fillRect l="-464" t="-8197" r="-58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ZoneTexte 14">
            <a:extLst>
              <a:ext uri="{FF2B5EF4-FFF2-40B4-BE49-F238E27FC236}">
                <a16:creationId xmlns:a16="http://schemas.microsoft.com/office/drawing/2014/main" id="{78983ACD-0081-45C3-90AC-E6CCD6B0F98B}"/>
              </a:ext>
            </a:extLst>
          </p:cNvPr>
          <p:cNvSpPr txBox="1"/>
          <p:nvPr/>
        </p:nvSpPr>
        <p:spPr>
          <a:xfrm>
            <a:off x="794883" y="3034315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Transport </a:t>
            </a:r>
            <a:r>
              <a:rPr lang="fr-FR" dirty="0" err="1"/>
              <a:t>remains</a:t>
            </a:r>
            <a:r>
              <a:rPr lang="fr-FR" dirty="0"/>
              <a:t> non-diffusive </a:t>
            </a:r>
          </a:p>
        </p:txBody>
      </p:sp>
    </p:spTree>
    <p:extLst>
      <p:ext uri="{BB962C8B-B14F-4D97-AF65-F5344CB8AC3E}">
        <p14:creationId xmlns:p14="http://schemas.microsoft.com/office/powerpoint/2010/main" val="27135788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2459E4-E16D-4342-AD73-C4E2A6E89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 err="1"/>
              <a:t>Outline</a:t>
            </a:r>
            <a:r>
              <a:rPr lang="fr-FR" sz="3200" dirty="0"/>
              <a:t> of the </a:t>
            </a:r>
            <a:r>
              <a:rPr lang="fr-FR" sz="3200" dirty="0" err="1"/>
              <a:t>presentation</a:t>
            </a: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FCDE337-70C5-42F1-BBA1-B30BC409E9BC}"/>
              </a:ext>
            </a:extLst>
          </p:cNvPr>
          <p:cNvSpPr txBox="1"/>
          <p:nvPr/>
        </p:nvSpPr>
        <p:spPr>
          <a:xfrm>
            <a:off x="654005" y="3953819"/>
            <a:ext cx="8816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Non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axi-symmetric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modes,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both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static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and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rotating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(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tearing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modes)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0905880-DA4C-41E0-9267-C7124787C43E}"/>
              </a:ext>
            </a:extLst>
          </p:cNvPr>
          <p:cNvSpPr txBox="1"/>
          <p:nvPr/>
        </p:nvSpPr>
        <p:spPr>
          <a:xfrm>
            <a:off x="654005" y="5143733"/>
            <a:ext cx="6752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Ion-</a:t>
            </a:r>
            <a:r>
              <a:rPr lang="fr-FR" sz="2400" dirty="0" err="1"/>
              <a:t>temperature</a:t>
            </a:r>
            <a:r>
              <a:rPr lang="fr-FR" sz="2400" dirty="0"/>
              <a:t> gradient (ITG) </a:t>
            </a:r>
            <a:r>
              <a:rPr lang="fr-FR" sz="2400" dirty="0" err="1"/>
              <a:t>driven</a:t>
            </a:r>
            <a:r>
              <a:rPr lang="fr-FR" sz="2400" dirty="0"/>
              <a:t> turbulence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CDCDE1A-3C3C-40AE-AA7A-8A05D2F2C29E}"/>
                  </a:ext>
                </a:extLst>
              </p:cNvPr>
              <p:cNvSpPr txBox="1"/>
              <p:nvPr/>
            </p:nvSpPr>
            <p:spPr>
              <a:xfrm>
                <a:off x="1308523" y="4497298"/>
                <a:ext cx="786383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Purely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magnetic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large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scale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=(2,1)</m:t>
                    </m:r>
                  </m:oMath>
                </a14:m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sz="2000" b="0" i="1" dirty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≪0</m:t>
                    </m:r>
                  </m:oMath>
                </a14:m>
                <a:endParaRPr lang="fr-FR" sz="20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CDCDE1A-3C3C-40AE-AA7A-8A05D2F2C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523" y="4497298"/>
                <a:ext cx="7863839" cy="400110"/>
              </a:xfrm>
              <a:prstGeom prst="rect">
                <a:avLst/>
              </a:prstGeom>
              <a:blipFill>
                <a:blip r:embed="rId2"/>
                <a:stretch>
                  <a:fillRect l="-853" t="-12308" b="-2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8767CA5-A53D-415B-BFCE-6AAC0C378C95}"/>
                  </a:ext>
                </a:extLst>
              </p:cNvPr>
              <p:cNvSpPr txBox="1"/>
              <p:nvPr/>
            </p:nvSpPr>
            <p:spPr>
              <a:xfrm>
                <a:off x="1308523" y="5670783"/>
                <a:ext cx="57077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Electrostatic</a:t>
                </a: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with</a:t>
                </a: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</a:t>
                </a:r>
                <a:r>
                  <a:rPr lang="fr-FR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broad</a:t>
                </a: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  <a:r>
                  <a:rPr lang="fr-FR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spectrum</a:t>
                </a:r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8767CA5-A53D-415B-BFCE-6AAC0C378C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523" y="5670783"/>
                <a:ext cx="5707782" cy="400110"/>
              </a:xfrm>
              <a:prstGeom prst="rect">
                <a:avLst/>
              </a:prstGeom>
              <a:blipFill>
                <a:blip r:embed="rId3"/>
                <a:stretch>
                  <a:fillRect l="-1175" t="-10606" b="-2272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id="{F7C9AE1C-00AE-4331-9717-7437B5AF773C}"/>
              </a:ext>
            </a:extLst>
          </p:cNvPr>
          <p:cNvSpPr txBox="1"/>
          <p:nvPr/>
        </p:nvSpPr>
        <p:spPr>
          <a:xfrm>
            <a:off x="654005" y="2759248"/>
            <a:ext cx="8816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Toroidal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Accelerated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PArticle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Simulator (TAPAS)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274461D-3109-46CA-AB15-7AC7601C6474}"/>
              </a:ext>
            </a:extLst>
          </p:cNvPr>
          <p:cNvSpPr txBox="1"/>
          <p:nvPr/>
        </p:nvSpPr>
        <p:spPr>
          <a:xfrm>
            <a:off x="1308522" y="3384982"/>
            <a:ext cx="7863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>
                    <a:lumMod val="8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↪ Example of application to </a:t>
            </a:r>
            <a:r>
              <a:rPr lang="fr-FR" sz="2000" dirty="0" err="1">
                <a:solidFill>
                  <a:schemeClr val="bg1">
                    <a:lumMod val="8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realistic</a:t>
            </a:r>
            <a:r>
              <a:rPr lang="fr-FR" sz="2000" dirty="0">
                <a:solidFill>
                  <a:schemeClr val="bg1">
                    <a:lumMod val="8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fr-FR" sz="2000" dirty="0" err="1">
                <a:solidFill>
                  <a:schemeClr val="bg1">
                    <a:lumMod val="8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experimental</a:t>
            </a:r>
            <a:r>
              <a:rPr lang="fr-FR" sz="2000" dirty="0">
                <a:solidFill>
                  <a:schemeClr val="bg1">
                    <a:lumMod val="8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case</a:t>
            </a:r>
            <a:endParaRPr lang="fr-FR" sz="20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9B80964-4830-4C80-8A07-AFAC8921E6B3}"/>
              </a:ext>
            </a:extLst>
          </p:cNvPr>
          <p:cNvSpPr txBox="1"/>
          <p:nvPr/>
        </p:nvSpPr>
        <p:spPr>
          <a:xfrm>
            <a:off x="654005" y="1849423"/>
            <a:ext cx="10865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Fundamental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physics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of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energetic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particles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in tokamaks and basics on transport</a:t>
            </a:r>
          </a:p>
        </p:txBody>
      </p:sp>
    </p:spTree>
    <p:extLst>
      <p:ext uri="{BB962C8B-B14F-4D97-AF65-F5344CB8AC3E}">
        <p14:creationId xmlns:p14="http://schemas.microsoft.com/office/powerpoint/2010/main" val="3955915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3ABC8A-A683-4049-B7B7-8B7269EBF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900000"/>
            <a:ext cx="11369331" cy="703098"/>
          </a:xfrm>
        </p:spPr>
        <p:txBody>
          <a:bodyPr>
            <a:no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Absence</a:t>
            </a:r>
            <a:r>
              <a:rPr lang="fr-FR" sz="3600" dirty="0"/>
              <a:t> of turbulence-</a:t>
            </a:r>
            <a:r>
              <a:rPr lang="fr-FR" sz="3600" dirty="0" err="1"/>
              <a:t>induced</a:t>
            </a:r>
            <a:r>
              <a:rPr lang="fr-FR" sz="3600" dirty="0"/>
              <a:t> EP transport in </a:t>
            </a:r>
            <a:r>
              <a:rPr lang="fr-FR" sz="3600" dirty="0" err="1">
                <a:solidFill>
                  <a:srgbClr val="FF0000"/>
                </a:solidFill>
              </a:rPr>
              <a:t>experiments</a:t>
            </a:r>
            <a:endParaRPr lang="fr-FR" sz="3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3">
                <a:extLst>
                  <a:ext uri="{FF2B5EF4-FFF2-40B4-BE49-F238E27FC236}">
                    <a16:creationId xmlns:a16="http://schemas.microsoft.com/office/drawing/2014/main" id="{A65ABB11-69E2-4230-818F-E4540F1E56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85" y="1771124"/>
                <a:ext cx="10800000" cy="4865496"/>
              </a:xfrm>
            </p:spPr>
            <p:txBody>
              <a:bodyPr>
                <a:no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fr-FR" sz="2400" b="1" dirty="0"/>
                  <a:t>TFTR</a:t>
                </a:r>
                <a:r>
                  <a:rPr lang="fr-FR" sz="2400" dirty="0"/>
                  <a:t>: passing MeV fusion </a:t>
                </a:r>
                <a:r>
                  <a:rPr lang="fr-FR" sz="2400" dirty="0" err="1"/>
                  <a:t>products</a:t>
                </a:r>
                <a:r>
                  <a:rPr lang="fr-FR" sz="2400" dirty="0"/>
                  <a:t> </a:t>
                </a:r>
                <a:r>
                  <a:rPr lang="fr-FR" sz="2400" dirty="0" err="1"/>
                  <a:t>exhibited</a:t>
                </a:r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𝐸𝑃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≈0.1</m:t>
                    </m:r>
                    <m:sSup>
                      <m:sSup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sz="2400" dirty="0"/>
                  <a:t>, </a:t>
                </a:r>
                <a:r>
                  <a:rPr lang="fr-FR" sz="2400" dirty="0" err="1"/>
                  <a:t>smaller</a:t>
                </a:r>
                <a:r>
                  <a:rPr lang="fr-FR" sz="2400" dirty="0"/>
                  <a:t> </a:t>
                </a:r>
                <a:r>
                  <a:rPr lang="fr-FR" sz="2400" dirty="0" err="1"/>
                  <a:t>than</a:t>
                </a:r>
                <a:r>
                  <a:rPr lang="fr-FR" sz="2400" dirty="0"/>
                  <a:t> thermal </a:t>
                </a:r>
                <a:r>
                  <a:rPr lang="fr-FR" sz="2400" dirty="0" err="1"/>
                  <a:t>diffusivity</a:t>
                </a:r>
                <a:r>
                  <a:rPr lang="fr-FR" sz="2400" dirty="0"/>
                  <a:t> </a:t>
                </a:r>
                <a:r>
                  <a:rPr lang="fr-FR" sz="2400" dirty="0">
                    <a:solidFill>
                      <a:srgbClr val="1C63DE"/>
                    </a:solidFill>
                  </a:rPr>
                  <a:t>[</a:t>
                </a:r>
                <a:r>
                  <a:rPr lang="fr-FR" sz="2400" dirty="0" err="1">
                    <a:solidFill>
                      <a:srgbClr val="1C63DE"/>
                    </a:solidFill>
                  </a:rPr>
                  <a:t>Zweben</a:t>
                </a:r>
                <a:r>
                  <a:rPr lang="fr-FR" sz="2400" dirty="0">
                    <a:solidFill>
                      <a:srgbClr val="1C63DE"/>
                    </a:solidFill>
                  </a:rPr>
                  <a:t> NF1991]</a:t>
                </a:r>
                <a:r>
                  <a:rPr lang="fr-FR" sz="2400" dirty="0"/>
                  <a:t>,</a:t>
                </a:r>
                <a:r>
                  <a:rPr lang="fr-FR" sz="2400" dirty="0">
                    <a:solidFill>
                      <a:srgbClr val="2E3761"/>
                    </a:solidFill>
                  </a:rPr>
                  <a:t> </a:t>
                </a:r>
                <a:r>
                  <a:rPr lang="fr-FR" sz="2400" dirty="0" err="1">
                    <a:solidFill>
                      <a:srgbClr val="2E3761"/>
                    </a:solidFill>
                  </a:rPr>
                  <a:t>especially</a:t>
                </a:r>
                <a:r>
                  <a:rPr lang="fr-FR" sz="2400" dirty="0">
                    <a:solidFill>
                      <a:srgbClr val="2E3761"/>
                    </a:solidFill>
                  </a:rPr>
                  <a:t> in DT plasmas </a:t>
                </a:r>
                <a:r>
                  <a:rPr lang="fr-FR" sz="2400" dirty="0">
                    <a:solidFill>
                      <a:srgbClr val="1C63DE"/>
                    </a:solidFill>
                  </a:rPr>
                  <a:t>[</a:t>
                </a:r>
                <a:r>
                  <a:rPr lang="fr-FR" sz="2400" dirty="0" err="1">
                    <a:solidFill>
                      <a:srgbClr val="1C63DE"/>
                    </a:solidFill>
                  </a:rPr>
                  <a:t>Zweben</a:t>
                </a:r>
                <a:r>
                  <a:rPr lang="fr-FR" sz="2400" dirty="0">
                    <a:solidFill>
                      <a:srgbClr val="1C63DE"/>
                    </a:solidFill>
                  </a:rPr>
                  <a:t> NF1995] </a:t>
                </a:r>
                <a:r>
                  <a:rPr lang="fr-FR" sz="2400" dirty="0" err="1"/>
                  <a:t>unlikely</a:t>
                </a:r>
                <a:r>
                  <a:rPr lang="fr-FR" sz="2400" dirty="0"/>
                  <a:t> due to plasma fluctuations </a:t>
                </a:r>
                <a:r>
                  <a:rPr lang="fr-FR" sz="2400" dirty="0">
                    <a:solidFill>
                      <a:srgbClr val="1C63DE"/>
                    </a:solidFill>
                  </a:rPr>
                  <a:t>[</a:t>
                </a:r>
                <a:r>
                  <a:rPr lang="fr-FR" sz="2400" dirty="0" err="1">
                    <a:solidFill>
                      <a:srgbClr val="1C63DE"/>
                    </a:solidFill>
                  </a:rPr>
                  <a:t>Zweben</a:t>
                </a:r>
                <a:r>
                  <a:rPr lang="fr-FR" sz="2400" dirty="0">
                    <a:solidFill>
                      <a:srgbClr val="1C63DE"/>
                    </a:solidFill>
                  </a:rPr>
                  <a:t> PoP1994]</a:t>
                </a:r>
                <a:r>
                  <a:rPr lang="fr-FR" sz="2400" dirty="0"/>
                  <a:t>, but </a:t>
                </a:r>
                <a:r>
                  <a:rPr lang="fr-FR" sz="2400" dirty="0" err="1"/>
                  <a:t>mainly</a:t>
                </a:r>
                <a:r>
                  <a:rPr lang="fr-FR" sz="2400" dirty="0"/>
                  <a:t> to </a:t>
                </a:r>
                <a:r>
                  <a:rPr lang="fr-FR" sz="2400" dirty="0" err="1"/>
                  <a:t>ripple</a:t>
                </a:r>
                <a:r>
                  <a:rPr lang="fr-FR" sz="2400" dirty="0"/>
                  <a:t> </a:t>
                </a:r>
                <a:r>
                  <a:rPr lang="fr-FR" sz="2400" dirty="0" err="1"/>
                  <a:t>effects</a:t>
                </a:r>
                <a:r>
                  <a:rPr lang="fr-FR" sz="2400" dirty="0"/>
                  <a:t> </a:t>
                </a:r>
                <a:r>
                  <a:rPr lang="fr-FR" sz="2400" dirty="0">
                    <a:solidFill>
                      <a:srgbClr val="1C63DE"/>
                    </a:solidFill>
                  </a:rPr>
                  <a:t>[</a:t>
                </a:r>
                <a:r>
                  <a:rPr lang="fr-FR" sz="2400" dirty="0" err="1">
                    <a:solidFill>
                      <a:srgbClr val="1C63DE"/>
                    </a:solidFill>
                  </a:rPr>
                  <a:t>Yavorskij</a:t>
                </a:r>
                <a:r>
                  <a:rPr lang="fr-FR" sz="2400" dirty="0">
                    <a:solidFill>
                      <a:srgbClr val="1C63DE"/>
                    </a:solidFill>
                  </a:rPr>
                  <a:t> NF1998]</a:t>
                </a:r>
                <a:r>
                  <a:rPr lang="fr-FR" sz="2400" dirty="0"/>
                  <a:t>. For </a:t>
                </a:r>
                <a:r>
                  <a:rPr lang="fr-FR" sz="2400" dirty="0" err="1"/>
                  <a:t>beam</a:t>
                </a:r>
                <a:r>
                  <a:rPr lang="fr-FR" sz="2400" dirty="0"/>
                  <a:t> EP, </a:t>
                </a:r>
                <a:r>
                  <a:rPr lang="fr-FR" sz="2400" dirty="0" err="1"/>
                  <a:t>there</a:t>
                </a:r>
                <a:r>
                  <a:rPr lang="fr-FR" sz="2400" dirty="0"/>
                  <a:t> </a:t>
                </a:r>
                <a:r>
                  <a:rPr lang="fr-FR" sz="2400" dirty="0" err="1"/>
                  <a:t>is</a:t>
                </a:r>
                <a:r>
                  <a:rPr lang="fr-FR" sz="2400" dirty="0"/>
                  <a:t> no </a:t>
                </a:r>
                <a:r>
                  <a:rPr lang="fr-FR" sz="2400" dirty="0" err="1"/>
                  <a:t>clear</a:t>
                </a:r>
                <a:r>
                  <a:rPr lang="fr-FR" sz="2400" dirty="0"/>
                  <a:t> conclusion </a:t>
                </a:r>
                <a:r>
                  <a:rPr lang="fr-FR" sz="2400" dirty="0">
                    <a:solidFill>
                      <a:srgbClr val="1C63DE"/>
                    </a:solidFill>
                  </a:rPr>
                  <a:t>[Ruskov NF1995, Ruskov PRL1995]. </a:t>
                </a:r>
                <a:r>
                  <a:rPr lang="fr-FR" sz="2400" dirty="0">
                    <a:solidFill>
                      <a:srgbClr val="FF0000"/>
                    </a:solidFill>
                  </a:rPr>
                  <a:t>No </a:t>
                </a:r>
                <a:r>
                  <a:rPr lang="fr-FR" sz="2400" dirty="0" err="1">
                    <a:solidFill>
                      <a:srgbClr val="FF0000"/>
                    </a:solidFill>
                  </a:rPr>
                  <a:t>significant</a:t>
                </a:r>
                <a:r>
                  <a:rPr lang="fr-FR" sz="2400" dirty="0">
                    <a:solidFill>
                      <a:srgbClr val="FF0000"/>
                    </a:solidFill>
                  </a:rPr>
                  <a:t> EP </a:t>
                </a:r>
                <a:r>
                  <a:rPr lang="fr-FR" sz="2400" dirty="0" err="1">
                    <a:solidFill>
                      <a:srgbClr val="FF0000"/>
                    </a:solidFill>
                  </a:rPr>
                  <a:t>anomalous</a:t>
                </a:r>
                <a:r>
                  <a:rPr lang="fr-FR" sz="2400" dirty="0">
                    <a:solidFill>
                      <a:srgbClr val="FF0000"/>
                    </a:solidFill>
                  </a:rPr>
                  <a:t> transport and </a:t>
                </a:r>
                <a:r>
                  <a:rPr lang="fr-FR" sz="2400" dirty="0" err="1">
                    <a:solidFill>
                      <a:srgbClr val="FF0000"/>
                    </a:solidFill>
                  </a:rPr>
                  <a:t>losses</a:t>
                </a:r>
                <a:r>
                  <a:rPr lang="fr-FR" sz="2400" dirty="0">
                    <a:solidFill>
                      <a:srgbClr val="FF0000"/>
                    </a:solidFill>
                  </a:rPr>
                  <a:t> </a:t>
                </a:r>
                <a:r>
                  <a:rPr lang="fr-FR" sz="2400" dirty="0" err="1">
                    <a:solidFill>
                      <a:srgbClr val="FF0000"/>
                    </a:solidFill>
                  </a:rPr>
                  <a:t>were</a:t>
                </a:r>
                <a:r>
                  <a:rPr lang="fr-FR" sz="2400" dirty="0">
                    <a:solidFill>
                      <a:srgbClr val="FF0000"/>
                    </a:solidFill>
                  </a:rPr>
                  <a:t> </a:t>
                </a:r>
                <a:r>
                  <a:rPr lang="fr-FR" sz="2400" dirty="0" err="1">
                    <a:solidFill>
                      <a:srgbClr val="FF0000"/>
                    </a:solidFill>
                  </a:rPr>
                  <a:t>observed</a:t>
                </a:r>
                <a:r>
                  <a:rPr lang="fr-FR" sz="2400" dirty="0">
                    <a:solidFill>
                      <a:srgbClr val="FF0000"/>
                    </a:solidFill>
                  </a:rPr>
                  <a:t> in TFTR.</a:t>
                </a:r>
                <a:endParaRPr lang="fr-FR" sz="2400" dirty="0">
                  <a:solidFill>
                    <a:srgbClr val="1C63DE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r>
                  <a:rPr lang="fr-FR" sz="2400" dirty="0" err="1"/>
                  <a:t>Similar</a:t>
                </a:r>
                <a:r>
                  <a:rPr lang="fr-FR" sz="2400" dirty="0"/>
                  <a:t> </a:t>
                </a:r>
                <a:r>
                  <a:rPr lang="fr-FR" sz="2400" dirty="0" err="1"/>
                  <a:t>results</a:t>
                </a:r>
                <a:r>
                  <a:rPr lang="fr-FR" sz="2400" dirty="0"/>
                  <a:t> for </a:t>
                </a:r>
                <a:r>
                  <a:rPr lang="fr-FR" sz="2400" b="1" dirty="0"/>
                  <a:t>JT-60U</a:t>
                </a:r>
                <a:r>
                  <a:rPr lang="fr-FR" sz="2400" dirty="0"/>
                  <a:t> (EP transport in </a:t>
                </a:r>
                <a:r>
                  <a:rPr lang="fr-FR" sz="2400" dirty="0" err="1"/>
                  <a:t>reversed</a:t>
                </a:r>
                <a:r>
                  <a:rPr lang="fr-FR" sz="2400" dirty="0"/>
                  <a:t> </a:t>
                </a:r>
                <a:r>
                  <a:rPr lang="fr-FR" sz="2400" dirty="0" err="1"/>
                  <a:t>shear</a:t>
                </a:r>
                <a:r>
                  <a:rPr lang="fr-FR" sz="2400" dirty="0"/>
                  <a:t> </a:t>
                </a:r>
                <a:r>
                  <a:rPr lang="fr-FR" sz="2400" dirty="0" err="1"/>
                  <a:t>operations</a:t>
                </a:r>
                <a:r>
                  <a:rPr lang="fr-FR" sz="2400" dirty="0"/>
                  <a:t> due to </a:t>
                </a:r>
                <a:r>
                  <a:rPr lang="fr-FR" sz="2400" dirty="0" err="1"/>
                  <a:t>ripple</a:t>
                </a:r>
                <a:r>
                  <a:rPr lang="fr-FR" sz="2400" dirty="0"/>
                  <a:t> </a:t>
                </a:r>
                <a:r>
                  <a:rPr lang="fr-FR" sz="2400" dirty="0" err="1"/>
                  <a:t>effects</a:t>
                </a:r>
                <a:r>
                  <a:rPr lang="fr-FR" sz="2400" dirty="0"/>
                  <a:t> </a:t>
                </a:r>
                <a:r>
                  <a:rPr lang="fr-FR" sz="2400" dirty="0">
                    <a:solidFill>
                      <a:srgbClr val="1C63DE"/>
                    </a:solidFill>
                  </a:rPr>
                  <a:t>[</a:t>
                </a:r>
                <a:r>
                  <a:rPr lang="fr-FR" sz="2400" dirty="0" err="1">
                    <a:solidFill>
                      <a:srgbClr val="1C63DE"/>
                    </a:solidFill>
                  </a:rPr>
                  <a:t>Tobita</a:t>
                </a:r>
                <a:r>
                  <a:rPr lang="fr-FR" sz="2400" dirty="0">
                    <a:solidFill>
                      <a:srgbClr val="1C63DE"/>
                    </a:solidFill>
                  </a:rPr>
                  <a:t> </a:t>
                </a:r>
                <a:r>
                  <a:rPr lang="fr-FR" sz="2400" dirty="0" err="1">
                    <a:solidFill>
                      <a:srgbClr val="1C63DE"/>
                    </a:solidFill>
                  </a:rPr>
                  <a:t>Nucl</a:t>
                </a:r>
                <a:r>
                  <a:rPr lang="fr-FR" sz="2400" dirty="0">
                    <a:solidFill>
                      <a:srgbClr val="1C63DE"/>
                    </a:solidFill>
                  </a:rPr>
                  <a:t>. Fusion 1997]</a:t>
                </a:r>
                <a:r>
                  <a:rPr lang="fr-FR" sz="2400" dirty="0"/>
                  <a:t>) and </a:t>
                </a:r>
                <a:r>
                  <a:rPr lang="fr-FR" sz="2400" b="1" dirty="0"/>
                  <a:t>JET</a:t>
                </a:r>
                <a:r>
                  <a:rPr lang="fr-FR" sz="2400" dirty="0"/>
                  <a:t> (</a:t>
                </a:r>
                <a:r>
                  <a:rPr lang="fr-FR" sz="2400" dirty="0" err="1"/>
                  <a:t>agreeement</a:t>
                </a:r>
                <a:r>
                  <a:rPr lang="fr-FR" sz="2400" dirty="0"/>
                  <a:t> </a:t>
                </a:r>
                <a:r>
                  <a:rPr lang="fr-FR" sz="2400" dirty="0" err="1"/>
                  <a:t>between</a:t>
                </a:r>
                <a:r>
                  <a:rPr lang="fr-FR" sz="2400" dirty="0"/>
                  <a:t> </a:t>
                </a:r>
                <a:r>
                  <a:rPr lang="fr-FR" sz="2400" dirty="0" err="1"/>
                  <a:t>modelling</a:t>
                </a:r>
                <a:r>
                  <a:rPr lang="fr-FR" sz="2400" dirty="0"/>
                  <a:t> and </a:t>
                </a:r>
                <a:r>
                  <a:rPr lang="fr-FR" sz="2400" dirty="0" err="1"/>
                  <a:t>experiments</a:t>
                </a:r>
                <a:r>
                  <a:rPr lang="fr-FR" sz="2400" dirty="0"/>
                  <a:t> by setting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𝐸𝑃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</m:oMath>
                </a14:m>
                <a:r>
                  <a:rPr lang="fr-FR" sz="2400" b="0" dirty="0"/>
                  <a:t> </a:t>
                </a:r>
                <a:r>
                  <a:rPr lang="fr-FR" sz="2400" b="0" dirty="0">
                    <a:solidFill>
                      <a:srgbClr val="1C63DE"/>
                    </a:solidFill>
                  </a:rPr>
                  <a:t>[</a:t>
                </a:r>
                <a:r>
                  <a:rPr lang="fr-FR" sz="2400" b="0" dirty="0" err="1">
                    <a:solidFill>
                      <a:srgbClr val="1C63DE"/>
                    </a:solidFill>
                  </a:rPr>
                  <a:t>Baranov</a:t>
                </a:r>
                <a:r>
                  <a:rPr lang="fr-FR" sz="2400" b="0" dirty="0">
                    <a:solidFill>
                      <a:srgbClr val="1C63DE"/>
                    </a:solidFill>
                  </a:rPr>
                  <a:t> PPCF2009]</a:t>
                </a:r>
                <a:r>
                  <a:rPr lang="fr-FR" sz="2400" b="0" dirty="0"/>
                  <a:t>). </a:t>
                </a:r>
                <a:r>
                  <a:rPr lang="fr-FR" sz="2400" dirty="0">
                    <a:solidFill>
                      <a:srgbClr val="FF0000"/>
                    </a:solidFill>
                  </a:rPr>
                  <a:t>No </a:t>
                </a:r>
                <a:r>
                  <a:rPr lang="fr-FR" sz="2400" dirty="0" err="1">
                    <a:solidFill>
                      <a:srgbClr val="FF0000"/>
                    </a:solidFill>
                  </a:rPr>
                  <a:t>significant</a:t>
                </a:r>
                <a:r>
                  <a:rPr lang="fr-FR" sz="2400" dirty="0">
                    <a:solidFill>
                      <a:srgbClr val="FF0000"/>
                    </a:solidFill>
                  </a:rPr>
                  <a:t> EP </a:t>
                </a:r>
                <a:r>
                  <a:rPr lang="fr-FR" sz="2400" dirty="0" err="1">
                    <a:solidFill>
                      <a:srgbClr val="FF0000"/>
                    </a:solidFill>
                  </a:rPr>
                  <a:t>anomalous</a:t>
                </a:r>
                <a:r>
                  <a:rPr lang="fr-FR" sz="2400" dirty="0">
                    <a:solidFill>
                      <a:srgbClr val="FF0000"/>
                    </a:solidFill>
                  </a:rPr>
                  <a:t> transport and </a:t>
                </a:r>
                <a:r>
                  <a:rPr lang="fr-FR" sz="2400" dirty="0" err="1">
                    <a:solidFill>
                      <a:srgbClr val="FF0000"/>
                    </a:solidFill>
                  </a:rPr>
                  <a:t>losses</a:t>
                </a:r>
                <a:r>
                  <a:rPr lang="fr-FR" sz="2400" dirty="0">
                    <a:solidFill>
                      <a:srgbClr val="FF0000"/>
                    </a:solidFill>
                  </a:rPr>
                  <a:t> </a:t>
                </a:r>
                <a:r>
                  <a:rPr lang="fr-FR" sz="2400" dirty="0" err="1">
                    <a:solidFill>
                      <a:srgbClr val="FF0000"/>
                    </a:solidFill>
                  </a:rPr>
                  <a:t>were</a:t>
                </a:r>
                <a:r>
                  <a:rPr lang="fr-FR" sz="2400" dirty="0">
                    <a:solidFill>
                      <a:srgbClr val="FF0000"/>
                    </a:solidFill>
                  </a:rPr>
                  <a:t> </a:t>
                </a:r>
                <a:r>
                  <a:rPr lang="fr-FR" sz="2400" dirty="0" err="1">
                    <a:solidFill>
                      <a:srgbClr val="FF0000"/>
                    </a:solidFill>
                  </a:rPr>
                  <a:t>observed</a:t>
                </a:r>
                <a:r>
                  <a:rPr lang="fr-FR" sz="2400" dirty="0">
                    <a:solidFill>
                      <a:srgbClr val="FF0000"/>
                    </a:solidFill>
                  </a:rPr>
                  <a:t> in JT-60U and JET.</a:t>
                </a:r>
              </a:p>
              <a:p>
                <a:r>
                  <a:rPr lang="fr-FR" sz="2400" dirty="0" err="1"/>
                  <a:t>Similar</a:t>
                </a:r>
                <a:r>
                  <a:rPr lang="fr-FR" sz="2400" dirty="0"/>
                  <a:t> </a:t>
                </a:r>
                <a:r>
                  <a:rPr lang="fr-FR" sz="2400" dirty="0" err="1"/>
                  <a:t>results</a:t>
                </a:r>
                <a:r>
                  <a:rPr lang="fr-FR" sz="2400" dirty="0"/>
                  <a:t> for on-axis NBI in </a:t>
                </a:r>
                <a:r>
                  <a:rPr lang="fr-FR" sz="2400" b="1" dirty="0"/>
                  <a:t>DIII-D</a:t>
                </a:r>
                <a:r>
                  <a:rPr lang="fr-FR" sz="2400" dirty="0"/>
                  <a:t> </a:t>
                </a:r>
                <a:r>
                  <a:rPr lang="fr-FR" sz="2400" dirty="0">
                    <a:solidFill>
                      <a:srgbClr val="1C63DE"/>
                    </a:solidFill>
                  </a:rPr>
                  <a:t>[Pace NF 2011]</a:t>
                </a:r>
                <a:r>
                  <a:rPr lang="fr-FR" sz="2400" dirty="0">
                    <a:solidFill>
                      <a:srgbClr val="FF0000"/>
                    </a:solidFill>
                  </a:rPr>
                  <a:t>. EP transport </a:t>
                </a:r>
                <a:r>
                  <a:rPr lang="fr-FR" sz="2400" dirty="0" err="1">
                    <a:solidFill>
                      <a:srgbClr val="FF0000"/>
                    </a:solidFill>
                  </a:rPr>
                  <a:t>induced</a:t>
                </a:r>
                <a:r>
                  <a:rPr lang="fr-FR" sz="2400" dirty="0">
                    <a:solidFill>
                      <a:srgbClr val="FF0000"/>
                    </a:solidFill>
                  </a:rPr>
                  <a:t> by turbulence </a:t>
                </a:r>
                <a:r>
                  <a:rPr lang="fr-FR" sz="2400" dirty="0" err="1">
                    <a:solidFill>
                      <a:srgbClr val="FF0000"/>
                    </a:solidFill>
                  </a:rPr>
                  <a:t>is</a:t>
                </a:r>
                <a:r>
                  <a:rPr lang="fr-FR" sz="2400" dirty="0">
                    <a:solidFill>
                      <a:srgbClr val="FF0000"/>
                    </a:solidFill>
                  </a:rPr>
                  <a:t> </a:t>
                </a:r>
                <a:r>
                  <a:rPr lang="fr-FR" sz="2400" dirty="0" err="1">
                    <a:solidFill>
                      <a:srgbClr val="FF0000"/>
                    </a:solidFill>
                  </a:rPr>
                  <a:t>too</a:t>
                </a:r>
                <a:r>
                  <a:rPr lang="fr-FR" sz="2400" dirty="0">
                    <a:solidFill>
                      <a:srgbClr val="FF0000"/>
                    </a:solidFill>
                  </a:rPr>
                  <a:t> </a:t>
                </a:r>
                <a:r>
                  <a:rPr lang="fr-FR" sz="2400" dirty="0" err="1">
                    <a:solidFill>
                      <a:srgbClr val="FF0000"/>
                    </a:solidFill>
                  </a:rPr>
                  <a:t>small</a:t>
                </a:r>
                <a:r>
                  <a:rPr lang="fr-FR" sz="2400" dirty="0">
                    <a:solidFill>
                      <a:srgbClr val="FF0000"/>
                    </a:solidFill>
                  </a:rPr>
                  <a:t> to </a:t>
                </a:r>
                <a:r>
                  <a:rPr lang="fr-FR" sz="2400" dirty="0" err="1">
                    <a:solidFill>
                      <a:srgbClr val="FF0000"/>
                    </a:solidFill>
                  </a:rPr>
                  <a:t>be</a:t>
                </a:r>
                <a:r>
                  <a:rPr lang="fr-FR" sz="2400" dirty="0">
                    <a:solidFill>
                      <a:srgbClr val="FF0000"/>
                    </a:solidFill>
                  </a:rPr>
                  <a:t> </a:t>
                </a:r>
                <a:r>
                  <a:rPr lang="fr-FR" sz="2400" dirty="0" err="1">
                    <a:solidFill>
                      <a:srgbClr val="FF0000"/>
                    </a:solidFill>
                  </a:rPr>
                  <a:t>experimentally</a:t>
                </a:r>
                <a:r>
                  <a:rPr lang="fr-FR" sz="2400" dirty="0">
                    <a:solidFill>
                      <a:srgbClr val="FF0000"/>
                    </a:solidFill>
                  </a:rPr>
                  <a:t> relevant </a:t>
                </a:r>
                <a:r>
                  <a:rPr lang="fr-FR" sz="2400" dirty="0">
                    <a:solidFill>
                      <a:srgbClr val="1C63DE"/>
                    </a:solidFill>
                  </a:rPr>
                  <a:t>[Pace PoP2013]</a:t>
                </a:r>
                <a:endParaRPr lang="fr-FR" sz="2400" dirty="0">
                  <a:solidFill>
                    <a:srgbClr val="FF0000"/>
                  </a:solidFill>
                </a:endParaRPr>
              </a:p>
              <a:p>
                <a:endParaRPr lang="fr-FR" sz="2400" b="0" dirty="0"/>
              </a:p>
            </p:txBody>
          </p:sp>
        </mc:Choice>
        <mc:Fallback xmlns="">
          <p:sp>
            <p:nvSpPr>
              <p:cNvPr id="4" name="Espace réservé du contenu 3">
                <a:extLst>
                  <a:ext uri="{FF2B5EF4-FFF2-40B4-BE49-F238E27FC236}">
                    <a16:creationId xmlns:a16="http://schemas.microsoft.com/office/drawing/2014/main" id="{A65ABB11-69E2-4230-818F-E4540F1E56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85" y="1771124"/>
                <a:ext cx="10800000" cy="4865496"/>
              </a:xfrm>
              <a:blipFill>
                <a:blip r:embed="rId2"/>
                <a:stretch>
                  <a:fillRect l="-1580" t="-2757" r="-11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03233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DF110E-2249-4FB0-B652-333825687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Evidence</a:t>
            </a:r>
            <a:r>
              <a:rPr lang="fr-FR" sz="3200" dirty="0"/>
              <a:t> of turbulence-</a:t>
            </a:r>
            <a:r>
              <a:rPr lang="fr-FR" sz="3200" dirty="0" err="1"/>
              <a:t>induced</a:t>
            </a:r>
            <a:r>
              <a:rPr lang="fr-FR" sz="3200" dirty="0"/>
              <a:t> EP transport in </a:t>
            </a:r>
            <a:r>
              <a:rPr lang="fr-FR" sz="3200" dirty="0" err="1">
                <a:solidFill>
                  <a:srgbClr val="FF0000"/>
                </a:solidFill>
              </a:rPr>
              <a:t>experiments</a:t>
            </a:r>
            <a:endParaRPr lang="fr-FR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D58DDDC2-FC91-479C-8F57-CF245195EF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000" y="2016568"/>
                <a:ext cx="10800000" cy="43513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fr-FR" sz="2800" b="1" dirty="0"/>
                  <a:t>AUG</a:t>
                </a:r>
                <a:r>
                  <a:rPr lang="fr-FR" sz="2800" dirty="0"/>
                  <a:t>: </a:t>
                </a:r>
                <a:r>
                  <a:rPr lang="en-US" sz="2800" dirty="0">
                    <a:solidFill>
                      <a:srgbClr val="FF0000"/>
                    </a:solidFill>
                  </a:rPr>
                  <a:t>for realistic experimental conditions,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𝐸𝑃</m:t>
                        </m:r>
                      </m:sub>
                    </m:sSub>
                    <m:r>
                      <a:rPr lang="fr-FR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fr-FR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</m:oMath>
                </a14:m>
                <a:r>
                  <a:rPr lang="en-US" sz="2800" dirty="0"/>
                  <a:t> and the experimental results indicate a redistribution of EP driven by turbulent </a:t>
                </a:r>
                <a:r>
                  <a:rPr lang="fr-FR" sz="2800" dirty="0">
                    <a:solidFill>
                      <a:srgbClr val="1C63DE"/>
                    </a:solidFill>
                  </a:rPr>
                  <a:t>[Günter NF2007]</a:t>
                </a:r>
              </a:p>
              <a:p>
                <a:r>
                  <a:rPr lang="fr-FR" sz="2800" b="1" dirty="0"/>
                  <a:t>DIII-D</a:t>
                </a:r>
                <a:r>
                  <a:rPr lang="fr-FR" sz="2800" dirty="0"/>
                  <a:t>: off-axis NBCD gave a </a:t>
                </a:r>
                <a:r>
                  <a:rPr lang="fr-FR" sz="2800" dirty="0" err="1"/>
                  <a:t>peak</a:t>
                </a:r>
                <a:r>
                  <a:rPr lang="fr-FR" sz="2800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𝐸𝑃</m:t>
                        </m:r>
                      </m:sub>
                    </m:sSub>
                    <m:r>
                      <a:rPr lang="fr-FR"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∼1</m:t>
                    </m:r>
                    <m:sSup>
                      <m:sSupPr>
                        <m:ctrlPr>
                          <a:rPr lang="fr-F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fr-FR"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sz="2800" dirty="0">
                    <a:solidFill>
                      <a:srgbClr val="FF0000"/>
                    </a:solidFill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fr-FR"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=40</m:t>
                    </m:r>
                  </m:oMath>
                </a14:m>
                <a:r>
                  <a:rPr lang="fr-FR" sz="2800" dirty="0">
                    <a:solidFill>
                      <a:srgbClr val="FF0000"/>
                    </a:solidFill>
                  </a:rPr>
                  <a:t> keV</a:t>
                </a:r>
                <a:r>
                  <a:rPr lang="fr-FR" sz="2800" dirty="0"/>
                  <a:t>, </a:t>
                </a:r>
                <a:r>
                  <a:rPr lang="fr-FR" sz="2800" dirty="0" err="1"/>
                  <a:t>decreasing</a:t>
                </a:r>
                <a:r>
                  <a:rPr lang="fr-FR" sz="2800" dirty="0"/>
                  <a:t> </a:t>
                </a:r>
                <a:r>
                  <a:rPr lang="fr-FR" sz="2800" dirty="0" err="1"/>
                  <a:t>with</a:t>
                </a:r>
                <a:r>
                  <a:rPr lang="fr-FR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sz="280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fr-FR" sz="2800" dirty="0"/>
                  <a:t> (transport </a:t>
                </a:r>
                <a:r>
                  <a:rPr lang="fr-FR" sz="2800" dirty="0" err="1"/>
                  <a:t>beyond</a:t>
                </a:r>
                <a:r>
                  <a:rPr lang="fr-FR" sz="2800" dirty="0"/>
                  <a:t>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≫10</m:t>
                    </m:r>
                  </m:oMath>
                </a14:m>
                <a:r>
                  <a:rPr lang="fr-FR" sz="2800" dirty="0"/>
                  <a:t> </a:t>
                </a:r>
                <a:r>
                  <a:rPr lang="fr-FR" sz="2800" dirty="0" err="1"/>
                  <a:t>is</a:t>
                </a:r>
                <a:r>
                  <a:rPr lang="fr-FR" sz="2800" dirty="0"/>
                  <a:t> </a:t>
                </a:r>
                <a:r>
                  <a:rPr lang="fr-FR" sz="2800" dirty="0" err="1"/>
                  <a:t>negligible</a:t>
                </a:r>
                <a:r>
                  <a:rPr lang="fr-FR" sz="2800" dirty="0"/>
                  <a:t> and turbulence affects </a:t>
                </a:r>
                <a:r>
                  <a:rPr lang="fr-FR" sz="2800" dirty="0" err="1"/>
                  <a:t>equally</a:t>
                </a:r>
                <a:r>
                  <a:rPr lang="fr-FR" sz="2800" dirty="0"/>
                  <a:t> passing and </a:t>
                </a:r>
                <a:r>
                  <a:rPr lang="fr-FR" sz="2800" dirty="0" err="1"/>
                  <a:t>trapped</a:t>
                </a:r>
                <a:r>
                  <a:rPr lang="fr-FR" sz="2800" dirty="0"/>
                  <a:t> ions </a:t>
                </a:r>
                <a:r>
                  <a:rPr lang="fr-FR" sz="2800" dirty="0">
                    <a:solidFill>
                      <a:srgbClr val="1C63DE"/>
                    </a:solidFill>
                  </a:rPr>
                  <a:t>[</a:t>
                </a:r>
                <a:r>
                  <a:rPr lang="fr-FR" sz="2800" dirty="0" err="1">
                    <a:solidFill>
                      <a:srgbClr val="1C63DE"/>
                    </a:solidFill>
                  </a:rPr>
                  <a:t>Heidbrink</a:t>
                </a:r>
                <a:r>
                  <a:rPr lang="fr-FR" sz="2800" dirty="0">
                    <a:solidFill>
                      <a:srgbClr val="1C63DE"/>
                    </a:solidFill>
                  </a:rPr>
                  <a:t> PRL 2009]</a:t>
                </a:r>
                <a:r>
                  <a:rPr lang="fr-FR" sz="2800" dirty="0"/>
                  <a:t>).</a:t>
                </a:r>
                <a:endParaRPr lang="fr-FR" sz="2800" dirty="0">
                  <a:solidFill>
                    <a:srgbClr val="1C63DE"/>
                  </a:solidFill>
                </a:endParaRPr>
              </a:p>
              <a:p>
                <a:r>
                  <a:rPr lang="fr-FR" sz="2800" b="1" dirty="0"/>
                  <a:t>TORPEX (SMT)</a:t>
                </a:r>
                <a:r>
                  <a:rPr lang="fr-FR" sz="2800" dirty="0"/>
                  <a:t>: </a:t>
                </a:r>
                <a:r>
                  <a:rPr lang="fr-FR" sz="2800" dirty="0" err="1">
                    <a:solidFill>
                      <a:srgbClr val="FF0000"/>
                    </a:solidFill>
                  </a:rPr>
                  <a:t>Suprathermal</a:t>
                </a:r>
                <a:r>
                  <a:rPr lang="fr-FR" sz="2800" dirty="0">
                    <a:solidFill>
                      <a:srgbClr val="FF0000"/>
                    </a:solidFill>
                  </a:rPr>
                  <a:t> ion turbulent transport </a:t>
                </a:r>
                <a:r>
                  <a:rPr lang="fr-FR" sz="2800" dirty="0" err="1">
                    <a:solidFill>
                      <a:srgbClr val="FF0000"/>
                    </a:solidFill>
                  </a:rPr>
                  <a:t>is</a:t>
                </a:r>
                <a:r>
                  <a:rPr lang="fr-FR" sz="2800" dirty="0">
                    <a:solidFill>
                      <a:srgbClr val="FF0000"/>
                    </a:solidFill>
                  </a:rPr>
                  <a:t> </a:t>
                </a:r>
                <a:r>
                  <a:rPr lang="fr-FR" sz="2800" dirty="0" err="1">
                    <a:solidFill>
                      <a:srgbClr val="FF0000"/>
                    </a:solidFill>
                  </a:rPr>
                  <a:t>nondiffusive</a:t>
                </a:r>
                <a:r>
                  <a:rPr lang="fr-FR" sz="2800" dirty="0"/>
                  <a:t>, </a:t>
                </a:r>
                <a:r>
                  <a:rPr lang="fr-FR" sz="2800" dirty="0" err="1"/>
                  <a:t>ranging</a:t>
                </a:r>
                <a:r>
                  <a:rPr lang="fr-FR" sz="2800" dirty="0"/>
                  <a:t> </a:t>
                </a:r>
                <a:r>
                  <a:rPr lang="fr-FR" sz="2800" dirty="0" err="1"/>
                  <a:t>from</a:t>
                </a:r>
                <a:r>
                  <a:rPr lang="fr-FR" sz="2800" dirty="0"/>
                  <a:t> </a:t>
                </a:r>
                <a:r>
                  <a:rPr lang="fr-FR" sz="2800" dirty="0" err="1"/>
                  <a:t>subdiffusive</a:t>
                </a:r>
                <a:r>
                  <a:rPr lang="fr-FR" sz="2800" dirty="0"/>
                  <a:t> </a:t>
                </a:r>
                <a:r>
                  <a:rPr lang="fr-FR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→</a:t>
                </a:r>
                <a:r>
                  <a:rPr lang="fr-FR" sz="2800" dirty="0"/>
                  <a:t> </a:t>
                </a:r>
                <a:r>
                  <a:rPr lang="fr-FR" sz="2800" dirty="0" err="1"/>
                  <a:t>superdiffusive</a:t>
                </a:r>
                <a:r>
                  <a:rPr lang="fr-FR" sz="2800" dirty="0"/>
                  <a:t> </a:t>
                </a:r>
                <a:r>
                  <a:rPr lang="fr-FR" sz="2800" dirty="0" err="1"/>
                  <a:t>depending</a:t>
                </a:r>
                <a:r>
                  <a:rPr lang="fr-FR" sz="2800" dirty="0"/>
                  <a:t> on the </a:t>
                </a:r>
                <a:r>
                  <a:rPr lang="fr-FR" sz="2800" dirty="0" err="1"/>
                  <a:t>interplay</a:t>
                </a:r>
                <a:r>
                  <a:rPr lang="fr-FR" sz="2800" dirty="0"/>
                  <a:t> of turbulent structures and ion </a:t>
                </a:r>
                <a:r>
                  <a:rPr lang="fr-FR" sz="2800" dirty="0" err="1"/>
                  <a:t>orbits</a:t>
                </a:r>
                <a:r>
                  <a:rPr lang="fr-FR" sz="2800" dirty="0"/>
                  <a:t> </a:t>
                </a:r>
                <a:r>
                  <a:rPr lang="fr-FR" sz="2800" dirty="0">
                    <a:solidFill>
                      <a:srgbClr val="1C63DE"/>
                    </a:solidFill>
                  </a:rPr>
                  <a:t>[</a:t>
                </a:r>
                <a:r>
                  <a:rPr lang="fr-FR" sz="2800" dirty="0" err="1">
                    <a:solidFill>
                      <a:srgbClr val="1C63DE"/>
                    </a:solidFill>
                  </a:rPr>
                  <a:t>Gustafson</a:t>
                </a:r>
                <a:r>
                  <a:rPr lang="fr-FR" sz="2800" dirty="0">
                    <a:solidFill>
                      <a:srgbClr val="1C63DE"/>
                    </a:solidFill>
                  </a:rPr>
                  <a:t> PRL 2012, Bovet PRL 2014, </a:t>
                </a:r>
                <a:r>
                  <a:rPr lang="fr-FR" sz="2800" dirty="0" err="1">
                    <a:solidFill>
                      <a:srgbClr val="1C63DE"/>
                    </a:solidFill>
                  </a:rPr>
                  <a:t>Furno</a:t>
                </a:r>
                <a:r>
                  <a:rPr lang="fr-FR" sz="2800" dirty="0">
                    <a:solidFill>
                      <a:srgbClr val="1C63DE"/>
                    </a:solidFill>
                  </a:rPr>
                  <a:t> PPCF 2015]</a:t>
                </a:r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D58DDDC2-FC91-479C-8F57-CF245195EF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2016568"/>
                <a:ext cx="10800000" cy="4351338"/>
              </a:xfrm>
              <a:blipFill>
                <a:blip r:embed="rId2"/>
                <a:stretch>
                  <a:fillRect l="-1862" t="-420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06918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3AD450-69AA-451F-9CED-23D10C721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/>
              <a:t>Turbulence-</a:t>
            </a:r>
            <a:r>
              <a:rPr lang="fr-FR" sz="3200" dirty="0" err="1"/>
              <a:t>induced</a:t>
            </a:r>
            <a:r>
              <a:rPr lang="fr-FR" sz="3200" dirty="0"/>
              <a:t> EP transport in </a:t>
            </a:r>
            <a:r>
              <a:rPr lang="fr-FR" sz="3200" dirty="0">
                <a:solidFill>
                  <a:srgbClr val="FF0000"/>
                </a:solidFill>
              </a:rPr>
              <a:t>simulations and </a:t>
            </a:r>
            <a:r>
              <a:rPr lang="fr-FR" sz="3200" dirty="0" err="1">
                <a:solidFill>
                  <a:srgbClr val="FF0000"/>
                </a:solidFill>
              </a:rPr>
              <a:t>theory</a:t>
            </a:r>
            <a:endParaRPr lang="fr-FR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1">
                <a:extLst>
                  <a:ext uri="{FF2B5EF4-FFF2-40B4-BE49-F238E27FC236}">
                    <a16:creationId xmlns:a16="http://schemas.microsoft.com/office/drawing/2014/main" id="{C9F80103-E9E3-46BB-8350-7563F8E00E3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725" y="1800224"/>
                <a:ext cx="10799763" cy="4749767"/>
              </a:xfrm>
            </p:spPr>
            <p:txBody>
              <a:bodyPr>
                <a:normAutofit fontScale="92500" lnSpcReduction="10000"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fr-FR" b="1" dirty="0"/>
                  <a:t>Electrostatic simulations </a:t>
                </a:r>
                <a:r>
                  <a:rPr lang="fr-FR" b="1" dirty="0" err="1"/>
                  <a:t>with</a:t>
                </a:r>
                <a:r>
                  <a:rPr lang="fr-FR" b="1" dirty="0"/>
                  <a:t> GYRO</a:t>
                </a:r>
                <a:r>
                  <a:rPr lang="fr-FR" dirty="0"/>
                  <a:t>: turbulence-induced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transport exhibits significant values for typical parameters in ITER, due to the curvature drift </a:t>
                </a:r>
                <a:r>
                  <a:rPr lang="en-US" dirty="0">
                    <a:solidFill>
                      <a:srgbClr val="1C63DE"/>
                    </a:solidFill>
                  </a:rPr>
                  <a:t>[Estrada-Mila PoP2006]</a:t>
                </a:r>
                <a:endParaRPr lang="fr-FR" dirty="0">
                  <a:solidFill>
                    <a:srgbClr val="1C63DE"/>
                  </a:solidFill>
                </a:endParaRPr>
              </a:p>
              <a:p>
                <a:pPr marL="285750" indent="-285750">
                  <a:buFontTx/>
                  <a:buChar char="-"/>
                </a:pPr>
                <a:r>
                  <a:rPr lang="fr-FR" b="1" dirty="0" err="1"/>
                  <a:t>Electrostatic</a:t>
                </a:r>
                <a:r>
                  <a:rPr lang="fr-FR" b="1" dirty="0"/>
                  <a:t> simulations </a:t>
                </a:r>
                <a:r>
                  <a:rPr lang="fr-FR" b="1" dirty="0" err="1"/>
                  <a:t>with</a:t>
                </a:r>
                <a:r>
                  <a:rPr lang="fr-FR" b="1" dirty="0"/>
                  <a:t> GKW</a:t>
                </a:r>
                <a:r>
                  <a:rPr lang="fr-FR" dirty="0"/>
                  <a:t>: </a:t>
                </a:r>
                <a:r>
                  <a:rPr lang="en-US" sz="2900" dirty="0"/>
                  <a:t>the </a:t>
                </a:r>
                <a14:m>
                  <m:oMath xmlns:m="http://schemas.openxmlformats.org/officeDocument/2006/math">
                    <m:r>
                      <a:rPr lang="fr-FR" sz="290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900" dirty="0"/>
                  <a:t> particles are transported only for small values of </a:t>
                </a:r>
                <a14:m>
                  <m:oMath xmlns:m="http://schemas.openxmlformats.org/officeDocument/2006/math">
                    <m:r>
                      <a:rPr lang="fr-FR" sz="29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FR" sz="29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sz="29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900" dirty="0"/>
                  <a:t>, no EP transport occurs above the slowing down critical energy </a:t>
                </a:r>
                <a:r>
                  <a:rPr lang="en-US" sz="2900" dirty="0">
                    <a:solidFill>
                      <a:srgbClr val="1C63DE"/>
                    </a:solidFill>
                  </a:rPr>
                  <a:t>[</a:t>
                </a:r>
                <a:r>
                  <a:rPr lang="en-US" sz="2900" dirty="0" err="1">
                    <a:solidFill>
                      <a:srgbClr val="1C63DE"/>
                    </a:solidFill>
                  </a:rPr>
                  <a:t>Angioni</a:t>
                </a:r>
                <a:r>
                  <a:rPr lang="en-US" sz="2900" dirty="0">
                    <a:solidFill>
                      <a:srgbClr val="1C63DE"/>
                    </a:solidFill>
                  </a:rPr>
                  <a:t> </a:t>
                </a:r>
                <a:r>
                  <a:rPr lang="en-US" sz="2900" dirty="0" err="1">
                    <a:solidFill>
                      <a:srgbClr val="1C63DE"/>
                    </a:solidFill>
                  </a:rPr>
                  <a:t>PoP</a:t>
                </a:r>
                <a:r>
                  <a:rPr lang="en-US" sz="2900" dirty="0">
                    <a:solidFill>
                      <a:srgbClr val="1C63DE"/>
                    </a:solidFill>
                  </a:rPr>
                  <a:t> 2008]</a:t>
                </a:r>
                <a:r>
                  <a:rPr lang="en-US" sz="2900" dirty="0"/>
                  <a:t>.</a:t>
                </a:r>
                <a:endParaRPr lang="fr-FR" sz="2900" dirty="0"/>
              </a:p>
              <a:p>
                <a:pPr marL="285750" indent="-285750">
                  <a:buFontTx/>
                  <a:buChar char="-"/>
                </a:pPr>
                <a:r>
                  <a:rPr lang="fr-FR" b="1" dirty="0" err="1"/>
                  <a:t>Electrostatic</a:t>
                </a:r>
                <a:r>
                  <a:rPr lang="fr-FR" b="1" dirty="0"/>
                  <a:t> simulations </a:t>
                </a:r>
                <a:r>
                  <a:rPr lang="fr-FR" b="1" dirty="0" err="1"/>
                  <a:t>with</a:t>
                </a:r>
                <a:r>
                  <a:rPr lang="fr-FR" b="1" dirty="0"/>
                  <a:t> GTC</a:t>
                </a:r>
                <a:r>
                  <a:rPr lang="fr-FR" dirty="0"/>
                  <a:t>: </a:t>
                </a:r>
                <a:r>
                  <a:rPr lang="fr-FR" dirty="0" err="1"/>
                  <a:t>diffusivity</a:t>
                </a:r>
                <a:r>
                  <a:rPr lang="fr-FR" dirty="0"/>
                  <a:t> </a:t>
                </a:r>
                <a:r>
                  <a:rPr lang="fr-FR" dirty="0" err="1"/>
                  <a:t>decreases</a:t>
                </a:r>
                <a:r>
                  <a:rPr lang="fr-FR" dirty="0"/>
                  <a:t> </a:t>
                </a:r>
                <a:r>
                  <a:rPr lang="fr-FR" dirty="0" err="1"/>
                  <a:t>drastically</a:t>
                </a:r>
                <a:r>
                  <a:rPr lang="fr-FR" dirty="0"/>
                  <a:t> at high </a:t>
                </a:r>
                <a:r>
                  <a:rPr lang="fr-FR" dirty="0" err="1"/>
                  <a:t>particle</a:t>
                </a:r>
                <a:r>
                  <a:rPr lang="fr-FR" dirty="0"/>
                  <a:t> </a:t>
                </a:r>
                <a:r>
                  <a:rPr lang="fr-FR" dirty="0" err="1"/>
                  <a:t>energy</a:t>
                </a:r>
                <a:r>
                  <a:rPr lang="fr-FR" dirty="0"/>
                  <a:t> w.r.t. plasma </a:t>
                </a:r>
                <a:r>
                  <a:rPr lang="fr-FR" dirty="0" err="1"/>
                  <a:t>temperature</a:t>
                </a:r>
                <a:r>
                  <a:rPr lang="fr-FR" dirty="0"/>
                  <a:t> due to </a:t>
                </a:r>
                <a:r>
                  <a:rPr lang="fr-FR" dirty="0" err="1"/>
                  <a:t>gyro-averaging</a:t>
                </a:r>
                <a:r>
                  <a:rPr lang="fr-FR" dirty="0"/>
                  <a:t> </a:t>
                </a:r>
                <a:r>
                  <a:rPr lang="fr-FR" dirty="0" err="1"/>
                  <a:t>effects</a:t>
                </a:r>
                <a:r>
                  <a:rPr lang="fr-FR" dirty="0"/>
                  <a:t> and </a:t>
                </a:r>
                <a:r>
                  <a:rPr lang="en-US" dirty="0"/>
                  <a:t>the probability density function of the ion radial excursion is found to be very close to a Gaussian, indicating a diffusive transport process</a:t>
                </a:r>
                <a:r>
                  <a:rPr lang="fr-FR" dirty="0"/>
                  <a:t> </a:t>
                </a:r>
                <a:r>
                  <a:rPr lang="fr-FR" dirty="0">
                    <a:solidFill>
                      <a:srgbClr val="1C63DE"/>
                    </a:solidFill>
                  </a:rPr>
                  <a:t>[Zhang PRL 2008, Zhang </a:t>
                </a:r>
                <a:r>
                  <a:rPr lang="fr-FR" dirty="0" err="1">
                    <a:solidFill>
                      <a:srgbClr val="1C63DE"/>
                    </a:solidFill>
                  </a:rPr>
                  <a:t>PoP</a:t>
                </a:r>
                <a:r>
                  <a:rPr lang="fr-FR" dirty="0">
                    <a:solidFill>
                      <a:srgbClr val="1C63DE"/>
                    </a:solidFill>
                  </a:rPr>
                  <a:t> 2010, Zhang PRL 2011]</a:t>
                </a:r>
                <a:r>
                  <a:rPr lang="fr-FR" dirty="0">
                    <a:solidFill>
                      <a:schemeClr val="accent1"/>
                    </a:solidFill>
                  </a:rPr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𝐸𝑃</m:t>
                        </m:r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𝑝𝑎𝑠𝑠𝑖𝑛𝑔</m:t>
                        </m:r>
                      </m:sub>
                    </m:sSub>
                    <m:r>
                      <a:rPr lang="fr-FR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fr-FR" dirty="0">
                    <a:solidFill>
                      <a:srgbClr val="FF0000"/>
                    </a:solidFill>
                  </a:rPr>
                  <a:t> </a:t>
                </a:r>
                <a:r>
                  <a:rPr lang="fr-FR" dirty="0"/>
                  <a:t>and</a:t>
                </a:r>
                <a:r>
                  <a:rPr lang="fr-FR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𝐸𝑃</m:t>
                        </m:r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𝑡𝑟𝑎𝑝𝑝𝑒𝑑</m:t>
                        </m:r>
                      </m:sub>
                    </m:sSub>
                    <m:r>
                      <a:rPr lang="fr-FR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dirty="0"/>
                  <a:t>, </a:t>
                </a:r>
                <a:r>
                  <a:rPr lang="fr-FR" dirty="0" err="1"/>
                  <a:t>based</a:t>
                </a:r>
                <a:r>
                  <a:rPr lang="fr-FR" dirty="0"/>
                  <a:t> on quasi-</a:t>
                </a:r>
                <a:r>
                  <a:rPr lang="fr-FR" dirty="0" err="1"/>
                  <a:t>linear</a:t>
                </a:r>
                <a:r>
                  <a:rPr lang="fr-FR" dirty="0"/>
                  <a:t> diffusion </a:t>
                </a:r>
                <a:r>
                  <a:rPr lang="fr-FR" dirty="0" err="1"/>
                  <a:t>calculations</a:t>
                </a:r>
                <a:r>
                  <a:rPr lang="fr-FR" dirty="0"/>
                  <a:t> </a:t>
                </a:r>
                <a:r>
                  <a:rPr lang="fr-FR" dirty="0" err="1"/>
                  <a:t>including</a:t>
                </a:r>
                <a:r>
                  <a:rPr lang="fr-FR" dirty="0"/>
                  <a:t> the </a:t>
                </a:r>
                <a:r>
                  <a:rPr lang="fr-FR" dirty="0" err="1"/>
                  <a:t>resonance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𝑡𝑢𝑟𝑏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fr-FR" dirty="0"/>
                  <a:t>.</a:t>
                </a:r>
              </a:p>
            </p:txBody>
          </p:sp>
        </mc:Choice>
        <mc:Fallback xmlns="">
          <p:sp>
            <p:nvSpPr>
              <p:cNvPr id="4" name="Espace réservé du contenu 1">
                <a:extLst>
                  <a:ext uri="{FF2B5EF4-FFF2-40B4-BE49-F238E27FC236}">
                    <a16:creationId xmlns:a16="http://schemas.microsoft.com/office/drawing/2014/main" id="{C9F80103-E9E3-46BB-8350-7563F8E00E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725" y="1800224"/>
                <a:ext cx="10799763" cy="4749767"/>
              </a:xfrm>
              <a:blipFill>
                <a:blip r:embed="rId2"/>
                <a:stretch>
                  <a:fillRect l="-1862" t="-3723" r="-19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05038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3AD450-69AA-451F-9CED-23D10C721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/>
              <a:t>Turbulence-</a:t>
            </a:r>
            <a:r>
              <a:rPr lang="fr-FR" sz="3200" dirty="0" err="1"/>
              <a:t>induced</a:t>
            </a:r>
            <a:r>
              <a:rPr lang="fr-FR" sz="3200" dirty="0"/>
              <a:t> EP transport in </a:t>
            </a:r>
            <a:r>
              <a:rPr lang="fr-FR" sz="3200" dirty="0">
                <a:solidFill>
                  <a:srgbClr val="FF0000"/>
                </a:solidFill>
              </a:rPr>
              <a:t>simulations and </a:t>
            </a:r>
            <a:r>
              <a:rPr lang="fr-FR" sz="3200" dirty="0" err="1">
                <a:solidFill>
                  <a:srgbClr val="FF0000"/>
                </a:solidFill>
              </a:rPr>
              <a:t>theory</a:t>
            </a:r>
            <a:endParaRPr lang="fr-FR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1">
                <a:extLst>
                  <a:ext uri="{FF2B5EF4-FFF2-40B4-BE49-F238E27FC236}">
                    <a16:creationId xmlns:a16="http://schemas.microsoft.com/office/drawing/2014/main" id="{C9F80103-E9E3-46BB-8350-7563F8E00E3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725" y="1800224"/>
                <a:ext cx="10799763" cy="4749767"/>
              </a:xfrm>
            </p:spPr>
            <p:txBody>
              <a:bodyPr>
                <a:normAutofit fontScale="92500" lnSpcReduction="10000"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fr-FR" b="1" dirty="0"/>
                  <a:t>Electromagnetic simulations </a:t>
                </a:r>
                <a:r>
                  <a:rPr lang="fr-FR" b="1" dirty="0" err="1"/>
                  <a:t>with</a:t>
                </a:r>
                <a:r>
                  <a:rPr lang="fr-FR" b="1" dirty="0"/>
                  <a:t> GENE</a:t>
                </a:r>
                <a:r>
                  <a:rPr lang="fr-FR" dirty="0"/>
                  <a:t>: </a:t>
                </a:r>
                <a:r>
                  <a:rPr lang="fr-FR" dirty="0" err="1"/>
                  <a:t>orbit</a:t>
                </a:r>
                <a:r>
                  <a:rPr lang="fr-FR" dirty="0"/>
                  <a:t> </a:t>
                </a:r>
                <a:r>
                  <a:rPr lang="fr-FR" dirty="0" err="1"/>
                  <a:t>average</a:t>
                </a:r>
                <a:r>
                  <a:rPr lang="fr-FR" dirty="0"/>
                  <a:t> </a:t>
                </a:r>
                <a:r>
                  <a:rPr lang="fr-FR" dirty="0" err="1"/>
                  <a:t>is</a:t>
                </a:r>
                <a:r>
                  <a:rPr lang="fr-FR" dirty="0"/>
                  <a:t> not </a:t>
                </a:r>
                <a:r>
                  <a:rPr lang="fr-FR" dirty="0" err="1"/>
                  <a:t>valid</a:t>
                </a:r>
                <a:r>
                  <a:rPr lang="fr-FR" dirty="0"/>
                  <a:t> </a:t>
                </a:r>
                <a:r>
                  <a:rPr lang="fr-FR" dirty="0" err="1"/>
                  <a:t>under</a:t>
                </a:r>
                <a:r>
                  <a:rPr lang="fr-FR" dirty="0"/>
                  <a:t> </a:t>
                </a:r>
                <a:r>
                  <a:rPr lang="fr-FR" dirty="0" err="1"/>
                  <a:t>generic</a:t>
                </a:r>
                <a:r>
                  <a:rPr lang="fr-FR" dirty="0"/>
                  <a:t> conditions and </a:t>
                </a:r>
                <a:r>
                  <a:rPr lang="fr-FR" dirty="0" err="1"/>
                  <a:t>perpendicular</a:t>
                </a:r>
                <a:r>
                  <a:rPr lang="fr-FR" dirty="0"/>
                  <a:t> </a:t>
                </a:r>
                <a:r>
                  <a:rPr lang="fr-FR" dirty="0" err="1"/>
                  <a:t>decorrelation</a:t>
                </a:r>
                <a:r>
                  <a:rPr lang="fr-FR" dirty="0"/>
                  <a:t> leads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decay</a:t>
                </a:r>
                <a:r>
                  <a:rPr lang="fr-FR" dirty="0"/>
                  <a:t> of </a:t>
                </a:r>
                <a:r>
                  <a:rPr lang="fr-FR" dirty="0" err="1"/>
                  <a:t>electrostatic</a:t>
                </a:r>
                <a:r>
                  <a:rPr lang="fr-FR" dirty="0"/>
                  <a:t> </a:t>
                </a:r>
                <a:r>
                  <a:rPr lang="fr-FR" dirty="0" err="1"/>
                  <a:t>diffusivity</a:t>
                </a:r>
                <a:r>
                  <a:rPr lang="fr-FR" dirty="0"/>
                  <a:t>. </a:t>
                </a:r>
                <a:r>
                  <a:rPr lang="fr-FR" dirty="0" err="1"/>
                  <a:t>Separating</a:t>
                </a:r>
                <a:r>
                  <a:rPr lang="fr-FR" dirty="0"/>
                  <a:t> </a:t>
                </a:r>
                <a:r>
                  <a:rPr lang="fr-FR" dirty="0" err="1"/>
                  <a:t>electrostatic</a:t>
                </a:r>
                <a:r>
                  <a:rPr lang="fr-FR" dirty="0"/>
                  <a:t> </a:t>
                </a:r>
                <a:r>
                  <a:rPr lang="fr-FR" dirty="0" err="1"/>
                  <a:t>from</a:t>
                </a:r>
                <a:r>
                  <a:rPr lang="fr-FR" dirty="0"/>
                  <a:t> </a:t>
                </a:r>
                <a:r>
                  <a:rPr lang="fr-FR" dirty="0" err="1"/>
                  <a:t>magnetic</a:t>
                </a:r>
                <a:r>
                  <a:rPr lang="fr-FR" dirty="0"/>
                  <a:t> </a:t>
                </a:r>
                <a:r>
                  <a:rPr lang="fr-FR" dirty="0" err="1"/>
                  <a:t>seems</a:t>
                </a:r>
                <a:r>
                  <a:rPr lang="fr-FR" dirty="0"/>
                  <a:t> to </a:t>
                </a:r>
                <a:r>
                  <a:rPr lang="fr-FR" dirty="0" err="1"/>
                  <a:t>be</a:t>
                </a:r>
                <a:r>
                  <a:rPr lang="fr-FR" dirty="0"/>
                  <a:t> important, </a:t>
                </a:r>
                <a:r>
                  <a:rPr lang="fr-FR" dirty="0" err="1"/>
                  <a:t>since</a:t>
                </a:r>
                <a:r>
                  <a:rPr lang="fr-FR" dirty="0"/>
                  <a:t> the </a:t>
                </a:r>
                <a:r>
                  <a:rPr lang="fr-FR" dirty="0" err="1"/>
                  <a:t>magnetic</a:t>
                </a:r>
                <a:r>
                  <a:rPr lang="fr-FR" dirty="0"/>
                  <a:t> </a:t>
                </a:r>
                <a:r>
                  <a:rPr lang="fr-FR" dirty="0" err="1"/>
                  <a:t>diffusivity</a:t>
                </a:r>
                <a:r>
                  <a:rPr lang="fr-FR" dirty="0"/>
                  <a:t> </a:t>
                </a:r>
                <a:r>
                  <a:rPr lang="fr-FR" dirty="0" err="1"/>
                  <a:t>is</a:t>
                </a:r>
                <a:r>
                  <a:rPr lang="fr-FR" dirty="0"/>
                  <a:t> </a:t>
                </a:r>
                <a:r>
                  <a:rPr lang="fr-FR" dirty="0" err="1"/>
                  <a:t>independent</a:t>
                </a:r>
                <a:r>
                  <a:rPr lang="fr-FR" dirty="0"/>
                  <a:t> of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>
                    <a:solidFill>
                      <a:srgbClr val="1C63DE"/>
                    </a:solidFill>
                  </a:rPr>
                  <a:t>[Hauff PRL 2009, Jenko PRL 2011].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𝐸𝑃</m:t>
                        </m:r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𝑝𝑎𝑠𝑠𝑖𝑛𝑔</m:t>
                        </m:r>
                      </m:sub>
                    </m:sSub>
                    <m:r>
                      <a:rPr lang="fr-FR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dirty="0">
                    <a:solidFill>
                      <a:srgbClr val="FF0000"/>
                    </a:solidFill>
                  </a:rPr>
                  <a:t> </a:t>
                </a:r>
                <a:r>
                  <a:rPr lang="fr-FR" dirty="0"/>
                  <a:t>and</a:t>
                </a:r>
                <a:r>
                  <a:rPr lang="fr-FR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𝐸𝑃</m:t>
                        </m:r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𝑡𝑟𝑎𝑝𝑝𝑒𝑑</m:t>
                        </m:r>
                      </m:sub>
                    </m:sSub>
                    <m:r>
                      <a:rPr lang="fr-FR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3/2</m:t>
                        </m:r>
                      </m:sup>
                    </m:sSup>
                  </m:oMath>
                </a14:m>
                <a:endParaRPr lang="fr-FR" dirty="0">
                  <a:solidFill>
                    <a:srgbClr val="1C63DE"/>
                  </a:solidFill>
                </a:endParaRPr>
              </a:p>
              <a:p>
                <a:pPr marL="285750" indent="-285750">
                  <a:buFontTx/>
                  <a:buChar char="-"/>
                </a:pPr>
                <a:r>
                  <a:rPr lang="fr-FR" b="1" dirty="0"/>
                  <a:t>Quasi-</a:t>
                </a:r>
                <a:r>
                  <a:rPr lang="fr-FR" b="1" dirty="0" err="1"/>
                  <a:t>linear</a:t>
                </a:r>
                <a:r>
                  <a:rPr lang="fr-FR" b="1" dirty="0"/>
                  <a:t> </a:t>
                </a:r>
                <a:r>
                  <a:rPr lang="fr-FR" b="1" dirty="0" err="1"/>
                  <a:t>modelling</a:t>
                </a:r>
                <a:r>
                  <a:rPr lang="fr-FR" b="1" dirty="0"/>
                  <a:t> </a:t>
                </a:r>
                <a:r>
                  <a:rPr lang="fr-FR" b="1" dirty="0" err="1"/>
                  <a:t>with</a:t>
                </a:r>
                <a:r>
                  <a:rPr lang="fr-FR" b="1" dirty="0"/>
                  <a:t> TGLF, DEP and NUBEAM</a:t>
                </a:r>
                <a:r>
                  <a:rPr lang="fr-FR" dirty="0"/>
                  <a:t>: transport of EP due to </a:t>
                </a:r>
                <a:r>
                  <a:rPr lang="fr-FR" dirty="0" err="1"/>
                  <a:t>coherent</a:t>
                </a:r>
                <a:r>
                  <a:rPr lang="fr-FR" dirty="0"/>
                  <a:t> fluctuations </a:t>
                </a:r>
                <a:r>
                  <a:rPr lang="fr-FR" dirty="0" err="1"/>
                  <a:t>is</a:t>
                </a:r>
                <a:r>
                  <a:rPr lang="fr-FR" dirty="0"/>
                  <a:t> </a:t>
                </a:r>
                <a:r>
                  <a:rPr lang="fr-FR" dirty="0" err="1"/>
                  <a:t>considerably</a:t>
                </a:r>
                <a:r>
                  <a:rPr lang="fr-FR" dirty="0"/>
                  <a:t> </a:t>
                </a:r>
                <a:r>
                  <a:rPr lang="fr-FR" dirty="0" err="1"/>
                  <a:t>larger</a:t>
                </a:r>
                <a:r>
                  <a:rPr lang="fr-FR" dirty="0"/>
                  <a:t> </a:t>
                </a:r>
                <a:r>
                  <a:rPr lang="fr-FR" dirty="0" err="1"/>
                  <a:t>than</a:t>
                </a:r>
                <a:r>
                  <a:rPr lang="fr-FR" dirty="0"/>
                  <a:t> </a:t>
                </a:r>
                <a:r>
                  <a:rPr lang="fr-FR" dirty="0" err="1"/>
                  <a:t>that</a:t>
                </a:r>
                <a:r>
                  <a:rPr lang="fr-FR" dirty="0"/>
                  <a:t> due to micro-turbulence </a:t>
                </a:r>
                <a:r>
                  <a:rPr lang="fr-FR" dirty="0">
                    <a:solidFill>
                      <a:srgbClr val="1C63DE"/>
                    </a:solidFill>
                  </a:rPr>
                  <a:t>[Pace </a:t>
                </a:r>
                <a:r>
                  <a:rPr lang="fr-FR" dirty="0" err="1">
                    <a:solidFill>
                      <a:srgbClr val="1C63DE"/>
                    </a:solidFill>
                  </a:rPr>
                  <a:t>PoP</a:t>
                </a:r>
                <a:r>
                  <a:rPr lang="fr-FR" dirty="0">
                    <a:solidFill>
                      <a:srgbClr val="1C63DE"/>
                    </a:solidFill>
                  </a:rPr>
                  <a:t> 2013]</a:t>
                </a:r>
              </a:p>
              <a:p>
                <a:pPr marL="285750" indent="-285750">
                  <a:buFontTx/>
                  <a:buChar char="-"/>
                </a:pPr>
                <a:r>
                  <a:rPr lang="fr-FR" b="1" dirty="0">
                    <a:solidFill>
                      <a:schemeClr val="tx1"/>
                    </a:solidFill>
                  </a:rPr>
                  <a:t>Semi-</a:t>
                </a:r>
                <a:r>
                  <a:rPr lang="fr-FR" b="1" dirty="0" err="1">
                    <a:solidFill>
                      <a:schemeClr val="tx1"/>
                    </a:solidFill>
                  </a:rPr>
                  <a:t>analytical</a:t>
                </a:r>
                <a:r>
                  <a:rPr lang="fr-FR" b="1" dirty="0">
                    <a:solidFill>
                      <a:schemeClr val="tx1"/>
                    </a:solidFill>
                  </a:rPr>
                  <a:t> </a:t>
                </a:r>
                <a:r>
                  <a:rPr lang="fr-FR" b="1" dirty="0" err="1">
                    <a:solidFill>
                      <a:schemeClr val="tx1"/>
                    </a:solidFill>
                  </a:rPr>
                  <a:t>approach</a:t>
                </a:r>
                <a:r>
                  <a:rPr lang="fr-FR" b="1" dirty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>
                    <a:solidFill>
                      <a:schemeClr val="tx1"/>
                    </a:solidFill>
                  </a:rPr>
                  <a:t>based</a:t>
                </a:r>
                <a:r>
                  <a:rPr lang="fr-FR" dirty="0">
                    <a:solidFill>
                      <a:schemeClr val="tx1"/>
                    </a:solidFill>
                  </a:rPr>
                  <a:t> on the </a:t>
                </a:r>
                <a:r>
                  <a:rPr lang="fr-FR" dirty="0" err="1">
                    <a:solidFill>
                      <a:schemeClr val="tx1"/>
                    </a:solidFill>
                  </a:rPr>
                  <a:t>decorrelation</a:t>
                </a:r>
                <a:r>
                  <a:rPr lang="fr-FR" dirty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>
                    <a:solidFill>
                      <a:schemeClr val="tx1"/>
                    </a:solidFill>
                  </a:rPr>
                  <a:t>trajectory</a:t>
                </a:r>
                <a:r>
                  <a:rPr lang="fr-FR" dirty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>
                    <a:solidFill>
                      <a:schemeClr val="tx1"/>
                    </a:solidFill>
                  </a:rPr>
                  <a:t>method</a:t>
                </a:r>
                <a:r>
                  <a:rPr lang="fr-FR" dirty="0">
                    <a:solidFill>
                      <a:schemeClr val="tx1"/>
                    </a:solidFill>
                  </a:rPr>
                  <a:t>: fusion-</a:t>
                </a:r>
                <a:r>
                  <a:rPr lang="fr-FR" dirty="0" err="1">
                    <a:solidFill>
                      <a:schemeClr val="tx1"/>
                    </a:solidFill>
                  </a:rPr>
                  <a:t>born</a:t>
                </a:r>
                <a:r>
                  <a:rPr lang="fr-FR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>
                    <a:solidFill>
                      <a:schemeClr val="tx1"/>
                    </a:solidFill>
                  </a:rPr>
                  <a:t>particle</a:t>
                </a:r>
                <a:r>
                  <a:rPr lang="fr-FR" dirty="0">
                    <a:solidFill>
                      <a:schemeClr val="tx1"/>
                    </a:solidFill>
                  </a:rPr>
                  <a:t> transport </a:t>
                </a:r>
                <a:r>
                  <a:rPr lang="fr-FR" dirty="0" err="1">
                    <a:solidFill>
                      <a:schemeClr val="tx1"/>
                    </a:solidFill>
                  </a:rPr>
                  <a:t>is</a:t>
                </a:r>
                <a:r>
                  <a:rPr lang="fr-FR" dirty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>
                    <a:solidFill>
                      <a:schemeClr val="tx1"/>
                    </a:solidFill>
                  </a:rPr>
                  <a:t>expected</a:t>
                </a:r>
                <a:r>
                  <a:rPr lang="fr-FR" dirty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>
                    <a:solidFill>
                      <a:schemeClr val="tx1"/>
                    </a:solidFill>
                  </a:rPr>
                  <a:t>only</a:t>
                </a:r>
                <a:r>
                  <a:rPr lang="fr-FR" dirty="0">
                    <a:solidFill>
                      <a:schemeClr val="tx1"/>
                    </a:solidFill>
                  </a:rPr>
                  <a:t> at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∼100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</a:rPr>
                  <a:t> keV </a:t>
                </a:r>
                <a:r>
                  <a:rPr lang="fr-FR" dirty="0">
                    <a:solidFill>
                      <a:srgbClr val="1C63DE"/>
                    </a:solidFill>
                  </a:rPr>
                  <a:t>[</a:t>
                </a:r>
                <a:r>
                  <a:rPr lang="fr-FR" dirty="0" err="1">
                    <a:solidFill>
                      <a:srgbClr val="1C63DE"/>
                    </a:solidFill>
                  </a:rPr>
                  <a:t>Croitoru</a:t>
                </a:r>
                <a:r>
                  <a:rPr lang="fr-FR" dirty="0">
                    <a:solidFill>
                      <a:srgbClr val="1C63DE"/>
                    </a:solidFill>
                  </a:rPr>
                  <a:t> NF 2017]</a:t>
                </a:r>
              </a:p>
              <a:p>
                <a:pPr marL="285750" indent="-285750">
                  <a:buFontTx/>
                  <a:buChar char="-"/>
                </a:pPr>
                <a:r>
                  <a:rPr lang="fr-FR" b="1" dirty="0"/>
                  <a:t>Direct </a:t>
                </a:r>
                <a:r>
                  <a:rPr lang="fr-FR" b="1" dirty="0" err="1"/>
                  <a:t>numerical</a:t>
                </a:r>
                <a:r>
                  <a:rPr lang="fr-FR" b="1" dirty="0"/>
                  <a:t> simulation </a:t>
                </a:r>
                <a:r>
                  <a:rPr lang="fr-FR" dirty="0" err="1"/>
                  <a:t>using</a:t>
                </a:r>
                <a:r>
                  <a:rPr lang="fr-FR" dirty="0"/>
                  <a:t> a </a:t>
                </a:r>
                <a:r>
                  <a:rPr lang="fr-FR" dirty="0" err="1"/>
                  <a:t>given</a:t>
                </a:r>
                <a:r>
                  <a:rPr lang="fr-FR" dirty="0"/>
                  <a:t> </a:t>
                </a:r>
                <a:r>
                  <a:rPr lang="fr-FR" dirty="0" err="1"/>
                  <a:t>spectrum</a:t>
                </a:r>
                <a:r>
                  <a:rPr lang="fr-FR" dirty="0"/>
                  <a:t>: </a:t>
                </a:r>
                <a:r>
                  <a:rPr lang="fr-FR" dirty="0" err="1"/>
                  <a:t>nonlinear</a:t>
                </a:r>
                <a:r>
                  <a:rPr lang="fr-FR" dirty="0"/>
                  <a:t> </a:t>
                </a:r>
                <a:r>
                  <a:rPr lang="fr-FR" dirty="0" err="1"/>
                  <a:t>coupling</a:t>
                </a:r>
                <a:r>
                  <a:rPr lang="fr-FR" dirty="0"/>
                  <a:t> </a:t>
                </a:r>
                <a:r>
                  <a:rPr lang="fr-FR" dirty="0" err="1"/>
                  <a:t>between</a:t>
                </a:r>
                <a:r>
                  <a:rPr lang="fr-FR" dirty="0"/>
                  <a:t> turbulence and </a:t>
                </a:r>
                <a:r>
                  <a:rPr lang="fr-FR" dirty="0" err="1"/>
                  <a:t>RMPs</a:t>
                </a:r>
                <a:r>
                  <a:rPr lang="fr-FR" dirty="0"/>
                  <a:t> </a:t>
                </a:r>
                <a:r>
                  <a:rPr lang="fr-FR" dirty="0" err="1"/>
                  <a:t>enhances</a:t>
                </a:r>
                <a:r>
                  <a:rPr lang="fr-FR" dirty="0"/>
                  <a:t> radial diffusion </a:t>
                </a:r>
                <a:r>
                  <a:rPr lang="fr-FR" dirty="0">
                    <a:solidFill>
                      <a:srgbClr val="1C63DE"/>
                    </a:solidFill>
                  </a:rPr>
                  <a:t>[Palade </a:t>
                </a:r>
                <a:r>
                  <a:rPr lang="fr-FR" dirty="0" err="1">
                    <a:solidFill>
                      <a:srgbClr val="1C63DE"/>
                    </a:solidFill>
                  </a:rPr>
                  <a:t>PoP</a:t>
                </a:r>
                <a:r>
                  <a:rPr lang="fr-FR" dirty="0">
                    <a:solidFill>
                      <a:srgbClr val="1C63DE"/>
                    </a:solidFill>
                  </a:rPr>
                  <a:t> 2021]</a:t>
                </a:r>
              </a:p>
              <a:p>
                <a:pPr marL="285750" indent="-285750">
                  <a:buFontTx/>
                  <a:buChar char="-"/>
                </a:pPr>
                <a:endParaRPr lang="fr-FR" dirty="0">
                  <a:solidFill>
                    <a:srgbClr val="1C63DE"/>
                  </a:solidFill>
                </a:endParaRPr>
              </a:p>
            </p:txBody>
          </p:sp>
        </mc:Choice>
        <mc:Fallback xmlns="">
          <p:sp>
            <p:nvSpPr>
              <p:cNvPr id="4" name="Espace réservé du contenu 1">
                <a:extLst>
                  <a:ext uri="{FF2B5EF4-FFF2-40B4-BE49-F238E27FC236}">
                    <a16:creationId xmlns:a16="http://schemas.microsoft.com/office/drawing/2014/main" id="{C9F80103-E9E3-46BB-8350-7563F8E00E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725" y="1800224"/>
                <a:ext cx="10799763" cy="4749767"/>
              </a:xfrm>
              <a:blipFill>
                <a:blip r:embed="rId2"/>
                <a:stretch>
                  <a:fillRect l="-1862" t="-3723" r="-2144" b="-2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1049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2459E4-E16D-4342-AD73-C4E2A6E89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 err="1"/>
              <a:t>Outline</a:t>
            </a:r>
            <a:r>
              <a:rPr lang="fr-FR" sz="3200" dirty="0"/>
              <a:t> of the </a:t>
            </a:r>
            <a:r>
              <a:rPr lang="fr-FR" sz="3200" dirty="0" err="1"/>
              <a:t>presentation</a:t>
            </a: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FCDE337-70C5-42F1-BBA1-B30BC409E9BC}"/>
              </a:ext>
            </a:extLst>
          </p:cNvPr>
          <p:cNvSpPr txBox="1"/>
          <p:nvPr/>
        </p:nvSpPr>
        <p:spPr>
          <a:xfrm>
            <a:off x="654005" y="3953819"/>
            <a:ext cx="8816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Non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axi-symmetric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modes,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both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static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and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rotating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(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tearing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modes)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0905880-DA4C-41E0-9267-C7124787C43E}"/>
              </a:ext>
            </a:extLst>
          </p:cNvPr>
          <p:cNvSpPr txBox="1"/>
          <p:nvPr/>
        </p:nvSpPr>
        <p:spPr>
          <a:xfrm>
            <a:off x="654005" y="5143733"/>
            <a:ext cx="6752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Ion-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temperature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gradient (ITG)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driven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turbulence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CDCDE1A-3C3C-40AE-AA7A-8A05D2F2C29E}"/>
                  </a:ext>
                </a:extLst>
              </p:cNvPr>
              <p:cNvSpPr txBox="1"/>
              <p:nvPr/>
            </p:nvSpPr>
            <p:spPr>
              <a:xfrm>
                <a:off x="1308523" y="4497298"/>
                <a:ext cx="786383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Purely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magnetic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large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scale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=(2,1)</m:t>
                    </m:r>
                  </m:oMath>
                </a14:m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sz="2000" b="0" i="1" dirty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≪0</m:t>
                    </m:r>
                  </m:oMath>
                </a14:m>
                <a:endParaRPr lang="fr-FR" sz="20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CDCDE1A-3C3C-40AE-AA7A-8A05D2F2C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523" y="4497298"/>
                <a:ext cx="7863839" cy="400110"/>
              </a:xfrm>
              <a:prstGeom prst="rect">
                <a:avLst/>
              </a:prstGeom>
              <a:blipFill>
                <a:blip r:embed="rId2"/>
                <a:stretch>
                  <a:fillRect l="-853" t="-12308" b="-2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8767CA5-A53D-415B-BFCE-6AAC0C378C95}"/>
                  </a:ext>
                </a:extLst>
              </p:cNvPr>
              <p:cNvSpPr txBox="1"/>
              <p:nvPr/>
            </p:nvSpPr>
            <p:spPr>
              <a:xfrm>
                <a:off x="1308523" y="5670783"/>
                <a:ext cx="57077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Electrostatic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with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broad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spectrum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0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8767CA5-A53D-415B-BFCE-6AAC0C378C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523" y="5670783"/>
                <a:ext cx="5707782" cy="400110"/>
              </a:xfrm>
              <a:prstGeom prst="rect">
                <a:avLst/>
              </a:prstGeom>
              <a:blipFill>
                <a:blip r:embed="rId3"/>
                <a:stretch>
                  <a:fillRect l="-1175" t="-10606" b="-2272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id="{F7C9AE1C-00AE-4331-9717-7437B5AF773C}"/>
              </a:ext>
            </a:extLst>
          </p:cNvPr>
          <p:cNvSpPr txBox="1"/>
          <p:nvPr/>
        </p:nvSpPr>
        <p:spPr>
          <a:xfrm>
            <a:off x="654005" y="2759248"/>
            <a:ext cx="8816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Toroidal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Accelerated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PArticle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Simulator (TAPAS)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274461D-3109-46CA-AB15-7AC7601C6474}"/>
              </a:ext>
            </a:extLst>
          </p:cNvPr>
          <p:cNvSpPr txBox="1"/>
          <p:nvPr/>
        </p:nvSpPr>
        <p:spPr>
          <a:xfrm>
            <a:off x="1308522" y="3384982"/>
            <a:ext cx="7863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>
                    <a:lumMod val="8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↪ Example of application to </a:t>
            </a:r>
            <a:r>
              <a:rPr lang="fr-FR" sz="2000" dirty="0" err="1">
                <a:solidFill>
                  <a:schemeClr val="bg1">
                    <a:lumMod val="8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realistic</a:t>
            </a:r>
            <a:r>
              <a:rPr lang="fr-FR" sz="2000" dirty="0">
                <a:solidFill>
                  <a:schemeClr val="bg1">
                    <a:lumMod val="8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fr-FR" sz="2000" dirty="0" err="1">
                <a:solidFill>
                  <a:schemeClr val="bg1">
                    <a:lumMod val="8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experimental</a:t>
            </a:r>
            <a:r>
              <a:rPr lang="fr-FR" sz="2000" dirty="0">
                <a:solidFill>
                  <a:schemeClr val="bg1">
                    <a:lumMod val="8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case</a:t>
            </a:r>
            <a:endParaRPr lang="fr-FR" sz="20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9B80964-4830-4C80-8A07-AFAC8921E6B3}"/>
              </a:ext>
            </a:extLst>
          </p:cNvPr>
          <p:cNvSpPr txBox="1"/>
          <p:nvPr/>
        </p:nvSpPr>
        <p:spPr>
          <a:xfrm>
            <a:off x="654005" y="1849423"/>
            <a:ext cx="10865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Fundamental </a:t>
            </a:r>
            <a:r>
              <a:rPr lang="fr-FR" sz="2400" dirty="0" err="1"/>
              <a:t>physics</a:t>
            </a:r>
            <a:r>
              <a:rPr lang="fr-FR" sz="2400" dirty="0"/>
              <a:t> of </a:t>
            </a:r>
            <a:r>
              <a:rPr lang="fr-FR" sz="2400" dirty="0" err="1"/>
              <a:t>energetic</a:t>
            </a:r>
            <a:r>
              <a:rPr lang="fr-FR" sz="2400" dirty="0"/>
              <a:t> </a:t>
            </a:r>
            <a:r>
              <a:rPr lang="fr-FR" sz="2400" dirty="0" err="1"/>
              <a:t>particles</a:t>
            </a:r>
            <a:r>
              <a:rPr lang="fr-FR" sz="2400" dirty="0"/>
              <a:t> in tokamaks and basics on transport</a:t>
            </a:r>
          </a:p>
        </p:txBody>
      </p:sp>
    </p:spTree>
    <p:extLst>
      <p:ext uri="{BB962C8B-B14F-4D97-AF65-F5344CB8AC3E}">
        <p14:creationId xmlns:p14="http://schemas.microsoft.com/office/powerpoint/2010/main" val="38421957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9C7DFA-9B86-43B0-87E1-BF6EEFE1C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Examples</a:t>
            </a:r>
            <a:r>
              <a:rPr lang="fr-FR" dirty="0"/>
              <a:t> of </a:t>
            </a: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scalings</a:t>
            </a:r>
            <a:r>
              <a:rPr lang="fr-FR" dirty="0"/>
              <a:t> </a:t>
            </a:r>
            <a:r>
              <a:rPr lang="fr-FR" dirty="0" err="1"/>
              <a:t>reported</a:t>
            </a:r>
            <a:r>
              <a:rPr lang="fr-FR" dirty="0"/>
              <a:t> in </a:t>
            </a:r>
            <a:r>
              <a:rPr lang="fr-FR" dirty="0" err="1"/>
              <a:t>gyrokinetics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9B3D3A5-1FAE-426C-AE4D-29D1298CE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2643" y="2498910"/>
            <a:ext cx="4111438" cy="291164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E137A42-9B77-4CAE-81BC-48B6F29F63E8}"/>
              </a:ext>
            </a:extLst>
          </p:cNvPr>
          <p:cNvSpPr txBox="1"/>
          <p:nvPr/>
        </p:nvSpPr>
        <p:spPr>
          <a:xfrm>
            <a:off x="7992876" y="5410551"/>
            <a:ext cx="2752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1C63DE"/>
                </a:solidFill>
              </a:rPr>
              <a:t>[</a:t>
            </a:r>
            <a:r>
              <a:rPr lang="fr-FR" dirty="0" err="1">
                <a:solidFill>
                  <a:srgbClr val="1C63DE"/>
                </a:solidFill>
              </a:rPr>
              <a:t>From</a:t>
            </a:r>
            <a:r>
              <a:rPr lang="fr-FR" dirty="0">
                <a:solidFill>
                  <a:srgbClr val="1C63DE"/>
                </a:solidFill>
              </a:rPr>
              <a:t> Hauff et al PRL 2009]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6F11AD3-331C-45E0-8C3A-DEFEBA6685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434" y="2498910"/>
            <a:ext cx="3761933" cy="285421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240A61B-25F9-4C37-A9F1-9DA50831EEAE}"/>
              </a:ext>
            </a:extLst>
          </p:cNvPr>
          <p:cNvSpPr txBox="1"/>
          <p:nvPr/>
        </p:nvSpPr>
        <p:spPr>
          <a:xfrm>
            <a:off x="2153549" y="5410551"/>
            <a:ext cx="2865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1C63DE"/>
                </a:solidFill>
              </a:rPr>
              <a:t>[</a:t>
            </a:r>
            <a:r>
              <a:rPr lang="fr-FR" dirty="0" err="1">
                <a:solidFill>
                  <a:srgbClr val="1C63DE"/>
                </a:solidFill>
              </a:rPr>
              <a:t>From</a:t>
            </a:r>
            <a:r>
              <a:rPr lang="fr-FR" dirty="0">
                <a:solidFill>
                  <a:srgbClr val="1C63DE"/>
                </a:solidFill>
              </a:rPr>
              <a:t> Zhang et al PRL 2008]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DAD86F8-74F3-4654-8B88-9F1E67DC2E8C}"/>
                  </a:ext>
                </a:extLst>
              </p:cNvPr>
              <p:cNvSpPr txBox="1"/>
              <p:nvPr/>
            </p:nvSpPr>
            <p:spPr>
              <a:xfrm>
                <a:off x="2481642" y="3654380"/>
                <a:ext cx="191687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dirty="0"/>
                  <a:t> for passing</a:t>
                </a: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DAD86F8-74F3-4654-8B88-9F1E67DC2E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1642" y="3654380"/>
                <a:ext cx="1916871" cy="276999"/>
              </a:xfrm>
              <a:prstGeom prst="rect">
                <a:avLst/>
              </a:prstGeom>
              <a:blipFill>
                <a:blip r:embed="rId4"/>
                <a:stretch>
                  <a:fillRect l="-4127" t="-28261" r="-6984" b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B757A31E-D3E3-47D6-AF58-5E9C985BCD3E}"/>
                  </a:ext>
                </a:extLst>
              </p:cNvPr>
              <p:cNvSpPr txBox="1"/>
              <p:nvPr/>
            </p:nvSpPr>
            <p:spPr>
              <a:xfrm>
                <a:off x="1982702" y="4550624"/>
                <a:ext cx="19697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fr-FR" dirty="0"/>
                  <a:t> for </a:t>
                </a:r>
                <a:r>
                  <a:rPr lang="fr-FR" dirty="0" err="1"/>
                  <a:t>trapped</a:t>
                </a:r>
                <a:endParaRPr lang="fr-FR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B757A31E-D3E3-47D6-AF58-5E9C985BCD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2702" y="4550624"/>
                <a:ext cx="1969770" cy="276999"/>
              </a:xfrm>
              <a:prstGeom prst="rect">
                <a:avLst/>
              </a:prstGeom>
              <a:blipFill>
                <a:blip r:embed="rId5"/>
                <a:stretch>
                  <a:fillRect l="-4025" t="-28261" r="-6811" b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15809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30C5E994-2009-407C-BA73-60C07C1A2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Ion </a:t>
            </a:r>
            <a:r>
              <a:rPr lang="fr-FR" dirty="0" err="1"/>
              <a:t>Temperature</a:t>
            </a:r>
            <a:r>
              <a:rPr lang="fr-FR" dirty="0"/>
              <a:t> Gradient </a:t>
            </a:r>
            <a:r>
              <a:rPr lang="fr-FR" dirty="0" err="1"/>
              <a:t>driven</a:t>
            </a:r>
            <a:r>
              <a:rPr lang="fr-FR" dirty="0"/>
              <a:t> turbulence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2D564A9-471A-46AE-9AEC-799E1C147E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101" y="3959540"/>
            <a:ext cx="3517935" cy="2638451"/>
          </a:xfrm>
          <a:prstGeom prst="rect">
            <a:avLst/>
          </a:prstGeom>
        </p:spPr>
      </p:pic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05189C96-A554-49BD-9766-C3BBA6FCE44E}"/>
              </a:ext>
            </a:extLst>
          </p:cNvPr>
          <p:cNvCxnSpPr/>
          <p:nvPr/>
        </p:nvCxnSpPr>
        <p:spPr>
          <a:xfrm flipH="1" flipV="1">
            <a:off x="5986428" y="4160141"/>
            <a:ext cx="11723" cy="2022231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243FF7A6-98C4-41CD-9509-47D57FCCD749}"/>
              </a:ext>
            </a:extLst>
          </p:cNvPr>
          <p:cNvCxnSpPr/>
          <p:nvPr/>
        </p:nvCxnSpPr>
        <p:spPr>
          <a:xfrm flipH="1" flipV="1">
            <a:off x="5423720" y="4160141"/>
            <a:ext cx="11723" cy="2022231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0121269F-A2F2-41D9-B343-ABA618E34D81}"/>
              </a:ext>
            </a:extLst>
          </p:cNvPr>
          <p:cNvCxnSpPr/>
          <p:nvPr/>
        </p:nvCxnSpPr>
        <p:spPr>
          <a:xfrm flipH="1" flipV="1">
            <a:off x="6549136" y="4160141"/>
            <a:ext cx="11723" cy="2022231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06F37A60-3F84-403C-8DC6-9AB257F3B0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202" y="3958224"/>
            <a:ext cx="3521440" cy="2641081"/>
          </a:xfrm>
          <a:prstGeom prst="rect">
            <a:avLst/>
          </a:prstGeom>
        </p:spPr>
      </p:pic>
      <p:pic>
        <p:nvPicPr>
          <p:cNvPr id="4" name="PhiSlicePolar_wo_particles">
            <a:hlinkClick r:id="" action="ppaction://media"/>
            <a:extLst>
              <a:ext uri="{FF2B5EF4-FFF2-40B4-BE49-F238E27FC236}">
                <a16:creationId xmlns:a16="http://schemas.microsoft.com/office/drawing/2014/main" id="{7077E698-2029-41FE-AF95-DA308FBBA0C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54830" y="3828403"/>
            <a:ext cx="3745667" cy="28092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5D4B3D3-52F1-43C7-8490-8BFC2FCEE58D}"/>
              </a:ext>
            </a:extLst>
          </p:cNvPr>
          <p:cNvSpPr txBox="1"/>
          <p:nvPr/>
        </p:nvSpPr>
        <p:spPr>
          <a:xfrm>
            <a:off x="720000" y="1549413"/>
            <a:ext cx="10276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GYSELA </a:t>
            </a:r>
            <a:r>
              <a:rPr lang="fr-FR" sz="1600" dirty="0">
                <a:solidFill>
                  <a:srgbClr val="1C63DE"/>
                </a:solidFill>
              </a:rPr>
              <a:t>[Grandgirard CPC 2016] </a:t>
            </a:r>
            <a:r>
              <a:rPr lang="fr-FR" sz="1600" dirty="0"/>
              <a:t>solves the full-F gyro-</a:t>
            </a:r>
            <a:r>
              <a:rPr lang="fr-FR" sz="1600" dirty="0" err="1"/>
              <a:t>kinetic</a:t>
            </a:r>
            <a:r>
              <a:rPr lang="fr-FR" sz="1600" dirty="0"/>
              <a:t> </a:t>
            </a:r>
            <a:r>
              <a:rPr lang="fr-FR" sz="1600" dirty="0" err="1"/>
              <a:t>equation</a:t>
            </a:r>
            <a:r>
              <a:rPr lang="fr-FR" sz="1600" dirty="0"/>
              <a:t> in flux-</a:t>
            </a:r>
            <a:r>
              <a:rPr lang="fr-FR" sz="1600" dirty="0" err="1"/>
              <a:t>driven</a:t>
            </a:r>
            <a:r>
              <a:rPr lang="fr-FR" sz="1600" dirty="0"/>
              <a:t> and gradient-</a:t>
            </a:r>
            <a:r>
              <a:rPr lang="fr-FR" sz="1600" dirty="0" err="1"/>
              <a:t>driven</a:t>
            </a:r>
            <a:r>
              <a:rPr lang="fr-FR" sz="1600" dirty="0"/>
              <a:t> configurations, </a:t>
            </a:r>
            <a:r>
              <a:rPr lang="fr-FR" sz="1600" dirty="0" err="1"/>
              <a:t>with</a:t>
            </a:r>
            <a:r>
              <a:rPr lang="fr-FR" sz="1600" dirty="0"/>
              <a:t> collisions, </a:t>
            </a:r>
            <a:r>
              <a:rPr lang="fr-FR" sz="1600" dirty="0" err="1"/>
              <a:t>coupled</a:t>
            </a:r>
            <a:r>
              <a:rPr lang="fr-FR" sz="1600" dirty="0"/>
              <a:t> to the quasi-</a:t>
            </a:r>
            <a:r>
              <a:rPr lang="fr-FR" sz="1600" dirty="0" err="1"/>
              <a:t>neutrality</a:t>
            </a:r>
            <a:r>
              <a:rPr lang="fr-FR" sz="1600" dirty="0"/>
              <a:t> </a:t>
            </a:r>
            <a:r>
              <a:rPr lang="fr-FR" sz="1600" dirty="0" err="1"/>
              <a:t>equation</a:t>
            </a:r>
            <a:r>
              <a:rPr lang="fr-FR" sz="1600" dirty="0"/>
              <a:t> and </a:t>
            </a:r>
            <a:r>
              <a:rPr lang="fr-FR" sz="1600" dirty="0" err="1"/>
              <a:t>Ampère’s</a:t>
            </a:r>
            <a:r>
              <a:rPr lang="fr-FR" sz="1600" dirty="0"/>
              <a:t> </a:t>
            </a:r>
            <a:r>
              <a:rPr lang="fr-FR" sz="1600" dirty="0" err="1"/>
              <a:t>law</a:t>
            </a:r>
            <a:r>
              <a:rPr lang="fr-FR" sz="1600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C4218949-3D68-4621-9ED3-828A5345D500}"/>
                  </a:ext>
                </a:extLst>
              </p:cNvPr>
              <p:cNvSpPr txBox="1"/>
              <p:nvPr/>
            </p:nvSpPr>
            <p:spPr>
              <a:xfrm>
                <a:off x="720000" y="2169043"/>
                <a:ext cx="1057713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/>
                  <a:t>We use </a:t>
                </a:r>
                <a:r>
                  <a:rPr lang="fr-FR" sz="1600" dirty="0" err="1"/>
                  <a:t>here</a:t>
                </a:r>
                <a:r>
                  <a:rPr lang="fr-FR" sz="1600" dirty="0"/>
                  <a:t> a standard </a:t>
                </a:r>
                <a:r>
                  <a:rPr lang="fr-FR" sz="1600" dirty="0" err="1"/>
                  <a:t>electrostatic</a:t>
                </a:r>
                <a:r>
                  <a:rPr lang="fr-FR" sz="1600" dirty="0"/>
                  <a:t> ITG simulation </a:t>
                </a:r>
                <a:r>
                  <a:rPr lang="fr-FR" sz="1600" dirty="0" err="1"/>
                  <a:t>with</a:t>
                </a:r>
                <a:r>
                  <a:rPr lang="fr-FR" sz="1600" dirty="0"/>
                  <a:t> </a:t>
                </a:r>
                <a:r>
                  <a:rPr lang="fr-FR" sz="1600" dirty="0" err="1"/>
                  <a:t>adiabatic</a:t>
                </a:r>
                <a:r>
                  <a:rPr lang="fr-FR" sz="1600" dirty="0"/>
                  <a:t> </a:t>
                </a:r>
                <a:r>
                  <a:rPr lang="fr-FR" sz="1600" dirty="0" err="1"/>
                  <a:t>electrons</a:t>
                </a:r>
                <a:r>
                  <a:rPr lang="fr-FR" sz="1600" dirty="0"/>
                  <a:t>, flux-</a:t>
                </a:r>
                <a:r>
                  <a:rPr lang="fr-FR" sz="1600" dirty="0" err="1"/>
                  <a:t>driven</a:t>
                </a:r>
                <a:r>
                  <a:rPr lang="fr-FR" sz="1600" dirty="0"/>
                  <a:t> (source), collisions, </a:t>
                </a:r>
                <a:r>
                  <a:rPr lang="fr-FR" sz="1600" dirty="0" err="1"/>
                  <a:t>parabolic</a:t>
                </a:r>
                <a:r>
                  <a:rPr lang="fr-FR" sz="1600" dirty="0"/>
                  <a:t> q-profile </a:t>
                </a:r>
                <a:r>
                  <a:rPr lang="fr-FR" sz="1600" dirty="0" err="1"/>
                  <a:t>from</a:t>
                </a:r>
                <a:r>
                  <a:rPr lang="fr-FR" sz="1600" dirty="0"/>
                  <a:t> 1.1 to 4.5,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sSub>
                          <m:sSub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den>
                    </m:f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=9,</m:t>
                    </m:r>
                    <m:f>
                      <m:fPr>
                        <m:type m:val="lin"/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sSub>
                          <m:sSub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fr-FR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2.5</m:t>
                    </m:r>
                  </m:oMath>
                </a14:m>
                <a:r>
                  <a:rPr lang="fr-FR" sz="1600" dirty="0"/>
                  <a:t> and buffer </a:t>
                </a:r>
                <a:r>
                  <a:rPr lang="fr-FR" sz="1600" dirty="0" err="1"/>
                  <a:t>regions</a:t>
                </a:r>
                <a:r>
                  <a:rPr lang="fr-FR" sz="1600" dirty="0"/>
                  <a:t> in the </a:t>
                </a:r>
                <a:r>
                  <a:rPr lang="fr-FR" sz="1600" dirty="0" err="1"/>
                  <a:t>outer</a:t>
                </a:r>
                <a:r>
                  <a:rPr lang="fr-FR" sz="1600" dirty="0"/>
                  <a:t> </a:t>
                </a:r>
                <a:r>
                  <a:rPr lang="fr-FR" sz="1600" dirty="0" err="1"/>
                  <a:t>boundary</a:t>
                </a:r>
                <a:endParaRPr lang="fr-FR" sz="1600" dirty="0"/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C4218949-3D68-4621-9ED3-828A5345D5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2169043"/>
                <a:ext cx="10577137" cy="584775"/>
              </a:xfrm>
              <a:prstGeom prst="rect">
                <a:avLst/>
              </a:prstGeom>
              <a:blipFill>
                <a:blip r:embed="rId7"/>
                <a:stretch>
                  <a:fillRect l="-288" t="-17708" b="-947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8D240152-E37B-41A7-96BF-4ABD4FBA5A9A}"/>
                  </a:ext>
                </a:extLst>
              </p:cNvPr>
              <p:cNvSpPr txBox="1"/>
              <p:nvPr/>
            </p:nvSpPr>
            <p:spPr>
              <a:xfrm>
                <a:off x="720000" y="2850470"/>
                <a:ext cx="8050658" cy="3583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/>
                  <a:t>Reference values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fr-FR" sz="1600" dirty="0"/>
                  <a:t> keV,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fr-FR" sz="1600" dirty="0"/>
                  <a:t> 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fr-FR" sz="1600" dirty="0"/>
                  <a:t>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fr-FR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fr-FR" sz="1600" dirty="0"/>
                  <a:t>.</a:t>
                </a: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8D240152-E37B-41A7-96BF-4ABD4FBA5A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2850470"/>
                <a:ext cx="8050658" cy="358303"/>
              </a:xfrm>
              <a:prstGeom prst="rect">
                <a:avLst/>
              </a:prstGeom>
              <a:blipFill>
                <a:blip r:embed="rId8"/>
                <a:stretch>
                  <a:fillRect l="-379" t="-3448" b="-189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574A10A8-7593-48BF-AB37-E84A8F2EDEFC}"/>
                  </a:ext>
                </a:extLst>
              </p:cNvPr>
              <p:cNvSpPr txBox="1"/>
              <p:nvPr/>
            </p:nvSpPr>
            <p:spPr>
              <a:xfrm>
                <a:off x="720000" y="3273868"/>
                <a:ext cx="10475598" cy="5941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/>
                  <a:t>Initialize mono-energetic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fr-FR" sz="1600" dirty="0"/>
                  <a:t> </a:t>
                </a:r>
                <a:r>
                  <a:rPr lang="fr-FR" sz="1600" dirty="0" err="1"/>
                  <a:t>particles</a:t>
                </a:r>
                <a:r>
                  <a:rPr lang="fr-FR" sz="1600" dirty="0"/>
                  <a:t> </a:t>
                </a:r>
                <a:r>
                  <a:rPr lang="fr-FR" sz="1600" dirty="0" err="1"/>
                  <a:t>inside</a:t>
                </a:r>
                <a:r>
                  <a:rPr lang="fr-FR" sz="1600" dirty="0"/>
                  <a:t> the turbulent </a:t>
                </a:r>
                <a:r>
                  <a:rPr lang="fr-FR" sz="1600" dirty="0" err="1"/>
                  <a:t>region</a:t>
                </a:r>
                <a:r>
                  <a:rPr lang="fr-FR" sz="1600" dirty="0"/>
                  <a:t> </a:t>
                </a:r>
                <a:r>
                  <a:rPr lang="fr-FR" sz="1600" dirty="0" err="1"/>
                  <a:t>with</a:t>
                </a:r>
                <a:r>
                  <a:rPr lang="fr-FR" sz="1600" dirty="0"/>
                  <a:t>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25&lt;</m:t>
                    </m:r>
                    <m:f>
                      <m:fPr>
                        <m:type m:val="lin"/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</m:num>
                      <m:den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&lt;600</m:t>
                    </m:r>
                  </m:oMath>
                </a14:m>
                <a:r>
                  <a:rPr lang="fr-FR" sz="1600" dirty="0"/>
                  <a:t>, </a:t>
                </a:r>
                <a:r>
                  <a:rPr lang="fr-FR" sz="1600" dirty="0" err="1"/>
                  <a:t>with</a:t>
                </a:r>
                <a:r>
                  <a:rPr lang="fr-FR" sz="16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fr-FR" sz="1600" dirty="0"/>
                  <a:t> </a:t>
                </a:r>
                <a:r>
                  <a:rPr lang="fr-FR" sz="1600" dirty="0" err="1"/>
                  <a:t>required</a:t>
                </a:r>
                <a:r>
                  <a:rPr lang="fr-FR" sz="1600" dirty="0"/>
                  <a:t> to </a:t>
                </a:r>
                <a:r>
                  <a:rPr lang="fr-FR" sz="1600" dirty="0" err="1"/>
                  <a:t>get</a:t>
                </a:r>
                <a:r>
                  <a:rPr lang="fr-FR" sz="1600" dirty="0"/>
                  <a:t> good conservation </a:t>
                </a:r>
                <a:r>
                  <a:rPr lang="fr-FR" sz="1600" dirty="0" err="1"/>
                  <a:t>properties</a:t>
                </a:r>
                <a:r>
                  <a:rPr lang="fr-FR" sz="1600" dirty="0"/>
                  <a:t> for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fr-FR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=600</m:t>
                    </m:r>
                  </m:oMath>
                </a14:m>
                <a:r>
                  <a:rPr lang="fr-FR" sz="1600" dirty="0"/>
                  <a:t> (check </a:t>
                </a:r>
                <a:r>
                  <a:rPr lang="fr-FR" sz="1600" dirty="0" err="1"/>
                  <a:t>that</a:t>
                </a:r>
                <a:r>
                  <a:rPr lang="fr-FR" sz="16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60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=−∫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𝑑𝑡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𝑒𝑍</m:t>
                    </m:r>
                    <m:r>
                      <a:rPr lang="fr-FR" sz="1600" b="1" i="1" smtClean="0">
                        <a:latin typeface="Cambria Math" panose="02040503050406030204" pitchFamily="18" charset="0"/>
                      </a:rPr>
                      <m:t>𝒗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fr-FR" sz="1600" b="1" i="0" smtClean="0">
                        <a:latin typeface="Cambria Math" panose="02040503050406030204" pitchFamily="18" charset="0"/>
                      </a:rPr>
                      <m:t>𝛁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fr-FR" sz="1600" dirty="0"/>
                  <a:t>)</a:t>
                </a: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574A10A8-7593-48BF-AB37-E84A8F2EDE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3273868"/>
                <a:ext cx="10475598" cy="594137"/>
              </a:xfrm>
              <a:prstGeom prst="rect">
                <a:avLst/>
              </a:prstGeom>
              <a:blipFill>
                <a:blip r:embed="rId9"/>
                <a:stretch>
                  <a:fillRect l="-291" t="-58163" b="-928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968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2">
            <a:extLst>
              <a:ext uri="{FF2B5EF4-FFF2-40B4-BE49-F238E27FC236}">
                <a16:creationId xmlns:a16="http://schemas.microsoft.com/office/drawing/2014/main" id="{45667253-3412-437F-8CC9-D46AC828B7B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51353" y="3554229"/>
            <a:ext cx="4111625" cy="308371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re 6">
                <a:extLst>
                  <a:ext uri="{FF2B5EF4-FFF2-40B4-BE49-F238E27FC236}">
                    <a16:creationId xmlns:a16="http://schemas.microsoft.com/office/drawing/2014/main" id="{49382C65-B0D2-48E0-8A87-3BC3FA977BA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fr-FR" sz="3600" dirty="0"/>
                  <a:t>Energy diffusion coefficient </a:t>
                </a:r>
                <a:r>
                  <a:rPr lang="fr-FR" sz="3600" dirty="0" err="1"/>
                  <a:t>decreases</a:t>
                </a:r>
                <a:r>
                  <a:rPr lang="fr-FR" sz="3600" dirty="0"/>
                  <a:t> </a:t>
                </a:r>
                <a:r>
                  <a:rPr lang="fr-FR" sz="3600" dirty="0" err="1"/>
                  <a:t>with</a:t>
                </a:r>
                <a:r>
                  <a:rPr lang="fr-FR" sz="3600" dirty="0"/>
                  <a:t>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FR" sz="36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sz="36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fr-FR" sz="3600" dirty="0"/>
              </a:p>
            </p:txBody>
          </p:sp>
        </mc:Choice>
        <mc:Fallback xmlns="">
          <p:sp>
            <p:nvSpPr>
              <p:cNvPr id="7" name="Titre 6">
                <a:extLst>
                  <a:ext uri="{FF2B5EF4-FFF2-40B4-BE49-F238E27FC236}">
                    <a16:creationId xmlns:a16="http://schemas.microsoft.com/office/drawing/2014/main" id="{49382C65-B0D2-48E0-8A87-3BC3FA977B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532" t="-27826" b="-95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079434D7-4457-4E19-B107-A90C459D7B0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720863" y="3554229"/>
            <a:ext cx="4111625" cy="308371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7E246C98-0A35-4E2C-8CBF-FD66195143F0}"/>
                  </a:ext>
                </a:extLst>
              </p:cNvPr>
              <p:cNvSpPr txBox="1"/>
              <p:nvPr/>
            </p:nvSpPr>
            <p:spPr>
              <a:xfrm>
                <a:off x="720000" y="1676400"/>
                <a:ext cx="106751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No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particle</a:t>
                </a:r>
                <a:r>
                  <a:rPr lang="fr-FR" dirty="0"/>
                  <a:t> </a:t>
                </a:r>
                <a:r>
                  <a:rPr lang="fr-FR" dirty="0" err="1"/>
                  <a:t>losses</a:t>
                </a:r>
                <a:r>
                  <a:rPr lang="fr-FR" dirty="0"/>
                  <a:t> for </a:t>
                </a:r>
                <a:r>
                  <a:rPr lang="fr-FR" dirty="0" err="1"/>
                  <a:t>deeply</a:t>
                </a:r>
                <a:r>
                  <a:rPr lang="fr-FR" dirty="0"/>
                  <a:t> passing/</a:t>
                </a:r>
                <a:r>
                  <a:rPr lang="fr-FR" dirty="0" err="1"/>
                  <a:t>trapped</a:t>
                </a:r>
                <a:r>
                  <a:rPr lang="fr-FR" dirty="0"/>
                  <a:t> </a:t>
                </a:r>
                <a:r>
                  <a:rPr lang="fr-FR" dirty="0" err="1"/>
                  <a:t>below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100</m:t>
                    </m:r>
                  </m:oMath>
                </a14:m>
                <a:r>
                  <a:rPr lang="fr-FR" dirty="0"/>
                  <a:t>. </a:t>
                </a:r>
                <a:r>
                  <a:rPr lang="fr-FR" dirty="0" err="1"/>
                  <a:t>Losses</a:t>
                </a:r>
                <a:r>
                  <a:rPr lang="fr-FR" dirty="0"/>
                  <a:t> of 1-2% </a:t>
                </a:r>
                <a:r>
                  <a:rPr lang="fr-FR" dirty="0" err="1"/>
                  <a:t>peaked</a:t>
                </a:r>
                <a:r>
                  <a:rPr lang="fr-FR" dirty="0"/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250</m:t>
                    </m:r>
                  </m:oMath>
                </a14:m>
                <a:r>
                  <a:rPr lang="fr-FR" dirty="0"/>
                  <a:t> (</a:t>
                </a:r>
                <a:r>
                  <a:rPr lang="fr-FR" dirty="0" err="1"/>
                  <a:t>trapped</a:t>
                </a:r>
                <a:r>
                  <a:rPr lang="fr-FR" dirty="0"/>
                  <a:t>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300</m:t>
                    </m:r>
                  </m:oMath>
                </a14:m>
                <a:r>
                  <a:rPr lang="fr-FR" dirty="0"/>
                  <a:t> (passing). </a:t>
                </a:r>
                <a:r>
                  <a:rPr lang="fr-FR" dirty="0" err="1"/>
                  <a:t>Difference</a:t>
                </a:r>
                <a:r>
                  <a:rPr lang="fr-FR" dirty="0"/>
                  <a:t> </a:t>
                </a:r>
                <a:r>
                  <a:rPr lang="fr-FR" dirty="0" err="1"/>
                  <a:t>likely</a:t>
                </a:r>
                <a:r>
                  <a:rPr lang="fr-FR" dirty="0"/>
                  <a:t> due to the </a:t>
                </a:r>
                <a:r>
                  <a:rPr lang="fr-FR" dirty="0" err="1"/>
                  <a:t>orbit</a:t>
                </a:r>
                <a:r>
                  <a:rPr lang="fr-FR" dirty="0"/>
                  <a:t> </a:t>
                </a:r>
                <a:r>
                  <a:rPr lang="fr-FR" dirty="0" err="1"/>
                  <a:t>widths</a:t>
                </a:r>
                <a:r>
                  <a:rPr lang="fr-FR" dirty="0"/>
                  <a:t> of </a:t>
                </a:r>
                <a:r>
                  <a:rPr lang="fr-FR" dirty="0" err="1"/>
                  <a:t>trapped</a:t>
                </a:r>
                <a:r>
                  <a:rPr lang="fr-FR" dirty="0"/>
                  <a:t>/passing.</a:t>
                </a:r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7E246C98-0A35-4E2C-8CBF-FD66195143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1676400"/>
                <a:ext cx="10675188" cy="646331"/>
              </a:xfrm>
              <a:prstGeom prst="rect">
                <a:avLst/>
              </a:prstGeom>
              <a:blipFill>
                <a:blip r:embed="rId5"/>
                <a:stretch>
                  <a:fillRect l="-457" t="-66981" b="-584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598D8770-D313-4AA7-9880-001EF23232BE}"/>
                  </a:ext>
                </a:extLst>
              </p:cNvPr>
              <p:cNvSpPr txBox="1"/>
              <p:nvPr/>
            </p:nvSpPr>
            <p:spPr>
              <a:xfrm>
                <a:off x="720000" y="2396033"/>
                <a:ext cx="99333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The </a:t>
                </a:r>
                <a:r>
                  <a:rPr lang="fr-FR" dirty="0" err="1"/>
                  <a:t>effect</a:t>
                </a:r>
                <a:r>
                  <a:rPr lang="fr-FR" dirty="0"/>
                  <a:t> on the </a:t>
                </a:r>
                <a:r>
                  <a:rPr lang="fr-FR" dirty="0" err="1"/>
                  <a:t>kinetic</a:t>
                </a:r>
                <a:r>
                  <a:rPr lang="fr-FR" dirty="0"/>
                  <a:t> </a:t>
                </a:r>
                <a:r>
                  <a:rPr lang="fr-FR" dirty="0" err="1"/>
                  <a:t>energy</a:t>
                </a:r>
                <a:r>
                  <a:rPr lang="fr-FR" dirty="0"/>
                  <a:t> of </a:t>
                </a:r>
                <a:r>
                  <a:rPr lang="fr-FR" dirty="0" err="1"/>
                  <a:t>particles</a:t>
                </a:r>
                <a:r>
                  <a:rPr lang="fr-FR" dirty="0"/>
                  <a:t> </a:t>
                </a:r>
                <a:r>
                  <a:rPr lang="fr-FR" dirty="0" err="1"/>
                  <a:t>remains</a:t>
                </a:r>
                <a:r>
                  <a:rPr lang="fr-FR" dirty="0"/>
                  <a:t> </a:t>
                </a:r>
                <a:r>
                  <a:rPr lang="fr-FR" dirty="0" err="1"/>
                  <a:t>small</a:t>
                </a:r>
                <a:r>
                  <a:rPr lang="fr-FR" dirty="0"/>
                  <a:t>. The </a:t>
                </a:r>
                <a:r>
                  <a:rPr lang="fr-FR" dirty="0" err="1"/>
                  <a:t>diffusivity</a:t>
                </a:r>
                <a:r>
                  <a:rPr lang="fr-FR" dirty="0"/>
                  <a:t> </a:t>
                </a:r>
                <a:r>
                  <a:rPr lang="fr-FR" dirty="0" err="1"/>
                  <a:t>decreases</a:t>
                </a:r>
                <a:r>
                  <a:rPr lang="fr-FR" dirty="0"/>
                  <a:t> </a:t>
                </a:r>
                <a:r>
                  <a:rPr lang="fr-FR" dirty="0" err="1"/>
                  <a:t>with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fr-FR" dirty="0"/>
                  <a:t>.</a:t>
                </a: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598D8770-D313-4AA7-9880-001EF23232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2396033"/>
                <a:ext cx="9933353" cy="369332"/>
              </a:xfrm>
              <a:prstGeom prst="rect">
                <a:avLst/>
              </a:prstGeom>
              <a:blipFill>
                <a:blip r:embed="rId6"/>
                <a:stretch>
                  <a:fillRect l="-491"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A18D8C43-7F76-4D11-928C-DCF25CD5CB1C}"/>
                  </a:ext>
                </a:extLst>
              </p:cNvPr>
              <p:cNvSpPr txBox="1"/>
              <p:nvPr/>
            </p:nvSpPr>
            <p:spPr>
              <a:xfrm>
                <a:off x="821122" y="2882797"/>
                <a:ext cx="1146377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𝑡𝑢𝑟𝑏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fr-F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dirty="0"/>
                  <a:t>, </a:t>
                </a:r>
                <a:r>
                  <a:rPr lang="fr-FR" dirty="0" err="1"/>
                  <a:t>especially</a:t>
                </a:r>
                <a:r>
                  <a:rPr lang="fr-FR" dirty="0"/>
                  <a:t> for high </a:t>
                </a:r>
                <a:r>
                  <a:rPr lang="fr-FR" dirty="0" err="1"/>
                  <a:t>energies</a:t>
                </a:r>
                <a:r>
                  <a:rPr lang="fr-FR" dirty="0"/>
                  <a:t> </a:t>
                </a:r>
                <a:r>
                  <a:rPr lang="fr-FR" dirty="0">
                    <a:latin typeface="Arial" panose="020B0604020202020204" pitchFamily="34" charset="0"/>
                    <a:cs typeface="Arial" panose="020B0604020202020204" pitchFamily="34" charset="0"/>
                  </a:rPr>
                  <a:t>→ </a:t>
                </a:r>
                <a:r>
                  <a:rPr lang="fr-FR" dirty="0"/>
                  <a:t>Changes in the </a:t>
                </a:r>
                <a:r>
                  <a:rPr lang="fr-FR" dirty="0" err="1"/>
                  <a:t>kinetic</a:t>
                </a:r>
                <a:r>
                  <a:rPr lang="fr-FR" dirty="0"/>
                  <a:t> </a:t>
                </a:r>
                <a:r>
                  <a:rPr lang="fr-FR" dirty="0" err="1"/>
                  <a:t>energy</a:t>
                </a:r>
                <a:r>
                  <a:rPr lang="fr-FR" dirty="0"/>
                  <a:t> are </a:t>
                </a:r>
                <a:r>
                  <a:rPr lang="fr-FR" dirty="0" err="1"/>
                  <a:t>small</a:t>
                </a:r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A18D8C43-7F76-4D11-928C-DCF25CD5CB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122" y="2882797"/>
                <a:ext cx="11463779" cy="276999"/>
              </a:xfrm>
              <a:prstGeom prst="rect">
                <a:avLst/>
              </a:prstGeom>
              <a:blipFill>
                <a:blip r:embed="rId7"/>
                <a:stretch>
                  <a:fillRect l="-532" t="-31111" b="-5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90762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49382C65-B0D2-48E0-8A87-3BC3FA977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dirty="0"/>
              <a:t>Non trivial </a:t>
            </a:r>
            <a:r>
              <a:rPr lang="fr-FR" sz="3600" dirty="0" err="1"/>
              <a:t>behaviour</a:t>
            </a:r>
            <a:r>
              <a:rPr lang="fr-FR" sz="3600" dirty="0"/>
              <a:t> of the radial </a:t>
            </a:r>
            <a:r>
              <a:rPr lang="fr-FR" sz="3600" dirty="0" err="1"/>
              <a:t>dynamics</a:t>
            </a:r>
            <a:endParaRPr lang="fr-FR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66A6757A-7147-480E-AFC4-D82A57E88DB8}"/>
                  </a:ext>
                </a:extLst>
              </p:cNvPr>
              <p:cNvSpPr txBox="1"/>
              <p:nvPr/>
            </p:nvSpPr>
            <p:spPr>
              <a:xfrm>
                <a:off x="639761" y="1376413"/>
                <a:ext cx="11026057" cy="1856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dirty="0"/>
                  <a:t>Considering all the </a:t>
                </a:r>
                <a:r>
                  <a:rPr lang="fr-FR" sz="1800" dirty="0" err="1"/>
                  <a:t>particles</a:t>
                </a:r>
                <a:r>
                  <a:rPr lang="fr-FR" sz="1800" dirty="0"/>
                  <a:t>, the </a:t>
                </a:r>
                <a:r>
                  <a:rPr lang="fr-FR" sz="1800" dirty="0" err="1"/>
                  <a:t>diffusivity</a:t>
                </a:r>
                <a:r>
                  <a:rPr lang="fr-FR" sz="1800" dirty="0"/>
                  <a:t> </a:t>
                </a:r>
                <a:r>
                  <a:rPr lang="fr-FR" sz="1800" dirty="0" err="1"/>
                  <a:t>decreases</a:t>
                </a:r>
                <a:r>
                  <a:rPr lang="fr-FR" sz="1800" dirty="0"/>
                  <a:t> </a:t>
                </a:r>
                <a:r>
                  <a:rPr lang="fr-FR" sz="1800" dirty="0" err="1"/>
                  <a:t>with</a:t>
                </a:r>
                <a:r>
                  <a:rPr lang="fr-FR" sz="1800" dirty="0"/>
                  <a:t> the </a:t>
                </a:r>
                <a:r>
                  <a:rPr lang="fr-FR" sz="1800" dirty="0" err="1"/>
                  <a:t>energy</a:t>
                </a:r>
                <a:r>
                  <a:rPr lang="fr-FR" sz="1800" dirty="0"/>
                  <a:t>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∼1/</m:t>
                    </m:r>
                    <m:sSup>
                      <m:sSupPr>
                        <m:ctrlPr>
                          <a:rPr lang="fr-FR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</m:oMath>
                </a14:m>
                <a:r>
                  <a:rPr lang="fr-FR" sz="1800" dirty="0"/>
                  <a:t>, </a:t>
                </a:r>
                <a:r>
                  <a:rPr lang="fr-FR" sz="1800" dirty="0" err="1"/>
                  <a:t>with</a:t>
                </a:r>
                <a:r>
                  <a:rPr lang="fr-FR" sz="1800" dirty="0"/>
                  <a:t> </a:t>
                </a:r>
                <a14:m>
                  <m:oMath xmlns:m="http://schemas.openxmlformats.org/officeDocument/2006/math">
                    <m:r>
                      <a:rPr lang="fr-FR" sz="1800" b="0" i="0" smtClean="0">
                        <a:latin typeface="Cambria Math" panose="02040503050406030204" pitchFamily="18" charset="0"/>
                      </a:rPr>
                      <m:t>1&lt;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&lt;3/2</m:t>
                    </m:r>
                  </m:oMath>
                </a14:m>
                <a:r>
                  <a:rPr lang="fr-FR" sz="1800" dirty="0"/>
                  <a:t>.</a:t>
                </a:r>
              </a:p>
              <a:p>
                <a:r>
                  <a:rPr lang="fr-FR" sz="1800" dirty="0" err="1"/>
                  <a:t>Significant</a:t>
                </a:r>
                <a:r>
                  <a:rPr lang="fr-FR" sz="1800" dirty="0"/>
                  <a:t> </a:t>
                </a:r>
                <a:r>
                  <a:rPr lang="fr-FR" sz="1800" dirty="0" err="1"/>
                  <a:t>differences</a:t>
                </a:r>
                <a:r>
                  <a:rPr lang="fr-FR" sz="1800" dirty="0"/>
                  <a:t> </a:t>
                </a:r>
                <a:r>
                  <a:rPr lang="fr-FR" sz="1800" dirty="0" err="1"/>
                  <a:t>appear</a:t>
                </a:r>
                <a:r>
                  <a:rPr lang="fr-FR" sz="1800" dirty="0"/>
                  <a:t> </a:t>
                </a:r>
                <a:r>
                  <a:rPr lang="fr-FR" sz="1800" dirty="0" err="1"/>
                  <a:t>when</a:t>
                </a:r>
                <a:r>
                  <a:rPr lang="fr-FR" sz="1800" dirty="0"/>
                  <a:t> </a:t>
                </a:r>
                <a:r>
                  <a:rPr lang="fr-FR" sz="1800" dirty="0" err="1"/>
                  <a:t>classifying</a:t>
                </a:r>
                <a:r>
                  <a:rPr lang="fr-FR" sz="1800" dirty="0"/>
                  <a:t> the </a:t>
                </a:r>
                <a:r>
                  <a:rPr lang="fr-FR" sz="1800" dirty="0" err="1"/>
                  <a:t>particles</a:t>
                </a:r>
                <a:r>
                  <a:rPr lang="fr-FR" sz="1800" dirty="0"/>
                  <a:t> in passing and </a:t>
                </a:r>
                <a:r>
                  <a:rPr lang="fr-FR" sz="1800" dirty="0" err="1"/>
                  <a:t>trapped</a:t>
                </a:r>
                <a:r>
                  <a:rPr lang="fr-FR" sz="1800" dirty="0"/>
                  <a:t>.</a:t>
                </a:r>
              </a:p>
              <a:p>
                <a:pPr marL="0" indent="0">
                  <a:buNone/>
                </a:pPr>
                <a:r>
                  <a:rPr lang="fr-FR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1800" dirty="0"/>
                  <a:t>The </a:t>
                </a:r>
                <a:r>
                  <a:rPr lang="fr-FR" sz="1800" dirty="0" err="1"/>
                  <a:t>scaling</a:t>
                </a:r>
                <a:r>
                  <a:rPr lang="fr-FR" sz="1800" dirty="0"/>
                  <a:t> </a:t>
                </a:r>
                <a:r>
                  <a:rPr lang="fr-FR" sz="1800" dirty="0" err="1"/>
                  <a:t>is</a:t>
                </a:r>
                <a:r>
                  <a:rPr lang="fr-FR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fr-F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8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fr-FR" sz="18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8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fr-FR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fr-FR" sz="1800" dirty="0"/>
                  <a:t> for </a:t>
                </a:r>
                <a:r>
                  <a:rPr lang="fr-FR" sz="1800" dirty="0" err="1"/>
                  <a:t>small</a:t>
                </a:r>
                <a:r>
                  <a:rPr lang="fr-FR" sz="1800" dirty="0"/>
                  <a:t> </a:t>
                </a:r>
                <a:r>
                  <a:rPr lang="fr-FR" sz="1800" dirty="0" err="1"/>
                  <a:t>energies</a:t>
                </a:r>
                <a:r>
                  <a:rPr lang="fr-FR" sz="1800" dirty="0"/>
                  <a:t> (</a:t>
                </a:r>
                <a14:m>
                  <m:oMath xmlns:m="http://schemas.openxmlformats.org/officeDocument/2006/math"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&lt;100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fr-FR" sz="1800" dirty="0"/>
                  <a:t> for </a:t>
                </a:r>
                <a:r>
                  <a:rPr lang="fr-FR" sz="1800" dirty="0" err="1"/>
                  <a:t>trapped</a:t>
                </a:r>
                <a:r>
                  <a:rPr lang="fr-FR" sz="1800" dirty="0"/>
                  <a:t> and </a:t>
                </a:r>
                <a14:m>
                  <m:oMath xmlns:m="http://schemas.openxmlformats.org/officeDocument/2006/math"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&lt;200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fr-FR" sz="1800" dirty="0"/>
                  <a:t> for passing).</a:t>
                </a:r>
              </a:p>
              <a:p>
                <a:pPr marL="0" indent="0">
                  <a:buNone/>
                </a:pPr>
                <a:r>
                  <a:rPr lang="fr-FR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1800" dirty="0"/>
                  <a:t>Beyond </a:t>
                </a:r>
                <a:r>
                  <a:rPr lang="fr-FR" sz="1800" dirty="0" err="1"/>
                  <a:t>those</a:t>
                </a:r>
                <a:r>
                  <a:rPr lang="fr-FR" sz="1800" dirty="0"/>
                  <a:t> </a:t>
                </a:r>
                <a:r>
                  <a:rPr lang="fr-FR" sz="1800" dirty="0" err="1"/>
                  <a:t>energies</a:t>
                </a:r>
                <a:r>
                  <a:rPr lang="fr-FR" sz="1800" dirty="0"/>
                  <a:t>, the </a:t>
                </a:r>
                <a:r>
                  <a:rPr lang="fr-FR" sz="1800" dirty="0" err="1"/>
                  <a:t>diffusivity</a:t>
                </a:r>
                <a:r>
                  <a:rPr lang="fr-FR" sz="1800" dirty="0"/>
                  <a:t> </a:t>
                </a:r>
                <a:r>
                  <a:rPr lang="fr-FR" sz="1800" dirty="0" err="1"/>
                  <a:t>exhibits</a:t>
                </a:r>
                <a:r>
                  <a:rPr lang="fr-FR" sz="1800" dirty="0"/>
                  <a:t> a local maximum</a:t>
                </a:r>
              </a:p>
              <a:p>
                <a:r>
                  <a:rPr lang="fr-FR" sz="1800" dirty="0" err="1"/>
                  <a:t>Same</a:t>
                </a:r>
                <a:r>
                  <a:rPr lang="fr-FR" sz="1800" dirty="0"/>
                  <a:t> </a:t>
                </a:r>
                <a:r>
                  <a:rPr lang="fr-FR" sz="1800" dirty="0" err="1"/>
                  <a:t>behaviour</a:t>
                </a:r>
                <a:r>
                  <a:rPr lang="fr-FR" sz="1800" dirty="0"/>
                  <a:t> for the </a:t>
                </a:r>
                <a:r>
                  <a:rPr lang="fr-FR" sz="1800" dirty="0" err="1"/>
                  <a:t>mean</a:t>
                </a:r>
                <a:r>
                  <a:rPr lang="fr-FR" sz="1800" dirty="0"/>
                  <a:t> radial </a:t>
                </a:r>
                <a:r>
                  <a:rPr lang="fr-FR" sz="1800" dirty="0" err="1"/>
                  <a:t>velocity</a:t>
                </a:r>
                <a:endParaRPr lang="fr-FR" sz="180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66A6757A-7147-480E-AFC4-D82A57E88D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761" y="1376413"/>
                <a:ext cx="11026057" cy="1856021"/>
              </a:xfrm>
              <a:prstGeom prst="rect">
                <a:avLst/>
              </a:prstGeom>
              <a:blipFill>
                <a:blip r:embed="rId2"/>
                <a:stretch>
                  <a:fillRect l="-498" t="-19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Espace réservé du contenu 2">
            <a:extLst>
              <a:ext uri="{FF2B5EF4-FFF2-40B4-BE49-F238E27FC236}">
                <a16:creationId xmlns:a16="http://schemas.microsoft.com/office/drawing/2014/main" id="{067415DA-ABF0-4181-90A2-C13C49B5C6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08438" y="3513221"/>
            <a:ext cx="4457413" cy="3343059"/>
          </a:xfrm>
          <a:prstGeom prst="rect">
            <a:avLst/>
          </a:prstGeom>
        </p:spPr>
      </p:pic>
      <p:pic>
        <p:nvPicPr>
          <p:cNvPr id="11" name="Espace réservé du contenu 12">
            <a:extLst>
              <a:ext uri="{FF2B5EF4-FFF2-40B4-BE49-F238E27FC236}">
                <a16:creationId xmlns:a16="http://schemas.microsoft.com/office/drawing/2014/main" id="{6C575DFE-4A9F-4D91-A503-0AF587A2458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1218279" y="3513221"/>
            <a:ext cx="4365285" cy="3273964"/>
          </a:xfrm>
        </p:spPr>
      </p:pic>
    </p:spTree>
    <p:extLst>
      <p:ext uri="{BB962C8B-B14F-4D97-AF65-F5344CB8AC3E}">
        <p14:creationId xmlns:p14="http://schemas.microsoft.com/office/powerpoint/2010/main" val="40566832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49382C65-B0D2-48E0-8A87-3BC3FA977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dirty="0"/>
              <a:t>Non trivial </a:t>
            </a:r>
            <a:r>
              <a:rPr lang="fr-FR" sz="3600" dirty="0" err="1"/>
              <a:t>behaviour</a:t>
            </a:r>
            <a:r>
              <a:rPr lang="fr-FR" sz="3600" dirty="0"/>
              <a:t> of the radial </a:t>
            </a:r>
            <a:r>
              <a:rPr lang="fr-FR" sz="3600" dirty="0" err="1"/>
              <a:t>dynamics</a:t>
            </a:r>
            <a:endParaRPr lang="fr-FR" sz="3600" dirty="0"/>
          </a:p>
        </p:txBody>
      </p:sp>
      <p:pic>
        <p:nvPicPr>
          <p:cNvPr id="6" name="Espace réservé du contenu 9">
            <a:extLst>
              <a:ext uri="{FF2B5EF4-FFF2-40B4-BE49-F238E27FC236}">
                <a16:creationId xmlns:a16="http://schemas.microsoft.com/office/drawing/2014/main" id="{372CDDB4-26A4-4AC8-8674-F8CB73747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18279" y="3513221"/>
            <a:ext cx="4365285" cy="3273964"/>
          </a:xfrm>
          <a:prstGeom prst="rect">
            <a:avLst/>
          </a:prstGeom>
        </p:spPr>
      </p:pic>
      <p:pic>
        <p:nvPicPr>
          <p:cNvPr id="8" name="Espace réservé du contenu 11">
            <a:extLst>
              <a:ext uri="{FF2B5EF4-FFF2-40B4-BE49-F238E27FC236}">
                <a16:creationId xmlns:a16="http://schemas.microsoft.com/office/drawing/2014/main" id="{17EA941C-DE71-4DE3-B66B-895A2E5CFD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06146" y="3514939"/>
            <a:ext cx="4459705" cy="33447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9BA6AEEC-1B13-4595-B4A6-DC5FBCD7FC77}"/>
                  </a:ext>
                </a:extLst>
              </p:cNvPr>
              <p:cNvSpPr txBox="1"/>
              <p:nvPr/>
            </p:nvSpPr>
            <p:spPr>
              <a:xfrm>
                <a:off x="639761" y="1376413"/>
                <a:ext cx="11026057" cy="2410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dirty="0"/>
                  <a:t>Considering all the </a:t>
                </a:r>
                <a:r>
                  <a:rPr lang="fr-FR" sz="1800" dirty="0" err="1"/>
                  <a:t>particles</a:t>
                </a:r>
                <a:r>
                  <a:rPr lang="fr-FR" sz="1800" dirty="0"/>
                  <a:t>, the </a:t>
                </a:r>
                <a:r>
                  <a:rPr lang="fr-FR" sz="1800" dirty="0" err="1"/>
                  <a:t>diffusivity</a:t>
                </a:r>
                <a:r>
                  <a:rPr lang="fr-FR" sz="1800" dirty="0"/>
                  <a:t> </a:t>
                </a:r>
                <a:r>
                  <a:rPr lang="fr-FR" sz="1800" dirty="0" err="1"/>
                  <a:t>decreases</a:t>
                </a:r>
                <a:r>
                  <a:rPr lang="fr-FR" sz="1800" dirty="0"/>
                  <a:t> </a:t>
                </a:r>
                <a:r>
                  <a:rPr lang="fr-FR" sz="1800" dirty="0" err="1"/>
                  <a:t>with</a:t>
                </a:r>
                <a:r>
                  <a:rPr lang="fr-FR" sz="1800" dirty="0"/>
                  <a:t> the </a:t>
                </a:r>
                <a:r>
                  <a:rPr lang="fr-FR" sz="1800" dirty="0" err="1"/>
                  <a:t>energy</a:t>
                </a:r>
                <a:r>
                  <a:rPr lang="fr-FR" sz="1800" dirty="0"/>
                  <a:t>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fr-FR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</m:oMath>
                </a14:m>
                <a:r>
                  <a:rPr lang="fr-FR" sz="1800" dirty="0"/>
                  <a:t>, </a:t>
                </a:r>
                <a:r>
                  <a:rPr lang="fr-FR" sz="1800" dirty="0" err="1"/>
                  <a:t>with</a:t>
                </a:r>
                <a:r>
                  <a:rPr lang="fr-FR" sz="1800" dirty="0"/>
                  <a:t> </a:t>
                </a:r>
                <a14:m>
                  <m:oMath xmlns:m="http://schemas.openxmlformats.org/officeDocument/2006/math">
                    <m:r>
                      <a:rPr lang="fr-FR" sz="1800" b="0" i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fr-FR" sz="1800" b="0" i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r-FR" sz="1800" dirty="0"/>
                  <a:t>.</a:t>
                </a:r>
              </a:p>
              <a:p>
                <a:r>
                  <a:rPr lang="fr-FR" sz="1800" dirty="0" err="1"/>
                  <a:t>Significant</a:t>
                </a:r>
                <a:r>
                  <a:rPr lang="fr-FR" sz="1800" dirty="0"/>
                  <a:t> </a:t>
                </a:r>
                <a:r>
                  <a:rPr lang="fr-FR" sz="1800" dirty="0" err="1"/>
                  <a:t>differences</a:t>
                </a:r>
                <a:r>
                  <a:rPr lang="fr-FR" sz="1800" dirty="0"/>
                  <a:t> </a:t>
                </a:r>
                <a:r>
                  <a:rPr lang="fr-FR" sz="1800" dirty="0" err="1"/>
                  <a:t>appear</a:t>
                </a:r>
                <a:r>
                  <a:rPr lang="fr-FR" sz="1800" dirty="0"/>
                  <a:t> </a:t>
                </a:r>
                <a:r>
                  <a:rPr lang="fr-FR" sz="1800" dirty="0" err="1"/>
                  <a:t>when</a:t>
                </a:r>
                <a:r>
                  <a:rPr lang="fr-FR" sz="1800" dirty="0"/>
                  <a:t> </a:t>
                </a:r>
                <a:r>
                  <a:rPr lang="fr-FR" sz="1800" dirty="0" err="1"/>
                  <a:t>classifying</a:t>
                </a:r>
                <a:r>
                  <a:rPr lang="fr-FR" sz="1800" dirty="0"/>
                  <a:t> the </a:t>
                </a:r>
                <a:r>
                  <a:rPr lang="fr-FR" sz="1800" dirty="0" err="1"/>
                  <a:t>particles</a:t>
                </a:r>
                <a:r>
                  <a:rPr lang="fr-FR" sz="1800" dirty="0"/>
                  <a:t> in passing and </a:t>
                </a:r>
                <a:r>
                  <a:rPr lang="fr-FR" sz="1800" dirty="0" err="1"/>
                  <a:t>trapped</a:t>
                </a:r>
                <a:r>
                  <a:rPr lang="fr-FR" sz="1800" dirty="0"/>
                  <a:t>.</a:t>
                </a:r>
              </a:p>
              <a:p>
                <a:pPr marL="0" indent="0">
                  <a:buNone/>
                </a:pPr>
                <a:r>
                  <a:rPr lang="fr-FR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1800" dirty="0"/>
                  <a:t>The </a:t>
                </a:r>
                <a:r>
                  <a:rPr lang="fr-FR" sz="1800" dirty="0" err="1"/>
                  <a:t>scaling</a:t>
                </a:r>
                <a:r>
                  <a:rPr lang="fr-FR" sz="1800" dirty="0"/>
                  <a:t> </a:t>
                </a:r>
                <a:r>
                  <a:rPr lang="fr-FR" sz="1800" dirty="0" err="1"/>
                  <a:t>is</a:t>
                </a:r>
                <a:r>
                  <a:rPr lang="fr-FR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fr-F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8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fr-FR" sz="18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8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fr-FR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fr-FR" sz="1800" dirty="0"/>
                  <a:t> for </a:t>
                </a:r>
                <a:r>
                  <a:rPr lang="fr-FR" sz="1800" dirty="0" err="1"/>
                  <a:t>small</a:t>
                </a:r>
                <a:r>
                  <a:rPr lang="fr-FR" sz="1800" dirty="0"/>
                  <a:t> </a:t>
                </a:r>
                <a:r>
                  <a:rPr lang="fr-FR" sz="1800" dirty="0" err="1"/>
                  <a:t>energies</a:t>
                </a:r>
                <a:r>
                  <a:rPr lang="fr-FR" sz="1800" dirty="0"/>
                  <a:t> (</a:t>
                </a:r>
                <a14:m>
                  <m:oMath xmlns:m="http://schemas.openxmlformats.org/officeDocument/2006/math"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100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fr-FR" sz="1800" dirty="0"/>
                  <a:t> for </a:t>
                </a:r>
                <a:r>
                  <a:rPr lang="fr-FR" sz="1800" dirty="0" err="1"/>
                  <a:t>trapped</a:t>
                </a:r>
                <a:r>
                  <a:rPr lang="fr-FR" sz="1800" dirty="0"/>
                  <a:t> and </a:t>
                </a:r>
                <a14:m>
                  <m:oMath xmlns:m="http://schemas.openxmlformats.org/officeDocument/2006/math"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200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fr-FR" sz="1800" dirty="0"/>
                  <a:t> for passing).</a:t>
                </a:r>
              </a:p>
              <a:p>
                <a:pPr marL="0" indent="0">
                  <a:buNone/>
                </a:pPr>
                <a:r>
                  <a:rPr lang="fr-FR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1800" dirty="0"/>
                  <a:t>Beyond </a:t>
                </a:r>
                <a:r>
                  <a:rPr lang="fr-FR" sz="1800" dirty="0" err="1"/>
                  <a:t>those</a:t>
                </a:r>
                <a:r>
                  <a:rPr lang="fr-FR" sz="1800" dirty="0"/>
                  <a:t> </a:t>
                </a:r>
                <a:r>
                  <a:rPr lang="fr-FR" sz="1800" dirty="0" err="1"/>
                  <a:t>energies</a:t>
                </a:r>
                <a:r>
                  <a:rPr lang="fr-FR" sz="1800" dirty="0"/>
                  <a:t>, the </a:t>
                </a:r>
                <a:r>
                  <a:rPr lang="fr-FR" sz="1800" dirty="0" err="1"/>
                  <a:t>diffusivity</a:t>
                </a:r>
                <a:r>
                  <a:rPr lang="fr-FR" sz="1800" dirty="0"/>
                  <a:t> </a:t>
                </a:r>
                <a:r>
                  <a:rPr lang="fr-FR" sz="1800" dirty="0" err="1"/>
                  <a:t>exhibits</a:t>
                </a:r>
                <a:r>
                  <a:rPr lang="fr-FR" sz="1800" dirty="0"/>
                  <a:t> a local maximum</a:t>
                </a:r>
              </a:p>
              <a:p>
                <a:r>
                  <a:rPr lang="fr-FR" sz="1800" dirty="0" err="1"/>
                  <a:t>Same</a:t>
                </a:r>
                <a:r>
                  <a:rPr lang="fr-FR" sz="1800" dirty="0"/>
                  <a:t> </a:t>
                </a:r>
                <a:r>
                  <a:rPr lang="fr-FR" sz="1800" dirty="0" err="1"/>
                  <a:t>behaviour</a:t>
                </a:r>
                <a:r>
                  <a:rPr lang="fr-FR" sz="1800" dirty="0"/>
                  <a:t> for the </a:t>
                </a:r>
                <a:r>
                  <a:rPr lang="fr-FR" sz="1800" dirty="0" err="1"/>
                  <a:t>mean</a:t>
                </a:r>
                <a:r>
                  <a:rPr lang="fr-FR" sz="1800" dirty="0"/>
                  <a:t> radial </a:t>
                </a:r>
                <a:r>
                  <a:rPr lang="fr-FR" sz="1800" dirty="0" err="1"/>
                  <a:t>velocity</a:t>
                </a:r>
                <a:endParaRPr lang="fr-FR" sz="1800" dirty="0"/>
              </a:p>
              <a:p>
                <a:r>
                  <a:rPr lang="fr-FR" dirty="0" err="1"/>
                  <a:t>Guiding</a:t>
                </a:r>
                <a:r>
                  <a:rPr lang="fr-FR" dirty="0"/>
                  <a:t>-centre </a:t>
                </a:r>
                <a:r>
                  <a:rPr lang="fr-FR" dirty="0" err="1"/>
                  <a:t>calculations</a:t>
                </a:r>
                <a:r>
                  <a:rPr lang="fr-FR" dirty="0"/>
                  <a:t> </a:t>
                </a:r>
                <a:r>
                  <a:rPr lang="fr-FR" dirty="0" err="1"/>
                  <a:t>give</a:t>
                </a:r>
                <a:r>
                  <a:rPr lang="fr-FR" dirty="0"/>
                  <a:t> </a:t>
                </a:r>
                <a:r>
                  <a:rPr lang="fr-FR" dirty="0" err="1"/>
                  <a:t>increased</a:t>
                </a:r>
                <a:r>
                  <a:rPr lang="fr-FR" dirty="0"/>
                  <a:t> transport, </a:t>
                </a:r>
                <a:r>
                  <a:rPr lang="fr-FR" dirty="0" err="1"/>
                  <a:t>similar</a:t>
                </a:r>
                <a:r>
                  <a:rPr lang="fr-FR" dirty="0"/>
                  <a:t> </a:t>
                </a:r>
                <a:r>
                  <a:rPr lang="fr-FR" dirty="0" err="1"/>
                  <a:t>behaviour</a:t>
                </a:r>
                <a:r>
                  <a:rPr lang="fr-FR" dirty="0"/>
                  <a:t> for the diffusion coefficient, </a:t>
                </a:r>
                <a:r>
                  <a:rPr lang="fr-FR" dirty="0" err="1"/>
                  <a:t>inverted</a:t>
                </a:r>
                <a:r>
                  <a:rPr lang="fr-FR" dirty="0"/>
                  <a:t> </a:t>
                </a:r>
                <a:r>
                  <a:rPr lang="fr-FR" dirty="0" err="1"/>
                  <a:t>behaviour</a:t>
                </a:r>
                <a:r>
                  <a:rPr lang="fr-FR" dirty="0"/>
                  <a:t> for </a:t>
                </a:r>
                <a:r>
                  <a:rPr lang="fr-FR" dirty="0" err="1"/>
                  <a:t>trapped</a:t>
                </a:r>
                <a:r>
                  <a:rPr lang="fr-FR" dirty="0"/>
                  <a:t>-passing </a:t>
                </a:r>
                <a:r>
                  <a:rPr lang="fr-FR" dirty="0" err="1"/>
                  <a:t>particles</a:t>
                </a:r>
                <a:r>
                  <a:rPr lang="fr-FR" dirty="0"/>
                  <a:t> in </a:t>
                </a:r>
                <a:r>
                  <a:rPr lang="fr-FR" dirty="0" err="1"/>
                  <a:t>terms</a:t>
                </a:r>
                <a:r>
                  <a:rPr lang="fr-FR" dirty="0"/>
                  <a:t> of </a:t>
                </a:r>
                <a:r>
                  <a:rPr lang="fr-FR" dirty="0" err="1"/>
                  <a:t>mean</a:t>
                </a:r>
                <a:r>
                  <a:rPr lang="fr-FR" dirty="0"/>
                  <a:t> radial </a:t>
                </a:r>
                <a:r>
                  <a:rPr lang="fr-FR" dirty="0" err="1"/>
                  <a:t>displacement</a:t>
                </a:r>
                <a:endParaRPr lang="fr-FR" sz="180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9BA6AEEC-1B13-4595-B4A6-DC5FBCD7FC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761" y="1376413"/>
                <a:ext cx="11026057" cy="2410019"/>
              </a:xfrm>
              <a:prstGeom prst="rect">
                <a:avLst/>
              </a:prstGeom>
              <a:blipFill>
                <a:blip r:embed="rId4"/>
                <a:stretch>
                  <a:fillRect l="-498" t="-15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17374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49382C65-B0D2-48E0-8A87-3BC3FA977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dirty="0"/>
              <a:t>Non trivial </a:t>
            </a:r>
            <a:r>
              <a:rPr lang="fr-FR" sz="3600" dirty="0" err="1"/>
              <a:t>behaviour</a:t>
            </a:r>
            <a:r>
              <a:rPr lang="fr-FR" sz="3600" dirty="0"/>
              <a:t> of the radial </a:t>
            </a:r>
            <a:r>
              <a:rPr lang="fr-FR" sz="3600" dirty="0" err="1"/>
              <a:t>dynamics</a:t>
            </a:r>
            <a:endParaRPr lang="fr-FR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0C7A2520-ABAB-4E9E-A684-B0390234D4FC}"/>
                  </a:ext>
                </a:extLst>
              </p:cNvPr>
              <p:cNvSpPr txBox="1"/>
              <p:nvPr/>
            </p:nvSpPr>
            <p:spPr>
              <a:xfrm>
                <a:off x="639761" y="1376413"/>
                <a:ext cx="11026057" cy="2410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dirty="0"/>
                  <a:t>Considering all the </a:t>
                </a:r>
                <a:r>
                  <a:rPr lang="fr-FR" sz="1800" dirty="0" err="1"/>
                  <a:t>particles</a:t>
                </a:r>
                <a:r>
                  <a:rPr lang="fr-FR" sz="1800" dirty="0"/>
                  <a:t>, the </a:t>
                </a:r>
                <a:r>
                  <a:rPr lang="fr-FR" sz="1800" dirty="0" err="1"/>
                  <a:t>diffusivity</a:t>
                </a:r>
                <a:r>
                  <a:rPr lang="fr-FR" sz="1800" dirty="0"/>
                  <a:t> </a:t>
                </a:r>
                <a:r>
                  <a:rPr lang="fr-FR" sz="1800" dirty="0" err="1"/>
                  <a:t>decreases</a:t>
                </a:r>
                <a:r>
                  <a:rPr lang="fr-FR" sz="1800" dirty="0"/>
                  <a:t> </a:t>
                </a:r>
                <a:r>
                  <a:rPr lang="fr-FR" sz="1800" dirty="0" err="1"/>
                  <a:t>with</a:t>
                </a:r>
                <a:r>
                  <a:rPr lang="fr-FR" sz="1800" dirty="0"/>
                  <a:t> the </a:t>
                </a:r>
                <a:r>
                  <a:rPr lang="fr-FR" sz="1800" dirty="0" err="1"/>
                  <a:t>energy</a:t>
                </a:r>
                <a:r>
                  <a:rPr lang="fr-FR" sz="1800" dirty="0"/>
                  <a:t>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∼1/</m:t>
                    </m:r>
                    <m:sSup>
                      <m:sSupPr>
                        <m:ctrlPr>
                          <a:rPr lang="fr-FR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</m:oMath>
                </a14:m>
                <a:r>
                  <a:rPr lang="fr-FR" sz="1800" dirty="0"/>
                  <a:t>, </a:t>
                </a:r>
                <a:r>
                  <a:rPr lang="fr-FR" sz="1800" dirty="0" err="1"/>
                  <a:t>with</a:t>
                </a:r>
                <a:r>
                  <a:rPr lang="fr-FR" sz="1800" dirty="0"/>
                  <a:t> </a:t>
                </a:r>
                <a14:m>
                  <m:oMath xmlns:m="http://schemas.openxmlformats.org/officeDocument/2006/math">
                    <m:r>
                      <a:rPr lang="fr-FR" sz="1800" b="0" i="0" smtClean="0">
                        <a:latin typeface="Cambria Math" panose="02040503050406030204" pitchFamily="18" charset="0"/>
                      </a:rPr>
                      <m:t>1&lt;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&lt;3/2</m:t>
                    </m:r>
                  </m:oMath>
                </a14:m>
                <a:r>
                  <a:rPr lang="fr-FR" sz="1800" dirty="0"/>
                  <a:t>.</a:t>
                </a:r>
              </a:p>
              <a:p>
                <a:r>
                  <a:rPr lang="fr-FR" sz="1800" dirty="0" err="1"/>
                  <a:t>Significant</a:t>
                </a:r>
                <a:r>
                  <a:rPr lang="fr-FR" sz="1800" dirty="0"/>
                  <a:t> </a:t>
                </a:r>
                <a:r>
                  <a:rPr lang="fr-FR" sz="1800" dirty="0" err="1"/>
                  <a:t>differences</a:t>
                </a:r>
                <a:r>
                  <a:rPr lang="fr-FR" sz="1800" dirty="0"/>
                  <a:t> </a:t>
                </a:r>
                <a:r>
                  <a:rPr lang="fr-FR" sz="1800" dirty="0" err="1"/>
                  <a:t>appear</a:t>
                </a:r>
                <a:r>
                  <a:rPr lang="fr-FR" sz="1800" dirty="0"/>
                  <a:t> </a:t>
                </a:r>
                <a:r>
                  <a:rPr lang="fr-FR" sz="1800" dirty="0" err="1"/>
                  <a:t>when</a:t>
                </a:r>
                <a:r>
                  <a:rPr lang="fr-FR" sz="1800" dirty="0"/>
                  <a:t> </a:t>
                </a:r>
                <a:r>
                  <a:rPr lang="fr-FR" sz="1800" dirty="0" err="1"/>
                  <a:t>classifying</a:t>
                </a:r>
                <a:r>
                  <a:rPr lang="fr-FR" sz="1800" dirty="0"/>
                  <a:t> the </a:t>
                </a:r>
                <a:r>
                  <a:rPr lang="fr-FR" sz="1800" dirty="0" err="1"/>
                  <a:t>particles</a:t>
                </a:r>
                <a:r>
                  <a:rPr lang="fr-FR" sz="1800" dirty="0"/>
                  <a:t> in passing and </a:t>
                </a:r>
                <a:r>
                  <a:rPr lang="fr-FR" sz="1800" dirty="0" err="1"/>
                  <a:t>trapped</a:t>
                </a:r>
                <a:r>
                  <a:rPr lang="fr-FR" dirty="0"/>
                  <a:t>.</a:t>
                </a:r>
                <a:endParaRPr lang="fr-FR" sz="1800" dirty="0"/>
              </a:p>
              <a:p>
                <a:pPr marL="0" indent="0">
                  <a:buNone/>
                </a:pPr>
                <a:r>
                  <a:rPr lang="fr-FR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1800" dirty="0"/>
                  <a:t>The </a:t>
                </a:r>
                <a:r>
                  <a:rPr lang="fr-FR" sz="1800" dirty="0" err="1"/>
                  <a:t>scaling</a:t>
                </a:r>
                <a:r>
                  <a:rPr lang="fr-FR" sz="1800" dirty="0"/>
                  <a:t> </a:t>
                </a:r>
                <a:r>
                  <a:rPr lang="fr-FR" sz="1800" dirty="0" err="1"/>
                  <a:t>is</a:t>
                </a:r>
                <a:r>
                  <a:rPr lang="fr-FR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fr-F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8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fr-FR" sz="18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8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fr-FR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fr-FR" sz="1800" dirty="0"/>
                  <a:t> for </a:t>
                </a:r>
                <a:r>
                  <a:rPr lang="fr-FR" sz="1800" dirty="0" err="1"/>
                  <a:t>small</a:t>
                </a:r>
                <a:r>
                  <a:rPr lang="fr-FR" sz="1800" dirty="0"/>
                  <a:t> </a:t>
                </a:r>
                <a:r>
                  <a:rPr lang="fr-FR" sz="1800" dirty="0" err="1"/>
                  <a:t>energies</a:t>
                </a:r>
                <a:r>
                  <a:rPr lang="fr-FR" sz="1800" dirty="0"/>
                  <a:t> (</a:t>
                </a:r>
                <a14:m>
                  <m:oMath xmlns:m="http://schemas.openxmlformats.org/officeDocument/2006/math"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&lt;100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fr-FR" sz="1800" dirty="0"/>
                  <a:t> for </a:t>
                </a:r>
                <a:r>
                  <a:rPr lang="fr-FR" sz="1800" dirty="0" err="1"/>
                  <a:t>trapped</a:t>
                </a:r>
                <a:r>
                  <a:rPr lang="fr-FR" sz="1800" dirty="0"/>
                  <a:t> and </a:t>
                </a:r>
                <a14:m>
                  <m:oMath xmlns:m="http://schemas.openxmlformats.org/officeDocument/2006/math"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&lt;200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fr-FR" sz="1800" dirty="0"/>
                  <a:t> for passing).</a:t>
                </a:r>
              </a:p>
              <a:p>
                <a:pPr marL="0" indent="0">
                  <a:buNone/>
                </a:pPr>
                <a:r>
                  <a:rPr lang="fr-FR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1800" dirty="0"/>
                  <a:t>Beyond </a:t>
                </a:r>
                <a:r>
                  <a:rPr lang="fr-FR" sz="1800" dirty="0" err="1"/>
                  <a:t>those</a:t>
                </a:r>
                <a:r>
                  <a:rPr lang="fr-FR" sz="1800" dirty="0"/>
                  <a:t> </a:t>
                </a:r>
                <a:r>
                  <a:rPr lang="fr-FR" sz="1800" dirty="0" err="1"/>
                  <a:t>energies</a:t>
                </a:r>
                <a:r>
                  <a:rPr lang="fr-FR" sz="1800" dirty="0"/>
                  <a:t>, the </a:t>
                </a:r>
                <a:r>
                  <a:rPr lang="fr-FR" sz="1800" dirty="0" err="1"/>
                  <a:t>diffusivity</a:t>
                </a:r>
                <a:r>
                  <a:rPr lang="fr-FR" sz="1800" dirty="0"/>
                  <a:t> </a:t>
                </a:r>
                <a:r>
                  <a:rPr lang="fr-FR" sz="1800" dirty="0" err="1"/>
                  <a:t>exhibits</a:t>
                </a:r>
                <a:r>
                  <a:rPr lang="fr-FR" sz="1800" dirty="0"/>
                  <a:t> a local maximum</a:t>
                </a:r>
              </a:p>
              <a:p>
                <a:r>
                  <a:rPr lang="fr-FR" sz="1800" dirty="0" err="1"/>
                  <a:t>Same</a:t>
                </a:r>
                <a:r>
                  <a:rPr lang="fr-FR" sz="1800" dirty="0"/>
                  <a:t> </a:t>
                </a:r>
                <a:r>
                  <a:rPr lang="fr-FR" sz="1800" dirty="0" err="1"/>
                  <a:t>behaviour</a:t>
                </a:r>
                <a:r>
                  <a:rPr lang="fr-FR" sz="1800" dirty="0"/>
                  <a:t> for the </a:t>
                </a:r>
                <a:r>
                  <a:rPr lang="fr-FR" sz="1800" dirty="0" err="1"/>
                  <a:t>mean</a:t>
                </a:r>
                <a:r>
                  <a:rPr lang="fr-FR" sz="1800" dirty="0"/>
                  <a:t> radial </a:t>
                </a:r>
                <a:r>
                  <a:rPr lang="fr-FR" sz="1800" dirty="0" err="1"/>
                  <a:t>velocity</a:t>
                </a:r>
                <a:endParaRPr lang="fr-FR" sz="1800" dirty="0"/>
              </a:p>
              <a:p>
                <a:r>
                  <a:rPr lang="fr-FR" dirty="0" err="1"/>
                  <a:t>Guiding</a:t>
                </a:r>
                <a:r>
                  <a:rPr lang="fr-FR" dirty="0"/>
                  <a:t>-centre </a:t>
                </a:r>
                <a:r>
                  <a:rPr lang="fr-FR" dirty="0" err="1"/>
                  <a:t>calculations</a:t>
                </a:r>
                <a:r>
                  <a:rPr lang="fr-FR" dirty="0"/>
                  <a:t> </a:t>
                </a:r>
                <a:r>
                  <a:rPr lang="fr-FR" dirty="0" err="1"/>
                  <a:t>give</a:t>
                </a:r>
                <a:r>
                  <a:rPr lang="fr-FR" dirty="0"/>
                  <a:t> </a:t>
                </a:r>
                <a:r>
                  <a:rPr lang="fr-FR" dirty="0" err="1"/>
                  <a:t>increased</a:t>
                </a:r>
                <a:r>
                  <a:rPr lang="fr-FR" dirty="0"/>
                  <a:t> transport, </a:t>
                </a:r>
                <a:r>
                  <a:rPr lang="fr-FR" dirty="0" err="1"/>
                  <a:t>similar</a:t>
                </a:r>
                <a:r>
                  <a:rPr lang="fr-FR" dirty="0"/>
                  <a:t> </a:t>
                </a:r>
                <a:r>
                  <a:rPr lang="fr-FR" dirty="0" err="1"/>
                  <a:t>behaviour</a:t>
                </a:r>
                <a:r>
                  <a:rPr lang="fr-FR" dirty="0"/>
                  <a:t> for the diffusion coefficient, </a:t>
                </a:r>
                <a:r>
                  <a:rPr lang="fr-FR" dirty="0" err="1"/>
                  <a:t>inverted</a:t>
                </a:r>
                <a:r>
                  <a:rPr lang="fr-FR" dirty="0"/>
                  <a:t> </a:t>
                </a:r>
                <a:r>
                  <a:rPr lang="fr-FR" dirty="0" err="1"/>
                  <a:t>behaviour</a:t>
                </a:r>
                <a:r>
                  <a:rPr lang="fr-FR" dirty="0"/>
                  <a:t> for </a:t>
                </a:r>
                <a:r>
                  <a:rPr lang="fr-FR" dirty="0" err="1"/>
                  <a:t>trapped</a:t>
                </a:r>
                <a:r>
                  <a:rPr lang="fr-FR" dirty="0"/>
                  <a:t>-passing </a:t>
                </a:r>
                <a:r>
                  <a:rPr lang="fr-FR" dirty="0" err="1"/>
                  <a:t>particles</a:t>
                </a:r>
                <a:r>
                  <a:rPr lang="fr-FR" dirty="0"/>
                  <a:t> in </a:t>
                </a:r>
                <a:r>
                  <a:rPr lang="fr-FR" dirty="0" err="1"/>
                  <a:t>terms</a:t>
                </a:r>
                <a:r>
                  <a:rPr lang="fr-FR" dirty="0"/>
                  <a:t> of </a:t>
                </a:r>
                <a:r>
                  <a:rPr lang="fr-FR" dirty="0" err="1"/>
                  <a:t>mean</a:t>
                </a:r>
                <a:r>
                  <a:rPr lang="fr-FR" dirty="0"/>
                  <a:t> radial </a:t>
                </a:r>
                <a:r>
                  <a:rPr lang="fr-FR" dirty="0" err="1"/>
                  <a:t>displacement</a:t>
                </a:r>
                <a:endParaRPr lang="fr-FR" sz="180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0C7A2520-ABAB-4E9E-A684-B0390234D4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761" y="1376413"/>
                <a:ext cx="11026057" cy="2410019"/>
              </a:xfrm>
              <a:prstGeom prst="rect">
                <a:avLst/>
              </a:prstGeom>
              <a:blipFill>
                <a:blip r:embed="rId2"/>
                <a:stretch>
                  <a:fillRect l="-498" t="-15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 11">
            <a:extLst>
              <a:ext uri="{FF2B5EF4-FFF2-40B4-BE49-F238E27FC236}">
                <a16:creationId xmlns:a16="http://schemas.microsoft.com/office/drawing/2014/main" id="{43D5A2C5-9E2D-4FB2-8510-7BD46BE7CD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8438" y="3513221"/>
            <a:ext cx="4459704" cy="334477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7207838-CED6-448D-9E47-9531A91812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8278" y="3513221"/>
            <a:ext cx="4365285" cy="327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3366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5C1ACBE-22EE-4662-98ED-3EA312182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Possible </a:t>
            </a:r>
            <a:r>
              <a:rPr lang="fr-FR" sz="4000" dirty="0" err="1"/>
              <a:t>reasons</a:t>
            </a:r>
            <a:r>
              <a:rPr lang="fr-FR" sz="4000" dirty="0"/>
              <a:t> for the </a:t>
            </a:r>
            <a:r>
              <a:rPr lang="fr-FR" sz="4000" dirty="0" err="1"/>
              <a:t>observed</a:t>
            </a:r>
            <a:r>
              <a:rPr lang="fr-FR" sz="4000" dirty="0"/>
              <a:t> </a:t>
            </a:r>
            <a:r>
              <a:rPr lang="fr-FR" sz="4000" dirty="0" err="1"/>
              <a:t>scaling</a:t>
            </a:r>
            <a:endParaRPr lang="fr-FR" sz="40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44AADF4-C2CF-4728-9119-3FDC2C8BA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3890" y="1511955"/>
            <a:ext cx="3145692" cy="235926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F3AC9C2-A446-43B2-8F5C-A03541978C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3890" y="4056151"/>
            <a:ext cx="3145692" cy="23592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Espace réservé du contenu 5">
                <a:extLst>
                  <a:ext uri="{FF2B5EF4-FFF2-40B4-BE49-F238E27FC236}">
                    <a16:creationId xmlns:a16="http://schemas.microsoft.com/office/drawing/2014/main" id="{BF023F32-0415-445E-905C-2128313162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001" y="1800000"/>
                <a:ext cx="6794789" cy="4351338"/>
              </a:xfrm>
            </p:spPr>
            <p:txBody>
              <a:bodyPr>
                <a:normAutofit/>
              </a:bodyPr>
              <a:lstStyle/>
              <a:p>
                <a:r>
                  <a:rPr lang="fr-FR" sz="2000" dirty="0"/>
                  <a:t>Particles </a:t>
                </a:r>
                <a:r>
                  <a:rPr lang="fr-FR" sz="2000" dirty="0" err="1"/>
                  <a:t>with</a:t>
                </a:r>
                <a:r>
                  <a:rPr lang="fr-FR" sz="2000" dirty="0"/>
                  <a:t>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&lt;−0.6</m:t>
                    </m:r>
                  </m:oMath>
                </a14:m>
                <a:r>
                  <a:rPr lang="fr-FR" sz="2000" dirty="0"/>
                  <a:t> (</a:t>
                </a:r>
                <a:r>
                  <a:rPr lang="fr-FR" sz="2000" dirty="0" err="1"/>
                  <a:t>counter</a:t>
                </a:r>
                <a:r>
                  <a:rPr lang="fr-FR" sz="2000" dirty="0"/>
                  <a:t>-passing) and </a:t>
                </a:r>
                <a14:m>
                  <m:oMath xmlns:m="http://schemas.openxmlformats.org/officeDocument/2006/math"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−0.3&lt;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fr-FR" sz="2000" dirty="0"/>
                  <a:t> (</a:t>
                </a:r>
                <a:r>
                  <a:rPr lang="fr-FR" sz="2000" dirty="0" err="1"/>
                  <a:t>trapped</a:t>
                </a:r>
                <a:r>
                  <a:rPr lang="fr-FR" sz="2000" dirty="0"/>
                  <a:t> close to the prompt </a:t>
                </a:r>
                <a:r>
                  <a:rPr lang="fr-FR" sz="2000" dirty="0" err="1"/>
                  <a:t>losses</a:t>
                </a:r>
                <a:r>
                  <a:rPr lang="fr-FR" sz="2000" dirty="0"/>
                  <a:t> </a:t>
                </a:r>
                <a:r>
                  <a:rPr lang="fr-FR" sz="2000" dirty="0" err="1"/>
                  <a:t>region</a:t>
                </a:r>
                <a:r>
                  <a:rPr lang="fr-FR" sz="2000" dirty="0"/>
                  <a:t>) are </a:t>
                </a:r>
                <a:r>
                  <a:rPr lang="fr-FR" sz="2000" dirty="0" err="1"/>
                  <a:t>lost</a:t>
                </a:r>
                <a:r>
                  <a:rPr lang="fr-FR" sz="2000" dirty="0"/>
                  <a:t>.</a:t>
                </a:r>
              </a:p>
              <a:p>
                <a:r>
                  <a:rPr lang="fr-FR" sz="2000" dirty="0"/>
                  <a:t>The </a:t>
                </a:r>
                <a:r>
                  <a:rPr lang="fr-FR" sz="2000" dirty="0" err="1"/>
                  <a:t>energy</a:t>
                </a:r>
                <a:r>
                  <a:rPr lang="fr-FR" sz="2000" dirty="0"/>
                  <a:t> </a:t>
                </a:r>
                <a:r>
                  <a:rPr lang="fr-FR" sz="2000" dirty="0" err="1"/>
                  <a:t>remains</a:t>
                </a:r>
                <a:r>
                  <a:rPr lang="fr-FR" sz="2000" dirty="0"/>
                  <a:t> </a:t>
                </a:r>
                <a:r>
                  <a:rPr lang="fr-FR" sz="2000" dirty="0" err="1"/>
                  <a:t>almost</a:t>
                </a:r>
                <a:r>
                  <a:rPr lang="fr-FR" sz="2000" dirty="0"/>
                  <a:t> constant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fr-FR" sz="2000" dirty="0"/>
              </a:p>
              <a:p>
                <a:pPr lvl="1"/>
                <a:r>
                  <a:rPr lang="fr-FR" sz="1600" dirty="0" err="1">
                    <a:solidFill>
                      <a:schemeClr val="bg1"/>
                    </a:solidFill>
                  </a:rPr>
                  <a:t>Presence</a:t>
                </a:r>
                <a:r>
                  <a:rPr lang="fr-FR" sz="1600" dirty="0">
                    <a:solidFill>
                      <a:schemeClr val="bg1"/>
                    </a:solidFill>
                  </a:rPr>
                  <a:t> of </a:t>
                </a:r>
                <a:r>
                  <a:rPr lang="fr-FR" sz="1600" dirty="0" err="1">
                    <a:solidFill>
                      <a:schemeClr val="bg1"/>
                    </a:solidFill>
                  </a:rPr>
                  <a:t>resonances</a:t>
                </a:r>
                <a:r>
                  <a:rPr lang="fr-FR" sz="1600" dirty="0">
                    <a:solidFill>
                      <a:schemeClr val="bg1"/>
                    </a:solidFill>
                  </a:rPr>
                  <a:t> for the turbulent modes </a:t>
                </a:r>
                <a:r>
                  <a:rPr lang="fr-FR" sz="1600" dirty="0" err="1">
                    <a:solidFill>
                      <a:schemeClr val="bg1"/>
                    </a:solidFill>
                  </a:rPr>
                  <a:t>that</a:t>
                </a:r>
                <a:r>
                  <a:rPr lang="fr-FR" sz="1600" dirty="0">
                    <a:solidFill>
                      <a:schemeClr val="bg1"/>
                    </a:solidFill>
                  </a:rPr>
                  <a:t> can lead to the </a:t>
                </a:r>
                <a:r>
                  <a:rPr lang="fr-FR" sz="1600" dirty="0" err="1">
                    <a:solidFill>
                      <a:schemeClr val="bg1"/>
                    </a:solidFill>
                  </a:rPr>
                  <a:t>observed</a:t>
                </a:r>
                <a:r>
                  <a:rPr lang="fr-FR" sz="1600" dirty="0">
                    <a:solidFill>
                      <a:schemeClr val="bg1"/>
                    </a:solidFill>
                  </a:rPr>
                  <a:t> </a:t>
                </a:r>
                <a:r>
                  <a:rPr lang="fr-FR" sz="1600" dirty="0" err="1">
                    <a:solidFill>
                      <a:schemeClr val="bg1"/>
                    </a:solidFill>
                  </a:rPr>
                  <a:t>losses</a:t>
                </a:r>
                <a:r>
                  <a:rPr lang="fr-FR" sz="1600" dirty="0">
                    <a:solidFill>
                      <a:schemeClr val="bg1"/>
                    </a:solidFill>
                  </a:rPr>
                  <a:t>.</a:t>
                </a:r>
              </a:p>
              <a:p>
                <a:r>
                  <a:rPr lang="fr-FR" sz="2000" dirty="0" err="1">
                    <a:solidFill>
                      <a:schemeClr val="bg1"/>
                    </a:solidFill>
                  </a:rPr>
                  <a:t>Further</a:t>
                </a:r>
                <a:r>
                  <a:rPr lang="fr-FR" sz="2000" dirty="0">
                    <a:solidFill>
                      <a:schemeClr val="bg1"/>
                    </a:solidFill>
                  </a:rPr>
                  <a:t> analyses are </a:t>
                </a:r>
                <a:r>
                  <a:rPr lang="fr-FR" sz="2000" dirty="0" err="1">
                    <a:solidFill>
                      <a:schemeClr val="bg1"/>
                    </a:solidFill>
                  </a:rPr>
                  <a:t>required</a:t>
                </a:r>
                <a:r>
                  <a:rPr lang="fr-FR" sz="2000" dirty="0">
                    <a:solidFill>
                      <a:schemeClr val="bg1"/>
                    </a:solidFill>
                  </a:rPr>
                  <a:t> to </a:t>
                </a:r>
                <a:r>
                  <a:rPr lang="fr-FR" sz="2000" dirty="0" err="1">
                    <a:solidFill>
                      <a:schemeClr val="bg1"/>
                    </a:solidFill>
                  </a:rPr>
                  <a:t>assess</a:t>
                </a:r>
                <a:r>
                  <a:rPr lang="fr-FR" sz="2000" dirty="0">
                    <a:solidFill>
                      <a:schemeClr val="bg1"/>
                    </a:solidFill>
                  </a:rPr>
                  <a:t> the diffusive nature of the transport</a:t>
                </a:r>
              </a:p>
              <a:p>
                <a:pPr lvl="1"/>
                <a:r>
                  <a:rPr lang="en-US" sz="1600" dirty="0">
                    <a:solidFill>
                      <a:schemeClr val="bg1"/>
                    </a:solidFill>
                  </a:rPr>
                  <a:t>For small energies, the PDF of displacements exhibits a Gaussian </a:t>
                </a:r>
                <a:r>
                  <a:rPr lang="en-US" sz="1600" dirty="0" err="1">
                    <a:solidFill>
                      <a:schemeClr val="bg1"/>
                    </a:solidFill>
                  </a:rPr>
                  <a:t>behaviour</a:t>
                </a:r>
                <a:endParaRPr lang="en-US" sz="1600" dirty="0">
                  <a:solidFill>
                    <a:schemeClr val="bg1"/>
                  </a:solidFill>
                </a:endParaRPr>
              </a:p>
              <a:p>
                <a:pPr lvl="1"/>
                <a:r>
                  <a:rPr lang="en-US" sz="1600" dirty="0">
                    <a:solidFill>
                      <a:schemeClr val="bg1"/>
                    </a:solidFill>
                  </a:rPr>
                  <a:t>For larger energies, the PDF departs from a Gaussian</a:t>
                </a:r>
              </a:p>
              <a:p>
                <a:pPr lvl="1"/>
                <a:r>
                  <a:rPr lang="en-US" sz="1600" dirty="0" err="1">
                    <a:solidFill>
                      <a:schemeClr val="bg1"/>
                    </a:solidFill>
                  </a:rPr>
                  <a:t>Superdiffusion</a:t>
                </a:r>
                <a:r>
                  <a:rPr lang="en-US" sz="1600" dirty="0">
                    <a:solidFill>
                      <a:schemeClr val="bg1"/>
                    </a:solidFill>
                  </a:rPr>
                  <a:t> occurs when turbulent structures are relatively static with respect to the ions beyond a given threshold in turbulence amplitude [Gustafson PRL 2012]</a:t>
                </a:r>
              </a:p>
            </p:txBody>
          </p:sp>
        </mc:Choice>
        <mc:Fallback xmlns="">
          <p:sp>
            <p:nvSpPr>
              <p:cNvPr id="24" name="Espace réservé du contenu 5">
                <a:extLst>
                  <a:ext uri="{FF2B5EF4-FFF2-40B4-BE49-F238E27FC236}">
                    <a16:creationId xmlns:a16="http://schemas.microsoft.com/office/drawing/2014/main" id="{BF023F32-0415-445E-905C-2128313162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1" y="1800000"/>
                <a:ext cx="6794789" cy="4351338"/>
              </a:xfrm>
              <a:blipFill>
                <a:blip r:embed="rId4"/>
                <a:stretch>
                  <a:fillRect l="-2152" t="-2521" r="-14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5922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5C1ACBE-22EE-4662-98ED-3EA312182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Possible </a:t>
            </a:r>
            <a:r>
              <a:rPr lang="fr-FR" sz="4000" dirty="0" err="1"/>
              <a:t>reasons</a:t>
            </a:r>
            <a:r>
              <a:rPr lang="fr-FR" sz="4000" dirty="0"/>
              <a:t> for the </a:t>
            </a:r>
            <a:r>
              <a:rPr lang="fr-FR" sz="4000" dirty="0" err="1"/>
              <a:t>observed</a:t>
            </a:r>
            <a:r>
              <a:rPr lang="fr-FR" sz="4000" dirty="0"/>
              <a:t> </a:t>
            </a:r>
            <a:r>
              <a:rPr lang="fr-FR" sz="4000" dirty="0" err="1"/>
              <a:t>scaling</a:t>
            </a:r>
            <a:endParaRPr lang="fr-FR" sz="40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4FFBDE9-4CA3-47B0-B488-79FECE713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3890" y="3821393"/>
            <a:ext cx="3616110" cy="271208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D0DC1A0-4E1E-4D16-B281-61197E4702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3890" y="1511955"/>
            <a:ext cx="3145692" cy="23592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Espace réservé du contenu 5">
                <a:extLst>
                  <a:ext uri="{FF2B5EF4-FFF2-40B4-BE49-F238E27FC236}">
                    <a16:creationId xmlns:a16="http://schemas.microsoft.com/office/drawing/2014/main" id="{0DF53910-F379-4CBA-9815-BD5248910CA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001" y="1800000"/>
                <a:ext cx="6794789" cy="4351338"/>
              </a:xfrm>
            </p:spPr>
            <p:txBody>
              <a:bodyPr>
                <a:normAutofit/>
              </a:bodyPr>
              <a:lstStyle/>
              <a:p>
                <a:r>
                  <a:rPr lang="fr-FR" sz="2000" dirty="0"/>
                  <a:t>Particles </a:t>
                </a:r>
                <a:r>
                  <a:rPr lang="fr-FR" sz="2000" dirty="0" err="1"/>
                  <a:t>with</a:t>
                </a:r>
                <a:r>
                  <a:rPr lang="fr-FR" sz="2000" dirty="0"/>
                  <a:t>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&lt;−0.6</m:t>
                    </m:r>
                  </m:oMath>
                </a14:m>
                <a:r>
                  <a:rPr lang="fr-FR" sz="2000" dirty="0"/>
                  <a:t> (</a:t>
                </a:r>
                <a:r>
                  <a:rPr lang="fr-FR" sz="2000" dirty="0" err="1"/>
                  <a:t>counter</a:t>
                </a:r>
                <a:r>
                  <a:rPr lang="fr-FR" sz="2000" dirty="0"/>
                  <a:t>-passing) and </a:t>
                </a:r>
                <a14:m>
                  <m:oMath xmlns:m="http://schemas.openxmlformats.org/officeDocument/2006/math"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−0.3&lt;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fr-FR" sz="2000" dirty="0"/>
                  <a:t> (</a:t>
                </a:r>
                <a:r>
                  <a:rPr lang="fr-FR" sz="2000" dirty="0" err="1"/>
                  <a:t>trapped</a:t>
                </a:r>
                <a:r>
                  <a:rPr lang="fr-FR" sz="2000" dirty="0"/>
                  <a:t> close to the prompt </a:t>
                </a:r>
                <a:r>
                  <a:rPr lang="fr-FR" sz="2000" dirty="0" err="1"/>
                  <a:t>losses</a:t>
                </a:r>
                <a:r>
                  <a:rPr lang="fr-FR" sz="2000" dirty="0"/>
                  <a:t> </a:t>
                </a:r>
                <a:r>
                  <a:rPr lang="fr-FR" sz="2000" dirty="0" err="1"/>
                  <a:t>region</a:t>
                </a:r>
                <a:r>
                  <a:rPr lang="fr-FR" sz="2000" dirty="0"/>
                  <a:t>) are </a:t>
                </a:r>
                <a:r>
                  <a:rPr lang="fr-FR" sz="2000" dirty="0" err="1"/>
                  <a:t>lost</a:t>
                </a:r>
                <a:r>
                  <a:rPr lang="fr-FR" sz="2000" dirty="0"/>
                  <a:t>.</a:t>
                </a:r>
              </a:p>
              <a:p>
                <a:r>
                  <a:rPr lang="fr-FR" sz="2000" dirty="0"/>
                  <a:t>The </a:t>
                </a:r>
                <a:r>
                  <a:rPr lang="fr-FR" sz="2000" dirty="0" err="1"/>
                  <a:t>energy</a:t>
                </a:r>
                <a:r>
                  <a:rPr lang="fr-FR" sz="2000" dirty="0"/>
                  <a:t> </a:t>
                </a:r>
                <a:r>
                  <a:rPr lang="fr-FR" sz="2000" dirty="0" err="1"/>
                  <a:t>remains</a:t>
                </a:r>
                <a:r>
                  <a:rPr lang="fr-FR" sz="2000" dirty="0"/>
                  <a:t> </a:t>
                </a:r>
                <a:r>
                  <a:rPr lang="fr-FR" sz="2000" dirty="0" err="1"/>
                  <a:t>almost</a:t>
                </a:r>
                <a:r>
                  <a:rPr lang="fr-FR" sz="2000" dirty="0"/>
                  <a:t> constant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fr-FR" sz="2000" dirty="0"/>
              </a:p>
              <a:p>
                <a:pPr lvl="1"/>
                <a:r>
                  <a:rPr lang="fr-FR" sz="1600" dirty="0" err="1">
                    <a:solidFill>
                      <a:schemeClr val="bg1"/>
                    </a:solidFill>
                  </a:rPr>
                  <a:t>Presence</a:t>
                </a:r>
                <a:r>
                  <a:rPr lang="fr-FR" sz="1600" dirty="0">
                    <a:solidFill>
                      <a:schemeClr val="bg1"/>
                    </a:solidFill>
                  </a:rPr>
                  <a:t> of </a:t>
                </a:r>
                <a:r>
                  <a:rPr lang="fr-FR" sz="1600" dirty="0" err="1">
                    <a:solidFill>
                      <a:schemeClr val="bg1"/>
                    </a:solidFill>
                  </a:rPr>
                  <a:t>resonances</a:t>
                </a:r>
                <a:r>
                  <a:rPr lang="fr-FR" sz="1600" dirty="0">
                    <a:solidFill>
                      <a:schemeClr val="bg1"/>
                    </a:solidFill>
                  </a:rPr>
                  <a:t> for the turbulent modes </a:t>
                </a:r>
                <a:r>
                  <a:rPr lang="fr-FR" sz="1600" dirty="0" err="1">
                    <a:solidFill>
                      <a:schemeClr val="bg1"/>
                    </a:solidFill>
                  </a:rPr>
                  <a:t>that</a:t>
                </a:r>
                <a:r>
                  <a:rPr lang="fr-FR" sz="1600" dirty="0">
                    <a:solidFill>
                      <a:schemeClr val="bg1"/>
                    </a:solidFill>
                  </a:rPr>
                  <a:t> can lead to the </a:t>
                </a:r>
                <a:r>
                  <a:rPr lang="fr-FR" sz="1600" dirty="0" err="1">
                    <a:solidFill>
                      <a:schemeClr val="bg1"/>
                    </a:solidFill>
                  </a:rPr>
                  <a:t>observed</a:t>
                </a:r>
                <a:r>
                  <a:rPr lang="fr-FR" sz="1600" dirty="0">
                    <a:solidFill>
                      <a:schemeClr val="bg1"/>
                    </a:solidFill>
                  </a:rPr>
                  <a:t> </a:t>
                </a:r>
                <a:r>
                  <a:rPr lang="fr-FR" sz="1600" dirty="0" err="1">
                    <a:solidFill>
                      <a:schemeClr val="bg1"/>
                    </a:solidFill>
                  </a:rPr>
                  <a:t>losses</a:t>
                </a:r>
                <a:r>
                  <a:rPr lang="fr-FR" sz="1600" dirty="0">
                    <a:solidFill>
                      <a:schemeClr val="bg1"/>
                    </a:solidFill>
                  </a:rPr>
                  <a:t>.</a:t>
                </a:r>
              </a:p>
              <a:p>
                <a:r>
                  <a:rPr lang="fr-FR" sz="2000" dirty="0" err="1">
                    <a:solidFill>
                      <a:schemeClr val="bg1"/>
                    </a:solidFill>
                  </a:rPr>
                  <a:t>Further</a:t>
                </a:r>
                <a:r>
                  <a:rPr lang="fr-FR" sz="2000" dirty="0">
                    <a:solidFill>
                      <a:schemeClr val="bg1"/>
                    </a:solidFill>
                  </a:rPr>
                  <a:t> analyses are </a:t>
                </a:r>
                <a:r>
                  <a:rPr lang="fr-FR" sz="2000" dirty="0" err="1">
                    <a:solidFill>
                      <a:schemeClr val="bg1"/>
                    </a:solidFill>
                  </a:rPr>
                  <a:t>required</a:t>
                </a:r>
                <a:r>
                  <a:rPr lang="fr-FR" sz="2000" dirty="0">
                    <a:solidFill>
                      <a:schemeClr val="bg1"/>
                    </a:solidFill>
                  </a:rPr>
                  <a:t> to </a:t>
                </a:r>
                <a:r>
                  <a:rPr lang="fr-FR" sz="2000" dirty="0" err="1">
                    <a:solidFill>
                      <a:schemeClr val="bg1"/>
                    </a:solidFill>
                  </a:rPr>
                  <a:t>assess</a:t>
                </a:r>
                <a:r>
                  <a:rPr lang="fr-FR" sz="2000" dirty="0">
                    <a:solidFill>
                      <a:schemeClr val="bg1"/>
                    </a:solidFill>
                  </a:rPr>
                  <a:t> the diffusive nature of the transport</a:t>
                </a:r>
              </a:p>
              <a:p>
                <a:pPr lvl="1"/>
                <a:r>
                  <a:rPr lang="en-US" sz="1600" dirty="0">
                    <a:solidFill>
                      <a:schemeClr val="bg1"/>
                    </a:solidFill>
                  </a:rPr>
                  <a:t>For small energies, the PDF of displacements exhibits a Gaussian </a:t>
                </a:r>
                <a:r>
                  <a:rPr lang="en-US" sz="1600" dirty="0" err="1">
                    <a:solidFill>
                      <a:schemeClr val="bg1"/>
                    </a:solidFill>
                  </a:rPr>
                  <a:t>behaviour</a:t>
                </a:r>
                <a:endParaRPr lang="en-US" sz="1600" dirty="0">
                  <a:solidFill>
                    <a:schemeClr val="bg1"/>
                  </a:solidFill>
                </a:endParaRPr>
              </a:p>
              <a:p>
                <a:pPr lvl="1"/>
                <a:r>
                  <a:rPr lang="en-US" sz="1600" dirty="0">
                    <a:solidFill>
                      <a:schemeClr val="bg1"/>
                    </a:solidFill>
                  </a:rPr>
                  <a:t>For larger energies, the PDF departs from a Gaussian</a:t>
                </a:r>
              </a:p>
              <a:p>
                <a:pPr lvl="1"/>
                <a:r>
                  <a:rPr lang="en-US" sz="1600" dirty="0" err="1">
                    <a:solidFill>
                      <a:schemeClr val="bg1"/>
                    </a:solidFill>
                  </a:rPr>
                  <a:t>Superdiffusion</a:t>
                </a:r>
                <a:r>
                  <a:rPr lang="en-US" sz="1600" dirty="0">
                    <a:solidFill>
                      <a:schemeClr val="bg1"/>
                    </a:solidFill>
                  </a:rPr>
                  <a:t> occurs when turbulent structures are relatively static with respect to the ions beyond a given threshold in turbulence amplitude [Gustafson PRL 2012]</a:t>
                </a:r>
              </a:p>
            </p:txBody>
          </p:sp>
        </mc:Choice>
        <mc:Fallback xmlns="">
          <p:sp>
            <p:nvSpPr>
              <p:cNvPr id="10" name="Espace réservé du contenu 5">
                <a:extLst>
                  <a:ext uri="{FF2B5EF4-FFF2-40B4-BE49-F238E27FC236}">
                    <a16:creationId xmlns:a16="http://schemas.microsoft.com/office/drawing/2014/main" id="{0DF53910-F379-4CBA-9815-BD5248910C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1" y="1800000"/>
                <a:ext cx="6794789" cy="4351338"/>
              </a:xfrm>
              <a:blipFill>
                <a:blip r:embed="rId4"/>
                <a:stretch>
                  <a:fillRect l="-2152" t="-2521" r="-14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73479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5C1ACBE-22EE-4662-98ED-3EA312182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Possible </a:t>
            </a:r>
            <a:r>
              <a:rPr lang="fr-FR" sz="4000" dirty="0" err="1"/>
              <a:t>reasons</a:t>
            </a:r>
            <a:r>
              <a:rPr lang="fr-FR" sz="4000" dirty="0"/>
              <a:t> for the </a:t>
            </a:r>
            <a:r>
              <a:rPr lang="fr-FR" sz="4000" dirty="0" err="1"/>
              <a:t>observed</a:t>
            </a:r>
            <a:r>
              <a:rPr lang="fr-FR" sz="4000" dirty="0"/>
              <a:t> </a:t>
            </a:r>
            <a:r>
              <a:rPr lang="fr-FR" sz="4000" dirty="0" err="1"/>
              <a:t>scaling</a:t>
            </a:r>
            <a:endParaRPr lang="fr-FR" sz="400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D4CDDAA-E173-476E-94F0-D01A6202F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6041" y="3821393"/>
            <a:ext cx="3613959" cy="27120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CE8DFB1-2F67-4FB0-96BA-8C2BB4866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3890" y="1511955"/>
            <a:ext cx="3145692" cy="23592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Espace réservé du contenu 5">
                <a:extLst>
                  <a:ext uri="{FF2B5EF4-FFF2-40B4-BE49-F238E27FC236}">
                    <a16:creationId xmlns:a16="http://schemas.microsoft.com/office/drawing/2014/main" id="{D9CBA8FA-C4B2-41B0-A069-307EE4AE6C2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001" y="1800000"/>
                <a:ext cx="6794789" cy="4351338"/>
              </a:xfrm>
            </p:spPr>
            <p:txBody>
              <a:bodyPr>
                <a:normAutofit/>
              </a:bodyPr>
              <a:lstStyle/>
              <a:p>
                <a:r>
                  <a:rPr lang="fr-FR" sz="2000" dirty="0"/>
                  <a:t>Particles </a:t>
                </a:r>
                <a:r>
                  <a:rPr lang="fr-FR" sz="2000" dirty="0" err="1"/>
                  <a:t>with</a:t>
                </a:r>
                <a:r>
                  <a:rPr lang="fr-FR" sz="2000" dirty="0"/>
                  <a:t> </a:t>
                </a:r>
                <a14:m>
                  <m:oMath xmlns:m="http://schemas.openxmlformats.org/officeDocument/2006/math">
                    <m:r>
                      <a:rPr lang="fr-FR" sz="2000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&lt;−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r>
                  <a:rPr lang="fr-FR" sz="2000" dirty="0"/>
                  <a:t> (</a:t>
                </a:r>
                <a:r>
                  <a:rPr lang="fr-FR" sz="2000" dirty="0" err="1"/>
                  <a:t>counter</a:t>
                </a:r>
                <a:r>
                  <a:rPr lang="fr-FR" sz="2000" dirty="0"/>
                  <a:t>-passing) and </a:t>
                </a:r>
                <a14:m>
                  <m:oMath xmlns:m="http://schemas.openxmlformats.org/officeDocument/2006/math">
                    <m:r>
                      <a:rPr lang="fr-FR" sz="200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2000"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sz="2000"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sz="2000">
                        <a:latin typeface="Cambria Math" panose="02040503050406030204" pitchFamily="18" charset="0"/>
                      </a:rPr>
                      <m:t>3</m:t>
                    </m:r>
                    <m:r>
                      <a:rPr lang="fr-FR" sz="2000">
                        <a:latin typeface="Cambria Math" panose="02040503050406030204" pitchFamily="18" charset="0"/>
                      </a:rPr>
                      <m:t>&lt;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2000" dirty="0"/>
                  <a:t> (</a:t>
                </a:r>
                <a:r>
                  <a:rPr lang="fr-FR" sz="2000" dirty="0" err="1"/>
                  <a:t>trapped</a:t>
                </a:r>
                <a:r>
                  <a:rPr lang="fr-FR" sz="2000" dirty="0"/>
                  <a:t> close to the prompt </a:t>
                </a:r>
                <a:r>
                  <a:rPr lang="fr-FR" sz="2000" dirty="0" err="1"/>
                  <a:t>losses</a:t>
                </a:r>
                <a:r>
                  <a:rPr lang="fr-FR" sz="2000" dirty="0"/>
                  <a:t> </a:t>
                </a:r>
                <a:r>
                  <a:rPr lang="fr-FR" sz="2000" dirty="0" err="1"/>
                  <a:t>region</a:t>
                </a:r>
                <a:r>
                  <a:rPr lang="fr-FR" sz="2000" dirty="0"/>
                  <a:t>) are </a:t>
                </a:r>
                <a:r>
                  <a:rPr lang="fr-FR" sz="2000" dirty="0" err="1"/>
                  <a:t>lost</a:t>
                </a:r>
                <a:r>
                  <a:rPr lang="fr-FR" sz="2000" dirty="0"/>
                  <a:t>.</a:t>
                </a:r>
              </a:p>
              <a:p>
                <a:r>
                  <a:rPr lang="fr-FR" sz="2000" dirty="0"/>
                  <a:t>The </a:t>
                </a:r>
                <a:r>
                  <a:rPr lang="fr-FR" sz="2000" dirty="0" err="1"/>
                  <a:t>energy</a:t>
                </a:r>
                <a:r>
                  <a:rPr lang="fr-FR" sz="2000" dirty="0"/>
                  <a:t> </a:t>
                </a:r>
                <a:r>
                  <a:rPr lang="fr-FR" sz="2000" dirty="0" err="1"/>
                  <a:t>remains</a:t>
                </a:r>
                <a:r>
                  <a:rPr lang="fr-FR" sz="2000" dirty="0"/>
                  <a:t> </a:t>
                </a:r>
                <a:r>
                  <a:rPr lang="fr-FR" sz="2000" dirty="0" err="1"/>
                  <a:t>almost</a:t>
                </a:r>
                <a:r>
                  <a:rPr lang="fr-FR" sz="2000" dirty="0"/>
                  <a:t> constant </a:t>
                </a:r>
                <a14:m>
                  <m:oMath xmlns:m="http://schemas.openxmlformats.org/officeDocument/2006/math">
                    <m:r>
                      <a:rPr lang="fr-FR" sz="2000" i="1"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0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000" i="1"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2000" dirty="0"/>
              </a:p>
              <a:p>
                <a:pPr lvl="1"/>
                <a:r>
                  <a:rPr lang="fr-FR" sz="1600" dirty="0" err="1"/>
                  <a:t>Presence</a:t>
                </a:r>
                <a:r>
                  <a:rPr lang="fr-FR" sz="1600" dirty="0"/>
                  <a:t> of </a:t>
                </a:r>
                <a:r>
                  <a:rPr lang="fr-FR" sz="1600" dirty="0" err="1"/>
                  <a:t>resonances</a:t>
                </a:r>
                <a:r>
                  <a:rPr lang="fr-FR" sz="1600" dirty="0"/>
                  <a:t> for the turbulent modes </a:t>
                </a:r>
                <a:r>
                  <a:rPr lang="fr-FR" sz="1600" dirty="0" err="1"/>
                  <a:t>that</a:t>
                </a:r>
                <a:r>
                  <a:rPr lang="fr-FR" sz="1600" dirty="0"/>
                  <a:t> can lead to the </a:t>
                </a:r>
                <a:r>
                  <a:rPr lang="fr-FR" sz="1600" dirty="0" err="1"/>
                  <a:t>observed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losses</a:t>
                </a:r>
                <a:r>
                  <a:rPr lang="fr-FR" sz="1600" dirty="0"/>
                  <a:t>.</a:t>
                </a:r>
              </a:p>
              <a:p>
                <a:r>
                  <a:rPr lang="fr-FR" sz="2000" dirty="0" err="1">
                    <a:solidFill>
                      <a:schemeClr val="bg1"/>
                    </a:solidFill>
                  </a:rPr>
                  <a:t>Further</a:t>
                </a:r>
                <a:r>
                  <a:rPr lang="fr-FR" sz="2000" dirty="0">
                    <a:solidFill>
                      <a:schemeClr val="bg1"/>
                    </a:solidFill>
                  </a:rPr>
                  <a:t> analyses are </a:t>
                </a:r>
                <a:r>
                  <a:rPr lang="fr-FR" sz="2000" dirty="0" err="1">
                    <a:solidFill>
                      <a:schemeClr val="bg1"/>
                    </a:solidFill>
                  </a:rPr>
                  <a:t>required</a:t>
                </a:r>
                <a:r>
                  <a:rPr lang="fr-FR" sz="2000" dirty="0">
                    <a:solidFill>
                      <a:schemeClr val="bg1"/>
                    </a:solidFill>
                  </a:rPr>
                  <a:t> to </a:t>
                </a:r>
                <a:r>
                  <a:rPr lang="fr-FR" sz="2000" dirty="0" err="1">
                    <a:solidFill>
                      <a:schemeClr val="bg1"/>
                    </a:solidFill>
                  </a:rPr>
                  <a:t>assess</a:t>
                </a:r>
                <a:r>
                  <a:rPr lang="fr-FR" sz="2000" dirty="0">
                    <a:solidFill>
                      <a:schemeClr val="bg1"/>
                    </a:solidFill>
                  </a:rPr>
                  <a:t> the diffusive nature of the transport</a:t>
                </a:r>
              </a:p>
              <a:p>
                <a:pPr lvl="1"/>
                <a:r>
                  <a:rPr lang="en-US" sz="1600" dirty="0">
                    <a:solidFill>
                      <a:schemeClr val="bg1"/>
                    </a:solidFill>
                  </a:rPr>
                  <a:t>For small energies, the PDF of displacements exhibits a Gaussian </a:t>
                </a:r>
                <a:r>
                  <a:rPr lang="en-US" sz="1600" dirty="0" err="1">
                    <a:solidFill>
                      <a:schemeClr val="bg1"/>
                    </a:solidFill>
                  </a:rPr>
                  <a:t>behaviour</a:t>
                </a:r>
                <a:endParaRPr lang="en-US" sz="1600" dirty="0">
                  <a:solidFill>
                    <a:schemeClr val="bg1"/>
                  </a:solidFill>
                </a:endParaRPr>
              </a:p>
              <a:p>
                <a:pPr lvl="1"/>
                <a:r>
                  <a:rPr lang="en-US" sz="1600" dirty="0">
                    <a:solidFill>
                      <a:schemeClr val="bg1"/>
                    </a:solidFill>
                  </a:rPr>
                  <a:t>For larger energies, the PDF departs from a Gaussian</a:t>
                </a:r>
              </a:p>
              <a:p>
                <a:pPr lvl="1"/>
                <a:r>
                  <a:rPr lang="en-US" sz="1600" dirty="0" err="1">
                    <a:solidFill>
                      <a:schemeClr val="bg1"/>
                    </a:solidFill>
                  </a:rPr>
                  <a:t>Superdiffusion</a:t>
                </a:r>
                <a:r>
                  <a:rPr lang="en-US" sz="1600" dirty="0">
                    <a:solidFill>
                      <a:schemeClr val="bg1"/>
                    </a:solidFill>
                  </a:rPr>
                  <a:t> occurs when turbulent structures are relatively static with respect to the ions beyond a given threshold in turbulence amplitude [Gustafson PRL 2012]</a:t>
                </a:r>
              </a:p>
            </p:txBody>
          </p:sp>
        </mc:Choice>
        <mc:Fallback xmlns="">
          <p:sp>
            <p:nvSpPr>
              <p:cNvPr id="14" name="Espace réservé du contenu 5">
                <a:extLst>
                  <a:ext uri="{FF2B5EF4-FFF2-40B4-BE49-F238E27FC236}">
                    <a16:creationId xmlns:a16="http://schemas.microsoft.com/office/drawing/2014/main" id="{D9CBA8FA-C4B2-41B0-A069-307EE4AE6C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1" y="1800000"/>
                <a:ext cx="6794789" cy="4351338"/>
              </a:xfrm>
              <a:blipFill>
                <a:blip r:embed="rId4"/>
                <a:stretch>
                  <a:fillRect l="-2152" t="-2521" r="-14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58459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5C1ACBE-22EE-4662-98ED-3EA312182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Possible </a:t>
            </a:r>
            <a:r>
              <a:rPr lang="fr-FR" sz="4000" dirty="0" err="1"/>
              <a:t>reasons</a:t>
            </a:r>
            <a:r>
              <a:rPr lang="fr-FR" sz="4000" dirty="0"/>
              <a:t> for the </a:t>
            </a:r>
            <a:r>
              <a:rPr lang="fr-FR" sz="4000" dirty="0" err="1"/>
              <a:t>observed</a:t>
            </a:r>
            <a:r>
              <a:rPr lang="fr-FR" sz="4000" dirty="0"/>
              <a:t> </a:t>
            </a:r>
            <a:r>
              <a:rPr lang="fr-FR" sz="4000" dirty="0" err="1"/>
              <a:t>scaling</a:t>
            </a:r>
            <a:endParaRPr lang="fr-FR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Espace réservé du contenu 5">
                <a:extLst>
                  <a:ext uri="{FF2B5EF4-FFF2-40B4-BE49-F238E27FC236}">
                    <a16:creationId xmlns:a16="http://schemas.microsoft.com/office/drawing/2014/main" id="{BD8BF0EF-F5B9-418A-B126-C3E02FF65B1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001" y="1800000"/>
                <a:ext cx="6794789" cy="4351338"/>
              </a:xfrm>
            </p:spPr>
            <p:txBody>
              <a:bodyPr>
                <a:normAutofit/>
              </a:bodyPr>
              <a:lstStyle/>
              <a:p>
                <a:r>
                  <a:rPr lang="fr-FR" sz="2000" dirty="0"/>
                  <a:t>Particles </a:t>
                </a:r>
                <a:r>
                  <a:rPr lang="fr-FR" sz="2000" dirty="0" err="1"/>
                  <a:t>with</a:t>
                </a:r>
                <a:r>
                  <a:rPr lang="fr-FR" sz="2000" dirty="0"/>
                  <a:t>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&lt;−0.6</m:t>
                    </m:r>
                  </m:oMath>
                </a14:m>
                <a:r>
                  <a:rPr lang="fr-FR" sz="2000" dirty="0"/>
                  <a:t> (</a:t>
                </a:r>
                <a:r>
                  <a:rPr lang="fr-FR" sz="2000" dirty="0" err="1"/>
                  <a:t>counter</a:t>
                </a:r>
                <a:r>
                  <a:rPr lang="fr-FR" sz="2000" dirty="0"/>
                  <a:t>-passing) and </a:t>
                </a:r>
                <a14:m>
                  <m:oMath xmlns:m="http://schemas.openxmlformats.org/officeDocument/2006/math"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−0.3&lt;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fr-FR" sz="2000" dirty="0"/>
                  <a:t> (</a:t>
                </a:r>
                <a:r>
                  <a:rPr lang="fr-FR" sz="2000" dirty="0" err="1"/>
                  <a:t>trapped</a:t>
                </a:r>
                <a:r>
                  <a:rPr lang="fr-FR" sz="2000" dirty="0"/>
                  <a:t> close to the prompt </a:t>
                </a:r>
                <a:r>
                  <a:rPr lang="fr-FR" sz="2000" dirty="0" err="1"/>
                  <a:t>losses</a:t>
                </a:r>
                <a:r>
                  <a:rPr lang="fr-FR" sz="2000" dirty="0"/>
                  <a:t> </a:t>
                </a:r>
                <a:r>
                  <a:rPr lang="fr-FR" sz="2000" dirty="0" err="1"/>
                  <a:t>region</a:t>
                </a:r>
                <a:r>
                  <a:rPr lang="fr-FR" sz="2000" dirty="0"/>
                  <a:t>) are </a:t>
                </a:r>
                <a:r>
                  <a:rPr lang="fr-FR" sz="2000" dirty="0" err="1"/>
                  <a:t>lost</a:t>
                </a:r>
                <a:r>
                  <a:rPr lang="fr-FR" sz="2000" dirty="0"/>
                  <a:t>.</a:t>
                </a:r>
              </a:p>
              <a:p>
                <a:r>
                  <a:rPr lang="fr-FR" sz="2000" dirty="0"/>
                  <a:t>The </a:t>
                </a:r>
                <a:r>
                  <a:rPr lang="fr-FR" sz="2000" dirty="0" err="1"/>
                  <a:t>energy</a:t>
                </a:r>
                <a:r>
                  <a:rPr lang="fr-FR" sz="2000" dirty="0"/>
                  <a:t> </a:t>
                </a:r>
                <a:r>
                  <a:rPr lang="fr-FR" sz="2000" dirty="0" err="1"/>
                  <a:t>remains</a:t>
                </a:r>
                <a:r>
                  <a:rPr lang="fr-FR" sz="2000" dirty="0"/>
                  <a:t> </a:t>
                </a:r>
                <a:r>
                  <a:rPr lang="fr-FR" sz="2000" dirty="0" err="1"/>
                  <a:t>almost</a:t>
                </a:r>
                <a:r>
                  <a:rPr lang="fr-FR" sz="2000" dirty="0"/>
                  <a:t> constant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fr-FR" sz="2000" dirty="0"/>
              </a:p>
              <a:p>
                <a:pPr lvl="1"/>
                <a:r>
                  <a:rPr lang="fr-FR" sz="1600" dirty="0" err="1"/>
                  <a:t>Presence</a:t>
                </a:r>
                <a:r>
                  <a:rPr lang="fr-FR" sz="1600" dirty="0"/>
                  <a:t> of </a:t>
                </a:r>
                <a:r>
                  <a:rPr lang="fr-FR" sz="1600" dirty="0" err="1"/>
                  <a:t>resonances</a:t>
                </a:r>
                <a:r>
                  <a:rPr lang="fr-FR" sz="1600" dirty="0"/>
                  <a:t> for the turbulent modes </a:t>
                </a:r>
                <a:r>
                  <a:rPr lang="fr-FR" sz="1600" dirty="0" err="1"/>
                  <a:t>that</a:t>
                </a:r>
                <a:r>
                  <a:rPr lang="fr-FR" sz="1600" dirty="0"/>
                  <a:t> can lead to the </a:t>
                </a:r>
                <a:r>
                  <a:rPr lang="fr-FR" sz="1600" dirty="0" err="1"/>
                  <a:t>observed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losses</a:t>
                </a:r>
                <a:r>
                  <a:rPr lang="fr-FR" sz="1600" dirty="0"/>
                  <a:t>.</a:t>
                </a:r>
              </a:p>
              <a:p>
                <a:r>
                  <a:rPr lang="fr-FR" sz="2000" dirty="0" err="1"/>
                  <a:t>Further</a:t>
                </a:r>
                <a:r>
                  <a:rPr lang="fr-FR" sz="2000" dirty="0"/>
                  <a:t> analyses are </a:t>
                </a:r>
                <a:r>
                  <a:rPr lang="fr-FR" sz="2000" dirty="0" err="1"/>
                  <a:t>required</a:t>
                </a:r>
                <a:r>
                  <a:rPr lang="fr-FR" sz="2000" dirty="0"/>
                  <a:t> to </a:t>
                </a:r>
                <a:r>
                  <a:rPr lang="fr-FR" sz="2000" dirty="0" err="1"/>
                  <a:t>assess</a:t>
                </a:r>
                <a:r>
                  <a:rPr lang="fr-FR" sz="2000" dirty="0"/>
                  <a:t> the diffusive nature of the transport</a:t>
                </a:r>
              </a:p>
              <a:p>
                <a:pPr lvl="1"/>
                <a:r>
                  <a:rPr lang="en-US" sz="1600" dirty="0"/>
                  <a:t>For small energies, the PDF of displacements exhibits a Gaussian </a:t>
                </a:r>
                <a:r>
                  <a:rPr lang="en-US" sz="1600" dirty="0" err="1"/>
                  <a:t>behaviour</a:t>
                </a:r>
                <a:endParaRPr lang="en-US" sz="1600" dirty="0"/>
              </a:p>
              <a:p>
                <a:pPr lvl="1"/>
                <a:r>
                  <a:rPr lang="en-US" sz="1600" dirty="0"/>
                  <a:t>For larger energies, the PDF departs from a Gaussian</a:t>
                </a:r>
              </a:p>
              <a:p>
                <a:pPr lvl="1"/>
                <a:r>
                  <a:rPr lang="en-US" sz="1600" dirty="0" err="1"/>
                  <a:t>Superdiffusion</a:t>
                </a:r>
                <a:r>
                  <a:rPr lang="en-US" sz="1600" dirty="0"/>
                  <a:t> occurs when turbulent structures are relatively static with respect to the ions beyond a given threshold in turbulence amplitude </a:t>
                </a:r>
                <a:r>
                  <a:rPr lang="en-US" sz="1600" dirty="0">
                    <a:solidFill>
                      <a:srgbClr val="1C63DE"/>
                    </a:solidFill>
                  </a:rPr>
                  <a:t>[Gustafson PRL 2012]</a:t>
                </a:r>
              </a:p>
            </p:txBody>
          </p:sp>
        </mc:Choice>
        <mc:Fallback xmlns="">
          <p:sp>
            <p:nvSpPr>
              <p:cNvPr id="23" name="Espace réservé du contenu 5">
                <a:extLst>
                  <a:ext uri="{FF2B5EF4-FFF2-40B4-BE49-F238E27FC236}">
                    <a16:creationId xmlns:a16="http://schemas.microsoft.com/office/drawing/2014/main" id="{BD8BF0EF-F5B9-418A-B126-C3E02FF65B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1" y="1800000"/>
                <a:ext cx="6794789" cy="4351338"/>
              </a:xfrm>
              <a:blipFill>
                <a:blip r:embed="rId2"/>
                <a:stretch>
                  <a:fillRect l="-2152" t="-2521" r="-14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Image 25">
            <a:extLst>
              <a:ext uri="{FF2B5EF4-FFF2-40B4-BE49-F238E27FC236}">
                <a16:creationId xmlns:a16="http://schemas.microsoft.com/office/drawing/2014/main" id="{98297D39-FDAE-4419-8918-99982E25E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3888" y="1511953"/>
            <a:ext cx="3145695" cy="2359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276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D7D6C7D-96A7-48D7-9DEA-84B029580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 </a:t>
            </a:r>
            <a:r>
              <a:rPr lang="fr-FR" dirty="0" err="1"/>
              <a:t>energies</a:t>
            </a:r>
            <a:r>
              <a:rPr lang="fr-FR" dirty="0"/>
              <a:t> of </a:t>
            </a:r>
            <a:r>
              <a:rPr lang="fr-FR" dirty="0" err="1"/>
              <a:t>energetic</a:t>
            </a:r>
            <a:r>
              <a:rPr lang="fr-FR" dirty="0"/>
              <a:t> 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>
                <a:extLst>
                  <a:ext uri="{FF2B5EF4-FFF2-40B4-BE49-F238E27FC236}">
                    <a16:creationId xmlns:a16="http://schemas.microsoft.com/office/drawing/2014/main" id="{F678E347-D7A8-4F1D-BFBC-6E77E9556B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To keep the thermal plasma at constant temperature, a steady source of bulk plasma heating must be provided</a:t>
                </a:r>
              </a:p>
              <a:p>
                <a:r>
                  <a:rPr lang="en-US" dirty="0"/>
                  <a:t>Auxiliary ion heating methods</a:t>
                </a:r>
              </a:p>
              <a:p>
                <a:pPr lvl="1"/>
                <a:r>
                  <a:rPr lang="en-US" dirty="0"/>
                  <a:t>Ion Cyclotron Range of Frequencies (ICRF)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fr-FR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100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keV </a:t>
                </a:r>
                <a:r>
                  <a:rPr lang="en-US" dirty="0"/>
                  <a:t>(minority heating) up to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fr-FR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MeV </a:t>
                </a:r>
                <a:r>
                  <a:rPr lang="en-US" dirty="0"/>
                  <a:t>(second, third harmonics and three-ion scheme)</a:t>
                </a:r>
              </a:p>
              <a:p>
                <a:pPr lvl="1"/>
                <a:r>
                  <a:rPr lang="en-US" dirty="0"/>
                  <a:t>Neutral Beam Injection (NBI)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fr-FR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20</m:t>
                    </m:r>
                    <m:r>
                      <a:rPr lang="fr-FR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180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keV </a:t>
                </a:r>
                <a:r>
                  <a:rPr lang="en-US" dirty="0"/>
                  <a:t>(positive ions, in most present devices) up to </a:t>
                </a:r>
                <a:r>
                  <a:rPr lang="en-US" dirty="0">
                    <a:solidFill>
                      <a:srgbClr val="FF0000"/>
                    </a:solidFill>
                  </a:rPr>
                  <a:t>870 keV </a:t>
                </a:r>
                <a:r>
                  <a:rPr lang="en-US" dirty="0"/>
                  <a:t>(negative ions in LHD, JT-60U, ITER)</a:t>
                </a:r>
              </a:p>
              <a:p>
                <a:r>
                  <a:rPr lang="en-US" dirty="0"/>
                  <a:t>Nuclear fusion reactions generate alpha particles at </a:t>
                </a:r>
                <a:r>
                  <a:rPr lang="en-US" dirty="0">
                    <a:solidFill>
                      <a:srgbClr val="FF0000"/>
                    </a:solidFill>
                  </a:rPr>
                  <a:t>3.5 MeV</a:t>
                </a:r>
              </a:p>
              <a:p>
                <a:r>
                  <a:rPr lang="en-US" dirty="0"/>
                  <a:t>Need to be sufficiently well confined to transfer their energy to the thermal plasma</a:t>
                </a:r>
              </a:p>
              <a:p>
                <a:r>
                  <a:rPr lang="en-US" dirty="0"/>
                  <a:t>Analysis of the </a:t>
                </a:r>
                <a:r>
                  <a:rPr lang="en-US" dirty="0">
                    <a:solidFill>
                      <a:srgbClr val="FF0000"/>
                    </a:solidFill>
                  </a:rPr>
                  <a:t>range of energies from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fr-FR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fr-FR" dirty="0">
                    <a:solidFill>
                      <a:srgbClr val="FF0000"/>
                    </a:solidFill>
                  </a:rPr>
                  <a:t> keV up to the 3.5 MeV </a:t>
                </a:r>
                <a:r>
                  <a:rPr lang="fr-FR" dirty="0" err="1">
                    <a:solidFill>
                      <a:srgbClr val="FF0000"/>
                    </a:solidFill>
                  </a:rPr>
                  <a:t>birth</a:t>
                </a:r>
                <a:r>
                  <a:rPr lang="fr-FR" dirty="0">
                    <a:solidFill>
                      <a:srgbClr val="FF0000"/>
                    </a:solidFill>
                  </a:rPr>
                  <a:t> </a:t>
                </a:r>
                <a:r>
                  <a:rPr lang="fr-FR" dirty="0" err="1">
                    <a:solidFill>
                      <a:srgbClr val="FF0000"/>
                    </a:solidFill>
                  </a:rPr>
                  <a:t>energy</a:t>
                </a:r>
                <a:r>
                  <a:rPr lang="fr-FR" dirty="0">
                    <a:solidFill>
                      <a:srgbClr val="FF0000"/>
                    </a:solidFill>
                  </a:rPr>
                  <a:t> of alpha </a:t>
                </a:r>
                <a:r>
                  <a:rPr lang="fr-FR" dirty="0" err="1">
                    <a:solidFill>
                      <a:srgbClr val="FF0000"/>
                    </a:solidFill>
                  </a:rPr>
                  <a:t>particles</a:t>
                </a:r>
                <a:endParaRPr lang="fr-FR" dirty="0">
                  <a:solidFill>
                    <a:srgbClr val="FF0000"/>
                  </a:solidFill>
                </a:endParaRPr>
              </a:p>
              <a:p>
                <a:r>
                  <a:rPr lang="fr-FR" dirty="0" err="1"/>
                  <a:t>Many</a:t>
                </a:r>
                <a:r>
                  <a:rPr lang="fr-FR" dirty="0"/>
                  <a:t> more </a:t>
                </a:r>
                <a:r>
                  <a:rPr lang="fr-FR" dirty="0" err="1"/>
                  <a:t>details</a:t>
                </a:r>
                <a:r>
                  <a:rPr lang="fr-FR" dirty="0"/>
                  <a:t> on </a:t>
                </a:r>
                <a:r>
                  <a:rPr lang="fr-FR" dirty="0" err="1"/>
                  <a:t>energetic</a:t>
                </a:r>
                <a:r>
                  <a:rPr lang="fr-FR" dirty="0"/>
                  <a:t> </a:t>
                </a:r>
                <a:r>
                  <a:rPr lang="fr-FR" dirty="0" err="1"/>
                  <a:t>particles</a:t>
                </a:r>
                <a:r>
                  <a:rPr lang="fr-FR" dirty="0"/>
                  <a:t> can </a:t>
                </a:r>
                <a:r>
                  <a:rPr lang="fr-FR" dirty="0" err="1"/>
                  <a:t>be</a:t>
                </a:r>
                <a:r>
                  <a:rPr lang="fr-FR" dirty="0"/>
                  <a:t> </a:t>
                </a:r>
                <a:r>
                  <a:rPr lang="fr-FR" dirty="0" err="1"/>
                  <a:t>found</a:t>
                </a:r>
                <a:r>
                  <a:rPr lang="fr-FR" dirty="0"/>
                  <a:t> in </a:t>
                </a:r>
                <a:r>
                  <a:rPr lang="en-US" dirty="0">
                    <a:solidFill>
                      <a:srgbClr val="1C63DE"/>
                    </a:solidFill>
                  </a:rPr>
                  <a:t>[</a:t>
                </a:r>
                <a:r>
                  <a:rPr lang="en-US" dirty="0" err="1">
                    <a:solidFill>
                      <a:srgbClr val="1C63DE"/>
                    </a:solidFill>
                  </a:rPr>
                  <a:t>Salewski</a:t>
                </a:r>
                <a:r>
                  <a:rPr lang="en-US" dirty="0">
                    <a:solidFill>
                      <a:srgbClr val="1C63DE"/>
                    </a:solidFill>
                  </a:rPr>
                  <a:t> NF 2025] </a:t>
                </a:r>
                <a:r>
                  <a:rPr lang="en-US" dirty="0"/>
                  <a:t>(and 1336 references therein)</a:t>
                </a: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6" name="Espace réservé du contenu 5">
                <a:extLst>
                  <a:ext uri="{FF2B5EF4-FFF2-40B4-BE49-F238E27FC236}">
                    <a16:creationId xmlns:a16="http://schemas.microsoft.com/office/drawing/2014/main" id="{F678E347-D7A8-4F1D-BFBC-6E77E9556B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80" t="-4202" r="-19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41222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7897F97-82C3-422C-A12D-8193CF6C4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Future directions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57C0C455-D32C-413A-B563-125A909289E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000" y="1800000"/>
                <a:ext cx="11218258" cy="43513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fr-FR" dirty="0"/>
                  <a:t>Radial </a:t>
                </a:r>
                <a:r>
                  <a:rPr lang="fr-FR" dirty="0" err="1"/>
                  <a:t>dependence</a:t>
                </a:r>
                <a:r>
                  <a:rPr lang="fr-FR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endParaRPr lang="fr-FR" dirty="0"/>
              </a:p>
              <a:p>
                <a:r>
                  <a:rPr lang="fr-FR" dirty="0" err="1"/>
                  <a:t>Different</a:t>
                </a:r>
                <a:r>
                  <a:rPr lang="fr-FR" dirty="0"/>
                  <a:t> </a:t>
                </a:r>
                <a:r>
                  <a:rPr lang="fr-FR" dirty="0" err="1"/>
                  <a:t>regimes</a:t>
                </a:r>
                <a:r>
                  <a:rPr lang="fr-FR" dirty="0"/>
                  <a:t> of turbulence (amplitude, size of the machine)</a:t>
                </a:r>
              </a:p>
              <a:p>
                <a:r>
                  <a:rPr lang="fr-FR" dirty="0" err="1"/>
                  <a:t>Different</a:t>
                </a:r>
                <a:r>
                  <a:rPr lang="fr-FR" dirty="0"/>
                  <a:t> </a:t>
                </a:r>
                <a:r>
                  <a:rPr lang="fr-FR" dirty="0" err="1"/>
                  <a:t>regimes</a:t>
                </a:r>
                <a:r>
                  <a:rPr lang="fr-FR" dirty="0"/>
                  <a:t> of </a:t>
                </a:r>
                <a:r>
                  <a:rPr lang="fr-FR" dirty="0" err="1"/>
                  <a:t>heating</a:t>
                </a:r>
                <a:endParaRPr lang="fr-FR" dirty="0"/>
              </a:p>
              <a:p>
                <a:pPr lvl="1"/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particle</a:t>
                </a:r>
                <a:r>
                  <a:rPr lang="fr-FR" dirty="0"/>
                  <a:t> </a:t>
                </a:r>
                <a:r>
                  <a:rPr lang="fr-FR" dirty="0" err="1"/>
                  <a:t>heating</a:t>
                </a:r>
                <a:r>
                  <a:rPr lang="fr-FR" dirty="0"/>
                  <a:t>: analyses for a distribution </a:t>
                </a:r>
                <a:r>
                  <a:rPr lang="fr-FR" dirty="0" err="1"/>
                  <a:t>function</a:t>
                </a:r>
                <a:r>
                  <a:rPr lang="fr-FR" dirty="0"/>
                  <a:t> (</a:t>
                </a:r>
                <a:r>
                  <a:rPr lang="fr-FR" dirty="0" err="1"/>
                  <a:t>instead</a:t>
                </a:r>
                <a:r>
                  <a:rPr lang="fr-FR" dirty="0"/>
                  <a:t> of mono-</a:t>
                </a:r>
                <a:r>
                  <a:rPr lang="fr-FR" dirty="0" err="1"/>
                  <a:t>energetic</a:t>
                </a:r>
                <a:r>
                  <a:rPr lang="fr-FR" dirty="0"/>
                  <a:t> simulations) and </a:t>
                </a:r>
                <a:r>
                  <a:rPr lang="fr-FR" dirty="0" err="1"/>
                  <a:t>during</a:t>
                </a:r>
                <a:r>
                  <a:rPr lang="fr-FR" dirty="0"/>
                  <a:t> the </a:t>
                </a:r>
                <a:r>
                  <a:rPr lang="fr-FR" dirty="0" err="1"/>
                  <a:t>slowing</a:t>
                </a:r>
                <a:r>
                  <a:rPr lang="fr-FR" dirty="0"/>
                  <a:t>-down process</a:t>
                </a:r>
              </a:p>
              <a:p>
                <a:pPr lvl="1"/>
                <a:r>
                  <a:rPr lang="fr-FR" dirty="0"/>
                  <a:t>NBI (and ICRH): use the </a:t>
                </a:r>
                <a:r>
                  <a:rPr lang="fr-FR" dirty="0" err="1"/>
                  <a:t>ionization</a:t>
                </a:r>
                <a:r>
                  <a:rPr lang="fr-FR" dirty="0"/>
                  <a:t> (and RF) module of TAPAS in </a:t>
                </a:r>
                <a:r>
                  <a:rPr lang="fr-FR" dirty="0" err="1"/>
                  <a:t>realistic</a:t>
                </a:r>
                <a:r>
                  <a:rPr lang="fr-FR" dirty="0"/>
                  <a:t> configurations </a:t>
                </a:r>
                <a:r>
                  <a:rPr lang="fr-FR" dirty="0" err="1"/>
                  <a:t>together</a:t>
                </a:r>
                <a:r>
                  <a:rPr lang="fr-FR" dirty="0"/>
                  <a:t> </a:t>
                </a:r>
                <a:r>
                  <a:rPr lang="fr-FR" dirty="0" err="1"/>
                  <a:t>with</a:t>
                </a:r>
                <a:r>
                  <a:rPr lang="fr-FR" dirty="0"/>
                  <a:t> the collision </a:t>
                </a:r>
                <a:r>
                  <a:rPr lang="fr-FR" dirty="0" err="1"/>
                  <a:t>operator</a:t>
                </a:r>
                <a:endParaRPr lang="fr-FR" dirty="0"/>
              </a:p>
              <a:p>
                <a:r>
                  <a:rPr lang="fr-FR" dirty="0" err="1"/>
                  <a:t>Perform</a:t>
                </a:r>
                <a:r>
                  <a:rPr lang="fr-FR" dirty="0"/>
                  <a:t> longer simulations</a:t>
                </a:r>
              </a:p>
              <a:p>
                <a:pPr lvl="1"/>
                <a:r>
                  <a:rPr lang="fr-FR" dirty="0" err="1"/>
                  <a:t>With</a:t>
                </a:r>
                <a:r>
                  <a:rPr lang="fr-FR" dirty="0"/>
                  <a:t> a 3D non </a:t>
                </a:r>
                <a:r>
                  <a:rPr lang="fr-FR" dirty="0" err="1"/>
                  <a:t>evolving</a:t>
                </a:r>
                <a:r>
                  <a:rPr lang="fr-FR" dirty="0"/>
                  <a:t> </a:t>
                </a:r>
                <a:r>
                  <a:rPr lang="fr-FR" dirty="0" err="1"/>
                  <a:t>potential</a:t>
                </a:r>
                <a:r>
                  <a:rPr lang="fr-FR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𝑡𝑢𝑟𝑏𝑢𝑙𝑒𝑛𝑐𝑒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fr-FR" dirty="0"/>
                  <a:t> for high </a:t>
                </a:r>
                <a:r>
                  <a:rPr lang="fr-FR" dirty="0" err="1"/>
                  <a:t>energies</a:t>
                </a:r>
                <a:r>
                  <a:rPr lang="fr-FR" dirty="0"/>
                  <a:t>).</a:t>
                </a:r>
              </a:p>
              <a:p>
                <a:pPr lvl="1"/>
                <a:r>
                  <a:rPr lang="fr-FR" dirty="0" err="1"/>
                  <a:t>With</a:t>
                </a:r>
                <a:r>
                  <a:rPr lang="fr-FR" dirty="0"/>
                  <a:t> </a:t>
                </a:r>
                <a:r>
                  <a:rPr lang="fr-FR" dirty="0" err="1"/>
                  <a:t>synthetic</a:t>
                </a:r>
                <a:r>
                  <a:rPr lang="fr-FR" dirty="0"/>
                  <a:t> turbulence </a:t>
                </a:r>
                <a:r>
                  <a:rPr lang="fr-FR" dirty="0" err="1"/>
                  <a:t>using</a:t>
                </a:r>
                <a:r>
                  <a:rPr lang="fr-FR" dirty="0"/>
                  <a:t> </a:t>
                </a:r>
                <a:r>
                  <a:rPr lang="fr-FR" dirty="0" err="1"/>
                  <a:t>generative</a:t>
                </a:r>
                <a:r>
                  <a:rPr lang="fr-FR" dirty="0"/>
                  <a:t> </a:t>
                </a:r>
                <a:r>
                  <a:rPr lang="fr-FR" dirty="0" err="1"/>
                  <a:t>deep-learning</a:t>
                </a:r>
                <a:r>
                  <a:rPr lang="fr-FR" dirty="0"/>
                  <a:t> </a:t>
                </a:r>
                <a:r>
                  <a:rPr lang="fr-FR" dirty="0">
                    <a:solidFill>
                      <a:srgbClr val="1C63DE"/>
                    </a:solidFill>
                  </a:rPr>
                  <a:t>[Clavier PRE 2025, Clavier </a:t>
                </a:r>
                <a:r>
                  <a:rPr lang="fr-FR" dirty="0" err="1">
                    <a:solidFill>
                      <a:srgbClr val="1C63DE"/>
                    </a:solidFill>
                  </a:rPr>
                  <a:t>PoP</a:t>
                </a:r>
                <a:r>
                  <a:rPr lang="fr-FR" dirty="0">
                    <a:solidFill>
                      <a:srgbClr val="1C63DE"/>
                    </a:solidFill>
                  </a:rPr>
                  <a:t> 2025, Liu </a:t>
                </a:r>
                <a:r>
                  <a:rPr lang="fr-FR" dirty="0" err="1">
                    <a:solidFill>
                      <a:srgbClr val="1C63DE"/>
                    </a:solidFill>
                  </a:rPr>
                  <a:t>PhysRevFluids</a:t>
                </a:r>
                <a:r>
                  <a:rPr lang="fr-FR" dirty="0">
                    <a:solidFill>
                      <a:srgbClr val="1C63DE"/>
                    </a:solidFill>
                  </a:rPr>
                  <a:t> 2025]</a:t>
                </a:r>
                <a:r>
                  <a:rPr lang="fr-FR" dirty="0"/>
                  <a:t> (</a:t>
                </a:r>
                <a:r>
                  <a:rPr lang="fr-FR" dirty="0" err="1"/>
                  <a:t>see</a:t>
                </a:r>
                <a:r>
                  <a:rPr lang="fr-FR" dirty="0"/>
                  <a:t> poster by B. Clavier)</a:t>
                </a:r>
              </a:p>
            </p:txBody>
          </p:sp>
        </mc:Choice>
        <mc:Fallback xmlns="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57C0C455-D32C-413A-B563-125A909289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1800000"/>
                <a:ext cx="11218258" cy="4351338"/>
              </a:xfrm>
              <a:blipFill>
                <a:blip r:embed="rId2"/>
                <a:stretch>
                  <a:fillRect l="-1793" t="-4202" r="-7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25808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12F060-30F8-4CAA-85A3-9806226B4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Summary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625406C8-81C1-4E4E-BF6D-C66821A369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fr-FR" dirty="0" err="1"/>
                  <a:t>Complexity</a:t>
                </a:r>
                <a:r>
                  <a:rPr lang="fr-FR" dirty="0"/>
                  <a:t> of the </a:t>
                </a:r>
                <a:r>
                  <a:rPr lang="fr-FR" dirty="0" err="1"/>
                  <a:t>dynamics</a:t>
                </a:r>
                <a:r>
                  <a:rPr lang="fr-FR" dirty="0"/>
                  <a:t> of </a:t>
                </a:r>
                <a:r>
                  <a:rPr lang="fr-FR" dirty="0" err="1"/>
                  <a:t>energetic</a:t>
                </a:r>
                <a:r>
                  <a:rPr lang="fr-FR" dirty="0"/>
                  <a:t> </a:t>
                </a:r>
                <a:r>
                  <a:rPr lang="fr-FR" dirty="0" err="1"/>
                  <a:t>particles</a:t>
                </a:r>
                <a:endParaRPr lang="fr-FR" dirty="0"/>
              </a:p>
              <a:p>
                <a:r>
                  <a:rPr lang="fr-FR" dirty="0"/>
                  <a:t>Use of the </a:t>
                </a:r>
                <a:r>
                  <a:rPr lang="fr-FR" dirty="0" err="1"/>
                  <a:t>Toroidal</a:t>
                </a:r>
                <a:r>
                  <a:rPr lang="fr-FR" dirty="0"/>
                  <a:t> </a:t>
                </a:r>
                <a:r>
                  <a:rPr lang="fr-FR" dirty="0" err="1"/>
                  <a:t>Accelerated</a:t>
                </a:r>
                <a:r>
                  <a:rPr lang="fr-FR" dirty="0"/>
                  <a:t> </a:t>
                </a:r>
                <a:r>
                  <a:rPr lang="fr-FR" dirty="0" err="1"/>
                  <a:t>Particle</a:t>
                </a:r>
                <a:r>
                  <a:rPr lang="fr-FR" dirty="0"/>
                  <a:t> Simulator (TAPAS) to </a:t>
                </a:r>
                <a:r>
                  <a:rPr lang="fr-FR" dirty="0" err="1"/>
                  <a:t>study</a:t>
                </a:r>
                <a:r>
                  <a:rPr lang="fr-FR" dirty="0"/>
                  <a:t> EP transport </a:t>
                </a:r>
                <a:r>
                  <a:rPr lang="fr-FR" dirty="0" err="1"/>
                  <a:t>phenomena</a:t>
                </a:r>
                <a:r>
                  <a:rPr lang="fr-FR" dirty="0"/>
                  <a:t> (</a:t>
                </a:r>
                <a:r>
                  <a:rPr lang="fr-FR" dirty="0" err="1"/>
                  <a:t>used</a:t>
                </a:r>
                <a:r>
                  <a:rPr lang="fr-FR" dirty="0"/>
                  <a:t> for DIII-D RSAE case)</a:t>
                </a:r>
              </a:p>
              <a:p>
                <a:r>
                  <a:rPr lang="fr-FR" dirty="0"/>
                  <a:t>Analyses of </a:t>
                </a:r>
                <a:r>
                  <a:rPr lang="fr-FR" dirty="0" err="1"/>
                  <a:t>different</a:t>
                </a:r>
                <a:r>
                  <a:rPr lang="fr-FR" dirty="0"/>
                  <a:t> cases show a non-diffusive </a:t>
                </a:r>
                <a:r>
                  <a:rPr lang="fr-FR" dirty="0" err="1"/>
                  <a:t>behaviour</a:t>
                </a:r>
                <a:r>
                  <a:rPr lang="fr-FR" dirty="0"/>
                  <a:t> of EP transport</a:t>
                </a:r>
              </a:p>
              <a:p>
                <a:pPr lvl="1"/>
                <a:r>
                  <a:rPr lang="fr-FR" dirty="0"/>
                  <a:t>Short times and radial </a:t>
                </a:r>
                <a:r>
                  <a:rPr lang="fr-FR" dirty="0" err="1"/>
                  <a:t>scales</a:t>
                </a:r>
                <a:r>
                  <a:rPr lang="fr-FR" dirty="0"/>
                  <a:t> </a:t>
                </a:r>
                <a:r>
                  <a:rPr lang="fr-FR" dirty="0">
                    <a:latin typeface="Arial" panose="020B0604020202020204" pitchFamily="34" charset="0"/>
                    <a:cs typeface="Arial" panose="020B0604020202020204" pitchFamily="34" charset="0"/>
                  </a:rPr>
                  <a:t>→ </a:t>
                </a:r>
                <a:r>
                  <a:rPr lang="fr-FR" dirty="0" err="1"/>
                  <a:t>Nondiffusive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fr-FR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fr-FR" dirty="0"/>
                  <a:t> Diffusive</a:t>
                </a:r>
              </a:p>
              <a:p>
                <a:pPr lvl="1"/>
                <a:r>
                  <a:rPr lang="fr-FR" dirty="0"/>
                  <a:t>Need to </a:t>
                </a:r>
                <a:r>
                  <a:rPr lang="fr-FR" dirty="0" err="1"/>
                  <a:t>extent</a:t>
                </a:r>
                <a:r>
                  <a:rPr lang="fr-FR" dirty="0"/>
                  <a:t> the </a:t>
                </a:r>
                <a:r>
                  <a:rPr lang="fr-FR" dirty="0" err="1"/>
                  <a:t>models</a:t>
                </a:r>
                <a:r>
                  <a:rPr lang="fr-FR" dirty="0"/>
                  <a:t> for long time </a:t>
                </a:r>
                <a:r>
                  <a:rPr lang="fr-FR" dirty="0" err="1"/>
                  <a:t>regimes</a:t>
                </a:r>
                <a:r>
                  <a:rPr lang="fr-FR" dirty="0"/>
                  <a:t> </a:t>
                </a:r>
                <a:r>
                  <a:rPr lang="fr-FR" dirty="0" err="1"/>
                  <a:t>involving</a:t>
                </a:r>
                <a:r>
                  <a:rPr lang="fr-FR" dirty="0"/>
                  <a:t> </a:t>
                </a:r>
                <a:r>
                  <a:rPr lang="fr-FR" dirty="0" err="1"/>
                  <a:t>several</a:t>
                </a:r>
                <a:r>
                  <a:rPr lang="fr-FR" dirty="0"/>
                  <a:t> spatial </a:t>
                </a:r>
                <a:r>
                  <a:rPr lang="fr-FR" dirty="0" err="1"/>
                  <a:t>scales</a:t>
                </a:r>
                <a:endParaRPr lang="fr-FR" dirty="0"/>
              </a:p>
              <a:p>
                <a:r>
                  <a:rPr lang="fr-FR" dirty="0" err="1"/>
                  <a:t>Further</a:t>
                </a:r>
                <a:r>
                  <a:rPr lang="fr-FR" dirty="0"/>
                  <a:t> </a:t>
                </a:r>
                <a:r>
                  <a:rPr lang="fr-FR" dirty="0" err="1"/>
                  <a:t>studies</a:t>
                </a:r>
                <a:r>
                  <a:rPr lang="fr-FR" dirty="0"/>
                  <a:t> are </a:t>
                </a:r>
                <a:r>
                  <a:rPr lang="fr-FR" dirty="0" err="1"/>
                  <a:t>required</a:t>
                </a:r>
                <a:r>
                  <a:rPr lang="fr-FR" dirty="0"/>
                  <a:t> to </a:t>
                </a:r>
                <a:r>
                  <a:rPr lang="fr-FR" dirty="0" err="1"/>
                  <a:t>assess</a:t>
                </a:r>
                <a:r>
                  <a:rPr lang="fr-FR" dirty="0"/>
                  <a:t> the diffusive/no-</a:t>
                </a:r>
                <a:r>
                  <a:rPr lang="fr-FR" dirty="0" err="1"/>
                  <a:t>difffusive</a:t>
                </a:r>
                <a:r>
                  <a:rPr lang="fr-FR" dirty="0"/>
                  <a:t> transport </a:t>
                </a:r>
                <a:r>
                  <a:rPr lang="fr-FR" dirty="0" err="1"/>
                  <a:t>depending</a:t>
                </a:r>
                <a:r>
                  <a:rPr lang="fr-FR" dirty="0"/>
                  <a:t> on the </a:t>
                </a:r>
                <a:r>
                  <a:rPr lang="fr-FR" dirty="0" err="1"/>
                  <a:t>regimes</a:t>
                </a:r>
                <a:endParaRPr lang="fr-FR" dirty="0"/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625406C8-81C1-4E4E-BF6D-C66821A369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62" t="-33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97326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4C17AD60-4C24-46BB-826D-FCFBB0214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BACK-UP SLIDES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662046E-9749-4AD6-9FDF-D3D3E53CEB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17592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437606-1993-4DA9-9CC6-C88FB27E2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Motion invariants to </a:t>
            </a:r>
            <a:r>
              <a:rPr lang="fr-FR" dirty="0" err="1"/>
              <a:t>characterise</a:t>
            </a:r>
            <a:r>
              <a:rPr lang="fr-FR" dirty="0"/>
              <a:t> EP </a:t>
            </a:r>
            <a:r>
              <a:rPr lang="fr-FR" dirty="0" err="1"/>
              <a:t>trajectories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8413C084-2F3B-4442-BC58-BE4D33DF7E93}"/>
                  </a:ext>
                </a:extLst>
              </p:cNvPr>
              <p:cNvSpPr txBox="1"/>
              <p:nvPr/>
            </p:nvSpPr>
            <p:spPr>
              <a:xfrm>
                <a:off x="772939" y="1953654"/>
                <a:ext cx="7684027" cy="4203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2400" dirty="0"/>
                  <a:t>We </a:t>
                </a:r>
                <a:r>
                  <a:rPr lang="fr-FR" sz="2400" dirty="0" err="1"/>
                  <a:t>define</a:t>
                </a:r>
                <a:r>
                  <a:rPr lang="fr-FR" sz="2400" dirty="0"/>
                  <a:t> an </a:t>
                </a:r>
                <a:r>
                  <a:rPr lang="fr-FR" sz="2400" dirty="0" err="1"/>
                  <a:t>equilibrium</a:t>
                </a:r>
                <a:r>
                  <a:rPr lang="fr-FR" sz="2400" dirty="0"/>
                  <a:t> </a:t>
                </a:r>
                <a:r>
                  <a:rPr lang="fr-FR" sz="2400" dirty="0" err="1"/>
                  <a:t>Hamiltonian</a:t>
                </a:r>
                <a:r>
                  <a:rPr lang="fr-FR" sz="24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𝑱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)=∫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𝜶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</m:d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8413C084-2F3B-4442-BC58-BE4D33DF7E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939" y="1953654"/>
                <a:ext cx="7684027" cy="420371"/>
              </a:xfrm>
              <a:prstGeom prst="rect">
                <a:avLst/>
              </a:prstGeom>
              <a:blipFill>
                <a:blip r:embed="rId2"/>
                <a:stretch>
                  <a:fillRect l="-2460" t="-15942" b="-376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1F1F67CC-D851-4CB3-8CE6-B3C80716FF5F}"/>
                  </a:ext>
                </a:extLst>
              </p:cNvPr>
              <p:cNvSpPr txBox="1"/>
              <p:nvPr/>
            </p:nvSpPr>
            <p:spPr>
              <a:xfrm>
                <a:off x="990416" y="3359271"/>
                <a:ext cx="1418786" cy="6325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𝑒𝑍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1F1F67CC-D851-4CB3-8CE6-B3C80716FF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416" y="3359271"/>
                <a:ext cx="1418786" cy="6325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A05A60D5-583F-42F8-89C4-0D4ECDEE3C3B}"/>
                  </a:ext>
                </a:extLst>
              </p:cNvPr>
              <p:cNvSpPr txBox="1"/>
              <p:nvPr/>
            </p:nvSpPr>
            <p:spPr>
              <a:xfrm>
                <a:off x="7563969" y="3403449"/>
                <a:ext cx="3594895" cy="5441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𝑒𝑍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𝑚</m:t>
                    </m:r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𝜑</m:t>
                            </m:r>
                          </m:sub>
                        </m:sSub>
                      </m:num>
                      <m:den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fr-FR" sz="2400" dirty="0"/>
                  <a:t>  </a:t>
                </a:r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A05A60D5-583F-42F8-89C4-0D4ECDEE3C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3969" y="3403449"/>
                <a:ext cx="3594895" cy="544188"/>
              </a:xfrm>
              <a:prstGeom prst="rect">
                <a:avLst/>
              </a:prstGeom>
              <a:blipFill>
                <a:blip r:embed="rId4"/>
                <a:stretch>
                  <a:fillRect l="-8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2B5457A6-CE1E-4631-A8B7-61AD6944F824}"/>
                  </a:ext>
                </a:extLst>
              </p:cNvPr>
              <p:cNvSpPr txBox="1"/>
              <p:nvPr/>
            </p:nvSpPr>
            <p:spPr>
              <a:xfrm>
                <a:off x="3257620" y="3264653"/>
                <a:ext cx="3938707" cy="8304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 panose="02040503050406030204" pitchFamily="18" charset="0"/>
                        </a:rPr>
                        <m:t>Φ</m:t>
                      </m:r>
                      <m:d>
                        <m:d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fr-FR" sz="2400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fr-FR" sz="2400" b="1" i="1" smtClean="0">
                              <a:latin typeface="Cambria Math" panose="02040503050406030204" pitchFamily="18" charset="0"/>
                            </a:rPr>
                            <m:t>𝒃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</m:e>
                      </m:nary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2B5457A6-CE1E-4631-A8B7-61AD6944F8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7620" y="3264653"/>
                <a:ext cx="3938707" cy="8304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FE3D231-4845-4F82-865F-9F6B8A2C59CE}"/>
                  </a:ext>
                </a:extLst>
              </p:cNvPr>
              <p:cNvSpPr txBox="1"/>
              <p:nvPr/>
            </p:nvSpPr>
            <p:spPr>
              <a:xfrm>
                <a:off x="1943100" y="2539915"/>
                <a:ext cx="885079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r>
                  <a:rPr lang="fr-FR" sz="2400" dirty="0"/>
                  <a:t> are motion invariants </a:t>
                </a:r>
                <a:r>
                  <a:rPr lang="fr-FR" sz="2400" dirty="0" err="1"/>
                  <a:t>associated</a:t>
                </a:r>
                <a:r>
                  <a:rPr lang="fr-FR" sz="2400" dirty="0"/>
                  <a:t> to the </a:t>
                </a:r>
                <a:r>
                  <a:rPr lang="fr-FR" sz="2400" dirty="0" err="1"/>
                  <a:t>three</a:t>
                </a:r>
                <a:r>
                  <a:rPr lang="fr-FR" sz="2400" dirty="0"/>
                  <a:t> </a:t>
                </a:r>
                <a:r>
                  <a:rPr lang="fr-FR" sz="2400" dirty="0" err="1"/>
                  <a:t>periodic</a:t>
                </a:r>
                <a:r>
                  <a:rPr lang="fr-FR" sz="2400" dirty="0"/>
                  <a:t> directions</a:t>
                </a:r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FE3D231-4845-4F82-865F-9F6B8A2C59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3100" y="2539915"/>
                <a:ext cx="8850796" cy="461665"/>
              </a:xfrm>
              <a:prstGeom prst="rect">
                <a:avLst/>
              </a:prstGeom>
              <a:blipFill>
                <a:blip r:embed="rId6"/>
                <a:stretch>
                  <a:fillRect t="-10667" b="-30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37D27775-8EE9-4C31-870A-50CA1A4478F4}"/>
                  </a:ext>
                </a:extLst>
              </p:cNvPr>
              <p:cNvSpPr txBox="1"/>
              <p:nvPr/>
            </p:nvSpPr>
            <p:spPr>
              <a:xfrm>
                <a:off x="1308831" y="4267693"/>
                <a:ext cx="1474763" cy="7721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37D27775-8EE9-4C31-870A-50CA1A4478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831" y="4267693"/>
                <a:ext cx="1474763" cy="77213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96974234-2BA3-4CEE-9A17-0FFD4A6BD624}"/>
                  </a:ext>
                </a:extLst>
              </p:cNvPr>
              <p:cNvSpPr txBox="1"/>
              <p:nvPr/>
            </p:nvSpPr>
            <p:spPr>
              <a:xfrm>
                <a:off x="4666444" y="4267692"/>
                <a:ext cx="1481880" cy="7721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96974234-2BA3-4CEE-9A17-0FFD4A6BD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6444" y="4267692"/>
                <a:ext cx="1481880" cy="77213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CC1983E-2C5F-4D55-B7DD-7D7FC555068E}"/>
                  </a:ext>
                </a:extLst>
              </p:cNvPr>
              <p:cNvSpPr txBox="1"/>
              <p:nvPr/>
            </p:nvSpPr>
            <p:spPr>
              <a:xfrm>
                <a:off x="8702637" y="4267691"/>
                <a:ext cx="1481880" cy="7739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CC1983E-2C5F-4D55-B7DD-7D7FC55506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2637" y="4267691"/>
                <a:ext cx="1481880" cy="77399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71221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437606-1993-4DA9-9CC6-C88FB27E2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Motion invariants to </a:t>
            </a:r>
            <a:r>
              <a:rPr lang="fr-FR" dirty="0" err="1"/>
              <a:t>characterise</a:t>
            </a:r>
            <a:r>
              <a:rPr lang="fr-FR" dirty="0"/>
              <a:t> EP </a:t>
            </a:r>
            <a:r>
              <a:rPr lang="fr-FR" dirty="0" err="1"/>
              <a:t>trajectories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8413C084-2F3B-4442-BC58-BE4D33DF7E93}"/>
                  </a:ext>
                </a:extLst>
              </p:cNvPr>
              <p:cNvSpPr txBox="1"/>
              <p:nvPr/>
            </p:nvSpPr>
            <p:spPr>
              <a:xfrm>
                <a:off x="772939" y="1953654"/>
                <a:ext cx="7684027" cy="4203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2400" dirty="0"/>
                  <a:t>We </a:t>
                </a:r>
                <a:r>
                  <a:rPr lang="fr-FR" sz="2400" dirty="0" err="1"/>
                  <a:t>define</a:t>
                </a:r>
                <a:r>
                  <a:rPr lang="fr-FR" sz="2400" dirty="0"/>
                  <a:t> an </a:t>
                </a:r>
                <a:r>
                  <a:rPr lang="fr-FR" sz="2400" dirty="0" err="1"/>
                  <a:t>equilibrium</a:t>
                </a:r>
                <a:r>
                  <a:rPr lang="fr-FR" sz="2400" dirty="0"/>
                  <a:t> </a:t>
                </a:r>
                <a:r>
                  <a:rPr lang="fr-FR" sz="2400" dirty="0" err="1"/>
                  <a:t>Hamiltonian</a:t>
                </a:r>
                <a:r>
                  <a:rPr lang="fr-FR" sz="24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𝑱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)=∫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𝜶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</m:d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8413C084-2F3B-4442-BC58-BE4D33DF7E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939" y="1953654"/>
                <a:ext cx="7684027" cy="420371"/>
              </a:xfrm>
              <a:prstGeom prst="rect">
                <a:avLst/>
              </a:prstGeom>
              <a:blipFill>
                <a:blip r:embed="rId2"/>
                <a:stretch>
                  <a:fillRect l="-2460" t="-15942" b="-376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FE3D231-4845-4F82-865F-9F6B8A2C59CE}"/>
                  </a:ext>
                </a:extLst>
              </p:cNvPr>
              <p:cNvSpPr txBox="1"/>
              <p:nvPr/>
            </p:nvSpPr>
            <p:spPr>
              <a:xfrm>
                <a:off x="1943100" y="2539915"/>
                <a:ext cx="885079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r>
                  <a:rPr lang="fr-FR" sz="2400" dirty="0"/>
                  <a:t> are motion invariants </a:t>
                </a:r>
                <a:r>
                  <a:rPr lang="fr-FR" sz="2400" dirty="0" err="1"/>
                  <a:t>associated</a:t>
                </a:r>
                <a:r>
                  <a:rPr lang="fr-FR" sz="2400" dirty="0"/>
                  <a:t> to the </a:t>
                </a:r>
                <a:r>
                  <a:rPr lang="fr-FR" sz="2400" dirty="0" err="1"/>
                  <a:t>three</a:t>
                </a:r>
                <a:r>
                  <a:rPr lang="fr-FR" sz="2400" dirty="0"/>
                  <a:t> </a:t>
                </a:r>
                <a:r>
                  <a:rPr lang="fr-FR" sz="2400" dirty="0" err="1"/>
                  <a:t>periodic</a:t>
                </a:r>
                <a:r>
                  <a:rPr lang="fr-FR" sz="2400" dirty="0"/>
                  <a:t> directions</a:t>
                </a:r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FE3D231-4845-4F82-865F-9F6B8A2C59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3100" y="2539915"/>
                <a:ext cx="8850796" cy="461665"/>
              </a:xfrm>
              <a:prstGeom prst="rect">
                <a:avLst/>
              </a:prstGeom>
              <a:blipFill>
                <a:blip r:embed="rId3"/>
                <a:stretch>
                  <a:fillRect t="-10667" b="-30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37D27775-8EE9-4C31-870A-50CA1A4478F4}"/>
                  </a:ext>
                </a:extLst>
              </p:cNvPr>
              <p:cNvSpPr txBox="1"/>
              <p:nvPr/>
            </p:nvSpPr>
            <p:spPr>
              <a:xfrm>
                <a:off x="720000" y="3166263"/>
                <a:ext cx="3201133" cy="7721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fr-FR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𝑒𝑍𝐵</m:t>
                          </m:r>
                        </m:num>
                        <m:den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37D27775-8EE9-4C31-870A-50CA1A4478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3166263"/>
                <a:ext cx="3201133" cy="77213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96974234-2BA3-4CEE-9A17-0FFD4A6BD624}"/>
                  </a:ext>
                </a:extLst>
              </p:cNvPr>
              <p:cNvSpPr txBox="1"/>
              <p:nvPr/>
            </p:nvSpPr>
            <p:spPr>
              <a:xfrm>
                <a:off x="720000" y="4103080"/>
                <a:ext cx="9491894" cy="1367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fr-FR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sSub>
                        <m:sSubPr>
                          <m:ctrlP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⋆</m:t>
                          </m:r>
                        </m:sub>
                      </m:sSub>
                      <m:sSub>
                        <m:sSubPr>
                          <m:ctrlP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f>
                        <m:fPr>
                          <m:ctrlP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fr-FR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fr-FR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</m:d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rad>
                      <m:f>
                        <m:fPr>
                          <m:ctrlP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FR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begChr m:val="{"/>
                          <m:endChr m:val=""/>
                          <m:ctrlP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fr-FR" sz="24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𝕂</m:t>
                                    </m:r>
                                  </m:e>
                                  <m:sup>
                                    <m:r>
                                      <a:rPr lang="fr-FR" sz="24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z="24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fr-FR" sz="24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4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𝜅</m:t>
                                    </m:r>
                                  </m:e>
                                </m:d>
                                <m:r>
                                  <a:rPr lang="fr-FR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fr-FR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  <m:r>
                                  <a:rPr lang="fr-FR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fr-FR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  <m:sSup>
                                  <m:sSupPr>
                                    <m:ctrlPr>
                                      <a:rPr lang="fr-FR" sz="24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𝕂</m:t>
                                    </m:r>
                                  </m:e>
                                  <m:sup>
                                    <m:r>
                                      <a:rPr lang="fr-FR" sz="24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z="24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fr-FR" sz="24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sz="2400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sz="2400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fr-FR" sz="2400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𝜅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fr-FR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fr-FR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  <m:r>
                                  <a:rPr lang="fr-FR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fr-FR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96974234-2BA3-4CEE-9A17-0FFD4A6BD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4103080"/>
                <a:ext cx="9491894" cy="1367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CC1983E-2C5F-4D55-B7DD-7D7FC555068E}"/>
                  </a:ext>
                </a:extLst>
              </p:cNvPr>
              <p:cNvSpPr txBox="1"/>
              <p:nvPr/>
            </p:nvSpPr>
            <p:spPr>
              <a:xfrm>
                <a:off x="628560" y="5635317"/>
                <a:ext cx="7644354" cy="8023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  <m:r>
                        <a:rPr lang="fr-FR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fr-FR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fr-FR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sSub>
                        <m:sSubPr>
                          <m:ctrlPr>
                            <a:rPr lang="fr-FR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⋆</m:t>
                          </m:r>
                        </m:sub>
                      </m:sSub>
                      <m:sSub>
                        <m:sSubPr>
                          <m:ctrlPr>
                            <a:rPr lang="fr-FR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fr-FR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f>
                        <m:fPr>
                          <m:ctrlP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4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fr-FR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4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fr-FR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fr-FR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fr-FR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𝑞𝐸</m:t>
                          </m:r>
                        </m:num>
                        <m:den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den>
                      </m:f>
                      <m:sSub>
                        <m:sSubPr>
                          <m:ctrlP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fr-FR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24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acc>
                        </m:e>
                        <m:sub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𝑝𝑎𝑠𝑠𝑖𝑛𝑔</m:t>
                          </m:r>
                        </m:sub>
                      </m:sSub>
                      <m:r>
                        <a:rPr lang="fr-FR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CC1983E-2C5F-4D55-B7DD-7D7FC55506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560" y="5635317"/>
                <a:ext cx="7644354" cy="8023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71127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437606-1993-4DA9-9CC6-C88FB27E2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Motion invariants to </a:t>
            </a:r>
            <a:r>
              <a:rPr lang="fr-FR" dirty="0" err="1"/>
              <a:t>characterise</a:t>
            </a:r>
            <a:r>
              <a:rPr lang="fr-FR" dirty="0"/>
              <a:t> EP </a:t>
            </a:r>
            <a:r>
              <a:rPr lang="fr-FR" dirty="0" err="1"/>
              <a:t>trajectories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8413C084-2F3B-4442-BC58-BE4D33DF7E93}"/>
                  </a:ext>
                </a:extLst>
              </p:cNvPr>
              <p:cNvSpPr txBox="1"/>
              <p:nvPr/>
            </p:nvSpPr>
            <p:spPr>
              <a:xfrm>
                <a:off x="772939" y="1953654"/>
                <a:ext cx="7684027" cy="4203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2400" dirty="0"/>
                  <a:t>We </a:t>
                </a:r>
                <a:r>
                  <a:rPr lang="fr-FR" sz="2400" dirty="0" err="1"/>
                  <a:t>define</a:t>
                </a:r>
                <a:r>
                  <a:rPr lang="fr-FR" sz="2400" dirty="0"/>
                  <a:t> an </a:t>
                </a:r>
                <a:r>
                  <a:rPr lang="fr-FR" sz="2400" dirty="0" err="1"/>
                  <a:t>equilibrium</a:t>
                </a:r>
                <a:r>
                  <a:rPr lang="fr-FR" sz="2400" dirty="0"/>
                  <a:t> </a:t>
                </a:r>
                <a:r>
                  <a:rPr lang="fr-FR" sz="2400" dirty="0" err="1"/>
                  <a:t>Hamiltonian</a:t>
                </a:r>
                <a:r>
                  <a:rPr lang="fr-FR" sz="24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𝑱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)=∫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𝜶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</m:d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8413C084-2F3B-4442-BC58-BE4D33DF7E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939" y="1953654"/>
                <a:ext cx="7684027" cy="420371"/>
              </a:xfrm>
              <a:prstGeom prst="rect">
                <a:avLst/>
              </a:prstGeom>
              <a:blipFill>
                <a:blip r:embed="rId2"/>
                <a:stretch>
                  <a:fillRect l="-2460" t="-15942" b="-376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FE3D231-4845-4F82-865F-9F6B8A2C59CE}"/>
                  </a:ext>
                </a:extLst>
              </p:cNvPr>
              <p:cNvSpPr txBox="1"/>
              <p:nvPr/>
            </p:nvSpPr>
            <p:spPr>
              <a:xfrm>
                <a:off x="1943100" y="2539915"/>
                <a:ext cx="885079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r>
                  <a:rPr lang="fr-FR" sz="2400" dirty="0"/>
                  <a:t> are motion invariants </a:t>
                </a:r>
                <a:r>
                  <a:rPr lang="fr-FR" sz="2400" dirty="0" err="1"/>
                  <a:t>associated</a:t>
                </a:r>
                <a:r>
                  <a:rPr lang="fr-FR" sz="2400" dirty="0"/>
                  <a:t> to the </a:t>
                </a:r>
                <a:r>
                  <a:rPr lang="fr-FR" sz="2400" dirty="0" err="1"/>
                  <a:t>three</a:t>
                </a:r>
                <a:r>
                  <a:rPr lang="fr-FR" sz="2400" dirty="0"/>
                  <a:t> </a:t>
                </a:r>
                <a:r>
                  <a:rPr lang="fr-FR" sz="2400" dirty="0" err="1"/>
                  <a:t>periodic</a:t>
                </a:r>
                <a:r>
                  <a:rPr lang="fr-FR" sz="2400" dirty="0"/>
                  <a:t> directions</a:t>
                </a:r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FE3D231-4845-4F82-865F-9F6B8A2C59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3100" y="2539915"/>
                <a:ext cx="8850796" cy="461665"/>
              </a:xfrm>
              <a:prstGeom prst="rect">
                <a:avLst/>
              </a:prstGeom>
              <a:blipFill>
                <a:blip r:embed="rId3"/>
                <a:stretch>
                  <a:fillRect t="-10667" b="-30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37D27775-8EE9-4C31-870A-50CA1A4478F4}"/>
                  </a:ext>
                </a:extLst>
              </p:cNvPr>
              <p:cNvSpPr txBox="1"/>
              <p:nvPr/>
            </p:nvSpPr>
            <p:spPr>
              <a:xfrm>
                <a:off x="720000" y="3166263"/>
                <a:ext cx="3201133" cy="7721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𝑒𝑍𝐵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37D27775-8EE9-4C31-870A-50CA1A4478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3166263"/>
                <a:ext cx="3201133" cy="77213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96974234-2BA3-4CEE-9A17-0FFD4A6BD624}"/>
                  </a:ext>
                </a:extLst>
              </p:cNvPr>
              <p:cNvSpPr txBox="1"/>
              <p:nvPr/>
            </p:nvSpPr>
            <p:spPr>
              <a:xfrm>
                <a:off x="720000" y="4103080"/>
                <a:ext cx="9491894" cy="1367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⋆</m:t>
                          </m:r>
                        </m:sub>
                      </m:sSub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𝜎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</m:d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rad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begChr m:val="{"/>
                          <m:endChr m:val=""/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𝕂</m:t>
                                    </m:r>
                                  </m:e>
                                  <m:sup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𝜅</m:t>
                                    </m:r>
                                  </m:e>
                                </m:d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&lt;1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  <m:sSup>
                                  <m:sSup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𝕂</m:t>
                                    </m:r>
                                  </m:e>
                                  <m:sup>
                                    <m: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fr-F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fr-FR" sz="2400" i="1">
                                            <a:latin typeface="Cambria Math" panose="02040503050406030204" pitchFamily="18" charset="0"/>
                                          </a:rPr>
                                          <m:t>𝜅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  <m:r>
                                  <a:rPr lang="fr-FR" sz="2400" i="1">
                                    <a:latin typeface="Cambria Math" panose="02040503050406030204" pitchFamily="18" charset="0"/>
                                  </a:rPr>
                                  <m:t>&gt;1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96974234-2BA3-4CEE-9A17-0FFD4A6BD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4103080"/>
                <a:ext cx="9491894" cy="1367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CC1983E-2C5F-4D55-B7DD-7D7FC555068E}"/>
                  </a:ext>
                </a:extLst>
              </p:cNvPr>
              <p:cNvSpPr txBox="1"/>
              <p:nvPr/>
            </p:nvSpPr>
            <p:spPr>
              <a:xfrm>
                <a:off x="628560" y="5635317"/>
                <a:ext cx="7644354" cy="8023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⋆</m:t>
                          </m:r>
                        </m:sub>
                      </m:sSub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4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40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𝑡h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𝑞𝐸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den>
                      </m:f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240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acc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𝑝𝑎𝑠𝑠𝑖𝑛𝑔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CC1983E-2C5F-4D55-B7DD-7D7FC55506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560" y="5635317"/>
                <a:ext cx="7644354" cy="8023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0DC53429-082C-4F2A-8302-16C76F1BC550}"/>
              </a:ext>
            </a:extLst>
          </p:cNvPr>
          <p:cNvSpPr txBox="1"/>
          <p:nvPr/>
        </p:nvSpPr>
        <p:spPr>
          <a:xfrm>
            <a:off x="9829529" y="6338236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1C63DE"/>
                </a:solidFill>
              </a:rPr>
              <a:t>[Zarzoso PoP2019]</a:t>
            </a:r>
          </a:p>
        </p:txBody>
      </p:sp>
    </p:spTree>
    <p:extLst>
      <p:ext uri="{BB962C8B-B14F-4D97-AF65-F5344CB8AC3E}">
        <p14:creationId xmlns:p14="http://schemas.microsoft.com/office/powerpoint/2010/main" val="20800017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437606-1993-4DA9-9CC6-C88FB27E2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Motion invariants to </a:t>
            </a:r>
            <a:r>
              <a:rPr lang="fr-FR" dirty="0" err="1"/>
              <a:t>characterise</a:t>
            </a:r>
            <a:r>
              <a:rPr lang="fr-FR" dirty="0"/>
              <a:t> EP </a:t>
            </a:r>
            <a:r>
              <a:rPr lang="fr-FR" dirty="0" err="1"/>
              <a:t>trajectories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8413C084-2F3B-4442-BC58-BE4D33DF7E93}"/>
                  </a:ext>
                </a:extLst>
              </p:cNvPr>
              <p:cNvSpPr txBox="1"/>
              <p:nvPr/>
            </p:nvSpPr>
            <p:spPr>
              <a:xfrm>
                <a:off x="772939" y="1953654"/>
                <a:ext cx="7684027" cy="4203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2400" dirty="0"/>
                  <a:t>We </a:t>
                </a:r>
                <a:r>
                  <a:rPr lang="fr-FR" sz="2400" dirty="0" err="1"/>
                  <a:t>define</a:t>
                </a:r>
                <a:r>
                  <a:rPr lang="fr-FR" sz="2400" dirty="0"/>
                  <a:t> an </a:t>
                </a:r>
                <a:r>
                  <a:rPr lang="fr-FR" sz="2400" dirty="0" err="1"/>
                  <a:t>equilibrium</a:t>
                </a:r>
                <a:r>
                  <a:rPr lang="fr-FR" sz="2400" dirty="0"/>
                  <a:t> </a:t>
                </a:r>
                <a:r>
                  <a:rPr lang="fr-FR" sz="2400" dirty="0" err="1"/>
                  <a:t>Hamiltonian</a:t>
                </a:r>
                <a:r>
                  <a:rPr lang="fr-FR" sz="24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𝑱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)=∫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𝜶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2400" b="1" i="1" smtClean="0"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</m:d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8413C084-2F3B-4442-BC58-BE4D33DF7E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939" y="1953654"/>
                <a:ext cx="7684027" cy="420371"/>
              </a:xfrm>
              <a:prstGeom prst="rect">
                <a:avLst/>
              </a:prstGeom>
              <a:blipFill>
                <a:blip r:embed="rId2"/>
                <a:stretch>
                  <a:fillRect l="-2460" t="-15942" b="-376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FE3D231-4845-4F82-865F-9F6B8A2C59CE}"/>
                  </a:ext>
                </a:extLst>
              </p:cNvPr>
              <p:cNvSpPr txBox="1"/>
              <p:nvPr/>
            </p:nvSpPr>
            <p:spPr>
              <a:xfrm>
                <a:off x="1943100" y="2539915"/>
                <a:ext cx="885079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fr-FR" sz="2400" b="1" i="1" smtClean="0"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r>
                  <a:rPr lang="fr-FR" sz="2400" dirty="0"/>
                  <a:t> are motion invariants </a:t>
                </a:r>
                <a:r>
                  <a:rPr lang="fr-FR" sz="2400" dirty="0" err="1"/>
                  <a:t>associated</a:t>
                </a:r>
                <a:r>
                  <a:rPr lang="fr-FR" sz="2400" dirty="0"/>
                  <a:t> to the </a:t>
                </a:r>
                <a:r>
                  <a:rPr lang="fr-FR" sz="2400" dirty="0" err="1"/>
                  <a:t>three</a:t>
                </a:r>
                <a:r>
                  <a:rPr lang="fr-FR" sz="2400" dirty="0"/>
                  <a:t> </a:t>
                </a:r>
                <a:r>
                  <a:rPr lang="fr-FR" sz="2400" dirty="0" err="1"/>
                  <a:t>periodic</a:t>
                </a:r>
                <a:r>
                  <a:rPr lang="fr-FR" sz="2400" dirty="0"/>
                  <a:t> directions</a:t>
                </a:r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FE3D231-4845-4F82-865F-9F6B8A2C59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3100" y="2539915"/>
                <a:ext cx="8850796" cy="461665"/>
              </a:xfrm>
              <a:prstGeom prst="rect">
                <a:avLst/>
              </a:prstGeom>
              <a:blipFill>
                <a:blip r:embed="rId3"/>
                <a:stretch>
                  <a:fillRect t="-10667" b="-30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37D27775-8EE9-4C31-870A-50CA1A4478F4}"/>
                  </a:ext>
                </a:extLst>
              </p:cNvPr>
              <p:cNvSpPr txBox="1"/>
              <p:nvPr/>
            </p:nvSpPr>
            <p:spPr>
              <a:xfrm>
                <a:off x="720000" y="3166263"/>
                <a:ext cx="3201133" cy="7721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𝑒𝑍𝐵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37D27775-8EE9-4C31-870A-50CA1A4478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3166263"/>
                <a:ext cx="3201133" cy="77213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96974234-2BA3-4CEE-9A17-0FFD4A6BD624}"/>
                  </a:ext>
                </a:extLst>
              </p:cNvPr>
              <p:cNvSpPr txBox="1"/>
              <p:nvPr/>
            </p:nvSpPr>
            <p:spPr>
              <a:xfrm>
                <a:off x="720000" y="4264019"/>
                <a:ext cx="6922344" cy="7871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𝑝𝑎𝑠𝑠𝑖𝑛𝑔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𝑞𝑅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𝑡𝑟𝑎𝑝𝑝𝑒𝑑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num>
                            <m:den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96974234-2BA3-4CEE-9A17-0FFD4A6BD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4264019"/>
                <a:ext cx="6922344" cy="7871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CC1983E-2C5F-4D55-B7DD-7D7FC555068E}"/>
                  </a:ext>
                </a:extLst>
              </p:cNvPr>
              <p:cNvSpPr txBox="1"/>
              <p:nvPr/>
            </p:nvSpPr>
            <p:spPr>
              <a:xfrm>
                <a:off x="426430" y="5376781"/>
                <a:ext cx="7644354" cy="774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𝑝𝑎𝑠𝑠𝑖𝑛𝑔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𝑡𝑟𝑎𝑝𝑝𝑒𝑑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𝑞𝐸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𝑒𝑍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CC1983E-2C5F-4D55-B7DD-7D7FC55506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430" y="5376781"/>
                <a:ext cx="7644354" cy="77444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au 5">
                <a:extLst>
                  <a:ext uri="{FF2B5EF4-FFF2-40B4-BE49-F238E27FC236}">
                    <a16:creationId xmlns:a16="http://schemas.microsoft.com/office/drawing/2014/main" id="{856CEA37-A7BE-41DC-810D-9C8B52C6C354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834007" y="4402878"/>
              <a:ext cx="4301424" cy="192100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75356">
                      <a:extLst>
                        <a:ext uri="{9D8B030D-6E8A-4147-A177-3AD203B41FA5}">
                          <a16:colId xmlns:a16="http://schemas.microsoft.com/office/drawing/2014/main" val="1922193033"/>
                        </a:ext>
                      </a:extLst>
                    </a:gridCol>
                    <a:gridCol w="1075356">
                      <a:extLst>
                        <a:ext uri="{9D8B030D-6E8A-4147-A177-3AD203B41FA5}">
                          <a16:colId xmlns:a16="http://schemas.microsoft.com/office/drawing/2014/main" val="3680389178"/>
                        </a:ext>
                      </a:extLst>
                    </a:gridCol>
                    <a:gridCol w="1075356">
                      <a:extLst>
                        <a:ext uri="{9D8B030D-6E8A-4147-A177-3AD203B41FA5}">
                          <a16:colId xmlns:a16="http://schemas.microsoft.com/office/drawing/2014/main" val="857895096"/>
                        </a:ext>
                      </a:extLst>
                    </a:gridCol>
                    <a:gridCol w="1075356">
                      <a:extLst>
                        <a:ext uri="{9D8B030D-6E8A-4147-A177-3AD203B41FA5}">
                          <a16:colId xmlns:a16="http://schemas.microsoft.com/office/drawing/2014/main" val="259388912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dirty="0"/>
                            <a:t> =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500 keV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 MeV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3,5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6183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1800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𝑝𝑎𝑠𝑠𝑖𝑛𝑔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130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180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340 kHz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95160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1800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𝑝𝑎𝑠𝑠𝑖𝑛𝑔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260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360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680 kHz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10401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180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fr-FR" sz="18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fr-FR" sz="18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𝑡𝑟𝑎𝑝𝑝𝑒𝑑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50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70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130 kHz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93396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1800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𝑡𝑟𝑎𝑝𝑝𝑒𝑑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60 kHz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040614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au 5">
                <a:extLst>
                  <a:ext uri="{FF2B5EF4-FFF2-40B4-BE49-F238E27FC236}">
                    <a16:creationId xmlns:a16="http://schemas.microsoft.com/office/drawing/2014/main" id="{856CEA37-A7BE-41DC-810D-9C8B52C6C354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834007" y="4402878"/>
              <a:ext cx="4301424" cy="192100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75356">
                      <a:extLst>
                        <a:ext uri="{9D8B030D-6E8A-4147-A177-3AD203B41FA5}">
                          <a16:colId xmlns:a16="http://schemas.microsoft.com/office/drawing/2014/main" val="1922193033"/>
                        </a:ext>
                      </a:extLst>
                    </a:gridCol>
                    <a:gridCol w="1075356">
                      <a:extLst>
                        <a:ext uri="{9D8B030D-6E8A-4147-A177-3AD203B41FA5}">
                          <a16:colId xmlns:a16="http://schemas.microsoft.com/office/drawing/2014/main" val="3680389178"/>
                        </a:ext>
                      </a:extLst>
                    </a:gridCol>
                    <a:gridCol w="1075356">
                      <a:extLst>
                        <a:ext uri="{9D8B030D-6E8A-4147-A177-3AD203B41FA5}">
                          <a16:colId xmlns:a16="http://schemas.microsoft.com/office/drawing/2014/main" val="857895096"/>
                        </a:ext>
                      </a:extLst>
                    </a:gridCol>
                    <a:gridCol w="1075356">
                      <a:extLst>
                        <a:ext uri="{9D8B030D-6E8A-4147-A177-3AD203B41FA5}">
                          <a16:colId xmlns:a16="http://schemas.microsoft.com/office/drawing/2014/main" val="259388912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7"/>
                          <a:stretch>
                            <a:fillRect l="-565" t="-8197" r="-300000" b="-4377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500 keV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 MeV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3,5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618343"/>
                      </a:ext>
                    </a:extLst>
                  </a:tr>
                  <a:tr h="38811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7"/>
                          <a:stretch>
                            <a:fillRect l="-565" t="-103125" r="-300000" b="-317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130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180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340 kHz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9516024"/>
                      </a:ext>
                    </a:extLst>
                  </a:tr>
                  <a:tr h="38811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7"/>
                          <a:stretch>
                            <a:fillRect l="-565" t="-203125" r="-300000" b="-217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260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360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680 kHz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1040117"/>
                      </a:ext>
                    </a:extLst>
                  </a:tr>
                  <a:tr h="38696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7"/>
                          <a:stretch>
                            <a:fillRect l="-565" t="-307937" r="-300000" b="-1206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50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70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130 kHz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9339623"/>
                      </a:ext>
                    </a:extLst>
                  </a:tr>
                  <a:tr h="38696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7"/>
                          <a:stretch>
                            <a:fillRect l="-565" t="-401563" r="-300000" b="-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60 kHz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040614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2659645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E7E84A-037F-4B19-8A06-992E47245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Fundamental and high </a:t>
            </a:r>
            <a:r>
              <a:rPr lang="fr-FR" dirty="0" err="1"/>
              <a:t>order</a:t>
            </a:r>
            <a:r>
              <a:rPr lang="fr-FR" dirty="0"/>
              <a:t> </a:t>
            </a:r>
            <a:r>
              <a:rPr lang="fr-FR" dirty="0" err="1"/>
              <a:t>resonances</a:t>
            </a:r>
            <a:endParaRPr lang="fr-FR" dirty="0"/>
          </a:p>
        </p:txBody>
      </p:sp>
      <p:sp>
        <p:nvSpPr>
          <p:cNvPr id="13" name="Equation">
            <a:extLst>
              <a:ext uri="{FF2B5EF4-FFF2-40B4-BE49-F238E27FC236}">
                <a16:creationId xmlns:a16="http://schemas.microsoft.com/office/drawing/2014/main" id="{646DF5B6-DAAA-489C-A60F-11E7F92BE170}"/>
              </a:ext>
            </a:extLst>
          </p:cNvPr>
          <p:cNvSpPr txBox="1"/>
          <p:nvPr/>
        </p:nvSpPr>
        <p:spPr>
          <a:xfrm>
            <a:off x="2905924" y="3412319"/>
            <a:ext cx="65" cy="30777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642915" latinLnBrk="1">
              <a:defRPr sz="1800"/>
            </a:pPr>
            <a:endParaRPr sz="2000" dirty="0">
              <a:solidFill>
                <a:srgbClr val="FF26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Gyro-kinetic approach →">
                <a:extLst>
                  <a:ext uri="{FF2B5EF4-FFF2-40B4-BE49-F238E27FC236}">
                    <a16:creationId xmlns:a16="http://schemas.microsoft.com/office/drawing/2014/main" id="{80D39137-2CC6-4874-8F6B-610A7FFCDBE2}"/>
                  </a:ext>
                </a:extLst>
              </p:cNvPr>
              <p:cNvSpPr txBox="1"/>
              <p:nvPr/>
            </p:nvSpPr>
            <p:spPr>
              <a:xfrm>
                <a:off x="760760" y="1913298"/>
                <a:ext cx="4787791" cy="43621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>
                  <a:defRPr sz="2600">
                    <a:solidFill>
                      <a:srgbClr val="FF2600"/>
                    </a:solidFill>
                  </a:defRPr>
                </a:pPr>
                <a:r>
                  <a:rPr lang="fr-FR" sz="2400" dirty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ar-A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ar-A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≫</m:t>
                    </m:r>
                    <m:r>
                      <a:rPr lang="ar-A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ar-A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ar-AE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ar-AE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ar-AE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⇔</m:t>
                    </m:r>
                    <m:f>
                      <m:fPr>
                        <m:ctrlP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r>
                      <a:rPr lang="ar-AE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∮</m:t>
                    </m:r>
                    <m:r>
                      <m:rPr>
                        <m:sty m:val="p"/>
                      </m:rPr>
                      <a:rPr lang="fr-FR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d</m:t>
                    </m:r>
                    <m:sSub>
                      <m:sSubPr>
                        <m:ctrlP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fr-FR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endParaRPr lang="ar-AE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Gyro-kinetic approach →">
                <a:extLst>
                  <a:ext uri="{FF2B5EF4-FFF2-40B4-BE49-F238E27FC236}">
                    <a16:creationId xmlns:a16="http://schemas.microsoft.com/office/drawing/2014/main" id="{80D39137-2CC6-4874-8F6B-610A7FFCDB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760" y="1913298"/>
                <a:ext cx="4787791" cy="436210"/>
              </a:xfrm>
              <a:prstGeom prst="rect">
                <a:avLst/>
              </a:prstGeom>
              <a:blipFill>
                <a:blip r:embed="rId2"/>
                <a:stretch>
                  <a:fillRect l="-3949" t="-16901" b="-3239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26BEE930-8A64-4F07-9B2D-E2D9CBE54D82}"/>
                  </a:ext>
                </a:extLst>
              </p:cNvPr>
              <p:cNvSpPr txBox="1"/>
              <p:nvPr/>
            </p:nvSpPr>
            <p:spPr>
              <a:xfrm>
                <a:off x="4703434" y="1980433"/>
                <a:ext cx="437171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2000" b="0" dirty="0" err="1">
                    <a:solidFill>
                      <a:srgbClr val="FF0000"/>
                    </a:solidFill>
                  </a:rPr>
                  <a:t>Linear</a:t>
                </a:r>
                <a:r>
                  <a:rPr lang="fr-FR" sz="2000" b="0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0" dirty="0" err="1">
                    <a:solidFill>
                      <a:srgbClr val="FF0000"/>
                    </a:solidFill>
                  </a:rPr>
                  <a:t>resonance</a:t>
                </a:r>
                <a:r>
                  <a:rPr lang="fr-FR" sz="2000" b="0" dirty="0">
                    <a:solidFill>
                      <a:srgbClr val="FF0000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26BEE930-8A64-4F07-9B2D-E2D9CBE54D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3434" y="1980433"/>
                <a:ext cx="4371710" cy="307777"/>
              </a:xfrm>
              <a:prstGeom prst="rect">
                <a:avLst/>
              </a:prstGeom>
              <a:blipFill>
                <a:blip r:embed="rId3"/>
                <a:stretch>
                  <a:fillRect l="-3626" t="-26000" r="-976" b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ZoneTexte 16">
            <a:extLst>
              <a:ext uri="{FF2B5EF4-FFF2-40B4-BE49-F238E27FC236}">
                <a16:creationId xmlns:a16="http://schemas.microsoft.com/office/drawing/2014/main" id="{2D1BA9E6-A153-4261-9F53-33FB707CF296}"/>
              </a:ext>
            </a:extLst>
          </p:cNvPr>
          <p:cNvSpPr txBox="1"/>
          <p:nvPr/>
        </p:nvSpPr>
        <p:spPr>
          <a:xfrm>
            <a:off x="720000" y="2528467"/>
            <a:ext cx="11164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/>
              <a:t>Nonlinear</a:t>
            </a:r>
            <a:r>
              <a:rPr lang="fr-FR" sz="2000" dirty="0"/>
              <a:t> </a:t>
            </a:r>
            <a:r>
              <a:rPr lang="fr-FR" sz="2000" dirty="0" err="1"/>
              <a:t>resonances</a:t>
            </a:r>
            <a:r>
              <a:rPr lang="fr-FR" sz="2000" dirty="0"/>
              <a:t> </a:t>
            </a:r>
            <a:r>
              <a:rPr lang="fr-FR" sz="2000" dirty="0" err="1"/>
              <a:t>should</a:t>
            </a:r>
            <a:r>
              <a:rPr lang="fr-FR" sz="2000" dirty="0"/>
              <a:t> </a:t>
            </a:r>
            <a:r>
              <a:rPr lang="fr-FR" sz="2000" dirty="0" err="1"/>
              <a:t>also</a:t>
            </a:r>
            <a:r>
              <a:rPr lang="fr-FR" sz="2000" dirty="0"/>
              <a:t> </a:t>
            </a:r>
            <a:r>
              <a:rPr lang="fr-FR" sz="2000" dirty="0" err="1"/>
              <a:t>be</a:t>
            </a:r>
            <a:r>
              <a:rPr lang="fr-FR" sz="2000" dirty="0"/>
              <a:t> </a:t>
            </a:r>
            <a:r>
              <a:rPr lang="fr-FR" sz="2000" dirty="0" err="1"/>
              <a:t>considered</a:t>
            </a:r>
            <a:r>
              <a:rPr lang="fr-FR" sz="2000" dirty="0"/>
              <a:t> if the amplitude of the perturbation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sufficiently</a:t>
            </a:r>
            <a:r>
              <a:rPr lang="fr-FR" sz="2000" dirty="0"/>
              <a:t> large to </a:t>
            </a:r>
            <a:r>
              <a:rPr lang="fr-FR" sz="2000" dirty="0" err="1"/>
              <a:t>strongly</a:t>
            </a:r>
            <a:r>
              <a:rPr lang="fr-FR" sz="2000" dirty="0"/>
              <a:t> </a:t>
            </a:r>
            <a:r>
              <a:rPr lang="fr-FR" sz="2000" dirty="0" err="1"/>
              <a:t>modify</a:t>
            </a:r>
            <a:r>
              <a:rPr lang="fr-FR" sz="2000" dirty="0"/>
              <a:t> the </a:t>
            </a:r>
            <a:r>
              <a:rPr lang="fr-FR" sz="2000" dirty="0" err="1"/>
              <a:t>unperturbed</a:t>
            </a:r>
            <a:r>
              <a:rPr lang="fr-FR" sz="2000" dirty="0"/>
              <a:t> </a:t>
            </a:r>
            <a:r>
              <a:rPr lang="fr-FR" sz="2000" dirty="0" err="1"/>
              <a:t>trajectories</a:t>
            </a:r>
            <a:r>
              <a:rPr lang="fr-FR" sz="2000" dirty="0"/>
              <a:t> </a:t>
            </a:r>
            <a:r>
              <a:rPr lang="fr-FR" sz="2000" dirty="0">
                <a:solidFill>
                  <a:srgbClr val="1C63DE"/>
                </a:solidFill>
              </a:rPr>
              <a:t>[Sanchis PPCF 2018]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A6F699CA-2CFF-4394-B63A-8FB915831072}"/>
                  </a:ext>
                </a:extLst>
              </p:cNvPr>
              <p:cNvSpPr txBox="1"/>
              <p:nvPr/>
            </p:nvSpPr>
            <p:spPr>
              <a:xfrm>
                <a:off x="799673" y="3476610"/>
                <a:ext cx="8431539" cy="6404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𝑝𝑎𝑠𝑠𝑖𝑛𝑔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Θ</m:t>
                    </m:r>
                    <m:d>
                      <m:d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fr-FR" sz="2000" dirty="0"/>
                  <a:t> </a:t>
                </a:r>
                <a14:m>
                  <m:oMath xmlns:m="http://schemas.openxmlformats.org/officeDocument/2006/math">
                    <m:r>
                      <a:rPr lang="fr-FR" sz="2000" i="1">
                        <a:latin typeface="Cambria Math" panose="02040503050406030204" pitchFamily="18" charset="0"/>
                      </a:rPr>
                      <m:t>𝜓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acc>
                    <m:r>
                      <a:rPr lang="fr-FR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r-FR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fr-FR" sz="2000">
                        <a:latin typeface="Cambria Math" panose="02040503050406030204" pitchFamily="18" charset="0"/>
                      </a:rPr>
                      <m:t>Ξ</m:t>
                    </m:r>
                    <m:d>
                      <m:d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fr-FR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fr-FR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000" dirty="0" err="1"/>
                  <a:t>with</a:t>
                </a:r>
                <a:r>
                  <a:rPr lang="fr-FR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Ξ</m:t>
                    </m:r>
                  </m:oMath>
                </a14:m>
                <a:r>
                  <a:rPr lang="fr-FR" sz="2000" dirty="0"/>
                  <a:t> </a:t>
                </a:r>
                <a:r>
                  <a:rPr lang="fr-FR" sz="2000" dirty="0" err="1"/>
                  <a:t>periodic</a:t>
                </a:r>
                <a:r>
                  <a:rPr lang="fr-FR" sz="2000" dirty="0"/>
                  <a:t> </a:t>
                </a:r>
                <a:r>
                  <a:rPr lang="fr-FR" sz="2000" dirty="0" err="1"/>
                  <a:t>functions</a:t>
                </a:r>
                <a:r>
                  <a:rPr lang="fr-FR" sz="2000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fr-FR" sz="2000" dirty="0"/>
              </a:p>
              <a:p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2000" dirty="0" err="1"/>
                  <a:t>Deeply</a:t>
                </a:r>
                <a:r>
                  <a:rPr lang="fr-FR" sz="2000" dirty="0"/>
                  <a:t> </a:t>
                </a:r>
                <a:r>
                  <a:rPr lang="fr-FR" sz="2000" dirty="0" err="1"/>
                  <a:t>trapped</a:t>
                </a:r>
                <a:r>
                  <a:rPr lang="fr-FR" sz="2000" dirty="0"/>
                  <a:t> </a:t>
                </a:r>
                <a:r>
                  <a:rPr lang="fr-FR" sz="2000" dirty="0" err="1"/>
                  <a:t>particles</a:t>
                </a:r>
                <a:r>
                  <a:rPr lang="fr-FR" sz="2000" dirty="0"/>
                  <a:t>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func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A6F699CA-2CFF-4394-B63A-8FB9158310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73" y="3476610"/>
                <a:ext cx="8431539" cy="640496"/>
              </a:xfrm>
              <a:prstGeom prst="rect">
                <a:avLst/>
              </a:prstGeom>
              <a:blipFill>
                <a:blip r:embed="rId4"/>
                <a:stretch>
                  <a:fillRect l="-1808" t="-14286" b="-2381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 8">
            <a:extLst>
              <a:ext uri="{FF2B5EF4-FFF2-40B4-BE49-F238E27FC236}">
                <a16:creationId xmlns:a16="http://schemas.microsoft.com/office/drawing/2014/main" id="{DF60EF83-2F4E-4996-ABEE-F2F8AF6A1E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1820" y="3843371"/>
            <a:ext cx="2457573" cy="22801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F58FAB6F-F5AD-4B92-BCF3-E3D2A4A4061C}"/>
                  </a:ext>
                </a:extLst>
              </p:cNvPr>
              <p:cNvSpPr txBox="1"/>
              <p:nvPr/>
            </p:nvSpPr>
            <p:spPr>
              <a:xfrm>
                <a:off x="1870073" y="6152999"/>
                <a:ext cx="8275471" cy="7050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>
                                      <a:latin typeface="Cambria Math" panose="02040503050406030204" pitchFamily="18" charset="0"/>
                                    </a:rPr>
                                    <m:t>Ξ</m:t>
                                  </m:r>
                                  <m:d>
                                    <m:d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sub>
                              </m:sSub>
                            </m:sup>
                          </m:s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</m:e>
                      </m:d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  <m:d>
                                <m:d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7"/>
                                </m:r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m:rPr>
                                  <m:brk m:alnAt="7"/>
                                </m:r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F58FAB6F-F5AD-4B92-BCF3-E3D2A4A406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0073" y="6152999"/>
                <a:ext cx="8275471" cy="70500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e 21">
            <a:extLst>
              <a:ext uri="{FF2B5EF4-FFF2-40B4-BE49-F238E27FC236}">
                <a16:creationId xmlns:a16="http://schemas.microsoft.com/office/drawing/2014/main" id="{28CB3293-CE80-49C9-B999-29AD2DC13E9B}"/>
              </a:ext>
            </a:extLst>
          </p:cNvPr>
          <p:cNvGrpSpPr/>
          <p:nvPr/>
        </p:nvGrpSpPr>
        <p:grpSpPr>
          <a:xfrm>
            <a:off x="2478126" y="4138795"/>
            <a:ext cx="2855570" cy="2069036"/>
            <a:chOff x="1958264" y="4138795"/>
            <a:chExt cx="2855570" cy="2069036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6D79755E-DE67-4FC9-A6E6-62E3A85AE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8264" y="4138795"/>
              <a:ext cx="2855570" cy="206903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9018FACA-DB30-43E7-A119-96AE9546ADEC}"/>
                    </a:ext>
                  </a:extLst>
                </p:cNvPr>
                <p:cNvSpPr txBox="1"/>
                <p:nvPr/>
              </p:nvSpPr>
              <p:spPr>
                <a:xfrm>
                  <a:off x="3869093" y="4983429"/>
                  <a:ext cx="614716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fr-FR" sz="1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fr-FR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𝐸𝑃</m:t>
                            </m:r>
                          </m:sub>
                        </m:sSub>
                      </m:oMath>
                    </m:oMathPara>
                  </a14:m>
                  <a:endParaRPr lang="fr-FR" sz="1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9018FACA-DB30-43E7-A119-96AE9546AD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9093" y="4983429"/>
                  <a:ext cx="614716" cy="215444"/>
                </a:xfrm>
                <a:prstGeom prst="rect">
                  <a:avLst/>
                </a:prstGeom>
                <a:blipFill>
                  <a:blip r:embed="rId8"/>
                  <a:stretch>
                    <a:fillRect b="-3055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5C982C6E-BE53-4D7D-8F71-3620CEE58411}"/>
                </a:ext>
              </a:extLst>
            </p:cNvPr>
            <p:cNvCxnSpPr>
              <a:cxnSpLocks/>
            </p:cNvCxnSpPr>
            <p:nvPr/>
          </p:nvCxnSpPr>
          <p:spPr>
            <a:xfrm>
              <a:off x="3708658" y="5086364"/>
              <a:ext cx="245382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39934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E7E84A-037F-4B19-8A06-992E47245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Fundamental and high </a:t>
            </a:r>
            <a:r>
              <a:rPr lang="fr-FR" dirty="0" err="1"/>
              <a:t>order</a:t>
            </a:r>
            <a:r>
              <a:rPr lang="fr-FR" dirty="0"/>
              <a:t> </a:t>
            </a:r>
            <a:r>
              <a:rPr lang="fr-FR" dirty="0" err="1"/>
              <a:t>resonances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quation">
                <a:extLst>
                  <a:ext uri="{FF2B5EF4-FFF2-40B4-BE49-F238E27FC236}">
                    <a16:creationId xmlns:a16="http://schemas.microsoft.com/office/drawing/2014/main" id="{98B5E67F-4E24-4BCD-AB3A-21863AE14585}"/>
                  </a:ext>
                </a:extLst>
              </p:cNvPr>
              <p:cNvSpPr txBox="1"/>
              <p:nvPr/>
            </p:nvSpPr>
            <p:spPr>
              <a:xfrm>
                <a:off x="755718" y="1848974"/>
                <a:ext cx="3361113" cy="47436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642915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eq</m:t>
                          </m:r>
                        </m:sub>
                      </m:sSub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𝐉</m:t>
                      </m:r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limLow>
                        <m:limLowPr>
                          <m:ctrl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lim>
                      </m:limLow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sub>
                      </m:sSub>
                      <m:sSup>
                        <m:sSupPr>
                          <m:ctrl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𝜶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sz="2000" dirty="0"/>
              </a:p>
            </p:txBody>
          </p:sp>
        </mc:Choice>
        <mc:Fallback xmlns="">
          <p:sp>
            <p:nvSpPr>
              <p:cNvPr id="5" name="Equation">
                <a:extLst>
                  <a:ext uri="{FF2B5EF4-FFF2-40B4-BE49-F238E27FC236}">
                    <a16:creationId xmlns:a16="http://schemas.microsoft.com/office/drawing/2014/main" id="{98B5E67F-4E24-4BCD-AB3A-21863AE145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718" y="1848974"/>
                <a:ext cx="3361113" cy="474361"/>
              </a:xfrm>
              <a:prstGeom prst="rect">
                <a:avLst/>
              </a:prstGeom>
              <a:blipFill>
                <a:blip r:embed="rId2"/>
                <a:stretch>
                  <a:fillRect l="-1452" t="-1282" r="-1270" b="-1025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quation">
                <a:extLst>
                  <a:ext uri="{FF2B5EF4-FFF2-40B4-BE49-F238E27FC236}">
                    <a16:creationId xmlns:a16="http://schemas.microsoft.com/office/drawing/2014/main" id="{4809ACBD-58B5-4293-84F1-252AF3F0EF90}"/>
                  </a:ext>
                </a:extLst>
              </p:cNvPr>
              <p:cNvSpPr txBox="1"/>
              <p:nvPr/>
            </p:nvSpPr>
            <p:spPr>
              <a:xfrm>
                <a:off x="759753" y="2618564"/>
                <a:ext cx="3515321" cy="47436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642915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eq</m:t>
                          </m:r>
                        </m:sub>
                      </m:sSub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𝐉</m:t>
                      </m:r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limLow>
                        <m:limLowPr>
                          <m:ctrl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lim>
                      </m:limLow>
                      <m:r>
                        <a:rPr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sub>
                      </m:sSub>
                      <m:sSup>
                        <m:sSupPr>
                          <m:ctrl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𝜶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sz="2000" dirty="0"/>
              </a:p>
            </p:txBody>
          </p:sp>
        </mc:Choice>
        <mc:Fallback xmlns="">
          <p:sp>
            <p:nvSpPr>
              <p:cNvPr id="6" name="Equation">
                <a:extLst>
                  <a:ext uri="{FF2B5EF4-FFF2-40B4-BE49-F238E27FC236}">
                    <a16:creationId xmlns:a16="http://schemas.microsoft.com/office/drawing/2014/main" id="{4809ACBD-58B5-4293-84F1-252AF3F0E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53" y="2618564"/>
                <a:ext cx="3515321" cy="474361"/>
              </a:xfrm>
              <a:prstGeom prst="rect">
                <a:avLst/>
              </a:prstGeom>
              <a:blipFill>
                <a:blip r:embed="rId3"/>
                <a:stretch>
                  <a:fillRect l="-1389" t="-2597" r="-1215" b="-1039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Equation">
                <a:extLst>
                  <a:ext uri="{FF2B5EF4-FFF2-40B4-BE49-F238E27FC236}">
                    <a16:creationId xmlns:a16="http://schemas.microsoft.com/office/drawing/2014/main" id="{134AA3CD-69E6-4AE4-8032-2B1FC13F5D7D}"/>
                  </a:ext>
                </a:extLst>
              </p:cNvPr>
              <p:cNvSpPr txBox="1"/>
              <p:nvPr/>
            </p:nvSpPr>
            <p:spPr>
              <a:xfrm>
                <a:off x="4540465" y="1991685"/>
                <a:ext cx="3159070" cy="59683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642915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ar-AE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ar-AE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ar-AE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  <m:r>
                            <a:rPr lang="ar-AE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ar-AE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sub>
                      </m:sSub>
                      <m:r>
                        <a:rPr lang="ar-AE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ar-AE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  <m:r>
                            <a:rPr lang="ar-AE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ar-AE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ar-AE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𝐉</m:t>
                              </m:r>
                            </m:sub>
                          </m:sSub>
                          <m:sSub>
                            <m:sSubPr>
                              <m:ctrlPr>
                                <a:rPr lang="ar-AE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eq</m:t>
                              </m:r>
                            </m:sub>
                          </m:sSub>
                        </m:num>
                        <m:den>
                          <m:r>
                            <a:rPr lang="ar-AE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ar-AE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ar-AE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  <m:r>
                            <a:rPr lang="ar-AE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el-GR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den>
                      </m:f>
                      <m:r>
                        <a:rPr lang="ar-AE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ar-AE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ar-AE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𝐧</m:t>
                          </m:r>
                          <m:r>
                            <a:rPr lang="ar-AE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sub>
                      </m:sSub>
                    </m:oMath>
                  </m:oMathPara>
                </a14:m>
                <a:endParaRPr sz="2000" dirty="0"/>
              </a:p>
            </p:txBody>
          </p:sp>
        </mc:Choice>
        <mc:Fallback xmlns="">
          <p:sp>
            <p:nvSpPr>
              <p:cNvPr id="7" name="Equation">
                <a:extLst>
                  <a:ext uri="{FF2B5EF4-FFF2-40B4-BE49-F238E27FC236}">
                    <a16:creationId xmlns:a16="http://schemas.microsoft.com/office/drawing/2014/main" id="{134AA3CD-69E6-4AE4-8032-2B1FC13F5D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0465" y="1991685"/>
                <a:ext cx="3159070" cy="5968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quation">
            <a:extLst>
              <a:ext uri="{FF2B5EF4-FFF2-40B4-BE49-F238E27FC236}">
                <a16:creationId xmlns:a16="http://schemas.microsoft.com/office/drawing/2014/main" id="{646DF5B6-DAAA-489C-A60F-11E7F92BE170}"/>
              </a:ext>
            </a:extLst>
          </p:cNvPr>
          <p:cNvSpPr txBox="1"/>
          <p:nvPr/>
        </p:nvSpPr>
        <p:spPr>
          <a:xfrm>
            <a:off x="2905924" y="3412319"/>
            <a:ext cx="65" cy="30777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642915" latinLnBrk="1">
              <a:defRPr sz="1800"/>
            </a:pPr>
            <a:endParaRPr sz="2000" dirty="0">
              <a:solidFill>
                <a:srgbClr val="FF26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Gyro-kinetic approach →">
                <a:extLst>
                  <a:ext uri="{FF2B5EF4-FFF2-40B4-BE49-F238E27FC236}">
                    <a16:creationId xmlns:a16="http://schemas.microsoft.com/office/drawing/2014/main" id="{80D39137-2CC6-4874-8F6B-610A7FFCDBE2}"/>
                  </a:ext>
                </a:extLst>
              </p:cNvPr>
              <p:cNvSpPr txBox="1"/>
              <p:nvPr/>
            </p:nvSpPr>
            <p:spPr>
              <a:xfrm>
                <a:off x="799673" y="3415924"/>
                <a:ext cx="4787791" cy="43621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>
                  <a:defRPr sz="2600">
                    <a:solidFill>
                      <a:srgbClr val="FF2600"/>
                    </a:solidFill>
                  </a:defRPr>
                </a:pPr>
                <a:r>
                  <a:rPr lang="fr-FR" sz="2400" dirty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ar-A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ar-A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≫</m:t>
                    </m:r>
                    <m:r>
                      <a:rPr lang="ar-A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ar-A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ar-AE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ar-AE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ar-AE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⇔</m:t>
                    </m:r>
                    <m:f>
                      <m:fPr>
                        <m:ctrlP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r>
                      <a:rPr lang="ar-AE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∮</m:t>
                    </m:r>
                    <m:r>
                      <m:rPr>
                        <m:sty m:val="p"/>
                      </m:rPr>
                      <a:rPr lang="fr-FR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d</m:t>
                    </m:r>
                    <m:sSub>
                      <m:sSubPr>
                        <m:ctrlP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fr-FR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endParaRPr lang="ar-AE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Gyro-kinetic approach →">
                <a:extLst>
                  <a:ext uri="{FF2B5EF4-FFF2-40B4-BE49-F238E27FC236}">
                    <a16:creationId xmlns:a16="http://schemas.microsoft.com/office/drawing/2014/main" id="{80D39137-2CC6-4874-8F6B-610A7FFCDB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73" y="3415924"/>
                <a:ext cx="4787791" cy="436210"/>
              </a:xfrm>
              <a:prstGeom prst="rect">
                <a:avLst/>
              </a:prstGeom>
              <a:blipFill>
                <a:blip r:embed="rId5"/>
                <a:stretch>
                  <a:fillRect l="-3817" t="-16667" b="-3055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26BEE930-8A64-4F07-9B2D-E2D9CBE54D82}"/>
                  </a:ext>
                </a:extLst>
              </p:cNvPr>
              <p:cNvSpPr txBox="1"/>
              <p:nvPr/>
            </p:nvSpPr>
            <p:spPr>
              <a:xfrm>
                <a:off x="4742347" y="3439254"/>
                <a:ext cx="437171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2000" b="0" dirty="0" err="1">
                    <a:solidFill>
                      <a:srgbClr val="FF0000"/>
                    </a:solidFill>
                  </a:rPr>
                  <a:t>Linear</a:t>
                </a:r>
                <a:r>
                  <a:rPr lang="fr-FR" sz="2000" b="0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0" dirty="0" err="1">
                    <a:solidFill>
                      <a:srgbClr val="FF0000"/>
                    </a:solidFill>
                  </a:rPr>
                  <a:t>resonance</a:t>
                </a:r>
                <a:r>
                  <a:rPr lang="fr-FR" sz="2000" b="0" dirty="0">
                    <a:solidFill>
                      <a:srgbClr val="FF0000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26BEE930-8A64-4F07-9B2D-E2D9CBE54D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2347" y="3439254"/>
                <a:ext cx="4371710" cy="307777"/>
              </a:xfrm>
              <a:prstGeom prst="rect">
                <a:avLst/>
              </a:prstGeom>
              <a:blipFill>
                <a:blip r:embed="rId6"/>
                <a:stretch>
                  <a:fillRect l="-3626" t="-25490" r="-976" b="-4902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ZoneTexte 16">
            <a:extLst>
              <a:ext uri="{FF2B5EF4-FFF2-40B4-BE49-F238E27FC236}">
                <a16:creationId xmlns:a16="http://schemas.microsoft.com/office/drawing/2014/main" id="{2D1BA9E6-A153-4261-9F53-33FB707CF296}"/>
              </a:ext>
            </a:extLst>
          </p:cNvPr>
          <p:cNvSpPr txBox="1"/>
          <p:nvPr/>
        </p:nvSpPr>
        <p:spPr>
          <a:xfrm>
            <a:off x="720000" y="4060854"/>
            <a:ext cx="11164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/>
              <a:t>Nonlinear</a:t>
            </a:r>
            <a:r>
              <a:rPr lang="fr-FR" sz="2000" dirty="0"/>
              <a:t> </a:t>
            </a:r>
            <a:r>
              <a:rPr lang="fr-FR" sz="2000" dirty="0" err="1"/>
              <a:t>resonances</a:t>
            </a:r>
            <a:r>
              <a:rPr lang="fr-FR" sz="2000" dirty="0"/>
              <a:t> </a:t>
            </a:r>
            <a:r>
              <a:rPr lang="fr-FR" sz="2000" dirty="0" err="1"/>
              <a:t>should</a:t>
            </a:r>
            <a:r>
              <a:rPr lang="fr-FR" sz="2000" dirty="0"/>
              <a:t> </a:t>
            </a:r>
            <a:r>
              <a:rPr lang="fr-FR" sz="2000" dirty="0" err="1"/>
              <a:t>also</a:t>
            </a:r>
            <a:r>
              <a:rPr lang="fr-FR" sz="2000" dirty="0"/>
              <a:t> </a:t>
            </a:r>
            <a:r>
              <a:rPr lang="fr-FR" sz="2000" dirty="0" err="1"/>
              <a:t>be</a:t>
            </a:r>
            <a:r>
              <a:rPr lang="fr-FR" sz="2000" dirty="0"/>
              <a:t> </a:t>
            </a:r>
            <a:r>
              <a:rPr lang="fr-FR" sz="2000" dirty="0" err="1"/>
              <a:t>considered</a:t>
            </a:r>
            <a:r>
              <a:rPr lang="fr-FR" sz="2000" dirty="0"/>
              <a:t> if the amplitude of the perturbation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sufficiently</a:t>
            </a:r>
            <a:r>
              <a:rPr lang="fr-FR" sz="2000" dirty="0"/>
              <a:t> large to </a:t>
            </a:r>
            <a:r>
              <a:rPr lang="fr-FR" sz="2000" dirty="0" err="1"/>
              <a:t>strongly</a:t>
            </a:r>
            <a:r>
              <a:rPr lang="fr-FR" sz="2000" dirty="0"/>
              <a:t> </a:t>
            </a:r>
            <a:r>
              <a:rPr lang="fr-FR" sz="2000" dirty="0" err="1"/>
              <a:t>modify</a:t>
            </a:r>
            <a:r>
              <a:rPr lang="fr-FR" sz="2000" dirty="0"/>
              <a:t> the </a:t>
            </a:r>
            <a:r>
              <a:rPr lang="fr-FR" sz="2000" dirty="0" err="1"/>
              <a:t>unperturbed</a:t>
            </a:r>
            <a:r>
              <a:rPr lang="fr-FR" sz="2000" dirty="0"/>
              <a:t> </a:t>
            </a:r>
            <a:r>
              <a:rPr lang="fr-FR" sz="2000" dirty="0" err="1"/>
              <a:t>trajectories</a:t>
            </a:r>
            <a:r>
              <a:rPr lang="fr-FR" sz="2000" dirty="0"/>
              <a:t> </a:t>
            </a:r>
            <a:r>
              <a:rPr lang="fr-FR" sz="2000" dirty="0">
                <a:solidFill>
                  <a:srgbClr val="1C63DE"/>
                </a:solidFill>
              </a:rPr>
              <a:t>[Sanchis PPCF 2018]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A6F699CA-2CFF-4394-B63A-8FB915831072}"/>
                  </a:ext>
                </a:extLst>
              </p:cNvPr>
              <p:cNvSpPr txBox="1"/>
              <p:nvPr/>
            </p:nvSpPr>
            <p:spPr>
              <a:xfrm>
                <a:off x="799673" y="4892382"/>
                <a:ext cx="8431539" cy="6404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𝑝𝑎𝑠𝑠𝑖𝑛𝑔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Θ</m:t>
                    </m:r>
                    <m:d>
                      <m:d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fr-FR" sz="2000" dirty="0"/>
                  <a:t> </a:t>
                </a:r>
                <a14:m>
                  <m:oMath xmlns:m="http://schemas.openxmlformats.org/officeDocument/2006/math">
                    <m:r>
                      <a:rPr lang="fr-FR" sz="2000" i="1">
                        <a:latin typeface="Cambria Math" panose="02040503050406030204" pitchFamily="18" charset="0"/>
                      </a:rPr>
                      <m:t>𝜓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acc>
                    <m:r>
                      <a:rPr lang="fr-FR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fr-FR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fr-FR" sz="2000">
                        <a:latin typeface="Cambria Math" panose="02040503050406030204" pitchFamily="18" charset="0"/>
                      </a:rPr>
                      <m:t>Ξ</m:t>
                    </m:r>
                    <m:d>
                      <m:d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fr-FR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fr-FR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000" dirty="0" err="1"/>
                  <a:t>with</a:t>
                </a:r>
                <a:r>
                  <a:rPr lang="fr-FR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Ξ</m:t>
                    </m:r>
                  </m:oMath>
                </a14:m>
                <a:r>
                  <a:rPr lang="fr-FR" sz="2000" dirty="0"/>
                  <a:t> </a:t>
                </a:r>
                <a:r>
                  <a:rPr lang="fr-FR" sz="2000" dirty="0" err="1"/>
                  <a:t>periodic</a:t>
                </a:r>
                <a:r>
                  <a:rPr lang="fr-FR" sz="2000" dirty="0"/>
                  <a:t> </a:t>
                </a:r>
                <a:r>
                  <a:rPr lang="fr-FR" sz="2000" dirty="0" err="1"/>
                  <a:t>functions</a:t>
                </a:r>
                <a:r>
                  <a:rPr lang="fr-FR" sz="2000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fr-FR" sz="2000" dirty="0"/>
              </a:p>
              <a:p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2000" dirty="0" err="1"/>
                  <a:t>Deeply</a:t>
                </a:r>
                <a:r>
                  <a:rPr lang="fr-FR" sz="2000" dirty="0"/>
                  <a:t> </a:t>
                </a:r>
                <a:r>
                  <a:rPr lang="fr-FR" sz="2000" dirty="0" err="1"/>
                  <a:t>trapped</a:t>
                </a:r>
                <a:r>
                  <a:rPr lang="fr-FR" sz="2000" dirty="0"/>
                  <a:t> </a:t>
                </a:r>
                <a:r>
                  <a:rPr lang="fr-FR" sz="2000" dirty="0" err="1"/>
                  <a:t>particles</a:t>
                </a:r>
                <a:r>
                  <a:rPr lang="fr-FR" sz="2000" dirty="0"/>
                  <a:t>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func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A6F699CA-2CFF-4394-B63A-8FB9158310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73" y="4892382"/>
                <a:ext cx="8431539" cy="640496"/>
              </a:xfrm>
              <a:prstGeom prst="rect">
                <a:avLst/>
              </a:prstGeom>
              <a:blipFill>
                <a:blip r:embed="rId7"/>
                <a:stretch>
                  <a:fillRect l="-1808" t="-15238" b="-228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 8">
            <a:extLst>
              <a:ext uri="{FF2B5EF4-FFF2-40B4-BE49-F238E27FC236}">
                <a16:creationId xmlns:a16="http://schemas.microsoft.com/office/drawing/2014/main" id="{DF60EF83-2F4E-4996-ABEE-F2F8AF6A1E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50757" y="4400874"/>
            <a:ext cx="2269243" cy="21053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F58FAB6F-F5AD-4B92-BCF3-E3D2A4A4061C}"/>
                  </a:ext>
                </a:extLst>
              </p:cNvPr>
              <p:cNvSpPr txBox="1"/>
              <p:nvPr/>
            </p:nvSpPr>
            <p:spPr>
              <a:xfrm>
                <a:off x="799673" y="5825351"/>
                <a:ext cx="8275471" cy="7050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>
                                      <a:latin typeface="Cambria Math" panose="02040503050406030204" pitchFamily="18" charset="0"/>
                                    </a:rPr>
                                    <m:t>Ξ</m:t>
                                  </m:r>
                                  <m:d>
                                    <m:d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sub>
                              </m:sSub>
                            </m:sup>
                          </m:s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</m:e>
                      </m:d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  <m:d>
                                <m:d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7"/>
                                </m:r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m:rPr>
                                  <m:brk m:alnAt="7"/>
                                </m:r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F58FAB6F-F5AD-4B92-BCF3-E3D2A4A406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73" y="5825351"/>
                <a:ext cx="8275471" cy="70500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068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323EF1-48C3-42BC-A26A-00B40F2F3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 err="1"/>
              <a:t>Computing</a:t>
            </a:r>
            <a:r>
              <a:rPr lang="fr-FR" sz="2800" dirty="0"/>
              <a:t> the diffusion coefficient </a:t>
            </a:r>
            <a:r>
              <a:rPr lang="fr-FR" sz="2800" dirty="0" err="1"/>
              <a:t>from</a:t>
            </a:r>
            <a:r>
              <a:rPr lang="fr-FR" sz="2800" dirty="0"/>
              <a:t> </a:t>
            </a:r>
            <a:r>
              <a:rPr lang="fr-FR" sz="2800" dirty="0" err="1"/>
              <a:t>microscopic</a:t>
            </a:r>
            <a:r>
              <a:rPr lang="fr-FR" sz="2800" dirty="0"/>
              <a:t> </a:t>
            </a:r>
            <a:r>
              <a:rPr lang="fr-FR" sz="2800" dirty="0" err="1"/>
              <a:t>displacements</a:t>
            </a:r>
            <a:endParaRPr lang="fr-F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1581B646-2CB8-4CCA-AB43-135E8A625111}"/>
                  </a:ext>
                </a:extLst>
              </p:cNvPr>
              <p:cNvSpPr txBox="1"/>
              <p:nvPr/>
            </p:nvSpPr>
            <p:spPr>
              <a:xfrm>
                <a:off x="4283979" y="1538572"/>
                <a:ext cx="3069722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1581B646-2CB8-4CCA-AB43-135E8A625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79" y="1538572"/>
                <a:ext cx="3069722" cy="307777"/>
              </a:xfrm>
              <a:prstGeom prst="rect">
                <a:avLst/>
              </a:prstGeom>
              <a:blipFill>
                <a:blip r:embed="rId2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>
            <a:extLst>
              <a:ext uri="{FF2B5EF4-FFF2-40B4-BE49-F238E27FC236}">
                <a16:creationId xmlns:a16="http://schemas.microsoft.com/office/drawing/2014/main" id="{46F1D90B-949B-4290-AE64-7410D37C9CF0}"/>
              </a:ext>
            </a:extLst>
          </p:cNvPr>
          <p:cNvSpPr txBox="1"/>
          <p:nvPr/>
        </p:nvSpPr>
        <p:spPr>
          <a:xfrm>
            <a:off x="657436" y="1492406"/>
            <a:ext cx="5497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/>
              <a:t>Displacement</a:t>
            </a:r>
            <a:r>
              <a:rPr lang="fr-FR" sz="2000" dirty="0"/>
              <a:t> in </a:t>
            </a:r>
            <a:r>
              <a:rPr lang="fr-FR" sz="2000" dirty="0" err="1"/>
              <a:t>arbitrary</a:t>
            </a:r>
            <a:r>
              <a:rPr lang="fr-FR" sz="2000" dirty="0"/>
              <a:t> direction: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112B1A4F-E801-4554-8A4E-5A09B919C64A}"/>
                  </a:ext>
                </a:extLst>
              </p:cNvPr>
              <p:cNvSpPr txBox="1"/>
              <p:nvPr/>
            </p:nvSpPr>
            <p:spPr>
              <a:xfrm>
                <a:off x="7221866" y="1423379"/>
                <a:ext cx="3626543" cy="538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Lagrangian </a:t>
                </a:r>
                <a:r>
                  <a:rPr lang="fr-FR" sz="2000" dirty="0" err="1"/>
                  <a:t>velocity</a:t>
                </a:r>
                <a:r>
                  <a:rPr lang="fr-FR" sz="20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112B1A4F-E801-4554-8A4E-5A09B919C6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1866" y="1423379"/>
                <a:ext cx="3626543" cy="538161"/>
              </a:xfrm>
              <a:prstGeom prst="rect">
                <a:avLst/>
              </a:prstGeom>
              <a:blipFill>
                <a:blip r:embed="rId3"/>
                <a:stretch>
                  <a:fillRect l="-1849" b="-67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96F9CCC-022A-45E4-8200-1EAC04F0B046}"/>
                  </a:ext>
                </a:extLst>
              </p:cNvPr>
              <p:cNvSpPr txBox="1"/>
              <p:nvPr/>
            </p:nvSpPr>
            <p:spPr>
              <a:xfrm>
                <a:off x="657435" y="2310695"/>
                <a:ext cx="1040491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Taylor’s expression relates the </a:t>
                </a:r>
                <a:r>
                  <a:rPr lang="fr-FR" sz="2000" dirty="0" err="1"/>
                  <a:t>Lagrangian</a:t>
                </a:r>
                <a:r>
                  <a:rPr lang="fr-FR" sz="2000" dirty="0"/>
                  <a:t> </a:t>
                </a:r>
                <a:r>
                  <a:rPr lang="fr-FR" sz="2000" dirty="0" err="1"/>
                  <a:t>velocity</a:t>
                </a:r>
                <a:r>
                  <a:rPr lang="fr-FR" sz="2000" dirty="0"/>
                  <a:t> </a:t>
                </a:r>
                <a:r>
                  <a:rPr lang="fr-FR" sz="2000" dirty="0" err="1"/>
                  <a:t>autocorrelation</a:t>
                </a:r>
                <a:r>
                  <a:rPr lang="fr-FR" sz="2000" dirty="0"/>
                  <a:t> </a:t>
                </a:r>
                <a:r>
                  <a:rPr lang="fr-FR" sz="2000" dirty="0" err="1"/>
                  <a:t>function</a:t>
                </a:r>
                <a:r>
                  <a:rPr lang="fr-FR" sz="2000" dirty="0"/>
                  <a:t> to the rate of change of the variance of the </a:t>
                </a:r>
                <a:r>
                  <a:rPr lang="fr-FR" sz="2000" dirty="0" err="1"/>
                  <a:t>displacement</a:t>
                </a:r>
                <a:r>
                  <a:rPr lang="fr-FR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=⟨</m:t>
                    </m:r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fr-FR" sz="20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begChr m:val="⟨"/>
                                <m:endChr m:val="⟩"/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fr-FR" sz="2000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96F9CCC-022A-45E4-8200-1EAC04F0B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35" y="2310695"/>
                <a:ext cx="10404910" cy="707886"/>
              </a:xfrm>
              <a:prstGeom prst="rect">
                <a:avLst/>
              </a:prstGeom>
              <a:blipFill>
                <a:blip r:embed="rId4"/>
                <a:stretch>
                  <a:fillRect l="-644" t="-4310" b="-146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95102771-BC4D-49A4-9937-5C90A1A776E3}"/>
                  </a:ext>
                </a:extLst>
              </p:cNvPr>
              <p:cNvSpPr txBox="1"/>
              <p:nvPr/>
            </p:nvSpPr>
            <p:spPr>
              <a:xfrm>
                <a:off x="4514679" y="3238482"/>
                <a:ext cx="3281179" cy="6197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Sup>
                            <m:sSub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  <m:nary>
                        <m:nary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⟨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⟩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95102771-BC4D-49A4-9937-5C90A1A776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4679" y="3238482"/>
                <a:ext cx="3281179" cy="61978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22DEE94A-52F3-45B7-A0A0-EB1E65724CD7}"/>
                  </a:ext>
                </a:extLst>
              </p:cNvPr>
              <p:cNvSpPr txBox="1"/>
              <p:nvPr/>
            </p:nvSpPr>
            <p:spPr>
              <a:xfrm>
                <a:off x="657435" y="3943099"/>
                <a:ext cx="11032447" cy="1244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If the </a:t>
                </a:r>
                <a:r>
                  <a:rPr lang="fr-FR" sz="2000" dirty="0" err="1"/>
                  <a:t>autocorrelation</a:t>
                </a:r>
                <a:r>
                  <a:rPr lang="fr-FR" sz="2000" dirty="0"/>
                  <a:t> </a:t>
                </a:r>
                <a:r>
                  <a:rPr lang="fr-FR" sz="2000" dirty="0" err="1"/>
                  <a:t>decays</a:t>
                </a:r>
                <a:r>
                  <a:rPr lang="fr-FR" sz="2000" dirty="0"/>
                  <a:t> fast </a:t>
                </a:r>
                <a:r>
                  <a:rPr lang="fr-FR" sz="2000" dirty="0" err="1"/>
                  <a:t>enough</a:t>
                </a:r>
                <a:r>
                  <a:rPr lang="fr-FR" sz="2000" dirty="0"/>
                  <a:t>,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lim>
                    </m:limLow>
                    <m:nary>
                      <m:nary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⟨</m:t>
                        </m:r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d>
                          <m:d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d>
                          <m:d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⟩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nary>
                  </m:oMath>
                </a14:m>
                <a:r>
                  <a:rPr lang="fr-FR" sz="2000" dirty="0"/>
                  <a:t> </a:t>
                </a:r>
                <a:r>
                  <a:rPr lang="fr-FR" sz="2000" dirty="0" err="1"/>
                  <a:t>exists</a:t>
                </a:r>
                <a:r>
                  <a:rPr lang="fr-FR" sz="2000" dirty="0"/>
                  <a:t> and the diffusion coefficient </a:t>
                </a:r>
                <a:r>
                  <a:rPr lang="fr-FR" sz="2000" dirty="0" err="1"/>
                  <a:t>is</a:t>
                </a:r>
                <a:endParaRPr lang="fr-FR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fr-FR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limLow>
                        <m:limLow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fr-FR" sz="2000">
                              <a:latin typeface="Cambria Math" panose="02040503050406030204" pitchFamily="18" charset="0"/>
                            </a:rPr>
                            <m:t>lim</m:t>
                          </m:r>
                        </m:e>
                        <m:lim>
                          <m:r>
                            <m:rPr>
                              <m:sty m:val="p"/>
                            </m:rPr>
                            <a:rPr lang="fr-FR" sz="200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∞</m:t>
                          </m:r>
                        </m:lim>
                      </m:limLow>
                      <m:nary>
                        <m:nary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⟨</m:t>
                          </m:r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⟩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⇒</m:t>
                      </m:r>
                      <m:sSubSup>
                        <m:sSubSupPr>
                          <m:ctrlP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fr-FR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fr-FR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fr-FR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22DEE94A-52F3-45B7-A0A0-EB1E65724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35" y="3943099"/>
                <a:ext cx="11032447" cy="1244380"/>
              </a:xfrm>
              <a:prstGeom prst="rect">
                <a:avLst/>
              </a:prstGeom>
              <a:blipFill>
                <a:blip r:embed="rId6"/>
                <a:stretch>
                  <a:fillRect l="-608" t="-46078" b="-122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19F4C16B-777F-4CE2-B1CA-802825FAD95D}"/>
                  </a:ext>
                </a:extLst>
              </p:cNvPr>
              <p:cNvSpPr txBox="1"/>
              <p:nvPr/>
            </p:nvSpPr>
            <p:spPr>
              <a:xfrm>
                <a:off x="657435" y="5301485"/>
                <a:ext cx="3784624" cy="1294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b="0" dirty="0"/>
                  <a:t>In </a:t>
                </a:r>
                <a:r>
                  <a:rPr lang="fr-FR" sz="2000" b="0" dirty="0" err="1"/>
                  <a:t>general</a:t>
                </a:r>
                <a:r>
                  <a:rPr lang="fr-FR" sz="2000" b="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p>
                    </m:sSup>
                    <m:d>
                      <m:dPr>
                        <m:begChr m:val="{"/>
                        <m:endChr m:val=""/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⇒</m:t>
                            </m:r>
                          </m:e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⇒</m:t>
                            </m:r>
                          </m:e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⇒</m:t>
                            </m:r>
                          </m:e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⇒</m:t>
                            </m:r>
                          </m:e>
                        </m:eqArr>
                      </m:e>
                    </m:d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19F4C16B-777F-4CE2-B1CA-802825FAD9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35" y="5301485"/>
                <a:ext cx="3784624" cy="1294265"/>
              </a:xfrm>
              <a:prstGeom prst="rect">
                <a:avLst/>
              </a:prstGeom>
              <a:blipFill>
                <a:blip r:embed="rId7"/>
                <a:stretch>
                  <a:fillRect l="-17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>
            <a:extLst>
              <a:ext uri="{FF2B5EF4-FFF2-40B4-BE49-F238E27FC236}">
                <a16:creationId xmlns:a16="http://schemas.microsoft.com/office/drawing/2014/main" id="{A0FED861-C6E5-49FC-9BDF-9FBE5D7C3EC4}"/>
              </a:ext>
            </a:extLst>
          </p:cNvPr>
          <p:cNvSpPr txBox="1"/>
          <p:nvPr/>
        </p:nvSpPr>
        <p:spPr>
          <a:xfrm>
            <a:off x="4283979" y="5272311"/>
            <a:ext cx="17469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/>
              <a:t>Subdiffusive</a:t>
            </a:r>
            <a:endParaRPr lang="fr-FR" sz="2000" dirty="0"/>
          </a:p>
          <a:p>
            <a:r>
              <a:rPr lang="fr-FR" sz="2000" dirty="0"/>
              <a:t>Diffusive</a:t>
            </a:r>
          </a:p>
          <a:p>
            <a:r>
              <a:rPr lang="fr-FR" sz="2000" dirty="0" err="1"/>
              <a:t>Superdiffusive</a:t>
            </a:r>
            <a:endParaRPr lang="fr-FR" sz="2000" dirty="0"/>
          </a:p>
          <a:p>
            <a:r>
              <a:rPr lang="fr-FR" sz="2000" dirty="0" err="1"/>
              <a:t>Ballistic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774421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63C3CA5D-5EAE-4FFC-9F49-3EBFA827509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fr-FR" dirty="0"/>
                  <a:t>Orbit </a:t>
                </a:r>
                <a:r>
                  <a:rPr lang="fr-FR" dirty="0" err="1"/>
                  <a:t>width</a:t>
                </a:r>
                <a:r>
                  <a:rPr lang="fr-FR" dirty="0"/>
                  <a:t> of EP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orbit</a:t>
                </a:r>
                <a:r>
                  <a:rPr lang="fr-FR" dirty="0"/>
                  <a:t> of thermal ions</a:t>
                </a:r>
              </a:p>
            </p:txBody>
          </p:sp>
        </mc:Choice>
        <mc:Fallback xmlns="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63C3CA5D-5EAE-4FFC-9F49-3EBFA82750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104" t="-33913" b="-339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71EA5A-5B34-4223-9183-2EB8879CF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10800000" cy="7030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The motion of a charged particle in a tokamak is quasi-periodic around the magnetic field lines and in the poloidal and toroidal directions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2000" dirty="0"/>
              <a:t>we define a set of action-angle variables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D21D432E-CFB1-48D4-B11B-F75DF0E87652}"/>
                  </a:ext>
                </a:extLst>
              </p:cNvPr>
              <p:cNvSpPr txBox="1"/>
              <p:nvPr/>
            </p:nvSpPr>
            <p:spPr>
              <a:xfrm>
                <a:off x="1153936" y="2922052"/>
                <a:ext cx="1186863" cy="5271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𝑒𝑍</m:t>
                          </m:r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D21D432E-CFB1-48D4-B11B-F75DF0E876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3936" y="2922052"/>
                <a:ext cx="1186863" cy="5271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49E92D01-4F1B-4F16-9E82-83F6958175B6}"/>
                  </a:ext>
                </a:extLst>
              </p:cNvPr>
              <p:cNvSpPr txBox="1"/>
              <p:nvPr/>
            </p:nvSpPr>
            <p:spPr>
              <a:xfrm>
                <a:off x="7474274" y="2960040"/>
                <a:ext cx="3001784" cy="4535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𝑒𝑍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𝑚</m:t>
                    </m:r>
                    <m:f>
                      <m:f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𝜑</m:t>
                            </m:r>
                          </m:sub>
                        </m:sSub>
                      </m:num>
                      <m:den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fr-FR" sz="2000" dirty="0"/>
                  <a:t>  </a:t>
                </a: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49E92D01-4F1B-4F16-9E82-83F6958175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4274" y="2960040"/>
                <a:ext cx="3001784" cy="453586"/>
              </a:xfrm>
              <a:prstGeom prst="rect">
                <a:avLst/>
              </a:prstGeom>
              <a:blipFill>
                <a:blip r:embed="rId4"/>
                <a:stretch>
                  <a:fillRect l="-8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DD69DC7A-A27D-4C6F-939B-DB0DC36C4FE7}"/>
                  </a:ext>
                </a:extLst>
              </p:cNvPr>
              <p:cNvSpPr txBox="1"/>
              <p:nvPr/>
            </p:nvSpPr>
            <p:spPr>
              <a:xfrm>
                <a:off x="2844680" y="2873833"/>
                <a:ext cx="3411960" cy="623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bSup>
                            <m:sSubSup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∥</m:t>
                              </m:r>
                            </m:sub>
                            <m:sup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DD69DC7A-A27D-4C6F-939B-DB0DC36C4F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680" y="2873833"/>
                <a:ext cx="3411960" cy="62356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089B947B-5A9A-4FE8-A617-BCD133C29923}"/>
                  </a:ext>
                </a:extLst>
              </p:cNvPr>
              <p:cNvSpPr txBox="1"/>
              <p:nvPr/>
            </p:nvSpPr>
            <p:spPr>
              <a:xfrm>
                <a:off x="1670602" y="2416507"/>
                <a:ext cx="885079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fr-FR" sz="2000" b="1" i="1" smtClean="0"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r>
                  <a:rPr lang="fr-FR" sz="2000" dirty="0"/>
                  <a:t> are motion invariants </a:t>
                </a:r>
                <a:r>
                  <a:rPr lang="fr-FR" sz="2000" dirty="0" err="1"/>
                  <a:t>associated</a:t>
                </a:r>
                <a:r>
                  <a:rPr lang="fr-FR" sz="2000" dirty="0"/>
                  <a:t> to the </a:t>
                </a:r>
                <a:r>
                  <a:rPr lang="fr-FR" sz="2000" dirty="0" err="1"/>
                  <a:t>three</a:t>
                </a:r>
                <a:r>
                  <a:rPr lang="fr-FR" sz="2000" dirty="0"/>
                  <a:t> </a:t>
                </a:r>
                <a:r>
                  <a:rPr lang="fr-FR" sz="2000" dirty="0" err="1"/>
                  <a:t>periodic</a:t>
                </a:r>
                <a:r>
                  <a:rPr lang="fr-FR" sz="2000" dirty="0"/>
                  <a:t> directions</a:t>
                </a: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089B947B-5A9A-4FE8-A617-BCD133C299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0602" y="2416507"/>
                <a:ext cx="8850796" cy="400110"/>
              </a:xfrm>
              <a:prstGeom prst="rect">
                <a:avLst/>
              </a:prstGeom>
              <a:blipFill>
                <a:blip r:embed="rId6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Accolade fermante 15">
            <a:extLst>
              <a:ext uri="{FF2B5EF4-FFF2-40B4-BE49-F238E27FC236}">
                <a16:creationId xmlns:a16="http://schemas.microsoft.com/office/drawing/2014/main" id="{00FBEEAC-81F6-4632-8B2A-95016031349B}"/>
              </a:ext>
            </a:extLst>
          </p:cNvPr>
          <p:cNvSpPr/>
          <p:nvPr/>
        </p:nvSpPr>
        <p:spPr bwMode="auto">
          <a:xfrm rot="5400000">
            <a:off x="6454425" y="-284280"/>
            <a:ext cx="365474" cy="7677795"/>
          </a:xfrm>
          <a:prstGeom prst="rightBrace">
            <a:avLst>
              <a:gd name="adj1" fmla="val 38630"/>
              <a:gd name="adj2" fmla="val 50000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9519347-0025-406E-9711-A70AD2C71458}"/>
              </a:ext>
            </a:extLst>
          </p:cNvPr>
          <p:cNvSpPr txBox="1"/>
          <p:nvPr/>
        </p:nvSpPr>
        <p:spPr>
          <a:xfrm>
            <a:off x="4339989" y="3768834"/>
            <a:ext cx="5082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/>
              <a:t>Deviation</a:t>
            </a:r>
            <a:r>
              <a:rPr lang="fr-FR" sz="2000" dirty="0"/>
              <a:t> </a:t>
            </a:r>
            <a:r>
              <a:rPr lang="fr-FR" sz="2000" dirty="0" err="1"/>
              <a:t>from</a:t>
            </a:r>
            <a:r>
              <a:rPr lang="fr-FR" sz="2000" dirty="0"/>
              <a:t> the flux surfaces 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fr-FR" sz="2000" dirty="0" err="1"/>
              <a:t>Orbit</a:t>
            </a:r>
            <a:r>
              <a:rPr lang="fr-FR" sz="2000" dirty="0"/>
              <a:t> </a:t>
            </a:r>
            <a:r>
              <a:rPr lang="fr-FR" sz="2000" dirty="0" err="1"/>
              <a:t>width</a:t>
            </a:r>
            <a:endParaRPr lang="fr-FR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26A193EF-37FD-4A2B-B03C-DB3987BAE50D}"/>
                  </a:ext>
                </a:extLst>
              </p:cNvPr>
              <p:cNvSpPr txBox="1"/>
              <p:nvPr/>
            </p:nvSpPr>
            <p:spPr>
              <a:xfrm>
                <a:off x="4759532" y="4094534"/>
                <a:ext cx="1785617" cy="3327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0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𝑝𝑎𝑠𝑠𝑖𝑛𝑔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26A193EF-37FD-4A2B-B03C-DB3987BAE5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9532" y="4094534"/>
                <a:ext cx="1785617" cy="332720"/>
              </a:xfrm>
              <a:prstGeom prst="rect">
                <a:avLst/>
              </a:prstGeom>
              <a:blipFill>
                <a:blip r:embed="rId7"/>
                <a:stretch>
                  <a:fillRect l="-3072" r="-1024" b="-277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93CED8E1-C714-4192-9410-BE789968617C}"/>
                  </a:ext>
                </a:extLst>
              </p:cNvPr>
              <p:cNvSpPr txBox="1"/>
              <p:nvPr/>
            </p:nvSpPr>
            <p:spPr>
              <a:xfrm>
                <a:off x="6964692" y="4094534"/>
                <a:ext cx="2235868" cy="3420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0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𝑡𝑟𝑎𝑝𝑝𝑒𝑑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</m:rad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93CED8E1-C714-4192-9410-BE78996861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4692" y="4094534"/>
                <a:ext cx="2235868" cy="342017"/>
              </a:xfrm>
              <a:prstGeom prst="rect">
                <a:avLst/>
              </a:prstGeom>
              <a:blipFill>
                <a:blip r:embed="rId8"/>
                <a:stretch>
                  <a:fillRect l="-2459" r="-1093" b="-2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00B8B7E9-E0B9-4FB9-A52E-A31E84610E72}"/>
                  </a:ext>
                </a:extLst>
              </p:cNvPr>
              <p:cNvSpPr txBox="1"/>
              <p:nvPr/>
            </p:nvSpPr>
            <p:spPr>
              <a:xfrm>
                <a:off x="720000" y="4490301"/>
                <a:ext cx="7822270" cy="331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𝑡𝑟𝑎𝑝𝑝𝑒𝑑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15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fr-FR" sz="2000" dirty="0"/>
                  <a:t> to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50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fr-FR" sz="2000" dirty="0"/>
                  <a:t> of the minor radius in ITER and JET, </a:t>
                </a:r>
                <a:r>
                  <a:rPr lang="fr-FR" sz="2000" dirty="0" err="1"/>
                  <a:t>respectively</a:t>
                </a:r>
                <a:endParaRPr lang="fr-FR" sz="2000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00B8B7E9-E0B9-4FB9-A52E-A31E84610E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4490301"/>
                <a:ext cx="7822270" cy="331437"/>
              </a:xfrm>
              <a:prstGeom prst="rect">
                <a:avLst/>
              </a:prstGeom>
              <a:blipFill>
                <a:blip r:embed="rId9"/>
                <a:stretch>
                  <a:fillRect l="-1091" t="-22222" r="-1247" b="-407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767310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4FE6298-ECB3-442E-9055-928C2967C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Collision </a:t>
            </a:r>
            <a:r>
              <a:rPr lang="fr-FR" dirty="0" err="1"/>
              <a:t>operator</a:t>
            </a:r>
            <a:r>
              <a:rPr lang="fr-FR" dirty="0"/>
              <a:t> in TAPAS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49B81B4-F1D2-475F-A78B-3528C0759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650" y="2696909"/>
            <a:ext cx="4799116" cy="101312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A74994C-ACC3-4FA6-B914-D4275D5A1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6208" y="2785560"/>
            <a:ext cx="243252" cy="25258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1ABBD78-A393-418E-8100-555365637F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258" y="4013171"/>
            <a:ext cx="2876315" cy="6989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165DD5E7-B23A-486D-9C51-B27D9FA0CC01}"/>
                  </a:ext>
                </a:extLst>
              </p:cNvPr>
              <p:cNvSpPr txBox="1"/>
              <p:nvPr/>
            </p:nvSpPr>
            <p:spPr>
              <a:xfrm>
                <a:off x="794883" y="1502121"/>
                <a:ext cx="101971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Collisions of </a:t>
                </a:r>
                <a:r>
                  <a:rPr lang="fr-FR" sz="2000" dirty="0" err="1"/>
                  <a:t>energetic</a:t>
                </a:r>
                <a:r>
                  <a:rPr lang="fr-FR" sz="2000" dirty="0"/>
                  <a:t> </a:t>
                </a:r>
                <a:r>
                  <a:rPr lang="fr-FR" sz="2000" dirty="0" err="1"/>
                  <a:t>particles</a:t>
                </a:r>
                <a:r>
                  <a:rPr lang="fr-FR" sz="2000" dirty="0"/>
                  <a:t> on a </a:t>
                </a:r>
                <a:r>
                  <a:rPr lang="fr-FR" sz="2000" dirty="0" err="1"/>
                  <a:t>Maxwellian</a:t>
                </a:r>
                <a:r>
                  <a:rPr lang="fr-FR" sz="2000" dirty="0"/>
                  <a:t> background,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fr-FR" sz="2000" dirty="0"/>
                  <a:t>, </a:t>
                </a:r>
                <a:r>
                  <a:rPr lang="fr-FR" sz="2000" dirty="0" err="1"/>
                  <a:t>with</a:t>
                </a:r>
                <a:r>
                  <a:rPr lang="fr-FR" sz="2000" dirty="0"/>
                  <a:t> </a:t>
                </a:r>
                <a:r>
                  <a:rPr lang="fr-FR" sz="2000" dirty="0" err="1"/>
                  <a:t>electrons</a:t>
                </a:r>
                <a:r>
                  <a:rPr lang="fr-FR" sz="2000" dirty="0"/>
                  <a:t> and ions</a:t>
                </a: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165DD5E7-B23A-486D-9C51-B27D9FA0CC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883" y="1502121"/>
                <a:ext cx="10197168" cy="400110"/>
              </a:xfrm>
              <a:prstGeom prst="rect">
                <a:avLst/>
              </a:prstGeom>
              <a:blipFill>
                <a:blip r:embed="rId5"/>
                <a:stretch>
                  <a:fillRect l="-598" t="-7576" b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age 15">
            <a:extLst>
              <a:ext uri="{FF2B5EF4-FFF2-40B4-BE49-F238E27FC236}">
                <a16:creationId xmlns:a16="http://schemas.microsoft.com/office/drawing/2014/main" id="{D23B95C5-C820-4E59-B050-AE9DD0FF32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926" y="4886266"/>
            <a:ext cx="2996978" cy="65085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00C706A-6919-4697-8E43-703B03B371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911" y="5840261"/>
            <a:ext cx="3697390" cy="650853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1E5AA4EE-0F73-43EA-93ED-CDF5047E3E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3438" y="2551478"/>
            <a:ext cx="3264061" cy="1707649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C6405C41-F18A-4C9E-A1A5-B7E781203F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53089" y="2524699"/>
            <a:ext cx="3264061" cy="1710534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5722E4BB-A17D-4929-B353-91E204BCE4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75569" y="4259127"/>
            <a:ext cx="2932028" cy="2271346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C05426FB-3CF7-4461-9128-46BC4DF3C36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090481" y="4265724"/>
            <a:ext cx="2822601" cy="2186836"/>
          </a:xfrm>
          <a:prstGeom prst="rect">
            <a:avLst/>
          </a:prstGeom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79000605-CC40-40EB-97BF-7479325729B9}"/>
              </a:ext>
            </a:extLst>
          </p:cNvPr>
          <p:cNvSpPr txBox="1"/>
          <p:nvPr/>
        </p:nvSpPr>
        <p:spPr>
          <a:xfrm>
            <a:off x="794883" y="2012695"/>
            <a:ext cx="114067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/>
              <a:t>Essential for long time simulations, </a:t>
            </a:r>
            <a:r>
              <a:rPr lang="fr-FR" sz="2000" dirty="0" err="1"/>
              <a:t>modelling</a:t>
            </a:r>
            <a:r>
              <a:rPr lang="fr-FR" sz="2000" dirty="0"/>
              <a:t> the </a:t>
            </a:r>
            <a:r>
              <a:rPr lang="fr-FR" sz="2000" dirty="0" err="1"/>
              <a:t>slowing</a:t>
            </a:r>
            <a:r>
              <a:rPr lang="fr-FR" sz="2000" dirty="0"/>
              <a:t>-down of EP for alphas, NBI and ICRH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5F4A15A-4CEE-41C7-84BE-EAE68330F08D}"/>
              </a:ext>
            </a:extLst>
          </p:cNvPr>
          <p:cNvSpPr txBox="1"/>
          <p:nvPr/>
        </p:nvSpPr>
        <p:spPr>
          <a:xfrm>
            <a:off x="6823915" y="6452560"/>
            <a:ext cx="4910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1C63DE"/>
                </a:solidFill>
              </a:rPr>
              <a:t>[H. </a:t>
            </a:r>
            <a:r>
              <a:rPr lang="fr-FR" dirty="0" err="1">
                <a:solidFill>
                  <a:srgbClr val="1C63DE"/>
                </a:solidFill>
              </a:rPr>
              <a:t>Betar</a:t>
            </a:r>
            <a:r>
              <a:rPr lang="fr-FR" dirty="0">
                <a:solidFill>
                  <a:srgbClr val="1C63DE"/>
                </a:solidFill>
              </a:rPr>
              <a:t>, D. Zarzoso </a:t>
            </a:r>
            <a:r>
              <a:rPr lang="fr-FR" i="1" dirty="0">
                <a:solidFill>
                  <a:srgbClr val="1C63DE"/>
                </a:solidFill>
              </a:rPr>
              <a:t>et al </a:t>
            </a:r>
            <a:r>
              <a:rPr lang="fr-FR" i="1" dirty="0" err="1">
                <a:solidFill>
                  <a:srgbClr val="1C63DE"/>
                </a:solidFill>
              </a:rPr>
              <a:t>Nuclear</a:t>
            </a:r>
            <a:r>
              <a:rPr lang="fr-FR" i="1" dirty="0">
                <a:solidFill>
                  <a:srgbClr val="1C63DE"/>
                </a:solidFill>
              </a:rPr>
              <a:t> Fusion </a:t>
            </a:r>
            <a:r>
              <a:rPr lang="fr-FR" dirty="0">
                <a:solidFill>
                  <a:srgbClr val="1C63DE"/>
                </a:solidFill>
              </a:rPr>
              <a:t>2024]</a:t>
            </a:r>
          </a:p>
        </p:txBody>
      </p:sp>
    </p:spTree>
    <p:extLst>
      <p:ext uri="{BB962C8B-B14F-4D97-AF65-F5344CB8AC3E}">
        <p14:creationId xmlns:p14="http://schemas.microsoft.com/office/powerpoint/2010/main" val="28568371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D4D76CD9-6CD2-4AFA-A595-5584DD8C2C4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fr-FR" dirty="0"/>
                  <a:t>Larmor radius of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particles</a:t>
                </a:r>
                <a:endParaRPr lang="fr-FR" dirty="0"/>
              </a:p>
            </p:txBody>
          </p:sp>
        </mc:Choice>
        <mc:Fallback xmlns="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D4D76CD9-6CD2-4AFA-A595-5584DD8C2C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609" t="-231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>
            <a:extLst>
              <a:ext uri="{FF2B5EF4-FFF2-40B4-BE49-F238E27FC236}">
                <a16:creationId xmlns:a16="http://schemas.microsoft.com/office/drawing/2014/main" id="{6B0A7104-161E-4767-BC7E-737B1B5EC3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570" y="2320994"/>
            <a:ext cx="4392488" cy="318108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C845A9C-9000-4F00-8F2F-A4DA44A938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442" y="2317910"/>
            <a:ext cx="4392488" cy="318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03424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2459E4-E16D-4342-AD73-C4E2A6E89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 err="1"/>
              <a:t>Some</a:t>
            </a:r>
            <a:r>
              <a:rPr lang="fr-FR" sz="3200" dirty="0"/>
              <a:t> </a:t>
            </a:r>
            <a:r>
              <a:rPr lang="fr-FR" sz="3200" dirty="0" err="1"/>
              <a:t>examples</a:t>
            </a:r>
            <a:r>
              <a:rPr lang="fr-FR" sz="3200" dirty="0"/>
              <a:t> of EP transport </a:t>
            </a:r>
            <a:r>
              <a:rPr lang="fr-FR" sz="3200" dirty="0" err="1"/>
              <a:t>reviewed</a:t>
            </a:r>
            <a:r>
              <a:rPr lang="fr-FR" sz="3200" dirty="0"/>
              <a:t> in </a:t>
            </a:r>
            <a:r>
              <a:rPr lang="fr-FR" sz="3200" dirty="0" err="1"/>
              <a:t>this</a:t>
            </a:r>
            <a:r>
              <a:rPr lang="fr-FR" sz="3200" dirty="0"/>
              <a:t> </a:t>
            </a:r>
            <a:r>
              <a:rPr lang="fr-FR" sz="3200" dirty="0" err="1"/>
              <a:t>presentation</a:t>
            </a:r>
            <a:endParaRPr lang="fr-FR" sz="32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EA42549-8272-4569-A3D7-0A6E32ECDF80}"/>
              </a:ext>
            </a:extLst>
          </p:cNvPr>
          <p:cNvSpPr txBox="1"/>
          <p:nvPr/>
        </p:nvSpPr>
        <p:spPr>
          <a:xfrm>
            <a:off x="640080" y="1904725"/>
            <a:ext cx="8008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/>
              <a:t>Axi-symmetric</a:t>
            </a:r>
            <a:r>
              <a:rPr lang="fr-FR" sz="2400" dirty="0"/>
              <a:t> modes  or </a:t>
            </a:r>
            <a:r>
              <a:rPr lang="fr-FR" sz="2400" dirty="0" err="1"/>
              <a:t>oscillating</a:t>
            </a:r>
            <a:r>
              <a:rPr lang="fr-FR" sz="2400" dirty="0"/>
              <a:t> radial </a:t>
            </a:r>
            <a:r>
              <a:rPr lang="fr-FR" sz="2400" dirty="0" err="1"/>
              <a:t>electric</a:t>
            </a:r>
            <a:r>
              <a:rPr lang="fr-FR" sz="2400" dirty="0"/>
              <a:t> </a:t>
            </a:r>
            <a:r>
              <a:rPr lang="fr-FR" sz="2400" dirty="0" err="1"/>
              <a:t>field</a:t>
            </a:r>
            <a:r>
              <a:rPr lang="fr-FR" sz="2400" dirty="0"/>
              <a:t> (EGAM)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FCDE337-70C5-42F1-BBA1-B30BC409E9BC}"/>
              </a:ext>
            </a:extLst>
          </p:cNvPr>
          <p:cNvSpPr txBox="1"/>
          <p:nvPr/>
        </p:nvSpPr>
        <p:spPr>
          <a:xfrm>
            <a:off x="640080" y="3276143"/>
            <a:ext cx="8816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Non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axi-symmetric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modes,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both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static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and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rotating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(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tearing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modes)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0905880-DA4C-41E0-9267-C7124787C43E}"/>
              </a:ext>
            </a:extLst>
          </p:cNvPr>
          <p:cNvSpPr txBox="1"/>
          <p:nvPr/>
        </p:nvSpPr>
        <p:spPr>
          <a:xfrm>
            <a:off x="640080" y="4883803"/>
            <a:ext cx="6752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Ion-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temprature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gradient (ITG) </a:t>
            </a:r>
            <a:r>
              <a:rPr lang="fr-FR" sz="2400" dirty="0" err="1">
                <a:solidFill>
                  <a:schemeClr val="bg1">
                    <a:lumMod val="85000"/>
                  </a:schemeClr>
                </a:solidFill>
              </a:rPr>
              <a:t>driven</a:t>
            </a:r>
            <a:r>
              <a:rPr lang="fr-FR" sz="2400" dirty="0">
                <a:solidFill>
                  <a:schemeClr val="bg1">
                    <a:lumMod val="85000"/>
                  </a:schemeClr>
                </a:solidFill>
              </a:rPr>
              <a:t> turbulence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CC89C03B-DD76-4F91-B55E-6A3A40EB2043}"/>
                  </a:ext>
                </a:extLst>
              </p:cNvPr>
              <p:cNvSpPr txBox="1"/>
              <p:nvPr/>
            </p:nvSpPr>
            <p:spPr>
              <a:xfrm>
                <a:off x="1212783" y="2472616"/>
                <a:ext cx="65981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Electrostatic large scale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000" dirty="0"/>
                  <a:t>, 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fr-FR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dirty="0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FR" sz="2000" b="0" i="1" dirty="0" smtClean="0">
                            <a:latin typeface="Cambria Math" panose="02040503050406030204" pitchFamily="18" charset="0"/>
                          </a:rPr>
                          <m:t>𝐺𝐴𝑀</m:t>
                        </m:r>
                      </m:sub>
                    </m:sSub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fr-FR" sz="2000" b="0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CC89C03B-DD76-4F91-B55E-6A3A40EB20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2783" y="2472616"/>
                <a:ext cx="6598117" cy="400110"/>
              </a:xfrm>
              <a:prstGeom prst="rect">
                <a:avLst/>
              </a:prstGeom>
              <a:blipFill>
                <a:blip r:embed="rId2"/>
                <a:stretch>
                  <a:fillRect l="-1017" t="-12308" b="-2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CDCDE1A-3C3C-40AE-AA7A-8A05D2F2C29E}"/>
                  </a:ext>
                </a:extLst>
              </p:cNvPr>
              <p:cNvSpPr txBox="1"/>
              <p:nvPr/>
            </p:nvSpPr>
            <p:spPr>
              <a:xfrm>
                <a:off x="1294598" y="3819622"/>
                <a:ext cx="786383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Purely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magnetic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large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scale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2000" b="0" i="1" dirty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sz="2000" b="0" i="1" dirty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≪</m:t>
                    </m:r>
                    <m:r>
                      <a:rPr lang="fr-FR" sz="2000" b="0" i="1" dirty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20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CDCDE1A-3C3C-40AE-AA7A-8A05D2F2C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4598" y="3819622"/>
                <a:ext cx="7863839" cy="400110"/>
              </a:xfrm>
              <a:prstGeom prst="rect">
                <a:avLst/>
              </a:prstGeom>
              <a:blipFill>
                <a:blip r:embed="rId3"/>
                <a:stretch>
                  <a:fillRect l="-775" t="-12308" b="-2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8767CA5-A53D-415B-BFCE-6AAC0C378C95}"/>
                  </a:ext>
                </a:extLst>
              </p:cNvPr>
              <p:cNvSpPr txBox="1"/>
              <p:nvPr/>
            </p:nvSpPr>
            <p:spPr>
              <a:xfrm>
                <a:off x="1294598" y="5410853"/>
                <a:ext cx="57077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↪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Electrostatic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with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broad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  <a:r>
                  <a:rPr lang="fr-FR" sz="2000" dirty="0" err="1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spectrum</a:t>
                </a:r>
                <a:r>
                  <a:rPr lang="fr-FR" sz="2000" dirty="0">
                    <a:solidFill>
                      <a:schemeClr val="bg1">
                        <a:lumMod val="8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2000" b="0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0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8767CA5-A53D-415B-BFCE-6AAC0C378C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4598" y="5410853"/>
                <a:ext cx="5707782" cy="400110"/>
              </a:xfrm>
              <a:prstGeom prst="rect">
                <a:avLst/>
              </a:prstGeom>
              <a:blipFill>
                <a:blip r:embed="rId4"/>
                <a:stretch>
                  <a:fillRect l="-1067" t="-12308" b="-246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237568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9B077B81-DABF-432D-BF58-03FC943A124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fr-FR" dirty="0"/>
                  <a:t>Oscillating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fr-FR" dirty="0"/>
                  <a:t> </a:t>
                </a:r>
                <a:r>
                  <a:rPr lang="fr-FR" dirty="0">
                    <a:latin typeface="Arial" panose="020B0604020202020204" pitchFamily="34" charset="0"/>
                    <a:cs typeface="Arial" panose="020B0604020202020204" pitchFamily="34" charset="0"/>
                  </a:rPr>
                  <a:t>→ </a:t>
                </a:r>
                <a:r>
                  <a:rPr lang="fr-FR" dirty="0" err="1"/>
                  <a:t>Anomalous</a:t>
                </a:r>
                <a:r>
                  <a:rPr lang="fr-FR" dirty="0"/>
                  <a:t> transport and </a:t>
                </a:r>
                <a:r>
                  <a:rPr lang="fr-FR" dirty="0" err="1"/>
                  <a:t>losses</a:t>
                </a:r>
                <a:endParaRPr lang="fr-FR" dirty="0"/>
              </a:p>
            </p:txBody>
          </p:sp>
        </mc:Choice>
        <mc:Fallback xmlns="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9B077B81-DABF-432D-BF58-03FC943A12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822" t="-33043" b="-226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E2217D71-6B81-43AD-B41F-41F5A0BB09B5}"/>
                  </a:ext>
                </a:extLst>
              </p:cNvPr>
              <p:cNvSpPr txBox="1"/>
              <p:nvPr/>
            </p:nvSpPr>
            <p:spPr bwMode="auto">
              <a:xfrm>
                <a:off x="1708484" y="1768289"/>
                <a:ext cx="673351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rtlCol="0" anchor="ctr">
                <a:spAutoFit/>
              </a:bodyPr>
              <a:lstStyle/>
              <a:p>
                <a:r>
                  <a:rPr lang="fr-FR" b="0" baseline="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Reduced</a:t>
                </a:r>
                <a:r>
                  <a:rPr lang="fr-FR" b="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 model for the </a:t>
                </a:r>
                <a:r>
                  <a:rPr lang="fr-FR" b="0" dirty="0" err="1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potential</a:t>
                </a:r>
                <a:r>
                  <a:rPr lang="fr-FR" b="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b="0" i="1" baseline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𝜙</m:t>
                    </m:r>
                    <m:r>
                      <a:rPr lang="fr-FR" b="0" i="1" baseline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fr-FR" b="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00</m:t>
                            </m:r>
                          </m:sub>
                        </m:sSub>
                        <m:d>
                          <m:d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𝑟</m:t>
                            </m:r>
                          </m:e>
                        </m:d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10</m:t>
                            </m:r>
                          </m:sub>
                        </m:sSub>
                        <m:d>
                          <m:dPr>
                            <m:ctrlPr>
                              <a:rPr lang="fr-F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fr-F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𝑟</m:t>
                            </m:r>
                          </m:e>
                        </m:d>
                        <m:func>
                          <m:funcPr>
                            <m:ctrlPr>
                              <a:rPr lang="fr-F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fr-F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𝜃</m:t>
                            </m:r>
                          </m:e>
                        </m:func>
                      </m:e>
                    </m:d>
                    <m:func>
                      <m:funcPr>
                        <m:ctrlPr>
                          <a:rPr lang="fr-FR" b="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b="0" i="0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cos</m:t>
                        </m:r>
                      </m:fName>
                      <m:e>
                        <m:r>
                          <a:rPr lang="fr-FR" b="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𝜔</m:t>
                        </m:r>
                        <m:r>
                          <a:rPr lang="fr-FR" b="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𝑡</m:t>
                        </m:r>
                      </m:e>
                    </m:func>
                  </m:oMath>
                </a14:m>
                <a:endParaRPr lang="fr-FR" dirty="0"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E2217D71-6B81-43AD-B41F-41F5A0BB09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08484" y="1768289"/>
                <a:ext cx="6733510" cy="276999"/>
              </a:xfrm>
              <a:prstGeom prst="rect">
                <a:avLst/>
              </a:prstGeom>
              <a:blipFill>
                <a:blip r:embed="rId3"/>
                <a:stretch>
                  <a:fillRect l="-2081" t="-28261" b="-50000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33512D0-84B8-4FB1-807E-F53A6B14E467}"/>
                  </a:ext>
                </a:extLst>
              </p:cNvPr>
              <p:cNvSpPr/>
              <p:nvPr/>
            </p:nvSpPr>
            <p:spPr>
              <a:xfrm>
                <a:off x="2549308" y="2487514"/>
                <a:ext cx="436381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𝒗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×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𝐵</m:t>
                        </m:r>
                      </m:sub>
                    </m:sSub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⋅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𝜵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𝒓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0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⟹</m:t>
                    </m:r>
                  </m:oMath>
                </a14:m>
                <a:r>
                  <a:rPr lang="fr-FR" dirty="0">
                    <a:latin typeface="Arial" panose="020B0604020202020204" pitchFamily="34" charset="0"/>
                    <a:cs typeface="Arial" panose="020B0604020202020204" pitchFamily="34" charset="0"/>
                  </a:rPr>
                  <a:t> No convective transport</a:t>
                </a:r>
                <a:endParaRPr lang="fr-FR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33512D0-84B8-4FB1-807E-F53A6B14E4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9308" y="2487514"/>
                <a:ext cx="4363813" cy="369332"/>
              </a:xfrm>
              <a:prstGeom prst="rect">
                <a:avLst/>
              </a:prstGeom>
              <a:blipFill>
                <a:blip r:embed="rId4"/>
                <a:stretch>
                  <a:fillRect t="-9836" r="-1117" b="-229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40E1AE4A-222C-4943-ADB2-F87F773129BC}"/>
              </a:ext>
            </a:extLst>
          </p:cNvPr>
          <p:cNvSpPr/>
          <p:nvPr/>
        </p:nvSpPr>
        <p:spPr>
          <a:xfrm>
            <a:off x="2549308" y="2118182"/>
            <a:ext cx="3159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>
                <a:ea typeface="Cambria Math" panose="02040503050406030204" pitchFamily="18" charset="0"/>
                <a:cs typeface="Arial" charset="0"/>
              </a:rPr>
              <a:t>Oscillating</a:t>
            </a:r>
            <a:r>
              <a:rPr lang="fr-FR" dirty="0">
                <a:ea typeface="Cambria Math" panose="02040503050406030204" pitchFamily="18" charset="0"/>
                <a:cs typeface="Arial" charset="0"/>
              </a:rPr>
              <a:t> radial </a:t>
            </a:r>
            <a:r>
              <a:rPr lang="fr-FR" dirty="0" err="1">
                <a:ea typeface="Cambria Math" panose="02040503050406030204" pitchFamily="18" charset="0"/>
                <a:cs typeface="Arial" charset="0"/>
              </a:rPr>
              <a:t>electric</a:t>
            </a:r>
            <a:r>
              <a:rPr lang="fr-FR" dirty="0">
                <a:ea typeface="Cambria Math" panose="02040503050406030204" pitchFamily="18" charset="0"/>
                <a:cs typeface="Arial" charset="0"/>
              </a:rPr>
              <a:t> </a:t>
            </a:r>
            <a:r>
              <a:rPr lang="fr-FR" dirty="0" err="1">
                <a:ea typeface="Cambria Math" panose="02040503050406030204" pitchFamily="18" charset="0"/>
                <a:cs typeface="Arial" charset="0"/>
              </a:rPr>
              <a:t>field</a:t>
            </a:r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FD2B4D1-0442-43C1-8954-43DCCBFA8574}"/>
              </a:ext>
            </a:extLst>
          </p:cNvPr>
          <p:cNvCxnSpPr/>
          <p:nvPr/>
        </p:nvCxnSpPr>
        <p:spPr>
          <a:xfrm flipH="1">
            <a:off x="2436814" y="2197564"/>
            <a:ext cx="5317" cy="7612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Image 3">
            <a:extLst>
              <a:ext uri="{FF2B5EF4-FFF2-40B4-BE49-F238E27FC236}">
                <a16:creationId xmlns:a16="http://schemas.microsoft.com/office/drawing/2014/main" id="{78DF3ED4-C965-4850-9532-EFB82426FF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0327" y="1675826"/>
            <a:ext cx="2077438" cy="2288759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EAF2BD9-A466-455C-867A-8695FE7E5D8F}"/>
              </a:ext>
            </a:extLst>
          </p:cNvPr>
          <p:cNvSpPr txBox="1"/>
          <p:nvPr/>
        </p:nvSpPr>
        <p:spPr>
          <a:xfrm>
            <a:off x="9817768" y="3856784"/>
            <a:ext cx="1869938" cy="346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1C63DE"/>
                </a:solidFill>
              </a:rPr>
              <a:t>[</a:t>
            </a:r>
            <a:r>
              <a:rPr lang="fr-FR" sz="1600" dirty="0" err="1">
                <a:solidFill>
                  <a:srgbClr val="1C63DE"/>
                </a:solidFill>
              </a:rPr>
              <a:t>Nazikian</a:t>
            </a:r>
            <a:r>
              <a:rPr lang="fr-FR" sz="1600" dirty="0">
                <a:solidFill>
                  <a:srgbClr val="1C63DE"/>
                </a:solidFill>
              </a:rPr>
              <a:t> PRL 2008]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93A3715-9789-46BB-AC74-D0081B66FB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2360" y="4460266"/>
            <a:ext cx="2268638" cy="192399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D5587B3B-40AF-4839-AEC3-F3AD89A03EC3}"/>
              </a:ext>
            </a:extLst>
          </p:cNvPr>
          <p:cNvSpPr txBox="1"/>
          <p:nvPr/>
        </p:nvSpPr>
        <p:spPr>
          <a:xfrm>
            <a:off x="9887177" y="6364632"/>
            <a:ext cx="1557261" cy="346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1C63DE"/>
                </a:solidFill>
              </a:rPr>
              <a:t>[Fisher NF 2012]</a:t>
            </a:r>
          </a:p>
        </p:txBody>
      </p:sp>
    </p:spTree>
    <p:extLst>
      <p:ext uri="{BB962C8B-B14F-4D97-AF65-F5344CB8AC3E}">
        <p14:creationId xmlns:p14="http://schemas.microsoft.com/office/powerpoint/2010/main" val="172535078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9B077B81-DABF-432D-BF58-03FC943A124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fr-FR" dirty="0"/>
                  <a:t>Oscillating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fr-FR" dirty="0"/>
                  <a:t> </a:t>
                </a:r>
                <a:r>
                  <a:rPr lang="fr-FR" dirty="0">
                    <a:latin typeface="Arial" panose="020B0604020202020204" pitchFamily="34" charset="0"/>
                    <a:cs typeface="Arial" panose="020B0604020202020204" pitchFamily="34" charset="0"/>
                  </a:rPr>
                  <a:t>→ </a:t>
                </a:r>
                <a:r>
                  <a:rPr lang="fr-FR" dirty="0" err="1"/>
                  <a:t>Anomalous</a:t>
                </a:r>
                <a:r>
                  <a:rPr lang="fr-FR" dirty="0"/>
                  <a:t> transport and </a:t>
                </a:r>
                <a:r>
                  <a:rPr lang="fr-FR" dirty="0" err="1"/>
                  <a:t>losses</a:t>
                </a:r>
                <a:endParaRPr lang="fr-FR" dirty="0"/>
              </a:p>
            </p:txBody>
          </p:sp>
        </mc:Choice>
        <mc:Fallback xmlns="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9B077B81-DABF-432D-BF58-03FC943A12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822" t="-33043" b="-226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E2217D71-6B81-43AD-B41F-41F5A0BB09B5}"/>
                  </a:ext>
                </a:extLst>
              </p:cNvPr>
              <p:cNvSpPr txBox="1"/>
              <p:nvPr/>
            </p:nvSpPr>
            <p:spPr bwMode="auto">
              <a:xfrm>
                <a:off x="1708484" y="1768289"/>
                <a:ext cx="673351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rtlCol="0" anchor="ctr">
                <a:spAutoFit/>
              </a:bodyPr>
              <a:lstStyle/>
              <a:p>
                <a:r>
                  <a:rPr lang="fr-FR" b="0" baseline="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Reduced</a:t>
                </a:r>
                <a:r>
                  <a:rPr lang="fr-FR" b="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 model for the </a:t>
                </a:r>
                <a:r>
                  <a:rPr lang="fr-FR" b="0" dirty="0" err="1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potential</a:t>
                </a:r>
                <a:r>
                  <a:rPr lang="fr-FR" b="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b="0" i="1" baseline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𝜙</m:t>
                    </m:r>
                    <m:r>
                      <a:rPr lang="fr-FR" b="0" i="1" baseline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fr-FR" b="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00</m:t>
                            </m:r>
                          </m:sub>
                        </m:sSub>
                        <m:d>
                          <m:d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𝑟</m:t>
                            </m:r>
                          </m:e>
                        </m:d>
                        <m:r>
                          <a:rPr lang="fr-FR" b="0" i="1" smtClean="0">
                            <a:solidFill>
                              <a:schemeClr val="bg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bg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bg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bg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10</m:t>
                            </m:r>
                          </m:sub>
                        </m:sSub>
                        <m:d>
                          <m:dPr>
                            <m:ctrlPr>
                              <a:rPr lang="fr-FR" b="0" i="1" smtClean="0">
                                <a:solidFill>
                                  <a:schemeClr val="bg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fr-FR" b="0" i="1" smtClean="0">
                                <a:solidFill>
                                  <a:schemeClr val="bg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𝑟</m:t>
                            </m:r>
                          </m:e>
                        </m:d>
                        <m:func>
                          <m:funcPr>
                            <m:ctrlPr>
                              <a:rPr lang="fr-FR" b="0" i="1" smtClean="0">
                                <a:solidFill>
                                  <a:schemeClr val="bg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b="0" i="0" smtClean="0">
                                <a:solidFill>
                                  <a:schemeClr val="bg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fr-FR" b="0" i="1" smtClean="0">
                                <a:solidFill>
                                  <a:schemeClr val="bg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𝜃</m:t>
                            </m:r>
                          </m:e>
                        </m:func>
                      </m:e>
                    </m:d>
                    <m:func>
                      <m:funcPr>
                        <m:ctrlPr>
                          <a:rPr lang="fr-FR" b="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b="0" i="0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cos</m:t>
                        </m:r>
                      </m:fName>
                      <m:e>
                        <m:r>
                          <a:rPr lang="fr-FR" b="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𝜔</m:t>
                        </m:r>
                        <m:r>
                          <a:rPr lang="fr-FR" b="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𝑡</m:t>
                        </m:r>
                      </m:e>
                    </m:func>
                  </m:oMath>
                </a14:m>
                <a:endParaRPr lang="fr-FR" dirty="0"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E2217D71-6B81-43AD-B41F-41F5A0BB09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08484" y="1768289"/>
                <a:ext cx="6733510" cy="276999"/>
              </a:xfrm>
              <a:prstGeom prst="rect">
                <a:avLst/>
              </a:prstGeom>
              <a:blipFill>
                <a:blip r:embed="rId3"/>
                <a:stretch>
                  <a:fillRect l="-2081" t="-28261" b="-50000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33512D0-84B8-4FB1-807E-F53A6B14E467}"/>
                  </a:ext>
                </a:extLst>
              </p:cNvPr>
              <p:cNvSpPr/>
              <p:nvPr/>
            </p:nvSpPr>
            <p:spPr>
              <a:xfrm>
                <a:off x="2549308" y="2487514"/>
                <a:ext cx="436381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𝒗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×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𝐵</m:t>
                        </m:r>
                      </m:sub>
                    </m:sSub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⋅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𝜵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𝒓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0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⟹</m:t>
                    </m:r>
                  </m:oMath>
                </a14:m>
                <a:r>
                  <a:rPr lang="fr-FR" dirty="0">
                    <a:latin typeface="Arial" panose="020B0604020202020204" pitchFamily="34" charset="0"/>
                    <a:cs typeface="Arial" panose="020B0604020202020204" pitchFamily="34" charset="0"/>
                  </a:rPr>
                  <a:t> No convective transport</a:t>
                </a:r>
                <a:endParaRPr lang="fr-FR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33512D0-84B8-4FB1-807E-F53A6B14E4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9308" y="2487514"/>
                <a:ext cx="4363813" cy="369332"/>
              </a:xfrm>
              <a:prstGeom prst="rect">
                <a:avLst/>
              </a:prstGeom>
              <a:blipFill>
                <a:blip r:embed="rId4"/>
                <a:stretch>
                  <a:fillRect t="-9836" r="-1117" b="-229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40E1AE4A-222C-4943-ADB2-F87F773129BC}"/>
              </a:ext>
            </a:extLst>
          </p:cNvPr>
          <p:cNvSpPr/>
          <p:nvPr/>
        </p:nvSpPr>
        <p:spPr>
          <a:xfrm>
            <a:off x="2549308" y="2118182"/>
            <a:ext cx="3159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>
                <a:ea typeface="Cambria Math" panose="02040503050406030204" pitchFamily="18" charset="0"/>
                <a:cs typeface="Arial" charset="0"/>
              </a:rPr>
              <a:t>Oscillating</a:t>
            </a:r>
            <a:r>
              <a:rPr lang="fr-FR" dirty="0">
                <a:ea typeface="Cambria Math" panose="02040503050406030204" pitchFamily="18" charset="0"/>
                <a:cs typeface="Arial" charset="0"/>
              </a:rPr>
              <a:t> radial </a:t>
            </a:r>
            <a:r>
              <a:rPr lang="fr-FR" dirty="0" err="1">
                <a:ea typeface="Cambria Math" panose="02040503050406030204" pitchFamily="18" charset="0"/>
                <a:cs typeface="Arial" charset="0"/>
              </a:rPr>
              <a:t>electric</a:t>
            </a:r>
            <a:r>
              <a:rPr lang="fr-FR" dirty="0">
                <a:ea typeface="Cambria Math" panose="02040503050406030204" pitchFamily="18" charset="0"/>
                <a:cs typeface="Arial" charset="0"/>
              </a:rPr>
              <a:t> </a:t>
            </a:r>
            <a:r>
              <a:rPr lang="fr-FR" dirty="0" err="1">
                <a:ea typeface="Cambria Math" panose="02040503050406030204" pitchFamily="18" charset="0"/>
                <a:cs typeface="Arial" charset="0"/>
              </a:rPr>
              <a:t>field</a:t>
            </a:r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FD2B4D1-0442-43C1-8954-43DCCBFA8574}"/>
              </a:ext>
            </a:extLst>
          </p:cNvPr>
          <p:cNvCxnSpPr/>
          <p:nvPr/>
        </p:nvCxnSpPr>
        <p:spPr>
          <a:xfrm flipH="1">
            <a:off x="2436814" y="2197564"/>
            <a:ext cx="5317" cy="7612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 11">
            <a:extLst>
              <a:ext uri="{FF2B5EF4-FFF2-40B4-BE49-F238E27FC236}">
                <a16:creationId xmlns:a16="http://schemas.microsoft.com/office/drawing/2014/main" id="{6D8194FC-2697-4E52-B3FD-6CA42F13AE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0327" y="1675826"/>
            <a:ext cx="2077438" cy="228875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B1C2D2A3-1A33-4DB1-AAC1-6A3A82C7B52B}"/>
              </a:ext>
            </a:extLst>
          </p:cNvPr>
          <p:cNvSpPr txBox="1"/>
          <p:nvPr/>
        </p:nvSpPr>
        <p:spPr>
          <a:xfrm>
            <a:off x="9817768" y="3856784"/>
            <a:ext cx="1869938" cy="346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1C63DE"/>
                </a:solidFill>
              </a:rPr>
              <a:t>[</a:t>
            </a:r>
            <a:r>
              <a:rPr lang="fr-FR" sz="1600" dirty="0" err="1">
                <a:solidFill>
                  <a:srgbClr val="1C63DE"/>
                </a:solidFill>
              </a:rPr>
              <a:t>Nazikian</a:t>
            </a:r>
            <a:r>
              <a:rPr lang="fr-FR" sz="1600" dirty="0">
                <a:solidFill>
                  <a:srgbClr val="1C63DE"/>
                </a:solidFill>
              </a:rPr>
              <a:t> PRL 2008]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E08F782-932C-41A0-8CE1-B4D0E5CA27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2360" y="4460266"/>
            <a:ext cx="2268638" cy="192399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C8922E4D-696B-4275-811A-4FF0953A25E1}"/>
              </a:ext>
            </a:extLst>
          </p:cNvPr>
          <p:cNvSpPr txBox="1"/>
          <p:nvPr/>
        </p:nvSpPr>
        <p:spPr>
          <a:xfrm>
            <a:off x="9887177" y="6364632"/>
            <a:ext cx="1557261" cy="346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1C63DE"/>
                </a:solidFill>
              </a:rPr>
              <a:t>[Fisher NF 2012]</a:t>
            </a:r>
          </a:p>
        </p:txBody>
      </p:sp>
    </p:spTree>
    <p:extLst>
      <p:ext uri="{BB962C8B-B14F-4D97-AF65-F5344CB8AC3E}">
        <p14:creationId xmlns:p14="http://schemas.microsoft.com/office/powerpoint/2010/main" val="369199106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9B077B81-DABF-432D-BF58-03FC943A124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fr-FR" dirty="0"/>
                  <a:t>Oscillating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fr-FR" dirty="0"/>
                  <a:t> </a:t>
                </a:r>
                <a:r>
                  <a:rPr lang="fr-FR" dirty="0">
                    <a:latin typeface="Arial" panose="020B0604020202020204" pitchFamily="34" charset="0"/>
                    <a:cs typeface="Arial" panose="020B0604020202020204" pitchFamily="34" charset="0"/>
                  </a:rPr>
                  <a:t>→ </a:t>
                </a:r>
                <a:r>
                  <a:rPr lang="fr-FR" dirty="0" err="1"/>
                  <a:t>Anomalous</a:t>
                </a:r>
                <a:r>
                  <a:rPr lang="fr-FR" dirty="0"/>
                  <a:t> transport and </a:t>
                </a:r>
                <a:r>
                  <a:rPr lang="fr-FR" dirty="0" err="1"/>
                  <a:t>losses</a:t>
                </a:r>
                <a:endParaRPr lang="fr-FR" dirty="0"/>
              </a:p>
            </p:txBody>
          </p:sp>
        </mc:Choice>
        <mc:Fallback xmlns="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9B077B81-DABF-432D-BF58-03FC943A12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822" t="-33043" b="-226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>
            <a:extLst>
              <a:ext uri="{FF2B5EF4-FFF2-40B4-BE49-F238E27FC236}">
                <a16:creationId xmlns:a16="http://schemas.microsoft.com/office/drawing/2014/main" id="{DA72FDB8-DA4E-43DB-A542-BF8C35D0A5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949" y="3538719"/>
            <a:ext cx="3557895" cy="32232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E2217D71-6B81-43AD-B41F-41F5A0BB09B5}"/>
                  </a:ext>
                </a:extLst>
              </p:cNvPr>
              <p:cNvSpPr txBox="1"/>
              <p:nvPr/>
            </p:nvSpPr>
            <p:spPr bwMode="auto">
              <a:xfrm>
                <a:off x="1708484" y="1768289"/>
                <a:ext cx="673351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rtlCol="0" anchor="ctr">
                <a:spAutoFit/>
              </a:bodyPr>
              <a:lstStyle/>
              <a:p>
                <a:r>
                  <a:rPr lang="fr-FR" b="0" baseline="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Reduced</a:t>
                </a:r>
                <a:r>
                  <a:rPr lang="fr-FR" b="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 model for the </a:t>
                </a:r>
                <a:r>
                  <a:rPr lang="fr-FR" b="0" dirty="0" err="1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potential</a:t>
                </a:r>
                <a:r>
                  <a:rPr lang="fr-FR" b="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b="0" i="1" baseline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𝜙</m:t>
                    </m:r>
                    <m:r>
                      <a:rPr lang="fr-FR" b="0" i="1" baseline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fr-FR" b="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00</m:t>
                            </m:r>
                          </m:sub>
                        </m:sSub>
                        <m:d>
                          <m:d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𝑟</m:t>
                            </m:r>
                          </m:e>
                        </m:d>
                        <m:r>
                          <a:rPr lang="fr-FR" b="0" i="1" smtClean="0">
                            <a:solidFill>
                              <a:schemeClr val="bg2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b="0" i="1" smtClean="0">
                                <a:solidFill>
                                  <a:schemeClr val="bg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chemeClr val="bg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chemeClr val="bg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10</m:t>
                            </m:r>
                          </m:sub>
                        </m:sSub>
                        <m:d>
                          <m:dPr>
                            <m:ctrlPr>
                              <a:rPr lang="fr-FR" b="0" i="1" smtClean="0">
                                <a:solidFill>
                                  <a:schemeClr val="bg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fr-FR" b="0" i="1" smtClean="0">
                                <a:solidFill>
                                  <a:schemeClr val="bg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𝑟</m:t>
                            </m:r>
                          </m:e>
                        </m:d>
                        <m:func>
                          <m:funcPr>
                            <m:ctrlPr>
                              <a:rPr lang="fr-FR" b="0" i="1" smtClean="0">
                                <a:solidFill>
                                  <a:schemeClr val="bg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b="0" i="0" smtClean="0">
                                <a:solidFill>
                                  <a:schemeClr val="bg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fr-FR" b="0" i="1" smtClean="0">
                                <a:solidFill>
                                  <a:schemeClr val="bg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𝜃</m:t>
                            </m:r>
                          </m:e>
                        </m:func>
                      </m:e>
                    </m:d>
                    <m:func>
                      <m:funcPr>
                        <m:ctrlPr>
                          <a:rPr lang="fr-FR" b="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b="0" i="0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cos</m:t>
                        </m:r>
                      </m:fName>
                      <m:e>
                        <m:r>
                          <a:rPr lang="fr-FR" b="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𝜔</m:t>
                        </m:r>
                        <m:r>
                          <a:rPr lang="fr-FR" b="0" i="1" baseline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𝑡</m:t>
                        </m:r>
                      </m:e>
                    </m:func>
                  </m:oMath>
                </a14:m>
                <a:endParaRPr lang="fr-FR" dirty="0"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E2217D71-6B81-43AD-B41F-41F5A0BB09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08484" y="1768289"/>
                <a:ext cx="6733510" cy="276999"/>
              </a:xfrm>
              <a:prstGeom prst="rect">
                <a:avLst/>
              </a:prstGeom>
              <a:blipFill>
                <a:blip r:embed="rId4"/>
                <a:stretch>
                  <a:fillRect l="-2081" t="-28261" b="-50000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33512D0-84B8-4FB1-807E-F53A6B14E467}"/>
                  </a:ext>
                </a:extLst>
              </p:cNvPr>
              <p:cNvSpPr/>
              <p:nvPr/>
            </p:nvSpPr>
            <p:spPr>
              <a:xfrm>
                <a:off x="2549308" y="2487514"/>
                <a:ext cx="436381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𝒗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×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𝐵</m:t>
                        </m:r>
                      </m:sub>
                    </m:sSub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⋅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𝜵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𝒓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0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⟹</m:t>
                    </m:r>
                  </m:oMath>
                </a14:m>
                <a:r>
                  <a:rPr lang="fr-FR" dirty="0">
                    <a:latin typeface="Arial" panose="020B0604020202020204" pitchFamily="34" charset="0"/>
                    <a:cs typeface="Arial" panose="020B0604020202020204" pitchFamily="34" charset="0"/>
                  </a:rPr>
                  <a:t> No convective transport</a:t>
                </a:r>
                <a:endParaRPr lang="fr-FR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33512D0-84B8-4FB1-807E-F53A6B14E4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9308" y="2487514"/>
                <a:ext cx="4363813" cy="369332"/>
              </a:xfrm>
              <a:prstGeom prst="rect">
                <a:avLst/>
              </a:prstGeom>
              <a:blipFill>
                <a:blip r:embed="rId5"/>
                <a:stretch>
                  <a:fillRect t="-9836" r="-1117" b="-229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40E1AE4A-222C-4943-ADB2-F87F773129BC}"/>
              </a:ext>
            </a:extLst>
          </p:cNvPr>
          <p:cNvSpPr/>
          <p:nvPr/>
        </p:nvSpPr>
        <p:spPr>
          <a:xfrm>
            <a:off x="2549308" y="2118182"/>
            <a:ext cx="3159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>
                <a:ea typeface="Cambria Math" panose="02040503050406030204" pitchFamily="18" charset="0"/>
                <a:cs typeface="Arial" charset="0"/>
              </a:rPr>
              <a:t>Oscillating</a:t>
            </a:r>
            <a:r>
              <a:rPr lang="fr-FR" dirty="0">
                <a:ea typeface="Cambria Math" panose="02040503050406030204" pitchFamily="18" charset="0"/>
                <a:cs typeface="Arial" charset="0"/>
              </a:rPr>
              <a:t> radial </a:t>
            </a:r>
            <a:r>
              <a:rPr lang="fr-FR" dirty="0" err="1">
                <a:ea typeface="Cambria Math" panose="02040503050406030204" pitchFamily="18" charset="0"/>
                <a:cs typeface="Arial" charset="0"/>
              </a:rPr>
              <a:t>electric</a:t>
            </a:r>
            <a:r>
              <a:rPr lang="fr-FR" dirty="0">
                <a:ea typeface="Cambria Math" panose="02040503050406030204" pitchFamily="18" charset="0"/>
                <a:cs typeface="Arial" charset="0"/>
              </a:rPr>
              <a:t> </a:t>
            </a:r>
            <a:r>
              <a:rPr lang="fr-FR" dirty="0" err="1">
                <a:ea typeface="Cambria Math" panose="02040503050406030204" pitchFamily="18" charset="0"/>
                <a:cs typeface="Arial" charset="0"/>
              </a:rPr>
              <a:t>field</a:t>
            </a:r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FD2B4D1-0442-43C1-8954-43DCCBFA8574}"/>
              </a:ext>
            </a:extLst>
          </p:cNvPr>
          <p:cNvCxnSpPr/>
          <p:nvPr/>
        </p:nvCxnSpPr>
        <p:spPr>
          <a:xfrm flipH="1">
            <a:off x="2436814" y="2197564"/>
            <a:ext cx="5317" cy="7612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82864B97-E187-4AB2-8ECF-FFDAD9FB7B3F}"/>
              </a:ext>
            </a:extLst>
          </p:cNvPr>
          <p:cNvSpPr/>
          <p:nvPr/>
        </p:nvSpPr>
        <p:spPr>
          <a:xfrm>
            <a:off x="404117" y="3111090"/>
            <a:ext cx="112649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Analyse </a:t>
            </a:r>
            <a:r>
              <a:rPr lang="fr-FR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losses</a:t>
            </a:r>
            <a:r>
              <a:rPr lang="fr-F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energetic</a:t>
            </a:r>
            <a:r>
              <a:rPr lang="fr-F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particles</a:t>
            </a:r>
            <a:r>
              <a:rPr lang="fr-F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confined</a:t>
            </a:r>
            <a:r>
              <a:rPr lang="fr-F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absence of perturbation, </a:t>
            </a:r>
            <a:r>
              <a:rPr lang="fr-FR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fr-F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GC version of TAPAS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43F4B8-5E97-4CC1-98AF-525C1316D2BF}"/>
              </a:ext>
            </a:extLst>
          </p:cNvPr>
          <p:cNvSpPr/>
          <p:nvPr/>
        </p:nvSpPr>
        <p:spPr>
          <a:xfrm>
            <a:off x="6163527" y="3888682"/>
            <a:ext cx="29983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Algebraic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decay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of exit time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E5067B4-B37C-4B2D-8A65-703A290DB095}"/>
                  </a:ext>
                </a:extLst>
              </p:cNvPr>
              <p:cNvSpPr/>
              <p:nvPr/>
            </p:nvSpPr>
            <p:spPr>
              <a:xfrm rot="5400000">
                <a:off x="7390248" y="4287467"/>
                <a:ext cx="544955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</m:oMath>
                  </m:oMathPara>
                </a14:m>
                <a:endParaRPr lang="fr-FR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E5067B4-B37C-4B2D-8A65-703A290DB0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7390248" y="4287467"/>
                <a:ext cx="544955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CB1F29C1-1C73-47A2-AE78-831350B14D49}"/>
              </a:ext>
            </a:extLst>
          </p:cNvPr>
          <p:cNvSpPr/>
          <p:nvPr/>
        </p:nvSpPr>
        <p:spPr>
          <a:xfrm>
            <a:off x="6036583" y="4901695"/>
            <a:ext cx="3252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Exponential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decay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of exit time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4379ED-320E-4FF6-A7E4-ED45061258B8}"/>
              </a:ext>
            </a:extLst>
          </p:cNvPr>
          <p:cNvSpPr/>
          <p:nvPr/>
        </p:nvSpPr>
        <p:spPr>
          <a:xfrm>
            <a:off x="6059860" y="5898873"/>
            <a:ext cx="32057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Radial transport </a:t>
            </a:r>
            <a:r>
              <a:rPr lang="fr-FR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anomalous</a:t>
            </a:r>
            <a:endParaRPr lang="fr-FR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9D05BD0-281B-4088-9954-444230907D3A}"/>
                  </a:ext>
                </a:extLst>
              </p:cNvPr>
              <p:cNvSpPr/>
              <p:nvPr/>
            </p:nvSpPr>
            <p:spPr>
              <a:xfrm rot="5400000">
                <a:off x="7382371" y="5323986"/>
                <a:ext cx="56069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</m:oMath>
                  </m:oMathPara>
                </a14:m>
                <a:endParaRPr lang="fr-FR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9D05BD0-281B-4088-9954-444230907D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7382371" y="5323986"/>
                <a:ext cx="560692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15016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1BE0A185-6F03-456E-8E13-B943D2189E3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fr-FR" dirty="0"/>
                  <a:t>Oscillating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fr-FR" dirty="0"/>
                  <a:t> </a:t>
                </a:r>
                <a:r>
                  <a:rPr lang="fr-FR" dirty="0">
                    <a:latin typeface="Arial" panose="020B0604020202020204" pitchFamily="34" charset="0"/>
                    <a:cs typeface="Arial" panose="020B0604020202020204" pitchFamily="34" charset="0"/>
                  </a:rPr>
                  <a:t>→ </a:t>
                </a:r>
                <a:r>
                  <a:rPr lang="fr-FR" dirty="0" err="1"/>
                  <a:t>Chaotic</a:t>
                </a:r>
                <a:r>
                  <a:rPr lang="fr-FR" dirty="0"/>
                  <a:t> </a:t>
                </a:r>
                <a:r>
                  <a:rPr lang="fr-FR" dirty="0" err="1"/>
                  <a:t>separatrix</a:t>
                </a:r>
                <a:endParaRPr lang="fr-FR" dirty="0"/>
              </a:p>
            </p:txBody>
          </p:sp>
        </mc:Choice>
        <mc:Fallback xmlns="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1BE0A185-6F03-456E-8E13-B943D2189E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104" t="-36522" b="-347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oincare_map_RZ_no_perturb.pdf" descr="Poincare_map_RZ_no_perturb.pdf">
            <a:extLst>
              <a:ext uri="{FF2B5EF4-FFF2-40B4-BE49-F238E27FC236}">
                <a16:creationId xmlns:a16="http://schemas.microsoft.com/office/drawing/2014/main" id="{FD594DE6-DBD7-4509-B42B-5CD7FF8AC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7078" y="1553765"/>
            <a:ext cx="5000626" cy="375046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oincare_map_rtheta_no_perturb.pdf" descr="Poincare_map_rtheta_no_perturb.pdf">
            <a:extLst>
              <a:ext uri="{FF2B5EF4-FFF2-40B4-BE49-F238E27FC236}">
                <a16:creationId xmlns:a16="http://schemas.microsoft.com/office/drawing/2014/main" id="{C5BDA91B-DAFB-4C93-A24A-EA5E336442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6707" y="1601677"/>
            <a:ext cx="4872859" cy="3654644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ounter-passing">
            <a:extLst>
              <a:ext uri="{FF2B5EF4-FFF2-40B4-BE49-F238E27FC236}">
                <a16:creationId xmlns:a16="http://schemas.microsoft.com/office/drawing/2014/main" id="{AD7494B1-2ECF-45CD-95A6-EF2C1BA37A82}"/>
              </a:ext>
            </a:extLst>
          </p:cNvPr>
          <p:cNvSpPr txBox="1"/>
          <p:nvPr/>
        </p:nvSpPr>
        <p:spPr>
          <a:xfrm>
            <a:off x="2833431" y="3120836"/>
            <a:ext cx="169277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r>
              <a:t>Counter-passing</a:t>
            </a:r>
          </a:p>
        </p:txBody>
      </p:sp>
      <p:sp>
        <p:nvSpPr>
          <p:cNvPr id="7" name="Trapped">
            <a:extLst>
              <a:ext uri="{FF2B5EF4-FFF2-40B4-BE49-F238E27FC236}">
                <a16:creationId xmlns:a16="http://schemas.microsoft.com/office/drawing/2014/main" id="{767A73DA-0229-4F67-BBCF-81D5D537D1F5}"/>
              </a:ext>
            </a:extLst>
          </p:cNvPr>
          <p:cNvSpPr txBox="1"/>
          <p:nvPr/>
        </p:nvSpPr>
        <p:spPr>
          <a:xfrm rot="5400000">
            <a:off x="4539807" y="3120835"/>
            <a:ext cx="850617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t>Trapped</a:t>
            </a:r>
          </a:p>
        </p:txBody>
      </p:sp>
      <p:sp>
        <p:nvSpPr>
          <p:cNvPr id="8" name="Counter-passing">
            <a:extLst>
              <a:ext uri="{FF2B5EF4-FFF2-40B4-BE49-F238E27FC236}">
                <a16:creationId xmlns:a16="http://schemas.microsoft.com/office/drawing/2014/main" id="{01DBF636-2858-41AD-9687-2D80B59D7764}"/>
              </a:ext>
            </a:extLst>
          </p:cNvPr>
          <p:cNvSpPr txBox="1"/>
          <p:nvPr/>
        </p:nvSpPr>
        <p:spPr>
          <a:xfrm>
            <a:off x="7628673" y="4308484"/>
            <a:ext cx="169277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r>
              <a:t>Counter-passing</a:t>
            </a:r>
          </a:p>
        </p:txBody>
      </p:sp>
      <p:sp>
        <p:nvSpPr>
          <p:cNvPr id="9" name="Trapped">
            <a:extLst>
              <a:ext uri="{FF2B5EF4-FFF2-40B4-BE49-F238E27FC236}">
                <a16:creationId xmlns:a16="http://schemas.microsoft.com/office/drawing/2014/main" id="{9E01E426-7261-43F4-AA84-C907680B0269}"/>
              </a:ext>
            </a:extLst>
          </p:cNvPr>
          <p:cNvSpPr txBox="1"/>
          <p:nvPr/>
        </p:nvSpPr>
        <p:spPr>
          <a:xfrm rot="5400000">
            <a:off x="6486479" y="3201203"/>
            <a:ext cx="850617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t>Trapped</a:t>
            </a:r>
          </a:p>
        </p:txBody>
      </p:sp>
      <p:sp>
        <p:nvSpPr>
          <p:cNvPr id="10" name="Trapped">
            <a:extLst>
              <a:ext uri="{FF2B5EF4-FFF2-40B4-BE49-F238E27FC236}">
                <a16:creationId xmlns:a16="http://schemas.microsoft.com/office/drawing/2014/main" id="{584C719F-EA80-4288-A1B1-3202E57F1EE4}"/>
              </a:ext>
            </a:extLst>
          </p:cNvPr>
          <p:cNvSpPr txBox="1"/>
          <p:nvPr/>
        </p:nvSpPr>
        <p:spPr>
          <a:xfrm rot="5400000">
            <a:off x="9442205" y="3201203"/>
            <a:ext cx="850617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t>Trapped</a:t>
            </a:r>
          </a:p>
        </p:txBody>
      </p:sp>
      <p:sp>
        <p:nvSpPr>
          <p:cNvPr id="11" name="Co-passing">
            <a:extLst>
              <a:ext uri="{FF2B5EF4-FFF2-40B4-BE49-F238E27FC236}">
                <a16:creationId xmlns:a16="http://schemas.microsoft.com/office/drawing/2014/main" id="{0DE5A145-1F65-421F-AA24-41E07694D01F}"/>
              </a:ext>
            </a:extLst>
          </p:cNvPr>
          <p:cNvSpPr txBox="1"/>
          <p:nvPr/>
        </p:nvSpPr>
        <p:spPr>
          <a:xfrm>
            <a:off x="7888349" y="2272516"/>
            <a:ext cx="116698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r>
              <a:t>Co-passing</a:t>
            </a:r>
          </a:p>
        </p:txBody>
      </p:sp>
      <p:pic>
        <p:nvPicPr>
          <p:cNvPr id="12" name="Poincare_map_RZ_with_perturb.pdf" descr="Poincare_map_RZ_with_perturb.pdf">
            <a:extLst>
              <a:ext uri="{FF2B5EF4-FFF2-40B4-BE49-F238E27FC236}">
                <a16:creationId xmlns:a16="http://schemas.microsoft.com/office/drawing/2014/main" id="{D58CCF13-01C7-4D29-98C5-109C1DB410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7078" y="1553765"/>
            <a:ext cx="5000626" cy="37504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Poincare_map_RZ_with_perturb_with_initial_part.pdf" descr="Poincare_map_RZ_with_perturb_with_initial_part.pdf">
            <a:extLst>
              <a:ext uri="{FF2B5EF4-FFF2-40B4-BE49-F238E27FC236}">
                <a16:creationId xmlns:a16="http://schemas.microsoft.com/office/drawing/2014/main" id="{73A29C04-6A9D-46FC-AFB7-AF91BEF92B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7078" y="1553765"/>
            <a:ext cx="5000626" cy="37504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Poincare_map_rtheta_perturb.pdf" descr="Poincare_map_rtheta_perturb.pdf">
            <a:extLst>
              <a:ext uri="{FF2B5EF4-FFF2-40B4-BE49-F238E27FC236}">
                <a16:creationId xmlns:a16="http://schemas.microsoft.com/office/drawing/2014/main" id="{C5234B15-2810-4F97-886C-64C0F7A1E5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86707" y="1601677"/>
            <a:ext cx="4872859" cy="3654644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Without any perturbation → Integrable system. Trajectories = Passing &amp; Trapped…">
            <a:extLst>
              <a:ext uri="{FF2B5EF4-FFF2-40B4-BE49-F238E27FC236}">
                <a16:creationId xmlns:a16="http://schemas.microsoft.com/office/drawing/2014/main" id="{177BC924-03ED-47D8-AA55-AB65EF94F753}"/>
              </a:ext>
            </a:extLst>
          </p:cNvPr>
          <p:cNvSpPr txBox="1"/>
          <p:nvPr/>
        </p:nvSpPr>
        <p:spPr>
          <a:xfrm>
            <a:off x="1592274" y="5268564"/>
            <a:ext cx="8347916" cy="1384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/>
          <a:p>
            <a:pPr>
              <a:buSzPct val="100000"/>
            </a:pPr>
            <a:r>
              <a:rPr dirty="0"/>
              <a:t>Without any perturbation → </a:t>
            </a:r>
            <a:r>
              <a:rPr dirty="0" err="1"/>
              <a:t>Integrable</a:t>
            </a:r>
            <a:r>
              <a:rPr dirty="0"/>
              <a:t> system. Trajectories = Passing &amp; Trapped</a:t>
            </a:r>
          </a:p>
          <a:p>
            <a:pPr>
              <a:buSzPct val="100000"/>
            </a:pPr>
            <a:r>
              <a:rPr dirty="0"/>
              <a:t>Passing/Trapped boundary = </a:t>
            </a:r>
            <a:r>
              <a:rPr dirty="0">
                <a:solidFill>
                  <a:srgbClr val="0433FF"/>
                </a:solidFill>
              </a:rPr>
              <a:t>separation between positive (co-passing) &amp; negative (counter-passing) poloidal displacements</a:t>
            </a:r>
          </a:p>
          <a:p>
            <a:pPr>
              <a:buSzPct val="100000"/>
            </a:pPr>
            <a:r>
              <a:rPr dirty="0"/>
              <a:t>With perturbation → Chaotic separatrix: particles can alternate positive and negative displacements.</a:t>
            </a:r>
          </a:p>
        </p:txBody>
      </p:sp>
      <p:grpSp>
        <p:nvGrpSpPr>
          <p:cNvPr id="16" name="Group">
            <a:extLst>
              <a:ext uri="{FF2B5EF4-FFF2-40B4-BE49-F238E27FC236}">
                <a16:creationId xmlns:a16="http://schemas.microsoft.com/office/drawing/2014/main" id="{F5DECC58-C01F-4FCD-BBCA-BC86A903E6F3}"/>
              </a:ext>
            </a:extLst>
          </p:cNvPr>
          <p:cNvGrpSpPr/>
          <p:nvPr/>
        </p:nvGrpSpPr>
        <p:grpSpPr>
          <a:xfrm>
            <a:off x="2507157" y="1715327"/>
            <a:ext cx="3089673" cy="3088015"/>
            <a:chOff x="0" y="0"/>
            <a:chExt cx="4394199" cy="4391843"/>
          </a:xfrm>
        </p:grpSpPr>
        <p:sp>
          <p:nvSpPr>
            <p:cNvPr id="17" name="Circle">
              <a:extLst>
                <a:ext uri="{FF2B5EF4-FFF2-40B4-BE49-F238E27FC236}">
                  <a16:creationId xmlns:a16="http://schemas.microsoft.com/office/drawing/2014/main" id="{73DE9876-B766-4955-9987-8E580A1F3C8F}"/>
                </a:ext>
              </a:extLst>
            </p:cNvPr>
            <p:cNvSpPr/>
            <p:nvPr/>
          </p:nvSpPr>
          <p:spPr>
            <a:xfrm>
              <a:off x="925177" y="1560921"/>
              <a:ext cx="1270001" cy="1270001"/>
            </a:xfrm>
            <a:prstGeom prst="ellipse">
              <a:avLst/>
            </a:prstGeom>
            <a:noFill/>
            <a:ln w="50800" cap="flat">
              <a:solidFill>
                <a:srgbClr val="0433F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8" name="Line">
              <a:extLst>
                <a:ext uri="{FF2B5EF4-FFF2-40B4-BE49-F238E27FC236}">
                  <a16:creationId xmlns:a16="http://schemas.microsoft.com/office/drawing/2014/main" id="{C56962DE-4E91-454B-83A4-F6F254801E6B}"/>
                </a:ext>
              </a:extLst>
            </p:cNvPr>
            <p:cNvSpPr/>
            <p:nvPr/>
          </p:nvSpPr>
          <p:spPr>
            <a:xfrm flipV="1">
              <a:off x="2197099" y="2159463"/>
              <a:ext cx="1" cy="98318"/>
            </a:xfrm>
            <a:prstGeom prst="line">
              <a:avLst/>
            </a:prstGeom>
            <a:noFill/>
            <a:ln w="50800" cap="flat">
              <a:solidFill>
                <a:srgbClr val="0433FF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" name="Circle">
              <a:extLst>
                <a:ext uri="{FF2B5EF4-FFF2-40B4-BE49-F238E27FC236}">
                  <a16:creationId xmlns:a16="http://schemas.microsoft.com/office/drawing/2014/main" id="{FA879BFA-EB51-4C68-BF50-097ED508DF53}"/>
                </a:ext>
              </a:extLst>
            </p:cNvPr>
            <p:cNvSpPr/>
            <p:nvPr/>
          </p:nvSpPr>
          <p:spPr>
            <a:xfrm>
              <a:off x="1178" y="0"/>
              <a:ext cx="4391844" cy="4391844"/>
            </a:xfrm>
            <a:prstGeom prst="ellipse">
              <a:avLst/>
            </a:prstGeom>
            <a:noFill/>
            <a:ln w="50800" cap="flat">
              <a:solidFill>
                <a:srgbClr val="0433F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20" name="Line">
              <a:extLst>
                <a:ext uri="{FF2B5EF4-FFF2-40B4-BE49-F238E27FC236}">
                  <a16:creationId xmlns:a16="http://schemas.microsoft.com/office/drawing/2014/main" id="{B59E40CC-D1B2-4FAE-BA70-7AC96A826953}"/>
                </a:ext>
              </a:extLst>
            </p:cNvPr>
            <p:cNvSpPr/>
            <p:nvPr/>
          </p:nvSpPr>
          <p:spPr>
            <a:xfrm flipV="1">
              <a:off x="-1" y="2158565"/>
              <a:ext cx="2" cy="98317"/>
            </a:xfrm>
            <a:prstGeom prst="line">
              <a:avLst/>
            </a:prstGeom>
            <a:noFill/>
            <a:ln w="50800" cap="flat">
              <a:solidFill>
                <a:srgbClr val="0433FF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" name="Line">
              <a:extLst>
                <a:ext uri="{FF2B5EF4-FFF2-40B4-BE49-F238E27FC236}">
                  <a16:creationId xmlns:a16="http://schemas.microsoft.com/office/drawing/2014/main" id="{00D2115F-BE8C-477C-AA90-086626497C82}"/>
                </a:ext>
              </a:extLst>
            </p:cNvPr>
            <p:cNvSpPr/>
            <p:nvPr/>
          </p:nvSpPr>
          <p:spPr>
            <a:xfrm flipV="1">
              <a:off x="4394199" y="2158565"/>
              <a:ext cx="1" cy="98317"/>
            </a:xfrm>
            <a:prstGeom prst="line">
              <a:avLst/>
            </a:prstGeom>
            <a:noFill/>
            <a:ln w="50800" cap="flat">
              <a:solidFill>
                <a:srgbClr val="0433FF"/>
              </a:solidFill>
              <a:prstDash val="solid"/>
              <a:round/>
              <a:tailEnd type="stealth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72C75605-E0F9-48A8-98F1-7635B6EAF122}"/>
                </a:ext>
              </a:extLst>
            </p:cNvPr>
            <p:cNvSpPr/>
            <p:nvPr/>
          </p:nvSpPr>
          <p:spPr>
            <a:xfrm flipV="1">
              <a:off x="927099" y="2101941"/>
              <a:ext cx="1" cy="98318"/>
            </a:xfrm>
            <a:prstGeom prst="line">
              <a:avLst/>
            </a:prstGeom>
            <a:noFill/>
            <a:ln w="50800" cap="flat">
              <a:solidFill>
                <a:srgbClr val="0433FF"/>
              </a:solidFill>
              <a:prstDash val="solid"/>
              <a:round/>
              <a:tailEnd type="stealth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65176701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4D597A-F521-4A1E-8D3C-7EEC99AD9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Transport of EP </a:t>
            </a:r>
            <a:r>
              <a:rPr lang="fr-FR" dirty="0" err="1"/>
              <a:t>is</a:t>
            </a:r>
            <a:r>
              <a:rPr lang="fr-FR" dirty="0"/>
              <a:t> non diffusive</a:t>
            </a:r>
          </a:p>
        </p:txBody>
      </p:sp>
      <p:pic>
        <p:nvPicPr>
          <p:cNvPr id="4" name="Sigma2_from_1e4_wo_sim_data.pdf" descr="Sigma2_from_1e4_wo_sim_data.pdf">
            <a:extLst>
              <a:ext uri="{FF2B5EF4-FFF2-40B4-BE49-F238E27FC236}">
                <a16:creationId xmlns:a16="http://schemas.microsoft.com/office/drawing/2014/main" id="{BA808F16-33F9-4B34-8D62-DD2CA504D4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301" y="1719163"/>
            <a:ext cx="4226839" cy="3170130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oidal spreading                           observed when increasing time. Can we identify the nature of this transport?…">
                <a:extLst>
                  <a:ext uri="{FF2B5EF4-FFF2-40B4-BE49-F238E27FC236}">
                    <a16:creationId xmlns:a16="http://schemas.microsoft.com/office/drawing/2014/main" id="{A5A283C6-FE44-4A14-A9D1-06D88E25BEA8}"/>
                  </a:ext>
                </a:extLst>
              </p:cNvPr>
              <p:cNvSpPr txBox="1"/>
              <p:nvPr/>
            </p:nvSpPr>
            <p:spPr>
              <a:xfrm>
                <a:off x="1615770" y="5076918"/>
                <a:ext cx="8798442" cy="143622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>
                  <a:buSzPct val="100000"/>
                </a:pPr>
                <a:r>
                  <a:rPr lang="fr-FR" dirty="0"/>
                  <a:t>Poloidal spreading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ar-A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ar-A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ar-A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ar-A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ar-A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ar-A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fr-FR" dirty="0"/>
                  <a:t> observed when increasing time.</a:t>
                </a:r>
                <a:endParaRPr lang="fr-FR" b="1" dirty="0"/>
              </a:p>
              <a:p>
                <a:pPr>
                  <a:buSzPct val="100000"/>
                </a:pPr>
                <a:endParaRPr lang="fr-FR" b="1" dirty="0"/>
              </a:p>
              <a:p>
                <a:pPr>
                  <a:buSzPct val="100000"/>
                </a:pPr>
                <a:r>
                  <a:rPr lang="fr-FR" dirty="0"/>
                  <a:t>Study of the variance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sub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fr-FR" dirty="0"/>
              </a:p>
              <a:p>
                <a:pPr>
                  <a:buSzPct val="100000"/>
                </a:pPr>
                <a:endParaRPr lang="fr-FR" dirty="0"/>
              </a:p>
              <a:p>
                <a:pPr>
                  <a:buSzPct val="100000"/>
                </a:pPr>
                <a:r>
                  <a:rPr lang="fr-FR" dirty="0"/>
                  <a:t>In our case: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sub>
                      <m:sup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fr-FR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fr-FR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p>
                  </m:oMath>
                </a14:m>
                <a:r>
                  <a:rPr lang="fr-FR" dirty="0">
                    <a:solidFill>
                      <a:srgbClr val="FF2600"/>
                    </a:solidFill>
                  </a:rPr>
                  <a:t>, </a:t>
                </a:r>
                <a:r>
                  <a:rPr lang="fr-FR" dirty="0" err="1"/>
                  <a:t>with</a:t>
                </a:r>
                <a:r>
                  <a:rPr lang="fr-FR" dirty="0">
                    <a:solidFill>
                      <a:srgbClr val="FF26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rgbClr val="FF2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fr-FR" b="0" i="1" smtClean="0">
                        <a:solidFill>
                          <a:srgbClr val="FF2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solidFill>
                          <a:srgbClr val="FF2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fr-FR" b="0" i="1" smtClean="0">
                        <a:solidFill>
                          <a:srgbClr val="FF2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fr-FR" b="0" i="1" smtClean="0">
                        <a:solidFill>
                          <a:srgbClr val="FF2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64</m:t>
                    </m:r>
                    <m:r>
                      <a:rPr lang="fr-FR" b="0" i="1" smtClean="0">
                        <a:solidFill>
                          <a:srgbClr val="FF2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fr-FR" dirty="0">
                    <a:solidFill>
                      <a:srgbClr val="FF2600"/>
                    </a:solidFill>
                  </a:rPr>
                  <a:t>Super-diffusive transport (anomalous) transport</a:t>
                </a:r>
                <a:endParaRPr dirty="0">
                  <a:solidFill>
                    <a:srgbClr val="FF2600"/>
                  </a:solidFill>
                </a:endParaRPr>
              </a:p>
            </p:txBody>
          </p:sp>
        </mc:Choice>
        <mc:Fallback xmlns="">
          <p:sp>
            <p:nvSpPr>
              <p:cNvPr id="6" name="Poloidal spreading                           observed when increasing time. Can we identify the nature of this transport?…">
                <a:extLst>
                  <a:ext uri="{FF2B5EF4-FFF2-40B4-BE49-F238E27FC236}">
                    <a16:creationId xmlns:a16="http://schemas.microsoft.com/office/drawing/2014/main" id="{A5A283C6-FE44-4A14-A9D1-06D88E25BE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5770" y="5076918"/>
                <a:ext cx="8798442" cy="1436227"/>
              </a:xfrm>
              <a:prstGeom prst="rect">
                <a:avLst/>
              </a:prstGeom>
              <a:blipFill>
                <a:blip r:embed="rId4"/>
                <a:stretch>
                  <a:fillRect l="-1594" t="-5106" b="-936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Sigma2_from_1e4.pdf" descr="Sigma2_from_1e4.pdf">
            <a:extLst>
              <a:ext uri="{FF2B5EF4-FFF2-40B4-BE49-F238E27FC236}">
                <a16:creationId xmlns:a16="http://schemas.microsoft.com/office/drawing/2014/main" id="{4180F21D-0214-4896-B5D6-5451529E4F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2244" y="1712084"/>
            <a:ext cx="4226839" cy="3170130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ime-dependent variance">
            <a:extLst>
              <a:ext uri="{FF2B5EF4-FFF2-40B4-BE49-F238E27FC236}">
                <a16:creationId xmlns:a16="http://schemas.microsoft.com/office/drawing/2014/main" id="{4094B845-26B4-4240-A25B-E6DCDB9BA5C8}"/>
              </a:ext>
            </a:extLst>
          </p:cNvPr>
          <p:cNvSpPr txBox="1"/>
          <p:nvPr/>
        </p:nvSpPr>
        <p:spPr>
          <a:xfrm>
            <a:off x="2192511" y="1520801"/>
            <a:ext cx="2607509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t>Time-dependent variance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44C240E-C824-4485-BD04-E1D431D228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6126" y="1603098"/>
            <a:ext cx="4198226" cy="323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64525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2309CE5-EA92-4EA7-9BD6-2667C8F70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7A4DBED-D638-4264-9F23-9B441912E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7579" y="3729261"/>
            <a:ext cx="7672087" cy="19317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D0C9EAD1-4A2B-4B58-BCD8-22B941A81CD8}"/>
                  </a:ext>
                </a:extLst>
              </p:cNvPr>
              <p:cNvSpPr txBox="1"/>
              <p:nvPr/>
            </p:nvSpPr>
            <p:spPr>
              <a:xfrm>
                <a:off x="794882" y="1945773"/>
                <a:ext cx="10317483" cy="12062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1800" dirty="0">
                    <a:latin typeface="+mn-lt"/>
                  </a:rPr>
                  <a:t>Reference </a:t>
                </a:r>
                <a:r>
                  <a:rPr lang="fr-FR" sz="1800" dirty="0" err="1">
                    <a:latin typeface="+mn-lt"/>
                  </a:rPr>
                  <a:t>Deuterium</a:t>
                </a:r>
                <a:r>
                  <a:rPr lang="fr-FR" sz="1800" dirty="0">
                    <a:latin typeface="+mn-lt"/>
                  </a:rPr>
                  <a:t> plasma for JET size (R</a:t>
                </a:r>
                <a:r>
                  <a:rPr lang="fr-FR" sz="1800" baseline="-25000" dirty="0">
                    <a:latin typeface="+mn-lt"/>
                  </a:rPr>
                  <a:t>0</a:t>
                </a:r>
                <a:r>
                  <a:rPr lang="fr-FR" sz="1800" dirty="0">
                    <a:latin typeface="+mn-lt"/>
                  </a:rPr>
                  <a:t>=2.9m, a=1m, B</a:t>
                </a:r>
                <a:r>
                  <a:rPr lang="fr-FR" sz="1800" baseline="-25000" dirty="0">
                    <a:latin typeface="+mn-lt"/>
                  </a:rPr>
                  <a:t>0</a:t>
                </a:r>
                <a:r>
                  <a:rPr lang="fr-FR" sz="1800" dirty="0">
                    <a:latin typeface="+mn-lt"/>
                  </a:rPr>
                  <a:t>=3.5T, T</a:t>
                </a:r>
                <a:r>
                  <a:rPr lang="fr-FR" sz="1800" baseline="-25000" dirty="0">
                    <a:latin typeface="+mn-lt"/>
                  </a:rPr>
                  <a:t>ref</a:t>
                </a:r>
                <a:r>
                  <a:rPr lang="fr-FR" sz="1800" dirty="0">
                    <a:latin typeface="+mn-lt"/>
                  </a:rPr>
                  <a:t>=5keV)</a:t>
                </a:r>
              </a:p>
              <a:p>
                <a:r>
                  <a:rPr lang="fr-FR" sz="1800" dirty="0" err="1">
                    <a:latin typeface="+mn-lt"/>
                  </a:rPr>
                  <a:t>Simplified</a:t>
                </a:r>
                <a:r>
                  <a:rPr lang="fr-FR" sz="1800" dirty="0">
                    <a:latin typeface="+mn-lt"/>
                  </a:rPr>
                  <a:t> </a:t>
                </a:r>
                <a:r>
                  <a:rPr lang="fr-FR" sz="1800" dirty="0" err="1">
                    <a:latin typeface="+mn-lt"/>
                  </a:rPr>
                  <a:t>circular</a:t>
                </a:r>
                <a:r>
                  <a:rPr lang="fr-FR" sz="1800" dirty="0">
                    <a:latin typeface="+mn-lt"/>
                  </a:rPr>
                  <a:t> </a:t>
                </a:r>
                <a:r>
                  <a:rPr lang="fr-FR" sz="1800" dirty="0" err="1">
                    <a:latin typeface="+mn-lt"/>
                  </a:rPr>
                  <a:t>geometry</a:t>
                </a:r>
                <a:r>
                  <a:rPr lang="fr-FR" sz="1800" dirty="0">
                    <a:latin typeface="+mn-lt"/>
                  </a:rPr>
                  <a:t> </a:t>
                </a:r>
                <a:r>
                  <a:rPr lang="fr-FR" sz="1800" dirty="0" err="1">
                    <a:latin typeface="+mn-lt"/>
                  </a:rPr>
                  <a:t>with</a:t>
                </a:r>
                <a:r>
                  <a:rPr lang="fr-FR" sz="1800" dirty="0">
                    <a:latin typeface="+mn-lt"/>
                  </a:rPr>
                  <a:t> </a:t>
                </a:r>
                <a:r>
                  <a:rPr lang="fr-FR" sz="1800" dirty="0" err="1">
                    <a:latin typeface="+mn-lt"/>
                  </a:rPr>
                  <a:t>concentric</a:t>
                </a:r>
                <a:r>
                  <a:rPr lang="fr-FR" sz="1800" dirty="0">
                    <a:latin typeface="+mn-lt"/>
                  </a:rPr>
                  <a:t> flux surfaces</a:t>
                </a:r>
              </a:p>
              <a:p>
                <a:r>
                  <a:rPr lang="fr-FR" sz="1800" dirty="0">
                    <a:latin typeface="+mn-lt"/>
                  </a:rPr>
                  <a:t>Reversed q-profile </a:t>
                </a:r>
                <a:r>
                  <a:rPr lang="fr-FR" sz="1800" dirty="0" err="1">
                    <a:latin typeface="+mn-lt"/>
                  </a:rPr>
                  <a:t>from</a:t>
                </a:r>
                <a:r>
                  <a:rPr lang="fr-FR" sz="1800" dirty="0">
                    <a:latin typeface="+mn-lt"/>
                  </a:rPr>
                  <a:t> 1.5 to 7.0, </a:t>
                </a:r>
                <a:r>
                  <a:rPr lang="fr-FR" sz="1800" dirty="0" err="1">
                    <a:latin typeface="+mn-lt"/>
                  </a:rPr>
                  <a:t>tearing-unstable</a:t>
                </a:r>
                <a:r>
                  <a:rPr lang="fr-FR" sz="1800" dirty="0">
                    <a:latin typeface="+mn-lt"/>
                  </a:rPr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18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p>
                        <m:r>
                          <a:rPr lang="fr-FR" sz="180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fr-FR" sz="1800">
                        <a:latin typeface="Cambria Math" panose="02040503050406030204" pitchFamily="18" charset="0"/>
                      </a:rPr>
                      <m:t>&gt;</m:t>
                    </m:r>
                    <m:r>
                      <a:rPr lang="fr-FR" sz="180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1800" dirty="0">
                    <a:latin typeface="+mn-lt"/>
                  </a:rPr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fr-FR" sz="180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fr-FR" sz="1800" dirty="0">
                    <a:latin typeface="+mn-lt"/>
                  </a:rPr>
                  <a:t> </a:t>
                </a:r>
                <a:r>
                  <a:rPr lang="fr-FR" sz="1800" dirty="0" err="1">
                    <a:latin typeface="+mn-lt"/>
                  </a:rPr>
                  <a:t>calculated</a:t>
                </a:r>
                <a:r>
                  <a:rPr lang="fr-FR" sz="1800" dirty="0">
                    <a:latin typeface="+mn-lt"/>
                  </a:rPr>
                  <a:t> </a:t>
                </a:r>
                <a:r>
                  <a:rPr lang="fr-FR" sz="1800" dirty="0" err="1">
                    <a:latin typeface="+mn-lt"/>
                  </a:rPr>
                  <a:t>from</a:t>
                </a:r>
                <a:r>
                  <a:rPr lang="fr-FR" sz="1800" dirty="0">
                    <a:latin typeface="+mn-lt"/>
                  </a:rPr>
                  <a:t> a shooting module</a:t>
                </a: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D0C9EAD1-4A2B-4B58-BCD8-22B941A81C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882" y="1945773"/>
                <a:ext cx="10317483" cy="1206228"/>
              </a:xfrm>
              <a:prstGeom prst="rect">
                <a:avLst/>
              </a:prstGeom>
              <a:blipFill>
                <a:blip r:embed="rId3"/>
                <a:stretch>
                  <a:fillRect l="-473" t="-2525" b="-70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780412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FB5B37-AC62-4363-8FD5-544C035F4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0EED270-B23E-4064-B03C-AB7C9226D5A3}"/>
              </a:ext>
            </a:extLst>
          </p:cNvPr>
          <p:cNvGrpSpPr/>
          <p:nvPr/>
        </p:nvGrpSpPr>
        <p:grpSpPr>
          <a:xfrm>
            <a:off x="2144927" y="3278181"/>
            <a:ext cx="7902145" cy="3496838"/>
            <a:chOff x="1717964" y="2738399"/>
            <a:chExt cx="8715737" cy="3856867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14C555C0-89BC-44BE-AC86-56F72245F4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17964" y="2738399"/>
              <a:ext cx="8669438" cy="2022064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5EE4FC27-FF21-469C-B5EB-BB0912845F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17964" y="4529934"/>
              <a:ext cx="8715737" cy="2065332"/>
            </a:xfrm>
            <a:prstGeom prst="rect">
              <a:avLst/>
            </a:prstGeom>
          </p:spPr>
        </p:pic>
      </p:grpSp>
      <p:sp>
        <p:nvSpPr>
          <p:cNvPr id="9" name="ZoneTexte 8">
            <a:extLst>
              <a:ext uri="{FF2B5EF4-FFF2-40B4-BE49-F238E27FC236}">
                <a16:creationId xmlns:a16="http://schemas.microsoft.com/office/drawing/2014/main" id="{45F8F231-A147-4380-A251-7B82C8AACEC3}"/>
              </a:ext>
            </a:extLst>
          </p:cNvPr>
          <p:cNvSpPr txBox="1"/>
          <p:nvPr/>
        </p:nvSpPr>
        <p:spPr>
          <a:xfrm>
            <a:off x="730737" y="1678097"/>
            <a:ext cx="983566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latin typeface="+mn-lt"/>
              </a:rPr>
              <a:t>Exit </a:t>
            </a:r>
            <a:r>
              <a:rPr lang="fr-FR" sz="1600" dirty="0" err="1">
                <a:latin typeface="+mn-lt"/>
              </a:rPr>
              <a:t>probability</a:t>
            </a:r>
            <a:endParaRPr lang="fr-FR" sz="1600" dirty="0">
              <a:latin typeface="+mn-lt"/>
            </a:endParaRPr>
          </a:p>
          <a:p>
            <a:pPr lvl="1"/>
            <a:r>
              <a:rPr lang="fr-FR" sz="1200" dirty="0">
                <a:solidFill>
                  <a:srgbClr val="FF0000"/>
                </a:solidFill>
                <a:latin typeface="+mn-lt"/>
              </a:rPr>
              <a:t>Up-down </a:t>
            </a:r>
            <a:r>
              <a:rPr lang="fr-FR" sz="1200" dirty="0" err="1">
                <a:solidFill>
                  <a:srgbClr val="FF0000"/>
                </a:solidFill>
                <a:latin typeface="+mn-lt"/>
              </a:rPr>
              <a:t>symmetric</a:t>
            </a:r>
            <a:endParaRPr lang="fr-FR" sz="1200" dirty="0">
              <a:solidFill>
                <a:srgbClr val="FF0000"/>
              </a:solidFill>
              <a:latin typeface="+mn-lt"/>
            </a:endParaRPr>
          </a:p>
          <a:p>
            <a:pPr lvl="1"/>
            <a:r>
              <a:rPr lang="fr-FR" sz="1200" dirty="0" err="1">
                <a:latin typeface="+mn-lt"/>
              </a:rPr>
              <a:t>Shifted</a:t>
            </a:r>
            <a:r>
              <a:rPr lang="fr-FR" sz="1200" dirty="0">
                <a:latin typeface="+mn-lt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+mn-lt"/>
              </a:rPr>
              <a:t>following</a:t>
            </a:r>
            <a:r>
              <a:rPr lang="fr-FR" sz="1200" dirty="0">
                <a:solidFill>
                  <a:srgbClr val="FF0000"/>
                </a:solidFill>
                <a:latin typeface="+mn-lt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+mn-lt"/>
              </a:rPr>
              <a:t>orbit</a:t>
            </a:r>
            <a:r>
              <a:rPr lang="fr-FR" sz="1200" dirty="0">
                <a:solidFill>
                  <a:srgbClr val="FF0000"/>
                </a:solidFill>
                <a:latin typeface="+mn-lt"/>
              </a:rPr>
              <a:t> drift w.r.t. flux surfaces</a:t>
            </a:r>
          </a:p>
          <a:p>
            <a:pPr lvl="1"/>
            <a:r>
              <a:rPr lang="fr-FR" sz="1200" dirty="0" err="1">
                <a:latin typeface="+mn-lt"/>
              </a:rPr>
              <a:t>Reflects</a:t>
            </a:r>
            <a:r>
              <a:rPr lang="fr-FR" sz="1200" dirty="0">
                <a:latin typeface="+mn-lt"/>
              </a:rPr>
              <a:t> the </a:t>
            </a:r>
            <a:r>
              <a:rPr lang="fr-FR" sz="1200" dirty="0">
                <a:solidFill>
                  <a:srgbClr val="FF0000"/>
                </a:solidFill>
                <a:latin typeface="+mn-lt"/>
              </a:rPr>
              <a:t>structure of the </a:t>
            </a:r>
            <a:r>
              <a:rPr lang="fr-FR" sz="1200" dirty="0" err="1">
                <a:solidFill>
                  <a:srgbClr val="FF0000"/>
                </a:solidFill>
                <a:latin typeface="+mn-lt"/>
              </a:rPr>
              <a:t>magnetic</a:t>
            </a:r>
            <a:r>
              <a:rPr lang="fr-FR" sz="1200" dirty="0">
                <a:solidFill>
                  <a:srgbClr val="FF0000"/>
                </a:solidFill>
                <a:latin typeface="+mn-lt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+mn-lt"/>
              </a:rPr>
              <a:t>island</a:t>
            </a:r>
            <a:endParaRPr lang="fr-FR" sz="1200" dirty="0">
              <a:solidFill>
                <a:srgbClr val="FF0000"/>
              </a:solidFill>
              <a:latin typeface="+mn-lt"/>
            </a:endParaRPr>
          </a:p>
          <a:p>
            <a:r>
              <a:rPr lang="fr-FR" sz="1600" dirty="0" err="1">
                <a:latin typeface="+mn-lt"/>
              </a:rPr>
              <a:t>Mean</a:t>
            </a:r>
            <a:r>
              <a:rPr lang="fr-FR" sz="1600" dirty="0">
                <a:latin typeface="+mn-lt"/>
              </a:rPr>
              <a:t> exit time</a:t>
            </a:r>
          </a:p>
          <a:p>
            <a:pPr lvl="1"/>
            <a:r>
              <a:rPr lang="fr-FR" sz="1200" dirty="0" err="1">
                <a:latin typeface="+mn-lt"/>
              </a:rPr>
              <a:t>Same</a:t>
            </a:r>
            <a:r>
              <a:rPr lang="fr-FR" sz="1200" dirty="0">
                <a:latin typeface="+mn-lt"/>
              </a:rPr>
              <a:t> structure as the exit </a:t>
            </a:r>
            <a:r>
              <a:rPr lang="fr-FR" sz="1200" dirty="0" err="1">
                <a:latin typeface="+mn-lt"/>
              </a:rPr>
              <a:t>probability</a:t>
            </a:r>
            <a:endParaRPr lang="fr-FR" sz="1200" dirty="0">
              <a:latin typeface="+mn-lt"/>
            </a:endParaRPr>
          </a:p>
          <a:p>
            <a:pPr lvl="1"/>
            <a:r>
              <a:rPr lang="fr-FR" sz="1200" dirty="0">
                <a:latin typeface="+mn-lt"/>
              </a:rPr>
              <a:t>General </a:t>
            </a:r>
            <a:r>
              <a:rPr lang="fr-FR" sz="1200" dirty="0" err="1">
                <a:latin typeface="+mn-lt"/>
              </a:rPr>
              <a:t>behaviour</a:t>
            </a:r>
            <a:r>
              <a:rPr lang="fr-FR" sz="1200" dirty="0">
                <a:latin typeface="+mn-lt"/>
              </a:rPr>
              <a:t>: large exit times for </a:t>
            </a:r>
            <a:r>
              <a:rPr lang="fr-FR" sz="1200" dirty="0" err="1">
                <a:latin typeface="+mn-lt"/>
              </a:rPr>
              <a:t>low</a:t>
            </a:r>
            <a:r>
              <a:rPr lang="fr-FR" sz="1200" dirty="0">
                <a:latin typeface="+mn-lt"/>
              </a:rPr>
              <a:t> exit </a:t>
            </a:r>
            <a:r>
              <a:rPr lang="fr-FR" sz="1200" dirty="0" err="1">
                <a:latin typeface="+mn-lt"/>
              </a:rPr>
              <a:t>probability</a:t>
            </a:r>
            <a:r>
              <a:rPr lang="fr-FR" sz="1200" dirty="0">
                <a:latin typeface="+mn-lt"/>
              </a:rPr>
              <a:t> </a:t>
            </a:r>
            <a:r>
              <a:rPr lang="fr-FR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→ </a:t>
            </a:r>
            <a:r>
              <a:rPr lang="fr-FR" sz="1200" dirty="0">
                <a:solidFill>
                  <a:srgbClr val="FF0000"/>
                </a:solidFill>
                <a:latin typeface="+mn-lt"/>
              </a:rPr>
              <a:t>rare </a:t>
            </a:r>
            <a:r>
              <a:rPr lang="fr-FR" sz="1200" dirty="0" err="1">
                <a:solidFill>
                  <a:srgbClr val="FF0000"/>
                </a:solidFill>
                <a:latin typeface="+mn-lt"/>
              </a:rPr>
              <a:t>events</a:t>
            </a:r>
            <a:endParaRPr lang="fr-FR" sz="12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4354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63C3CA5D-5EAE-4FFC-9F49-3EBFA827509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fr-FR" dirty="0"/>
                  <a:t>Orbit </a:t>
                </a:r>
                <a:r>
                  <a:rPr lang="fr-FR" dirty="0" err="1"/>
                  <a:t>width</a:t>
                </a:r>
                <a:r>
                  <a:rPr lang="fr-FR" dirty="0"/>
                  <a:t> of EP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orbit</a:t>
                </a:r>
                <a:r>
                  <a:rPr lang="fr-FR" dirty="0"/>
                  <a:t> of thermal ions</a:t>
                </a:r>
              </a:p>
            </p:txBody>
          </p:sp>
        </mc:Choice>
        <mc:Fallback xmlns="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63C3CA5D-5EAE-4FFC-9F49-3EBFA82750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104" t="-33913" b="-339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71EA5A-5B34-4223-9183-2EB8879CF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10800000" cy="7030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The motion of a charged particle in a tokamak is quasi-periodic around the magnetic field lines and in the poloidal and toroidal directions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2000" dirty="0"/>
              <a:t>we define a set of action-angle variables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D21D432E-CFB1-48D4-B11B-F75DF0E87652}"/>
                  </a:ext>
                </a:extLst>
              </p:cNvPr>
              <p:cNvSpPr txBox="1"/>
              <p:nvPr/>
            </p:nvSpPr>
            <p:spPr>
              <a:xfrm>
                <a:off x="1153936" y="2922052"/>
                <a:ext cx="1186863" cy="5271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𝑒𝑍</m:t>
                          </m:r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D21D432E-CFB1-48D4-B11B-F75DF0E876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3936" y="2922052"/>
                <a:ext cx="1186863" cy="5271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49E92D01-4F1B-4F16-9E82-83F6958175B6}"/>
                  </a:ext>
                </a:extLst>
              </p:cNvPr>
              <p:cNvSpPr txBox="1"/>
              <p:nvPr/>
            </p:nvSpPr>
            <p:spPr>
              <a:xfrm>
                <a:off x="7474274" y="2960040"/>
                <a:ext cx="3001784" cy="4535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𝑒𝑍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𝑚</m:t>
                    </m:r>
                    <m:f>
                      <m:f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𝜑</m:t>
                            </m:r>
                          </m:sub>
                        </m:sSub>
                      </m:num>
                      <m:den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fr-FR" sz="2000" dirty="0"/>
                  <a:t>  </a:t>
                </a: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49E92D01-4F1B-4F16-9E82-83F6958175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4274" y="2960040"/>
                <a:ext cx="3001784" cy="453586"/>
              </a:xfrm>
              <a:prstGeom prst="rect">
                <a:avLst/>
              </a:prstGeom>
              <a:blipFill>
                <a:blip r:embed="rId4"/>
                <a:stretch>
                  <a:fillRect l="-8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DD69DC7A-A27D-4C6F-939B-DB0DC36C4FE7}"/>
                  </a:ext>
                </a:extLst>
              </p:cNvPr>
              <p:cNvSpPr txBox="1"/>
              <p:nvPr/>
            </p:nvSpPr>
            <p:spPr>
              <a:xfrm>
                <a:off x="2844680" y="2873833"/>
                <a:ext cx="3411960" cy="623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bSup>
                            <m:sSubSup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∥</m:t>
                              </m:r>
                            </m:sub>
                            <m:sup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DD69DC7A-A27D-4C6F-939B-DB0DC36C4F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680" y="2873833"/>
                <a:ext cx="3411960" cy="62356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089B947B-5A9A-4FE8-A617-BCD133C29923}"/>
                  </a:ext>
                </a:extLst>
              </p:cNvPr>
              <p:cNvSpPr txBox="1"/>
              <p:nvPr/>
            </p:nvSpPr>
            <p:spPr>
              <a:xfrm>
                <a:off x="1670602" y="2416507"/>
                <a:ext cx="885079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fr-FR" sz="2000" b="1" i="1" smtClean="0"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r>
                  <a:rPr lang="fr-FR" sz="2000" dirty="0"/>
                  <a:t> are motion invariants </a:t>
                </a:r>
                <a:r>
                  <a:rPr lang="fr-FR" sz="2000" dirty="0" err="1"/>
                  <a:t>associated</a:t>
                </a:r>
                <a:r>
                  <a:rPr lang="fr-FR" sz="2000" dirty="0"/>
                  <a:t> to the </a:t>
                </a:r>
                <a:r>
                  <a:rPr lang="fr-FR" sz="2000" dirty="0" err="1"/>
                  <a:t>three</a:t>
                </a:r>
                <a:r>
                  <a:rPr lang="fr-FR" sz="2000" dirty="0"/>
                  <a:t> </a:t>
                </a:r>
                <a:r>
                  <a:rPr lang="fr-FR" sz="2000" dirty="0" err="1"/>
                  <a:t>periodic</a:t>
                </a:r>
                <a:r>
                  <a:rPr lang="fr-FR" sz="2000" dirty="0"/>
                  <a:t> directions</a:t>
                </a: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089B947B-5A9A-4FE8-A617-BCD133C299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0602" y="2416507"/>
                <a:ext cx="8850796" cy="400110"/>
              </a:xfrm>
              <a:prstGeom prst="rect">
                <a:avLst/>
              </a:prstGeom>
              <a:blipFill>
                <a:blip r:embed="rId6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Accolade fermante 15">
            <a:extLst>
              <a:ext uri="{FF2B5EF4-FFF2-40B4-BE49-F238E27FC236}">
                <a16:creationId xmlns:a16="http://schemas.microsoft.com/office/drawing/2014/main" id="{00FBEEAC-81F6-4632-8B2A-95016031349B}"/>
              </a:ext>
            </a:extLst>
          </p:cNvPr>
          <p:cNvSpPr/>
          <p:nvPr/>
        </p:nvSpPr>
        <p:spPr bwMode="auto">
          <a:xfrm rot="5400000">
            <a:off x="6454425" y="-284280"/>
            <a:ext cx="365474" cy="7677795"/>
          </a:xfrm>
          <a:prstGeom prst="rightBrace">
            <a:avLst>
              <a:gd name="adj1" fmla="val 38630"/>
              <a:gd name="adj2" fmla="val 50000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9519347-0025-406E-9711-A70AD2C71458}"/>
              </a:ext>
            </a:extLst>
          </p:cNvPr>
          <p:cNvSpPr txBox="1"/>
          <p:nvPr/>
        </p:nvSpPr>
        <p:spPr>
          <a:xfrm>
            <a:off x="4339989" y="3768834"/>
            <a:ext cx="5082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/>
              <a:t>Deviation</a:t>
            </a:r>
            <a:r>
              <a:rPr lang="fr-FR" sz="2000" dirty="0"/>
              <a:t> </a:t>
            </a:r>
            <a:r>
              <a:rPr lang="fr-FR" sz="2000" dirty="0" err="1"/>
              <a:t>from</a:t>
            </a:r>
            <a:r>
              <a:rPr lang="fr-FR" sz="2000" dirty="0"/>
              <a:t> the flux surfaces 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fr-FR" sz="2000" dirty="0" err="1"/>
              <a:t>Orbit</a:t>
            </a:r>
            <a:r>
              <a:rPr lang="fr-FR" sz="2000" dirty="0"/>
              <a:t> </a:t>
            </a:r>
            <a:r>
              <a:rPr lang="fr-FR" sz="2000" dirty="0" err="1"/>
              <a:t>width</a:t>
            </a:r>
            <a:endParaRPr lang="fr-FR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26A193EF-37FD-4A2B-B03C-DB3987BAE50D}"/>
                  </a:ext>
                </a:extLst>
              </p:cNvPr>
              <p:cNvSpPr txBox="1"/>
              <p:nvPr/>
            </p:nvSpPr>
            <p:spPr>
              <a:xfrm>
                <a:off x="4759532" y="4094534"/>
                <a:ext cx="1785617" cy="3327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0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𝑝𝑎𝑠𝑠𝑖𝑛𝑔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26A193EF-37FD-4A2B-B03C-DB3987BAE5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9532" y="4094534"/>
                <a:ext cx="1785617" cy="332720"/>
              </a:xfrm>
              <a:prstGeom prst="rect">
                <a:avLst/>
              </a:prstGeom>
              <a:blipFill>
                <a:blip r:embed="rId7"/>
                <a:stretch>
                  <a:fillRect l="-3072" r="-1024" b="-277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93CED8E1-C714-4192-9410-BE789968617C}"/>
                  </a:ext>
                </a:extLst>
              </p:cNvPr>
              <p:cNvSpPr txBox="1"/>
              <p:nvPr/>
            </p:nvSpPr>
            <p:spPr>
              <a:xfrm>
                <a:off x="6964692" y="4094534"/>
                <a:ext cx="2235868" cy="3420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0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𝑡𝑟𝑎𝑝𝑝𝑒𝑑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</m:rad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93CED8E1-C714-4192-9410-BE78996861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4692" y="4094534"/>
                <a:ext cx="2235868" cy="342017"/>
              </a:xfrm>
              <a:prstGeom prst="rect">
                <a:avLst/>
              </a:prstGeom>
              <a:blipFill>
                <a:blip r:embed="rId8"/>
                <a:stretch>
                  <a:fillRect l="-2459" r="-1093" b="-2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7AEA5260-473F-4A45-870B-C7136158B6D8}"/>
                  </a:ext>
                </a:extLst>
              </p:cNvPr>
              <p:cNvSpPr txBox="1"/>
              <p:nvPr/>
            </p:nvSpPr>
            <p:spPr>
              <a:xfrm>
                <a:off x="720000" y="4490301"/>
                <a:ext cx="7822270" cy="331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𝑡𝑟𝑎𝑝𝑝𝑒𝑑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15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fr-FR" sz="2000" dirty="0"/>
                  <a:t> to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50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fr-FR" sz="2000" dirty="0"/>
                  <a:t> of the minor radius in ITER and JET, </a:t>
                </a:r>
                <a:r>
                  <a:rPr lang="fr-FR" sz="2000" dirty="0" err="1"/>
                  <a:t>respectively</a:t>
                </a:r>
                <a:endParaRPr lang="fr-FR" sz="2000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7AEA5260-473F-4A45-870B-C7136158B6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4490301"/>
                <a:ext cx="7822270" cy="331437"/>
              </a:xfrm>
              <a:prstGeom prst="rect">
                <a:avLst/>
              </a:prstGeom>
              <a:blipFill>
                <a:blip r:embed="rId9"/>
                <a:stretch>
                  <a:fillRect l="-1091" t="-22222" r="-1247" b="-407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Image 18">
            <a:extLst>
              <a:ext uri="{FF2B5EF4-FFF2-40B4-BE49-F238E27FC236}">
                <a16:creationId xmlns:a16="http://schemas.microsoft.com/office/drawing/2014/main" id="{2771BC39-5579-49E1-B4A8-6359B74D7E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98229" y="4793490"/>
            <a:ext cx="2679068" cy="2009301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F8F6A370-8CDB-46DA-99F9-9D40A37B157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45149" y="4793489"/>
            <a:ext cx="2679068" cy="200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23182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C730B66-F2FA-44CE-8689-6D57CE6EE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Methodology</a:t>
            </a:r>
            <a:r>
              <a:rPr lang="fr-FR" dirty="0"/>
              <a:t> to </a:t>
            </a:r>
            <a:r>
              <a:rPr lang="fr-FR" dirty="0" err="1"/>
              <a:t>compute</a:t>
            </a:r>
            <a:r>
              <a:rPr lang="fr-FR" dirty="0"/>
              <a:t> the coefficients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4FE7A6C-EDA4-419E-9195-5BB20585E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285" y="1726540"/>
            <a:ext cx="5670333" cy="42527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A074C393-750E-4AC7-B5D8-ECBF5F6FF0DF}"/>
                  </a:ext>
                </a:extLst>
              </p:cNvPr>
              <p:cNvSpPr txBox="1"/>
              <p:nvPr/>
            </p:nvSpPr>
            <p:spPr>
              <a:xfrm>
                <a:off x="719999" y="2074535"/>
                <a:ext cx="5733739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dirty="0"/>
                  <a:t>Radial </a:t>
                </a:r>
                <a:r>
                  <a:rPr lang="fr-FR" sz="2400" dirty="0" err="1"/>
                  <a:t>displacement</a:t>
                </a:r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400" dirty="0"/>
                  <a:t> for </a:t>
                </a:r>
                <a:r>
                  <a:rPr lang="fr-FR" sz="2400" dirty="0" err="1"/>
                  <a:t>each</a:t>
                </a:r>
                <a:r>
                  <a:rPr lang="fr-FR" sz="2400" dirty="0"/>
                  <a:t> </a:t>
                </a:r>
                <a:r>
                  <a:rPr lang="fr-FR" sz="2400" dirty="0" err="1"/>
                  <a:t>particle</a:t>
                </a:r>
                <a:endParaRPr lang="fr-FR" sz="2400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A074C393-750E-4AC7-B5D8-ECBF5F6FF0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" y="2074535"/>
                <a:ext cx="5733739" cy="738664"/>
              </a:xfrm>
              <a:prstGeom prst="rect">
                <a:avLst/>
              </a:prstGeom>
              <a:blipFill>
                <a:blip r:embed="rId3"/>
                <a:stretch>
                  <a:fillRect l="-3188" t="-12397" b="-247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74D31F0-E875-4063-A0D1-EDD6FDD6D350}"/>
                  </a:ext>
                </a:extLst>
              </p:cNvPr>
              <p:cNvSpPr txBox="1"/>
              <p:nvPr/>
            </p:nvSpPr>
            <p:spPr>
              <a:xfrm>
                <a:off x="719999" y="3102638"/>
                <a:ext cx="3635433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dirty="0"/>
                  <a:t>Mean radial </a:t>
                </a:r>
                <a:r>
                  <a:rPr lang="fr-FR" sz="2400" dirty="0" err="1"/>
                  <a:t>displacement</a:t>
                </a:r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⟨</m:t>
                    </m:r>
                    <m:r>
                      <m:rPr>
                        <m:sty m:val="p"/>
                      </m:rPr>
                      <a:rPr lang="fr-FR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⟩=⟨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74D31F0-E875-4063-A0D1-EDD6FDD6D3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" y="3102638"/>
                <a:ext cx="3635433" cy="738664"/>
              </a:xfrm>
              <a:prstGeom prst="rect">
                <a:avLst/>
              </a:prstGeom>
              <a:blipFill>
                <a:blip r:embed="rId4"/>
                <a:stretch>
                  <a:fillRect l="-5034" t="-13223" b="-165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>
            <a:extLst>
              <a:ext uri="{FF2B5EF4-FFF2-40B4-BE49-F238E27FC236}">
                <a16:creationId xmlns:a16="http://schemas.microsoft.com/office/drawing/2014/main" id="{319DF6FD-6AF6-4D37-B23F-E508965963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0283" y="1726540"/>
            <a:ext cx="5670335" cy="425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3368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C730B66-F2FA-44CE-8689-6D57CE6EE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Methodology</a:t>
            </a:r>
            <a:r>
              <a:rPr lang="fr-FR" dirty="0"/>
              <a:t> to </a:t>
            </a:r>
            <a:r>
              <a:rPr lang="fr-FR" dirty="0" err="1"/>
              <a:t>compute</a:t>
            </a:r>
            <a:r>
              <a:rPr lang="fr-FR" dirty="0"/>
              <a:t> the coefficients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4FE7A6C-EDA4-419E-9195-5BB20585E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285" y="1726540"/>
            <a:ext cx="5670333" cy="42527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A074C393-750E-4AC7-B5D8-ECBF5F6FF0DF}"/>
                  </a:ext>
                </a:extLst>
              </p:cNvPr>
              <p:cNvSpPr txBox="1"/>
              <p:nvPr/>
            </p:nvSpPr>
            <p:spPr>
              <a:xfrm>
                <a:off x="719999" y="2074535"/>
                <a:ext cx="5733739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dirty="0"/>
                  <a:t>Radial </a:t>
                </a:r>
                <a:r>
                  <a:rPr lang="fr-FR" sz="2400" dirty="0" err="1"/>
                  <a:t>displacement</a:t>
                </a:r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400" dirty="0"/>
                  <a:t> for </a:t>
                </a:r>
                <a:r>
                  <a:rPr lang="fr-FR" sz="2400" dirty="0" err="1"/>
                  <a:t>each</a:t>
                </a:r>
                <a:r>
                  <a:rPr lang="fr-FR" sz="2400" dirty="0"/>
                  <a:t> </a:t>
                </a:r>
                <a:r>
                  <a:rPr lang="fr-FR" sz="2400" dirty="0" err="1"/>
                  <a:t>particle</a:t>
                </a:r>
                <a:endParaRPr lang="fr-FR" sz="2400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A074C393-750E-4AC7-B5D8-ECBF5F6FF0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" y="2074535"/>
                <a:ext cx="5733739" cy="738664"/>
              </a:xfrm>
              <a:prstGeom prst="rect">
                <a:avLst/>
              </a:prstGeom>
              <a:blipFill>
                <a:blip r:embed="rId3"/>
                <a:stretch>
                  <a:fillRect l="-3188" t="-12397" b="-247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74D31F0-E875-4063-A0D1-EDD6FDD6D350}"/>
                  </a:ext>
                </a:extLst>
              </p:cNvPr>
              <p:cNvSpPr txBox="1"/>
              <p:nvPr/>
            </p:nvSpPr>
            <p:spPr>
              <a:xfrm>
                <a:off x="719999" y="3102638"/>
                <a:ext cx="3635433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dirty="0"/>
                  <a:t>Mean radial </a:t>
                </a:r>
                <a:r>
                  <a:rPr lang="fr-FR" sz="2400" dirty="0" err="1"/>
                  <a:t>displacement</a:t>
                </a:r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⟨</m:t>
                    </m:r>
                    <m:r>
                      <m:rPr>
                        <m:sty m:val="p"/>
                      </m:rPr>
                      <a:rPr lang="fr-FR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⟩=⟨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74D31F0-E875-4063-A0D1-EDD6FDD6D3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" y="3102638"/>
                <a:ext cx="3635433" cy="738664"/>
              </a:xfrm>
              <a:prstGeom prst="rect">
                <a:avLst/>
              </a:prstGeom>
              <a:blipFill>
                <a:blip r:embed="rId4"/>
                <a:stretch>
                  <a:fillRect l="-5034" t="-13223" b="-165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81F924FB-F254-438D-A0A0-821628D8099A}"/>
                  </a:ext>
                </a:extLst>
              </p:cNvPr>
              <p:cNvSpPr txBox="1"/>
              <p:nvPr/>
            </p:nvSpPr>
            <p:spPr>
              <a:xfrm>
                <a:off x="719999" y="4006879"/>
                <a:ext cx="6219815" cy="5397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b="0" dirty="0"/>
                  <a:t>Compute the « </a:t>
                </a:r>
                <a:r>
                  <a:rPr lang="fr-FR" sz="2400" b="0" dirty="0" err="1"/>
                  <a:t>mean</a:t>
                </a:r>
                <a:r>
                  <a:rPr lang="fr-FR" sz="2400" b="0" dirty="0"/>
                  <a:t> </a:t>
                </a:r>
                <a:r>
                  <a:rPr lang="fr-FR" sz="2400" b="0" dirty="0" err="1"/>
                  <a:t>velocity</a:t>
                </a:r>
                <a:r>
                  <a:rPr lang="fr-FR" sz="2400" b="0" dirty="0"/>
                  <a:t>»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⟨</m:t>
                        </m:r>
                        <m:r>
                          <m:rPr>
                            <m:sty m:val="p"/>
                          </m:rPr>
                          <a:rPr lang="fr-FR" sz="24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⟩</m:t>
                        </m:r>
                      </m:num>
                      <m:den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81F924FB-F254-438D-A0A0-821628D809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" y="4006879"/>
                <a:ext cx="6219815" cy="539763"/>
              </a:xfrm>
              <a:prstGeom prst="rect">
                <a:avLst/>
              </a:prstGeom>
              <a:blipFill>
                <a:blip r:embed="rId5"/>
                <a:stretch>
                  <a:fillRect l="-2941" b="-1910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>
            <a:extLst>
              <a:ext uri="{FF2B5EF4-FFF2-40B4-BE49-F238E27FC236}">
                <a16:creationId xmlns:a16="http://schemas.microsoft.com/office/drawing/2014/main" id="{319DF6FD-6AF6-4D37-B23F-E508965963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0283" y="1726540"/>
            <a:ext cx="5670335" cy="425275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CF5EED8-9E02-4AD7-9636-0BC73D1058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0283" y="1726538"/>
            <a:ext cx="5670336" cy="425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2339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C730B66-F2FA-44CE-8689-6D57CE6EE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Methodology</a:t>
            </a:r>
            <a:r>
              <a:rPr lang="fr-FR" dirty="0"/>
              <a:t> to </a:t>
            </a:r>
            <a:r>
              <a:rPr lang="fr-FR" dirty="0" err="1"/>
              <a:t>compute</a:t>
            </a:r>
            <a:r>
              <a:rPr lang="fr-FR" dirty="0"/>
              <a:t> the coefficients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4FE7A6C-EDA4-419E-9195-5BB20585E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285" y="1726540"/>
            <a:ext cx="5670333" cy="42527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A074C393-750E-4AC7-B5D8-ECBF5F6FF0DF}"/>
                  </a:ext>
                </a:extLst>
              </p:cNvPr>
              <p:cNvSpPr txBox="1"/>
              <p:nvPr/>
            </p:nvSpPr>
            <p:spPr>
              <a:xfrm>
                <a:off x="719999" y="2074535"/>
                <a:ext cx="5733739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dirty="0"/>
                  <a:t>Radial </a:t>
                </a:r>
                <a:r>
                  <a:rPr lang="fr-FR" sz="2400" dirty="0" err="1"/>
                  <a:t>displacement</a:t>
                </a:r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400" dirty="0"/>
                  <a:t> for </a:t>
                </a:r>
                <a:r>
                  <a:rPr lang="fr-FR" sz="2400" dirty="0" err="1"/>
                  <a:t>each</a:t>
                </a:r>
                <a:r>
                  <a:rPr lang="fr-FR" sz="2400" dirty="0"/>
                  <a:t> </a:t>
                </a:r>
                <a:r>
                  <a:rPr lang="fr-FR" sz="2400" dirty="0" err="1"/>
                  <a:t>particle</a:t>
                </a:r>
                <a:endParaRPr lang="fr-FR" sz="2400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A074C393-750E-4AC7-B5D8-ECBF5F6FF0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" y="2074535"/>
                <a:ext cx="5733739" cy="738664"/>
              </a:xfrm>
              <a:prstGeom prst="rect">
                <a:avLst/>
              </a:prstGeom>
              <a:blipFill>
                <a:blip r:embed="rId3"/>
                <a:stretch>
                  <a:fillRect l="-3188" t="-12397" b="-247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DABC9F0F-0379-4FFE-A75F-170EF9965C7A}"/>
                  </a:ext>
                </a:extLst>
              </p:cNvPr>
              <p:cNvSpPr txBox="1"/>
              <p:nvPr/>
            </p:nvSpPr>
            <p:spPr>
              <a:xfrm>
                <a:off x="720000" y="4893843"/>
                <a:ext cx="408177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b="0" dirty="0"/>
                  <a:t>Variance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=⟨</m:t>
                    </m:r>
                    <m:sSup>
                      <m:sSup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fr-FR" sz="24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begChr m:val="⟨"/>
                                <m:endChr m:val="⟩"/>
                                <m:ctrlP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DABC9F0F-0379-4FFE-A75F-170EF9965C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4893843"/>
                <a:ext cx="4081777" cy="369332"/>
              </a:xfrm>
              <a:prstGeom prst="rect">
                <a:avLst/>
              </a:prstGeom>
              <a:blipFill>
                <a:blip r:embed="rId4"/>
                <a:stretch>
                  <a:fillRect l="-4478" t="-26667" b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74D31F0-E875-4063-A0D1-EDD6FDD6D350}"/>
                  </a:ext>
                </a:extLst>
              </p:cNvPr>
              <p:cNvSpPr txBox="1"/>
              <p:nvPr/>
            </p:nvSpPr>
            <p:spPr>
              <a:xfrm>
                <a:off x="719999" y="3102638"/>
                <a:ext cx="3635433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dirty="0"/>
                  <a:t>Mean radial </a:t>
                </a:r>
                <a:r>
                  <a:rPr lang="fr-FR" sz="2400" dirty="0" err="1"/>
                  <a:t>displacement</a:t>
                </a:r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⟨</m:t>
                    </m:r>
                    <m:r>
                      <m:rPr>
                        <m:sty m:val="p"/>
                      </m:rPr>
                      <a:rPr lang="fr-FR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⟩=⟨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74D31F0-E875-4063-A0D1-EDD6FDD6D3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" y="3102638"/>
                <a:ext cx="3635433" cy="738664"/>
              </a:xfrm>
              <a:prstGeom prst="rect">
                <a:avLst/>
              </a:prstGeom>
              <a:blipFill>
                <a:blip r:embed="rId5"/>
                <a:stretch>
                  <a:fillRect l="-5034" t="-13223" b="-165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81F924FB-F254-438D-A0A0-821628D8099A}"/>
                  </a:ext>
                </a:extLst>
              </p:cNvPr>
              <p:cNvSpPr txBox="1"/>
              <p:nvPr/>
            </p:nvSpPr>
            <p:spPr>
              <a:xfrm>
                <a:off x="719999" y="4006879"/>
                <a:ext cx="6219815" cy="5397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b="0" dirty="0"/>
                  <a:t>Compute the « </a:t>
                </a:r>
                <a:r>
                  <a:rPr lang="fr-FR" sz="2400" b="0" dirty="0" err="1"/>
                  <a:t>mean</a:t>
                </a:r>
                <a:r>
                  <a:rPr lang="fr-FR" sz="2400" b="0" dirty="0"/>
                  <a:t> </a:t>
                </a:r>
                <a:r>
                  <a:rPr lang="fr-FR" sz="2400" b="0" dirty="0" err="1"/>
                  <a:t>velocity</a:t>
                </a:r>
                <a:r>
                  <a:rPr lang="fr-FR" sz="2400" b="0" dirty="0"/>
                  <a:t>»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⟨</m:t>
                        </m:r>
                        <m:r>
                          <m:rPr>
                            <m:sty m:val="p"/>
                          </m:rPr>
                          <a:rPr lang="fr-FR" sz="24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⟩</m:t>
                        </m:r>
                      </m:num>
                      <m:den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81F924FB-F254-438D-A0A0-821628D809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" y="4006879"/>
                <a:ext cx="6219815" cy="539763"/>
              </a:xfrm>
              <a:prstGeom prst="rect">
                <a:avLst/>
              </a:prstGeom>
              <a:blipFill>
                <a:blip r:embed="rId6"/>
                <a:stretch>
                  <a:fillRect l="-2941" b="-1910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290587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C730B66-F2FA-44CE-8689-6D57CE6EE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Methodology</a:t>
            </a:r>
            <a:r>
              <a:rPr lang="fr-FR" dirty="0"/>
              <a:t> to </a:t>
            </a:r>
            <a:r>
              <a:rPr lang="fr-FR" dirty="0" err="1"/>
              <a:t>compute</a:t>
            </a:r>
            <a:r>
              <a:rPr lang="fr-FR" dirty="0"/>
              <a:t> the coefficients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4FE7A6C-EDA4-419E-9195-5BB20585E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285" y="1726540"/>
            <a:ext cx="5670333" cy="425275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820379C-396F-4797-8E3C-F568F58A04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782" y="1726541"/>
            <a:ext cx="5674836" cy="42527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D0BAFB04-84C1-46A1-8A45-22A46BC232BE}"/>
                  </a:ext>
                </a:extLst>
              </p:cNvPr>
              <p:cNvSpPr txBox="1"/>
              <p:nvPr/>
            </p:nvSpPr>
            <p:spPr>
              <a:xfrm>
                <a:off x="719999" y="2074535"/>
                <a:ext cx="5733739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dirty="0"/>
                  <a:t>Radial </a:t>
                </a:r>
                <a:r>
                  <a:rPr lang="fr-FR" sz="2400" dirty="0" err="1"/>
                  <a:t>displacement</a:t>
                </a:r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400" dirty="0"/>
                  <a:t> for </a:t>
                </a:r>
                <a:r>
                  <a:rPr lang="fr-FR" sz="2400" dirty="0" err="1"/>
                  <a:t>each</a:t>
                </a:r>
                <a:r>
                  <a:rPr lang="fr-FR" sz="2400" dirty="0"/>
                  <a:t> </a:t>
                </a:r>
                <a:r>
                  <a:rPr lang="fr-FR" sz="2400" dirty="0" err="1"/>
                  <a:t>particle</a:t>
                </a:r>
                <a:endParaRPr lang="fr-FR" sz="2400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D0BAFB04-84C1-46A1-8A45-22A46BC232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" y="2074535"/>
                <a:ext cx="5733739" cy="738664"/>
              </a:xfrm>
              <a:prstGeom prst="rect">
                <a:avLst/>
              </a:prstGeom>
              <a:blipFill>
                <a:blip r:embed="rId4"/>
                <a:stretch>
                  <a:fillRect l="-3188" t="-12397" b="-247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2FB7BE83-70F3-4742-BC8C-A0781CFF13A3}"/>
                  </a:ext>
                </a:extLst>
              </p:cNvPr>
              <p:cNvSpPr txBox="1"/>
              <p:nvPr/>
            </p:nvSpPr>
            <p:spPr>
              <a:xfrm>
                <a:off x="720000" y="4893843"/>
                <a:ext cx="408177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b="0" dirty="0"/>
                  <a:t>Variance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=⟨</m:t>
                    </m:r>
                    <m:sSup>
                      <m:sSup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fr-FR" sz="24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begChr m:val="⟨"/>
                                <m:endChr m:val="⟩"/>
                                <m:ctrlP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2FB7BE83-70F3-4742-BC8C-A0781CFF13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4893843"/>
                <a:ext cx="4081777" cy="369332"/>
              </a:xfrm>
              <a:prstGeom prst="rect">
                <a:avLst/>
              </a:prstGeom>
              <a:blipFill>
                <a:blip r:embed="rId5"/>
                <a:stretch>
                  <a:fillRect l="-4478" t="-26667" b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6837D2B7-DE6E-436E-BFD9-4F08A03F0DCD}"/>
                  </a:ext>
                </a:extLst>
              </p:cNvPr>
              <p:cNvSpPr txBox="1"/>
              <p:nvPr/>
            </p:nvSpPr>
            <p:spPr>
              <a:xfrm>
                <a:off x="719999" y="3102638"/>
                <a:ext cx="3635433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dirty="0"/>
                  <a:t>Mean radial </a:t>
                </a:r>
                <a:r>
                  <a:rPr lang="fr-FR" sz="2400" dirty="0" err="1"/>
                  <a:t>displacement</a:t>
                </a:r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⟨</m:t>
                    </m:r>
                    <m:r>
                      <m:rPr>
                        <m:sty m:val="p"/>
                      </m:rPr>
                      <a:rPr lang="fr-FR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⟩=⟨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6837D2B7-DE6E-436E-BFD9-4F08A03F0D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" y="3102638"/>
                <a:ext cx="3635433" cy="738664"/>
              </a:xfrm>
              <a:prstGeom prst="rect">
                <a:avLst/>
              </a:prstGeom>
              <a:blipFill>
                <a:blip r:embed="rId6"/>
                <a:stretch>
                  <a:fillRect l="-5034" t="-13223" b="-165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F91DA986-1B3F-4E3E-8A44-EF683E0117C8}"/>
                  </a:ext>
                </a:extLst>
              </p:cNvPr>
              <p:cNvSpPr txBox="1"/>
              <p:nvPr/>
            </p:nvSpPr>
            <p:spPr>
              <a:xfrm>
                <a:off x="719999" y="4006879"/>
                <a:ext cx="6219815" cy="5397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b="0" dirty="0"/>
                  <a:t>Compute the « </a:t>
                </a:r>
                <a:r>
                  <a:rPr lang="fr-FR" sz="2400" b="0" dirty="0" err="1"/>
                  <a:t>mean</a:t>
                </a:r>
                <a:r>
                  <a:rPr lang="fr-FR" sz="2400" b="0" dirty="0"/>
                  <a:t> </a:t>
                </a:r>
                <a:r>
                  <a:rPr lang="fr-FR" sz="2400" b="0" dirty="0" err="1"/>
                  <a:t>velocity</a:t>
                </a:r>
                <a:r>
                  <a:rPr lang="fr-FR" sz="2400" b="0" dirty="0"/>
                  <a:t>»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⟨</m:t>
                        </m:r>
                        <m:r>
                          <m:rPr>
                            <m:sty m:val="p"/>
                          </m:rPr>
                          <a:rPr lang="fr-FR" sz="24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⟩</m:t>
                        </m:r>
                      </m:num>
                      <m:den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F91DA986-1B3F-4E3E-8A44-EF683E0117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" y="4006879"/>
                <a:ext cx="6219815" cy="539763"/>
              </a:xfrm>
              <a:prstGeom prst="rect">
                <a:avLst/>
              </a:prstGeom>
              <a:blipFill>
                <a:blip r:embed="rId7"/>
                <a:stretch>
                  <a:fillRect l="-2941" b="-1910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AA0CF011-DF94-4FC5-B466-F22F241A5877}"/>
                  </a:ext>
                </a:extLst>
              </p:cNvPr>
              <p:cNvSpPr txBox="1"/>
              <p:nvPr/>
            </p:nvSpPr>
            <p:spPr>
              <a:xfrm>
                <a:off x="719999" y="5691262"/>
                <a:ext cx="6402696" cy="5760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b="0" dirty="0"/>
                  <a:t>Compute the « diffusion coefficient »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Sup>
                          <m:sSubSup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  <m:sup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AA0CF011-DF94-4FC5-B466-F22F241A58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" y="5691262"/>
                <a:ext cx="6402696" cy="576055"/>
              </a:xfrm>
              <a:prstGeom prst="rect">
                <a:avLst/>
              </a:prstGeom>
              <a:blipFill>
                <a:blip r:embed="rId8"/>
                <a:stretch>
                  <a:fillRect l="-2857" b="-1808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165573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C730B66-F2FA-44CE-8689-6D57CE6EE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Methodology</a:t>
            </a:r>
            <a:r>
              <a:rPr lang="fr-FR" dirty="0"/>
              <a:t> to </a:t>
            </a:r>
            <a:r>
              <a:rPr lang="fr-FR" dirty="0" err="1"/>
              <a:t>compute</a:t>
            </a:r>
            <a:r>
              <a:rPr lang="fr-FR" dirty="0"/>
              <a:t> the coefficients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EA22039-2F0D-4512-96EE-CCFB779EC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782" y="1726540"/>
            <a:ext cx="5670333" cy="42527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146925DF-45E5-43E9-8D4A-51777CB6FCCF}"/>
                  </a:ext>
                </a:extLst>
              </p:cNvPr>
              <p:cNvSpPr txBox="1"/>
              <p:nvPr/>
            </p:nvSpPr>
            <p:spPr>
              <a:xfrm>
                <a:off x="719999" y="2074535"/>
                <a:ext cx="5733739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dirty="0"/>
                  <a:t>Radial </a:t>
                </a:r>
                <a:r>
                  <a:rPr lang="fr-FR" sz="2400" dirty="0" err="1"/>
                  <a:t>displacement</a:t>
                </a:r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400" dirty="0"/>
                  <a:t> for </a:t>
                </a:r>
                <a:r>
                  <a:rPr lang="fr-FR" sz="2400" dirty="0" err="1"/>
                  <a:t>each</a:t>
                </a:r>
                <a:r>
                  <a:rPr lang="fr-FR" sz="2400" dirty="0"/>
                  <a:t> </a:t>
                </a:r>
                <a:r>
                  <a:rPr lang="fr-FR" sz="2400" dirty="0" err="1"/>
                  <a:t>particle</a:t>
                </a:r>
                <a:endParaRPr lang="fr-FR" sz="240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146925DF-45E5-43E9-8D4A-51777CB6FC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" y="2074535"/>
                <a:ext cx="5733739" cy="738664"/>
              </a:xfrm>
              <a:prstGeom prst="rect">
                <a:avLst/>
              </a:prstGeom>
              <a:blipFill>
                <a:blip r:embed="rId3"/>
                <a:stretch>
                  <a:fillRect l="-3188" t="-12397" b="-247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40BF01F4-3E3A-4CA4-A9F0-05D4AF4B4070}"/>
                  </a:ext>
                </a:extLst>
              </p:cNvPr>
              <p:cNvSpPr txBox="1"/>
              <p:nvPr/>
            </p:nvSpPr>
            <p:spPr>
              <a:xfrm>
                <a:off x="720000" y="4893843"/>
                <a:ext cx="408177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b="0" dirty="0"/>
                  <a:t>Variance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=⟨</m:t>
                    </m:r>
                    <m:sSup>
                      <m:sSup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fr-FR" sz="24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begChr m:val="⟨"/>
                                <m:endChr m:val="⟩"/>
                                <m:ctrlP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40BF01F4-3E3A-4CA4-A9F0-05D4AF4B40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0" y="4893843"/>
                <a:ext cx="4081777" cy="369332"/>
              </a:xfrm>
              <a:prstGeom prst="rect">
                <a:avLst/>
              </a:prstGeom>
              <a:blipFill>
                <a:blip r:embed="rId4"/>
                <a:stretch>
                  <a:fillRect l="-4478" t="-26667" b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D3FB0C74-BAEC-4476-868F-EE0CAD3DAF55}"/>
                  </a:ext>
                </a:extLst>
              </p:cNvPr>
              <p:cNvSpPr txBox="1"/>
              <p:nvPr/>
            </p:nvSpPr>
            <p:spPr>
              <a:xfrm>
                <a:off x="719999" y="3102638"/>
                <a:ext cx="3635433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dirty="0"/>
                  <a:t>Mean radial </a:t>
                </a:r>
                <a:r>
                  <a:rPr lang="fr-FR" sz="2400" dirty="0" err="1"/>
                  <a:t>displacement</a:t>
                </a:r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⟨</m:t>
                    </m:r>
                    <m:r>
                      <m:rPr>
                        <m:sty m:val="p"/>
                      </m:rPr>
                      <a:rPr lang="fr-FR" sz="2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⟩=⟨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D3FB0C74-BAEC-4476-868F-EE0CAD3DAF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" y="3102638"/>
                <a:ext cx="3635433" cy="738664"/>
              </a:xfrm>
              <a:prstGeom prst="rect">
                <a:avLst/>
              </a:prstGeom>
              <a:blipFill>
                <a:blip r:embed="rId5"/>
                <a:stretch>
                  <a:fillRect l="-5034" t="-13223" b="-165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80D2405E-25EC-4E8B-B7EC-E7EEA8A2C740}"/>
                  </a:ext>
                </a:extLst>
              </p:cNvPr>
              <p:cNvSpPr txBox="1"/>
              <p:nvPr/>
            </p:nvSpPr>
            <p:spPr>
              <a:xfrm>
                <a:off x="719999" y="4006879"/>
                <a:ext cx="6219815" cy="5397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b="0" dirty="0"/>
                  <a:t>Compute the « </a:t>
                </a:r>
                <a:r>
                  <a:rPr lang="fr-FR" sz="2400" b="0" dirty="0" err="1"/>
                  <a:t>mean</a:t>
                </a:r>
                <a:r>
                  <a:rPr lang="fr-FR" sz="2400" b="0" dirty="0"/>
                  <a:t> </a:t>
                </a:r>
                <a:r>
                  <a:rPr lang="fr-FR" sz="2400" b="0" dirty="0" err="1"/>
                  <a:t>velocity</a:t>
                </a:r>
                <a:r>
                  <a:rPr lang="fr-FR" sz="2400" b="0" dirty="0"/>
                  <a:t>»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⟨</m:t>
                        </m:r>
                        <m:r>
                          <m:rPr>
                            <m:sty m:val="p"/>
                          </m:rPr>
                          <a:rPr lang="fr-FR" sz="24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⟩</m:t>
                        </m:r>
                      </m:num>
                      <m:den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80D2405E-25EC-4E8B-B7EC-E7EEA8A2C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" y="4006879"/>
                <a:ext cx="6219815" cy="539763"/>
              </a:xfrm>
              <a:prstGeom prst="rect">
                <a:avLst/>
              </a:prstGeom>
              <a:blipFill>
                <a:blip r:embed="rId6"/>
                <a:stretch>
                  <a:fillRect l="-2941" b="-1910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32DF4660-31C6-4E05-B951-BD41CA3DEAAA}"/>
                  </a:ext>
                </a:extLst>
              </p:cNvPr>
              <p:cNvSpPr txBox="1"/>
              <p:nvPr/>
            </p:nvSpPr>
            <p:spPr>
              <a:xfrm>
                <a:off x="719999" y="5691262"/>
                <a:ext cx="6402696" cy="5760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400" b="0" dirty="0"/>
                  <a:t>Compute the « diffusion coefficient »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Sup>
                          <m:sSubSup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  <m:sup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32DF4660-31C6-4E05-B951-BD41CA3DEA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9" y="5691262"/>
                <a:ext cx="6402696" cy="576055"/>
              </a:xfrm>
              <a:prstGeom prst="rect">
                <a:avLst/>
              </a:prstGeom>
              <a:blipFill>
                <a:blip r:embed="rId7"/>
                <a:stretch>
                  <a:fillRect l="-2857" b="-1808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71137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5C1ACBE-22EE-4662-98ED-3EA312182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400" dirty="0"/>
              <a:t>Possible </a:t>
            </a:r>
            <a:r>
              <a:rPr lang="fr-FR" sz="4400" dirty="0" err="1"/>
              <a:t>reasons</a:t>
            </a:r>
            <a:r>
              <a:rPr lang="fr-FR" sz="4400" dirty="0"/>
              <a:t> for the </a:t>
            </a:r>
            <a:r>
              <a:rPr lang="fr-FR" sz="4400" dirty="0" err="1"/>
              <a:t>observed</a:t>
            </a:r>
            <a:r>
              <a:rPr lang="fr-FR" sz="4400" dirty="0"/>
              <a:t> </a:t>
            </a:r>
            <a:r>
              <a:rPr lang="fr-FR" sz="4400" dirty="0" err="1"/>
              <a:t>scaling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>
                <a:extLst>
                  <a:ext uri="{FF2B5EF4-FFF2-40B4-BE49-F238E27FC236}">
                    <a16:creationId xmlns:a16="http://schemas.microsoft.com/office/drawing/2014/main" id="{75463394-EAAC-4135-B7E9-EA1692E5FE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000" y="1800000"/>
                <a:ext cx="6946892" cy="4351338"/>
              </a:xfrm>
            </p:spPr>
            <p:txBody>
              <a:bodyPr>
                <a:normAutofit/>
              </a:bodyPr>
              <a:lstStyle/>
              <a:p>
                <a:r>
                  <a:rPr lang="fr-FR" sz="2000" dirty="0"/>
                  <a:t>Particles </a:t>
                </a:r>
                <a:r>
                  <a:rPr lang="fr-FR" sz="2000" dirty="0" err="1"/>
                  <a:t>with</a:t>
                </a:r>
                <a:r>
                  <a:rPr lang="fr-FR" sz="2000" dirty="0"/>
                  <a:t>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&lt;−0.6</m:t>
                    </m:r>
                  </m:oMath>
                </a14:m>
                <a:r>
                  <a:rPr lang="fr-FR" sz="2000" dirty="0"/>
                  <a:t> (</a:t>
                </a:r>
                <a:r>
                  <a:rPr lang="fr-FR" sz="2000" dirty="0" err="1"/>
                  <a:t>counter</a:t>
                </a:r>
                <a:r>
                  <a:rPr lang="fr-FR" sz="2000" dirty="0"/>
                  <a:t>-passing) and </a:t>
                </a:r>
                <a14:m>
                  <m:oMath xmlns:m="http://schemas.openxmlformats.org/officeDocument/2006/math"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−0.3&lt;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fr-FR" sz="2000" dirty="0"/>
                  <a:t> (</a:t>
                </a:r>
                <a:r>
                  <a:rPr lang="fr-FR" sz="2000" dirty="0" err="1"/>
                  <a:t>trapped</a:t>
                </a:r>
                <a:r>
                  <a:rPr lang="fr-FR" sz="2000" dirty="0"/>
                  <a:t> close to the prompt </a:t>
                </a:r>
                <a:r>
                  <a:rPr lang="fr-FR" sz="2000" dirty="0" err="1"/>
                  <a:t>losses</a:t>
                </a:r>
                <a:r>
                  <a:rPr lang="fr-FR" sz="2000" dirty="0"/>
                  <a:t> </a:t>
                </a:r>
                <a:r>
                  <a:rPr lang="fr-FR" sz="2000" dirty="0" err="1"/>
                  <a:t>region</a:t>
                </a:r>
                <a:r>
                  <a:rPr lang="fr-FR" sz="2000" dirty="0"/>
                  <a:t>) are </a:t>
                </a:r>
                <a:r>
                  <a:rPr lang="fr-FR" sz="2000" dirty="0" err="1"/>
                  <a:t>lost</a:t>
                </a:r>
                <a:r>
                  <a:rPr lang="fr-FR" sz="2000" dirty="0"/>
                  <a:t>.</a:t>
                </a:r>
              </a:p>
              <a:p>
                <a:r>
                  <a:rPr lang="fr-FR" sz="2000" dirty="0"/>
                  <a:t>The </a:t>
                </a:r>
                <a:r>
                  <a:rPr lang="fr-FR" sz="2000" dirty="0" err="1"/>
                  <a:t>energy</a:t>
                </a:r>
                <a:r>
                  <a:rPr lang="fr-FR" sz="2000" dirty="0"/>
                  <a:t> </a:t>
                </a:r>
                <a:r>
                  <a:rPr lang="fr-FR" sz="2000" dirty="0" err="1"/>
                  <a:t>remains</a:t>
                </a:r>
                <a:r>
                  <a:rPr lang="fr-FR" sz="2000" dirty="0"/>
                  <a:t> </a:t>
                </a:r>
                <a:r>
                  <a:rPr lang="fr-FR" sz="2000" dirty="0" err="1"/>
                  <a:t>almost</a:t>
                </a:r>
                <a:r>
                  <a:rPr lang="fr-FR" sz="2000" dirty="0"/>
                  <a:t> constant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0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fr-FR" sz="2000" dirty="0"/>
              </a:p>
              <a:p>
                <a:pPr lvl="1"/>
                <a:r>
                  <a:rPr lang="fr-FR" sz="1600" dirty="0" err="1"/>
                  <a:t>Presence</a:t>
                </a:r>
                <a:r>
                  <a:rPr lang="fr-FR" sz="1600" dirty="0"/>
                  <a:t> of </a:t>
                </a:r>
                <a:r>
                  <a:rPr lang="fr-FR" sz="1600" dirty="0" err="1"/>
                  <a:t>resonances</a:t>
                </a:r>
                <a:r>
                  <a:rPr lang="fr-FR" sz="1600" dirty="0"/>
                  <a:t> for the turbulent modes </a:t>
                </a:r>
                <a:r>
                  <a:rPr lang="fr-FR" sz="1600" dirty="0" err="1"/>
                  <a:t>that</a:t>
                </a:r>
                <a:r>
                  <a:rPr lang="fr-FR" sz="1600" dirty="0"/>
                  <a:t> can lead to the </a:t>
                </a:r>
                <a:r>
                  <a:rPr lang="fr-FR" sz="1600" dirty="0" err="1"/>
                  <a:t>observed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losses</a:t>
                </a:r>
                <a:r>
                  <a:rPr lang="fr-FR" sz="1600" dirty="0"/>
                  <a:t>.</a:t>
                </a:r>
              </a:p>
              <a:p>
                <a:r>
                  <a:rPr lang="fr-FR" sz="2000" dirty="0" err="1"/>
                  <a:t>Further</a:t>
                </a:r>
                <a:r>
                  <a:rPr lang="fr-FR" sz="2000" dirty="0"/>
                  <a:t> analyses are </a:t>
                </a:r>
                <a:r>
                  <a:rPr lang="fr-FR" sz="2000" dirty="0" err="1"/>
                  <a:t>required</a:t>
                </a:r>
                <a:r>
                  <a:rPr lang="fr-FR" sz="2000" dirty="0"/>
                  <a:t> to </a:t>
                </a:r>
                <a:r>
                  <a:rPr lang="fr-FR" sz="2000" dirty="0" err="1"/>
                  <a:t>assess</a:t>
                </a:r>
                <a:r>
                  <a:rPr lang="fr-FR" sz="2000" dirty="0"/>
                  <a:t> the diffusive nature of the transport</a:t>
                </a:r>
              </a:p>
              <a:p>
                <a:pPr lvl="1"/>
                <a:r>
                  <a:rPr lang="en-US" sz="1600" dirty="0"/>
                  <a:t>For small energies, the PDF of displacements exhibits a Gaussian </a:t>
                </a:r>
                <a:r>
                  <a:rPr lang="en-US" sz="1600" dirty="0" err="1"/>
                  <a:t>behaviour</a:t>
                </a:r>
                <a:endParaRPr lang="en-US" sz="1600" dirty="0"/>
              </a:p>
              <a:p>
                <a:pPr lvl="1"/>
                <a:r>
                  <a:rPr lang="en-US" sz="1600" dirty="0"/>
                  <a:t>For larger energies, the PDF departs from a Gaussian</a:t>
                </a:r>
              </a:p>
              <a:p>
                <a:pPr lvl="1"/>
                <a:r>
                  <a:rPr lang="en-US" sz="1600" dirty="0" err="1"/>
                  <a:t>Superdiffusion</a:t>
                </a:r>
                <a:r>
                  <a:rPr lang="en-US" sz="1600" dirty="0"/>
                  <a:t> occurs when turbulent structures are relatively static with respect to the ions beyond a given threshold in turbulence amplitude </a:t>
                </a:r>
                <a:r>
                  <a:rPr lang="en-US" sz="1600" dirty="0">
                    <a:solidFill>
                      <a:srgbClr val="1C63DE"/>
                    </a:solidFill>
                  </a:rPr>
                  <a:t>[Gustafson PRL 2012]</a:t>
                </a:r>
              </a:p>
            </p:txBody>
          </p:sp>
        </mc:Choice>
        <mc:Fallback xmlns="">
          <p:sp>
            <p:nvSpPr>
              <p:cNvPr id="6" name="Espace réservé du contenu 5">
                <a:extLst>
                  <a:ext uri="{FF2B5EF4-FFF2-40B4-BE49-F238E27FC236}">
                    <a16:creationId xmlns:a16="http://schemas.microsoft.com/office/drawing/2014/main" id="{75463394-EAAC-4135-B7E9-EA1692E5FE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0" y="1800000"/>
                <a:ext cx="6946892" cy="4351338"/>
              </a:xfrm>
              <a:blipFill>
                <a:blip r:embed="rId2"/>
                <a:stretch>
                  <a:fillRect l="-2105" t="-2521" r="-6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age 16">
            <a:extLst>
              <a:ext uri="{FF2B5EF4-FFF2-40B4-BE49-F238E27FC236}">
                <a16:creationId xmlns:a16="http://schemas.microsoft.com/office/drawing/2014/main" id="{D209915C-FD11-4F7D-B990-E1F49B1D8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3890" y="1511954"/>
            <a:ext cx="3145693" cy="235927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86C88E0-34BC-4092-A160-CA0F5A0A33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3889" y="4331629"/>
            <a:ext cx="3145694" cy="2359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60997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437606-1993-4DA9-9CC6-C88FB27E2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Different</a:t>
            </a:r>
            <a:r>
              <a:rPr lang="fr-FR" dirty="0"/>
              <a:t> transport </a:t>
            </a:r>
            <a:r>
              <a:rPr lang="fr-FR" dirty="0" err="1"/>
              <a:t>mechanisms</a:t>
            </a:r>
            <a:r>
              <a:rPr lang="fr-FR" dirty="0"/>
              <a:t> of EP</a:t>
            </a:r>
          </a:p>
        </p:txBody>
      </p:sp>
      <p:sp>
        <p:nvSpPr>
          <p:cNvPr id="4" name="Shape 373">
            <a:extLst>
              <a:ext uri="{FF2B5EF4-FFF2-40B4-BE49-F238E27FC236}">
                <a16:creationId xmlns:a16="http://schemas.microsoft.com/office/drawing/2014/main" id="{189CD40D-63D7-41D4-9692-3BD56CA09C40}"/>
              </a:ext>
            </a:extLst>
          </p:cNvPr>
          <p:cNvSpPr/>
          <p:nvPr/>
        </p:nvSpPr>
        <p:spPr>
          <a:xfrm>
            <a:off x="720002" y="2737700"/>
            <a:ext cx="6836229" cy="367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999" tIns="44999" rIns="44999" bIns="44999">
            <a:spAutoFit/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 b="1">
                <a:solidFill>
                  <a:srgbClr val="FF3333"/>
                </a:solidFill>
              </a:defRPr>
            </a:lvl1pPr>
          </a:lstStyle>
          <a:p>
            <a:pPr algn="l">
              <a:defRPr sz="1700" b="0">
                <a:solidFill>
                  <a:srgbClr val="000000"/>
                </a:solidFill>
              </a:defRPr>
            </a:pPr>
            <a:r>
              <a:rPr lang="fr-FR" sz="1800" b="0" dirty="0">
                <a:solidFill>
                  <a:srgbClr val="FF0000"/>
                </a:solidFill>
              </a:rPr>
              <a:t>If 3 invariants </a:t>
            </a:r>
            <a:r>
              <a:rPr lang="fr-FR" sz="1800" b="0" dirty="0">
                <a:solidFill>
                  <a:schemeClr val="tx1"/>
                </a:solidFill>
              </a:rPr>
              <a:t>→</a:t>
            </a:r>
            <a:r>
              <a:rPr lang="fr-FR" sz="1800" b="0" dirty="0">
                <a:solidFill>
                  <a:schemeClr val="tx2"/>
                </a:solidFill>
              </a:rPr>
              <a:t> prompt </a:t>
            </a:r>
            <a:r>
              <a:rPr lang="fr-FR" sz="1800" b="0" dirty="0" err="1">
                <a:solidFill>
                  <a:schemeClr val="tx2"/>
                </a:solidFill>
              </a:rPr>
              <a:t>losses</a:t>
            </a:r>
            <a:r>
              <a:rPr lang="fr-FR" sz="1800" b="0" dirty="0">
                <a:solidFill>
                  <a:schemeClr val="tx2"/>
                </a:solidFill>
              </a:rPr>
              <a:t> = </a:t>
            </a:r>
            <a:r>
              <a:rPr lang="fr-FR" sz="1800" b="0" dirty="0" err="1">
                <a:solidFill>
                  <a:schemeClr val="tx2"/>
                </a:solidFill>
              </a:rPr>
              <a:t>only</a:t>
            </a:r>
            <a:r>
              <a:rPr lang="fr-FR" sz="1800" b="0" dirty="0">
                <a:solidFill>
                  <a:schemeClr val="tx2"/>
                </a:solidFill>
              </a:rPr>
              <a:t> </a:t>
            </a:r>
            <a:r>
              <a:rPr lang="fr-FR" sz="1800" b="0" dirty="0" err="1">
                <a:solidFill>
                  <a:schemeClr val="tx2"/>
                </a:solidFill>
              </a:rPr>
              <a:t>possibility</a:t>
            </a:r>
            <a:r>
              <a:rPr lang="fr-FR" sz="1800" b="0" dirty="0">
                <a:solidFill>
                  <a:schemeClr val="tx2"/>
                </a:solidFill>
              </a:rPr>
              <a:t> of « transport »</a:t>
            </a:r>
            <a:endParaRPr sz="2800" dirty="0">
              <a:solidFill>
                <a:schemeClr val="tx2"/>
              </a:solidFill>
            </a:endParaRPr>
          </a:p>
        </p:txBody>
      </p:sp>
      <p:sp>
        <p:nvSpPr>
          <p:cNvPr id="5" name="Shape 373">
            <a:extLst>
              <a:ext uri="{FF2B5EF4-FFF2-40B4-BE49-F238E27FC236}">
                <a16:creationId xmlns:a16="http://schemas.microsoft.com/office/drawing/2014/main" id="{19DDE71B-A2CC-4966-AFD3-287111A11EB9}"/>
              </a:ext>
            </a:extLst>
          </p:cNvPr>
          <p:cNvSpPr/>
          <p:nvPr/>
        </p:nvSpPr>
        <p:spPr>
          <a:xfrm>
            <a:off x="720000" y="1856582"/>
            <a:ext cx="5642976" cy="367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999" tIns="44999" rIns="44999" bIns="44999">
            <a:spAutoFit/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 b="1">
                <a:solidFill>
                  <a:srgbClr val="FF3333"/>
                </a:solidFill>
              </a:defRPr>
            </a:lvl1pPr>
          </a:lstStyle>
          <a:p>
            <a:pPr algn="l">
              <a:defRPr sz="1700" b="0">
                <a:solidFill>
                  <a:srgbClr val="000000"/>
                </a:solidFill>
              </a:defRPr>
            </a:pPr>
            <a:r>
              <a:rPr lang="fr-FR" sz="18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Energetic </a:t>
            </a:r>
            <a:r>
              <a:rPr lang="fr-FR" sz="1800" b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particles</a:t>
            </a:r>
            <a:r>
              <a:rPr lang="fr-FR" sz="18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high </a:t>
            </a:r>
            <a:r>
              <a:rPr lang="fr-FR" sz="1800" b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fr-FR" sz="18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fr-FR" sz="18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Collisions are rare</a:t>
            </a:r>
            <a:endParaRPr lang="ar-AE" sz="1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3B3B384-8504-46C0-AC14-93FF184C4AF5}"/>
                  </a:ext>
                </a:extLst>
              </p:cNvPr>
              <p:cNvSpPr/>
              <p:nvPr/>
            </p:nvSpPr>
            <p:spPr>
              <a:xfrm>
                <a:off x="1259350" y="2202398"/>
                <a:ext cx="564057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fr-FR" dirty="0">
                    <a:latin typeface="Arial" panose="020B0604020202020204" pitchFamily="34" charset="0"/>
                    <a:cs typeface="Arial" panose="020B0604020202020204" pitchFamily="34" charset="0"/>
                  </a:rPr>
                  <a:t>Neoclassical transport </a:t>
                </a:r>
                <a:r>
                  <a:rPr lang="fr-FR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is</a:t>
                </a:r>
                <a:r>
                  <a:rPr lang="fr-FR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reduced</a:t>
                </a:r>
                <a:r>
                  <a:rPr lang="fr-FR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1</m:t>
                    </m:r>
                    <m:sSup>
                      <m:sSupPr>
                        <m:ctrlPr>
                          <a:rPr lang="ar-A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ar-AE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ar-AE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ar-AE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fr-FR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3B3B384-8504-46C0-AC14-93FF184C4A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350" y="2202398"/>
                <a:ext cx="5640571" cy="369332"/>
              </a:xfrm>
              <a:prstGeom prst="rect">
                <a:avLst/>
              </a:prstGeom>
              <a:blipFill>
                <a:blip r:embed="rId2"/>
                <a:stretch>
                  <a:fillRect l="-757" t="-9836" b="-229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A823BC41-903D-43ED-9524-8C4253D73F5B}"/>
              </a:ext>
            </a:extLst>
          </p:cNvPr>
          <p:cNvSpPr/>
          <p:nvPr/>
        </p:nvSpPr>
        <p:spPr>
          <a:xfrm>
            <a:off x="1263112" y="3096516"/>
            <a:ext cx="69430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Particles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whose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orbits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intercept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wall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(first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orbit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losses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F14C2F-A0FA-4C16-B7D1-FA3A9402A9D2}"/>
              </a:ext>
            </a:extLst>
          </p:cNvPr>
          <p:cNvSpPr/>
          <p:nvPr/>
        </p:nvSpPr>
        <p:spPr>
          <a:xfrm>
            <a:off x="1982762" y="6211669"/>
            <a:ext cx="5753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Integer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resonances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amplitude) </a:t>
            </a:r>
            <a:r>
              <a:rPr lang="fr-FR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interacting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trapping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cone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[Zarzoso JPP2020]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02EC6B-B385-4A36-B6FF-D3E497A95A1F}"/>
              </a:ext>
            </a:extLst>
          </p:cNvPr>
          <p:cNvSpPr/>
          <p:nvPr/>
        </p:nvSpPr>
        <p:spPr>
          <a:xfrm>
            <a:off x="1592371" y="5113116"/>
            <a:ext cx="66650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Several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modes → Interaction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linear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resonances</a:t>
            </a:r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2AB638-1755-4CBE-9B37-23DD80563710}"/>
              </a:ext>
            </a:extLst>
          </p:cNvPr>
          <p:cNvSpPr/>
          <p:nvPr/>
        </p:nvSpPr>
        <p:spPr>
          <a:xfrm>
            <a:off x="1263112" y="4735856"/>
            <a:ext cx="6729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Diffusive and non-diffusive (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anomalous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) transport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01417C-E114-44F6-8AEC-673248F0146F}"/>
              </a:ext>
            </a:extLst>
          </p:cNvPr>
          <p:cNvSpPr/>
          <p:nvPr/>
        </p:nvSpPr>
        <p:spPr>
          <a:xfrm>
            <a:off x="1263112" y="4005111"/>
            <a:ext cx="76182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Enhanced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prompt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losses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(by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perturbations or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kicks)</a:t>
            </a:r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8F2D60-72C6-4D87-9406-706656DB920B}"/>
              </a:ext>
            </a:extLst>
          </p:cNvPr>
          <p:cNvSpPr/>
          <p:nvPr/>
        </p:nvSpPr>
        <p:spPr>
          <a:xfrm>
            <a:off x="1263113" y="4365321"/>
            <a:ext cx="52099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Convective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resonant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or non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resonant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transport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02144B-19DD-4254-ACB3-73809AC031DD}"/>
              </a:ext>
            </a:extLst>
          </p:cNvPr>
          <p:cNvSpPr/>
          <p:nvPr/>
        </p:nvSpPr>
        <p:spPr>
          <a:xfrm>
            <a:off x="1592370" y="5473326"/>
            <a:ext cx="54912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One mode → </a:t>
            </a:r>
            <a:r>
              <a:rPr lang="fr-FR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overlap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resonances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A261869-EA54-4168-AE9B-A77BC2B91438}"/>
              </a:ext>
            </a:extLst>
          </p:cNvPr>
          <p:cNvSpPr/>
          <p:nvPr/>
        </p:nvSpPr>
        <p:spPr>
          <a:xfrm>
            <a:off x="1982764" y="5850586"/>
            <a:ext cx="6452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Fractional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resonances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(large amplitude) 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[Kramer PRL2012]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5" name="Shape 373">
            <a:extLst>
              <a:ext uri="{FF2B5EF4-FFF2-40B4-BE49-F238E27FC236}">
                <a16:creationId xmlns:a16="http://schemas.microsoft.com/office/drawing/2014/main" id="{E4B7AA3C-2EE7-4F1F-86AF-C8F965898A58}"/>
              </a:ext>
            </a:extLst>
          </p:cNvPr>
          <p:cNvSpPr/>
          <p:nvPr/>
        </p:nvSpPr>
        <p:spPr>
          <a:xfrm>
            <a:off x="725950" y="3618818"/>
            <a:ext cx="3036699" cy="367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999" tIns="44999" rIns="44999" bIns="44999">
            <a:spAutoFit/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 b="1">
                <a:solidFill>
                  <a:srgbClr val="FF3333"/>
                </a:solidFill>
              </a:defRPr>
            </a:lvl1pPr>
          </a:lstStyle>
          <a:p>
            <a:pPr algn="l">
              <a:defRPr sz="1700" b="0">
                <a:solidFill>
                  <a:srgbClr val="000000"/>
                </a:solidFill>
              </a:defRPr>
            </a:pPr>
            <a:r>
              <a:rPr lang="fr-FR" sz="1800" b="0" dirty="0">
                <a:solidFill>
                  <a:srgbClr val="FF0000"/>
                </a:solidFill>
              </a:rPr>
              <a:t>If &lt; 3 invariants </a:t>
            </a:r>
            <a:r>
              <a:rPr lang="fr-FR" sz="1800" b="0" dirty="0">
                <a:solidFill>
                  <a:schemeClr val="tx1"/>
                </a:solidFill>
              </a:rPr>
              <a:t>→</a:t>
            </a:r>
            <a:r>
              <a:rPr lang="fr-FR" sz="1800" b="0" dirty="0">
                <a:solidFill>
                  <a:srgbClr val="FF0000"/>
                </a:solidFill>
              </a:rPr>
              <a:t> </a:t>
            </a:r>
            <a:r>
              <a:rPr lang="fr-FR" sz="1800" b="0" dirty="0">
                <a:solidFill>
                  <a:schemeClr val="tx2"/>
                </a:solidFill>
              </a:rPr>
              <a:t>transport</a:t>
            </a:r>
            <a:endParaRPr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998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B55310D7-A4FD-487C-AD54-B0B6C65134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0069" y="2136764"/>
            <a:ext cx="2379931" cy="178494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2829950C-43DE-4819-AFC4-30B08AA55B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4854" y="2136764"/>
            <a:ext cx="2379933" cy="17849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E6437606-1993-4DA9-9CC6-C88FB27E23B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fr-FR" dirty="0"/>
                  <a:t>Characteristic </a:t>
                </a:r>
                <a:r>
                  <a:rPr lang="fr-FR" dirty="0" err="1"/>
                  <a:t>frequencies</a:t>
                </a:r>
                <a:r>
                  <a:rPr lang="fr-FR" dirty="0"/>
                  <a:t> of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fr-FR" dirty="0"/>
                  <a:t> particles</a:t>
                </a:r>
              </a:p>
            </p:txBody>
          </p:sp>
        </mc:Choice>
        <mc:Fallback xmlns="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E6437606-1993-4DA9-9CC6-C88FB27E23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3104" t="-33913" b="-339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au 5">
                <a:extLst>
                  <a:ext uri="{FF2B5EF4-FFF2-40B4-BE49-F238E27FC236}">
                    <a16:creationId xmlns:a16="http://schemas.microsoft.com/office/drawing/2014/main" id="{F113EEB5-B8BB-43EA-82F9-802286FD2BD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834007" y="4402878"/>
              <a:ext cx="4301424" cy="192100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75356">
                      <a:extLst>
                        <a:ext uri="{9D8B030D-6E8A-4147-A177-3AD203B41FA5}">
                          <a16:colId xmlns:a16="http://schemas.microsoft.com/office/drawing/2014/main" val="1922193033"/>
                        </a:ext>
                      </a:extLst>
                    </a:gridCol>
                    <a:gridCol w="1075356">
                      <a:extLst>
                        <a:ext uri="{9D8B030D-6E8A-4147-A177-3AD203B41FA5}">
                          <a16:colId xmlns:a16="http://schemas.microsoft.com/office/drawing/2014/main" val="3680389178"/>
                        </a:ext>
                      </a:extLst>
                    </a:gridCol>
                    <a:gridCol w="1075356">
                      <a:extLst>
                        <a:ext uri="{9D8B030D-6E8A-4147-A177-3AD203B41FA5}">
                          <a16:colId xmlns:a16="http://schemas.microsoft.com/office/drawing/2014/main" val="857895096"/>
                        </a:ext>
                      </a:extLst>
                    </a:gridCol>
                    <a:gridCol w="1075356">
                      <a:extLst>
                        <a:ext uri="{9D8B030D-6E8A-4147-A177-3AD203B41FA5}">
                          <a16:colId xmlns:a16="http://schemas.microsoft.com/office/drawing/2014/main" val="259388912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dirty="0"/>
                            <a:t> =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500 keV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 MeV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3,5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6183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1800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𝑝𝑎𝑠𝑠𝑖𝑛𝑔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130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180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340 kHz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95160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1800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𝑝𝑎𝑠𝑠𝑖𝑛𝑔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260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360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680 kHz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10401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180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fr-FR" sz="18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fr-FR" sz="18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𝑡𝑟𝑎𝑝𝑝𝑒𝑑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50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70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130 kHz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93396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1800" b="0" i="0" smtClean="0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sz="1800" b="0" i="1" smtClean="0">
                                        <a:latin typeface="Cambria Math" panose="02040503050406030204" pitchFamily="18" charset="0"/>
                                      </a:rPr>
                                      <m:t>𝑡𝑟𝑎𝑝𝑝𝑒𝑑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60 kHz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040614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au 5">
                <a:extLst>
                  <a:ext uri="{FF2B5EF4-FFF2-40B4-BE49-F238E27FC236}">
                    <a16:creationId xmlns:a16="http://schemas.microsoft.com/office/drawing/2014/main" id="{F113EEB5-B8BB-43EA-82F9-802286FD2BD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834007" y="4402878"/>
              <a:ext cx="4301424" cy="192100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75356">
                      <a:extLst>
                        <a:ext uri="{9D8B030D-6E8A-4147-A177-3AD203B41FA5}">
                          <a16:colId xmlns:a16="http://schemas.microsoft.com/office/drawing/2014/main" val="1922193033"/>
                        </a:ext>
                      </a:extLst>
                    </a:gridCol>
                    <a:gridCol w="1075356">
                      <a:extLst>
                        <a:ext uri="{9D8B030D-6E8A-4147-A177-3AD203B41FA5}">
                          <a16:colId xmlns:a16="http://schemas.microsoft.com/office/drawing/2014/main" val="3680389178"/>
                        </a:ext>
                      </a:extLst>
                    </a:gridCol>
                    <a:gridCol w="1075356">
                      <a:extLst>
                        <a:ext uri="{9D8B030D-6E8A-4147-A177-3AD203B41FA5}">
                          <a16:colId xmlns:a16="http://schemas.microsoft.com/office/drawing/2014/main" val="857895096"/>
                        </a:ext>
                      </a:extLst>
                    </a:gridCol>
                    <a:gridCol w="1075356">
                      <a:extLst>
                        <a:ext uri="{9D8B030D-6E8A-4147-A177-3AD203B41FA5}">
                          <a16:colId xmlns:a16="http://schemas.microsoft.com/office/drawing/2014/main" val="259388912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5"/>
                          <a:stretch>
                            <a:fillRect l="-565" t="-8197" r="-300000" b="-4377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500 keV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 MeV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3,5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618343"/>
                      </a:ext>
                    </a:extLst>
                  </a:tr>
                  <a:tr h="38811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5"/>
                          <a:stretch>
                            <a:fillRect l="-565" t="-103125" r="-300000" b="-317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130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180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340 kHz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9516024"/>
                      </a:ext>
                    </a:extLst>
                  </a:tr>
                  <a:tr h="38811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5"/>
                          <a:stretch>
                            <a:fillRect l="-565" t="-203125" r="-300000" b="-217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260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360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680 kHz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1040117"/>
                      </a:ext>
                    </a:extLst>
                  </a:tr>
                  <a:tr h="38696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5"/>
                          <a:stretch>
                            <a:fillRect l="-565" t="-307937" r="-300000" b="-1206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50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70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130 kHz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9339623"/>
                      </a:ext>
                    </a:extLst>
                  </a:tr>
                  <a:tr h="38696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5"/>
                          <a:stretch>
                            <a:fillRect l="-565" t="-401563" r="-300000" b="-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10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20 kHz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60 kHz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040614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4" name="Image 13">
            <a:extLst>
              <a:ext uri="{FF2B5EF4-FFF2-40B4-BE49-F238E27FC236}">
                <a16:creationId xmlns:a16="http://schemas.microsoft.com/office/drawing/2014/main" id="{0D76C562-22B3-4993-BCA6-309F39EBFA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4568" y="2136764"/>
            <a:ext cx="2379933" cy="178494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A8BADA0-1E95-4A37-BE2E-21F3AFFEE6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9913" y="2136764"/>
            <a:ext cx="2309373" cy="173203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8942C3F8-FB67-4161-9115-B446B70085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7957" y="2136764"/>
            <a:ext cx="2306294" cy="1729721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08BDED73-0568-46D7-AC26-97914D98F6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31381" y="3828761"/>
            <a:ext cx="3887887" cy="291591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70F29BE-5064-45B4-B4D9-96F88E66197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0107" y="3828761"/>
            <a:ext cx="3887887" cy="2915915"/>
          </a:xfrm>
          <a:prstGeom prst="rect">
            <a:avLst/>
          </a:prstGeom>
        </p:spPr>
      </p:pic>
      <p:sp>
        <p:nvSpPr>
          <p:cNvPr id="30" name="Ellipse 29">
            <a:extLst>
              <a:ext uri="{FF2B5EF4-FFF2-40B4-BE49-F238E27FC236}">
                <a16:creationId xmlns:a16="http://schemas.microsoft.com/office/drawing/2014/main" id="{8DFAFDB8-CE4F-4822-9897-229FECC881C4}"/>
              </a:ext>
            </a:extLst>
          </p:cNvPr>
          <p:cNvSpPr/>
          <p:nvPr/>
        </p:nvSpPr>
        <p:spPr>
          <a:xfrm>
            <a:off x="3486014" y="3408752"/>
            <a:ext cx="419354" cy="40489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Lune 30">
            <a:extLst>
              <a:ext uri="{FF2B5EF4-FFF2-40B4-BE49-F238E27FC236}">
                <a16:creationId xmlns:a16="http://schemas.microsoft.com/office/drawing/2014/main" id="{DBEFAA31-0997-4BE3-9A6B-F7BF1C3106A3}"/>
              </a:ext>
            </a:extLst>
          </p:cNvPr>
          <p:cNvSpPr/>
          <p:nvPr/>
        </p:nvSpPr>
        <p:spPr>
          <a:xfrm rot="10800000">
            <a:off x="1155229" y="5339291"/>
            <a:ext cx="147088" cy="290319"/>
          </a:xfrm>
          <a:prstGeom prst="moon">
            <a:avLst>
              <a:gd name="adj" fmla="val 2123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33EF5FD8-C159-4125-944E-8AE0FD4EADC1}"/>
              </a:ext>
            </a:extLst>
          </p:cNvPr>
          <p:cNvSpPr/>
          <p:nvPr/>
        </p:nvSpPr>
        <p:spPr>
          <a:xfrm>
            <a:off x="1698336" y="4942648"/>
            <a:ext cx="147090" cy="215434"/>
          </a:xfrm>
          <a:prstGeom prst="ellipse">
            <a:avLst/>
          </a:prstGeom>
          <a:solidFill>
            <a:srgbClr val="FF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Lune 32">
            <a:extLst>
              <a:ext uri="{FF2B5EF4-FFF2-40B4-BE49-F238E27FC236}">
                <a16:creationId xmlns:a16="http://schemas.microsoft.com/office/drawing/2014/main" id="{A54BAD8F-2AF5-4745-AEA8-168C1E05C537}"/>
              </a:ext>
            </a:extLst>
          </p:cNvPr>
          <p:cNvSpPr/>
          <p:nvPr/>
        </p:nvSpPr>
        <p:spPr>
          <a:xfrm rot="10800000">
            <a:off x="1155230" y="4720582"/>
            <a:ext cx="147088" cy="290319"/>
          </a:xfrm>
          <a:prstGeom prst="moon">
            <a:avLst>
              <a:gd name="adj" fmla="val 2123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Lune 33">
            <a:extLst>
              <a:ext uri="{FF2B5EF4-FFF2-40B4-BE49-F238E27FC236}">
                <a16:creationId xmlns:a16="http://schemas.microsoft.com/office/drawing/2014/main" id="{5A75DFFF-920C-470C-B39E-37B8868DD93E}"/>
              </a:ext>
            </a:extLst>
          </p:cNvPr>
          <p:cNvSpPr/>
          <p:nvPr/>
        </p:nvSpPr>
        <p:spPr>
          <a:xfrm rot="10800000">
            <a:off x="1618774" y="4648454"/>
            <a:ext cx="226652" cy="248018"/>
          </a:xfrm>
          <a:prstGeom prst="moon">
            <a:avLst>
              <a:gd name="adj" fmla="val 875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DC371132-327A-4122-9DE5-66A5F624BD1A}"/>
              </a:ext>
            </a:extLst>
          </p:cNvPr>
          <p:cNvSpPr/>
          <p:nvPr/>
        </p:nvSpPr>
        <p:spPr>
          <a:xfrm>
            <a:off x="1081033" y="5958000"/>
            <a:ext cx="279375" cy="26974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EBF16AF-BC9A-46AF-9FC3-1D006568D736}"/>
              </a:ext>
            </a:extLst>
          </p:cNvPr>
          <p:cNvSpPr txBox="1"/>
          <p:nvPr/>
        </p:nvSpPr>
        <p:spPr>
          <a:xfrm>
            <a:off x="1786479" y="4942648"/>
            <a:ext cx="14376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Stagnation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BB0B896B-FE29-4D51-9855-606C66B7CEBC}"/>
              </a:ext>
            </a:extLst>
          </p:cNvPr>
          <p:cNvSpPr txBox="1"/>
          <p:nvPr/>
        </p:nvSpPr>
        <p:spPr>
          <a:xfrm>
            <a:off x="1698336" y="4508629"/>
            <a:ext cx="14376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Potato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1CD316AC-6F0F-4421-ACE9-47BD173D5F68}"/>
              </a:ext>
            </a:extLst>
          </p:cNvPr>
          <p:cNvSpPr/>
          <p:nvPr/>
        </p:nvSpPr>
        <p:spPr>
          <a:xfrm>
            <a:off x="1081032" y="4148730"/>
            <a:ext cx="279375" cy="26974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50693973-EC05-46C4-B4D0-0D6EC9869B81}"/>
                  </a:ext>
                </a:extLst>
              </p:cNvPr>
              <p:cNvSpPr txBox="1"/>
              <p:nvPr/>
            </p:nvSpPr>
            <p:spPr>
              <a:xfrm>
                <a:off x="222584" y="1588405"/>
                <a:ext cx="11660572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FR" sz="2000" b="0" dirty="0">
                    <a:solidFill>
                      <a:schemeClr val="tx1"/>
                    </a:solidFill>
                  </a:rPr>
                  <a:t>Linear </a:t>
                </a:r>
                <a:r>
                  <a:rPr lang="fr-FR" sz="2000" b="0" dirty="0" err="1">
                    <a:solidFill>
                      <a:schemeClr val="tx1"/>
                    </a:solidFill>
                  </a:rPr>
                  <a:t>resonance</a:t>
                </a:r>
                <a:r>
                  <a:rPr lang="fr-FR" sz="2000" b="0" dirty="0">
                    <a:solidFill>
                      <a:schemeClr val="tx1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FR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fr-FR" sz="2000" dirty="0">
                    <a:solidFill>
                      <a:schemeClr val="tx1"/>
                    </a:solidFill>
                  </a:rPr>
                  <a:t> </a:t>
                </a:r>
                <a:r>
                  <a:rPr lang="fr-FR" sz="2000" dirty="0"/>
                  <a:t>(NL </a:t>
                </a:r>
                <a:r>
                  <a:rPr lang="fr-FR" sz="2000" dirty="0" err="1"/>
                  <a:t>resonances</a:t>
                </a:r>
                <a:r>
                  <a:rPr lang="fr-FR" sz="2000" dirty="0"/>
                  <a:t> </a:t>
                </a:r>
                <a:r>
                  <a:rPr lang="fr-FR" sz="2000" dirty="0" err="1"/>
                  <a:t>only</a:t>
                </a:r>
                <a:r>
                  <a:rPr lang="fr-FR" sz="2000" dirty="0"/>
                  <a:t> for large perturbations </a:t>
                </a:r>
                <a:r>
                  <a:rPr lang="fr-FR" sz="2000" dirty="0">
                    <a:solidFill>
                      <a:srgbClr val="1C63DE"/>
                    </a:solidFill>
                  </a:rPr>
                  <a:t>[Sanchis PPCF 2018, Kramer PRL 2012]</a:t>
                </a:r>
                <a:r>
                  <a:rPr lang="fr-FR" sz="2000" dirty="0"/>
                  <a:t>) </a:t>
                </a:r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50693973-EC05-46C4-B4D0-0D6EC9869B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584" y="1588405"/>
                <a:ext cx="11660572" cy="615553"/>
              </a:xfrm>
              <a:prstGeom prst="rect">
                <a:avLst/>
              </a:prstGeom>
              <a:blipFill>
                <a:blip r:embed="rId11"/>
                <a:stretch>
                  <a:fillRect l="-1360" t="-12871" b="-237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305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75A09E-E930-4593-813A-72A9B5486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From</a:t>
            </a:r>
            <a:r>
              <a:rPr lang="fr-FR" dirty="0"/>
              <a:t> micro- to </a:t>
            </a:r>
            <a:r>
              <a:rPr lang="fr-FR" dirty="0" err="1"/>
              <a:t>macroscopic</a:t>
            </a:r>
            <a:r>
              <a:rPr lang="fr-FR" dirty="0"/>
              <a:t> transport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C6EDB78-A369-4166-BBE3-A52D7A091E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629" y="3551973"/>
            <a:ext cx="3931928" cy="294894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D0CFEBC-68BD-44F9-88B3-5FEC23B16C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981" y="3809470"/>
            <a:ext cx="3693247" cy="2769936"/>
          </a:xfrm>
          <a:prstGeom prst="rect">
            <a:avLst/>
          </a:prstGeom>
        </p:spPr>
      </p:pic>
      <p:sp>
        <p:nvSpPr>
          <p:cNvPr id="6" name="Shape 373">
            <a:extLst>
              <a:ext uri="{FF2B5EF4-FFF2-40B4-BE49-F238E27FC236}">
                <a16:creationId xmlns:a16="http://schemas.microsoft.com/office/drawing/2014/main" id="{62FF4D8C-8998-422B-A73F-6133297D1896}"/>
              </a:ext>
            </a:extLst>
          </p:cNvPr>
          <p:cNvSpPr/>
          <p:nvPr/>
        </p:nvSpPr>
        <p:spPr>
          <a:xfrm>
            <a:off x="1534332" y="1489911"/>
            <a:ext cx="5409695" cy="367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999" tIns="44999" rIns="44999" bIns="44999">
            <a:spAutoFit/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 b="1">
                <a:solidFill>
                  <a:srgbClr val="FF3333"/>
                </a:solidFill>
              </a:defRPr>
            </a:lvl1pPr>
          </a:lstStyle>
          <a:p>
            <a:pPr algn="l">
              <a:defRPr sz="1700" b="0">
                <a:solidFill>
                  <a:srgbClr val="000000"/>
                </a:solidFill>
              </a:defRPr>
            </a:pPr>
            <a:r>
              <a:rPr lang="fr-FR" sz="1800" b="0" dirty="0" err="1">
                <a:solidFill>
                  <a:srgbClr val="FF0000"/>
                </a:solidFill>
              </a:rPr>
              <a:t>Microscopic</a:t>
            </a:r>
            <a:r>
              <a:rPr lang="fr-FR" sz="1800" b="0" dirty="0">
                <a:solidFill>
                  <a:srgbClr val="FF0000"/>
                </a:solidFill>
              </a:rPr>
              <a:t> </a:t>
            </a:r>
            <a:r>
              <a:rPr lang="fr-FR" sz="1800" b="0" dirty="0" err="1">
                <a:solidFill>
                  <a:schemeClr val="tx1"/>
                </a:solidFill>
              </a:rPr>
              <a:t>random</a:t>
            </a:r>
            <a:r>
              <a:rPr lang="fr-FR" sz="1800" b="0" dirty="0">
                <a:solidFill>
                  <a:schemeClr val="tx1"/>
                </a:solidFill>
              </a:rPr>
              <a:t> kicks →</a:t>
            </a:r>
            <a:r>
              <a:rPr lang="fr-FR" sz="1800" b="0" dirty="0">
                <a:solidFill>
                  <a:srgbClr val="FF0000"/>
                </a:solidFill>
              </a:rPr>
              <a:t> </a:t>
            </a:r>
            <a:r>
              <a:rPr lang="fr-FR" sz="1800" b="0" dirty="0" err="1">
                <a:solidFill>
                  <a:srgbClr val="FF0000"/>
                </a:solidFill>
              </a:rPr>
              <a:t>Macroscopic</a:t>
            </a:r>
            <a:r>
              <a:rPr lang="fr-FR" sz="1800" b="0" dirty="0">
                <a:solidFill>
                  <a:srgbClr val="FF0000"/>
                </a:solidFill>
              </a:rPr>
              <a:t> </a:t>
            </a:r>
            <a:r>
              <a:rPr lang="fr-FR" sz="1800" b="0" dirty="0">
                <a:solidFill>
                  <a:schemeClr val="tx1"/>
                </a:solidFill>
              </a:rPr>
              <a:t>transport</a:t>
            </a:r>
            <a:endParaRPr sz="2800" b="1" dirty="0">
              <a:solidFill>
                <a:schemeClr val="tx1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616F0B2-F55A-4499-BB4E-4063601C55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735" y="3907610"/>
            <a:ext cx="1345992" cy="100949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C309A7D-B94B-4986-A6D7-CD6EF2B5F2EE}"/>
              </a:ext>
            </a:extLst>
          </p:cNvPr>
          <p:cNvSpPr/>
          <p:nvPr/>
        </p:nvSpPr>
        <p:spPr>
          <a:xfrm>
            <a:off x="2673763" y="5194438"/>
            <a:ext cx="163151" cy="1314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3DEB8F6-EB9B-4619-AA91-8B8FBD9CF36C}"/>
              </a:ext>
            </a:extLst>
          </p:cNvPr>
          <p:cNvSpPr/>
          <p:nvPr/>
        </p:nvSpPr>
        <p:spPr>
          <a:xfrm>
            <a:off x="3969377" y="3847006"/>
            <a:ext cx="1100132" cy="10807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Shape 373">
                <a:extLst>
                  <a:ext uri="{FF2B5EF4-FFF2-40B4-BE49-F238E27FC236}">
                    <a16:creationId xmlns:a16="http://schemas.microsoft.com/office/drawing/2014/main" id="{3033192D-1F86-4FA0-B760-F778FE16BD62}"/>
                  </a:ext>
                </a:extLst>
              </p:cNvPr>
              <p:cNvSpPr/>
              <p:nvPr/>
            </p:nvSpPr>
            <p:spPr>
              <a:xfrm>
                <a:off x="1759725" y="1874938"/>
                <a:ext cx="7036706" cy="36787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4999" tIns="44999" rIns="44999" bIns="44999">
                <a:spAutoFit/>
              </a:bodyPr>
              <a:lstStyle>
                <a:lvl1pPr algn="ctr"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</a:tabLst>
                  <a:defRPr sz="2400" b="1">
                    <a:solidFill>
                      <a:srgbClr val="FF3333"/>
                    </a:solidFill>
                  </a:defRPr>
                </a:lvl1pPr>
              </a:lstStyle>
              <a:p>
                <a:pPr algn="l">
                  <a:defRPr sz="1700" b="0">
                    <a:solidFill>
                      <a:srgbClr val="000000"/>
                    </a:solidFill>
                  </a:defRPr>
                </a:pP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↪</m:t>
                    </m:r>
                  </m:oMath>
                </a14:m>
                <a:r>
                  <a:rPr lang="en-US" sz="1800" b="0" dirty="0">
                    <a:solidFill>
                      <a:schemeClr val="tx1"/>
                    </a:solidFill>
                  </a:rPr>
                  <a:t> </a:t>
                </a:r>
                <a:r>
                  <a:rPr lang="en-US" sz="1800" b="0" dirty="0" err="1">
                    <a:solidFill>
                      <a:schemeClr val="tx1"/>
                    </a:solidFill>
                  </a:rPr>
                  <a:t>Statistics</a:t>
                </a:r>
                <a:r>
                  <a:rPr lang="en-US" sz="1800" b="0" dirty="0">
                    <a:solidFill>
                      <a:schemeClr val="tx1"/>
                    </a:solidFill>
                  </a:rPr>
                  <a:t> of micro-</a:t>
                </a:r>
                <a:r>
                  <a:rPr lang="en-US" sz="1800" b="0" dirty="0" err="1">
                    <a:solidFill>
                      <a:schemeClr val="tx1"/>
                    </a:solidFill>
                  </a:rPr>
                  <a:t>scale</a:t>
                </a:r>
                <a:r>
                  <a:rPr lang="en-US" sz="1800" b="0" dirty="0">
                    <a:solidFill>
                      <a:schemeClr val="tx1"/>
                    </a:solidFill>
                  </a:rPr>
                  <a:t> motion </a:t>
                </a:r>
                <a:r>
                  <a:rPr lang="en-US" sz="1800" b="0" dirty="0" err="1">
                    <a:solidFill>
                      <a:schemeClr val="tx1"/>
                    </a:solidFill>
                  </a:rPr>
                  <a:t>governs</a:t>
                </a:r>
                <a:r>
                  <a:rPr lang="en-US" sz="1800" b="0" dirty="0">
                    <a:solidFill>
                      <a:schemeClr val="tx1"/>
                    </a:solidFill>
                  </a:rPr>
                  <a:t> the nature of transport</a:t>
                </a:r>
                <a:endParaRPr lang="en-US" sz="28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Shape 373">
                <a:extLst>
                  <a:ext uri="{FF2B5EF4-FFF2-40B4-BE49-F238E27FC236}">
                    <a16:creationId xmlns:a16="http://schemas.microsoft.com/office/drawing/2014/main" id="{3033192D-1F86-4FA0-B760-F778FE16BD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9725" y="1874938"/>
                <a:ext cx="7036706" cy="367876"/>
              </a:xfrm>
              <a:prstGeom prst="rect">
                <a:avLst/>
              </a:prstGeom>
              <a:blipFill>
                <a:blip r:embed="rId5"/>
                <a:stretch>
                  <a:fillRect l="-347" t="-10000" b="-25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hape 373">
                <a:extLst>
                  <a:ext uri="{FF2B5EF4-FFF2-40B4-BE49-F238E27FC236}">
                    <a16:creationId xmlns:a16="http://schemas.microsoft.com/office/drawing/2014/main" id="{ED2C9837-A2F7-48BE-B1E1-8B5C81D00C3C}"/>
                  </a:ext>
                </a:extLst>
              </p:cNvPr>
              <p:cNvSpPr/>
              <p:nvPr/>
            </p:nvSpPr>
            <p:spPr>
              <a:xfrm>
                <a:off x="1534332" y="2442726"/>
                <a:ext cx="6455229" cy="36787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4999" tIns="44999" rIns="44999" bIns="44999">
                <a:spAutoFit/>
              </a:bodyPr>
              <a:lstStyle>
                <a:lvl1pPr algn="ctr"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</a:tabLst>
                  <a:defRPr sz="2400" b="1">
                    <a:solidFill>
                      <a:srgbClr val="FF3333"/>
                    </a:solidFill>
                  </a:defRPr>
                </a:lvl1pPr>
              </a:lstStyle>
              <a:p>
                <a:pPr algn="l">
                  <a:defRPr sz="1700" b="0">
                    <a:solidFill>
                      <a:srgbClr val="000000"/>
                    </a:solidFill>
                  </a:defRPr>
                </a:pPr>
                <a:r>
                  <a:rPr lang="fr-FR" sz="1800" b="0" dirty="0">
                    <a:solidFill>
                      <a:schemeClr val="tx1"/>
                    </a:solidFill>
                  </a:rPr>
                  <a:t>Kick = </a:t>
                </a:r>
                <a:r>
                  <a:rPr lang="fr-FR" sz="1800" b="0" dirty="0" err="1">
                    <a:solidFill>
                      <a:schemeClr val="tx1"/>
                    </a:solidFill>
                  </a:rPr>
                  <a:t>i.i.d</a:t>
                </a:r>
                <a:r>
                  <a:rPr lang="fr-FR" sz="1800" b="0" dirty="0">
                    <a:solidFill>
                      <a:schemeClr val="tx1"/>
                    </a:solidFill>
                  </a:rPr>
                  <a:t>. </a:t>
                </a:r>
                <a:r>
                  <a:rPr lang="fr-FR" sz="1800" b="0" dirty="0" err="1">
                    <a:solidFill>
                      <a:schemeClr val="tx1"/>
                    </a:solidFill>
                  </a:rPr>
                  <a:t>random</a:t>
                </a:r>
                <a:r>
                  <a:rPr lang="fr-FR" sz="1800" b="0" dirty="0">
                    <a:solidFill>
                      <a:schemeClr val="tx1"/>
                    </a:solidFill>
                  </a:rPr>
                  <a:t> variables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fr-FR" sz="1800" b="1" dirty="0">
                    <a:solidFill>
                      <a:schemeClr val="tx1"/>
                    </a:solidFill>
                  </a:rPr>
                  <a:t>→ </a:t>
                </a:r>
                <a:r>
                  <a:rPr lang="fr-FR" sz="1800" b="0" dirty="0">
                    <a:solidFill>
                      <a:schemeClr val="tx1"/>
                    </a:solidFill>
                  </a:rPr>
                  <a:t>Total </a:t>
                </a:r>
                <a:r>
                  <a:rPr lang="fr-FR" sz="1800" b="0" dirty="0" err="1">
                    <a:solidFill>
                      <a:schemeClr val="tx1"/>
                    </a:solidFill>
                  </a:rPr>
                  <a:t>displacement</a:t>
                </a:r>
                <a:r>
                  <a:rPr lang="fr-FR" sz="1800" b="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fr-FR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fr-FR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sz="18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Shape 373">
                <a:extLst>
                  <a:ext uri="{FF2B5EF4-FFF2-40B4-BE49-F238E27FC236}">
                    <a16:creationId xmlns:a16="http://schemas.microsoft.com/office/drawing/2014/main" id="{ED2C9837-A2F7-48BE-B1E1-8B5C81D00C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4332" y="2442726"/>
                <a:ext cx="6455229" cy="367876"/>
              </a:xfrm>
              <a:prstGeom prst="rect">
                <a:avLst/>
              </a:prstGeom>
              <a:blipFill>
                <a:blip r:embed="rId6"/>
                <a:stretch>
                  <a:fillRect l="-1511" t="-121667" r="-661" b="-18833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Shape 373">
                <a:extLst>
                  <a:ext uri="{FF2B5EF4-FFF2-40B4-BE49-F238E27FC236}">
                    <a16:creationId xmlns:a16="http://schemas.microsoft.com/office/drawing/2014/main" id="{7B0B35BA-CEBB-483A-9432-FF9ABD1D0AA6}"/>
                  </a:ext>
                </a:extLst>
              </p:cNvPr>
              <p:cNvSpPr/>
              <p:nvPr/>
            </p:nvSpPr>
            <p:spPr>
              <a:xfrm>
                <a:off x="1759726" y="2871692"/>
                <a:ext cx="5658335" cy="4008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4999" tIns="44999" rIns="44999" bIns="44999">
                <a:spAutoFit/>
              </a:bodyPr>
              <a:lstStyle>
                <a:lvl1pPr algn="ctr"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</a:tabLst>
                  <a:defRPr sz="2400" b="1">
                    <a:solidFill>
                      <a:srgbClr val="FF3333"/>
                    </a:solidFill>
                  </a:defRPr>
                </a:lvl1pPr>
              </a:lstStyle>
              <a:p>
                <a:pPr marL="285750" indent="-285750" algn="l">
                  <a:buFont typeface="Wingdings" panose="05000000000000000000" pitchFamily="2" charset="2"/>
                  <a:buChar char="ü"/>
                  <a:defRPr sz="1700" b="0">
                    <a:solidFill>
                      <a:srgbClr val="000000"/>
                    </a:solidFill>
                  </a:defRPr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fr-FR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fr-FR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d>
                      <m:dPr>
                        <m:begChr m:val="⟨"/>
                        <m:endChr m:val="⟩"/>
                        <m:ctrlPr>
                          <a:rPr lang="fr-FR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fr-FR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fr-FR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fr-FR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fr-FR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  ⟹</m:t>
                    </m:r>
                  </m:oMath>
                </a14:m>
                <a:r>
                  <a:rPr lang="fr-FR" sz="18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fr-FR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fr-FR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fr-FR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800" b="0" dirty="0">
                    <a:solidFill>
                      <a:schemeClr val="tx1"/>
                    </a:solidFill>
                  </a:rPr>
                  <a:t>Gaussian PDF ≡ Diffusion</a:t>
                </a:r>
                <a:endParaRPr sz="18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Shape 373">
                <a:extLst>
                  <a:ext uri="{FF2B5EF4-FFF2-40B4-BE49-F238E27FC236}">
                    <a16:creationId xmlns:a16="http://schemas.microsoft.com/office/drawing/2014/main" id="{7B0B35BA-CEBB-483A-9432-FF9ABD1D0A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9726" y="2871692"/>
                <a:ext cx="5658335" cy="400898"/>
              </a:xfrm>
              <a:prstGeom prst="rect">
                <a:avLst/>
              </a:prstGeom>
              <a:blipFill>
                <a:blip r:embed="rId7"/>
                <a:stretch>
                  <a:fillRect l="-1509" t="-104545" b="-16818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Shape 373">
                <a:extLst>
                  <a:ext uri="{FF2B5EF4-FFF2-40B4-BE49-F238E27FC236}">
                    <a16:creationId xmlns:a16="http://schemas.microsoft.com/office/drawing/2014/main" id="{269079D2-D53B-4F54-AF4B-2DE91BABFFA3}"/>
                  </a:ext>
                </a:extLst>
              </p:cNvPr>
              <p:cNvSpPr/>
              <p:nvPr/>
            </p:nvSpPr>
            <p:spPr>
              <a:xfrm>
                <a:off x="1759725" y="3240497"/>
                <a:ext cx="8004208" cy="4008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4999" tIns="44999" rIns="44999" bIns="44999">
                <a:spAutoFit/>
              </a:bodyPr>
              <a:lstStyle>
                <a:lvl1pPr algn="ctr"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</a:tabLst>
                  <a:defRPr sz="2400" b="1">
                    <a:solidFill>
                      <a:srgbClr val="FF3333"/>
                    </a:solidFill>
                  </a:defRPr>
                </a:lvl1pPr>
              </a:lstStyle>
              <a:p>
                <a:pPr marL="285750" indent="-285750" algn="l">
                  <a:buFont typeface="Wingdings" panose="05000000000000000000" pitchFamily="2" charset="2"/>
                  <a:buChar char="ü"/>
                  <a:defRPr sz="1700" b="0">
                    <a:solidFill>
                      <a:srgbClr val="000000"/>
                    </a:solidFill>
                  </a:defRPr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fr-FR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fr-FR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d>
                      <m:dPr>
                        <m:begChr m:val="⟨"/>
                        <m:endChr m:val="⟩"/>
                        <m:ctrlPr>
                          <a:rPr lang="fr-FR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fr-FR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fr-FR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fr-FR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  <m:r>
                      <a:rPr lang="fr-FR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∞⟹</m:t>
                    </m:r>
                  </m:oMath>
                </a14:m>
                <a:r>
                  <a:rPr lang="fr-FR" sz="18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fr-FR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fr-FR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fr-FR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fr-FR" sz="1800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sz="1800" b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800" b="0" dirty="0">
                    <a:solidFill>
                      <a:schemeClr val="tx1"/>
                    </a:solidFill>
                  </a:rPr>
                  <a:t>Lévy PDF         ≡ </a:t>
                </a:r>
                <a:r>
                  <a:rPr lang="fr-FR" sz="1800" b="0" dirty="0" err="1">
                    <a:solidFill>
                      <a:schemeClr val="tx1"/>
                    </a:solidFill>
                  </a:rPr>
                  <a:t>Anomalous</a:t>
                </a:r>
                <a:r>
                  <a:rPr lang="fr-FR" sz="1800" b="0" dirty="0">
                    <a:solidFill>
                      <a:schemeClr val="tx1"/>
                    </a:solidFill>
                  </a:rPr>
                  <a:t> diffusion</a:t>
                </a:r>
                <a:endParaRPr lang="fr-FR" sz="1800" dirty="0"/>
              </a:p>
            </p:txBody>
          </p:sp>
        </mc:Choice>
        <mc:Fallback xmlns="">
          <p:sp>
            <p:nvSpPr>
              <p:cNvPr id="13" name="Shape 373">
                <a:extLst>
                  <a:ext uri="{FF2B5EF4-FFF2-40B4-BE49-F238E27FC236}">
                    <a16:creationId xmlns:a16="http://schemas.microsoft.com/office/drawing/2014/main" id="{269079D2-D53B-4F54-AF4B-2DE91BABFF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9725" y="3240497"/>
                <a:ext cx="8004208" cy="400898"/>
              </a:xfrm>
              <a:prstGeom prst="rect">
                <a:avLst/>
              </a:prstGeom>
              <a:blipFill>
                <a:blip r:embed="rId8"/>
                <a:stretch>
                  <a:fillRect l="-1066" t="-107692" b="-17076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DDCE50E-6727-4ACD-A3D0-243A845775DD}"/>
                  </a:ext>
                </a:extLst>
              </p:cNvPr>
              <p:cNvSpPr/>
              <p:nvPr/>
            </p:nvSpPr>
            <p:spPr>
              <a:xfrm>
                <a:off x="6281103" y="6159169"/>
                <a:ext cx="2002600" cy="4023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≠1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DDCE50E-6727-4ACD-A3D0-243A845775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1103" y="6159169"/>
                <a:ext cx="2002600" cy="402354"/>
              </a:xfrm>
              <a:prstGeom prst="rect">
                <a:avLst/>
              </a:prstGeom>
              <a:blipFill>
                <a:blip r:embed="rId9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DE2AA835-9E2E-4FC9-AE00-66789BDBE8EC}"/>
                  </a:ext>
                </a:extLst>
              </p:cNvPr>
              <p:cNvSpPr/>
              <p:nvPr/>
            </p:nvSpPr>
            <p:spPr>
              <a:xfrm>
                <a:off x="2277654" y="6237656"/>
                <a:ext cx="1237647" cy="4023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DE2AA835-9E2E-4FC9-AE00-66789BDBE8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7654" y="6237656"/>
                <a:ext cx="1237647" cy="4023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age 15">
            <a:extLst>
              <a:ext uri="{FF2B5EF4-FFF2-40B4-BE49-F238E27FC236}">
                <a16:creationId xmlns:a16="http://schemas.microsoft.com/office/drawing/2014/main" id="{DB183183-7868-419F-8C01-012E57F2B5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78763" y="2381529"/>
            <a:ext cx="3206187" cy="4075859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63AC8341-ABBF-4A42-B453-D8839FF8275E}"/>
              </a:ext>
            </a:extLst>
          </p:cNvPr>
          <p:cNvSpPr txBox="1"/>
          <p:nvPr/>
        </p:nvSpPr>
        <p:spPr>
          <a:xfrm>
            <a:off x="8671409" y="6456861"/>
            <a:ext cx="3240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1C63DE"/>
                </a:solidFill>
              </a:rPr>
              <a:t>From</a:t>
            </a:r>
            <a:r>
              <a:rPr lang="fr-FR" dirty="0">
                <a:solidFill>
                  <a:srgbClr val="1C63DE"/>
                </a:solidFill>
              </a:rPr>
              <a:t> [</a:t>
            </a:r>
            <a:r>
              <a:rPr lang="fr-FR" dirty="0" err="1">
                <a:solidFill>
                  <a:srgbClr val="1C63DE"/>
                </a:solidFill>
              </a:rPr>
              <a:t>Heidbrink</a:t>
            </a:r>
            <a:r>
              <a:rPr lang="fr-FR" dirty="0">
                <a:solidFill>
                  <a:srgbClr val="1C63DE"/>
                </a:solidFill>
              </a:rPr>
              <a:t> </a:t>
            </a:r>
            <a:r>
              <a:rPr lang="fr-FR" dirty="0" err="1">
                <a:solidFill>
                  <a:srgbClr val="1C63DE"/>
                </a:solidFill>
              </a:rPr>
              <a:t>PoP</a:t>
            </a:r>
            <a:r>
              <a:rPr lang="fr-FR" dirty="0">
                <a:solidFill>
                  <a:srgbClr val="1C63DE"/>
                </a:solidFill>
              </a:rPr>
              <a:t> 2020]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46C2EA11-CE07-45B7-8873-21576A516AEE}"/>
                  </a:ext>
                </a:extLst>
              </p:cNvPr>
              <p:cNvSpPr txBox="1"/>
              <p:nvPr/>
            </p:nvSpPr>
            <p:spPr>
              <a:xfrm>
                <a:off x="8420595" y="1720309"/>
                <a:ext cx="3479735" cy="555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Sup>
                            <m:sSub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fr-FR" i="1">
                          <a:latin typeface="Cambria Math" panose="02040503050406030204" pitchFamily="18" charset="0"/>
                        </a:rPr>
                        <m:t>⟨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i="1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46C2EA11-CE07-45B7-8873-21576A516A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0595" y="1720309"/>
                <a:ext cx="3479735" cy="55579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150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4" grpId="0"/>
      <p:bldP spid="15" grpId="0"/>
      <p:bldP spid="17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07DC4DEE-90CC-4AF4-81EB-2A43D080C97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000" y="900000"/>
                <a:ext cx="10800000" cy="703098"/>
              </a:xfrm>
            </p:spPr>
            <p:txBody>
              <a:bodyPr>
                <a:normAutofit/>
              </a:bodyPr>
              <a:lstStyle/>
              <a:p>
                <a:r>
                  <a:rPr lang="fr-FR" sz="3600" dirty="0"/>
                  <a:t>Diffusion </a:t>
                </a:r>
                <a:r>
                  <a:rPr lang="fr-FR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→ </a:t>
                </a:r>
                <a:r>
                  <a:rPr lang="fr-FR" sz="3600" dirty="0" err="1"/>
                  <a:t>Exponential</a:t>
                </a:r>
                <a:r>
                  <a:rPr lang="fr-FR" sz="3600" dirty="0"/>
                  <a:t> </a:t>
                </a:r>
                <a:r>
                  <a:rPr lang="fr-FR" sz="3600" dirty="0" err="1"/>
                  <a:t>decay</a:t>
                </a:r>
                <a:r>
                  <a:rPr lang="fr-FR" sz="3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sz="3600" b="0" i="1" smtClean="0">
                            <a:latin typeface="Cambria Math" panose="02040503050406030204" pitchFamily="18" charset="0"/>
                          </a:rPr>
                          <m:t>𝑒𝑥𝑖𝑡</m:t>
                        </m:r>
                      </m:sub>
                    </m:sSub>
                    <m:r>
                      <a:rPr lang="fr-FR" sz="36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fr-FR" sz="3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3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FR" sz="3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3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6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fr-FR" sz="3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fr-FR" sz="3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fr-FR" sz="3600" dirty="0"/>
              </a:p>
            </p:txBody>
          </p:sp>
        </mc:Choice>
        <mc:Fallback xmlns="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07DC4DEE-90CC-4AF4-81EB-2A43D080C9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000" y="900000"/>
                <a:ext cx="10800000" cy="703098"/>
              </a:xfrm>
              <a:blipFill>
                <a:blip r:embed="rId2"/>
                <a:stretch>
                  <a:fillRect l="-2540" t="-29565" b="-104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2">
                <a:extLst>
                  <a:ext uri="{FF2B5EF4-FFF2-40B4-BE49-F238E27FC236}">
                    <a16:creationId xmlns:a16="http://schemas.microsoft.com/office/drawing/2014/main" id="{52CE11E8-4FF5-4878-82F7-A82500AC48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42210" y="1678519"/>
                <a:ext cx="11179743" cy="2258173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>
                    <a:latin typeface="+mn-lt"/>
                  </a:rPr>
                  <a:t>The simplest model for radial transport in toroidal geometry</a:t>
                </a: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rgbClr val="FF0000"/>
                    </a:solidFill>
                  </a:rPr>
                  <a:t>	The radial diffusion equation</a:t>
                </a:r>
                <a:r>
                  <a:rPr lang="en-US" sz="2000" dirty="0"/>
                  <a:t> for the particle density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dirty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FR" sz="2000" i="1" dirty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fr-FR" sz="2000" i="0" dirty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FR" sz="2000" i="1" dirty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fr-FR" sz="2000" i="0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i="1" dirty="0">
                            <a:latin typeface="Cambria Math" panose="02040503050406030204" pitchFamily="18" charset="0"/>
                          </a:rPr>
                          <m:t>𝜒</m:t>
                        </m:r>
                      </m:num>
                      <m:den>
                        <m:r>
                          <a:rPr lang="fr-FR" sz="2000" i="1" dirty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f>
                      <m:fPr>
                        <m:ctrlPr>
                          <a:rPr lang="fr-FR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i="0" dirty="0">
                            <a:latin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fr-FR" sz="2000" i="0" dirty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FR" sz="2000" i="1" dirty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d>
                      <m:dPr>
                        <m:ctrlPr>
                          <a:rPr lang="fr-FR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000" i="1" dirty="0">
                            <a:latin typeface="Cambria Math" panose="02040503050406030204" pitchFamily="18" charset="0"/>
                          </a:rPr>
                          <m:t>𝑟</m:t>
                        </m:r>
                        <m:f>
                          <m:fPr>
                            <m:ctrlPr>
                              <a:rPr lang="fr-FR" sz="20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i="0" dirty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2000" i="1" dirty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fr-FR" sz="2000" i="0" dirty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2000" i="1" dirty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</m:e>
                    </m:d>
                  </m:oMath>
                </a14:m>
                <a:endParaRPr lang="fr-FR" sz="2000" dirty="0">
                  <a:latin typeface="+mn-lt"/>
                </a:endParaRPr>
              </a:p>
              <a:p>
                <a:r>
                  <a:rPr lang="en-US" sz="2000" dirty="0">
                    <a:latin typeface="+mn-lt"/>
                  </a:rPr>
                  <a:t>Probability of exit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𝑒𝑥𝑖𝑡</m:t>
                        </m:r>
                      </m:sub>
                    </m:sSub>
                    <m:d>
                      <m:d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000" dirty="0">
                    <a:latin typeface="+mn-lt"/>
                  </a:rPr>
                  <a:t> and the mean exit time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𝑒𝑥𝑖𝑡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>
                    <a:latin typeface="+mn-lt"/>
                  </a:rPr>
                  <a:t> exhibit the local </a:t>
                </a:r>
                <a:r>
                  <a:rPr lang="en-US" sz="2000" dirty="0">
                    <a:solidFill>
                      <a:srgbClr val="FF0000"/>
                    </a:solidFill>
                    <a:latin typeface="+mn-lt"/>
                  </a:rPr>
                  <a:t>diffusive </a:t>
                </a:r>
                <a:r>
                  <a:rPr lang="en-US" sz="2000" dirty="0" err="1">
                    <a:solidFill>
                      <a:srgbClr val="FF0000"/>
                    </a:solidFill>
                    <a:latin typeface="+mn-lt"/>
                  </a:rPr>
                  <a:t>scalings</a:t>
                </a:r>
                <a:endParaRPr lang="en-US" sz="2000" dirty="0">
                  <a:solidFill>
                    <a:srgbClr val="FF0000"/>
                  </a:solidFill>
                  <a:latin typeface="+mn-lt"/>
                </a:endParaRPr>
              </a:p>
              <a:p>
                <a:pPr marL="0" indent="0">
                  <a:buNone/>
                </a:pPr>
                <a:r>
                  <a:rPr lang="en-US" sz="2000" dirty="0"/>
                  <a:t>			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fr-FR" sz="2000" i="1">
                                <a:latin typeface="Cambria Math" panose="02040503050406030204" pitchFamily="18" charset="0"/>
                              </a:rPr>
                              <m:t>𝑒𝑥𝑖𝑡</m:t>
                            </m:r>
                          </m:sub>
                        </m:sSub>
                      </m:e>
                    </m:d>
                    <m:r>
                      <a:rPr lang="fr-F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i="1" dirty="0">
                            <a:latin typeface="Cambria Math" panose="02040503050406030204" pitchFamily="18" charset="0"/>
                          </a:rPr>
                          <m:t>𝜋</m:t>
                        </m:r>
                        <m:sSup>
                          <m:sSupPr>
                            <m:ctrlPr>
                              <a:rPr lang="fr-FR" sz="20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000" i="1" dirty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fr-FR" sz="2000" i="0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fr-FR" sz="2000" i="0" dirty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fr-FR" sz="2000" i="1" dirty="0">
                            <a:latin typeface="Cambria Math" panose="02040503050406030204" pitchFamily="18" charset="0"/>
                          </a:rPr>
                          <m:t>𝜒</m:t>
                        </m:r>
                      </m:den>
                    </m:f>
                  </m:oMath>
                </a14:m>
                <a:r>
                  <a:rPr lang="fr-FR" sz="2000" dirty="0">
                    <a:latin typeface="+mn-lt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𝑒𝑥𝑖𝑡</m:t>
                        </m:r>
                      </m:sub>
                    </m:sSub>
                    <m:r>
                      <a:rPr lang="fr-FR" sz="2000" i="1" dirty="0" smtClean="0">
                        <a:latin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fr-FR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i="0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fr-FR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fr-FR" sz="2000" b="0" i="1" dirty="0" smtClean="0">
                                    <a:latin typeface="Cambria Math" panose="02040503050406030204" pitchFamily="18" charset="0"/>
                                  </a:rPr>
                                  <m:t>𝑒𝑥𝑖</m:t>
                                </m:r>
                                <m:r>
                                  <a:rPr lang="fr-FR" sz="2000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den>
                    </m:f>
                    <m:sSup>
                      <m:sSupPr>
                        <m:ctrlPr>
                          <a:rPr lang="fr-FR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i="1" dirty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FR" sz="2000" i="0" dirty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20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0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fr-FR" sz="2000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fr-FR" sz="2000" i="0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sz="2000" i="1" dirty="0">
                                <a:latin typeface="Cambria Math" panose="02040503050406030204" pitchFamily="18" charset="0"/>
                              </a:rPr>
                              <m:t>⟨</m:t>
                            </m:r>
                            <m:sSub>
                              <m:sSubPr>
                                <m:ctrlPr>
                                  <a:rPr lang="fr-FR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fr-FR" sz="2000" i="1" dirty="0">
                                    <a:latin typeface="Cambria Math" panose="02040503050406030204" pitchFamily="18" charset="0"/>
                                  </a:rPr>
                                  <m:t>𝑒𝑥𝑖𝑡</m:t>
                                </m:r>
                              </m:sub>
                            </m:sSub>
                            <m:r>
                              <a:rPr lang="fr-FR" sz="2000" i="1" dirty="0">
                                <a:latin typeface="Cambria Math" panose="02040503050406030204" pitchFamily="18" charset="0"/>
                              </a:rPr>
                              <m:t>⟩</m:t>
                            </m:r>
                          </m:den>
                        </m:f>
                      </m:sup>
                    </m:sSup>
                  </m:oMath>
                </a14:m>
                <a:endParaRPr lang="fr-FR" sz="2000" dirty="0">
                  <a:latin typeface="+mn-lt"/>
                </a:endParaRPr>
              </a:p>
            </p:txBody>
          </p:sp>
        </mc:Choice>
        <mc:Fallback xmlns="">
          <p:sp>
            <p:nvSpPr>
              <p:cNvPr id="4" name="Espace réservé du contenu 2">
                <a:extLst>
                  <a:ext uri="{FF2B5EF4-FFF2-40B4-BE49-F238E27FC236}">
                    <a16:creationId xmlns:a16="http://schemas.microsoft.com/office/drawing/2014/main" id="{52CE11E8-4FF5-4878-82F7-A82500AC48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42210" y="1678519"/>
                <a:ext cx="11179743" cy="2258173"/>
              </a:xfrm>
              <a:blipFill>
                <a:blip r:embed="rId3"/>
                <a:stretch>
                  <a:fillRect l="-1309" t="-48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2BCAABD7-9036-4860-A313-B501C57179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9256" y="3995712"/>
            <a:ext cx="3456384" cy="28004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178E8A02-85DE-4C4A-9436-6DCF55F112E9}"/>
                  </a:ext>
                </a:extLst>
              </p:cNvPr>
              <p:cNvSpPr txBox="1"/>
              <p:nvPr/>
            </p:nvSpPr>
            <p:spPr>
              <a:xfrm>
                <a:off x="2483153" y="6371925"/>
                <a:ext cx="269671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178E8A02-85DE-4C4A-9436-6DCF55F112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153" y="6371925"/>
                <a:ext cx="269671" cy="2769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>
            <a:extLst>
              <a:ext uri="{FF2B5EF4-FFF2-40B4-BE49-F238E27FC236}">
                <a16:creationId xmlns:a16="http://schemas.microsoft.com/office/drawing/2014/main" id="{B39972F9-8C90-4848-8B36-1CAB71C5FE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366" y="4068990"/>
            <a:ext cx="3384376" cy="276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6533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_amU-institutionnel_1">
  <a:themeElements>
    <a:clrScheme name="couleurs amU institutionnel">
      <a:dk1>
        <a:srgbClr val="000000"/>
      </a:dk1>
      <a:lt1>
        <a:srgbClr val="FFFFFF"/>
      </a:lt1>
      <a:dk2>
        <a:srgbClr val="1E62DC"/>
      </a:dk2>
      <a:lt2>
        <a:srgbClr val="FFFE85"/>
      </a:lt2>
      <a:accent1>
        <a:srgbClr val="00008E"/>
      </a:accent1>
      <a:accent2>
        <a:srgbClr val="FFFFBF"/>
      </a:accent2>
      <a:accent3>
        <a:srgbClr val="990000"/>
      </a:accent3>
      <a:accent4>
        <a:srgbClr val="FFD4CC"/>
      </a:accent4>
      <a:accent5>
        <a:srgbClr val="DCCBFE"/>
      </a:accent5>
      <a:accent6>
        <a:srgbClr val="640097"/>
      </a:accent6>
      <a:hlink>
        <a:srgbClr val="1E63DD"/>
      </a:hlink>
      <a:folHlink>
        <a:srgbClr val="980000"/>
      </a:folHlink>
    </a:clrScheme>
    <a:fontScheme name="Police amU">
      <a:majorFont>
        <a:latin typeface="AMU Monument Grotesk Medium"/>
        <a:ea typeface="Arial"/>
        <a:cs typeface="Arial"/>
      </a:majorFont>
      <a:minorFont>
        <a:latin typeface="AMU Monument Grotesk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odele_PPT_amU_16-9" id="{73042067-D010-904E-BC69-08D18FDF1880}" vid="{D91FB86A-4868-1645-96B5-4CD0FB48D18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modele_PPT_amU_16-9</Template>
  <TotalTime>9698</TotalTime>
  <Words>5693</Words>
  <Application>Microsoft Office PowerPoint</Application>
  <DocSecurity>0</DocSecurity>
  <PresentationFormat>Grand écran</PresentationFormat>
  <Paragraphs>499</Paragraphs>
  <Slides>66</Slides>
  <Notes>0</Notes>
  <HiddenSlides>0</HiddenSlides>
  <MMClips>1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66</vt:i4>
      </vt:variant>
    </vt:vector>
  </HeadingPairs>
  <TitlesOfParts>
    <vt:vector size="75" baseType="lpstr">
      <vt:lpstr>ABC Monument Grotesk Unlicensed</vt:lpstr>
      <vt:lpstr>AMU Monument Grotesk</vt:lpstr>
      <vt:lpstr>AMU Monument Grotesk Medium</vt:lpstr>
      <vt:lpstr>Aptos Display</vt:lpstr>
      <vt:lpstr>Arial</vt:lpstr>
      <vt:lpstr>Calibri</vt:lpstr>
      <vt:lpstr>Cambria Math</vt:lpstr>
      <vt:lpstr>Wingdings</vt:lpstr>
      <vt:lpstr>Theme_amU-institutionnel_1</vt:lpstr>
      <vt:lpstr>Energetic particle transport in theory, modelling and experiments in magnetically confined plasmas</vt:lpstr>
      <vt:lpstr>Outline of the presentation</vt:lpstr>
      <vt:lpstr>Outline of the presentation</vt:lpstr>
      <vt:lpstr>The energies of energetic ions</vt:lpstr>
      <vt:lpstr>Orbit width of EP ≫ orbit of thermal ions</vt:lpstr>
      <vt:lpstr>Orbit width of EP ≫ orbit of thermal ions</vt:lpstr>
      <vt:lpstr>Characteristic frequencies of α particles</vt:lpstr>
      <vt:lpstr>From micro- to macroscopic transport</vt:lpstr>
      <vt:lpstr>Diffusion → Exponential decay P_exit∼e^(-μ_e t)</vt:lpstr>
      <vt:lpstr>Outline of the presentation</vt:lpstr>
      <vt:lpstr>TAPAS to study the transport of EP</vt:lpstr>
      <vt:lpstr>Coupling with FAR3d code to model EP transport</vt:lpstr>
      <vt:lpstr>Outline of the presentation</vt:lpstr>
      <vt:lpstr>Magnetic islands → EP transport and losses</vt:lpstr>
      <vt:lpstr>Transition to chaos</vt:lpstr>
      <vt:lpstr>Mainly passing particles are affected by the magnetic island</vt:lpstr>
      <vt:lpstr>Magnetic island induced transport is non-diffusive</vt:lpstr>
      <vt:lpstr>Impact of rotation on the losses of particles</vt:lpstr>
      <vt:lpstr>Effects of resonances on the losses of particles</vt:lpstr>
      <vt:lpstr>Effects of resonances on the losses of particles</vt:lpstr>
      <vt:lpstr>Finite Larmor radius effects through full-orbit simulations</vt:lpstr>
      <vt:lpstr>Finite Larmor radius effects through full-orbit simulations</vt:lpstr>
      <vt:lpstr>Finite Larmor radius effects through full-orbit simulations</vt:lpstr>
      <vt:lpstr>Finite Larmor radius effects through full-orbit simulations</vt:lpstr>
      <vt:lpstr>Outline of the presentation</vt:lpstr>
      <vt:lpstr>Absence of turbulence-induced EP transport in experiments</vt:lpstr>
      <vt:lpstr>Evidence of turbulence-induced EP transport in experiments</vt:lpstr>
      <vt:lpstr>Turbulence-induced EP transport in simulations and theory</vt:lpstr>
      <vt:lpstr>Turbulence-induced EP transport in simulations and theory</vt:lpstr>
      <vt:lpstr>Examples of some scalings reported in gyrokinetics</vt:lpstr>
      <vt:lpstr>Ion Temperature Gradient driven turbulence</vt:lpstr>
      <vt:lpstr>Energy diffusion coefficient decreases with E/T</vt:lpstr>
      <vt:lpstr>Non trivial behaviour of the radial dynamics</vt:lpstr>
      <vt:lpstr>Non trivial behaviour of the radial dynamics</vt:lpstr>
      <vt:lpstr>Non trivial behaviour of the radial dynamics</vt:lpstr>
      <vt:lpstr>Possible reasons for the observed scaling</vt:lpstr>
      <vt:lpstr>Possible reasons for the observed scaling</vt:lpstr>
      <vt:lpstr>Possible reasons for the observed scaling</vt:lpstr>
      <vt:lpstr>Possible reasons for the observed scaling</vt:lpstr>
      <vt:lpstr>Future directions</vt:lpstr>
      <vt:lpstr>Summary</vt:lpstr>
      <vt:lpstr>BACK-UP SLIDES</vt:lpstr>
      <vt:lpstr>Motion invariants to characterise EP trajectories</vt:lpstr>
      <vt:lpstr>Motion invariants to characterise EP trajectories</vt:lpstr>
      <vt:lpstr>Motion invariants to characterise EP trajectories</vt:lpstr>
      <vt:lpstr>Motion invariants to characterise EP trajectories</vt:lpstr>
      <vt:lpstr>Fundamental and high order resonances</vt:lpstr>
      <vt:lpstr>Fundamental and high order resonances</vt:lpstr>
      <vt:lpstr>Computing the diffusion coefficient from microscopic displacements</vt:lpstr>
      <vt:lpstr>Collision operator in TAPAS</vt:lpstr>
      <vt:lpstr>Larmor radius of α particles</vt:lpstr>
      <vt:lpstr>Some examples of EP transport reviewed in this presentation</vt:lpstr>
      <vt:lpstr>Oscillating E_r → Anomalous transport and losses</vt:lpstr>
      <vt:lpstr>Oscillating E_r → Anomalous transport and losses</vt:lpstr>
      <vt:lpstr>Oscillating E_r → Anomalous transport and losses</vt:lpstr>
      <vt:lpstr>Oscillating E_r → Chaotic separatrix</vt:lpstr>
      <vt:lpstr>Transport of EP is non diffusive</vt:lpstr>
      <vt:lpstr>Présentation PowerPoint</vt:lpstr>
      <vt:lpstr>Présentation PowerPoint</vt:lpstr>
      <vt:lpstr>Methodology to compute the coefficients</vt:lpstr>
      <vt:lpstr>Methodology to compute the coefficients</vt:lpstr>
      <vt:lpstr>Methodology to compute the coefficients</vt:lpstr>
      <vt:lpstr>Methodology to compute the coefficients</vt:lpstr>
      <vt:lpstr>Methodology to compute the coefficients</vt:lpstr>
      <vt:lpstr>Possible reasons for the observed scaling</vt:lpstr>
      <vt:lpstr>Different transport mechanisms of EP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Informed Neural Networks for integro-differential equations</dc:title>
  <dc:subject/>
  <dc:creator>David Zarzoso</dc:creator>
  <cp:keywords/>
  <dc:description/>
  <cp:lastModifiedBy>David Zarzoso</cp:lastModifiedBy>
  <cp:revision>634</cp:revision>
  <cp:lastPrinted>2024-09-05T07:48:51Z</cp:lastPrinted>
  <dcterms:created xsi:type="dcterms:W3CDTF">2024-10-28T14:49:51Z</dcterms:created>
  <dcterms:modified xsi:type="dcterms:W3CDTF">2025-09-23T04:43:41Z</dcterms:modified>
  <cp:category/>
  <dc:identifier/>
  <cp:contentStatus/>
  <dc:language/>
  <cp:version/>
</cp:coreProperties>
</file>