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1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y="6858000" cx="9144000"/>
  <p:notesSz cx="6858000" cy="9144000"/>
  <p:embeddedFontLst>
    <p:embeddedFont>
      <p:font typeface="Montserrat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6" roundtripDataSignature="AMtx7mhreIQJaIQVRnI9DmPkjsqFTCGK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16" Type="http://customschemas.google.com/relationships/presentationmetadata" Target="meta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5900" y="812800"/>
            <a:ext cx="71280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:notes"/>
          <p:cNvSpPr txBox="1"/>
          <p:nvPr>
            <p:ph idx="1" type="body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1" name="Google Shape;281;p1:notes"/>
          <p:cNvSpPr/>
          <p:nvPr>
            <p:ph idx="2" type="sldImg"/>
          </p:nvPr>
        </p:nvSpPr>
        <p:spPr>
          <a:xfrm>
            <a:off x="215900" y="812800"/>
            <a:ext cx="71280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:notes"/>
          <p:cNvSpPr/>
          <p:nvPr>
            <p:ph idx="2" type="sldImg"/>
          </p:nvPr>
        </p:nvSpPr>
        <p:spPr>
          <a:xfrm>
            <a:off x="1143000" y="685800"/>
            <a:ext cx="4570500" cy="3427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2" name="Google Shape;292;p4:notes"/>
          <p:cNvSpPr txBox="1"/>
          <p:nvPr>
            <p:ph idx="1" type="body"/>
          </p:nvPr>
        </p:nvSpPr>
        <p:spPr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sp>
        <p:nvSpPr>
          <p:cNvPr id="293" name="Google Shape;293;p4:notes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6:notes"/>
          <p:cNvSpPr txBox="1"/>
          <p:nvPr>
            <p:ph idx="1" type="body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3" name="Google Shape;303;p16:notes"/>
          <p:cNvSpPr/>
          <p:nvPr>
            <p:ph idx="2" type="sldImg"/>
          </p:nvPr>
        </p:nvSpPr>
        <p:spPr>
          <a:xfrm>
            <a:off x="215900" y="812800"/>
            <a:ext cx="7128000" cy="400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d3de95cdee_2_0:notes"/>
          <p:cNvSpPr/>
          <p:nvPr>
            <p:ph idx="2" type="sldImg"/>
          </p:nvPr>
        </p:nvSpPr>
        <p:spPr>
          <a:xfrm>
            <a:off x="1143000" y="685800"/>
            <a:ext cx="4570500" cy="3427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6" name="Google Shape;316;g2d3de95cdee_2_0:notes"/>
          <p:cNvSpPr txBox="1"/>
          <p:nvPr>
            <p:ph idx="1" type="body"/>
          </p:nvPr>
        </p:nvSpPr>
        <p:spPr>
          <a:xfrm>
            <a:off x="685800" y="4343400"/>
            <a:ext cx="5484900" cy="41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</p:txBody>
      </p:sp>
      <p:sp>
        <p:nvSpPr>
          <p:cNvPr id="317" name="Google Shape;317;g2d3de95cdee_2_0:notes"/>
          <p:cNvSpPr/>
          <p:nvPr/>
        </p:nvSpPr>
        <p:spPr>
          <a:xfrm>
            <a:off x="3884613" y="8685213"/>
            <a:ext cx="29703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3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23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8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8"/>
          <p:cNvSpPr txBox="1"/>
          <p:nvPr>
            <p:ph idx="1" type="body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5" name="Google Shape;75;p38"/>
          <p:cNvSpPr txBox="1"/>
          <p:nvPr>
            <p:ph idx="2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6" name="Google Shape;76;p38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8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38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9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3" name="Google Shape;83;p39"/>
          <p:cNvSpPr txBox="1"/>
          <p:nvPr>
            <p:ph idx="3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4" name="Google Shape;84;p39"/>
          <p:cNvSpPr txBox="1"/>
          <p:nvPr>
            <p:ph idx="4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5" name="Google Shape;85;p39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9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" name="Google Shape;87;p39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40"/>
          <p:cNvSpPr txBox="1"/>
          <p:nvPr>
            <p:ph idx="1" type="body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1" name="Google Shape;91;p40"/>
          <p:cNvSpPr txBox="1"/>
          <p:nvPr>
            <p:ph idx="2" type="body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2" name="Google Shape;92;p40"/>
          <p:cNvSpPr txBox="1"/>
          <p:nvPr>
            <p:ph idx="3" type="body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3" name="Google Shape;93;p40"/>
          <p:cNvSpPr txBox="1"/>
          <p:nvPr>
            <p:ph idx="4" type="body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4" name="Google Shape;94;p40"/>
          <p:cNvSpPr txBox="1"/>
          <p:nvPr>
            <p:ph idx="5" type="body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5" name="Google Shape;95;p40"/>
          <p:cNvSpPr txBox="1"/>
          <p:nvPr>
            <p:ph idx="6" type="body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6" name="Google Shape;96;p40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40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40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7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7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27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52"/>
          <p:cNvSpPr txBox="1"/>
          <p:nvPr>
            <p:ph idx="1" type="subTitle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12" name="Google Shape;112;p52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52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52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53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18" name="Google Shape;118;p53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53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53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4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54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24" name="Google Shape;124;p54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25" name="Google Shape;125;p54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54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54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5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55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55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55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6"/>
          <p:cNvSpPr txBox="1"/>
          <p:nvPr>
            <p:ph idx="1" type="subTitle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35" name="Google Shape;135;p56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56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7" name="Google Shape;137;p56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7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57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1" name="Google Shape;141;p57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2" name="Google Shape;142;p57"/>
          <p:cNvSpPr txBox="1"/>
          <p:nvPr>
            <p:ph idx="3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3" name="Google Shape;143;p57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57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5" name="Google Shape;145;p57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0"/>
          <p:cNvSpPr txBox="1"/>
          <p:nvPr>
            <p:ph idx="1" type="subTitle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2" name="Google Shape;22;p30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0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30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8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58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9" name="Google Shape;149;p58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50" name="Google Shape;150;p58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51" name="Google Shape;151;p58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58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3" name="Google Shape;153;p58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59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57" name="Google Shape;157;p59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58" name="Google Shape;158;p59"/>
          <p:cNvSpPr txBox="1"/>
          <p:nvPr>
            <p:ph idx="3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59" name="Google Shape;159;p59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59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1" name="Google Shape;161;p59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60"/>
          <p:cNvSpPr txBox="1"/>
          <p:nvPr>
            <p:ph idx="1" type="body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65" name="Google Shape;165;p60"/>
          <p:cNvSpPr txBox="1"/>
          <p:nvPr>
            <p:ph idx="2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66" name="Google Shape;166;p60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60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8" name="Google Shape;168;p60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1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61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72" name="Google Shape;172;p61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73" name="Google Shape;173;p61"/>
          <p:cNvSpPr txBox="1"/>
          <p:nvPr>
            <p:ph idx="3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74" name="Google Shape;174;p61"/>
          <p:cNvSpPr txBox="1"/>
          <p:nvPr>
            <p:ph idx="4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75" name="Google Shape;175;p61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61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61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62"/>
          <p:cNvSpPr txBox="1"/>
          <p:nvPr>
            <p:ph idx="1" type="body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1" name="Google Shape;181;p62"/>
          <p:cNvSpPr txBox="1"/>
          <p:nvPr>
            <p:ph idx="2" type="body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2" name="Google Shape;182;p62"/>
          <p:cNvSpPr txBox="1"/>
          <p:nvPr>
            <p:ph idx="3" type="body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3" name="Google Shape;183;p62"/>
          <p:cNvSpPr txBox="1"/>
          <p:nvPr>
            <p:ph idx="4" type="body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4" name="Google Shape;184;p62"/>
          <p:cNvSpPr txBox="1"/>
          <p:nvPr>
            <p:ph idx="5" type="body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5" name="Google Shape;185;p62"/>
          <p:cNvSpPr txBox="1"/>
          <p:nvPr>
            <p:ph idx="6" type="body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6" name="Google Shape;186;p62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62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8" name="Google Shape;188;p62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9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9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29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3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63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3" name="Google Shape;203;p63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4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64"/>
          <p:cNvSpPr txBox="1"/>
          <p:nvPr>
            <p:ph idx="1" type="subTitle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7" name="Google Shape;207;p64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64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9" name="Google Shape;209;p64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5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65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13" name="Google Shape;213;p65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65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5" name="Google Shape;215;p65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6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66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19" name="Google Shape;219;p66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20" name="Google Shape;220;p66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66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2" name="Google Shape;222;p66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1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1"/>
          <p:cNvSpPr txBox="1"/>
          <p:nvPr>
            <p:ph idx="1" type="body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8" name="Google Shape;28;p31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1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31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7"/>
          <p:cNvSpPr txBox="1"/>
          <p:nvPr>
            <p:ph idx="1" type="subTitle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25" name="Google Shape;225;p67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67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67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68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68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1" name="Google Shape;231;p68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2" name="Google Shape;232;p68"/>
          <p:cNvSpPr txBox="1"/>
          <p:nvPr>
            <p:ph idx="3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3" name="Google Shape;233;p68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68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5" name="Google Shape;235;p68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69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69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9" name="Google Shape;239;p69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0" name="Google Shape;240;p69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1" name="Google Shape;241;p69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69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3" name="Google Shape;243;p69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70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70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7" name="Google Shape;247;p70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8" name="Google Shape;248;p70"/>
          <p:cNvSpPr txBox="1"/>
          <p:nvPr>
            <p:ph idx="3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9" name="Google Shape;249;p70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70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1" name="Google Shape;251;p70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71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4" name="Google Shape;254;p71"/>
          <p:cNvSpPr txBox="1"/>
          <p:nvPr>
            <p:ph idx="1" type="body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55" name="Google Shape;255;p71"/>
          <p:cNvSpPr txBox="1"/>
          <p:nvPr>
            <p:ph idx="2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56" name="Google Shape;256;p71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71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8" name="Google Shape;258;p71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7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1" name="Google Shape;261;p72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62" name="Google Shape;262;p72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63" name="Google Shape;263;p72"/>
          <p:cNvSpPr txBox="1"/>
          <p:nvPr>
            <p:ph idx="3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64" name="Google Shape;264;p72"/>
          <p:cNvSpPr txBox="1"/>
          <p:nvPr>
            <p:ph idx="4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65" name="Google Shape;265;p72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6" name="Google Shape;266;p72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72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7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73"/>
          <p:cNvSpPr txBox="1"/>
          <p:nvPr>
            <p:ph idx="1" type="body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1" name="Google Shape;271;p73"/>
          <p:cNvSpPr txBox="1"/>
          <p:nvPr>
            <p:ph idx="2" type="body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2" name="Google Shape;272;p73"/>
          <p:cNvSpPr txBox="1"/>
          <p:nvPr>
            <p:ph idx="3" type="body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3" name="Google Shape;273;p73"/>
          <p:cNvSpPr txBox="1"/>
          <p:nvPr>
            <p:ph idx="4" type="body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4" name="Google Shape;274;p73"/>
          <p:cNvSpPr txBox="1"/>
          <p:nvPr>
            <p:ph idx="5" type="body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5" name="Google Shape;275;p73"/>
          <p:cNvSpPr txBox="1"/>
          <p:nvPr>
            <p:ph idx="6" type="body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6" name="Google Shape;276;p73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73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8" name="Google Shape;278;p73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2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2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5" name="Google Shape;35;p32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2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" name="Google Shape;37;p32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3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3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3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" name="Google Shape;42;p33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4"/>
          <p:cNvSpPr txBox="1"/>
          <p:nvPr>
            <p:ph idx="1" type="subTitle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5" name="Google Shape;45;p34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4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34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5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1" name="Google Shape;51;p35"/>
          <p:cNvSpPr txBox="1"/>
          <p:nvPr>
            <p:ph idx="2" type="body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2" name="Google Shape;52;p35"/>
          <p:cNvSpPr txBox="1"/>
          <p:nvPr>
            <p:ph idx="3" type="body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3" name="Google Shape;53;p35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5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35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6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6"/>
          <p:cNvSpPr txBox="1"/>
          <p:nvPr>
            <p:ph idx="1" type="body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9" name="Google Shape;59;p36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0" name="Google Shape;60;p36"/>
          <p:cNvSpPr txBox="1"/>
          <p:nvPr>
            <p:ph idx="3" type="body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1" name="Google Shape;61;p36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6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" name="Google Shape;63;p36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7"/>
          <p:cNvSpPr txBox="1"/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7"/>
          <p:cNvSpPr txBox="1"/>
          <p:nvPr>
            <p:ph idx="1" type="body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7" name="Google Shape;67;p37"/>
          <p:cNvSpPr txBox="1"/>
          <p:nvPr>
            <p:ph idx="2" type="body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8" name="Google Shape;68;p37"/>
          <p:cNvSpPr txBox="1"/>
          <p:nvPr>
            <p:ph idx="3" type="body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9" name="Google Shape;69;p37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7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37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2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22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2"/>
          <p:cNvSpPr txBox="1"/>
          <p:nvPr>
            <p:ph type="title"/>
          </p:nvPr>
        </p:nvSpPr>
        <p:spPr>
          <a:xfrm>
            <a:off x="457200" y="273050"/>
            <a:ext cx="82296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2"/>
          <p:cNvSpPr txBox="1"/>
          <p:nvPr>
            <p:ph idx="1" type="body"/>
          </p:nvPr>
        </p:nvSpPr>
        <p:spPr>
          <a:xfrm>
            <a:off x="457200" y="1604963"/>
            <a:ext cx="8229600" cy="39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idx="11" type="ftr"/>
          </p:nvPr>
        </p:nvSpPr>
        <p:spPr>
          <a:xfrm>
            <a:off x="3124200" y="6245225"/>
            <a:ext cx="2889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26"/>
          <p:cNvSpPr txBox="1"/>
          <p:nvPr>
            <p:ph idx="12" type="sldNum"/>
          </p:nvPr>
        </p:nvSpPr>
        <p:spPr>
          <a:xfrm>
            <a:off x="6553200" y="6245225"/>
            <a:ext cx="21258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26"/>
          <p:cNvSpPr txBox="1"/>
          <p:nvPr>
            <p:ph idx="10" type="dt"/>
          </p:nvPr>
        </p:nvSpPr>
        <p:spPr>
          <a:xfrm>
            <a:off x="457200" y="6245225"/>
            <a:ext cx="21273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6"/>
          <p:cNvSpPr txBox="1"/>
          <p:nvPr>
            <p:ph type="title"/>
          </p:nvPr>
        </p:nvSpPr>
        <p:spPr>
          <a:xfrm>
            <a:off x="457200" y="273050"/>
            <a:ext cx="8229600" cy="114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idx="1" type="body"/>
          </p:nvPr>
        </p:nvSpPr>
        <p:spPr>
          <a:xfrm>
            <a:off x="457200" y="1604963"/>
            <a:ext cx="8229600" cy="39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/>
          <p:nvPr>
            <p:ph type="title"/>
          </p:nvPr>
        </p:nvSpPr>
        <p:spPr>
          <a:xfrm>
            <a:off x="457200" y="273050"/>
            <a:ext cx="82281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28"/>
          <p:cNvSpPr txBox="1"/>
          <p:nvPr>
            <p:ph idx="11" type="ftr"/>
          </p:nvPr>
        </p:nvSpPr>
        <p:spPr>
          <a:xfrm>
            <a:off x="3124200" y="6245225"/>
            <a:ext cx="2890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1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2" name="Google Shape;192;p28"/>
          <p:cNvSpPr txBox="1"/>
          <p:nvPr>
            <p:ph idx="12" type="sldNum"/>
          </p:nvPr>
        </p:nvSpPr>
        <p:spPr>
          <a:xfrm>
            <a:off x="6553200" y="6245225"/>
            <a:ext cx="21288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28"/>
          <p:cNvSpPr txBox="1"/>
          <p:nvPr>
            <p:ph idx="10" type="dt"/>
          </p:nvPr>
        </p:nvSpPr>
        <p:spPr>
          <a:xfrm>
            <a:off x="457200" y="6245225"/>
            <a:ext cx="21273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4" name="Google Shape;194;p28"/>
          <p:cNvSpPr txBox="1"/>
          <p:nvPr>
            <p:ph idx="1" type="body"/>
          </p:nvPr>
        </p:nvSpPr>
        <p:spPr>
          <a:xfrm>
            <a:off x="457200" y="1604963"/>
            <a:ext cx="8229600" cy="39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9.png"/><Relationship Id="rId6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"/>
          <p:cNvSpPr/>
          <p:nvPr/>
        </p:nvSpPr>
        <p:spPr>
          <a:xfrm>
            <a:off x="0" y="-48549"/>
            <a:ext cx="9142500" cy="3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-US" sz="430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Average energy </a:t>
            </a:r>
            <a:endParaRPr sz="4300"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-US" sz="430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of the X-ray spectrum </a:t>
            </a:r>
            <a:endParaRPr sz="4300"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-US" sz="430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as a model-independent proxy </a:t>
            </a:r>
            <a:endParaRPr sz="4300"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-US" sz="430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for the mass of galaxy clusters</a:t>
            </a:r>
            <a:endParaRPr i="0" sz="43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4" name="Google Shape;284;p1"/>
          <p:cNvSpPr/>
          <p:nvPr/>
        </p:nvSpPr>
        <p:spPr>
          <a:xfrm>
            <a:off x="-1500" y="3379425"/>
            <a:ext cx="91440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i="1" lang="en-US" sz="2700" u="sng">
                <a:latin typeface="Montserrat"/>
                <a:ea typeface="Montserrat"/>
                <a:cs typeface="Montserrat"/>
                <a:sym typeface="Montserrat"/>
              </a:rPr>
              <a:t>Aleksei Kruglov</a:t>
            </a:r>
            <a:r>
              <a:rPr i="1" lang="en-US" sz="2700">
                <a:latin typeface="Montserrat"/>
                <a:ea typeface="Montserrat"/>
                <a:cs typeface="Montserrat"/>
                <a:sym typeface="Montserrat"/>
              </a:rPr>
              <a:t>,</a:t>
            </a:r>
            <a:r>
              <a:rPr i="1" lang="en-US" sz="2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i="1" lang="en-US" sz="2700">
                <a:latin typeface="Montserrat"/>
                <a:ea typeface="Montserrat"/>
                <a:cs typeface="Montserrat"/>
                <a:sym typeface="Montserrat"/>
              </a:rPr>
              <a:t>Ildar Khabibullin</a:t>
            </a:r>
            <a:r>
              <a:rPr i="1" lang="en-US" sz="2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i="1" lang="en-US" sz="2700">
                <a:latin typeface="Montserrat"/>
                <a:ea typeface="Montserrat"/>
                <a:cs typeface="Montserrat"/>
                <a:sym typeface="Montserrat"/>
              </a:rPr>
              <a:t>Natalya Lyskova</a:t>
            </a:r>
            <a:endParaRPr i="1" sz="27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5" name="Google Shape;285;p1"/>
          <p:cNvSpPr/>
          <p:nvPr/>
        </p:nvSpPr>
        <p:spPr>
          <a:xfrm>
            <a:off x="8470900" y="6273800"/>
            <a:ext cx="252300" cy="252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2924" y="3862425"/>
            <a:ext cx="2663652" cy="266367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"/>
          <p:cNvSpPr/>
          <p:nvPr/>
        </p:nvSpPr>
        <p:spPr>
          <a:xfrm>
            <a:off x="1131025" y="4706725"/>
            <a:ext cx="4171200" cy="6363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arXiv:2408.12026</a:t>
            </a:r>
            <a:endParaRPr i="0" sz="32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8" name="Google Shape;288;p1"/>
          <p:cNvSpPr/>
          <p:nvPr/>
        </p:nvSpPr>
        <p:spPr>
          <a:xfrm>
            <a:off x="1131025" y="5424422"/>
            <a:ext cx="4171200" cy="543600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2700"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lang="en-US" sz="27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ubmitted to JCAP</a:t>
            </a:r>
            <a:endParaRPr i="0" sz="23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9" name="Google Shape;289;p1"/>
          <p:cNvSpPr txBox="1"/>
          <p:nvPr/>
        </p:nvSpPr>
        <p:spPr>
          <a:xfrm>
            <a:off x="105475" y="3828125"/>
            <a:ext cx="89610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Space Research Institute (IKI RAS)</a:t>
            </a:r>
            <a:endParaRPr i="1" sz="2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4"/>
          <p:cNvPicPr preferRelativeResize="0"/>
          <p:nvPr/>
        </p:nvPicPr>
        <p:blipFill rotWithShape="1">
          <a:blip r:embed="rId3">
            <a:alphaModFix/>
          </a:blip>
          <a:srcRect b="0" l="50421" r="0" t="0"/>
          <a:stretch/>
        </p:blipFill>
        <p:spPr>
          <a:xfrm>
            <a:off x="181400" y="143875"/>
            <a:ext cx="3498348" cy="298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"/>
          <p:cNvPicPr preferRelativeResize="0"/>
          <p:nvPr/>
        </p:nvPicPr>
        <p:blipFill rotWithShape="1">
          <a:blip r:embed="rId4">
            <a:alphaModFix/>
          </a:blip>
          <a:srcRect b="0" l="49748" r="0" t="0"/>
          <a:stretch/>
        </p:blipFill>
        <p:spPr>
          <a:xfrm>
            <a:off x="232250" y="3206500"/>
            <a:ext cx="2987100" cy="3041901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"/>
          <p:cNvSpPr/>
          <p:nvPr/>
        </p:nvSpPr>
        <p:spPr>
          <a:xfrm>
            <a:off x="3532900" y="144525"/>
            <a:ext cx="56112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lang="en-US" sz="2600" u="sng">
                <a:latin typeface="Montserrat"/>
                <a:ea typeface="Montserrat"/>
                <a:cs typeface="Montserrat"/>
                <a:sym typeface="Montserrat"/>
              </a:rPr>
              <a:t>Reason: n</a:t>
            </a:r>
            <a:r>
              <a:rPr b="1" lang="en-US" sz="2600" u="sng">
                <a:latin typeface="Montserrat"/>
                <a:ea typeface="Montserrat"/>
                <a:cs typeface="Montserrat"/>
                <a:sym typeface="Montserrat"/>
              </a:rPr>
              <a:t>eed for a mass proxy</a:t>
            </a:r>
            <a:r>
              <a:rPr b="1" lang="en-US" sz="2600">
                <a:latin typeface="Montserrat"/>
                <a:ea typeface="Montserrat"/>
                <a:cs typeface="Montserrat"/>
                <a:sym typeface="Montserrat"/>
              </a:rPr>
              <a:t> for wide area X-ray surveys</a:t>
            </a:r>
            <a:endParaRPr b="1" i="0" sz="18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8" name="Google Shape;298;p4"/>
          <p:cNvSpPr txBox="1"/>
          <p:nvPr/>
        </p:nvSpPr>
        <p:spPr>
          <a:xfrm>
            <a:off x="3679600" y="1026575"/>
            <a:ext cx="5388300" cy="57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 suggest yet another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indicator 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of temperature and mass - 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highlight>
                  <a:srgbClr val="FCE5CD"/>
                </a:highlight>
                <a:latin typeface="Montserrat"/>
                <a:ea typeface="Montserrat"/>
                <a:cs typeface="Montserrat"/>
                <a:sym typeface="Montserrat"/>
              </a:rPr>
              <a:t>average energy </a:t>
            </a:r>
            <a:endParaRPr b="1" sz="1900">
              <a:solidFill>
                <a:schemeClr val="dk1"/>
              </a:solidFill>
              <a:highlight>
                <a:srgbClr val="FCE5CD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highlight>
                  <a:srgbClr val="FCE5CD"/>
                </a:highlight>
                <a:latin typeface="Montserrat"/>
                <a:ea typeface="Montserrat"/>
                <a:cs typeface="Montserrat"/>
                <a:sym typeface="Montserrat"/>
              </a:rPr>
              <a:t>of observed X-ray spectrum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(idea: Vikhlinin 2006)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 calibrate it, we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(1) use realistic mock clusters from 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i="1" lang="en-US" sz="190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Magneticum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simulations: 84 clusters 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with 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</a:t>
            </a:r>
            <a:r>
              <a:rPr b="1" baseline="-25000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500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&gt; 10</a:t>
            </a:r>
            <a:r>
              <a:rPr b="1" baseline="30000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14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M</a:t>
            </a:r>
            <a:r>
              <a:rPr b="1" baseline="-25000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sun 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</a:t>
            </a:r>
            <a:r>
              <a:rPr b="1" baseline="30000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-1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and 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z &lt; 0.2</a:t>
            </a:r>
            <a:endParaRPr b="1" i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6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(2) mimic 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SRG/eROSITA 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observations and derive cluster temperature, luminosity and average energy</a:t>
            </a:r>
            <a:endParaRPr b="1" baseline="-25000" i="0" sz="19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" name="Google Shape;299;p4"/>
          <p:cNvSpPr txBox="1"/>
          <p:nvPr/>
        </p:nvSpPr>
        <p:spPr>
          <a:xfrm>
            <a:off x="35200" y="6223200"/>
            <a:ext cx="3720600" cy="6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6"/>
              </a:spcBef>
              <a:spcAft>
                <a:spcPts val="0"/>
              </a:spcAft>
              <a:buNone/>
            </a:pPr>
            <a:r>
              <a:rPr i="1" lang="en-U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i="1" lang="en-U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xample of cluster’s </a:t>
            </a:r>
            <a:r>
              <a:rPr i="1" lang="en-U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filtered image </a:t>
            </a:r>
            <a:endParaRPr i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26"/>
              </a:spcBef>
              <a:spcAft>
                <a:spcPts val="0"/>
              </a:spcAft>
              <a:buNone/>
            </a:pPr>
            <a:r>
              <a:rPr i="1" lang="en-U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and corresponding spectrum</a:t>
            </a:r>
            <a:endParaRPr i="1"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0" name="Google Shape;300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10225" y="2308975"/>
            <a:ext cx="1963050" cy="109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6"/>
          <p:cNvSpPr/>
          <p:nvPr/>
        </p:nvSpPr>
        <p:spPr>
          <a:xfrm>
            <a:off x="35200" y="68325"/>
            <a:ext cx="5758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lang="en-US" sz="3200">
                <a:latin typeface="Montserrat"/>
                <a:ea typeface="Montserrat"/>
                <a:cs typeface="Montserrat"/>
                <a:sym typeface="Montserrat"/>
              </a:rPr>
              <a:t>RESULTS:</a:t>
            </a:r>
            <a:endParaRPr b="1" i="0" sz="32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6" name="Google Shape;30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56775" y="76200"/>
            <a:ext cx="3257576" cy="330712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16"/>
          <p:cNvSpPr txBox="1"/>
          <p:nvPr/>
        </p:nvSpPr>
        <p:spPr>
          <a:xfrm rot="-5400000">
            <a:off x="4435925" y="1469575"/>
            <a:ext cx="2608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dk1"/>
                </a:solidFill>
                <a:highlight>
                  <a:schemeClr val="lt1"/>
                </a:highlight>
                <a:latin typeface="Montserrat"/>
                <a:ea typeface="Montserrat"/>
                <a:cs typeface="Montserrat"/>
                <a:sym typeface="Montserrat"/>
              </a:rPr>
              <a:t>Temperature</a:t>
            </a:r>
            <a:endParaRPr i="1" sz="2000">
              <a:solidFill>
                <a:schemeClr val="dk1"/>
              </a:solidFill>
              <a:highlight>
                <a:schemeClr val="lt1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8" name="Google Shape;308;p16"/>
          <p:cNvPicPr preferRelativeResize="0"/>
          <p:nvPr/>
        </p:nvPicPr>
        <p:blipFill rotWithShape="1">
          <a:blip r:embed="rId4">
            <a:alphaModFix/>
          </a:blip>
          <a:srcRect b="0" l="0" r="0" t="10889"/>
          <a:stretch/>
        </p:blipFill>
        <p:spPr>
          <a:xfrm>
            <a:off x="5570075" y="3225750"/>
            <a:ext cx="3765751" cy="34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16"/>
          <p:cNvSpPr txBox="1"/>
          <p:nvPr/>
        </p:nvSpPr>
        <p:spPr>
          <a:xfrm>
            <a:off x="6036775" y="6353375"/>
            <a:ext cx="2899500" cy="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i="1" lang="en-US" sz="2000">
                <a:solidFill>
                  <a:schemeClr val="dk1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Average energy  </a:t>
            </a:r>
            <a:endParaRPr i="1" sz="2000">
              <a:solidFill>
                <a:schemeClr val="dk1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0" name="Google Shape;310;p16"/>
          <p:cNvSpPr txBox="1"/>
          <p:nvPr/>
        </p:nvSpPr>
        <p:spPr>
          <a:xfrm rot="-5400000">
            <a:off x="4242325" y="4685225"/>
            <a:ext cx="2943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>
                <a:solidFill>
                  <a:schemeClr val="dk1"/>
                </a:solidFill>
                <a:highlight>
                  <a:schemeClr val="lt1"/>
                </a:highlight>
                <a:latin typeface="Montserrat"/>
                <a:ea typeface="Montserrat"/>
                <a:cs typeface="Montserrat"/>
                <a:sym typeface="Montserrat"/>
              </a:rPr>
              <a:t>        Mass       </a:t>
            </a:r>
            <a:endParaRPr i="1" sz="2000">
              <a:solidFill>
                <a:schemeClr val="dk1"/>
              </a:solidFill>
              <a:highlight>
                <a:schemeClr val="lt1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1" name="Google Shape;311;p16"/>
          <p:cNvSpPr/>
          <p:nvPr/>
        </p:nvSpPr>
        <p:spPr>
          <a:xfrm>
            <a:off x="152400" y="642300"/>
            <a:ext cx="5960700" cy="59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0" spcFirstLastPara="1" rIns="90000" wrap="square" tIns="45000">
            <a:noAutofit/>
          </a:bodyPr>
          <a:lstStyle/>
          <a:p>
            <a:pPr indent="-221234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Montserrat"/>
              <a:buChar char="•"/>
            </a:pPr>
            <a:r>
              <a:rPr b="1" lang="en-US" sz="1900">
                <a:latin typeface="Montserrat"/>
                <a:ea typeface="Montserrat"/>
                <a:cs typeface="Montserrat"/>
                <a:sym typeface="Montserrat"/>
              </a:rPr>
              <a:t>Database of cluster images and spectra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221234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•"/>
            </a:pPr>
            <a:r>
              <a:rPr b="1" lang="en-US" sz="1900">
                <a:latin typeface="Montserrat"/>
                <a:ea typeface="Montserrat"/>
                <a:cs typeface="Montserrat"/>
                <a:sym typeface="Montserrat"/>
              </a:rPr>
              <a:t>Single-T approximation is acceptable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221234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•"/>
            </a:pPr>
            <a:r>
              <a:rPr b="1" lang="en-US" sz="1900">
                <a:latin typeface="Montserrat"/>
                <a:ea typeface="Montserrat"/>
                <a:cs typeface="Montserrat"/>
                <a:sym typeface="Montserrat"/>
              </a:rPr>
              <a:t>Temperature as a function of E</a:t>
            </a:r>
            <a:r>
              <a:rPr b="1" baseline="-25000" lang="en-US" sz="1900">
                <a:latin typeface="Montserrat"/>
                <a:ea typeface="Montserrat"/>
                <a:cs typeface="Montserrat"/>
                <a:sym typeface="Montserrat"/>
              </a:rPr>
              <a:t>av</a:t>
            </a:r>
            <a:r>
              <a:rPr b="1" lang="en-US" sz="1900"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latin typeface="Montserrat"/>
                <a:ea typeface="Montserrat"/>
                <a:cs typeface="Montserrat"/>
                <a:sym typeface="Montserrat"/>
              </a:rPr>
              <a:t>     with ~10% scatter (incl. background)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  <a:p>
            <a:pPr indent="-221234" lvl="0" marL="329184" rtl="0" algn="l"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•"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Mass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as a function of E</a:t>
            </a:r>
            <a:r>
              <a:rPr b="1" baseline="-25000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av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    with ~20% scatter (comparable to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    scatter of 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T-M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and </a:t>
            </a:r>
            <a:r>
              <a:rPr b="1" i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L-M</a:t>
            </a: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relations)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21234" lvl="0" marL="32918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Montserrat"/>
              <a:buChar char="•"/>
            </a:pPr>
            <a:r>
              <a:rPr b="1" lang="en-US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need in assumptions about the model</a:t>
            </a:r>
            <a:endParaRPr b="1" sz="1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2" name="Google Shape;312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7425" y="2232525"/>
            <a:ext cx="4094739" cy="99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9200" y="4259248"/>
            <a:ext cx="5154676" cy="991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d3de95cdee_2_0"/>
          <p:cNvSpPr/>
          <p:nvPr/>
        </p:nvSpPr>
        <p:spPr>
          <a:xfrm>
            <a:off x="2030413" y="2574925"/>
            <a:ext cx="54720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g2d3de95cdee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825" y="1506550"/>
            <a:ext cx="8577225" cy="52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g2d3de95cdee_2_0"/>
          <p:cNvSpPr/>
          <p:nvPr/>
        </p:nvSpPr>
        <p:spPr>
          <a:xfrm>
            <a:off x="4491763" y="6153525"/>
            <a:ext cx="7017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1" i="0" lang="en-US" sz="50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i="0" sz="50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2" name="Google Shape;322;g2d3de95cdee_2_0"/>
          <p:cNvSpPr/>
          <p:nvPr/>
        </p:nvSpPr>
        <p:spPr>
          <a:xfrm>
            <a:off x="0" y="76200"/>
            <a:ext cx="9144000" cy="74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  <a:highlight>
                  <a:schemeClr val="lt1"/>
                </a:highlight>
                <a:latin typeface="Montserrat"/>
                <a:ea typeface="Montserrat"/>
                <a:cs typeface="Montserrat"/>
                <a:sym typeface="Montserrat"/>
              </a:rPr>
              <a:t>Database: </a:t>
            </a:r>
            <a:r>
              <a:rPr b="1" lang="en-US" sz="3200">
                <a:solidFill>
                  <a:srgbClr val="FF0000"/>
                </a:solidFill>
                <a:highlight>
                  <a:schemeClr val="lt1"/>
                </a:highlight>
                <a:latin typeface="Montserrat"/>
                <a:ea typeface="Montserrat"/>
                <a:cs typeface="Montserrat"/>
                <a:sym typeface="Montserrat"/>
              </a:rPr>
              <a:t>github.com/pi4imu/RRCS_DB</a:t>
            </a:r>
            <a:endParaRPr b="1" sz="3200">
              <a:solidFill>
                <a:srgbClr val="FF0000"/>
              </a:solidFill>
              <a:highlight>
                <a:schemeClr val="lt1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3" name="Google Shape;323;g2d3de95cdee_2_0"/>
          <p:cNvSpPr txBox="1"/>
          <p:nvPr/>
        </p:nvSpPr>
        <p:spPr>
          <a:xfrm>
            <a:off x="0" y="818100"/>
            <a:ext cx="91593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n-US" sz="3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Preprint: </a:t>
            </a:r>
            <a:r>
              <a:rPr b="1" lang="en-US" sz="320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arXiv:2408.12026</a:t>
            </a:r>
            <a:endParaRPr sz="3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2023-04-16T16:43:07Z</dcterms:created>
  <dc:creator>Лёша</dc:creator>
</cp:coreProperties>
</file>