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80" r:id="rId1"/>
  </p:sldMasterIdLst>
  <p:notesMasterIdLst>
    <p:notesMasterId r:id="rId7"/>
  </p:notesMasterIdLst>
  <p:handoutMasterIdLst>
    <p:handoutMasterId r:id="rId8"/>
  </p:handoutMasterIdLst>
  <p:sldIdLst>
    <p:sldId id="256" r:id="rId2"/>
    <p:sldId id="347" r:id="rId3"/>
    <p:sldId id="346" r:id="rId4"/>
    <p:sldId id="348" r:id="rId5"/>
    <p:sldId id="320" r:id="rId6"/>
  </p:sldIdLst>
  <p:sldSz cx="9144000" cy="5143500" type="screen16x9"/>
  <p:notesSz cx="6858000" cy="9144000"/>
  <p:embeddedFontLst>
    <p:embeddedFont>
      <p:font typeface="Cambria Math" panose="02040503050406030204" pitchFamily="18" charset="0"/>
      <p:regular r:id="rId9"/>
    </p:embeddedFont>
    <p:embeddedFont>
      <p:font typeface="Georgia" panose="02040502050405020303" pitchFamily="18" charset="0"/>
      <p:regular r:id="rId10"/>
      <p:bold r:id="rId11"/>
      <p:italic r:id="rId12"/>
      <p:boldItalic r:id="rId13"/>
    </p:embeddedFont>
    <p:embeddedFont>
      <p:font typeface="Inter Tight" panose="020B0604020202020204" charset="0"/>
      <p:regular r:id="rId14"/>
      <p:bold r:id="rId15"/>
      <p:italic r:id="rId16"/>
      <p:boldItalic r:id="rId17"/>
    </p:embeddedFont>
    <p:embeddedFont>
      <p:font typeface="Lato" panose="020F0502020204030203" pitchFamily="34" charset="0"/>
      <p:regular r:id="rId18"/>
      <p:bold r:id="rId19"/>
      <p:italic r:id="rId20"/>
      <p:boldItalic r:id="rId21"/>
    </p:embeddedFont>
    <p:embeddedFont>
      <p:font typeface="Manrope" panose="020B0604020202020204" charset="0"/>
      <p:regular r:id="rId22"/>
      <p:bold r:id="rId23"/>
    </p:embeddedFont>
    <p:embeddedFont>
      <p:font typeface="Roboto" panose="02000000000000000000" pitchFamily="2" charset="0"/>
      <p:regular r:id="rId24"/>
      <p:bold r:id="rId25"/>
      <p:italic r:id="rId26"/>
      <p:boldItalic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2425"/>
    <a:srgbClr val="D753DA"/>
    <a:srgbClr val="FF8D00"/>
    <a:srgbClr val="0EA682"/>
    <a:srgbClr val="EC4C3E"/>
    <a:srgbClr val="053B2E"/>
    <a:srgbClr val="65342B"/>
    <a:srgbClr val="00FF99"/>
    <a:srgbClr val="E0DEB5"/>
    <a:srgbClr val="ADD1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0CF5932-2A64-4AFA-8791-E7C1D0A104DD}">
  <a:tblStyle styleId="{10CF5932-2A64-4AFA-8791-E7C1D0A104D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A50E222A-7094-47DB-997B-1F2038BFFDAE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41" autoAdjust="0"/>
  </p:normalViewPr>
  <p:slideViewPr>
    <p:cSldViewPr snapToGrid="0">
      <p:cViewPr varScale="1">
        <p:scale>
          <a:sx n="106" d="100"/>
          <a:sy n="106" d="100"/>
        </p:scale>
        <p:origin x="187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font" Target="fonts/font5.fntdata"/><Relationship Id="rId18" Type="http://schemas.openxmlformats.org/officeDocument/2006/relationships/font" Target="fonts/font10.fntdata"/><Relationship Id="rId26" Type="http://schemas.openxmlformats.org/officeDocument/2006/relationships/font" Target="fonts/font18.fntdata"/><Relationship Id="rId3" Type="http://schemas.openxmlformats.org/officeDocument/2006/relationships/slide" Target="slides/slide2.xml"/><Relationship Id="rId21" Type="http://schemas.openxmlformats.org/officeDocument/2006/relationships/font" Target="fonts/font13.fntdata"/><Relationship Id="rId7" Type="http://schemas.openxmlformats.org/officeDocument/2006/relationships/notesMaster" Target="notesMasters/notesMaster1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25" Type="http://schemas.openxmlformats.org/officeDocument/2006/relationships/font" Target="fonts/font17.fntdata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20" Type="http://schemas.openxmlformats.org/officeDocument/2006/relationships/font" Target="fonts/font12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24" Type="http://schemas.openxmlformats.org/officeDocument/2006/relationships/font" Target="fonts/font16.fntdata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23" Type="http://schemas.openxmlformats.org/officeDocument/2006/relationships/font" Target="fonts/font15.fntdata"/><Relationship Id="rId28" Type="http://schemas.openxmlformats.org/officeDocument/2006/relationships/presProps" Target="presProps.xml"/><Relationship Id="rId10" Type="http://schemas.openxmlformats.org/officeDocument/2006/relationships/font" Target="fonts/font2.fntdata"/><Relationship Id="rId19" Type="http://schemas.openxmlformats.org/officeDocument/2006/relationships/font" Target="fonts/font11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Relationship Id="rId22" Type="http://schemas.openxmlformats.org/officeDocument/2006/relationships/font" Target="fonts/font14.fntdata"/><Relationship Id="rId27" Type="http://schemas.openxmlformats.org/officeDocument/2006/relationships/font" Target="fonts/font19.fntdata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98B5B17-746E-B3CE-849F-6671C28575E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BE77FD-424F-594C-C2A9-B6C56D063A6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D6BA4A-9769-42C7-8CDD-A90CB78D840B}" type="datetimeFigureOut">
              <a:rPr lang="en-US" smtClean="0"/>
              <a:t>10/10/2024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45A9B9-4F56-908E-4423-367DAE036FA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6F0929-E75F-A832-7D69-EB8B8D379BC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EDA56B-25B3-4A24-87F5-5EE5AC0DF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6353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hf hdr="0" ftr="0" dt="0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218c1b6e7da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Google Shape;215;g218c1b6e7da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2" name="Google Shape;1062;g54dda1946d_4_26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3" name="Google Shape;1063;g54dda1946d_4_26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978001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2"/>
          <p:cNvPicPr preferRelativeResize="0"/>
          <p:nvPr/>
        </p:nvPicPr>
        <p:blipFill rotWithShape="1">
          <a:blip r:embed="rId2">
            <a:alphaModFix amt="65000"/>
          </a:blip>
          <a:srcRect b="15626"/>
          <a:stretch/>
        </p:blipFill>
        <p:spPr>
          <a:xfrm>
            <a:off x="0" y="0"/>
            <a:ext cx="9143999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2"/>
          <p:cNvSpPr/>
          <p:nvPr/>
        </p:nvSpPr>
        <p:spPr>
          <a:xfrm>
            <a:off x="275700" y="275700"/>
            <a:ext cx="8592600" cy="4592100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713225" y="995300"/>
            <a:ext cx="6064200" cy="2343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500" b="1">
                <a:latin typeface="Manrope"/>
                <a:ea typeface="Manrope"/>
                <a:cs typeface="Manrope"/>
                <a:sym typeface="Manrope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713225" y="3465075"/>
            <a:ext cx="2319000" cy="68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E0908D0-51E7-0296-AED7-A3B373C692F4}"/>
              </a:ext>
            </a:extLst>
          </p:cNvPr>
          <p:cNvSpPr txBox="1"/>
          <p:nvPr userDrawn="1"/>
        </p:nvSpPr>
        <p:spPr>
          <a:xfrm>
            <a:off x="0" y="4856504"/>
            <a:ext cx="51261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 </a:t>
            </a:r>
            <a:fld id="{B6343ADB-2AB9-4650-BF88-7C8825B1F314}" type="slidenum">
              <a:rPr lang="en-US" b="1" smtClean="0"/>
              <a:pPr algn="ctr"/>
              <a:t>‹#›</a:t>
            </a:fld>
            <a:endParaRPr lang="en-US" b="1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3"/>
          <p:cNvPicPr preferRelativeResize="0"/>
          <p:nvPr/>
        </p:nvPicPr>
        <p:blipFill rotWithShape="1">
          <a:blip r:embed="rId2">
            <a:alphaModFix amt="65000"/>
          </a:blip>
          <a:srcRect b="15626"/>
          <a:stretch/>
        </p:blipFill>
        <p:spPr>
          <a:xfrm>
            <a:off x="0" y="0"/>
            <a:ext cx="9143999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3"/>
          <p:cNvSpPr/>
          <p:nvPr/>
        </p:nvSpPr>
        <p:spPr>
          <a:xfrm>
            <a:off x="275700" y="275700"/>
            <a:ext cx="8592600" cy="4592100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ctrTitle"/>
          </p:nvPr>
        </p:nvSpPr>
        <p:spPr>
          <a:xfrm>
            <a:off x="1180300" y="2229700"/>
            <a:ext cx="5395500" cy="915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500" b="1">
                <a:latin typeface="Manrope"/>
                <a:ea typeface="Manrope"/>
                <a:cs typeface="Manrope"/>
                <a:sym typeface="Manrop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ubTitle" idx="1"/>
          </p:nvPr>
        </p:nvSpPr>
        <p:spPr>
          <a:xfrm>
            <a:off x="1180300" y="3272069"/>
            <a:ext cx="2319000" cy="68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title" idx="2" hasCustomPrompt="1"/>
          </p:nvPr>
        </p:nvSpPr>
        <p:spPr>
          <a:xfrm>
            <a:off x="1180300" y="1188331"/>
            <a:ext cx="1652100" cy="9159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rPr dirty="0"/>
              <a:t>xx%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07C3BA1-DB55-E2A4-B274-E5C3B92F71D1}"/>
              </a:ext>
            </a:extLst>
          </p:cNvPr>
          <p:cNvSpPr txBox="1"/>
          <p:nvPr userDrawn="1"/>
        </p:nvSpPr>
        <p:spPr>
          <a:xfrm>
            <a:off x="0" y="4842650"/>
            <a:ext cx="51261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 </a:t>
            </a:r>
            <a:fld id="{B6343ADB-2AB9-4650-BF88-7C8825B1F314}" type="slidenum">
              <a:rPr lang="en-US" b="1" smtClean="0"/>
              <a:pPr algn="ctr"/>
              <a:t>‹#›</a:t>
            </a:fld>
            <a:endParaRPr lang="en-US" b="1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CUSTOM_13"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Google Shape;193;p28"/>
          <p:cNvPicPr preferRelativeResize="0"/>
          <p:nvPr/>
        </p:nvPicPr>
        <p:blipFill rotWithShape="1">
          <a:blip r:embed="rId2">
            <a:alphaModFix amt="65000"/>
          </a:blip>
          <a:srcRect b="15626"/>
          <a:stretch/>
        </p:blipFill>
        <p:spPr>
          <a:xfrm>
            <a:off x="0" y="0"/>
            <a:ext cx="9143999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28"/>
          <p:cNvSpPr/>
          <p:nvPr/>
        </p:nvSpPr>
        <p:spPr>
          <a:xfrm>
            <a:off x="275700" y="275700"/>
            <a:ext cx="8592600" cy="4592100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Google Shape;195;p28"/>
          <p:cNvSpPr txBox="1">
            <a:spLocks noGrp="1"/>
          </p:cNvSpPr>
          <p:nvPr>
            <p:ph type="ctrTitle"/>
          </p:nvPr>
        </p:nvSpPr>
        <p:spPr>
          <a:xfrm>
            <a:off x="713225" y="539500"/>
            <a:ext cx="6444600" cy="63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3000" b="1">
                <a:latin typeface="Manrope"/>
                <a:ea typeface="Manrope"/>
                <a:cs typeface="Manrope"/>
                <a:sym typeface="Manrop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A0EA361-40EB-E3CD-DA82-FB19FF760646}"/>
              </a:ext>
            </a:extLst>
          </p:cNvPr>
          <p:cNvSpPr txBox="1"/>
          <p:nvPr userDrawn="1"/>
        </p:nvSpPr>
        <p:spPr>
          <a:xfrm>
            <a:off x="0" y="4835723"/>
            <a:ext cx="51261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 </a:t>
            </a:r>
            <a:fld id="{B6343ADB-2AB9-4650-BF88-7C8825B1F314}" type="slidenum">
              <a:rPr lang="en-US" b="1" smtClean="0"/>
              <a:pPr algn="ctr"/>
              <a:t>‹#›</a:t>
            </a:fld>
            <a:endParaRPr lang="en-US" b="1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9"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Google Shape;203;p30"/>
          <p:cNvPicPr preferRelativeResize="0"/>
          <p:nvPr/>
        </p:nvPicPr>
        <p:blipFill rotWithShape="1">
          <a:blip r:embed="rId2">
            <a:alphaModFix amt="65000"/>
          </a:blip>
          <a:srcRect b="15626"/>
          <a:stretch/>
        </p:blipFill>
        <p:spPr>
          <a:xfrm flipH="1">
            <a:off x="0" y="0"/>
            <a:ext cx="9143999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30"/>
          <p:cNvSpPr/>
          <p:nvPr/>
        </p:nvSpPr>
        <p:spPr>
          <a:xfrm>
            <a:off x="275700" y="275700"/>
            <a:ext cx="8592600" cy="4592100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DDD36F4-9B4D-8E97-4936-844F2AE73C77}"/>
              </a:ext>
            </a:extLst>
          </p:cNvPr>
          <p:cNvSpPr txBox="1"/>
          <p:nvPr userDrawn="1"/>
        </p:nvSpPr>
        <p:spPr>
          <a:xfrm>
            <a:off x="0" y="4835723"/>
            <a:ext cx="51261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 </a:t>
            </a:r>
            <a:fld id="{B6343ADB-2AB9-4650-BF88-7C8825B1F314}" type="slidenum">
              <a:rPr lang="en-US" b="1" smtClean="0"/>
              <a:pPr algn="ctr"/>
              <a:t>‹#›</a:t>
            </a:fld>
            <a:endParaRPr lang="en-US" b="1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9_1"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Google Shape;206;p31"/>
          <p:cNvPicPr preferRelativeResize="0"/>
          <p:nvPr/>
        </p:nvPicPr>
        <p:blipFill rotWithShape="1">
          <a:blip r:embed="rId2">
            <a:alphaModFix amt="65000"/>
          </a:blip>
          <a:srcRect b="15626"/>
          <a:stretch/>
        </p:blipFill>
        <p:spPr>
          <a:xfrm rot="10800000" flipH="1">
            <a:off x="0" y="0"/>
            <a:ext cx="9143999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Manrope"/>
              <a:buNone/>
              <a:defRPr sz="3500" b="1">
                <a:solidFill>
                  <a:schemeClr val="lt1"/>
                </a:solidFill>
                <a:latin typeface="Manrope"/>
                <a:ea typeface="Manrope"/>
                <a:cs typeface="Manrope"/>
                <a:sym typeface="Manrop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Manrope"/>
              <a:buNone/>
              <a:defRPr sz="3500" b="1">
                <a:solidFill>
                  <a:schemeClr val="lt1"/>
                </a:solidFill>
                <a:latin typeface="Manrope"/>
                <a:ea typeface="Manrope"/>
                <a:cs typeface="Manrope"/>
                <a:sym typeface="Manrop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Manrope"/>
              <a:buNone/>
              <a:defRPr sz="3500" b="1">
                <a:solidFill>
                  <a:schemeClr val="lt1"/>
                </a:solidFill>
                <a:latin typeface="Manrope"/>
                <a:ea typeface="Manrope"/>
                <a:cs typeface="Manrope"/>
                <a:sym typeface="Manrop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Manrope"/>
              <a:buNone/>
              <a:defRPr sz="3500" b="1">
                <a:solidFill>
                  <a:schemeClr val="lt1"/>
                </a:solidFill>
                <a:latin typeface="Manrope"/>
                <a:ea typeface="Manrope"/>
                <a:cs typeface="Manrope"/>
                <a:sym typeface="Manrop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Manrope"/>
              <a:buNone/>
              <a:defRPr sz="3500" b="1">
                <a:solidFill>
                  <a:schemeClr val="lt1"/>
                </a:solidFill>
                <a:latin typeface="Manrope"/>
                <a:ea typeface="Manrope"/>
                <a:cs typeface="Manrope"/>
                <a:sym typeface="Manrop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Manrope"/>
              <a:buNone/>
              <a:defRPr sz="3500" b="1">
                <a:solidFill>
                  <a:schemeClr val="lt1"/>
                </a:solidFill>
                <a:latin typeface="Manrope"/>
                <a:ea typeface="Manrope"/>
                <a:cs typeface="Manrope"/>
                <a:sym typeface="Manrop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Manrope"/>
              <a:buNone/>
              <a:defRPr sz="3500" b="1">
                <a:solidFill>
                  <a:schemeClr val="lt1"/>
                </a:solidFill>
                <a:latin typeface="Manrope"/>
                <a:ea typeface="Manrope"/>
                <a:cs typeface="Manrope"/>
                <a:sym typeface="Manrop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Manrope"/>
              <a:buNone/>
              <a:defRPr sz="3500" b="1">
                <a:solidFill>
                  <a:schemeClr val="lt1"/>
                </a:solidFill>
                <a:latin typeface="Manrope"/>
                <a:ea typeface="Manrope"/>
                <a:cs typeface="Manrope"/>
                <a:sym typeface="Manrop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Manrope"/>
              <a:buNone/>
              <a:defRPr sz="3500" b="1">
                <a:solidFill>
                  <a:schemeClr val="lt1"/>
                </a:solidFill>
                <a:latin typeface="Manrope"/>
                <a:ea typeface="Manrope"/>
                <a:cs typeface="Manrope"/>
                <a:sym typeface="Manrope"/>
              </a:defRPr>
            </a:lvl9pPr>
          </a:lstStyle>
          <a:p>
            <a:endParaRPr dirty="0"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ter Tight"/>
              <a:buChar char="●"/>
              <a:defRPr>
                <a:solidFill>
                  <a:schemeClr val="lt1"/>
                </a:solidFill>
                <a:latin typeface="Inter Tight"/>
                <a:ea typeface="Inter Tight"/>
                <a:cs typeface="Inter Tight"/>
                <a:sym typeface="Inter Tight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ter Tight"/>
              <a:buChar char="○"/>
              <a:defRPr>
                <a:solidFill>
                  <a:schemeClr val="lt1"/>
                </a:solidFill>
                <a:latin typeface="Inter Tight"/>
                <a:ea typeface="Inter Tight"/>
                <a:cs typeface="Inter Tight"/>
                <a:sym typeface="Inter Tight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ter Tight"/>
              <a:buChar char="■"/>
              <a:defRPr>
                <a:solidFill>
                  <a:schemeClr val="lt1"/>
                </a:solidFill>
                <a:latin typeface="Inter Tight"/>
                <a:ea typeface="Inter Tight"/>
                <a:cs typeface="Inter Tight"/>
                <a:sym typeface="Inter Tight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ter Tight"/>
              <a:buChar char="●"/>
              <a:defRPr>
                <a:solidFill>
                  <a:schemeClr val="lt1"/>
                </a:solidFill>
                <a:latin typeface="Inter Tight"/>
                <a:ea typeface="Inter Tight"/>
                <a:cs typeface="Inter Tight"/>
                <a:sym typeface="Inter Tight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ter Tight"/>
              <a:buChar char="○"/>
              <a:defRPr>
                <a:solidFill>
                  <a:schemeClr val="lt1"/>
                </a:solidFill>
                <a:latin typeface="Inter Tight"/>
                <a:ea typeface="Inter Tight"/>
                <a:cs typeface="Inter Tight"/>
                <a:sym typeface="Inter Tight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ter Tight"/>
              <a:buChar char="■"/>
              <a:defRPr>
                <a:solidFill>
                  <a:schemeClr val="lt1"/>
                </a:solidFill>
                <a:latin typeface="Inter Tight"/>
                <a:ea typeface="Inter Tight"/>
                <a:cs typeface="Inter Tight"/>
                <a:sym typeface="Inter Tight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ter Tight"/>
              <a:buChar char="●"/>
              <a:defRPr>
                <a:solidFill>
                  <a:schemeClr val="lt1"/>
                </a:solidFill>
                <a:latin typeface="Inter Tight"/>
                <a:ea typeface="Inter Tight"/>
                <a:cs typeface="Inter Tight"/>
                <a:sym typeface="Inter Tight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ter Tight"/>
              <a:buChar char="○"/>
              <a:defRPr>
                <a:solidFill>
                  <a:schemeClr val="lt1"/>
                </a:solidFill>
                <a:latin typeface="Inter Tight"/>
                <a:ea typeface="Inter Tight"/>
                <a:cs typeface="Inter Tight"/>
                <a:sym typeface="Inter Tight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Inter Tight"/>
              <a:buChar char="■"/>
              <a:defRPr>
                <a:solidFill>
                  <a:schemeClr val="lt1"/>
                </a:solidFill>
                <a:latin typeface="Inter Tight"/>
                <a:ea typeface="Inter Tight"/>
                <a:cs typeface="Inter Tight"/>
                <a:sym typeface="Inter Tigh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74" r:id="rId3"/>
    <p:sldLayoutId id="2147483676" r:id="rId4"/>
    <p:sldLayoutId id="2147483677" r:id="rId5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12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microsoft.com/office/2007/relationships/hdphoto" Target="../media/hdphoto2.wdp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microsoft.com/office/2007/relationships/hdphoto" Target="../media/hdphoto1.wdp"/><Relationship Id="rId9" Type="http://schemas.openxmlformats.org/officeDocument/2006/relationships/image" Target="../media/image7.jp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13" Type="http://schemas.microsoft.com/office/2007/relationships/hdphoto" Target="../media/hdphoto6.wdp"/><Relationship Id="rId18" Type="http://schemas.openxmlformats.org/officeDocument/2006/relationships/image" Target="../media/image21.png"/><Relationship Id="rId3" Type="http://schemas.microsoft.com/office/2007/relationships/hdphoto" Target="../media/hdphoto3.wdp"/><Relationship Id="rId7" Type="http://schemas.openxmlformats.org/officeDocument/2006/relationships/image" Target="../media/image14.png"/><Relationship Id="rId12" Type="http://schemas.openxmlformats.org/officeDocument/2006/relationships/image" Target="../media/image17.png"/><Relationship Id="rId17" Type="http://schemas.openxmlformats.org/officeDocument/2006/relationships/image" Target="../media/image20.png"/><Relationship Id="rId2" Type="http://schemas.openxmlformats.org/officeDocument/2006/relationships/image" Target="../media/image10.png"/><Relationship Id="rId16" Type="http://schemas.openxmlformats.org/officeDocument/2006/relationships/image" Target="../media/image19.png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6.png"/><Relationship Id="rId5" Type="http://schemas.openxmlformats.org/officeDocument/2006/relationships/image" Target="../media/image12.jpg"/><Relationship Id="rId15" Type="http://schemas.openxmlformats.org/officeDocument/2006/relationships/image" Target="../media/image18.png"/><Relationship Id="rId10" Type="http://schemas.microsoft.com/office/2007/relationships/hdphoto" Target="../media/hdphoto5.wdp"/><Relationship Id="rId19" Type="http://schemas.openxmlformats.org/officeDocument/2006/relationships/image" Target="../media/image22.png"/><Relationship Id="rId4" Type="http://schemas.openxmlformats.org/officeDocument/2006/relationships/image" Target="../media/image11.jpg"/><Relationship Id="rId9" Type="http://schemas.openxmlformats.org/officeDocument/2006/relationships/image" Target="../media/image15.png"/><Relationship Id="rId14" Type="http://schemas.openxmlformats.org/officeDocument/2006/relationships/image" Target="../media/image17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png"/><Relationship Id="rId18" Type="http://schemas.openxmlformats.org/officeDocument/2006/relationships/image" Target="../media/image37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17" Type="http://schemas.openxmlformats.org/officeDocument/2006/relationships/image" Target="../media/image36.png"/><Relationship Id="rId2" Type="http://schemas.openxmlformats.org/officeDocument/2006/relationships/video" Target="../media/media1.mp4"/><Relationship Id="rId16" Type="http://schemas.openxmlformats.org/officeDocument/2006/relationships/image" Target="../media/image35.png"/><Relationship Id="rId1" Type="http://schemas.microsoft.com/office/2007/relationships/media" Target="../media/media1.mp4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4.gif"/><Relationship Id="rId15" Type="http://schemas.openxmlformats.org/officeDocument/2006/relationships/image" Target="../media/image34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Relationship Id="rId14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F329A881-1378-9501-89E0-EF1AD4CFC5D0}"/>
              </a:ext>
            </a:extLst>
          </p:cNvPr>
          <p:cNvGrpSpPr/>
          <p:nvPr/>
        </p:nvGrpSpPr>
        <p:grpSpPr>
          <a:xfrm rot="15836643" flipV="1">
            <a:off x="5560816" y="102372"/>
            <a:ext cx="5078099" cy="1901799"/>
            <a:chOff x="6592418" y="838824"/>
            <a:chExt cx="5078099" cy="1901799"/>
          </a:xfrm>
        </p:grpSpPr>
        <p:pic>
          <p:nvPicPr>
            <p:cNvPr id="4" name="Google Shape;248;p26">
              <a:extLst>
                <a:ext uri="{FF2B5EF4-FFF2-40B4-BE49-F238E27FC236}">
                  <a16:creationId xmlns:a16="http://schemas.microsoft.com/office/drawing/2014/main" id="{F74F35A4-6F90-CD20-6A89-738A88271EFB}"/>
                </a:ext>
              </a:extLst>
            </p:cNvPr>
            <p:cNvPicPr preferRelativeResize="0"/>
            <p:nvPr/>
          </p:nvPicPr>
          <p:blipFill>
            <a:blip r:embed="rId3" cstate="screen">
              <a:alphaModFix amt="5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  <a14:imgEffect>
                        <a14:brightnessContrast bright="4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9964125" flipH="1">
              <a:off x="7330121" y="1155874"/>
              <a:ext cx="3250898" cy="15554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" name="Google Shape;248;p26">
              <a:extLst>
                <a:ext uri="{FF2B5EF4-FFF2-40B4-BE49-F238E27FC236}">
                  <a16:creationId xmlns:a16="http://schemas.microsoft.com/office/drawing/2014/main" id="{CF813971-D401-7B8A-F1F3-811C97FAE02E}"/>
                </a:ext>
              </a:extLst>
            </p:cNvPr>
            <p:cNvPicPr preferRelativeResize="0"/>
            <p:nvPr/>
          </p:nvPicPr>
          <p:blipFill rotWithShape="1">
            <a:blip r:embed="rId3" cstate="screen">
              <a:alphaModFix amt="5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  <a14:imgEffect>
                        <a14:brightnessContrast bright="4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t="5464"/>
            <a:stretch/>
          </p:blipFill>
          <p:spPr>
            <a:xfrm rot="19709730" flipH="1">
              <a:off x="6592418" y="838824"/>
              <a:ext cx="5078099" cy="190179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17" name="Google Shape;217;p35"/>
          <p:cNvSpPr txBox="1">
            <a:spLocks noGrp="1"/>
          </p:cNvSpPr>
          <p:nvPr>
            <p:ph type="ctrTitle"/>
          </p:nvPr>
        </p:nvSpPr>
        <p:spPr>
          <a:xfrm>
            <a:off x="3061990" y="1400100"/>
            <a:ext cx="6176417" cy="2343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latin typeface="Lato" panose="020F0502020204030203" pitchFamily="34" charset="0"/>
              </a:rPr>
              <a:t>Investigating the Formation of Heavy Elements in Neutron Star Collisions and Rapid Neutron Capture Process</a:t>
            </a:r>
            <a:endParaRPr sz="2400" dirty="0">
              <a:latin typeface="Lato" panose="020F0502020204030203" pitchFamily="34" charset="0"/>
            </a:endParaRPr>
          </a:p>
        </p:txBody>
      </p:sp>
      <p:sp>
        <p:nvSpPr>
          <p:cNvPr id="218" name="Google Shape;218;p35"/>
          <p:cNvSpPr txBox="1">
            <a:spLocks noGrp="1"/>
          </p:cNvSpPr>
          <p:nvPr>
            <p:ph type="subTitle" idx="1"/>
          </p:nvPr>
        </p:nvSpPr>
        <p:spPr>
          <a:xfrm>
            <a:off x="616465" y="1988284"/>
            <a:ext cx="2319000" cy="68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/>
              <a:t>Presenter:</a:t>
            </a:r>
            <a:endParaRPr lang="en" b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/>
              <a:t>S</a:t>
            </a:r>
            <a:r>
              <a:rPr lang="en" sz="1400" dirty="0"/>
              <a:t>ara karimi</a:t>
            </a:r>
            <a:endParaRPr lang="fa-IR" sz="14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 sz="14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 sz="14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 sz="14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In collabration with: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/>
              <a:t>Soroush </a:t>
            </a:r>
            <a:r>
              <a:rPr lang="en" sz="1400" dirty="0"/>
              <a:t>Shakeri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Parisa Hashemi</a:t>
            </a:r>
            <a:endParaRPr dirty="0"/>
          </a:p>
        </p:txBody>
      </p:sp>
      <p:grpSp>
        <p:nvGrpSpPr>
          <p:cNvPr id="253" name="Google Shape;253;p35"/>
          <p:cNvGrpSpPr/>
          <p:nvPr/>
        </p:nvGrpSpPr>
        <p:grpSpPr>
          <a:xfrm flipH="1">
            <a:off x="269694" y="266287"/>
            <a:ext cx="2607368" cy="4592100"/>
            <a:chOff x="7651500" y="275700"/>
            <a:chExt cx="1624367" cy="4592100"/>
          </a:xfrm>
        </p:grpSpPr>
        <p:cxnSp>
          <p:nvCxnSpPr>
            <p:cNvPr id="254" name="Google Shape;254;p35"/>
            <p:cNvCxnSpPr/>
            <p:nvPr/>
          </p:nvCxnSpPr>
          <p:spPr>
            <a:xfrm>
              <a:off x="7651500" y="275700"/>
              <a:ext cx="0" cy="4592100"/>
            </a:xfrm>
            <a:prstGeom prst="straightConnector1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5" name="Google Shape;255;p35"/>
            <p:cNvCxnSpPr>
              <a:cxnSpLocks/>
            </p:cNvCxnSpPr>
            <p:nvPr/>
          </p:nvCxnSpPr>
          <p:spPr>
            <a:xfrm flipH="1">
              <a:off x="7658701" y="1566725"/>
              <a:ext cx="1617166" cy="0"/>
            </a:xfrm>
            <a:prstGeom prst="straightConnector1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D68BCF1B-B445-7937-E088-EBB17B4E030B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35000"/>
          </a:blip>
          <a:stretch>
            <a:fillRect/>
          </a:stretch>
        </p:blipFill>
        <p:spPr>
          <a:xfrm rot="19784754" flipH="1">
            <a:off x="7108635" y="860761"/>
            <a:ext cx="1660472" cy="90861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1CC8704-DB01-5FF8-4A8C-24C4CD74AD11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7810549" y="1190102"/>
            <a:ext cx="187292" cy="22992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BEF5C2B-B946-CFCB-FE79-E0767C84ADBB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7935059" y="1071480"/>
            <a:ext cx="187292" cy="22992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581B051-191F-E16B-3228-26C4EDB372F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7753819" y="982199"/>
            <a:ext cx="407755" cy="50057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3B5AC1C-0DBF-2F7F-E783-01167E52E51C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prstClr val="black"/>
              <a:schemeClr val="accent4">
                <a:tint val="45000"/>
                <a:satMod val="400000"/>
              </a:schemeClr>
            </a:duotone>
            <a:alphaModFix amt="50000"/>
          </a:blip>
          <a:stretch>
            <a:fillRect/>
          </a:stretch>
        </p:blipFill>
        <p:spPr>
          <a:xfrm rot="5803157" flipH="1">
            <a:off x="5342968" y="-213187"/>
            <a:ext cx="3409547" cy="191540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18CDC6E-F400-B412-EE9D-918E0E802933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prstClr val="black"/>
              <a:schemeClr val="accent4">
                <a:tint val="45000"/>
                <a:satMod val="400000"/>
              </a:schemeClr>
            </a:duotone>
            <a:alphaModFix amt="35000"/>
          </a:blip>
          <a:stretch>
            <a:fillRect/>
          </a:stretch>
        </p:blipFill>
        <p:spPr>
          <a:xfrm rot="5842452" flipV="1">
            <a:off x="7775326" y="1016071"/>
            <a:ext cx="1686825" cy="122269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03DB175-9B8D-C08C-C600-B054DD3E000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2775" y="888832"/>
            <a:ext cx="522830" cy="52283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3028FFE-CEFE-B8B8-4C55-9F5B4C150D2B}"/>
              </a:ext>
            </a:extLst>
          </p:cNvPr>
          <p:cNvPicPr>
            <a:picLocks noChangeAspect="1"/>
          </p:cNvPicPr>
          <p:nvPr/>
        </p:nvPicPr>
        <p:blipFill>
          <a:blip r:embed="rId10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artisticPhotocopy detail="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99945" y="864984"/>
            <a:ext cx="573611" cy="57052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EAB1982-1D61-2768-BCBB-D53828E9250C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 l="5408" r="10857" b="7946"/>
          <a:stretch/>
        </p:blipFill>
        <p:spPr>
          <a:xfrm>
            <a:off x="306815" y="330752"/>
            <a:ext cx="2558688" cy="445288"/>
          </a:xfrm>
          <a:prstGeom prst="rect">
            <a:avLst/>
          </a:prstGeom>
        </p:spPr>
      </p:pic>
      <p:sp>
        <p:nvSpPr>
          <p:cNvPr id="13" name="Diamond 12">
            <a:extLst>
              <a:ext uri="{FF2B5EF4-FFF2-40B4-BE49-F238E27FC236}">
                <a16:creationId xmlns:a16="http://schemas.microsoft.com/office/drawing/2014/main" id="{ED325BE0-C4B5-78D1-5010-01746F49E0A7}"/>
              </a:ext>
            </a:extLst>
          </p:cNvPr>
          <p:cNvSpPr/>
          <p:nvPr/>
        </p:nvSpPr>
        <p:spPr>
          <a:xfrm>
            <a:off x="322053" y="2037714"/>
            <a:ext cx="349148" cy="336403"/>
          </a:xfrm>
          <a:prstGeom prst="diamon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iamond 13">
            <a:extLst>
              <a:ext uri="{FF2B5EF4-FFF2-40B4-BE49-F238E27FC236}">
                <a16:creationId xmlns:a16="http://schemas.microsoft.com/office/drawing/2014/main" id="{F5B6C31D-D4F0-73F6-D7F1-366EB3C6D8FC}"/>
              </a:ext>
            </a:extLst>
          </p:cNvPr>
          <p:cNvSpPr/>
          <p:nvPr/>
        </p:nvSpPr>
        <p:spPr>
          <a:xfrm>
            <a:off x="322053" y="3586361"/>
            <a:ext cx="349148" cy="336403"/>
          </a:xfrm>
          <a:prstGeom prst="diamon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60ABEE6-6F88-36CB-D15B-DC7635CA42C1}"/>
              </a:ext>
            </a:extLst>
          </p:cNvPr>
          <p:cNvSpPr txBox="1"/>
          <p:nvPr/>
        </p:nvSpPr>
        <p:spPr>
          <a:xfrm>
            <a:off x="455775" y="4729196"/>
            <a:ext cx="69732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sz="1050" dirty="0">
              <a:solidFill>
                <a:schemeClr val="bg2">
                  <a:lumMod val="75000"/>
                </a:schemeClr>
              </a:solidFill>
            </a:endParaRPr>
          </a:p>
          <a:p>
            <a:r>
              <a:rPr lang="en-US" sz="1050" dirty="0">
                <a:solidFill>
                  <a:schemeClr val="bg2">
                    <a:lumMod val="75000"/>
                  </a:schemeClr>
                </a:solidFill>
              </a:rPr>
              <a:t>Li, L.-X., &amp; </a:t>
            </a:r>
            <a:r>
              <a:rPr lang="en-US" sz="1050" dirty="0" err="1">
                <a:solidFill>
                  <a:schemeClr val="bg2">
                    <a:lumMod val="75000"/>
                  </a:schemeClr>
                </a:solidFill>
              </a:rPr>
              <a:t>Paczyński</a:t>
            </a:r>
            <a:r>
              <a:rPr lang="en-US" sz="1050" dirty="0">
                <a:solidFill>
                  <a:schemeClr val="bg2">
                    <a:lumMod val="75000"/>
                  </a:schemeClr>
                </a:solidFill>
              </a:rPr>
              <a:t>, B(1998). </a:t>
            </a:r>
            <a:r>
              <a:rPr lang="en-US" sz="1050" i="1" dirty="0">
                <a:solidFill>
                  <a:schemeClr val="bg2">
                    <a:lumMod val="75000"/>
                  </a:schemeClr>
                </a:solidFill>
              </a:rPr>
              <a:t>Transient Events from Neutron Star Mergers   |</a:t>
            </a:r>
            <a:endParaRPr lang="en-US" sz="105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107" name="Picture 106">
            <a:extLst>
              <a:ext uri="{FF2B5EF4-FFF2-40B4-BE49-F238E27FC236}">
                <a16:creationId xmlns:a16="http://schemas.microsoft.com/office/drawing/2014/main" id="{11C39238-414A-DFED-FBFC-61B5CD8E653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89751" y1="55300" x2="88366" y2="47382"/>
                        <a14:backgroundMark x1="15928" y1="71264" x2="14127" y2="27458"/>
                        <a14:backgroundMark x1="44737" y1="13027" x2="87258" y2="16603"/>
                        <a14:backgroundMark x1="87258" y1="16603" x2="88366" y2="17369"/>
                        <a14:backgroundMark x1="68837" y1="17369" x2="97922" y2="37292"/>
                        <a14:backgroundMark x1="97922" y1="37292" x2="97922" y2="37292"/>
                        <a14:backgroundMark x1="80886" y1="24521" x2="84488" y2="31418"/>
                        <a14:backgroundMark x1="49723" y1="17625" x2="64543" y2="17625"/>
                        <a14:backgroundMark x1="17313" y1="48659" x2="17313" y2="37292"/>
                        <a14:backgroundMark x1="20914" y1="72286" x2="19529" y2="64112"/>
                        <a14:backgroundMark x1="34349" y1="83014" x2="35180" y2="85313"/>
                        <a14:backgroundMark x1="40443" y1="83397" x2="32271" y2="88250"/>
                        <a14:backgroundMark x1="72715" y1="79438" x2="81302" y2="98467"/>
                        <a14:backgroundMark x1="20914" y1="44828" x2="8449" y2="3984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234733" y="454719"/>
            <a:ext cx="3354044" cy="363742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5825E9E-42A9-5C39-7AA7-82856B94DAB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7402" t="7897"/>
          <a:stretch/>
        </p:blipFill>
        <p:spPr>
          <a:xfrm>
            <a:off x="1185714" y="1410427"/>
            <a:ext cx="3522571" cy="166934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A11E915-D0FA-B6D2-53EE-1C1A9B52B5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246" y="1668527"/>
            <a:ext cx="1116066" cy="1014642"/>
          </a:xfrm>
          <a:prstGeom prst="rect">
            <a:avLst/>
          </a:prstGeom>
        </p:spPr>
      </p:pic>
      <p:sp>
        <p:nvSpPr>
          <p:cNvPr id="9" name="Arrow: Right 8">
            <a:extLst>
              <a:ext uri="{FF2B5EF4-FFF2-40B4-BE49-F238E27FC236}">
                <a16:creationId xmlns:a16="http://schemas.microsoft.com/office/drawing/2014/main" id="{FABE345D-ECBA-0E8A-19AD-E82F06F1B5F6}"/>
              </a:ext>
            </a:extLst>
          </p:cNvPr>
          <p:cNvSpPr/>
          <p:nvPr/>
        </p:nvSpPr>
        <p:spPr>
          <a:xfrm>
            <a:off x="987203" y="1915131"/>
            <a:ext cx="647113" cy="49236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BD631D1-1F8E-F210-F9C6-B8E783722A62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65106"/>
          <a:stretch/>
        </p:blipFill>
        <p:spPr>
          <a:xfrm>
            <a:off x="3861966" y="922968"/>
            <a:ext cx="872196" cy="264589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DEAE5CE-1429-2FB5-9214-30E137F434A2}"/>
              </a:ext>
            </a:extLst>
          </p:cNvPr>
          <p:cNvSpPr txBox="1"/>
          <p:nvPr/>
        </p:nvSpPr>
        <p:spPr>
          <a:xfrm>
            <a:off x="1733286" y="805729"/>
            <a:ext cx="2094654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Rapid neutron capture 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B6136DD-4B4E-7744-52C4-DCF341B69753}"/>
              </a:ext>
            </a:extLst>
          </p:cNvPr>
          <p:cNvSpPr/>
          <p:nvPr/>
        </p:nvSpPr>
        <p:spPr>
          <a:xfrm>
            <a:off x="2949744" y="1657690"/>
            <a:ext cx="138500" cy="1385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sz="1100" dirty="0"/>
              <a:t>N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65B8BC5B-EA81-BA81-CA98-8218B7ED49E5}"/>
              </a:ext>
            </a:extLst>
          </p:cNvPr>
          <p:cNvSpPr/>
          <p:nvPr/>
        </p:nvSpPr>
        <p:spPr>
          <a:xfrm>
            <a:off x="3102144" y="1817124"/>
            <a:ext cx="138500" cy="1385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sz="1100" dirty="0"/>
              <a:t>N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29A3809-5A96-A835-4B84-42724F92F9EC}"/>
              </a:ext>
            </a:extLst>
          </p:cNvPr>
          <p:cNvSpPr/>
          <p:nvPr/>
        </p:nvSpPr>
        <p:spPr>
          <a:xfrm>
            <a:off x="2895818" y="1871048"/>
            <a:ext cx="138500" cy="1385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sz="1100" dirty="0"/>
              <a:t>N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B9E21FF8-469E-9501-2FF9-5A4A061D3A15}"/>
              </a:ext>
            </a:extLst>
          </p:cNvPr>
          <p:cNvSpPr/>
          <p:nvPr/>
        </p:nvSpPr>
        <p:spPr>
          <a:xfrm>
            <a:off x="3048218" y="2023448"/>
            <a:ext cx="138500" cy="1385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sz="1100" dirty="0"/>
              <a:t>N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FE4E71F0-C8A4-1073-C265-728724CDD79E}"/>
              </a:ext>
            </a:extLst>
          </p:cNvPr>
          <p:cNvSpPr/>
          <p:nvPr/>
        </p:nvSpPr>
        <p:spPr>
          <a:xfrm>
            <a:off x="3200618" y="2175848"/>
            <a:ext cx="138500" cy="1385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sz="1100" dirty="0"/>
              <a:t>N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6356CEB-5D50-3D0E-49F3-63E3BDF70363}"/>
              </a:ext>
            </a:extLst>
          </p:cNvPr>
          <p:cNvSpPr/>
          <p:nvPr/>
        </p:nvSpPr>
        <p:spPr>
          <a:xfrm>
            <a:off x="2942807" y="2181743"/>
            <a:ext cx="138500" cy="1385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sz="1100" dirty="0"/>
              <a:t>N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2370E14-2994-BDBB-50C3-55E872423849}"/>
              </a:ext>
            </a:extLst>
          </p:cNvPr>
          <p:cNvSpPr/>
          <p:nvPr/>
        </p:nvSpPr>
        <p:spPr>
          <a:xfrm>
            <a:off x="2870121" y="2369313"/>
            <a:ext cx="138500" cy="1385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sz="1100" dirty="0"/>
              <a:t>N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492E954-A4E7-5218-5AB5-0656547870DA}"/>
              </a:ext>
            </a:extLst>
          </p:cNvPr>
          <p:cNvSpPr/>
          <p:nvPr/>
        </p:nvSpPr>
        <p:spPr>
          <a:xfrm>
            <a:off x="3088074" y="2372791"/>
            <a:ext cx="138500" cy="1385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sz="1100" dirty="0"/>
              <a:t>N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D08802E-22DF-CD3A-59D8-ECF37CC23570}"/>
              </a:ext>
            </a:extLst>
          </p:cNvPr>
          <p:cNvSpPr/>
          <p:nvPr/>
        </p:nvSpPr>
        <p:spPr>
          <a:xfrm>
            <a:off x="2977969" y="2526398"/>
            <a:ext cx="138500" cy="1385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sz="1100" dirty="0"/>
              <a:t>N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4D6364F8-BE29-413B-ABEC-3AFCD1F5019A}"/>
              </a:ext>
            </a:extLst>
          </p:cNvPr>
          <p:cNvSpPr/>
          <p:nvPr/>
        </p:nvSpPr>
        <p:spPr>
          <a:xfrm>
            <a:off x="2789315" y="2615326"/>
            <a:ext cx="138500" cy="1385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sz="1100" dirty="0"/>
              <a:t>N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4466E372-109D-AC67-5F61-4979F6DA3CD0}"/>
              </a:ext>
            </a:extLst>
          </p:cNvPr>
          <p:cNvSpPr/>
          <p:nvPr/>
        </p:nvSpPr>
        <p:spPr>
          <a:xfrm>
            <a:off x="2743407" y="1620166"/>
            <a:ext cx="138500" cy="1385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sz="1100" dirty="0"/>
              <a:t>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0A18282-33C6-E929-998D-8337D791384B}"/>
              </a:ext>
            </a:extLst>
          </p:cNvPr>
          <p:cNvSpPr txBox="1"/>
          <p:nvPr/>
        </p:nvSpPr>
        <p:spPr>
          <a:xfrm>
            <a:off x="2163293" y="1373137"/>
            <a:ext cx="2046849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en-US" sz="1200" b="1" dirty="0">
                <a:solidFill>
                  <a:srgbClr val="00B0F0"/>
                </a:solidFill>
              </a:rPr>
              <a:t>Neutron rich ejecta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9350098-2BAF-370D-7A45-34B833760864}"/>
              </a:ext>
            </a:extLst>
          </p:cNvPr>
          <p:cNvSpPr/>
          <p:nvPr/>
        </p:nvSpPr>
        <p:spPr>
          <a:xfrm>
            <a:off x="3748162" y="2289852"/>
            <a:ext cx="138500" cy="1385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sz="1100" dirty="0"/>
              <a:t>N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2817A597-1585-2544-8206-C3BA88DC69ED}"/>
              </a:ext>
            </a:extLst>
          </p:cNvPr>
          <p:cNvSpPr/>
          <p:nvPr/>
        </p:nvSpPr>
        <p:spPr>
          <a:xfrm>
            <a:off x="3689543" y="2146828"/>
            <a:ext cx="138500" cy="1385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sz="1100" dirty="0"/>
              <a:t>N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A7D7C061-EBFA-6D99-3722-2003AD45281B}"/>
              </a:ext>
            </a:extLst>
          </p:cNvPr>
          <p:cNvSpPr/>
          <p:nvPr/>
        </p:nvSpPr>
        <p:spPr>
          <a:xfrm>
            <a:off x="3841943" y="1827958"/>
            <a:ext cx="138500" cy="1385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sz="1100" dirty="0"/>
              <a:t>N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BA1D0D26-FEBC-D49D-05FE-5FCB5D26DEE1}"/>
              </a:ext>
            </a:extLst>
          </p:cNvPr>
          <p:cNvSpPr/>
          <p:nvPr/>
        </p:nvSpPr>
        <p:spPr>
          <a:xfrm>
            <a:off x="4001377" y="1804509"/>
            <a:ext cx="138500" cy="1385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sz="1100" dirty="0"/>
              <a:t>N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58826AE2-2760-79EC-0904-C6FEA09ED4C6}"/>
              </a:ext>
            </a:extLst>
          </p:cNvPr>
          <p:cNvSpPr/>
          <p:nvPr/>
        </p:nvSpPr>
        <p:spPr>
          <a:xfrm>
            <a:off x="4146743" y="1872501"/>
            <a:ext cx="138500" cy="1385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sz="1100" dirty="0"/>
              <a:t>N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E6DFDCA-F51A-871C-A2DF-845D7C0BF476}"/>
              </a:ext>
            </a:extLst>
          </p:cNvPr>
          <p:cNvSpPr/>
          <p:nvPr/>
        </p:nvSpPr>
        <p:spPr>
          <a:xfrm>
            <a:off x="4271007" y="1982697"/>
            <a:ext cx="138500" cy="1385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sz="1100" dirty="0"/>
              <a:t>N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D861A63B-DA54-F166-0DCA-A36E952E3BF1}"/>
              </a:ext>
            </a:extLst>
          </p:cNvPr>
          <p:cNvSpPr/>
          <p:nvPr/>
        </p:nvSpPr>
        <p:spPr>
          <a:xfrm>
            <a:off x="4331965" y="2135097"/>
            <a:ext cx="138500" cy="1385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sz="1100" dirty="0"/>
              <a:t>N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48257B7D-AC19-7904-8EC3-D2428D00ACCF}"/>
              </a:ext>
            </a:extLst>
          </p:cNvPr>
          <p:cNvSpPr/>
          <p:nvPr/>
        </p:nvSpPr>
        <p:spPr>
          <a:xfrm>
            <a:off x="4273347" y="2273430"/>
            <a:ext cx="138500" cy="1385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sz="1100" dirty="0"/>
              <a:t>N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9084A925-2D5E-73FF-95BA-4E9F54857747}"/>
              </a:ext>
            </a:extLst>
          </p:cNvPr>
          <p:cNvSpPr/>
          <p:nvPr/>
        </p:nvSpPr>
        <p:spPr>
          <a:xfrm>
            <a:off x="4102189" y="2404728"/>
            <a:ext cx="138500" cy="1385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sz="1100" dirty="0"/>
              <a:t>N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41EFD900-30A3-15C0-05AD-445972745F1F}"/>
              </a:ext>
            </a:extLst>
          </p:cNvPr>
          <p:cNvSpPr/>
          <p:nvPr/>
        </p:nvSpPr>
        <p:spPr>
          <a:xfrm>
            <a:off x="3888824" y="2381278"/>
            <a:ext cx="138500" cy="1385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sz="1100" dirty="0"/>
              <a:t>N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EE2AD92D-7662-5FEA-7846-38AB1ABD9D82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52379" b="65241" l="34602" r="59950"/>
                    </a14:imgEffect>
                  </a14:imgLayer>
                </a14:imgProps>
              </a:ext>
            </a:extLst>
          </a:blip>
          <a:srcRect l="31434" t="50771" r="36881" b="33151"/>
          <a:stretch/>
        </p:blipFill>
        <p:spPr>
          <a:xfrm>
            <a:off x="3713814" y="1830928"/>
            <a:ext cx="760198" cy="722862"/>
          </a:xfrm>
          <a:prstGeom prst="rect">
            <a:avLst/>
          </a:prstGeom>
        </p:spPr>
      </p:pic>
      <p:sp>
        <p:nvSpPr>
          <p:cNvPr id="41" name="Oval 40">
            <a:extLst>
              <a:ext uri="{FF2B5EF4-FFF2-40B4-BE49-F238E27FC236}">
                <a16:creationId xmlns:a16="http://schemas.microsoft.com/office/drawing/2014/main" id="{4A9136CE-9C3B-0C49-A5CB-CDB312875D3F}"/>
              </a:ext>
            </a:extLst>
          </p:cNvPr>
          <p:cNvSpPr/>
          <p:nvPr/>
        </p:nvSpPr>
        <p:spPr>
          <a:xfrm>
            <a:off x="4017793" y="2411776"/>
            <a:ext cx="138500" cy="1385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sz="1100" dirty="0"/>
              <a:t>N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C6BFD7F3-CCC6-BC3F-7F94-835108DF286B}"/>
              </a:ext>
            </a:extLst>
          </p:cNvPr>
          <p:cNvSpPr/>
          <p:nvPr/>
        </p:nvSpPr>
        <p:spPr>
          <a:xfrm>
            <a:off x="3663757" y="1867816"/>
            <a:ext cx="138500" cy="1385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sz="1100" dirty="0"/>
              <a:t>N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8F4E848B-33B8-50F3-679E-89A8BBE3B07C}"/>
              </a:ext>
            </a:extLst>
          </p:cNvPr>
          <p:cNvSpPr/>
          <p:nvPr/>
        </p:nvSpPr>
        <p:spPr>
          <a:xfrm>
            <a:off x="3492599" y="1963945"/>
            <a:ext cx="138500" cy="1385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sz="1100" dirty="0"/>
              <a:t>N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3A5F0271-3D53-EC78-EBA2-21AE28AE65D8}"/>
              </a:ext>
            </a:extLst>
          </p:cNvPr>
          <p:cNvSpPr/>
          <p:nvPr/>
        </p:nvSpPr>
        <p:spPr>
          <a:xfrm>
            <a:off x="3426948" y="2313293"/>
            <a:ext cx="138500" cy="1385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sz="1100" dirty="0"/>
              <a:t>N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9FACAEA6-828E-634B-6F03-5944776B1BE7}"/>
              </a:ext>
            </a:extLst>
          </p:cNvPr>
          <p:cNvSpPr/>
          <p:nvPr/>
        </p:nvSpPr>
        <p:spPr>
          <a:xfrm>
            <a:off x="3257066" y="2445303"/>
            <a:ext cx="138500" cy="1385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sz="1100" dirty="0"/>
              <a:t>N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373428AB-3B61-881D-46DF-3179894275C1}"/>
              </a:ext>
            </a:extLst>
          </p:cNvPr>
          <p:cNvSpPr/>
          <p:nvPr/>
        </p:nvSpPr>
        <p:spPr>
          <a:xfrm>
            <a:off x="3184380" y="2632873"/>
            <a:ext cx="138500" cy="1385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sz="1100" dirty="0"/>
              <a:t>N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69A01FD5-F045-9329-FFDF-E82A9515DB06}"/>
              </a:ext>
            </a:extLst>
          </p:cNvPr>
          <p:cNvSpPr/>
          <p:nvPr/>
        </p:nvSpPr>
        <p:spPr>
          <a:xfrm>
            <a:off x="3292228" y="2789958"/>
            <a:ext cx="138500" cy="1385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sz="1100" dirty="0"/>
              <a:t>N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C92F2E79-321E-BE5A-6D43-C35CB75BBFF5}"/>
              </a:ext>
            </a:extLst>
          </p:cNvPr>
          <p:cNvSpPr/>
          <p:nvPr/>
        </p:nvSpPr>
        <p:spPr>
          <a:xfrm>
            <a:off x="3103574" y="2878886"/>
            <a:ext cx="138500" cy="1385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sz="1100" dirty="0"/>
              <a:t>N</a:t>
            </a: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F6473409-0EE6-A9D9-9DF3-208FC70FF483}"/>
              </a:ext>
            </a:extLst>
          </p:cNvPr>
          <p:cNvSpPr/>
          <p:nvPr/>
        </p:nvSpPr>
        <p:spPr>
          <a:xfrm>
            <a:off x="2912237" y="2716046"/>
            <a:ext cx="138500" cy="1385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sz="1100" dirty="0"/>
              <a:t>N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C309C83C-AE5E-4D96-3FE6-7DC81CC24CA0}"/>
              </a:ext>
            </a:extLst>
          </p:cNvPr>
          <p:cNvSpPr/>
          <p:nvPr/>
        </p:nvSpPr>
        <p:spPr>
          <a:xfrm>
            <a:off x="2839551" y="2903616"/>
            <a:ext cx="138500" cy="1385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sz="1100" dirty="0"/>
              <a:t>N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DEF386F2-90CA-AF74-C7EA-B39A4CBC13C0}"/>
              </a:ext>
            </a:extLst>
          </p:cNvPr>
          <p:cNvSpPr/>
          <p:nvPr/>
        </p:nvSpPr>
        <p:spPr>
          <a:xfrm>
            <a:off x="3250112" y="2535683"/>
            <a:ext cx="1619525" cy="2769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2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Iron nucleus</a:t>
            </a:r>
            <a:endParaRPr lang="en-US" sz="12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530B5BE-3CCD-53BB-C122-E7DA720959C8}"/>
              </a:ext>
            </a:extLst>
          </p:cNvPr>
          <p:cNvSpPr txBox="1"/>
          <p:nvPr/>
        </p:nvSpPr>
        <p:spPr>
          <a:xfrm>
            <a:off x="1480864" y="3092982"/>
            <a:ext cx="39517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FFFF00"/>
                </a:solidFill>
              </a:rPr>
              <a:t>Decompression homologous expansion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2F479A56-8CAF-ED60-5ECF-8E6C72A78686}"/>
              </a:ext>
            </a:extLst>
          </p:cNvPr>
          <p:cNvCxnSpPr>
            <a:cxnSpLocks/>
          </p:cNvCxnSpPr>
          <p:nvPr/>
        </p:nvCxnSpPr>
        <p:spPr>
          <a:xfrm>
            <a:off x="4458737" y="3050003"/>
            <a:ext cx="177291" cy="170994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070D0414-7A1F-9E13-3C06-DE8E781E0884}"/>
              </a:ext>
            </a:extLst>
          </p:cNvPr>
          <p:cNvSpPr txBox="1"/>
          <p:nvPr/>
        </p:nvSpPr>
        <p:spPr>
          <a:xfrm>
            <a:off x="4708285" y="664149"/>
            <a:ext cx="1818781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solidFill>
                  <a:schemeClr val="bg1"/>
                </a:solidFill>
              </a:rPr>
              <a:t>Heavy,neutron</a:t>
            </a:r>
            <a:r>
              <a:rPr lang="en-US" sz="1200" b="1" dirty="0">
                <a:solidFill>
                  <a:schemeClr val="bg1"/>
                </a:solidFill>
              </a:rPr>
              <a:t>-rich,</a:t>
            </a:r>
          </a:p>
          <a:p>
            <a:pPr algn="ctr"/>
            <a:r>
              <a:rPr lang="en-US" sz="1200" b="1" dirty="0">
                <a:solidFill>
                  <a:schemeClr val="bg1"/>
                </a:solidFill>
              </a:rPr>
              <a:t>Radioactive elements</a:t>
            </a:r>
          </a:p>
        </p:txBody>
      </p:sp>
      <p:pic>
        <p:nvPicPr>
          <p:cNvPr id="74" name="Picture 73">
            <a:extLst>
              <a:ext uri="{FF2B5EF4-FFF2-40B4-BE49-F238E27FC236}">
                <a16:creationId xmlns:a16="http://schemas.microsoft.com/office/drawing/2014/main" id="{0F3C9F30-7710-3640-C9D3-768A8755C1C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823" b="90000" l="10000" r="90000">
                        <a14:foregroundMark x1="38048" y1="24917" x2="34444" y2="14167"/>
                        <a14:foregroundMark x1="34444" y1="14167" x2="49205" y2="3700"/>
                        <a14:foregroundMark x1="55686" y1="5891" x2="64074" y2="14792"/>
                        <a14:foregroundMark x1="64074" y1="14792" x2="64259" y2="16198"/>
                        <a14:foregroundMark x1="26852" y1="14688" x2="29444" y2="9740"/>
                        <a14:foregroundMark x1="23249" y1="14537" x2="21574" y2="15833"/>
                        <a14:backgroundMark x1="74074" y1="3646" x2="54722" y2="521"/>
                        <a14:backgroundMark x1="71574" y1="10833" x2="62037" y2="3073"/>
                        <a14:backgroundMark x1="65000" y1="6563" x2="69907" y2="20417"/>
                        <a14:backgroundMark x1="75185" y1="6198" x2="69259" y2="19115"/>
                        <a14:backgroundMark x1="69259" y1="19115" x2="69259" y2="19115"/>
                        <a14:backgroundMark x1="70926" y1="9740" x2="71574" y2="21510"/>
                        <a14:backgroundMark x1="72500" y1="9531" x2="68611" y2="7135"/>
                        <a14:backgroundMark x1="52500" y1="2708" x2="26944" y2="3073"/>
                        <a14:backgroundMark x1="22963" y1="16354" x2="24259" y2="12292"/>
                        <a14:backgroundMark x1="24259" y1="12292" x2="27870" y2="8958"/>
                        <a14:backgroundMark x1="27870" y1="8958" x2="25278" y2="13385"/>
                        <a14:backgroundMark x1="24259" y1="16354" x2="29167" y2="7292"/>
                        <a14:backgroundMark x1="26944" y1="16719" x2="29537" y2="8073"/>
                        <a14:backgroundMark x1="36389" y1="25781" x2="47963" y2="26719"/>
                        <a14:backgroundMark x1="50556" y1="3229" x2="56759" y2="5260"/>
                        <a14:backgroundMark x1="22130" y1="16250" x2="21481" y2="13646"/>
                        <a14:backgroundMark x1="26019" y1="16771" x2="29630" y2="10156"/>
                        <a14:backgroundMark x1="24444" y1="13281" x2="23796" y2="13281"/>
                      </a14:backgroundRemoval>
                    </a14:imgEffect>
                  </a14:imgLayer>
                </a14:imgProps>
              </a:ext>
            </a:extLst>
          </a:blip>
          <a:srcRect l="23262" r="22959" b="67138"/>
          <a:stretch/>
        </p:blipFill>
        <p:spPr>
          <a:xfrm>
            <a:off x="4708286" y="1941767"/>
            <a:ext cx="895840" cy="973182"/>
          </a:xfrm>
          <a:prstGeom prst="rect">
            <a:avLst/>
          </a:prstGeom>
          <a:effectLst>
            <a:glow rad="304800">
              <a:srgbClr val="FFFF00">
                <a:alpha val="42000"/>
              </a:srgbClr>
            </a:glow>
          </a:effectLst>
        </p:spPr>
      </p:pic>
      <p:sp>
        <p:nvSpPr>
          <p:cNvPr id="76" name="Oval 75">
            <a:extLst>
              <a:ext uri="{FF2B5EF4-FFF2-40B4-BE49-F238E27FC236}">
                <a16:creationId xmlns:a16="http://schemas.microsoft.com/office/drawing/2014/main" id="{99F4DFB5-AB29-0592-F90E-D84634D36BC3}"/>
              </a:ext>
            </a:extLst>
          </p:cNvPr>
          <p:cNvSpPr/>
          <p:nvPr/>
        </p:nvSpPr>
        <p:spPr>
          <a:xfrm>
            <a:off x="3362853" y="1663688"/>
            <a:ext cx="138500" cy="1385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sz="1100" dirty="0"/>
              <a:t>N</a:t>
            </a: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C2A8ABDD-6630-AF6C-E804-F958809F4307}"/>
              </a:ext>
            </a:extLst>
          </p:cNvPr>
          <p:cNvSpPr/>
          <p:nvPr/>
        </p:nvSpPr>
        <p:spPr>
          <a:xfrm>
            <a:off x="3567292" y="1637672"/>
            <a:ext cx="138500" cy="1385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sz="1100" dirty="0"/>
              <a:t>N</a:t>
            </a: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56916E7B-97C8-2610-FCBC-4072990EBCA6}"/>
              </a:ext>
            </a:extLst>
          </p:cNvPr>
          <p:cNvSpPr/>
          <p:nvPr/>
        </p:nvSpPr>
        <p:spPr>
          <a:xfrm>
            <a:off x="3318250" y="1894149"/>
            <a:ext cx="138500" cy="1385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sz="1100" dirty="0"/>
              <a:t>N</a:t>
            </a:r>
          </a:p>
        </p:txBody>
      </p:sp>
      <p:pic>
        <p:nvPicPr>
          <p:cNvPr id="79" name="Picture 78">
            <a:extLst>
              <a:ext uri="{FF2B5EF4-FFF2-40B4-BE49-F238E27FC236}">
                <a16:creationId xmlns:a16="http://schemas.microsoft.com/office/drawing/2014/main" id="{F0C7AF09-B67B-5149-E84B-0749AFEA780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40469" b="68125" l="10000" r="90000">
                        <a14:foregroundMark x1="41296" y1="40833" x2="53056" y2="41042"/>
                        <a14:foregroundMark x1="47130" y1="68125" x2="40926" y2="67188"/>
                      </a14:backgroundRemoval>
                    </a14:imgEffect>
                  </a14:imgLayer>
                </a14:imgProps>
              </a:ext>
            </a:extLst>
          </a:blip>
          <a:srcRect t="37120" b="28927"/>
          <a:stretch/>
        </p:blipFill>
        <p:spPr>
          <a:xfrm>
            <a:off x="5197439" y="1804259"/>
            <a:ext cx="1858507" cy="1121797"/>
          </a:xfrm>
          <a:prstGeom prst="rect">
            <a:avLst/>
          </a:prstGeom>
        </p:spPr>
      </p:pic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CE5D85FD-1358-6295-4C42-94372C8B17A5}"/>
              </a:ext>
            </a:extLst>
          </p:cNvPr>
          <p:cNvCxnSpPr>
            <a:cxnSpLocks/>
          </p:cNvCxnSpPr>
          <p:nvPr/>
        </p:nvCxnSpPr>
        <p:spPr>
          <a:xfrm flipV="1">
            <a:off x="4512336" y="1451853"/>
            <a:ext cx="215973" cy="111461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34C4AC37-2422-5B31-1510-D86FBB30D38D}"/>
              </a:ext>
            </a:extLst>
          </p:cNvPr>
          <p:cNvCxnSpPr/>
          <p:nvPr/>
        </p:nvCxnSpPr>
        <p:spPr>
          <a:xfrm flipV="1">
            <a:off x="5407492" y="2402771"/>
            <a:ext cx="508470" cy="693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Arrow: Curved Left 84">
            <a:extLst>
              <a:ext uri="{FF2B5EF4-FFF2-40B4-BE49-F238E27FC236}">
                <a16:creationId xmlns:a16="http://schemas.microsoft.com/office/drawing/2014/main" id="{0F3D644F-144E-E5B7-5B7A-DEBD12A89AAE}"/>
              </a:ext>
            </a:extLst>
          </p:cNvPr>
          <p:cNvSpPr/>
          <p:nvPr/>
        </p:nvSpPr>
        <p:spPr>
          <a:xfrm>
            <a:off x="5380178" y="2404728"/>
            <a:ext cx="200127" cy="474158"/>
          </a:xfrm>
          <a:prstGeom prst="curvedLeftArrow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86" name="Picture 85">
            <a:extLst>
              <a:ext uri="{FF2B5EF4-FFF2-40B4-BE49-F238E27FC236}">
                <a16:creationId xmlns:a16="http://schemas.microsoft.com/office/drawing/2014/main" id="{672BFE2B-A814-855D-AC82-0B47E574606D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65106"/>
          <a:stretch/>
        </p:blipFill>
        <p:spPr>
          <a:xfrm>
            <a:off x="6384776" y="997296"/>
            <a:ext cx="872196" cy="2645893"/>
          </a:xfrm>
          <a:prstGeom prst="rect">
            <a:avLst/>
          </a:prstGeom>
        </p:spPr>
      </p:pic>
      <p:sp>
        <p:nvSpPr>
          <p:cNvPr id="87" name="Rectangle 86">
            <a:extLst>
              <a:ext uri="{FF2B5EF4-FFF2-40B4-BE49-F238E27FC236}">
                <a16:creationId xmlns:a16="http://schemas.microsoft.com/office/drawing/2014/main" id="{9D1150DA-9F39-3FD3-C2DE-FF1B5782297B}"/>
              </a:ext>
            </a:extLst>
          </p:cNvPr>
          <p:cNvSpPr/>
          <p:nvPr/>
        </p:nvSpPr>
        <p:spPr>
          <a:xfrm>
            <a:off x="4626861" y="2846179"/>
            <a:ext cx="967812" cy="2308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Beta particle</a:t>
            </a:r>
            <a:endParaRPr lang="en-US" sz="900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7E064A37-D3E6-5B0D-C216-72DEBF44746A}"/>
              </a:ext>
            </a:extLst>
          </p:cNvPr>
          <p:cNvSpPr/>
          <p:nvPr/>
        </p:nvSpPr>
        <p:spPr>
          <a:xfrm>
            <a:off x="5423899" y="2905963"/>
            <a:ext cx="1619525" cy="2616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05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Gold nucleus</a:t>
            </a:r>
            <a:endParaRPr lang="en-US" sz="1050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463FD2B4-12E4-A535-6ECE-441554705B7A}"/>
              </a:ext>
            </a:extLst>
          </p:cNvPr>
          <p:cNvSpPr txBox="1"/>
          <p:nvPr/>
        </p:nvSpPr>
        <p:spPr>
          <a:xfrm>
            <a:off x="4840829" y="1230061"/>
            <a:ext cx="1458857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Heating due to 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Radioactive decays</a:t>
            </a:r>
          </a:p>
        </p:txBody>
      </p: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2A1357AC-D730-FE12-6FD6-E81121D9BC1E}"/>
              </a:ext>
            </a:extLst>
          </p:cNvPr>
          <p:cNvCxnSpPr>
            <a:cxnSpLocks/>
          </p:cNvCxnSpPr>
          <p:nvPr/>
        </p:nvCxnSpPr>
        <p:spPr>
          <a:xfrm>
            <a:off x="6842259" y="3261200"/>
            <a:ext cx="177291" cy="170994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AA8F69FA-7353-C400-1B79-1DB5927D20BF}"/>
              </a:ext>
            </a:extLst>
          </p:cNvPr>
          <p:cNvCxnSpPr>
            <a:cxnSpLocks/>
          </p:cNvCxnSpPr>
          <p:nvPr/>
        </p:nvCxnSpPr>
        <p:spPr>
          <a:xfrm flipV="1">
            <a:off x="6862047" y="1297286"/>
            <a:ext cx="215973" cy="111461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3" name="Picture 92">
            <a:extLst>
              <a:ext uri="{FF2B5EF4-FFF2-40B4-BE49-F238E27FC236}">
                <a16:creationId xmlns:a16="http://schemas.microsoft.com/office/drawing/2014/main" id="{59235F8F-2C01-6F42-B3AA-591E99015DE9}"/>
              </a:ext>
            </a:extLst>
          </p:cNvPr>
          <p:cNvPicPr>
            <a:picLocks noChangeAspect="1"/>
          </p:cNvPicPr>
          <p:nvPr/>
        </p:nvPicPr>
        <p:blipFill>
          <a:blip r:embed="rId1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9916" b="89451" l="1688" r="97890">
                        <a14:foregroundMark x1="844" y1="53165" x2="7384" y2="44304"/>
                        <a14:foregroundMark x1="7384" y1="44304" x2="10127" y2="47468"/>
                        <a14:foregroundMark x1="1688" y1="55907" x2="5063" y2="46624"/>
                        <a14:foregroundMark x1="97890" y1="49578" x2="86920" y2="3924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198338">
            <a:off x="7117982" y="1471307"/>
            <a:ext cx="436215" cy="436215"/>
          </a:xfrm>
          <a:prstGeom prst="rect">
            <a:avLst/>
          </a:prstGeom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77E8E9FC-7B94-F586-6D18-CEA859947C33}"/>
              </a:ext>
            </a:extLst>
          </p:cNvPr>
          <p:cNvPicPr>
            <a:picLocks noChangeAspect="1"/>
          </p:cNvPicPr>
          <p:nvPr/>
        </p:nvPicPr>
        <p:blipFill>
          <a:blip r:embed="rId1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9916" b="89451" l="1688" r="97890">
                        <a14:foregroundMark x1="844" y1="53165" x2="7384" y2="44304"/>
                        <a14:foregroundMark x1="7384" y1="44304" x2="10127" y2="47468"/>
                        <a14:foregroundMark x1="1688" y1="55907" x2="5063" y2="46624"/>
                        <a14:foregroundMark x1="97890" y1="49578" x2="86920" y2="3924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1343196">
            <a:off x="7219704" y="2011905"/>
            <a:ext cx="436215" cy="436215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id="{829759CE-0DFF-E910-28A7-27D93A6FC817}"/>
              </a:ext>
            </a:extLst>
          </p:cNvPr>
          <p:cNvPicPr>
            <a:picLocks noChangeAspect="1"/>
          </p:cNvPicPr>
          <p:nvPr/>
        </p:nvPicPr>
        <p:blipFill>
          <a:blip r:embed="rId1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9916" b="89451" l="1688" r="97890">
                        <a14:foregroundMark x1="844" y1="53165" x2="7384" y2="44304"/>
                        <a14:foregroundMark x1="7384" y1="44304" x2="10127" y2="47468"/>
                        <a14:foregroundMark x1="1688" y1="55907" x2="5063" y2="46624"/>
                        <a14:foregroundMark x1="97890" y1="49578" x2="86920" y2="3924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186575">
            <a:off x="7087806" y="2720554"/>
            <a:ext cx="436215" cy="436215"/>
          </a:xfrm>
          <a:prstGeom prst="rect">
            <a:avLst/>
          </a:prstGeom>
        </p:spPr>
      </p:pic>
      <p:sp>
        <p:nvSpPr>
          <p:cNvPr id="96" name="TextBox 95">
            <a:extLst>
              <a:ext uri="{FF2B5EF4-FFF2-40B4-BE49-F238E27FC236}">
                <a16:creationId xmlns:a16="http://schemas.microsoft.com/office/drawing/2014/main" id="{436C7346-9D0D-4471-1D18-1243563CEC57}"/>
              </a:ext>
            </a:extLst>
          </p:cNvPr>
          <p:cNvSpPr txBox="1"/>
          <p:nvPr/>
        </p:nvSpPr>
        <p:spPr>
          <a:xfrm>
            <a:off x="7211055" y="746381"/>
            <a:ext cx="1653134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Thermal emission(</a:t>
            </a:r>
            <a:r>
              <a:rPr lang="en-US" sz="1200" b="1" dirty="0" err="1">
                <a:solidFill>
                  <a:srgbClr val="FF0000"/>
                </a:solidFill>
              </a:rPr>
              <a:t>kilonova</a:t>
            </a:r>
            <a:r>
              <a:rPr lang="en-US" sz="1200" b="1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16C8351D-A621-17FE-5FC5-65361D74DFC8}"/>
              </a:ext>
            </a:extLst>
          </p:cNvPr>
          <p:cNvSpPr txBox="1"/>
          <p:nvPr/>
        </p:nvSpPr>
        <p:spPr>
          <a:xfrm>
            <a:off x="7682728" y="2161315"/>
            <a:ext cx="165723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FFFF00"/>
                </a:solidFill>
              </a:rPr>
              <a:t>Ejecta </a:t>
            </a:r>
            <a:r>
              <a:rPr lang="en-US" sz="1100" dirty="0" err="1">
                <a:solidFill>
                  <a:srgbClr val="FFFF00"/>
                </a:solidFill>
              </a:rPr>
              <a:t>becames</a:t>
            </a:r>
            <a:r>
              <a:rPr lang="en-US" sz="1100" dirty="0">
                <a:solidFill>
                  <a:srgbClr val="FFFF00"/>
                </a:solidFill>
              </a:rPr>
              <a:t> </a:t>
            </a:r>
          </a:p>
          <a:p>
            <a:r>
              <a:rPr lang="en-US" sz="1100" dirty="0">
                <a:solidFill>
                  <a:srgbClr val="FFFF00"/>
                </a:solidFill>
              </a:rPr>
              <a:t>transparent</a:t>
            </a:r>
          </a:p>
        </p:txBody>
      </p:sp>
      <p:sp>
        <p:nvSpPr>
          <p:cNvPr id="98" name="Arrow: Down 97">
            <a:extLst>
              <a:ext uri="{FF2B5EF4-FFF2-40B4-BE49-F238E27FC236}">
                <a16:creationId xmlns:a16="http://schemas.microsoft.com/office/drawing/2014/main" id="{A2DDB677-7F0A-7B6D-6295-2C571F9A9A0C}"/>
              </a:ext>
            </a:extLst>
          </p:cNvPr>
          <p:cNvSpPr/>
          <p:nvPr/>
        </p:nvSpPr>
        <p:spPr>
          <a:xfrm>
            <a:off x="4838933" y="3906841"/>
            <a:ext cx="387656" cy="270976"/>
          </a:xfrm>
          <a:prstGeom prst="downArrow">
            <a:avLst/>
          </a:prstGeom>
          <a:ln>
            <a:solidFill>
              <a:srgbClr val="D753D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FF8312A7-33B4-AA15-87E5-74944AA531AB}"/>
                  </a:ext>
                </a:extLst>
              </p:cNvPr>
              <p:cNvSpPr txBox="1"/>
              <p:nvPr/>
            </p:nvSpPr>
            <p:spPr>
              <a:xfrm>
                <a:off x="4466603" y="4350722"/>
                <a:ext cx="1189648" cy="563488"/>
              </a:xfrm>
              <a:prstGeom prst="rect">
                <a:avLst/>
              </a:prstGeom>
            </p:spPr>
            <p:style>
              <a:lnRef idx="3">
                <a:schemeClr val="lt1"/>
              </a:lnRef>
              <a:fillRef idx="1">
                <a:schemeClr val="dk1"/>
              </a:fillRef>
              <a:effectRef idx="1">
                <a:schemeClr val="dk1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i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d</m:t>
                          </m:r>
                        </m:sub>
                      </m:sSub>
                      <m:r>
                        <a:rPr lang="en-US" sz="1600" i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sz="16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𝜅</m:t>
                          </m:r>
                          <m:sSub>
                            <m:sSubPr>
                              <m:ctrlPr>
                                <a:rPr lang="en-US" sz="1600" i="1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600" i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ej</m:t>
                              </m:r>
                            </m:sub>
                          </m:sSub>
                        </m:num>
                        <m:den>
                          <m:r>
                            <a:rPr lang="en-US" sz="1600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𝑐𝑅</m:t>
                          </m:r>
                        </m:den>
                      </m:f>
                    </m:oMath>
                  </m:oMathPara>
                </a14:m>
                <a:endParaRPr lang="en-US" sz="1600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FF8312A7-33B4-AA15-87E5-74944AA531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6603" y="4350722"/>
                <a:ext cx="1189648" cy="563488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0" name="Google Shape;286;p38">
            <a:extLst>
              <a:ext uri="{FF2B5EF4-FFF2-40B4-BE49-F238E27FC236}">
                <a16:creationId xmlns:a16="http://schemas.microsoft.com/office/drawing/2014/main" id="{09D988AC-62CF-83EC-A0D8-94E47CBD429D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4309553" y="4059992"/>
            <a:ext cx="1402569" cy="353382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/>
              <a:t>Diffusion time</a:t>
            </a:r>
            <a:endParaRPr sz="1100" dirty="0"/>
          </a:p>
        </p:txBody>
      </p:sp>
      <p:pic>
        <p:nvPicPr>
          <p:cNvPr id="101" name="Picture 100">
            <a:extLst>
              <a:ext uri="{FF2B5EF4-FFF2-40B4-BE49-F238E27FC236}">
                <a16:creationId xmlns:a16="http://schemas.microsoft.com/office/drawing/2014/main" id="{6A1D4416-BAD7-35BB-53E3-B5C5BC9A2B14}"/>
              </a:ext>
            </a:extLst>
          </p:cNvPr>
          <p:cNvPicPr>
            <a:picLocks noChangeAspect="1"/>
          </p:cNvPicPr>
          <p:nvPr/>
        </p:nvPicPr>
        <p:blipFill>
          <a:blip r:embed="rId15">
            <a:lum bright="70000" contrast="-70000"/>
          </a:blip>
          <a:stretch>
            <a:fillRect/>
          </a:stretch>
        </p:blipFill>
        <p:spPr>
          <a:xfrm>
            <a:off x="1174809" y="4146025"/>
            <a:ext cx="1722302" cy="53234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0179D4B8-5549-BDC2-73AC-911B63557A31}"/>
                  </a:ext>
                </a:extLst>
              </p:cNvPr>
              <p:cNvSpPr txBox="1"/>
              <p:nvPr/>
            </p:nvSpPr>
            <p:spPr>
              <a:xfrm>
                <a:off x="7354557" y="4520992"/>
                <a:ext cx="53649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sz="1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sz="18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sz="1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0179D4B8-5549-BDC2-73AC-911B63557A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4557" y="4520992"/>
                <a:ext cx="536493" cy="276999"/>
              </a:xfrm>
              <a:prstGeom prst="rect">
                <a:avLst/>
              </a:prstGeom>
              <a:blipFill>
                <a:blip r:embed="rId16"/>
                <a:stretch>
                  <a:fillRect l="-6818" r="-7955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6" name="Google Shape;286;p38">
            <a:extLst>
              <a:ext uri="{FF2B5EF4-FFF2-40B4-BE49-F238E27FC236}">
                <a16:creationId xmlns:a16="http://schemas.microsoft.com/office/drawing/2014/main" id="{BC542072-F654-5C0A-0DD7-1F4766E17D0F}"/>
              </a:ext>
            </a:extLst>
          </p:cNvPr>
          <p:cNvSpPr txBox="1">
            <a:spLocks/>
          </p:cNvSpPr>
          <p:nvPr/>
        </p:nvSpPr>
        <p:spPr>
          <a:xfrm>
            <a:off x="7124564" y="4254725"/>
            <a:ext cx="1402569" cy="3533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Manrope"/>
              <a:buNone/>
              <a:defRPr sz="5500" b="1" i="0" u="none" strike="noStrike" cap="none">
                <a:solidFill>
                  <a:schemeClr val="lt1"/>
                </a:solidFill>
                <a:latin typeface="Manrope"/>
                <a:ea typeface="Manrope"/>
                <a:cs typeface="Manrope"/>
                <a:sym typeface="Manrope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Manrope"/>
              <a:buNone/>
              <a:defRPr sz="5200" b="1" i="0" u="none" strike="noStrike" cap="none">
                <a:solidFill>
                  <a:srgbClr val="191919"/>
                </a:solidFill>
                <a:latin typeface="Manrope"/>
                <a:ea typeface="Manrope"/>
                <a:cs typeface="Manrope"/>
                <a:sym typeface="Manrope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Manrope"/>
              <a:buNone/>
              <a:defRPr sz="5200" b="1" i="0" u="none" strike="noStrike" cap="none">
                <a:solidFill>
                  <a:srgbClr val="191919"/>
                </a:solidFill>
                <a:latin typeface="Manrope"/>
                <a:ea typeface="Manrope"/>
                <a:cs typeface="Manrope"/>
                <a:sym typeface="Manrope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Manrope"/>
              <a:buNone/>
              <a:defRPr sz="5200" b="1" i="0" u="none" strike="noStrike" cap="none">
                <a:solidFill>
                  <a:srgbClr val="191919"/>
                </a:solidFill>
                <a:latin typeface="Manrope"/>
                <a:ea typeface="Manrope"/>
                <a:cs typeface="Manrope"/>
                <a:sym typeface="Manrope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Manrope"/>
              <a:buNone/>
              <a:defRPr sz="5200" b="1" i="0" u="none" strike="noStrike" cap="none">
                <a:solidFill>
                  <a:srgbClr val="191919"/>
                </a:solidFill>
                <a:latin typeface="Manrope"/>
                <a:ea typeface="Manrope"/>
                <a:cs typeface="Manrope"/>
                <a:sym typeface="Manrope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Manrope"/>
              <a:buNone/>
              <a:defRPr sz="5200" b="1" i="0" u="none" strike="noStrike" cap="none">
                <a:solidFill>
                  <a:srgbClr val="191919"/>
                </a:solidFill>
                <a:latin typeface="Manrope"/>
                <a:ea typeface="Manrope"/>
                <a:cs typeface="Manrope"/>
                <a:sym typeface="Manrope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Manrope"/>
              <a:buNone/>
              <a:defRPr sz="5200" b="1" i="0" u="none" strike="noStrike" cap="none">
                <a:solidFill>
                  <a:srgbClr val="191919"/>
                </a:solidFill>
                <a:latin typeface="Manrope"/>
                <a:ea typeface="Manrope"/>
                <a:cs typeface="Manrope"/>
                <a:sym typeface="Manrope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Manrope"/>
              <a:buNone/>
              <a:defRPr sz="5200" b="1" i="0" u="none" strike="noStrike" cap="none">
                <a:solidFill>
                  <a:srgbClr val="191919"/>
                </a:solidFill>
                <a:latin typeface="Manrope"/>
                <a:ea typeface="Manrope"/>
                <a:cs typeface="Manrope"/>
                <a:sym typeface="Manrope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Manrope"/>
              <a:buNone/>
              <a:defRPr sz="5200" b="1" i="0" u="none" strike="noStrike" cap="none">
                <a:solidFill>
                  <a:srgbClr val="191919"/>
                </a:solidFill>
                <a:latin typeface="Manrope"/>
                <a:ea typeface="Manrope"/>
                <a:cs typeface="Manrope"/>
                <a:sym typeface="Manrope"/>
              </a:defRPr>
            </a:lvl9pPr>
          </a:lstStyle>
          <a:p>
            <a:r>
              <a:rPr lang="en-US" sz="1200" dirty="0"/>
              <a:t>Time to peak</a:t>
            </a:r>
          </a:p>
        </p:txBody>
      </p:sp>
      <p:sp>
        <p:nvSpPr>
          <p:cNvPr id="108" name="Arrow: Right 107">
            <a:extLst>
              <a:ext uri="{FF2B5EF4-FFF2-40B4-BE49-F238E27FC236}">
                <a16:creationId xmlns:a16="http://schemas.microsoft.com/office/drawing/2014/main" id="{C2A6DD95-CA15-A53F-AB4E-B3F7EA5359DA}"/>
              </a:ext>
            </a:extLst>
          </p:cNvPr>
          <p:cNvSpPr/>
          <p:nvPr/>
        </p:nvSpPr>
        <p:spPr>
          <a:xfrm>
            <a:off x="0" y="3594947"/>
            <a:ext cx="9094763" cy="174603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Arrow: Down 108">
            <a:extLst>
              <a:ext uri="{FF2B5EF4-FFF2-40B4-BE49-F238E27FC236}">
                <a16:creationId xmlns:a16="http://schemas.microsoft.com/office/drawing/2014/main" id="{D66B297C-545D-ADC2-4F97-F6DC80D3C246}"/>
              </a:ext>
            </a:extLst>
          </p:cNvPr>
          <p:cNvSpPr/>
          <p:nvPr/>
        </p:nvSpPr>
        <p:spPr>
          <a:xfrm>
            <a:off x="1764382" y="3917397"/>
            <a:ext cx="387656" cy="270976"/>
          </a:xfrm>
          <a:prstGeom prst="downArrow">
            <a:avLst/>
          </a:prstGeom>
          <a:ln>
            <a:solidFill>
              <a:srgbClr val="D753D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Arrow: Down 109">
            <a:extLst>
              <a:ext uri="{FF2B5EF4-FFF2-40B4-BE49-F238E27FC236}">
                <a16:creationId xmlns:a16="http://schemas.microsoft.com/office/drawing/2014/main" id="{569ACF92-21A1-3131-F5A3-7872C2CE6EE0}"/>
              </a:ext>
            </a:extLst>
          </p:cNvPr>
          <p:cNvSpPr/>
          <p:nvPr/>
        </p:nvSpPr>
        <p:spPr>
          <a:xfrm>
            <a:off x="7428975" y="3972655"/>
            <a:ext cx="387656" cy="270976"/>
          </a:xfrm>
          <a:prstGeom prst="downArrow">
            <a:avLst/>
          </a:prstGeom>
          <a:ln>
            <a:solidFill>
              <a:srgbClr val="D753D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2F7F1866-5EED-73C6-A756-5BC66CC15A0A}"/>
              </a:ext>
            </a:extLst>
          </p:cNvPr>
          <p:cNvSpPr txBox="1"/>
          <p:nvPr/>
        </p:nvSpPr>
        <p:spPr>
          <a:xfrm>
            <a:off x="15224" y="3354592"/>
            <a:ext cx="907957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Time line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2" name="Rectangle 111">
                <a:extLst>
                  <a:ext uri="{FF2B5EF4-FFF2-40B4-BE49-F238E27FC236}">
                    <a16:creationId xmlns:a16="http://schemas.microsoft.com/office/drawing/2014/main" id="{B9D98826-14CA-45D7-087A-963BF1C9FC9E}"/>
                  </a:ext>
                </a:extLst>
              </p:cNvPr>
              <p:cNvSpPr/>
              <p:nvPr/>
            </p:nvSpPr>
            <p:spPr>
              <a:xfrm>
                <a:off x="2182742" y="3508480"/>
                <a:ext cx="980751" cy="307777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𝑜𝑢𝑟𝑠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2" name="Rectangle 111">
                <a:extLst>
                  <a:ext uri="{FF2B5EF4-FFF2-40B4-BE49-F238E27FC236}">
                    <a16:creationId xmlns:a16="http://schemas.microsoft.com/office/drawing/2014/main" id="{B9D98826-14CA-45D7-087A-963BF1C9FC9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2742" y="3508480"/>
                <a:ext cx="980751" cy="307777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3" name="Rectangle 112">
                <a:extLst>
                  <a:ext uri="{FF2B5EF4-FFF2-40B4-BE49-F238E27FC236}">
                    <a16:creationId xmlns:a16="http://schemas.microsoft.com/office/drawing/2014/main" id="{6CD9563A-2416-B728-D6B6-611F87FEB385}"/>
                  </a:ext>
                </a:extLst>
              </p:cNvPr>
              <p:cNvSpPr/>
              <p:nvPr/>
            </p:nvSpPr>
            <p:spPr>
              <a:xfrm>
                <a:off x="4996779" y="3528359"/>
                <a:ext cx="980751" cy="307777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𝑑𝑎𝑦𝑠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3" name="Rectangle 112">
                <a:extLst>
                  <a:ext uri="{FF2B5EF4-FFF2-40B4-BE49-F238E27FC236}">
                    <a16:creationId xmlns:a16="http://schemas.microsoft.com/office/drawing/2014/main" id="{6CD9563A-2416-B728-D6B6-611F87FEB3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6779" y="3528359"/>
                <a:ext cx="980751" cy="307777"/>
              </a:xfrm>
              <a:prstGeom prst="rect">
                <a:avLst/>
              </a:prstGeom>
              <a:blipFill>
                <a:blip r:embed="rId18"/>
                <a:stretch>
                  <a:fillRect b="-5556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4" name="Rectangle 113">
                <a:extLst>
                  <a:ext uri="{FF2B5EF4-FFF2-40B4-BE49-F238E27FC236}">
                    <a16:creationId xmlns:a16="http://schemas.microsoft.com/office/drawing/2014/main" id="{12E004C5-3F2A-F6DF-EAA6-6643684BCA85}"/>
                  </a:ext>
                </a:extLst>
              </p:cNvPr>
              <p:cNvSpPr/>
              <p:nvPr/>
            </p:nvSpPr>
            <p:spPr>
              <a:xfrm>
                <a:off x="7325902" y="3516542"/>
                <a:ext cx="1463378" cy="307777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𝑑𝑎𝑦𝑠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𝑤𝑒𝑒𝑘𝑠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4" name="Rectangle 113">
                <a:extLst>
                  <a:ext uri="{FF2B5EF4-FFF2-40B4-BE49-F238E27FC236}">
                    <a16:creationId xmlns:a16="http://schemas.microsoft.com/office/drawing/2014/main" id="{12E004C5-3F2A-F6DF-EAA6-6643684BCA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5902" y="3516542"/>
                <a:ext cx="1463378" cy="307777"/>
              </a:xfrm>
              <a:prstGeom prst="rect">
                <a:avLst/>
              </a:prstGeom>
              <a:blipFill>
                <a:blip r:embed="rId19"/>
                <a:stretch>
                  <a:fillRect b="-5556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1B67BB89-5CB0-F24C-481A-1D028362B459}"/>
              </a:ext>
            </a:extLst>
          </p:cNvPr>
          <p:cNvSpPr txBox="1"/>
          <p:nvPr/>
        </p:nvSpPr>
        <p:spPr>
          <a:xfrm>
            <a:off x="5226589" y="4883585"/>
            <a:ext cx="9180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bg2">
                    <a:lumMod val="75000"/>
                  </a:schemeClr>
                </a:solidFill>
              </a:rPr>
              <a:t>Metzger, B. D. (2019). </a:t>
            </a:r>
            <a:r>
              <a:rPr lang="en-US" sz="1100" i="1" dirty="0" err="1">
                <a:solidFill>
                  <a:schemeClr val="bg2">
                    <a:lumMod val="75000"/>
                  </a:schemeClr>
                </a:solidFill>
              </a:rPr>
              <a:t>Kilonovae</a:t>
            </a:r>
            <a:r>
              <a:rPr lang="en-US" sz="1100" dirty="0">
                <a:solidFill>
                  <a:schemeClr val="bg2">
                    <a:lumMod val="75000"/>
                  </a:schemeClr>
                </a:solidFill>
              </a:rPr>
              <a:t>. </a:t>
            </a:r>
            <a:r>
              <a:rPr lang="en-US" sz="1100" i="1" dirty="0">
                <a:solidFill>
                  <a:schemeClr val="bg2">
                    <a:lumMod val="75000"/>
                  </a:schemeClr>
                </a:solidFill>
              </a:rPr>
              <a:t>Living Reviews in Relativity</a:t>
            </a:r>
            <a:endParaRPr lang="en-US" sz="10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C3BF3E-FCB9-EEFC-30E7-768961B65866}"/>
              </a:ext>
            </a:extLst>
          </p:cNvPr>
          <p:cNvSpPr txBox="1"/>
          <p:nvPr/>
        </p:nvSpPr>
        <p:spPr>
          <a:xfrm>
            <a:off x="195877" y="263966"/>
            <a:ext cx="91044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"R-Process and </a:t>
            </a:r>
            <a:r>
              <a:rPr lang="en-US" sz="2000" b="1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Kilonova</a:t>
            </a:r>
            <a:r>
              <a:rPr lang="en-US" sz="2000" b="1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Emission in Neutron Star Mergers"</a:t>
            </a:r>
            <a:endParaRPr lang="en-US" sz="2000" b="1" dirty="0">
              <a:solidFill>
                <a:schemeClr val="bg1"/>
              </a:solidFill>
            </a:endParaRPr>
          </a:p>
        </p:txBody>
      </p:sp>
      <p:pic>
        <p:nvPicPr>
          <p:cNvPr id="115" name="Picture 114">
            <a:extLst>
              <a:ext uri="{FF2B5EF4-FFF2-40B4-BE49-F238E27FC236}">
                <a16:creationId xmlns:a16="http://schemas.microsoft.com/office/drawing/2014/main" id="{9C79BD1D-DC7F-D42F-B099-3DD765208CB5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5224" y="57202"/>
            <a:ext cx="9064754" cy="5053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998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3.82716E-6 L 0.10278 0.03673 " pathEditMode="fixed" rAng="0" ptsTypes="AA">
                                      <p:cBhvr>
                                        <p:cTn id="3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39" y="18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3.33333E-6 L 0.11476 0.00771 " pathEditMode="fixed" rAng="0" ptsTypes="AA">
                                      <p:cBhvr>
                                        <p:cTn id="4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29" y="3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2.46914E-7 L 0.06458 0.01358 " pathEditMode="fixed" rAng="0" ptsTypes="AA">
                                      <p:cBhvr>
                                        <p:cTn id="4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29" y="6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1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2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2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3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3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40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4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5000"/>
                            </p:stCondLst>
                            <p:childTnLst>
                              <p:par>
                                <p:cTn id="10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5500"/>
                            </p:stCondLst>
                            <p:childTnLst>
                              <p:par>
                                <p:cTn id="10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6000"/>
                            </p:stCondLst>
                            <p:childTnLst>
                              <p:par>
                                <p:cTn id="1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6500"/>
                            </p:stCondLst>
                            <p:childTnLst>
                              <p:par>
                                <p:cTn id="1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8500"/>
                            </p:stCondLst>
                            <p:childTnLst>
                              <p:par>
                                <p:cTn id="1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9500"/>
                            </p:stCondLst>
                            <p:childTnLst>
                              <p:par>
                                <p:cTn id="1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21000"/>
                            </p:stCondLst>
                            <p:childTnLst>
                              <p:par>
                                <p:cTn id="1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1500"/>
                            </p:stCondLst>
                            <p:childTnLst>
                              <p:par>
                                <p:cTn id="1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2500"/>
                            </p:stCondLst>
                            <p:childTnLst>
                              <p:par>
                                <p:cTn id="1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23500"/>
                            </p:stCondLst>
                            <p:childTnLst>
                              <p:par>
                                <p:cTn id="16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25000"/>
                            </p:stCondLst>
                            <p:childTnLst>
                              <p:par>
                                <p:cTn id="17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5500"/>
                            </p:stCondLst>
                            <p:childTnLst>
                              <p:par>
                                <p:cTn id="18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26000"/>
                            </p:stCondLst>
                            <p:childTnLst>
                              <p:par>
                                <p:cTn id="18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26500"/>
                            </p:stCondLst>
                            <p:childTnLst>
                              <p:par>
                                <p:cTn id="19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27000"/>
                            </p:stCondLst>
                            <p:childTnLst>
                              <p:par>
                                <p:cTn id="19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27500"/>
                            </p:stCondLst>
                            <p:childTnLst>
                              <p:par>
                                <p:cTn id="19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28000"/>
                            </p:stCondLst>
                            <p:childTnLst>
                              <p:par>
                                <p:cTn id="20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28500"/>
                            </p:stCondLst>
                            <p:childTnLst>
                              <p:par>
                                <p:cTn id="20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9" dur="2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30500"/>
                            </p:stCondLst>
                            <p:childTnLst>
                              <p:par>
                                <p:cTn id="2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31500"/>
                            </p:stCondLst>
                            <p:childTnLst>
                              <p:par>
                                <p:cTn id="2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0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32000"/>
                            </p:stCondLst>
                            <p:childTnLst>
                              <p:par>
                                <p:cTn id="2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32500"/>
                            </p:stCondLst>
                            <p:childTnLst>
                              <p:par>
                                <p:cTn id="2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 animBg="1"/>
      <p:bldP spid="17" grpId="0" animBg="1"/>
      <p:bldP spid="18" grpId="0" animBg="1"/>
      <p:bldP spid="21" grpId="0" animBg="1"/>
      <p:bldP spid="28" grpId="0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60" grpId="0"/>
      <p:bldP spid="70" grpId="0" animBg="1"/>
      <p:bldP spid="85" grpId="0" animBg="1"/>
      <p:bldP spid="87" grpId="0"/>
      <p:bldP spid="88" grpId="0"/>
      <p:bldP spid="89" grpId="0" animBg="1"/>
      <p:bldP spid="96" grpId="0" animBg="1"/>
      <p:bldP spid="97" grpId="0"/>
      <p:bldP spid="98" grpId="0" animBg="1"/>
      <p:bldP spid="99" grpId="0" animBg="1"/>
      <p:bldP spid="100" grpId="0"/>
      <p:bldP spid="105" grpId="0"/>
      <p:bldP spid="106" grpId="0"/>
      <p:bldP spid="109" grpId="0" animBg="1"/>
      <p:bldP spid="110" grpId="0" animBg="1"/>
      <p:bldP spid="3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405;p42">
            <a:extLst>
              <a:ext uri="{FF2B5EF4-FFF2-40B4-BE49-F238E27FC236}">
                <a16:creationId xmlns:a16="http://schemas.microsoft.com/office/drawing/2014/main" id="{825ED956-BDA7-B0DC-D5D1-E4016C59279E}"/>
              </a:ext>
            </a:extLst>
          </p:cNvPr>
          <p:cNvSpPr txBox="1">
            <a:spLocks/>
          </p:cNvSpPr>
          <p:nvPr/>
        </p:nvSpPr>
        <p:spPr>
          <a:xfrm>
            <a:off x="636373" y="419708"/>
            <a:ext cx="1906227" cy="46172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Manrope"/>
              <a:buNone/>
              <a:defRPr sz="5500" b="1" i="0" u="none" strike="noStrike" cap="none">
                <a:solidFill>
                  <a:schemeClr val="lt1"/>
                </a:solidFill>
                <a:latin typeface="Manrope"/>
                <a:ea typeface="Manrope"/>
                <a:cs typeface="Manrope"/>
                <a:sym typeface="Manrope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Manrope"/>
              <a:buNone/>
              <a:defRPr sz="5200" b="1" i="0" u="none" strike="noStrike" cap="none">
                <a:solidFill>
                  <a:srgbClr val="191919"/>
                </a:solidFill>
                <a:latin typeface="Manrope"/>
                <a:ea typeface="Manrope"/>
                <a:cs typeface="Manrope"/>
                <a:sym typeface="Manrope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Manrope"/>
              <a:buNone/>
              <a:defRPr sz="5200" b="1" i="0" u="none" strike="noStrike" cap="none">
                <a:solidFill>
                  <a:srgbClr val="191919"/>
                </a:solidFill>
                <a:latin typeface="Manrope"/>
                <a:ea typeface="Manrope"/>
                <a:cs typeface="Manrope"/>
                <a:sym typeface="Manrope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Manrope"/>
              <a:buNone/>
              <a:defRPr sz="5200" b="1" i="0" u="none" strike="noStrike" cap="none">
                <a:solidFill>
                  <a:srgbClr val="191919"/>
                </a:solidFill>
                <a:latin typeface="Manrope"/>
                <a:ea typeface="Manrope"/>
                <a:cs typeface="Manrope"/>
                <a:sym typeface="Manrope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Manrope"/>
              <a:buNone/>
              <a:defRPr sz="5200" b="1" i="0" u="none" strike="noStrike" cap="none">
                <a:solidFill>
                  <a:srgbClr val="191919"/>
                </a:solidFill>
                <a:latin typeface="Manrope"/>
                <a:ea typeface="Manrope"/>
                <a:cs typeface="Manrope"/>
                <a:sym typeface="Manrope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Manrope"/>
              <a:buNone/>
              <a:defRPr sz="5200" b="1" i="0" u="none" strike="noStrike" cap="none">
                <a:solidFill>
                  <a:srgbClr val="191919"/>
                </a:solidFill>
                <a:latin typeface="Manrope"/>
                <a:ea typeface="Manrope"/>
                <a:cs typeface="Manrope"/>
                <a:sym typeface="Manrope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Manrope"/>
              <a:buNone/>
              <a:defRPr sz="5200" b="1" i="0" u="none" strike="noStrike" cap="none">
                <a:solidFill>
                  <a:srgbClr val="191919"/>
                </a:solidFill>
                <a:latin typeface="Manrope"/>
                <a:ea typeface="Manrope"/>
                <a:cs typeface="Manrope"/>
                <a:sym typeface="Manrope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Manrope"/>
              <a:buNone/>
              <a:defRPr sz="5200" b="1" i="0" u="none" strike="noStrike" cap="none">
                <a:solidFill>
                  <a:srgbClr val="191919"/>
                </a:solidFill>
                <a:latin typeface="Manrope"/>
                <a:ea typeface="Manrope"/>
                <a:cs typeface="Manrope"/>
                <a:sym typeface="Manrope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Manrope"/>
              <a:buNone/>
              <a:defRPr sz="5200" b="1" i="0" u="none" strike="noStrike" cap="none">
                <a:solidFill>
                  <a:srgbClr val="191919"/>
                </a:solidFill>
                <a:latin typeface="Manrope"/>
                <a:ea typeface="Manrope"/>
                <a:cs typeface="Manrope"/>
                <a:sym typeface="Manrope"/>
              </a:defRPr>
            </a:lvl9pPr>
          </a:lstStyle>
          <a:p>
            <a:r>
              <a:rPr lang="en-US" sz="1600" dirty="0">
                <a:solidFill>
                  <a:srgbClr val="152425"/>
                </a:solidFill>
              </a:rPr>
              <a:t>Model properties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7D49580-422C-8F13-D888-B729682F1975}"/>
                  </a:ext>
                </a:extLst>
              </p:cNvPr>
              <p:cNvSpPr txBox="1"/>
              <p:nvPr/>
            </p:nvSpPr>
            <p:spPr>
              <a:xfrm>
                <a:off x="326675" y="1254119"/>
                <a:ext cx="1550020" cy="461729"/>
              </a:xfrm>
              <a:prstGeom prst="rect">
                <a:avLst/>
              </a:prstGeom>
              <a:ln>
                <a:solidFill>
                  <a:srgbClr val="FFC000"/>
                </a:solidFill>
              </a:ln>
            </p:spPr>
            <p:style>
              <a:lnRef idx="3">
                <a:schemeClr val="lt1"/>
              </a:lnRef>
              <a:fillRef idx="1">
                <a:schemeClr val="dk1"/>
              </a:fillRef>
              <a:effectRef idx="1">
                <a:schemeClr val="dk1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sub>
                      </m:sSub>
                      <m:r>
                        <a:rPr lang="en-US" sz="1400" b="0" i="1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0" i="1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𝑀</m:t>
                      </m:r>
                      <m:sSup>
                        <m:sSupPr>
                          <m:ctrlPr>
                            <a:rPr lang="en-US" sz="1400" b="0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f>
                            <m:fPr>
                              <m:ctrlPr>
                                <a:rPr lang="en-US" sz="1400" b="0" i="1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 b="0" i="1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num>
                            <m:den>
                              <m:r>
                                <a:rPr lang="en-US" sz="1400" b="0" i="1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  <m:r>
                                <a:rPr lang="en-US" sz="1400" b="0" i="1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den>
                          </m:f>
                          <m:r>
                            <a:rPr lang="en-US" sz="1400" b="0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sz="1400" b="0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400" b="0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7D49580-422C-8F13-D888-B729682F19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675" y="1254119"/>
                <a:ext cx="1550020" cy="46172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rgbClr val="FFC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6C28E43D-AA05-2A16-4F21-DE14256B11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61054" y="2419208"/>
            <a:ext cx="2380558" cy="238055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2661070-B359-1755-97C6-6895A454E5FC}"/>
                  </a:ext>
                </a:extLst>
              </p:cNvPr>
              <p:cNvSpPr txBox="1"/>
              <p:nvPr/>
            </p:nvSpPr>
            <p:spPr>
              <a:xfrm>
                <a:off x="326675" y="1900408"/>
                <a:ext cx="2380557" cy="763029"/>
              </a:xfrm>
              <a:prstGeom prst="rect">
                <a:avLst/>
              </a:prstGeom>
              <a:ln>
                <a:solidFill>
                  <a:srgbClr val="FFC000"/>
                </a:solidFill>
              </a:ln>
            </p:spPr>
            <p:style>
              <a:lnRef idx="3">
                <a:schemeClr val="lt1"/>
              </a:lnRef>
              <a:fillRef idx="1">
                <a:schemeClr val="dk1"/>
              </a:fillRef>
              <a:effectRef idx="1">
                <a:schemeClr val="dk1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a-I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a-IR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fa-IR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fa-IR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a-IR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r>
                        <a:rPr lang="fa-I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fa-I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a-I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  <m:sSub>
                            <m:sSubPr>
                              <m:ctrlPr>
                                <a:rPr lang="fa-IR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a-IR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fa-I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sub>
                          </m:sSub>
                          <m:sSub>
                            <m:sSubPr>
                              <m:ctrlPr>
                                <a:rPr lang="fa-IR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a-IR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fa-I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sub>
                          </m:sSub>
                        </m:num>
                        <m:den>
                          <m:r>
                            <a:rPr lang="fa-I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  <m:r>
                            <a:rPr lang="fa-I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𝜋𝛽</m:t>
                          </m:r>
                          <m:sSub>
                            <m:sSubPr>
                              <m:ctrlPr>
                                <a:rPr lang="fa-IR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a-IR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fa-I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sub>
                          </m:sSub>
                          <m:r>
                            <a:rPr lang="fa-I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r>
                        <a:rPr lang="fa-I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fa-I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fa-I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fa-IR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a-IR" b="0" i="1" smtClean="0"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fa-IR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sub>
                              </m:sSub>
                            </m:e>
                            <m:sup>
                              <m:f>
                                <m:fPr>
                                  <m:ctrlPr>
                                    <a:rPr lang="fa-I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a-I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4</m:t>
                                  </m:r>
                                </m:num>
                                <m:den>
                                  <m:r>
                                    <a:rPr lang="fa-I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den>
                              </m:f>
                            </m:sup>
                          </m:sSup>
                          <m:sSub>
                            <m:sSubPr>
                              <m:ctrlPr>
                                <a:rPr lang="fa-IR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a-IR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fa-I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sub>
                          </m:sSub>
                        </m:num>
                        <m:den>
                          <m:r>
                            <a:rPr lang="fa-I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  <m:r>
                            <a:rPr lang="fa-I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lang="fa-I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a-I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p>
                              <m:f>
                                <m:fPr>
                                  <m:ctrlPr>
                                    <a:rPr lang="fa-I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a-I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a-I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den>
                              </m:f>
                            </m:sup>
                          </m:sSup>
                          <m:sSub>
                            <m:sSubPr>
                              <m:ctrlPr>
                                <a:rPr lang="fa-I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a-I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fa-I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fa-I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𝑡𝑐</m:t>
                          </m:r>
                        </m:den>
                      </m:f>
                    </m:oMath>
                  </m:oMathPara>
                </a14:m>
                <a:endParaRPr lang="fa-IR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2661070-B359-1755-97C6-6895A454E5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675" y="1900408"/>
                <a:ext cx="2380557" cy="76302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solidFill>
                  <a:srgbClr val="FFC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717A89C-FAF7-D324-5D06-FD315C863FEE}"/>
                  </a:ext>
                </a:extLst>
              </p:cNvPr>
              <p:cNvSpPr txBox="1"/>
              <p:nvPr/>
            </p:nvSpPr>
            <p:spPr>
              <a:xfrm>
                <a:off x="326675" y="2829297"/>
                <a:ext cx="1259619" cy="494238"/>
              </a:xfrm>
              <a:prstGeom prst="rect">
                <a:avLst/>
              </a:prstGeom>
              <a:ln>
                <a:solidFill>
                  <a:srgbClr val="FFC000"/>
                </a:solidFill>
              </a:ln>
            </p:spPr>
            <p:style>
              <a:lnRef idx="3">
                <a:schemeClr val="lt1"/>
              </a:lnRef>
              <a:fillRef idx="1">
                <a:schemeClr val="dk1"/>
              </a:fillRef>
              <a:effectRef idx="1">
                <a:schemeClr val="dk1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a-I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a-IR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fa-IR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fa-IR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a-IR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den>
                      </m:f>
                    </m:oMath>
                  </m:oMathPara>
                </a14:m>
                <a:endParaRPr lang="fa-IR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717A89C-FAF7-D324-5D06-FD315C863F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675" y="2829297"/>
                <a:ext cx="1259619" cy="49423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solidFill>
                  <a:srgbClr val="FFC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Google Shape;405;p42">
            <a:extLst>
              <a:ext uri="{FF2B5EF4-FFF2-40B4-BE49-F238E27FC236}">
                <a16:creationId xmlns:a16="http://schemas.microsoft.com/office/drawing/2014/main" id="{D7BD37B2-F141-1F16-41FB-4D8BC3EB2364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3316011" y="407108"/>
            <a:ext cx="3145043" cy="461729"/>
          </a:xfrm>
          <a:prstGeom prst="rect">
            <a:avLst/>
          </a:prstGeom>
          <a:solidFill>
            <a:srgbClr val="0070C0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/>
              <a:t>Evolution of thermal energy</a:t>
            </a:r>
            <a:endParaRPr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808A309-1343-10E9-0F30-37E35006C892}"/>
                  </a:ext>
                </a:extLst>
              </p:cNvPr>
              <p:cNvSpPr txBox="1"/>
              <p:nvPr/>
            </p:nvSpPr>
            <p:spPr>
              <a:xfrm>
                <a:off x="3259523" y="982833"/>
                <a:ext cx="3258017" cy="602857"/>
              </a:xfrm>
              <a:prstGeom prst="rect">
                <a:avLst/>
              </a:prstGeom>
              <a:ln>
                <a:solidFill>
                  <a:srgbClr val="0070C0"/>
                </a:solidFill>
              </a:ln>
            </p:spPr>
            <p:style>
              <a:lnRef idx="3">
                <a:schemeClr val="lt1"/>
              </a:lnRef>
              <a:fillRef idx="1">
                <a:schemeClr val="dk1"/>
              </a:fillRef>
              <a:effectRef idx="1">
                <a:schemeClr val="dk1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 panose="02040503050406030204" pitchFamily="18" charset="0"/>
                                </a:rPr>
                                <m:t>δE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dt</m:t>
                          </m:r>
                        </m:den>
                      </m:f>
                      <m:r>
                        <a:rPr lang="en-US" sz="1600" i="1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 panose="02040503050406030204" pitchFamily="18" charset="0"/>
                                </a:rPr>
                                <m:t>δE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dt</m:t>
                          </m:r>
                        </m:den>
                      </m:f>
                      <m:r>
                        <a:rPr lang="en-US" sz="1600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r>
                        <a:rPr lang="en-US" sz="1600" i="1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̇"/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</m:acc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808A309-1343-10E9-0F30-37E35006C8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9523" y="982833"/>
                <a:ext cx="3258017" cy="60285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4FE29B0-9377-1DB1-D3C7-D763EBE01DD8}"/>
                  </a:ext>
                </a:extLst>
              </p:cNvPr>
              <p:cNvSpPr txBox="1"/>
              <p:nvPr/>
            </p:nvSpPr>
            <p:spPr>
              <a:xfrm>
                <a:off x="3313203" y="1854488"/>
                <a:ext cx="2517594" cy="652743"/>
              </a:xfrm>
              <a:prstGeom prst="rect">
                <a:avLst/>
              </a:prstGeom>
              <a:noFill/>
              <a:ln>
                <a:solidFill>
                  <a:srgbClr val="00B0F0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</m:acc>
                      <m:r>
                        <a:rPr lang="en-US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r>
                        <a:rPr lang="en-US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r>
                        <a:rPr lang="en-US" i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  <m:r>
                                <a:rPr lang="en-US" i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̇"/>
                                  <m:ctrlP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i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i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̇"/>
                                  <m:ctrlP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4FE29B0-9377-1DB1-D3C7-D763EBE01D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3203" y="1854488"/>
                <a:ext cx="2517594" cy="652743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solidFill>
                  <a:srgbClr val="00B0F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917AEC67-5E78-2B23-06A9-FB49770323BE}"/>
              </a:ext>
            </a:extLst>
          </p:cNvPr>
          <p:cNvSpPr txBox="1"/>
          <p:nvPr/>
        </p:nvSpPr>
        <p:spPr>
          <a:xfrm>
            <a:off x="3269735" y="2667317"/>
            <a:ext cx="3023066" cy="430887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The sources of thermal energy include heating from the decay of radioactive elements.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D3EC8A7-27AB-A560-3919-4B14D9CDD4BA}"/>
                  </a:ext>
                </a:extLst>
              </p:cNvPr>
              <p:cNvSpPr txBox="1"/>
              <p:nvPr/>
            </p:nvSpPr>
            <p:spPr>
              <a:xfrm>
                <a:off x="2927273" y="4002078"/>
                <a:ext cx="4572000" cy="57708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Clr>
                    <a:schemeClr val="bg1"/>
                  </a:buClr>
                  <a:buFont typeface="Arial" panose="020B0604020202020204" pitchFamily="34" charset="0"/>
                  <a:buChar char="•"/>
                </a:pPr>
                <a:r>
                  <a:rPr lang="en-US" sz="1050" dirty="0">
                    <a:solidFill>
                      <a:schemeClr val="bg1"/>
                    </a:solidFill>
                    <a:effectLst/>
                    <a:latin typeface="Georgia" panose="02040502050405020303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the </a:t>
                </a:r>
                <a14:m>
                  <m:oMath xmlns:m="http://schemas.openxmlformats.org/officeDocument/2006/math">
                    <m:r>
                      <a:rPr lang="en-US" sz="1050" i="1">
                        <a:solidFill>
                          <a:schemeClr val="bg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𝑟</m:t>
                    </m:r>
                  </m:oMath>
                </a14:m>
                <a:r>
                  <a:rPr lang="en-US" sz="1050" dirty="0">
                    <a:solidFill>
                      <a:schemeClr val="bg1"/>
                    </a:solidFill>
                    <a:effectLst/>
                    <a:latin typeface="Georgia" panose="02040502050405020303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-process mass fraction in mass layer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50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50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𝑀</m:t>
                        </m:r>
                      </m:e>
                      <m:sub>
                        <m:r>
                          <a:rPr lang="en-US" sz="1050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𝑣</m:t>
                        </m:r>
                      </m:sub>
                    </m:sSub>
                  </m:oMath>
                </a14:m>
                <a:endParaRPr lang="en-US" sz="1050" dirty="0">
                  <a:solidFill>
                    <a:schemeClr val="bg1"/>
                  </a:solidFill>
                  <a:effectLst/>
                  <a:latin typeface="Georgia" panose="02040502050405020303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buClr>
                    <a:schemeClr val="bg1"/>
                  </a:buClr>
                </a:pPr>
                <a:r>
                  <a:rPr lang="en-US" sz="1050" dirty="0">
                    <a:solidFill>
                      <a:schemeClr val="bg1"/>
                    </a:solidFill>
                    <a:effectLst/>
                    <a:latin typeface="Georgia" panose="02040502050405020303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pPr marL="285750" indent="-285750">
                  <a:buClr>
                    <a:schemeClr val="bg1"/>
                  </a:buClr>
                  <a:buFont typeface="Arial" panose="020B0604020202020204" pitchFamily="34" charset="0"/>
                  <a:buChar char="•"/>
                </a:pPr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D3EC8A7-27AB-A560-3919-4B14D9CDD4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7273" y="4002078"/>
                <a:ext cx="4572000" cy="577081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Left Brace 19">
            <a:extLst>
              <a:ext uri="{FF2B5EF4-FFF2-40B4-BE49-F238E27FC236}">
                <a16:creationId xmlns:a16="http://schemas.microsoft.com/office/drawing/2014/main" id="{57A80337-FE1A-E434-FED3-69A46E0DC4E0}"/>
              </a:ext>
            </a:extLst>
          </p:cNvPr>
          <p:cNvSpPr/>
          <p:nvPr/>
        </p:nvSpPr>
        <p:spPr>
          <a:xfrm>
            <a:off x="2770036" y="3191012"/>
            <a:ext cx="255228" cy="588988"/>
          </a:xfrm>
          <a:prstGeom prst="leftBrac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Left Brace 20">
            <a:extLst>
              <a:ext uri="{FF2B5EF4-FFF2-40B4-BE49-F238E27FC236}">
                <a16:creationId xmlns:a16="http://schemas.microsoft.com/office/drawing/2014/main" id="{2B325417-0E39-3C61-8939-9B1B297B1447}"/>
              </a:ext>
            </a:extLst>
          </p:cNvPr>
          <p:cNvSpPr/>
          <p:nvPr/>
        </p:nvSpPr>
        <p:spPr>
          <a:xfrm>
            <a:off x="2770035" y="3992151"/>
            <a:ext cx="255230" cy="679816"/>
          </a:xfrm>
          <a:prstGeom prst="leftBrac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88F2239-2596-5FC6-E4CD-D3C39CFA9F77}"/>
              </a:ext>
            </a:extLst>
          </p:cNvPr>
          <p:cNvSpPr txBox="1"/>
          <p:nvPr/>
        </p:nvSpPr>
        <p:spPr>
          <a:xfrm>
            <a:off x="2933327" y="3191012"/>
            <a:ext cx="4572000" cy="2492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indent="-285750">
              <a:lnSpc>
                <a:spcPts val="1200"/>
              </a:lnSpc>
              <a:spcBef>
                <a:spcPts val="0"/>
              </a:spcBef>
              <a:spcAft>
                <a:spcPts val="1200"/>
              </a:spcAft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 initial mass fraction of free neutrons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C965CF26-DBBA-960B-77E9-FCA4BC56F61B}"/>
                  </a:ext>
                </a:extLst>
              </p:cNvPr>
              <p:cNvSpPr txBox="1"/>
              <p:nvPr/>
            </p:nvSpPr>
            <p:spPr>
              <a:xfrm>
                <a:off x="3025265" y="3573082"/>
                <a:ext cx="2717180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>
                  <a:lnSpc>
                    <a:spcPts val="1200"/>
                  </a:lnSpc>
                  <a:spcBef>
                    <a:spcPts val="0"/>
                  </a:spcBef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rgbClr val="FF0000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𝑋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𝑛</m:t>
                          </m:r>
                          <m:r>
                            <a:rPr lang="en-US" sz="1400">
                              <a:solidFill>
                                <a:srgbClr val="FF0000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,</m:t>
                          </m:r>
                          <m:r>
                            <a:rPr lang="en-US" sz="1400" i="1">
                              <a:solidFill>
                                <a:srgbClr val="FF0000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𝑣</m:t>
                          </m:r>
                        </m:sub>
                      </m:sSub>
                      <m:r>
                        <a:rPr lang="en-US" sz="1400">
                          <a:solidFill>
                            <a:schemeClr val="bg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US" sz="1400" i="1"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sz="1400"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2</m:t>
                          </m:r>
                        </m:num>
                        <m:den>
                          <m:r>
                            <a:rPr lang="en-US" sz="1400" i="1"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𝜋</m:t>
                          </m:r>
                        </m:den>
                      </m:f>
                      <m:d>
                        <m:dPr>
                          <m:ctrlPr>
                            <a:rPr lang="en-US" sz="1400" i="1"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en-US" sz="1400"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1</m:t>
                          </m:r>
                          <m:r>
                            <a:rPr lang="en-US" sz="1400" i="1"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400" i="1">
                                  <a:solidFill>
                                    <a:schemeClr val="bg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solidFill>
                                    <a:schemeClr val="bg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US" sz="1400" i="1">
                                  <a:solidFill>
                                    <a:schemeClr val="bg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  <m:t>𝑒</m:t>
                              </m:r>
                            </m:sub>
                          </m:sSub>
                        </m:e>
                      </m:d>
                      <m:r>
                        <m:rPr>
                          <m:sty m:val="p"/>
                        </m:rPr>
                        <a:rPr lang="en-US" sz="1400">
                          <a:solidFill>
                            <a:schemeClr val="bg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arctan</m:t>
                      </m:r>
                      <m:r>
                        <a:rPr lang="en-US" sz="1400">
                          <a:solidFill>
                            <a:schemeClr val="bg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⁡</m:t>
                      </m:r>
                      <m:d>
                        <m:dPr>
                          <m:ctrlPr>
                            <a:rPr lang="en-US" sz="1400" i="1"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400" i="1">
                                  <a:solidFill>
                                    <a:schemeClr val="bg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400" i="1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𝑛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1400" i="1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solidFill>
                                        <a:schemeClr val="bg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Arial" panose="020B0604020202020204" pitchFamily="34" charset="0"/>
                                    </a:rPr>
                                    <m:t>𝑣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n-US" sz="1400">
                          <a:solidFill>
                            <a:schemeClr val="bg1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,</m:t>
                      </m:r>
                    </m:oMath>
                  </m:oMathPara>
                </a14:m>
                <a:endParaRPr lang="en-US" sz="1400" dirty="0">
                  <a:solidFill>
                    <a:schemeClr val="bg1"/>
                  </a:solidFill>
                  <a:effectLst/>
                  <a:latin typeface="Georgia" panose="02040502050405020303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C965CF26-DBBA-960B-77E9-FCA4BC56F6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5265" y="3573082"/>
                <a:ext cx="2717180" cy="400110"/>
              </a:xfrm>
              <a:prstGeom prst="rect">
                <a:avLst/>
              </a:prstGeom>
              <a:blipFill>
                <a:blip r:embed="rId11"/>
                <a:stretch>
                  <a:fillRect t="-439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AD1E9FA4-ADBB-3DD6-B15F-A49A2CE1AACA}"/>
                  </a:ext>
                </a:extLst>
              </p:cNvPr>
              <p:cNvSpPr/>
              <p:nvPr/>
            </p:nvSpPr>
            <p:spPr>
              <a:xfrm>
                <a:off x="6763442" y="1401000"/>
                <a:ext cx="2053883" cy="880923"/>
              </a:xfrm>
              <a:prstGeom prst="rect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1100" b="1" i="1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1100" b="1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𝒀</m:t>
                        </m:r>
                      </m:e>
                      <m:sub>
                        <m:r>
                          <a:rPr lang="en-US" sz="1100" b="1" i="1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𝒆</m:t>
                        </m:r>
                      </m:sub>
                    </m:sSub>
                    <m:r>
                      <a:rPr lang="en-US" sz="1100" b="1" i="1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US" sz="1100" dirty="0">
                    <a:solidFill>
                      <a:schemeClr val="tx1"/>
                    </a:solidFill>
                  </a:rPr>
                  <a:t>is the </a:t>
                </a:r>
                <a:r>
                  <a:rPr lang="en-US" sz="1100" b="1" dirty="0">
                    <a:solidFill>
                      <a:schemeClr val="tx1"/>
                    </a:solidFill>
                  </a:rPr>
                  <a:t>electron fraction</a:t>
                </a:r>
                <a:endParaRPr lang="fa-IR" sz="1100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en-US" sz="1100" dirty="0">
                    <a:solidFill>
                      <a:schemeClr val="tx1"/>
                    </a:solidFill>
                  </a:rPr>
                  <a:t>plays an important role in the</a:t>
                </a:r>
                <a:endParaRPr lang="fa-IR" sz="1100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en-US" sz="1100" dirty="0">
                    <a:solidFill>
                      <a:schemeClr val="tx1"/>
                    </a:solidFill>
                  </a:rPr>
                  <a:t> r-process and the </a:t>
                </a:r>
                <a:endParaRPr lang="fa-IR" sz="1100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en-US" sz="1100" dirty="0" err="1">
                    <a:solidFill>
                      <a:schemeClr val="tx1"/>
                    </a:solidFill>
                  </a:rPr>
                  <a:t>kilonova</a:t>
                </a:r>
                <a:r>
                  <a:rPr lang="en-US" sz="1100" dirty="0">
                    <a:solidFill>
                      <a:schemeClr val="tx1"/>
                    </a:solidFill>
                  </a:rPr>
                  <a:t> </a:t>
                </a:r>
                <a:r>
                  <a:rPr lang="en-US" sz="1100" b="1" dirty="0">
                    <a:solidFill>
                      <a:schemeClr val="tx1"/>
                    </a:solidFill>
                  </a:rPr>
                  <a:t>light curve</a:t>
                </a:r>
              </a:p>
            </p:txBody>
          </p:sp>
        </mc:Choice>
        <mc:Fallback xmlns="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AD1E9FA4-ADBB-3DD6-B15F-A49A2CE1AAC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3442" y="1401000"/>
                <a:ext cx="2053883" cy="880923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3FBEF6F3-3928-A744-0F60-4B25E2692807}"/>
                  </a:ext>
                </a:extLst>
              </p:cNvPr>
              <p:cNvSpPr txBox="1"/>
              <p:nvPr/>
            </p:nvSpPr>
            <p:spPr>
              <a:xfrm>
                <a:off x="3159644" y="4273829"/>
                <a:ext cx="5461200" cy="31720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𝑋</m:t>
                        </m:r>
                      </m:e>
                      <m:sub>
                        <m:r>
                          <a:rPr lang="en-US" sz="1400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𝑟</m:t>
                        </m:r>
                        <m:r>
                          <a:rPr lang="en-US" sz="140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,</m:t>
                        </m:r>
                        <m:r>
                          <a:rPr lang="en-US" sz="1400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𝑣</m:t>
                        </m:r>
                      </m:sub>
                    </m:sSub>
                    <m:r>
                      <a:rPr lang="en-US" sz="1400">
                        <a:solidFill>
                          <a:schemeClr val="bg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=</m:t>
                    </m:r>
                    <m:r>
                      <a:rPr lang="en-US" sz="1400">
                        <a:solidFill>
                          <a:schemeClr val="bg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1</m:t>
                    </m:r>
                    <m:r>
                      <a:rPr lang="en-US" sz="1400" i="1">
                        <a:solidFill>
                          <a:schemeClr val="bg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−</m:t>
                    </m:r>
                    <m:sSub>
                      <m:sSubPr>
                        <m:ctrlPr>
                          <a:rPr lang="en-US" sz="1400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𝑋</m:t>
                        </m:r>
                      </m:e>
                      <m:sub>
                        <m:r>
                          <a:rPr lang="en-US" sz="1400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𝑛</m:t>
                        </m:r>
                        <m:r>
                          <a:rPr lang="en-US" sz="1400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,</m:t>
                        </m:r>
                        <m:r>
                          <a:rPr lang="en-US" sz="1400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𝑣</m:t>
                        </m:r>
                      </m:sub>
                    </m:sSub>
                  </m:oMath>
                </a14:m>
                <a:r>
                  <a:rPr lang="en-US" sz="1400" dirty="0">
                    <a:solidFill>
                      <a:schemeClr val="bg1"/>
                    </a:solidFill>
                    <a:effectLst/>
                    <a:latin typeface="Georgia" panose="02040502050405020303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3FBEF6F3-3928-A744-0F60-4B25E26928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9644" y="4273829"/>
                <a:ext cx="5461200" cy="317203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Rectangle 30">
            <a:extLst>
              <a:ext uri="{FF2B5EF4-FFF2-40B4-BE49-F238E27FC236}">
                <a16:creationId xmlns:a16="http://schemas.microsoft.com/office/drawing/2014/main" id="{5042BD93-F1F3-E810-F954-E18F3EDAFB73}"/>
              </a:ext>
            </a:extLst>
          </p:cNvPr>
          <p:cNvSpPr/>
          <p:nvPr/>
        </p:nvSpPr>
        <p:spPr>
          <a:xfrm>
            <a:off x="-63305" y="-4747"/>
            <a:ext cx="9207305" cy="5143500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36A807A5-4452-4D37-E0DC-DF2CEE55EC93}"/>
              </a:ext>
            </a:extLst>
          </p:cNvPr>
          <p:cNvSpPr txBox="1">
            <a:spLocks/>
          </p:cNvSpPr>
          <p:nvPr/>
        </p:nvSpPr>
        <p:spPr>
          <a:xfrm>
            <a:off x="155176" y="53396"/>
            <a:ext cx="7717500" cy="63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Manrope"/>
              <a:buNone/>
              <a:defRPr sz="5500" b="1" i="0" u="none" strike="noStrike" cap="none">
                <a:solidFill>
                  <a:schemeClr val="lt1"/>
                </a:solidFill>
                <a:latin typeface="Manrope"/>
                <a:ea typeface="Manrope"/>
                <a:cs typeface="Manrope"/>
                <a:sym typeface="Manrope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Manrope"/>
              <a:buNone/>
              <a:defRPr sz="5200" b="1" i="0" u="none" strike="noStrike" cap="none">
                <a:solidFill>
                  <a:srgbClr val="191919"/>
                </a:solidFill>
                <a:latin typeface="Manrope"/>
                <a:ea typeface="Manrope"/>
                <a:cs typeface="Manrope"/>
                <a:sym typeface="Manrope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Manrope"/>
              <a:buNone/>
              <a:defRPr sz="5200" b="1" i="0" u="none" strike="noStrike" cap="none">
                <a:solidFill>
                  <a:srgbClr val="191919"/>
                </a:solidFill>
                <a:latin typeface="Manrope"/>
                <a:ea typeface="Manrope"/>
                <a:cs typeface="Manrope"/>
                <a:sym typeface="Manrope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Manrope"/>
              <a:buNone/>
              <a:defRPr sz="5200" b="1" i="0" u="none" strike="noStrike" cap="none">
                <a:solidFill>
                  <a:srgbClr val="191919"/>
                </a:solidFill>
                <a:latin typeface="Manrope"/>
                <a:ea typeface="Manrope"/>
                <a:cs typeface="Manrope"/>
                <a:sym typeface="Manrope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Manrope"/>
              <a:buNone/>
              <a:defRPr sz="5200" b="1" i="0" u="none" strike="noStrike" cap="none">
                <a:solidFill>
                  <a:srgbClr val="191919"/>
                </a:solidFill>
                <a:latin typeface="Manrope"/>
                <a:ea typeface="Manrope"/>
                <a:cs typeface="Manrope"/>
                <a:sym typeface="Manrope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Manrope"/>
              <a:buNone/>
              <a:defRPr sz="5200" b="1" i="0" u="none" strike="noStrike" cap="none">
                <a:solidFill>
                  <a:srgbClr val="191919"/>
                </a:solidFill>
                <a:latin typeface="Manrope"/>
                <a:ea typeface="Manrope"/>
                <a:cs typeface="Manrope"/>
                <a:sym typeface="Manrope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Manrope"/>
              <a:buNone/>
              <a:defRPr sz="5200" b="1" i="0" u="none" strike="noStrike" cap="none">
                <a:solidFill>
                  <a:srgbClr val="191919"/>
                </a:solidFill>
                <a:latin typeface="Manrope"/>
                <a:ea typeface="Manrope"/>
                <a:cs typeface="Manrope"/>
                <a:sym typeface="Manrope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Manrope"/>
              <a:buNone/>
              <a:defRPr sz="5200" b="1" i="0" u="none" strike="noStrike" cap="none">
                <a:solidFill>
                  <a:srgbClr val="191919"/>
                </a:solidFill>
                <a:latin typeface="Manrope"/>
                <a:ea typeface="Manrope"/>
                <a:cs typeface="Manrope"/>
                <a:sym typeface="Manrope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Manrope"/>
              <a:buNone/>
              <a:defRPr sz="5200" b="1" i="0" u="none" strike="noStrike" cap="none">
                <a:solidFill>
                  <a:srgbClr val="191919"/>
                </a:solidFill>
                <a:latin typeface="Manrope"/>
                <a:ea typeface="Manrope"/>
                <a:cs typeface="Manrope"/>
                <a:sym typeface="Manrope"/>
              </a:defRPr>
            </a:lvl9pPr>
          </a:lstStyle>
          <a:p>
            <a:r>
              <a:rPr lang="en-US" sz="2800" dirty="0"/>
              <a:t>blue vs red </a:t>
            </a:r>
            <a:r>
              <a:rPr lang="en-US" sz="2800" dirty="0" err="1"/>
              <a:t>kilonova</a:t>
            </a:r>
            <a:r>
              <a:rPr lang="en-US" sz="2800" dirty="0"/>
              <a:t> </a:t>
            </a:r>
          </a:p>
        </p:txBody>
      </p:sp>
      <p:pic>
        <p:nvPicPr>
          <p:cNvPr id="33" name="Blue_and_red_kilonova_Simulations_and_data_Kasen_2017">
            <a:hlinkClick r:id="" action="ppaction://media"/>
            <a:extLst>
              <a:ext uri="{FF2B5EF4-FFF2-40B4-BE49-F238E27FC236}">
                <a16:creationId xmlns:a16="http://schemas.microsoft.com/office/drawing/2014/main" id="{35E4803A-0BC0-E12F-05E8-63D0E6CD325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-63305" y="2417319"/>
            <a:ext cx="3769615" cy="2526757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6288BAF4-FD0F-CAB4-5EAF-A8FE4CA36F67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608225" y="644521"/>
            <a:ext cx="1965838" cy="252675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5" name="Table 34">
                <a:extLst>
                  <a:ext uri="{FF2B5EF4-FFF2-40B4-BE49-F238E27FC236}">
                    <a16:creationId xmlns:a16="http://schemas.microsoft.com/office/drawing/2014/main" id="{49899A20-1807-771A-0132-3F11FAD5CF9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47987199"/>
                  </p:ext>
                </p:extLst>
              </p:nvPr>
            </p:nvGraphicFramePr>
            <p:xfrm>
              <a:off x="407854" y="824031"/>
              <a:ext cx="2874377" cy="1891546"/>
            </p:xfrm>
            <a:graphic>
              <a:graphicData uri="http://schemas.openxmlformats.org/drawingml/2006/table">
                <a:tbl>
                  <a:tblPr firstRow="1" bandRow="1">
                    <a:tableStyleId>{74C1A8A3-306A-4EB7-A6B1-4F7E0EB9C5D6}</a:tableStyleId>
                  </a:tblPr>
                  <a:tblGrid>
                    <a:gridCol w="695505">
                      <a:extLst>
                        <a:ext uri="{9D8B030D-6E8A-4147-A177-3AD203B41FA5}">
                          <a16:colId xmlns:a16="http://schemas.microsoft.com/office/drawing/2014/main" val="1380249874"/>
                        </a:ext>
                      </a:extLst>
                    </a:gridCol>
                    <a:gridCol w="1089436">
                      <a:extLst>
                        <a:ext uri="{9D8B030D-6E8A-4147-A177-3AD203B41FA5}">
                          <a16:colId xmlns:a16="http://schemas.microsoft.com/office/drawing/2014/main" val="490807454"/>
                        </a:ext>
                      </a:extLst>
                    </a:gridCol>
                    <a:gridCol w="1089436">
                      <a:extLst>
                        <a:ext uri="{9D8B030D-6E8A-4147-A177-3AD203B41FA5}">
                          <a16:colId xmlns:a16="http://schemas.microsoft.com/office/drawing/2014/main" val="1271467329"/>
                        </a:ext>
                      </a:extLst>
                    </a:gridCol>
                  </a:tblGrid>
                  <a:tr h="406806">
                    <a:tc>
                      <a:txBody>
                        <a:bodyPr/>
                        <a:lstStyle/>
                        <a:p>
                          <a:pPr algn="ctr"/>
                          <a:endParaRPr lang="en-US" sz="1200" b="1" dirty="0"/>
                        </a:p>
                      </a:txBody>
                      <a:tcPr anchor="ctr"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Red </a:t>
                          </a:r>
                          <a:r>
                            <a:rPr lang="en-US" dirty="0" err="1"/>
                            <a:t>Kilonova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Blue </a:t>
                          </a:r>
                          <a:r>
                            <a:rPr lang="en-US" dirty="0" err="1"/>
                            <a:t>Kilonova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rgbClr val="0070C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83052785"/>
                      </a:ext>
                    </a:extLst>
                  </a:tr>
                  <a:tr h="338754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𝒀</m:t>
                                    </m:r>
                                  </m:e>
                                  <m:sub>
                                    <m:r>
                                      <a:rPr lang="en-US" sz="16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𝒆</m:t>
                                    </m:r>
                                  </m:sub>
                                </m:sSub>
                                <m:r>
                                  <a:rPr lang="en-US" sz="1600" b="1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 </m:t>
                                </m:r>
                              </m:oMath>
                            </m:oMathPara>
                          </a14:m>
                          <a:endParaRPr lang="en-US" sz="1600" b="1" dirty="0"/>
                        </a:p>
                      </a:txBody>
                      <a:tcPr anchor="ctr">
                        <a:gradFill flip="none" rotWithShape="1">
                          <a:gsLst>
                            <a:gs pos="0">
                              <a:srgbClr val="FF0000">
                                <a:tint val="66000"/>
                                <a:satMod val="160000"/>
                              </a:srgbClr>
                            </a:gs>
                            <a:gs pos="50000">
                              <a:srgbClr val="FF0000">
                                <a:tint val="44500"/>
                                <a:satMod val="160000"/>
                              </a:srgbClr>
                            </a:gs>
                            <a:gs pos="100000">
                              <a:srgbClr val="FF0000">
                                <a:tint val="23500"/>
                                <a:satMod val="160000"/>
                              </a:srgbClr>
                            </a:gs>
                          </a:gsLst>
                          <a:lin ang="8100000" scaled="1"/>
                          <a:tileRect/>
                        </a:gra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≤</m:t>
                              </m:r>
                            </m:oMath>
                          </a14:m>
                          <a:r>
                            <a:rPr lang="en-US" dirty="0"/>
                            <a:t>0.2</a:t>
                          </a:r>
                        </a:p>
                      </a:txBody>
                      <a:tcPr anchor="ctr">
                        <a:gradFill flip="none" rotWithShape="1">
                          <a:gsLst>
                            <a:gs pos="0">
                              <a:srgbClr val="FF0000">
                                <a:tint val="66000"/>
                                <a:satMod val="160000"/>
                              </a:srgbClr>
                            </a:gs>
                            <a:gs pos="50000">
                              <a:srgbClr val="FF0000">
                                <a:tint val="44500"/>
                                <a:satMod val="160000"/>
                              </a:srgbClr>
                            </a:gs>
                            <a:gs pos="100000">
                              <a:srgbClr val="FF0000">
                                <a:tint val="23500"/>
                                <a:satMod val="160000"/>
                              </a:srgbClr>
                            </a:gs>
                          </a:gsLst>
                          <a:lin ang="8100000" scaled="1"/>
                          <a:tileRect/>
                        </a:gra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~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4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anchor="ctr">
                        <a:gradFill flip="none" rotWithShape="1">
                          <a:gsLst>
                            <a:gs pos="0">
                              <a:srgbClr val="0070C0">
                                <a:tint val="66000"/>
                                <a:satMod val="160000"/>
                              </a:srgbClr>
                            </a:gs>
                            <a:gs pos="50000">
                              <a:srgbClr val="0070C0">
                                <a:tint val="44500"/>
                                <a:satMod val="160000"/>
                              </a:srgbClr>
                            </a:gs>
                            <a:gs pos="100000">
                              <a:srgbClr val="0070C0">
                                <a:tint val="23500"/>
                                <a:satMod val="160000"/>
                              </a:srgbClr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60869494"/>
                      </a:ext>
                    </a:extLst>
                  </a:tr>
                  <a:tr h="338754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a-IR" sz="1600" b="1" i="1" smtClean="0"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</m:oMath>
                            </m:oMathPara>
                          </a14:m>
                          <a:endParaRPr lang="en-US" sz="1200" b="1" dirty="0"/>
                        </a:p>
                      </a:txBody>
                      <a:tcPr anchor="ctr">
                        <a:gradFill flip="none" rotWithShape="1">
                          <a:gsLst>
                            <a:gs pos="0">
                              <a:srgbClr val="FF0000">
                                <a:tint val="66000"/>
                                <a:satMod val="160000"/>
                              </a:srgbClr>
                            </a:gs>
                            <a:gs pos="50000">
                              <a:srgbClr val="FF0000">
                                <a:tint val="44500"/>
                                <a:satMod val="160000"/>
                              </a:srgbClr>
                            </a:gs>
                            <a:gs pos="100000">
                              <a:srgbClr val="FF0000">
                                <a:tint val="23500"/>
                                <a:satMod val="160000"/>
                              </a:srgbClr>
                            </a:gs>
                          </a:gsLst>
                          <a:lin ang="8100000" scaled="1"/>
                          <a:tileRect/>
                        </a:gra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30</a:t>
                          </a:r>
                        </a:p>
                      </a:txBody>
                      <a:tcPr anchor="ctr">
                        <a:gradFill flip="none" rotWithShape="1">
                          <a:gsLst>
                            <a:gs pos="0">
                              <a:srgbClr val="FF0000">
                                <a:tint val="66000"/>
                                <a:satMod val="160000"/>
                              </a:srgbClr>
                            </a:gs>
                            <a:gs pos="50000">
                              <a:srgbClr val="FF0000">
                                <a:tint val="44500"/>
                                <a:satMod val="160000"/>
                              </a:srgbClr>
                            </a:gs>
                            <a:gs pos="100000">
                              <a:srgbClr val="FF0000">
                                <a:tint val="23500"/>
                                <a:satMod val="160000"/>
                              </a:srgbClr>
                            </a:gs>
                          </a:gsLst>
                          <a:lin ang="8100000" scaled="1"/>
                          <a:tileRect/>
                        </a:gra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</a:t>
                          </a:r>
                        </a:p>
                      </a:txBody>
                      <a:tcPr anchor="ctr">
                        <a:gradFill flip="none" rotWithShape="1">
                          <a:gsLst>
                            <a:gs pos="0">
                              <a:srgbClr val="0070C0">
                                <a:tint val="66000"/>
                                <a:satMod val="160000"/>
                              </a:srgbClr>
                            </a:gs>
                            <a:gs pos="50000">
                              <a:srgbClr val="0070C0">
                                <a:tint val="44500"/>
                                <a:satMod val="160000"/>
                              </a:srgbClr>
                            </a:gs>
                            <a:gs pos="100000">
                              <a:srgbClr val="0070C0">
                                <a:tint val="23500"/>
                                <a:satMod val="160000"/>
                              </a:srgbClr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63114467"/>
                      </a:ext>
                    </a:extLst>
                  </a:tr>
                  <a:tr h="338754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1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 dirty="0" smtClean="0">
                                        <a:latin typeface="Cambria Math" panose="02040503050406030204" pitchFamily="18" charset="0"/>
                                      </a:rPr>
                                      <m:t>𝑨</m:t>
                                    </m:r>
                                  </m:e>
                                  <m:sub>
                                    <m:r>
                                      <a:rPr lang="en-US" sz="1600" b="1" i="1" dirty="0" smtClean="0">
                                        <a:latin typeface="Cambria Math" panose="02040503050406030204" pitchFamily="18" charset="0"/>
                                      </a:rPr>
                                      <m:t>𝒎𝒂𝒙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b="1" dirty="0"/>
                        </a:p>
                      </a:txBody>
                      <a:tcPr anchor="ctr">
                        <a:gradFill flip="none" rotWithShape="1">
                          <a:gsLst>
                            <a:gs pos="0">
                              <a:srgbClr val="FF0000">
                                <a:tint val="66000"/>
                                <a:satMod val="160000"/>
                              </a:srgbClr>
                            </a:gs>
                            <a:gs pos="50000">
                              <a:srgbClr val="FF0000">
                                <a:tint val="44500"/>
                                <a:satMod val="160000"/>
                              </a:srgbClr>
                            </a:gs>
                            <a:gs pos="100000">
                              <a:srgbClr val="FF0000">
                                <a:tint val="23500"/>
                                <a:satMod val="160000"/>
                              </a:srgbClr>
                            </a:gs>
                          </a:gsLst>
                          <a:lin ang="8100000" scaled="1"/>
                          <a:tileRect/>
                        </a:gra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~</m:t>
                              </m:r>
                            </m:oMath>
                          </a14:m>
                          <a:r>
                            <a:rPr lang="en-US" dirty="0"/>
                            <a:t>200</a:t>
                          </a:r>
                        </a:p>
                      </a:txBody>
                      <a:tcPr anchor="ctr">
                        <a:gradFill flip="none" rotWithShape="1">
                          <a:gsLst>
                            <a:gs pos="0">
                              <a:srgbClr val="FF0000">
                                <a:tint val="66000"/>
                                <a:satMod val="160000"/>
                              </a:srgbClr>
                            </a:gs>
                            <a:gs pos="50000">
                              <a:srgbClr val="FF0000">
                                <a:tint val="44500"/>
                                <a:satMod val="160000"/>
                              </a:srgbClr>
                            </a:gs>
                            <a:gs pos="100000">
                              <a:srgbClr val="FF0000">
                                <a:tint val="23500"/>
                                <a:satMod val="160000"/>
                              </a:srgbClr>
                            </a:gs>
                          </a:gsLst>
                          <a:lin ang="8100000" scaled="1"/>
                          <a:tileRect/>
                        </a:gra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≤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100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anchor="ctr">
                        <a:gradFill flip="none" rotWithShape="1">
                          <a:gsLst>
                            <a:gs pos="0">
                              <a:srgbClr val="0070C0">
                                <a:tint val="66000"/>
                                <a:satMod val="160000"/>
                              </a:srgbClr>
                            </a:gs>
                            <a:gs pos="50000">
                              <a:srgbClr val="0070C0">
                                <a:tint val="44500"/>
                                <a:satMod val="160000"/>
                              </a:srgbClr>
                            </a:gs>
                            <a:gs pos="100000">
                              <a:srgbClr val="0070C0">
                                <a:tint val="23500"/>
                                <a:satMod val="160000"/>
                              </a:srgbClr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01829575"/>
                      </a:ext>
                    </a:extLst>
                  </a:tr>
                  <a:tr h="338754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𝒕</m:t>
                                    </m:r>
                                  </m:e>
                                  <m:sub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</a:rPr>
                                      <m:t>𝒑𝒆𝒂𝒌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b="1" dirty="0"/>
                        </a:p>
                      </a:txBody>
                      <a:tcPr anchor="ctr">
                        <a:gradFill flip="none" rotWithShape="1">
                          <a:gsLst>
                            <a:gs pos="0">
                              <a:srgbClr val="FF0000">
                                <a:tint val="66000"/>
                                <a:satMod val="160000"/>
                              </a:srgbClr>
                            </a:gs>
                            <a:gs pos="50000">
                              <a:srgbClr val="FF0000">
                                <a:tint val="44500"/>
                                <a:satMod val="160000"/>
                              </a:srgbClr>
                            </a:gs>
                            <a:gs pos="100000">
                              <a:srgbClr val="FF0000">
                                <a:tint val="23500"/>
                                <a:satMod val="160000"/>
                              </a:srgbClr>
                            </a:gs>
                          </a:gsLst>
                          <a:lin ang="8100000" scaled="1"/>
                          <a:tileRect/>
                        </a:gra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~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𝑤𝑒𝑒𝑘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anchor="ctr">
                        <a:gradFill flip="none" rotWithShape="1">
                          <a:gsLst>
                            <a:gs pos="0">
                              <a:srgbClr val="FF0000">
                                <a:tint val="66000"/>
                                <a:satMod val="160000"/>
                              </a:srgbClr>
                            </a:gs>
                            <a:gs pos="50000">
                              <a:srgbClr val="FF0000">
                                <a:tint val="44500"/>
                                <a:satMod val="160000"/>
                              </a:srgbClr>
                            </a:gs>
                            <a:gs pos="100000">
                              <a:srgbClr val="FF0000">
                                <a:tint val="23500"/>
                                <a:satMod val="160000"/>
                              </a:srgbClr>
                            </a:gs>
                          </a:gsLst>
                          <a:lin ang="8100000" scaled="1"/>
                          <a:tileRect/>
                        </a:gra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~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𝑑𝑎𝑦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anchor="ctr">
                        <a:gradFill flip="none" rotWithShape="1">
                          <a:gsLst>
                            <a:gs pos="0">
                              <a:srgbClr val="0070C0">
                                <a:tint val="66000"/>
                                <a:satMod val="160000"/>
                              </a:srgbClr>
                            </a:gs>
                            <a:gs pos="50000">
                              <a:srgbClr val="0070C0">
                                <a:tint val="44500"/>
                                <a:satMod val="160000"/>
                              </a:srgbClr>
                            </a:gs>
                            <a:gs pos="100000">
                              <a:srgbClr val="0070C0">
                                <a:tint val="23500"/>
                                <a:satMod val="160000"/>
                              </a:srgbClr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6383910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5" name="Table 34">
                <a:extLst>
                  <a:ext uri="{FF2B5EF4-FFF2-40B4-BE49-F238E27FC236}">
                    <a16:creationId xmlns:a16="http://schemas.microsoft.com/office/drawing/2014/main" id="{49899A20-1807-771A-0132-3F11FAD5CF9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47987199"/>
                  </p:ext>
                </p:extLst>
              </p:nvPr>
            </p:nvGraphicFramePr>
            <p:xfrm>
              <a:off x="407854" y="824031"/>
              <a:ext cx="2874377" cy="1891546"/>
            </p:xfrm>
            <a:graphic>
              <a:graphicData uri="http://schemas.openxmlformats.org/drawingml/2006/table">
                <a:tbl>
                  <a:tblPr firstRow="1" bandRow="1">
                    <a:tableStyleId>{74C1A8A3-306A-4EB7-A6B1-4F7E0EB9C5D6}</a:tableStyleId>
                  </a:tblPr>
                  <a:tblGrid>
                    <a:gridCol w="695505">
                      <a:extLst>
                        <a:ext uri="{9D8B030D-6E8A-4147-A177-3AD203B41FA5}">
                          <a16:colId xmlns:a16="http://schemas.microsoft.com/office/drawing/2014/main" val="1380249874"/>
                        </a:ext>
                      </a:extLst>
                    </a:gridCol>
                    <a:gridCol w="1089436">
                      <a:extLst>
                        <a:ext uri="{9D8B030D-6E8A-4147-A177-3AD203B41FA5}">
                          <a16:colId xmlns:a16="http://schemas.microsoft.com/office/drawing/2014/main" val="490807454"/>
                        </a:ext>
                      </a:extLst>
                    </a:gridCol>
                    <a:gridCol w="1089436">
                      <a:extLst>
                        <a:ext uri="{9D8B030D-6E8A-4147-A177-3AD203B41FA5}">
                          <a16:colId xmlns:a16="http://schemas.microsoft.com/office/drawing/2014/main" val="1271467329"/>
                        </a:ext>
                      </a:extLst>
                    </a:gridCol>
                  </a:tblGrid>
                  <a:tr h="518160">
                    <a:tc>
                      <a:txBody>
                        <a:bodyPr/>
                        <a:lstStyle/>
                        <a:p>
                          <a:pPr algn="ctr"/>
                          <a:endParaRPr lang="en-US" sz="1200" b="1" dirty="0"/>
                        </a:p>
                      </a:txBody>
                      <a:tcPr anchor="ctr"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Red </a:t>
                          </a:r>
                          <a:r>
                            <a:rPr lang="en-US" dirty="0" err="1"/>
                            <a:t>Kilonova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Blue </a:t>
                          </a:r>
                          <a:r>
                            <a:rPr lang="en-US" dirty="0" err="1"/>
                            <a:t>Kilonova</a:t>
                          </a:r>
                          <a:endParaRPr lang="en-US" dirty="0"/>
                        </a:p>
                      </a:txBody>
                      <a:tcPr anchor="ctr">
                        <a:solidFill>
                          <a:srgbClr val="0070C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83052785"/>
                      </a:ext>
                    </a:extLst>
                  </a:tr>
                  <a:tr h="33875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16"/>
                          <a:stretch>
                            <a:fillRect t="-155357" r="-316667" b="-310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16"/>
                          <a:stretch>
                            <a:fillRect l="-63333" t="-155357" r="-100556" b="-310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16"/>
                          <a:stretch>
                            <a:fillRect l="-164246" t="-155357" r="-1117" b="-31071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60869494"/>
                      </a:ext>
                    </a:extLst>
                  </a:tr>
                  <a:tr h="33875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16"/>
                          <a:stretch>
                            <a:fillRect t="-255357" r="-316667" b="-210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30</a:t>
                          </a:r>
                        </a:p>
                      </a:txBody>
                      <a:tcPr anchor="ctr">
                        <a:gradFill flip="none" rotWithShape="1">
                          <a:gsLst>
                            <a:gs pos="0">
                              <a:srgbClr val="FF0000">
                                <a:tint val="66000"/>
                                <a:satMod val="160000"/>
                              </a:srgbClr>
                            </a:gs>
                            <a:gs pos="50000">
                              <a:srgbClr val="FF0000">
                                <a:tint val="44500"/>
                                <a:satMod val="160000"/>
                              </a:srgbClr>
                            </a:gs>
                            <a:gs pos="100000">
                              <a:srgbClr val="FF0000">
                                <a:tint val="23500"/>
                                <a:satMod val="160000"/>
                              </a:srgbClr>
                            </a:gs>
                          </a:gsLst>
                          <a:lin ang="8100000" scaled="1"/>
                          <a:tileRect/>
                        </a:gra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</a:t>
                          </a:r>
                        </a:p>
                      </a:txBody>
                      <a:tcPr anchor="ctr">
                        <a:gradFill flip="none" rotWithShape="1">
                          <a:gsLst>
                            <a:gs pos="0">
                              <a:srgbClr val="0070C0">
                                <a:tint val="66000"/>
                                <a:satMod val="160000"/>
                              </a:srgbClr>
                            </a:gs>
                            <a:gs pos="50000">
                              <a:srgbClr val="0070C0">
                                <a:tint val="44500"/>
                                <a:satMod val="160000"/>
                              </a:srgbClr>
                            </a:gs>
                            <a:gs pos="100000">
                              <a:srgbClr val="0070C0">
                                <a:tint val="23500"/>
                                <a:satMod val="160000"/>
                              </a:srgbClr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63114467"/>
                      </a:ext>
                    </a:extLst>
                  </a:tr>
                  <a:tr h="33875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16"/>
                          <a:stretch>
                            <a:fillRect t="-361818" r="-316667" b="-1145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16"/>
                          <a:stretch>
                            <a:fillRect l="-63333" t="-361818" r="-100556" b="-1145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16"/>
                          <a:stretch>
                            <a:fillRect l="-164246" t="-361818" r="-1117" b="-11454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01829575"/>
                      </a:ext>
                    </a:extLst>
                  </a:tr>
                  <a:tr h="35712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16"/>
                          <a:stretch>
                            <a:fillRect t="-430508" r="-316667" b="-67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16"/>
                          <a:stretch>
                            <a:fillRect l="-63333" t="-430508" r="-100556" b="-67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16"/>
                          <a:stretch>
                            <a:fillRect l="-164246" t="-430508" r="-1117" b="-678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6383910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A61E178D-BE59-A0FF-3611-84D39C3343D3}"/>
              </a:ext>
            </a:extLst>
          </p:cNvPr>
          <p:cNvSpPr txBox="1"/>
          <p:nvPr/>
        </p:nvSpPr>
        <p:spPr>
          <a:xfrm>
            <a:off x="170044" y="4898936"/>
            <a:ext cx="800979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bg2">
                    <a:lumMod val="75000"/>
                  </a:schemeClr>
                </a:solidFill>
              </a:rPr>
              <a:t>"Blue and Red </a:t>
            </a:r>
            <a:r>
              <a:rPr lang="en-US" sz="1100" dirty="0" err="1">
                <a:solidFill>
                  <a:schemeClr val="bg2">
                    <a:lumMod val="75000"/>
                  </a:schemeClr>
                </a:solidFill>
              </a:rPr>
              <a:t>Kilonova</a:t>
            </a:r>
            <a:r>
              <a:rPr lang="en-US" sz="1100" dirty="0">
                <a:solidFill>
                  <a:schemeClr val="bg2">
                    <a:lumMod val="75000"/>
                  </a:schemeClr>
                </a:solidFill>
              </a:rPr>
              <a:t> Simulations and Data Kasen 2017." </a:t>
            </a:r>
            <a:r>
              <a:rPr lang="en-US" sz="1100" i="1" dirty="0">
                <a:solidFill>
                  <a:schemeClr val="bg2">
                    <a:lumMod val="75000"/>
                  </a:schemeClr>
                </a:solidFill>
              </a:rPr>
              <a:t>Wikimedia Commons</a:t>
            </a:r>
            <a:r>
              <a:rPr lang="en-US" sz="1100" dirty="0">
                <a:solidFill>
                  <a:schemeClr val="bg2">
                    <a:lumMod val="75000"/>
                  </a:schemeClr>
                </a:solidFill>
              </a:rPr>
              <a:t>, 2017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381A8D6-26E4-D43B-ADF6-8F3A5223D39E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722099" y="1461379"/>
            <a:ext cx="3258017" cy="330821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D0C4ED3-6F93-4241-6552-BB26CB1E9C1F}"/>
                  </a:ext>
                </a:extLst>
              </p:cNvPr>
              <p:cNvSpPr txBox="1"/>
              <p:nvPr/>
            </p:nvSpPr>
            <p:spPr>
              <a:xfrm>
                <a:off x="5534915" y="692436"/>
                <a:ext cx="3901299" cy="7130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marR="0" lvl="0" indent="-342900">
                  <a:lnSpc>
                    <a:spcPts val="1200"/>
                  </a:lnSpc>
                  <a:spcBef>
                    <a:spcPts val="0"/>
                  </a:spcBef>
                  <a:spcAft>
                    <a:spcPts val="600"/>
                  </a:spcAft>
                  <a:buFont typeface="Symbol" panose="05050102010706020507" pitchFamily="18" charset="2"/>
                  <a:buChar char=""/>
                  <a:tabLst>
                    <a:tab pos="457200" algn="l"/>
                  </a:tabLst>
                </a:pPr>
                <a:r>
                  <a:rPr lang="en-US" sz="1050" dirty="0">
                    <a:solidFill>
                      <a:schemeClr val="bg1"/>
                    </a:solidFill>
                    <a:effectLst/>
                    <a:latin typeface="Georgia" panose="02040502050405020303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For </a:t>
                </a:r>
                <a:r>
                  <a:rPr lang="en-US" sz="1050" dirty="0">
                    <a:solidFill>
                      <a:srgbClr val="FF0000"/>
                    </a:solidFill>
                    <a:effectLst/>
                    <a:latin typeface="Georgia" panose="02040502050405020303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red </a:t>
                </a:r>
                <a:r>
                  <a:rPr lang="en-US" sz="1050" dirty="0" err="1">
                    <a:solidFill>
                      <a:srgbClr val="FF0000"/>
                    </a:solidFill>
                    <a:effectLst/>
                    <a:latin typeface="Georgia" panose="02040502050405020303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kilonova</a:t>
                </a:r>
                <a:r>
                  <a:rPr lang="en-US" sz="1050" dirty="0">
                    <a:solidFill>
                      <a:schemeClr val="bg1"/>
                    </a:solidFill>
                    <a:effectLst/>
                    <a:latin typeface="Georgia" panose="02040502050405020303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50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1050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𝑀</m:t>
                        </m:r>
                      </m:e>
                      <m:sub>
                        <m:r>
                          <a:rPr lang="en-US" sz="1050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𝑒𝑗</m:t>
                        </m:r>
                      </m:sub>
                    </m:sSub>
                    <m:r>
                      <a:rPr lang="en-US" sz="1050">
                        <a:solidFill>
                          <a:schemeClr val="bg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=</m:t>
                    </m:r>
                    <m:r>
                      <a:rPr lang="en-US" sz="1050">
                        <a:solidFill>
                          <a:schemeClr val="bg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0</m:t>
                    </m:r>
                    <m:r>
                      <a:rPr lang="en-US" sz="1050">
                        <a:solidFill>
                          <a:schemeClr val="bg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.</m:t>
                    </m:r>
                    <m:r>
                      <a:rPr lang="en-US" sz="1050">
                        <a:solidFill>
                          <a:schemeClr val="bg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035</m:t>
                    </m:r>
                    <m:sSub>
                      <m:sSubPr>
                        <m:ctrlPr>
                          <a:rPr lang="en-US" sz="1050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1050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𝑀</m:t>
                        </m:r>
                      </m:e>
                      <m:sub>
                        <m:r>
                          <a:rPr lang="en-US" sz="1050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𝑠𝑢𝑛</m:t>
                        </m:r>
                      </m:sub>
                    </m:sSub>
                    <m:r>
                      <a:rPr lang="en-US" sz="1050">
                        <a:solidFill>
                          <a:schemeClr val="bg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,</m:t>
                    </m:r>
                    <m:sSub>
                      <m:sSubPr>
                        <m:ctrlPr>
                          <a:rPr lang="en-US" sz="1050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1050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𝑉</m:t>
                        </m:r>
                      </m:e>
                      <m:sub>
                        <m:r>
                          <a:rPr lang="en-US" sz="1050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𝑒𝑗</m:t>
                        </m:r>
                      </m:sub>
                    </m:sSub>
                    <m:r>
                      <a:rPr lang="en-US" sz="1050">
                        <a:solidFill>
                          <a:schemeClr val="bg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=</m:t>
                    </m:r>
                    <m:r>
                      <a:rPr lang="en-US" sz="1050">
                        <a:solidFill>
                          <a:schemeClr val="bg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0</m:t>
                    </m:r>
                    <m:r>
                      <a:rPr lang="en-US" sz="1050">
                        <a:solidFill>
                          <a:schemeClr val="bg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.</m:t>
                    </m:r>
                    <m:r>
                      <a:rPr lang="en-US" sz="1050">
                        <a:solidFill>
                          <a:schemeClr val="bg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15</m:t>
                    </m:r>
                    <m:r>
                      <a:rPr lang="en-US" sz="1050" i="1">
                        <a:solidFill>
                          <a:schemeClr val="bg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𝑐</m:t>
                    </m:r>
                  </m:oMath>
                </a14:m>
                <a:endParaRPr lang="en-US" sz="1050" dirty="0">
                  <a:solidFill>
                    <a:schemeClr val="bg1"/>
                  </a:solidFill>
                  <a:effectLst/>
                  <a:latin typeface="Georgia" panose="02040502050405020303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342900" marR="0" lvl="0" indent="-342900">
                  <a:lnSpc>
                    <a:spcPts val="1200"/>
                  </a:lnSpc>
                  <a:spcBef>
                    <a:spcPts val="0"/>
                  </a:spcBef>
                  <a:spcAft>
                    <a:spcPts val="600"/>
                  </a:spcAft>
                  <a:buFont typeface="Symbol" panose="05050102010706020507" pitchFamily="18" charset="2"/>
                  <a:buChar char=""/>
                  <a:tabLst>
                    <a:tab pos="457200" algn="l"/>
                  </a:tabLst>
                </a:pPr>
                <a:endParaRPr lang="en-US" sz="1050" dirty="0">
                  <a:solidFill>
                    <a:schemeClr val="bg1"/>
                  </a:solidFill>
                  <a:effectLst/>
                  <a:latin typeface="Georgia" panose="02040502050405020303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342900" marR="0" lvl="0" indent="-342900">
                  <a:lnSpc>
                    <a:spcPts val="1200"/>
                  </a:lnSpc>
                  <a:spcBef>
                    <a:spcPts val="0"/>
                  </a:spcBef>
                  <a:spcAft>
                    <a:spcPts val="600"/>
                  </a:spcAft>
                  <a:buFont typeface="Symbol" panose="05050102010706020507" pitchFamily="18" charset="2"/>
                  <a:buChar char=""/>
                  <a:tabLst>
                    <a:tab pos="457200" algn="l"/>
                  </a:tabLst>
                </a:pPr>
                <a:r>
                  <a:rPr lang="en-US" sz="1050" dirty="0">
                    <a:solidFill>
                      <a:schemeClr val="bg1"/>
                    </a:solidFill>
                    <a:effectLst/>
                    <a:latin typeface="Georgia" panose="02040502050405020303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For </a:t>
                </a:r>
                <a:r>
                  <a:rPr lang="en-US" sz="1050" dirty="0">
                    <a:solidFill>
                      <a:srgbClr val="00B0F0"/>
                    </a:solidFill>
                    <a:effectLst/>
                    <a:latin typeface="Georgia" panose="02040502050405020303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blue </a:t>
                </a:r>
                <a:r>
                  <a:rPr lang="en-US" sz="1050" dirty="0" err="1">
                    <a:solidFill>
                      <a:srgbClr val="00B0F0"/>
                    </a:solidFill>
                    <a:effectLst/>
                    <a:latin typeface="Georgia" panose="02040502050405020303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kilonova</a:t>
                </a:r>
                <a:r>
                  <a:rPr lang="en-US" sz="1050" dirty="0">
                    <a:solidFill>
                      <a:schemeClr val="bg1"/>
                    </a:solidFill>
                    <a:effectLst/>
                    <a:latin typeface="Georgia" panose="02040502050405020303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50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1050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𝑀</m:t>
                        </m:r>
                      </m:e>
                      <m:sub>
                        <m:r>
                          <a:rPr lang="en-US" sz="1050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𝑒𝑗</m:t>
                        </m:r>
                      </m:sub>
                    </m:sSub>
                    <m:r>
                      <a:rPr lang="en-US" sz="1050">
                        <a:solidFill>
                          <a:schemeClr val="bg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=</m:t>
                    </m:r>
                    <m:r>
                      <a:rPr lang="en-US" sz="1050">
                        <a:solidFill>
                          <a:schemeClr val="bg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0</m:t>
                    </m:r>
                    <m:r>
                      <a:rPr lang="en-US" sz="1050">
                        <a:solidFill>
                          <a:schemeClr val="bg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.</m:t>
                    </m:r>
                    <m:r>
                      <a:rPr lang="en-US" sz="1050">
                        <a:solidFill>
                          <a:schemeClr val="bg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025</m:t>
                    </m:r>
                    <m:sSub>
                      <m:sSubPr>
                        <m:ctrlPr>
                          <a:rPr lang="en-US" sz="1050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1050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𝑀</m:t>
                        </m:r>
                      </m:e>
                      <m:sub>
                        <m:r>
                          <a:rPr lang="en-US" sz="1050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𝑠𝑢𝑛</m:t>
                        </m:r>
                      </m:sub>
                    </m:sSub>
                    <m:r>
                      <a:rPr lang="en-US" sz="1050">
                        <a:solidFill>
                          <a:schemeClr val="bg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,</m:t>
                    </m:r>
                    <m:sSub>
                      <m:sSubPr>
                        <m:ctrlPr>
                          <a:rPr lang="en-US" sz="1050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1050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𝑉</m:t>
                        </m:r>
                      </m:e>
                      <m:sub>
                        <m:r>
                          <a:rPr lang="en-US" sz="1050" i="1">
                            <a:solidFill>
                              <a:schemeClr val="bg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𝑒𝑗</m:t>
                        </m:r>
                      </m:sub>
                    </m:sSub>
                    <m:r>
                      <a:rPr lang="en-US" sz="1050">
                        <a:solidFill>
                          <a:schemeClr val="bg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=</m:t>
                    </m:r>
                    <m:r>
                      <a:rPr lang="en-US" sz="1050">
                        <a:solidFill>
                          <a:schemeClr val="bg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0</m:t>
                    </m:r>
                    <m:r>
                      <a:rPr lang="en-US" sz="1050">
                        <a:solidFill>
                          <a:schemeClr val="bg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.</m:t>
                    </m:r>
                    <m:r>
                      <a:rPr lang="en-US" sz="1050">
                        <a:solidFill>
                          <a:schemeClr val="bg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25</m:t>
                    </m:r>
                    <m:r>
                      <a:rPr lang="en-US" sz="1050" i="1">
                        <a:solidFill>
                          <a:schemeClr val="bg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𝑐</m:t>
                    </m:r>
                  </m:oMath>
                </a14:m>
                <a:endParaRPr lang="en-US" sz="1050" dirty="0">
                  <a:solidFill>
                    <a:schemeClr val="bg1"/>
                  </a:solidFill>
                  <a:effectLst/>
                  <a:latin typeface="Georgia" panose="02040502050405020303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D0C4ED3-6F93-4241-6552-BB26CB1E9C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4915" y="692436"/>
                <a:ext cx="3901299" cy="713016"/>
              </a:xfrm>
              <a:prstGeom prst="rect">
                <a:avLst/>
              </a:prstGeom>
              <a:blipFill>
                <a:blip r:embed="rId18"/>
                <a:stretch>
                  <a:fillRect t="-3419" b="-17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3">
            <a:extLst>
              <a:ext uri="{FF2B5EF4-FFF2-40B4-BE49-F238E27FC236}">
                <a16:creationId xmlns:a16="http://schemas.microsoft.com/office/drawing/2014/main" id="{0F6DBDFD-BCD4-8AA3-9CFB-81C38F6C59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78034" y="233912"/>
            <a:ext cx="3618010" cy="276999"/>
          </a:xfrm>
          <a:prstGeom prst="rect">
            <a:avLst/>
          </a:prstGeom>
          <a:noFill/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"Impact of Opacity k in Two </a:t>
            </a:r>
            <a:r>
              <a:rPr kumimoji="0" lang="en-US" altLang="en-US" sz="1200" b="1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Kilonova</a:t>
            </a: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Models”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2CADAA2-3CB8-8077-304A-6000C4C83C19}"/>
              </a:ext>
            </a:extLst>
          </p:cNvPr>
          <p:cNvSpPr txBox="1"/>
          <p:nvPr/>
        </p:nvSpPr>
        <p:spPr>
          <a:xfrm>
            <a:off x="5890244" y="4768131"/>
            <a:ext cx="48528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https://github.com/mcoughlin/gwemlightcurves.git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57FA5BD-38DD-126B-097E-F9EF982C214D}"/>
              </a:ext>
            </a:extLst>
          </p:cNvPr>
          <p:cNvSpPr txBox="1"/>
          <p:nvPr/>
        </p:nvSpPr>
        <p:spPr>
          <a:xfrm>
            <a:off x="3753002" y="3195225"/>
            <a:ext cx="17717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2">
                    <a:lumMod val="75000"/>
                  </a:schemeClr>
                </a:solidFill>
              </a:rPr>
              <a:t>Metzger, B. D. (2017). </a:t>
            </a:r>
            <a:r>
              <a:rPr lang="en-US" sz="800" i="1" dirty="0">
                <a:solidFill>
                  <a:schemeClr val="bg2">
                    <a:lumMod val="75000"/>
                  </a:schemeClr>
                </a:solidFill>
              </a:rPr>
              <a:t>Lessons from a Neutron Star Merger and the Landscape Ahead</a:t>
            </a:r>
            <a:r>
              <a:rPr lang="en-US" sz="800" dirty="0">
                <a:solidFill>
                  <a:schemeClr val="bg2">
                    <a:lumMod val="75000"/>
                  </a:schemeClr>
                </a:solidFill>
              </a:rPr>
              <a:t>. Columbia University.</a:t>
            </a:r>
          </a:p>
        </p:txBody>
      </p:sp>
    </p:spTree>
    <p:extLst>
      <p:ext uri="{BB962C8B-B14F-4D97-AF65-F5344CB8AC3E}">
        <p14:creationId xmlns:p14="http://schemas.microsoft.com/office/powerpoint/2010/main" val="4942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54" fill="hold" display="0">
                  <p:stCondLst>
                    <p:cond delay="indefinite"/>
                  </p:stCondLst>
                </p:cTn>
                <p:tgtEl>
                  <p:spTgt spid="33"/>
                </p:tgtEl>
              </p:cMediaNode>
            </p:video>
          </p:childTnLst>
        </p:cTn>
      </p:par>
    </p:tnLst>
    <p:bldLst>
      <p:bldP spid="25" grpId="0" animBg="1"/>
      <p:bldP spid="7" grpId="0" animBg="1"/>
      <p:bldP spid="9" grpId="0" animBg="1"/>
      <p:bldP spid="10" grpId="0" animBg="1"/>
      <p:bldP spid="15" grpId="0" animBg="1"/>
      <p:bldP spid="16" grpId="0" animBg="1"/>
      <p:bldP spid="17" grpId="0" animBg="1"/>
      <p:bldP spid="18" grpId="0" animBg="1"/>
      <p:bldP spid="19" grpId="0"/>
      <p:bldP spid="20" grpId="0" animBg="1"/>
      <p:bldP spid="21" grpId="0" animBg="1"/>
      <p:bldP spid="22" grpId="0"/>
      <p:bldP spid="23" grpId="0"/>
      <p:bldP spid="27" grpId="0" animBg="1"/>
      <p:bldP spid="29" grpId="0"/>
      <p:bldP spid="31" grpId="0" animBg="1"/>
      <p:bldP spid="32" grpId="0"/>
      <p:bldP spid="3" grpId="0"/>
      <p:bldP spid="5" grpId="0"/>
      <p:bldP spid="13" grpId="0" animBg="1"/>
      <p:bldP spid="24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DA0FA590-DC76-A5BB-0E90-B44600651C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7176" y="300810"/>
            <a:ext cx="8311829" cy="639300"/>
          </a:xfrm>
        </p:spPr>
        <p:txBody>
          <a:bodyPr/>
          <a:lstStyle/>
          <a:p>
            <a:r>
              <a:rPr lang="en-US" sz="1800" dirty="0"/>
              <a:t>A Revolutionary Discovery in </a:t>
            </a:r>
            <a:br>
              <a:rPr lang="en-US" sz="1800" dirty="0"/>
            </a:br>
            <a:r>
              <a:rPr lang="en-US" sz="1800" dirty="0"/>
              <a:t>Multi-Messenger Astronomy</a:t>
            </a:r>
          </a:p>
        </p:txBody>
      </p:sp>
      <p:sp>
        <p:nvSpPr>
          <p:cNvPr id="6" name="Subtitle 3">
            <a:extLst>
              <a:ext uri="{FF2B5EF4-FFF2-40B4-BE49-F238E27FC236}">
                <a16:creationId xmlns:a16="http://schemas.microsoft.com/office/drawing/2014/main" id="{6DE93491-DF35-05B5-5768-1E7858E02E24}"/>
              </a:ext>
            </a:extLst>
          </p:cNvPr>
          <p:cNvSpPr txBox="1">
            <a:spLocks/>
          </p:cNvSpPr>
          <p:nvPr/>
        </p:nvSpPr>
        <p:spPr>
          <a:xfrm>
            <a:off x="267176" y="881560"/>
            <a:ext cx="5927983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Manrope"/>
              <a:buNone/>
              <a:defRPr sz="6000" b="1" i="0" u="none" strike="noStrike" cap="none">
                <a:solidFill>
                  <a:schemeClr val="accent1"/>
                </a:solidFill>
                <a:latin typeface="Manrope"/>
                <a:ea typeface="Manrope"/>
                <a:cs typeface="Manrope"/>
                <a:sym typeface="Manrope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Manrope"/>
              <a:buNone/>
              <a:defRPr sz="6000" b="1" i="0" u="none" strike="noStrike" cap="none">
                <a:solidFill>
                  <a:schemeClr val="lt1"/>
                </a:solidFill>
                <a:latin typeface="Manrope"/>
                <a:ea typeface="Manrope"/>
                <a:cs typeface="Manrope"/>
                <a:sym typeface="Manrope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Manrope"/>
              <a:buNone/>
              <a:defRPr sz="6000" b="1" i="0" u="none" strike="noStrike" cap="none">
                <a:solidFill>
                  <a:schemeClr val="lt1"/>
                </a:solidFill>
                <a:latin typeface="Manrope"/>
                <a:ea typeface="Manrope"/>
                <a:cs typeface="Manrope"/>
                <a:sym typeface="Manrope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Manrope"/>
              <a:buNone/>
              <a:defRPr sz="6000" b="1" i="0" u="none" strike="noStrike" cap="none">
                <a:solidFill>
                  <a:schemeClr val="lt1"/>
                </a:solidFill>
                <a:latin typeface="Manrope"/>
                <a:ea typeface="Manrope"/>
                <a:cs typeface="Manrope"/>
                <a:sym typeface="Manrope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Manrope"/>
              <a:buNone/>
              <a:defRPr sz="6000" b="1" i="0" u="none" strike="noStrike" cap="none">
                <a:solidFill>
                  <a:schemeClr val="lt1"/>
                </a:solidFill>
                <a:latin typeface="Manrope"/>
                <a:ea typeface="Manrope"/>
                <a:cs typeface="Manrope"/>
                <a:sym typeface="Manrope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Manrope"/>
              <a:buNone/>
              <a:defRPr sz="6000" b="1" i="0" u="none" strike="noStrike" cap="none">
                <a:solidFill>
                  <a:schemeClr val="lt1"/>
                </a:solidFill>
                <a:latin typeface="Manrope"/>
                <a:ea typeface="Manrope"/>
                <a:cs typeface="Manrope"/>
                <a:sym typeface="Manrope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Manrope"/>
              <a:buNone/>
              <a:defRPr sz="6000" b="1" i="0" u="none" strike="noStrike" cap="none">
                <a:solidFill>
                  <a:schemeClr val="lt1"/>
                </a:solidFill>
                <a:latin typeface="Manrope"/>
                <a:ea typeface="Manrope"/>
                <a:cs typeface="Manrope"/>
                <a:sym typeface="Manrope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Manrope"/>
              <a:buNone/>
              <a:defRPr sz="6000" b="1" i="0" u="none" strike="noStrike" cap="none">
                <a:solidFill>
                  <a:schemeClr val="lt1"/>
                </a:solidFill>
                <a:latin typeface="Manrope"/>
                <a:ea typeface="Manrope"/>
                <a:cs typeface="Manrope"/>
                <a:sym typeface="Manrope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Manrope"/>
              <a:buNone/>
              <a:defRPr sz="6000" b="1" i="0" u="none" strike="noStrike" cap="none">
                <a:solidFill>
                  <a:schemeClr val="lt1"/>
                </a:solidFill>
                <a:latin typeface="Manrope"/>
                <a:ea typeface="Manrope"/>
                <a:cs typeface="Manrope"/>
                <a:sym typeface="Manrope"/>
              </a:defRPr>
            </a:lvl9pPr>
          </a:lstStyle>
          <a:p>
            <a:r>
              <a:rPr lang="en-US" sz="1800" dirty="0">
                <a:solidFill>
                  <a:srgbClr val="FFC000"/>
                </a:solidFill>
              </a:rPr>
              <a:t>The Cosmic Symphony of GW170817:</a:t>
            </a:r>
          </a:p>
          <a:p>
            <a:r>
              <a:rPr lang="en-US" sz="1800" dirty="0">
                <a:solidFill>
                  <a:srgbClr val="FFC000"/>
                </a:solidFill>
              </a:rPr>
              <a:t> Unraveling the AT2017gfo </a:t>
            </a:r>
            <a:r>
              <a:rPr lang="en-US" sz="1800" dirty="0" err="1">
                <a:solidFill>
                  <a:srgbClr val="FFC000"/>
                </a:solidFill>
              </a:rPr>
              <a:t>Kilonova</a:t>
            </a:r>
            <a:endParaRPr lang="en-US" sz="1800" dirty="0">
              <a:solidFill>
                <a:srgbClr val="FFC00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2798293-03CE-7F65-790F-4DB2790997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714" y="1397595"/>
            <a:ext cx="3556158" cy="251454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71C67F1-3681-80B4-1DD0-5F39FFDF2019}"/>
              </a:ext>
            </a:extLst>
          </p:cNvPr>
          <p:cNvSpPr txBox="1"/>
          <p:nvPr/>
        </p:nvSpPr>
        <p:spPr>
          <a:xfrm>
            <a:off x="434747" y="4775950"/>
            <a:ext cx="7354800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fr-FR" sz="900" dirty="0">
              <a:solidFill>
                <a:schemeClr val="bg1"/>
              </a:solidFill>
            </a:endParaRPr>
          </a:p>
          <a:p>
            <a:r>
              <a:rPr lang="fr-FR" sz="800" dirty="0">
                <a:solidFill>
                  <a:schemeClr val="bg1"/>
                </a:solidFill>
              </a:rPr>
              <a:t>Abbott, B. P., et al. (2017). </a:t>
            </a:r>
            <a:r>
              <a:rPr lang="fr-FR" sz="800" i="1" dirty="0" err="1">
                <a:solidFill>
                  <a:schemeClr val="bg1"/>
                </a:solidFill>
              </a:rPr>
              <a:t>Astrophys</a:t>
            </a:r>
            <a:r>
              <a:rPr lang="fr-FR" sz="800" i="1" dirty="0">
                <a:solidFill>
                  <a:schemeClr val="bg1"/>
                </a:solidFill>
              </a:rPr>
              <a:t>. J. </a:t>
            </a:r>
            <a:r>
              <a:rPr lang="fr-FR" sz="800" i="1" dirty="0" err="1">
                <a:solidFill>
                  <a:schemeClr val="bg1"/>
                </a:solidFill>
              </a:rPr>
              <a:t>Lett</a:t>
            </a:r>
            <a:r>
              <a:rPr lang="fr-FR" sz="800" i="1" dirty="0">
                <a:solidFill>
                  <a:schemeClr val="bg1"/>
                </a:solidFill>
              </a:rPr>
              <a:t>.</a:t>
            </a:r>
            <a:r>
              <a:rPr lang="fr-FR" sz="800" dirty="0">
                <a:solidFill>
                  <a:schemeClr val="bg1"/>
                </a:solidFill>
              </a:rPr>
              <a:t>, 848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A8B22AD1-984A-ECBF-930F-9076D4A0AB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176" y="3861797"/>
            <a:ext cx="388119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Im</a:t>
            </a:r>
            <a:r>
              <a:rPr kumimoji="0" lang="en-US" altLang="en-US" sz="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, M., Paek, G., Kim, J., &amp; Lim, G. (2023). </a:t>
            </a:r>
            <a:r>
              <a:rPr kumimoji="0" lang="en-US" altLang="en-US" sz="800" b="0" i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Proc. Int. Astron. Union</a:t>
            </a:r>
            <a:r>
              <a:rPr kumimoji="0" lang="en-US" altLang="en-US" sz="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, 16, 207-210.</a:t>
            </a:r>
            <a:endParaRPr kumimoji="0" lang="fa-IR" altLang="en-US" sz="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https://doi.org/10.1017/S1743921322000503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F84BE2C-2F72-716E-EBFB-CBF69666DF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8967" y="524677"/>
            <a:ext cx="4240286" cy="409414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CE8437C-6168-A5D8-D0E6-CB0C889A2049}"/>
              </a:ext>
            </a:extLst>
          </p:cNvPr>
          <p:cNvSpPr txBox="1"/>
          <p:nvPr/>
        </p:nvSpPr>
        <p:spPr>
          <a:xfrm>
            <a:off x="4423090" y="4618823"/>
            <a:ext cx="46718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2">
                    <a:lumMod val="75000"/>
                  </a:schemeClr>
                </a:solidFill>
              </a:rPr>
              <a:t>Sara Karimi, Parisa Hashemi and Soroush </a:t>
            </a:r>
            <a:r>
              <a:rPr lang="en-US" sz="1050" dirty="0" err="1">
                <a:solidFill>
                  <a:schemeClr val="bg2">
                    <a:lumMod val="75000"/>
                  </a:schemeClr>
                </a:solidFill>
              </a:rPr>
              <a:t>Shakeri</a:t>
            </a:r>
            <a:r>
              <a:rPr lang="en-US" sz="1050" dirty="0">
                <a:solidFill>
                  <a:schemeClr val="bg2">
                    <a:lumMod val="75000"/>
                  </a:schemeClr>
                </a:solidFill>
              </a:rPr>
              <a:t> in preparation 2024</a:t>
            </a:r>
          </a:p>
        </p:txBody>
      </p:sp>
    </p:spTree>
    <p:extLst>
      <p:ext uri="{BB962C8B-B14F-4D97-AF65-F5344CB8AC3E}">
        <p14:creationId xmlns:p14="http://schemas.microsoft.com/office/powerpoint/2010/main" val="16111870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BB9F13B-D81E-E27B-ADE6-AA920A6D62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76001" y="2185420"/>
            <a:ext cx="6444600" cy="639300"/>
          </a:xfrm>
        </p:spPr>
        <p:txBody>
          <a:bodyPr/>
          <a:lstStyle/>
          <a:p>
            <a:r>
              <a:rPr lang="en-US" dirty="0"/>
              <a:t>Thanks!</a:t>
            </a:r>
          </a:p>
        </p:txBody>
      </p:sp>
    </p:spTree>
    <p:extLst>
      <p:ext uri="{BB962C8B-B14F-4D97-AF65-F5344CB8AC3E}">
        <p14:creationId xmlns:p14="http://schemas.microsoft.com/office/powerpoint/2010/main" val="3890824344"/>
      </p:ext>
    </p:extLst>
  </p:cSld>
  <p:clrMapOvr>
    <a:masterClrMapping/>
  </p:clrMapOvr>
</p:sld>
</file>

<file path=ppt/theme/theme1.xml><?xml version="1.0" encoding="utf-8"?>
<a:theme xmlns:a="http://schemas.openxmlformats.org/drawingml/2006/main" name="TLE for Astronomical Science by Slidesgo">
  <a:themeElements>
    <a:clrScheme name="Simple Light">
      <a:dk1>
        <a:srgbClr val="000000"/>
      </a:dk1>
      <a:lt1>
        <a:srgbClr val="F8F8F8"/>
      </a:lt1>
      <a:dk2>
        <a:srgbClr val="FFFFFF"/>
      </a:dk2>
      <a:lt2>
        <a:srgbClr val="FFFFFF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F8F8F8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15786</TotalTime>
  <Words>467</Words>
  <Application>Microsoft Office PowerPoint</Application>
  <PresentationFormat>On-screen Show (16:9)</PresentationFormat>
  <Paragraphs>117</Paragraphs>
  <Slides>5</Slides>
  <Notes>2</Notes>
  <HiddenSlides>0</HiddenSlides>
  <MMClips>1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4" baseType="lpstr">
      <vt:lpstr>Arial</vt:lpstr>
      <vt:lpstr>Symbol</vt:lpstr>
      <vt:lpstr>Lato</vt:lpstr>
      <vt:lpstr>Inter Tight</vt:lpstr>
      <vt:lpstr>Cambria Math</vt:lpstr>
      <vt:lpstr>Georgia</vt:lpstr>
      <vt:lpstr>Roboto</vt:lpstr>
      <vt:lpstr>Manrope</vt:lpstr>
      <vt:lpstr>TLE for Astronomical Science by Slidesgo</vt:lpstr>
      <vt:lpstr>Investigating the Formation of Heavy Elements in Neutron Star Collisions and Rapid Neutron Capture Process</vt:lpstr>
      <vt:lpstr>Diffusion time</vt:lpstr>
      <vt:lpstr>Evolution of thermal energy</vt:lpstr>
      <vt:lpstr>A Revolutionary Discovery in  Multi-Messenger Astronomy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Heavy particle creation due to the  r-process in kilonova</dc:title>
  <dc:creator>Sara</dc:creator>
  <cp:lastModifiedBy>Sara</cp:lastModifiedBy>
  <cp:revision>43</cp:revision>
  <dcterms:modified xsi:type="dcterms:W3CDTF">2024-10-10T10:34:58Z</dcterms:modified>
</cp:coreProperties>
</file>