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56" r:id="rId3"/>
  </p:sldIdLst>
  <p:sldSz cx="12192000" cy="6858000"/>
  <p:notesSz cx="6858000" cy="9144000"/>
  <p:embeddedFontLst>
    <p:embeddedFont>
      <p:font typeface="Cambria Math" panose="02040503050406030204" pitchFamily="18" charset="0"/>
      <p:regular r:id="rId4"/>
    </p:embeddedFont>
    <p:embeddedFont>
      <p:font typeface="Montserrat" panose="00000500000000000000" pitchFamily="2" charset="-52"/>
      <p:regular r:id="rId5"/>
      <p:bold r:id="rId6"/>
      <p:italic r:id="rId7"/>
      <p:boldItalic r:id="rId8"/>
    </p:embeddedFont>
    <p:embeddedFont>
      <p:font typeface="Montserrat ExtraBold" panose="00000900000000000000" pitchFamily="2" charset="-52"/>
      <p:bold r:id="rId9"/>
      <p:boldItalic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BE20C-6BEB-5AAE-7D00-E1D949D052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6FCDC08-4C3C-07ED-7627-D3D3D3BE3E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F471D2-1317-1D3D-66C9-647DDFDFE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943A85-4B44-E1CC-64FD-8E7C380D4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A8E9CE-A9B5-05FC-5565-972AB4475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359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93D1C5-CA3F-5B6F-F75A-8773C5BA1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95142EE-BD13-5D0D-851D-14C3482B0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6C5EA9-292C-1392-9B5C-FB87CF609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0E1296-92EE-D9F6-1CBC-C10A1C13C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F40E01-7A48-DD07-2E74-D34AB4A54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99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899DFF5-9BF6-BE61-CA11-0058745359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B61CD60-F1C5-9A67-F74A-C8A4ABF66A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ED66E1-9550-B77E-334B-6DA786E53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E4A5F9-66F9-60E8-4EC9-F7211880B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342F22-7F6F-6BD8-4937-4C90D8016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8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03C7A-0B49-26E1-8598-C2E27DF59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0C0FB5-A5BA-A9CF-D543-6099FFCDC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BBA53B-E385-CB0E-6460-5242D884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4C9894-86AD-06BB-D2D7-7506D05AA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321CCA-02C8-514A-A3C3-E1D210A26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352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9940F2-8A04-725E-A4E1-DD7C835FF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9D8F39-A557-6DD8-14EA-208A70B21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20C71B-C961-7786-59C1-51547355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8CE0A7-B535-5E87-24D5-FA96764F6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F5935C-AF54-65EC-2F74-5789D85B7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99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DEE673-3EFE-6DDD-2317-9B3A92A57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2D6167-2D1D-5686-A32F-CD2347AE72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DE9B68D-9CD7-F8BB-BAC3-A854F3F9D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FF3F9A-AC57-0D18-352E-CE1D3A046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A5C2D5-65F1-8D1F-5AA2-6BF3564FA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E24C71-F7DC-3740-9D3D-6A69CA757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92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19C8FD-7D51-EB2F-9699-79576A812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A16AA2-8E6F-06A5-FB2E-873DEF9390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E0CF769-3411-F816-253B-C9E035C22B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635A93C-8925-D3B4-128A-B4FE8D8A4C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580E96C-3E97-C349-C02B-783DB3ADCA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026B8A5-C923-94DF-250F-0ED2834BE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3A65347-AEEF-7F1B-8070-0A6FD98C1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7E9C5E3-BC52-5AB9-25FF-74F15ACCE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013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AACA4A-9BDC-3625-1160-00F9639A9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884661-5808-2D54-9984-965711C35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FBE8510-DF15-8D9A-924F-0F64F29FA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9C5DF84-FBF7-3F92-BDEB-B06BDF67E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535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819E129-D2A0-B218-2696-5CCB3D946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C759F79-574F-7C4E-4E8A-2B812110A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974FC83-9BCD-58D5-4C58-614150708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790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66F6C6-4568-6EAA-4116-454121B54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CCD043-6B83-A152-9CB7-81B342FA3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DF4751D-E222-37D2-D47F-FFD24ABFD8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CAE011-9579-5FFF-B52E-C15E73E8C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FAB710-99F2-DF83-BA64-3BAE85529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85BE96D-623F-392F-5971-05414E2DB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10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7732AB-32D3-73A7-B64A-EB7BD0DF9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6B98DCD-BD68-22EF-0983-FAE9A64F82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5701EC9-3AD2-230C-CF0B-47DCC7BE1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49A1FD0-C074-EE20-B8F7-B1878448A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893CB3-E146-0F7E-0BE7-AD9A497AD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951AA1-0D4A-1CAF-FF24-70CB24808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923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B333E7-11E0-18EA-4FE2-D3DD6D4BC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BD0E37-A496-29E8-DD96-DD2DDFDE27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A7523B-D9E0-D982-308E-B28F094951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71E206-518C-4860-ACB7-44065C68BDDE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FCB14F-5320-EFF3-56BC-969C63B0D8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05CE2B-1786-3890-A213-FC6ED1C4BB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DCEE7E-386B-4F9A-85DA-C6D737CB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752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42DE1DB-96F4-9DD0-739B-D4C678288D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960" y="1568000"/>
            <a:ext cx="4919152" cy="497016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276C55-F532-1F28-F1F1-19A559D22D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-1" b="14512"/>
          <a:stretch/>
        </p:blipFill>
        <p:spPr>
          <a:xfrm>
            <a:off x="8441340" y="1611713"/>
            <a:ext cx="3680689" cy="238163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D296F9E-553E-8DFA-C64F-6719D6AE8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4651" y="49549"/>
            <a:ext cx="1580974" cy="158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A1E0C1-24F9-FF26-4C17-0A7A247F9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0524" y="9525"/>
            <a:ext cx="8458201" cy="1070108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/>
              <a:t>Superflare</a:t>
            </a:r>
            <a:r>
              <a:rPr lang="en-US" sz="3200" dirty="0"/>
              <a:t> of a Sun-like star observed</a:t>
            </a:r>
            <a:br>
              <a:rPr lang="en-US" sz="3200" dirty="0"/>
            </a:br>
            <a:r>
              <a:rPr lang="en-US" sz="3200" dirty="0"/>
              <a:t>with XMM-Newton and SRG/</a:t>
            </a:r>
            <a:r>
              <a:rPr lang="en-US" sz="3200" dirty="0" err="1"/>
              <a:t>eROSITA</a:t>
            </a:r>
            <a:endParaRPr lang="ru-RU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426D8A-706F-7CC3-DE84-B7D8B2A18759}"/>
              </a:ext>
            </a:extLst>
          </p:cNvPr>
          <p:cNvSpPr txBox="1"/>
          <p:nvPr/>
        </p:nvSpPr>
        <p:spPr>
          <a:xfrm>
            <a:off x="390524" y="1028700"/>
            <a:ext cx="11325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Mukhin Andrey</a:t>
            </a:r>
            <a:r>
              <a:rPr lang="ru-RU" sz="1600" dirty="0"/>
              <a:t> (</a:t>
            </a:r>
            <a:r>
              <a:rPr lang="en-US" sz="1600" dirty="0"/>
              <a:t>corr. author, </a:t>
            </a:r>
            <a:r>
              <a:rPr lang="en-US" sz="1600" b="1" dirty="0"/>
              <a:t>amukhin@cosmos.ru</a:t>
            </a:r>
            <a:r>
              <a:rPr lang="ru-RU" sz="1600" dirty="0"/>
              <a:t>)</a:t>
            </a:r>
            <a:r>
              <a:rPr lang="en-US" sz="1600" dirty="0"/>
              <a:t>,</a:t>
            </a:r>
            <a:br>
              <a:rPr lang="ru-RU" sz="1600" dirty="0"/>
            </a:br>
            <a:r>
              <a:rPr lang="en-US" sz="1600" dirty="0" err="1"/>
              <a:t>Krivonos</a:t>
            </a:r>
            <a:r>
              <a:rPr lang="en-US" sz="1600" dirty="0"/>
              <a:t> R., </a:t>
            </a:r>
            <a:r>
              <a:rPr lang="en-US" sz="1600" dirty="0" err="1"/>
              <a:t>Bikmaev</a:t>
            </a:r>
            <a:r>
              <a:rPr lang="en-US" sz="1600" dirty="0"/>
              <a:t> I., Gorbachev M., </a:t>
            </a:r>
            <a:r>
              <a:rPr lang="en-US" sz="1600" dirty="0" err="1"/>
              <a:t>Khamitov</a:t>
            </a:r>
            <a:r>
              <a:rPr lang="en-US" sz="1600" dirty="0"/>
              <a:t> I., Sazonov S., </a:t>
            </a:r>
            <a:r>
              <a:rPr lang="en-US" sz="1600" dirty="0" err="1"/>
              <a:t>Gilfanov</a:t>
            </a:r>
            <a:r>
              <a:rPr lang="en-US" sz="1600" dirty="0"/>
              <a:t> M., </a:t>
            </a:r>
            <a:r>
              <a:rPr lang="en-US" sz="1600" dirty="0" err="1"/>
              <a:t>Sunyaev</a:t>
            </a:r>
            <a:r>
              <a:rPr lang="en-US" sz="1600" dirty="0"/>
              <a:t> R.</a:t>
            </a:r>
            <a:endParaRPr lang="ru-RU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52076C-2043-7874-E2C5-D5771BE24259}"/>
              </a:ext>
            </a:extLst>
          </p:cNvPr>
          <p:cNvSpPr txBox="1"/>
          <p:nvPr/>
        </p:nvSpPr>
        <p:spPr>
          <a:xfrm>
            <a:off x="9134475" y="105017"/>
            <a:ext cx="1542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/>
              <a:t>ArXiv</a:t>
            </a:r>
            <a:r>
              <a:rPr lang="en-US" dirty="0"/>
              <a:t>:</a:t>
            </a:r>
            <a:endParaRPr lang="ru-RU" dirty="0"/>
          </a:p>
          <a:p>
            <a:pPr algn="r"/>
            <a:r>
              <a:rPr lang="en-US" dirty="0"/>
              <a:t>2408.07442</a:t>
            </a:r>
            <a:endParaRPr lang="ru-RU" dirty="0"/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2A62505-8B10-36CA-2BCB-B7DB1F348611}"/>
              </a:ext>
            </a:extLst>
          </p:cNvPr>
          <p:cNvCxnSpPr>
            <a:cxnSpLocks/>
          </p:cNvCxnSpPr>
          <p:nvPr/>
        </p:nvCxnSpPr>
        <p:spPr>
          <a:xfrm>
            <a:off x="2762250" y="4009833"/>
            <a:ext cx="600075" cy="0"/>
          </a:xfrm>
          <a:prstGeom prst="straightConnector1">
            <a:avLst/>
          </a:prstGeom>
          <a:ln w="762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68240B9E-00F9-1B5A-79E2-564D9027F785}"/>
              </a:ext>
            </a:extLst>
          </p:cNvPr>
          <p:cNvCxnSpPr>
            <a:cxnSpLocks/>
          </p:cNvCxnSpPr>
          <p:nvPr/>
        </p:nvCxnSpPr>
        <p:spPr>
          <a:xfrm>
            <a:off x="7839075" y="4009833"/>
            <a:ext cx="600075" cy="0"/>
          </a:xfrm>
          <a:prstGeom prst="straightConnector1">
            <a:avLst/>
          </a:prstGeom>
          <a:ln w="762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E69DF41-68A1-D222-A2E4-E0EA3E02C5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0865" y="4053083"/>
            <a:ext cx="3680689" cy="27859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8ECA9D-3339-30BC-4303-D670B3E114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858" y="1630524"/>
            <a:ext cx="2518041" cy="497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2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D296F9E-553E-8DFA-C64F-6719D6AE8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4651" y="49549"/>
            <a:ext cx="1580974" cy="158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A1E0C1-24F9-FF26-4C17-0A7A247F93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0524" y="9525"/>
            <a:ext cx="8458201" cy="1070108"/>
          </a:xfrm>
        </p:spPr>
        <p:txBody>
          <a:bodyPr>
            <a:normAutofit/>
          </a:bodyPr>
          <a:lstStyle/>
          <a:p>
            <a:pPr algn="l"/>
            <a:r>
              <a:rPr lang="en-US" sz="3200" dirty="0" err="1"/>
              <a:t>Superflare</a:t>
            </a:r>
            <a:r>
              <a:rPr lang="en-US" sz="3200" dirty="0"/>
              <a:t> of a Sun-like star observed</a:t>
            </a:r>
            <a:br>
              <a:rPr lang="en-US" sz="3200" dirty="0"/>
            </a:br>
            <a:r>
              <a:rPr lang="en-US" sz="3200" dirty="0"/>
              <a:t>with XMM-Newton and SRG/</a:t>
            </a:r>
            <a:r>
              <a:rPr lang="en-US" sz="3200" dirty="0" err="1"/>
              <a:t>eROSITA</a:t>
            </a:r>
            <a:endParaRPr lang="ru-RU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426D8A-706F-7CC3-DE84-B7D8B2A18759}"/>
              </a:ext>
            </a:extLst>
          </p:cNvPr>
          <p:cNvSpPr txBox="1"/>
          <p:nvPr/>
        </p:nvSpPr>
        <p:spPr>
          <a:xfrm>
            <a:off x="390524" y="1028700"/>
            <a:ext cx="11325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Mukhin Andrey</a:t>
            </a:r>
            <a:r>
              <a:rPr lang="ru-RU" sz="1600" dirty="0"/>
              <a:t> (</a:t>
            </a:r>
            <a:r>
              <a:rPr lang="en-US" sz="1600" dirty="0"/>
              <a:t>corr. author, </a:t>
            </a:r>
            <a:r>
              <a:rPr lang="en-US" sz="1600" b="1" dirty="0"/>
              <a:t>amukhin@cosmos.ru</a:t>
            </a:r>
            <a:r>
              <a:rPr lang="ru-RU" sz="1600" dirty="0"/>
              <a:t>)</a:t>
            </a:r>
            <a:r>
              <a:rPr lang="en-US" sz="1600" dirty="0"/>
              <a:t>,</a:t>
            </a:r>
            <a:br>
              <a:rPr lang="ru-RU" sz="1600" dirty="0"/>
            </a:br>
            <a:r>
              <a:rPr lang="en-US" sz="1600" dirty="0" err="1"/>
              <a:t>Krivonos</a:t>
            </a:r>
            <a:r>
              <a:rPr lang="en-US" sz="1600" dirty="0"/>
              <a:t> R., </a:t>
            </a:r>
            <a:r>
              <a:rPr lang="en-US" sz="1600" dirty="0" err="1"/>
              <a:t>Bikmaev</a:t>
            </a:r>
            <a:r>
              <a:rPr lang="en-US" sz="1600" dirty="0"/>
              <a:t> I., Gorbachev M., </a:t>
            </a:r>
            <a:r>
              <a:rPr lang="en-US" sz="1600" dirty="0" err="1"/>
              <a:t>Khamitov</a:t>
            </a:r>
            <a:r>
              <a:rPr lang="en-US" sz="1600" dirty="0"/>
              <a:t> I., Sazonov S., </a:t>
            </a:r>
            <a:r>
              <a:rPr lang="en-US" sz="1600" dirty="0" err="1"/>
              <a:t>Gilfanov</a:t>
            </a:r>
            <a:r>
              <a:rPr lang="en-US" sz="1600" dirty="0"/>
              <a:t> M., </a:t>
            </a:r>
            <a:r>
              <a:rPr lang="en-US" sz="1600" dirty="0" err="1"/>
              <a:t>Sunyaev</a:t>
            </a:r>
            <a:r>
              <a:rPr lang="en-US" sz="1600" dirty="0"/>
              <a:t> R.</a:t>
            </a:r>
            <a:endParaRPr lang="ru-RU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52076C-2043-7874-E2C5-D5771BE24259}"/>
              </a:ext>
            </a:extLst>
          </p:cNvPr>
          <p:cNvSpPr txBox="1"/>
          <p:nvPr/>
        </p:nvSpPr>
        <p:spPr>
          <a:xfrm>
            <a:off x="9134475" y="105017"/>
            <a:ext cx="1542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/>
              <a:t>ArXiv</a:t>
            </a:r>
            <a:r>
              <a:rPr lang="en-US" dirty="0"/>
              <a:t>:</a:t>
            </a:r>
            <a:endParaRPr lang="ru-RU" dirty="0"/>
          </a:p>
          <a:p>
            <a:pPr algn="r"/>
            <a:r>
              <a:rPr lang="en-US" dirty="0"/>
              <a:t>2408.07442</a:t>
            </a:r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84701E0-BBAC-E40C-C060-F1E5329BE55C}"/>
              </a:ext>
            </a:extLst>
          </p:cNvPr>
          <p:cNvSpPr txBox="1"/>
          <p:nvPr/>
        </p:nvSpPr>
        <p:spPr>
          <a:xfrm>
            <a:off x="266699" y="1698071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Gaia</a:t>
            </a:r>
            <a:r>
              <a:rPr lang="ru-RU" sz="2000" b="1" dirty="0"/>
              <a:t> </a:t>
            </a:r>
            <a:r>
              <a:rPr lang="en-US" sz="2000" b="1" dirty="0"/>
              <a:t>DR3</a:t>
            </a:r>
            <a:endParaRPr lang="en-US" sz="2000" b="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D9E5DB6-F00F-7795-A5D4-4DBE951FD339}"/>
              </a:ext>
            </a:extLst>
          </p:cNvPr>
          <p:cNvSpPr txBox="1"/>
          <p:nvPr/>
        </p:nvSpPr>
        <p:spPr>
          <a:xfrm>
            <a:off x="6852798" y="1940266"/>
            <a:ext cx="2331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highlight>
                  <a:srgbClr val="00FF00"/>
                </a:highlight>
              </a:rPr>
              <a:t>X-ray </a:t>
            </a:r>
            <a:r>
              <a:rPr lang="en-US" sz="2000" b="1" dirty="0" err="1">
                <a:highlight>
                  <a:srgbClr val="00FF00"/>
                </a:highlight>
              </a:rPr>
              <a:t>superflare</a:t>
            </a:r>
            <a:endParaRPr lang="en-US" sz="2000" b="1" dirty="0">
              <a:highlight>
                <a:srgbClr val="00FF00"/>
              </a:highlight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6A694DB-FD67-2D6B-A411-B552814CFFDF}"/>
              </a:ext>
            </a:extLst>
          </p:cNvPr>
          <p:cNvSpPr txBox="1"/>
          <p:nvPr/>
        </p:nvSpPr>
        <p:spPr>
          <a:xfrm>
            <a:off x="6827370" y="3281823"/>
            <a:ext cx="2528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Rotational period</a:t>
            </a:r>
            <a:endParaRPr lang="ru-RU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1B06D70-A90C-328F-279F-C7ABD8B2033E}"/>
                  </a:ext>
                </a:extLst>
              </p:cNvPr>
              <p:cNvSpPr txBox="1"/>
              <p:nvPr/>
            </p:nvSpPr>
            <p:spPr>
              <a:xfrm>
                <a:off x="6956337" y="3619065"/>
                <a:ext cx="298844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rot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=3.2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±0.5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days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C1B06D70-A90C-328F-279F-C7ABD8B203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337" y="3619065"/>
                <a:ext cx="2988447" cy="461665"/>
              </a:xfrm>
              <a:prstGeom prst="rect">
                <a:avLst/>
              </a:prstGeom>
              <a:blipFill>
                <a:blip r:embed="rId3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>
            <a:extLst>
              <a:ext uri="{FF2B5EF4-FFF2-40B4-BE49-F238E27FC236}">
                <a16:creationId xmlns:a16="http://schemas.microsoft.com/office/drawing/2014/main" id="{A9EBB8B1-F07E-319D-86AE-43C7C53EFE4D}"/>
              </a:ext>
            </a:extLst>
          </p:cNvPr>
          <p:cNvSpPr txBox="1"/>
          <p:nvPr/>
        </p:nvSpPr>
        <p:spPr>
          <a:xfrm>
            <a:off x="6829596" y="4202185"/>
            <a:ext cx="3542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/>
              <a:t>Starspot</a:t>
            </a:r>
            <a:r>
              <a:rPr lang="en-US" sz="2000" b="1" dirty="0"/>
              <a:t> area upper limit</a:t>
            </a:r>
            <a:endParaRPr lang="ru-RU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BD224A6-5F97-68D2-8AE8-6D059D85AAA4}"/>
                  </a:ext>
                </a:extLst>
              </p:cNvPr>
              <p:cNvSpPr txBox="1"/>
              <p:nvPr/>
            </p:nvSpPr>
            <p:spPr>
              <a:xfrm>
                <a:off x="6999639" y="4562064"/>
                <a:ext cx="2621295" cy="4948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1/2⊙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&lt;0.4 %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BD224A6-5F97-68D2-8AE8-6D059D85AA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9639" y="4562064"/>
                <a:ext cx="2621295" cy="494815"/>
              </a:xfrm>
              <a:prstGeom prst="rect">
                <a:avLst/>
              </a:prstGeom>
              <a:blipFill>
                <a:blip r:embed="rId4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53C69ED-089C-953E-D2F9-1965267F3E19}"/>
                  </a:ext>
                </a:extLst>
              </p:cNvPr>
              <p:cNvSpPr txBox="1"/>
              <p:nvPr/>
            </p:nvSpPr>
            <p:spPr>
              <a:xfrm>
                <a:off x="6997586" y="5036822"/>
                <a:ext cx="3305007" cy="5022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1/2⊙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=3×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32</m:t>
                        </m:r>
                      </m:sup>
                    </m:sSup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 </a:t>
                </a:r>
                <a:endParaRPr lang="ru-RU" sz="2400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53C69ED-089C-953E-D2F9-1965267F3E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7586" y="5036822"/>
                <a:ext cx="3305007" cy="502253"/>
              </a:xfrm>
              <a:prstGeom prst="rect">
                <a:avLst/>
              </a:prstGeom>
              <a:blipFill>
                <a:blip r:embed="rId5"/>
                <a:stretch>
                  <a:fillRect b="-108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4A46C0B0-AA3D-6B3B-E046-CE45DE338C5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9557"/>
          <a:stretch/>
        </p:blipFill>
        <p:spPr>
          <a:xfrm>
            <a:off x="3568335" y="5835054"/>
            <a:ext cx="1802424" cy="455439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F3F184F3-7755-5FBC-D557-D3C34E50B3F1}"/>
              </a:ext>
            </a:extLst>
          </p:cNvPr>
          <p:cNvSpPr txBox="1"/>
          <p:nvPr/>
        </p:nvSpPr>
        <p:spPr>
          <a:xfrm>
            <a:off x="6841840" y="5633973"/>
            <a:ext cx="3308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Single G star or binary?</a:t>
            </a:r>
            <a:endParaRPr lang="ru-RU" sz="2000" b="1" dirty="0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29E9C00D-FD1E-B5BA-F395-50CC683440C5}"/>
              </a:ext>
            </a:extLst>
          </p:cNvPr>
          <p:cNvSpPr txBox="1"/>
          <p:nvPr/>
        </p:nvSpPr>
        <p:spPr>
          <a:xfrm>
            <a:off x="7008407" y="6007344"/>
            <a:ext cx="3368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Gaia DR3 + APOGEE-2 DR17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E0621F-89F9-9C68-B46B-A908D91C7318}"/>
                  </a:ext>
                </a:extLst>
              </p:cNvPr>
              <p:cNvSpPr txBox="1"/>
              <p:nvPr/>
            </p:nvSpPr>
            <p:spPr>
              <a:xfrm>
                <a:off x="7038517" y="2330472"/>
                <a:ext cx="3706163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1.7±0.2</m:t>
                          </m:r>
                        </m:e>
                      </m:d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erg</m:t>
                      </m:r>
                    </m:oMath>
                  </m:oMathPara>
                </a14:m>
                <a:endParaRPr lang="en-US" sz="2400" b="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7E0621F-89F9-9C68-B46B-A908D91C73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517" y="2330472"/>
                <a:ext cx="3706163" cy="369332"/>
              </a:xfrm>
              <a:prstGeom prst="rect">
                <a:avLst/>
              </a:prstGeom>
              <a:blipFill>
                <a:blip r:embed="rId7"/>
                <a:stretch>
                  <a:fillRect l="-1480" r="-1480" b="-262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>
                <a:extLst>
                  <a:ext uri="{FF2B5EF4-FFF2-40B4-BE49-F238E27FC236}">
                    <a16:creationId xmlns:a16="http://schemas.microsoft.com/office/drawing/2014/main" id="{0871270C-286B-0B6B-929F-3DC747B899D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8354381"/>
                  </p:ext>
                </p:extLst>
              </p:nvPr>
            </p:nvGraphicFramePr>
            <p:xfrm>
              <a:off x="266699" y="2083993"/>
              <a:ext cx="6041236" cy="373284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278737">
                      <a:extLst>
                        <a:ext uri="{9D8B030D-6E8A-4147-A177-3AD203B41FA5}">
                          <a16:colId xmlns:a16="http://schemas.microsoft.com/office/drawing/2014/main" val="2133169809"/>
                        </a:ext>
                      </a:extLst>
                    </a:gridCol>
                    <a:gridCol w="342900">
                      <a:extLst>
                        <a:ext uri="{9D8B030D-6E8A-4147-A177-3AD203B41FA5}">
                          <a16:colId xmlns:a16="http://schemas.microsoft.com/office/drawing/2014/main" val="2903572196"/>
                        </a:ext>
                      </a:extLst>
                    </a:gridCol>
                    <a:gridCol w="4419599">
                      <a:extLst>
                        <a:ext uri="{9D8B030D-6E8A-4147-A177-3AD203B41FA5}">
                          <a16:colId xmlns:a16="http://schemas.microsoft.com/office/drawing/2014/main" val="384108786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Distance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347±5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pc</m:t>
                              </m:r>
                            </m:oMath>
                          </a14:m>
                          <a:r>
                            <a:rPr lang="en-US" sz="2400" b="0" dirty="0"/>
                            <a:t> 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extLst>
                      <a:ext uri="{0D108BD9-81ED-4DB2-BD59-A6C34878D82A}">
                        <a16:rowId xmlns:a16="http://schemas.microsoft.com/office/drawing/2014/main" val="240994928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eff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dirty="0"/>
                            <a:t> 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5736±7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extLst>
                      <a:ext uri="{0D108BD9-81ED-4DB2-BD59-A6C34878D82A}">
                        <a16:rowId xmlns:a16="http://schemas.microsoft.com/office/drawing/2014/main" val="10252459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(1.04±0.01) 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R</m:t>
                                  </m:r>
                                </m:e>
                                <m:sub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b="0" dirty="0"/>
                            <a:t> 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extLst>
                      <a:ext uri="{0D108BD9-81ED-4DB2-BD59-A6C34878D82A}">
                        <a16:rowId xmlns:a16="http://schemas.microsoft.com/office/drawing/2014/main" val="13575591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1.0±0</m:t>
                                  </m:r>
                                  <m:r>
                                    <a:rPr lang="ru-RU" sz="2400" b="0" smtClean="0">
                                      <a:latin typeface="Cambria Math" panose="02040503050406030204" pitchFamily="18" charset="0"/>
                                    </a:rPr>
                                    <m:t>.4</m:t>
                                  </m:r>
                                </m:e>
                              </m:d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M</m:t>
                                  </m:r>
                                </m:e>
                                <m:sub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b="0" dirty="0"/>
                            <a:t> 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extLst>
                      <a:ext uri="{0D108BD9-81ED-4DB2-BD59-A6C34878D82A}">
                        <a16:rowId xmlns:a16="http://schemas.microsoft.com/office/drawing/2014/main" val="33604942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1.19±0.04</m:t>
                                  </m:r>
                                </m:e>
                              </m:d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b="0" dirty="0"/>
                            <a:t> 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extLst>
                      <a:ext uri="{0D108BD9-81ED-4DB2-BD59-A6C34878D82A}">
                        <a16:rowId xmlns:a16="http://schemas.microsoft.com/office/drawing/2014/main" val="35767192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endParaRPr lang="ru-RU" sz="2400" i="0" dirty="0"/>
                        </a:p>
                      </a:txBody>
                      <a:tcPr marL="83127" marR="83127"/>
                    </a:tc>
                    <a:extLst>
                      <a:ext uri="{0D108BD9-81ED-4DB2-BD59-A6C34878D82A}">
                        <a16:rowId xmlns:a16="http://schemas.microsoft.com/office/drawing/2014/main" val="28458112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XQ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dirty="0"/>
                            <a:t> 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1.5±0.4</m:t>
                                  </m:r>
                                </m:e>
                              </m:d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29</m:t>
                                  </m:r>
                                </m:sup>
                              </m:sSup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erg</m:t>
                              </m:r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dirty="0"/>
                            <a:t> 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extLst>
                      <a:ext uri="{0D108BD9-81ED-4DB2-BD59-A6C34878D82A}">
                        <a16:rowId xmlns:a16="http://schemas.microsoft.com/office/drawing/2014/main" val="409841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XF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400" dirty="0"/>
                            <a:t> 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5.5±0.6</m:t>
                                  </m:r>
                                </m:e>
                              </m:d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30</m:t>
                                  </m:r>
                                </m:sup>
                              </m:sSup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erg</m:t>
                              </m:r>
                              <m:r>
                                <a:rPr lang="en-US" sz="2400" b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US" sz="2400" b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400" dirty="0"/>
                            <a:t> 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extLst>
                      <a:ext uri="{0D108BD9-81ED-4DB2-BD59-A6C34878D82A}">
                        <a16:rowId xmlns:a16="http://schemas.microsoft.com/office/drawing/2014/main" val="31532912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>
                <a:extLst>
                  <a:ext uri="{FF2B5EF4-FFF2-40B4-BE49-F238E27FC236}">
                    <a16:creationId xmlns:a16="http://schemas.microsoft.com/office/drawing/2014/main" id="{0871270C-286B-0B6B-929F-3DC747B899D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8354381"/>
                  </p:ext>
                </p:extLst>
              </p:nvPr>
            </p:nvGraphicFramePr>
            <p:xfrm>
              <a:off x="266699" y="2083993"/>
              <a:ext cx="6041236" cy="374142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278737">
                      <a:extLst>
                        <a:ext uri="{9D8B030D-6E8A-4147-A177-3AD203B41FA5}">
                          <a16:colId xmlns:a16="http://schemas.microsoft.com/office/drawing/2014/main" val="2133169809"/>
                        </a:ext>
                      </a:extLst>
                    </a:gridCol>
                    <a:gridCol w="342900">
                      <a:extLst>
                        <a:ext uri="{9D8B030D-6E8A-4147-A177-3AD203B41FA5}">
                          <a16:colId xmlns:a16="http://schemas.microsoft.com/office/drawing/2014/main" val="2903572196"/>
                        </a:ext>
                      </a:extLst>
                    </a:gridCol>
                    <a:gridCol w="4419599">
                      <a:extLst>
                        <a:ext uri="{9D8B030D-6E8A-4147-A177-3AD203B41FA5}">
                          <a16:colId xmlns:a16="http://schemas.microsoft.com/office/drawing/2014/main" val="3841087860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t="-8000" r="-372381" b="-74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l="-36639" t="-8000" b="-749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09949285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t="-108000" r="-372381" b="-64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l="-36639" t="-108000" b="-649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25245903"/>
                      </a:ext>
                    </a:extLst>
                  </a:tr>
                  <a:tr h="47320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t="-200000" r="-372381" b="-5243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l="-36639" t="-200000" b="-5243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7559140"/>
                      </a:ext>
                    </a:extLst>
                  </a:tr>
                  <a:tr h="47320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t="-300000" r="-372381" b="-4243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l="-36639" t="-300000" b="-4243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60494243"/>
                      </a:ext>
                    </a:extLst>
                  </a:tr>
                  <a:tr h="47320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t="-400000" r="-372381" b="-3243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l="-36639" t="-400000" b="-3243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671920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r"/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endParaRPr lang="ru-RU" sz="2400" i="0" dirty="0"/>
                        </a:p>
                      </a:txBody>
                      <a:tcPr marL="83127" marR="83127"/>
                    </a:tc>
                    <a:extLst>
                      <a:ext uri="{0D108BD9-81ED-4DB2-BD59-A6C34878D82A}">
                        <a16:rowId xmlns:a16="http://schemas.microsoft.com/office/drawing/2014/main" val="2845811228"/>
                      </a:ext>
                    </a:extLst>
                  </a:tr>
                  <a:tr h="48475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t="-588608" r="-372381" b="-125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l="-36639" t="-588608" b="-1253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9841364"/>
                      </a:ext>
                    </a:extLst>
                  </a:tr>
                  <a:tr h="46545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t="-706494" r="-372381" b="-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=</a:t>
                          </a:r>
                          <a:endParaRPr lang="ru-RU" sz="2400" i="0" dirty="0"/>
                        </a:p>
                      </a:txBody>
                      <a:tcPr marL="83127" marR="83127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83127" marR="83127">
                        <a:blipFill>
                          <a:blip r:embed="rId8"/>
                          <a:stretch>
                            <a:fillRect l="-36639" t="-706494" b="-2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5329126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Полилиния: фигура 3">
            <a:extLst>
              <a:ext uri="{FF2B5EF4-FFF2-40B4-BE49-F238E27FC236}">
                <a16:creationId xmlns:a16="http://schemas.microsoft.com/office/drawing/2014/main" id="{9351E8A6-7CED-D2D7-6977-1F116352D474}"/>
              </a:ext>
            </a:extLst>
          </p:cNvPr>
          <p:cNvSpPr/>
          <p:nvPr/>
        </p:nvSpPr>
        <p:spPr>
          <a:xfrm>
            <a:off x="325762" y="2533650"/>
            <a:ext cx="474338" cy="2486025"/>
          </a:xfrm>
          <a:custGeom>
            <a:avLst/>
            <a:gdLst>
              <a:gd name="connsiteX0" fmla="*/ 140963 w 474338"/>
              <a:gd name="connsiteY0" fmla="*/ 0 h 2486025"/>
              <a:gd name="connsiteX1" fmla="*/ 17138 w 474338"/>
              <a:gd name="connsiteY1" fmla="*/ 1552575 h 2486025"/>
              <a:gd name="connsiteX2" fmla="*/ 474338 w 474338"/>
              <a:gd name="connsiteY2" fmla="*/ 2486025 h 2486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4338" h="2486025">
                <a:moveTo>
                  <a:pt x="140963" y="0"/>
                </a:moveTo>
                <a:cubicBezTo>
                  <a:pt x="51269" y="569119"/>
                  <a:pt x="-38424" y="1138238"/>
                  <a:pt x="17138" y="1552575"/>
                </a:cubicBezTo>
                <a:cubicBezTo>
                  <a:pt x="72700" y="1966912"/>
                  <a:pt x="273519" y="2226468"/>
                  <a:pt x="474338" y="2486025"/>
                </a:cubicBezTo>
              </a:path>
            </a:pathLst>
          </a:custGeom>
          <a:noFill/>
          <a:ln w="76200"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>
            <a:extLst>
              <a:ext uri="{FF2B5EF4-FFF2-40B4-BE49-F238E27FC236}">
                <a16:creationId xmlns:a16="http://schemas.microsoft.com/office/drawing/2014/main" id="{7286B5F9-90F5-4D7F-8D5B-B18A28833F19}"/>
              </a:ext>
            </a:extLst>
          </p:cNvPr>
          <p:cNvSpPr/>
          <p:nvPr/>
        </p:nvSpPr>
        <p:spPr>
          <a:xfrm>
            <a:off x="4229100" y="2181225"/>
            <a:ext cx="323850" cy="2285589"/>
          </a:xfrm>
          <a:prstGeom prst="rightBrace">
            <a:avLst>
              <a:gd name="adj1" fmla="val 55392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07603B-DE36-C08E-9443-E7CD30B26586}"/>
              </a:ext>
            </a:extLst>
          </p:cNvPr>
          <p:cNvSpPr txBox="1"/>
          <p:nvPr/>
        </p:nvSpPr>
        <p:spPr>
          <a:xfrm>
            <a:off x="4558282" y="3130505"/>
            <a:ext cx="1648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highlight>
                  <a:srgbClr val="00FF00"/>
                </a:highlight>
              </a:rPr>
              <a:t>G type star</a:t>
            </a:r>
            <a:endParaRPr lang="ru-RU" sz="2000" b="1" dirty="0">
              <a:highlight>
                <a:srgbClr val="00FF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CB2D620-56CF-7B3D-AD8B-8C10CA49E643}"/>
                  </a:ext>
                </a:extLst>
              </p:cNvPr>
              <p:cNvSpPr txBox="1"/>
              <p:nvPr/>
            </p:nvSpPr>
            <p:spPr>
              <a:xfrm>
                <a:off x="6919473" y="2698703"/>
                <a:ext cx="20194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33</m:t>
                          </m:r>
                        </m:sup>
                      </m:sSup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erg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CB2D620-56CF-7B3D-AD8B-8C10CA49E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9473" y="2698703"/>
                <a:ext cx="2019463" cy="461665"/>
              </a:xfrm>
              <a:prstGeom prst="rect">
                <a:avLst/>
              </a:prstGeom>
              <a:blipFill>
                <a:blip r:embed="rId9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29801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Другая 2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191</Words>
  <Application>Microsoft Office PowerPoint</Application>
  <PresentationFormat>Широкоэкранный</PresentationFormat>
  <Paragraphs>41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Montserrat ExtraBold</vt:lpstr>
      <vt:lpstr>Montserrat</vt:lpstr>
      <vt:lpstr>Cambria Math</vt:lpstr>
      <vt:lpstr>Arial</vt:lpstr>
      <vt:lpstr>Тема Office</vt:lpstr>
      <vt:lpstr>Superflare of a Sun-like star observed with XMM-Newton and SRG/eROSITA</vt:lpstr>
      <vt:lpstr>Superflare of a Sun-like star observed with XMM-Newton and SRG/eROSITA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Андрей Мухин</dc:creator>
  <cp:lastModifiedBy>Андрей Мухин</cp:lastModifiedBy>
  <cp:revision>6</cp:revision>
  <dcterms:created xsi:type="dcterms:W3CDTF">2024-10-02T10:17:16Z</dcterms:created>
  <dcterms:modified xsi:type="dcterms:W3CDTF">2024-10-07T18:22:12Z</dcterms:modified>
</cp:coreProperties>
</file>