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C4193E5-F03F-492E-8125-B58EB3A7A2C7}">
  <a:tblStyle styleId="{CC4193E5-F03F-492E-8125-B58EB3A7A2C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schemas.openxmlformats.org/officeDocument/2006/relationships/slide" Target="slides/slide18.xml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089a8d6d9f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3089a8d6d9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3089a8d6d9f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a8728830b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2a8728830b8_0_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089a8d6d9f_0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3089a8d6d9f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3089a8d6d9f_0_2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a7c7290912_0_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2a7c729091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2a7c7290912_0_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3089a8d6d9f_0_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3089a8d6d9f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g3089a8d6d9f_0_4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a7b9940fe9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a7b9940fe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g2a7b9940fe9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a78a563022_0_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a78a56302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2a78a563022_0_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a7b9940fe9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2a7b9940fe9_0_5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a7b9940fe9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2a7b9940fe9_0_6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a78a563022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a78a563022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2a78a563022_0_2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a78a563022_0_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a78a563022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2a78a563022_0_3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a6e7f4c752_0_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a6e7f4c75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2a6e7f4c752_0_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874750" y="-1217400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5463750" y="1371629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272750" y="-609572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0" name="Google Shape;30;p4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7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9" name="Google Shape;49;p7"/>
          <p:cNvSpPr txBox="1"/>
          <p:nvPr>
            <p:ph idx="3" type="body"/>
          </p:nvPr>
        </p:nvSpPr>
        <p:spPr>
          <a:xfrm>
            <a:off x="4645025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7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792288" y="4025504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4.png"/><Relationship Id="rId4" Type="http://schemas.openxmlformats.org/officeDocument/2006/relationships/image" Target="../media/image23.png"/><Relationship Id="rId11" Type="http://schemas.openxmlformats.org/officeDocument/2006/relationships/image" Target="../media/image25.png"/><Relationship Id="rId10" Type="http://schemas.openxmlformats.org/officeDocument/2006/relationships/image" Target="../media/image29.png"/><Relationship Id="rId12" Type="http://schemas.openxmlformats.org/officeDocument/2006/relationships/image" Target="../media/image26.png"/><Relationship Id="rId9" Type="http://schemas.openxmlformats.org/officeDocument/2006/relationships/image" Target="../media/image39.png"/><Relationship Id="rId5" Type="http://schemas.openxmlformats.org/officeDocument/2006/relationships/image" Target="../media/image32.png"/><Relationship Id="rId6" Type="http://schemas.openxmlformats.org/officeDocument/2006/relationships/image" Target="../media/image28.png"/><Relationship Id="rId7" Type="http://schemas.openxmlformats.org/officeDocument/2006/relationships/image" Target="../media/image24.png"/><Relationship Id="rId8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7.jpg"/><Relationship Id="rId4" Type="http://schemas.openxmlformats.org/officeDocument/2006/relationships/image" Target="../media/image31.jpg"/><Relationship Id="rId5" Type="http://schemas.openxmlformats.org/officeDocument/2006/relationships/image" Target="../media/image33.png"/><Relationship Id="rId6" Type="http://schemas.openxmlformats.org/officeDocument/2006/relationships/image" Target="../media/image35.jpg"/><Relationship Id="rId7" Type="http://schemas.openxmlformats.org/officeDocument/2006/relationships/image" Target="../media/image30.png"/><Relationship Id="rId8" Type="http://schemas.openxmlformats.org/officeDocument/2006/relationships/image" Target="../media/image4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3.png"/><Relationship Id="rId4" Type="http://schemas.openxmlformats.org/officeDocument/2006/relationships/image" Target="../media/image42.png"/><Relationship Id="rId5" Type="http://schemas.openxmlformats.org/officeDocument/2006/relationships/image" Target="../media/image34.png"/><Relationship Id="rId6" Type="http://schemas.openxmlformats.org/officeDocument/2006/relationships/image" Target="../media/image38.png"/><Relationship Id="rId7" Type="http://schemas.openxmlformats.org/officeDocument/2006/relationships/image" Target="../media/image41.png"/><Relationship Id="rId8" Type="http://schemas.openxmlformats.org/officeDocument/2006/relationships/image" Target="../media/image3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7.jpg"/><Relationship Id="rId4" Type="http://schemas.openxmlformats.org/officeDocument/2006/relationships/image" Target="../media/image50.jpg"/><Relationship Id="rId5" Type="http://schemas.openxmlformats.org/officeDocument/2006/relationships/image" Target="../media/image46.jpg"/><Relationship Id="rId6" Type="http://schemas.openxmlformats.org/officeDocument/2006/relationships/image" Target="../media/image4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0.png"/><Relationship Id="rId4" Type="http://schemas.openxmlformats.org/officeDocument/2006/relationships/image" Target="../media/image63.png"/><Relationship Id="rId10" Type="http://schemas.openxmlformats.org/officeDocument/2006/relationships/image" Target="../media/image64.png"/><Relationship Id="rId9" Type="http://schemas.openxmlformats.org/officeDocument/2006/relationships/image" Target="../media/image65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61.png"/><Relationship Id="rId8" Type="http://schemas.openxmlformats.org/officeDocument/2006/relationships/image" Target="../media/image5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9.png"/><Relationship Id="rId4" Type="http://schemas.openxmlformats.org/officeDocument/2006/relationships/image" Target="../media/image48.png"/><Relationship Id="rId5" Type="http://schemas.openxmlformats.org/officeDocument/2006/relationships/image" Target="../media/image47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1" Type="http://schemas.openxmlformats.org/officeDocument/2006/relationships/image" Target="../media/image57.png"/><Relationship Id="rId10" Type="http://schemas.openxmlformats.org/officeDocument/2006/relationships/image" Target="../media/image70.png"/><Relationship Id="rId9" Type="http://schemas.openxmlformats.org/officeDocument/2006/relationships/image" Target="../media/image71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69.png"/><Relationship Id="rId8" Type="http://schemas.openxmlformats.org/officeDocument/2006/relationships/image" Target="../media/image6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8.jpg"/><Relationship Id="rId4" Type="http://schemas.openxmlformats.org/officeDocument/2006/relationships/image" Target="../media/image6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Relationship Id="rId4" Type="http://schemas.openxmlformats.org/officeDocument/2006/relationships/image" Target="../media/image7.jpg"/><Relationship Id="rId5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685800" y="-280131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i="1" lang="en-US" sz="2400"/>
              <a:t>Broadband radio properties of the FR0 radio galaxies</a:t>
            </a:r>
            <a:endParaRPr b="1" i="1" sz="2400"/>
          </a:p>
        </p:txBody>
      </p:sp>
      <p:sp>
        <p:nvSpPr>
          <p:cNvPr id="90" name="Google Shape;90;p13"/>
          <p:cNvSpPr txBox="1"/>
          <p:nvPr>
            <p:ph idx="1" type="subTitle"/>
          </p:nvPr>
        </p:nvSpPr>
        <p:spPr>
          <a:xfrm>
            <a:off x="685800" y="4145600"/>
            <a:ext cx="7869300" cy="9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1362"/>
              <a:buNone/>
            </a:pPr>
            <a:r>
              <a:rPr b="1" i="1" lang="en-US" sz="2367">
                <a:solidFill>
                  <a:schemeClr val="dk1"/>
                </a:solidFill>
              </a:rPr>
              <a:t>Mikhailov</a:t>
            </a:r>
            <a:r>
              <a:rPr b="1" i="1" lang="en-US" sz="2367">
                <a:solidFill>
                  <a:schemeClr val="dk1"/>
                </a:solidFill>
              </a:rPr>
              <a:t> Alexander</a:t>
            </a:r>
            <a:r>
              <a:rPr b="1" baseline="30000" i="1" lang="en-US" sz="2367">
                <a:solidFill>
                  <a:schemeClr val="dk1"/>
                </a:solidFill>
              </a:rPr>
              <a:t>1</a:t>
            </a:r>
            <a:r>
              <a:rPr b="1" i="1" lang="en-US" sz="2367">
                <a:solidFill>
                  <a:schemeClr val="dk1"/>
                </a:solidFill>
              </a:rPr>
              <a:t>, Sotnikova Yulia</a:t>
            </a:r>
            <a:r>
              <a:rPr b="1" baseline="30000" i="1" lang="en-US" sz="2367">
                <a:solidFill>
                  <a:schemeClr val="dk1"/>
                </a:solidFill>
              </a:rPr>
              <a:t>1</a:t>
            </a:r>
            <a:r>
              <a:rPr b="1" i="1" lang="en-US" sz="2367">
                <a:solidFill>
                  <a:schemeClr val="dk1"/>
                </a:solidFill>
              </a:rPr>
              <a:t>, Stolyarov Vladislav</a:t>
            </a:r>
            <a:r>
              <a:rPr b="1" baseline="30000" i="1" lang="en-US" sz="2367">
                <a:solidFill>
                  <a:schemeClr val="dk1"/>
                </a:solidFill>
              </a:rPr>
              <a:t>1,2</a:t>
            </a:r>
            <a:endParaRPr b="1" baseline="30000" sz="2367"/>
          </a:p>
          <a:p>
            <a:pPr indent="0" lvl="0" marL="0" rtl="0" algn="ctr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32735"/>
              <a:buNone/>
            </a:pPr>
            <a:r>
              <a:rPr b="1" baseline="30000" i="1" lang="en-US" sz="1808">
                <a:solidFill>
                  <a:schemeClr val="dk1"/>
                </a:solidFill>
              </a:rPr>
              <a:t>1</a:t>
            </a:r>
            <a:r>
              <a:rPr b="1" i="1" lang="en-US" sz="1808">
                <a:solidFill>
                  <a:schemeClr val="dk1"/>
                </a:solidFill>
              </a:rPr>
              <a:t>SAO</a:t>
            </a:r>
            <a:r>
              <a:rPr b="1" i="1" lang="en-US" sz="1808">
                <a:solidFill>
                  <a:schemeClr val="dk1"/>
                </a:solidFill>
              </a:rPr>
              <a:t> RAS, </a:t>
            </a:r>
            <a:r>
              <a:rPr b="1" baseline="30000" i="1" lang="en-US" sz="1808">
                <a:solidFill>
                  <a:schemeClr val="dk1"/>
                </a:solidFill>
              </a:rPr>
              <a:t>2</a:t>
            </a:r>
            <a:r>
              <a:rPr b="1" i="1" lang="en-US" sz="1808">
                <a:solidFill>
                  <a:schemeClr val="dk1"/>
                </a:solidFill>
              </a:rPr>
              <a:t>University of Cambridge</a:t>
            </a:r>
            <a:endParaRPr b="1" sz="1808"/>
          </a:p>
          <a:p>
            <a:pPr indent="0" lvl="0" marL="0" rtl="0" algn="ctr">
              <a:spcBef>
                <a:spcPts val="370"/>
              </a:spcBef>
              <a:spcAft>
                <a:spcPts val="0"/>
              </a:spcAft>
              <a:buClr>
                <a:schemeClr val="dk1"/>
              </a:buClr>
              <a:buSzPct val="142857"/>
              <a:buNone/>
            </a:pPr>
            <a:r>
              <a:rPr b="1" i="1" lang="en-US" sz="1400">
                <a:solidFill>
                  <a:schemeClr val="dk1"/>
                </a:solidFill>
              </a:rPr>
              <a:t>8</a:t>
            </a:r>
            <a:r>
              <a:rPr b="1" i="1" lang="en-US" sz="1400">
                <a:solidFill>
                  <a:schemeClr val="dk1"/>
                </a:solidFill>
              </a:rPr>
              <a:t> October 2024</a:t>
            </a:r>
            <a:endParaRPr b="1" i="1" sz="1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b="1" i="1" lang="en-US" sz="1400">
                <a:solidFill>
                  <a:schemeClr val="dk1"/>
                </a:solidFill>
              </a:rPr>
              <a:t>HEACOSS-2024</a:t>
            </a:r>
            <a:endParaRPr b="1" i="1" sz="1400">
              <a:solidFill>
                <a:schemeClr val="dk1"/>
              </a:solidFill>
            </a:endParaRPr>
          </a:p>
        </p:txBody>
      </p:sp>
      <p:pic>
        <p:nvPicPr>
          <p:cNvPr id="91" name="Google Shape;9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7750" y="481750"/>
            <a:ext cx="9144000" cy="3628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2"/>
          <p:cNvSpPr txBox="1"/>
          <p:nvPr>
            <p:ph type="title"/>
          </p:nvPr>
        </p:nvSpPr>
        <p:spPr>
          <a:xfrm>
            <a:off x="457200" y="116453"/>
            <a:ext cx="82296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Calibri"/>
              <a:buNone/>
            </a:pPr>
            <a:r>
              <a:rPr b="1" i="1" lang="en-US" sz="2700"/>
              <a:t>Radio properties</a:t>
            </a:r>
            <a:endParaRPr sz="2700"/>
          </a:p>
        </p:txBody>
      </p:sp>
      <p:pic>
        <p:nvPicPr>
          <p:cNvPr id="185" name="Google Shape;18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103" y="834748"/>
            <a:ext cx="2249999" cy="3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45148" y="788476"/>
            <a:ext cx="800878" cy="4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2"/>
          <p:cNvSpPr txBox="1"/>
          <p:nvPr>
            <p:ph idx="1" type="body"/>
          </p:nvPr>
        </p:nvSpPr>
        <p:spPr>
          <a:xfrm>
            <a:off x="76200" y="535675"/>
            <a:ext cx="22656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i="1" lang="en-US" sz="1800"/>
              <a:t>Radio luminosity </a:t>
            </a:r>
            <a:endParaRPr i="1" sz="1800"/>
          </a:p>
        </p:txBody>
      </p:sp>
      <p:sp>
        <p:nvSpPr>
          <p:cNvPr id="188" name="Google Shape;188;p22"/>
          <p:cNvSpPr txBox="1"/>
          <p:nvPr/>
        </p:nvSpPr>
        <p:spPr>
          <a:xfrm>
            <a:off x="2501401" y="505025"/>
            <a:ext cx="18993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i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Radio loudness</a:t>
            </a:r>
            <a:endParaRPr i="1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6100" y="1224275"/>
            <a:ext cx="2420700" cy="177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20550" y="1232200"/>
            <a:ext cx="2420700" cy="175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1438" y="3038200"/>
            <a:ext cx="2265625" cy="164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482338" y="3012475"/>
            <a:ext cx="2297100" cy="163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2"/>
          <p:cNvSpPr txBox="1"/>
          <p:nvPr>
            <p:ph idx="12" type="sldNum"/>
          </p:nvPr>
        </p:nvSpPr>
        <p:spPr>
          <a:xfrm>
            <a:off x="7021075" y="486521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4" name="Google Shape;194;p22"/>
          <p:cNvSpPr txBox="1"/>
          <p:nvPr/>
        </p:nvSpPr>
        <p:spPr>
          <a:xfrm>
            <a:off x="6676425" y="424175"/>
            <a:ext cx="2361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i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Spectral indices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5" name="Google Shape;195;p2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265920" y="805025"/>
            <a:ext cx="1134529" cy="4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824550" y="1232225"/>
            <a:ext cx="2297099" cy="18059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97" name="Google Shape;197;p22"/>
          <p:cNvGraphicFramePr/>
          <p:nvPr/>
        </p:nvGraphicFramePr>
        <p:xfrm>
          <a:off x="4841238" y="123222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{CC4193E5-F03F-492E-8125-B58EB3A7A2C7}</a:tableStyleId>
              </a:tblPr>
              <a:tblGrid>
                <a:gridCol w="1364300"/>
                <a:gridCol w="747300"/>
              </a:tblGrid>
              <a:tr h="4402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spectral type</a:t>
                      </a:r>
                      <a:endParaRPr sz="1600" u="none" cap="none" strike="noStrike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/>
                        <a:t>%</a:t>
                      </a:r>
                      <a:endParaRPr sz="1600" u="none" cap="none" strike="noStrike"/>
                    </a:p>
                  </a:txBody>
                  <a:tcPr marT="34300" marB="34300" marR="91450" marL="91450"/>
                </a:tc>
              </a:tr>
              <a:tr h="2516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/>
                        <a:t>steep</a:t>
                      </a:r>
                      <a:endParaRPr sz="1600" u="none" cap="none" strike="noStrike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/>
                        <a:t>29</a:t>
                      </a:r>
                      <a:endParaRPr sz="1600" u="none" cap="none" strike="noStrike"/>
                    </a:p>
                  </a:txBody>
                  <a:tcPr marT="34300" marB="34300" marR="91450" marL="91450"/>
                </a:tc>
              </a:tr>
              <a:tr h="2516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/>
                        <a:t>inverted</a:t>
                      </a:r>
                      <a:endParaRPr sz="1600" u="none" cap="none" strike="noStrike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/>
                        <a:t>12</a:t>
                      </a:r>
                      <a:endParaRPr sz="1600" u="none" cap="none" strike="noStrike"/>
                    </a:p>
                  </a:txBody>
                  <a:tcPr marT="34300" marB="34300" marR="91450" marL="91450"/>
                </a:tc>
              </a:tr>
              <a:tr h="2516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/>
                        <a:t>peaked</a:t>
                      </a:r>
                      <a:endParaRPr sz="1600" u="none" cap="none" strike="noStrike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/>
                        <a:t>42</a:t>
                      </a:r>
                      <a:endParaRPr sz="1600" u="none" cap="none" strike="noStrike"/>
                    </a:p>
                  </a:txBody>
                  <a:tcPr marT="34300" marB="34300" marR="91450" marL="91450"/>
                </a:tc>
              </a:tr>
              <a:tr h="2516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/>
                        <a:t>upturn</a:t>
                      </a:r>
                      <a:endParaRPr sz="1600" u="none" cap="none" strike="noStrike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cap="none" strike="noStrike"/>
                        <a:t>17</a:t>
                      </a:r>
                      <a:endParaRPr sz="1600" u="none" cap="none" strike="noStrike"/>
                    </a:p>
                  </a:txBody>
                  <a:tcPr marT="34300" marB="34300" marR="91450" marL="91450"/>
                </a:tc>
              </a:tr>
            </a:tbl>
          </a:graphicData>
        </a:graphic>
      </p:graphicFrame>
      <p:pic>
        <p:nvPicPr>
          <p:cNvPr id="198" name="Google Shape;198;p2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895675" y="3551950"/>
            <a:ext cx="1535966" cy="48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2"/>
          <p:cNvSpPr txBox="1"/>
          <p:nvPr/>
        </p:nvSpPr>
        <p:spPr>
          <a:xfrm>
            <a:off x="4600375" y="471575"/>
            <a:ext cx="2420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Quasi-simultaneous spectra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2"/>
          <p:cNvSpPr txBox="1"/>
          <p:nvPr/>
        </p:nvSpPr>
        <p:spPr>
          <a:xfrm>
            <a:off x="4018500" y="4666700"/>
            <a:ext cx="225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Mikhailov and Sotnikova </a:t>
            </a:r>
            <a:r>
              <a:rPr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2021</a:t>
            </a:r>
            <a:endParaRPr i="1"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1" name="Google Shape;201;p2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547863" y="3090800"/>
            <a:ext cx="2570662" cy="177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3"/>
          <p:cNvSpPr txBox="1"/>
          <p:nvPr>
            <p:ph type="title"/>
          </p:nvPr>
        </p:nvSpPr>
        <p:spPr>
          <a:xfrm>
            <a:off x="0" y="0"/>
            <a:ext cx="9144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1" i="1" lang="en-US" sz="2700"/>
              <a:t>Core dominance parameter</a:t>
            </a:r>
            <a:endParaRPr i="1" sz="2700"/>
          </a:p>
        </p:txBody>
      </p:sp>
      <p:pic>
        <p:nvPicPr>
          <p:cNvPr descr="J0907+32.jpg" id="207" name="Google Shape;207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777975"/>
            <a:ext cx="4671900" cy="1296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J1703+24.jpg" id="208" name="Google Shape;208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3290800"/>
            <a:ext cx="4671899" cy="1353876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3"/>
          <p:cNvSpPr txBox="1"/>
          <p:nvPr/>
        </p:nvSpPr>
        <p:spPr>
          <a:xfrm>
            <a:off x="0" y="781300"/>
            <a:ext cx="46719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VLA (Baldi et al. 2019):</a:t>
            </a:r>
            <a:br>
              <a:rPr b="1" lang="en-US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1.5, 4.5, 7.5 ГГц, angular resolution ~0.3 arcsec, 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extended radio structures -</a:t>
            </a:r>
            <a:r>
              <a:rPr b="0" i="0" lang="en-US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4/18 </a:t>
            </a:r>
            <a:r>
              <a:rPr lang="en-US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objects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0" name="Google Shape;210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55625" y="1529575"/>
            <a:ext cx="2162126" cy="1656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0_core_dom.png" id="211" name="Google Shape;211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955625" y="3170475"/>
            <a:ext cx="2162126" cy="159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323745" y="1060225"/>
            <a:ext cx="1325755" cy="384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4" name="Google Shape;214;p23"/>
          <p:cNvSpPr txBox="1"/>
          <p:nvPr/>
        </p:nvSpPr>
        <p:spPr>
          <a:xfrm>
            <a:off x="3849413" y="4754225"/>
            <a:ext cx="31401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Mikhailov and Sotnikova 2021</a:t>
            </a:r>
            <a:endParaRPr i="1"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" name="Google Shape;215;p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93500" y="1589385"/>
            <a:ext cx="2162125" cy="1673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4"/>
          <p:cNvSpPr txBox="1"/>
          <p:nvPr>
            <p:ph type="title"/>
          </p:nvPr>
        </p:nvSpPr>
        <p:spPr>
          <a:xfrm>
            <a:off x="756225" y="-3300"/>
            <a:ext cx="7107900" cy="65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700"/>
              <a:t>Peaked spectra modeling</a:t>
            </a:r>
            <a:endParaRPr b="1" i="1" sz="2700"/>
          </a:p>
        </p:txBody>
      </p:sp>
      <p:pic>
        <p:nvPicPr>
          <p:cNvPr id="222" name="Google Shape;22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038" y="1277325"/>
            <a:ext cx="4692550" cy="52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27263" y="1977500"/>
            <a:ext cx="2012125" cy="31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4"/>
          <p:cNvSpPr txBox="1"/>
          <p:nvPr/>
        </p:nvSpPr>
        <p:spPr>
          <a:xfrm>
            <a:off x="458525" y="654600"/>
            <a:ext cx="5243700" cy="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Synchrotron self-absorption (SSA) processes are preferred to free-free absorption (FFA) ones</a:t>
            </a:r>
            <a:endParaRPr sz="3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24"/>
          <p:cNvSpPr txBox="1"/>
          <p:nvPr/>
        </p:nvSpPr>
        <p:spPr>
          <a:xfrm>
            <a:off x="6582238" y="654600"/>
            <a:ext cx="1638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examples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4"/>
          <p:cNvSpPr txBox="1"/>
          <p:nvPr>
            <p:ph idx="12" type="sldNum"/>
          </p:nvPr>
        </p:nvSpPr>
        <p:spPr>
          <a:xfrm>
            <a:off x="7010400" y="4914888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27" name="Google Shape;227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18975" y="1094275"/>
            <a:ext cx="2422174" cy="198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8525" y="2903500"/>
            <a:ext cx="2528975" cy="2071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58850" y="2903500"/>
            <a:ext cx="2422176" cy="1987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218975" y="2915331"/>
            <a:ext cx="2422174" cy="1984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5"/>
          <p:cNvSpPr txBox="1"/>
          <p:nvPr>
            <p:ph type="title"/>
          </p:nvPr>
        </p:nvSpPr>
        <p:spPr>
          <a:xfrm>
            <a:off x="0" y="53575"/>
            <a:ext cx="9144000" cy="54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r>
              <a:rPr b="1" i="1" lang="en-US" sz="2700"/>
              <a:t>FR0 and GPS</a:t>
            </a:r>
            <a:endParaRPr b="1" i="1" sz="2700"/>
          </a:p>
        </p:txBody>
      </p:sp>
      <p:pic>
        <p:nvPicPr>
          <p:cNvPr descr="GPS.jpg" id="236" name="Google Shape;23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825" y="2871450"/>
            <a:ext cx="2133600" cy="22459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1459.jpg" id="237" name="Google Shape;237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300" y="1404274"/>
            <a:ext cx="2133600" cy="150885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5"/>
          <p:cNvSpPr txBox="1"/>
          <p:nvPr/>
        </p:nvSpPr>
        <p:spPr>
          <a:xfrm>
            <a:off x="470750" y="4565675"/>
            <a:ext cx="1604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Reynolds 1994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25"/>
          <p:cNvSpPr txBox="1"/>
          <p:nvPr/>
        </p:nvSpPr>
        <p:spPr>
          <a:xfrm>
            <a:off x="427425" y="2297125"/>
            <a:ext cx="1826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Tingay et al. 2003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25"/>
          <p:cNvSpPr txBox="1"/>
          <p:nvPr/>
        </p:nvSpPr>
        <p:spPr>
          <a:xfrm>
            <a:off x="20300" y="532200"/>
            <a:ext cx="33090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Criteria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O’Dea+ 91, de Vries+ 97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α</a:t>
            </a:r>
            <a:r>
              <a:rPr baseline="-25000"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below</a:t>
            </a:r>
            <a:r>
              <a:rPr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+0.5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α</a:t>
            </a:r>
            <a:r>
              <a:rPr baseline="-25000"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above</a:t>
            </a:r>
            <a:r>
              <a:rPr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-0.7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FWHM ≈ 1.2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2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0943+36.jpg" id="242" name="Google Shape;242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40163" y="1393838"/>
            <a:ext cx="2959676" cy="235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27225" y="1424424"/>
            <a:ext cx="2959675" cy="24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5"/>
          <p:cNvSpPr txBox="1"/>
          <p:nvPr/>
        </p:nvSpPr>
        <p:spPr>
          <a:xfrm>
            <a:off x="3027213" y="3889925"/>
            <a:ext cx="3413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Relatively constant spectral shape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radio variability level ~10 %, Peak frequency is ~8 GHz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25"/>
          <p:cNvSpPr txBox="1"/>
          <p:nvPr/>
        </p:nvSpPr>
        <p:spPr>
          <a:xfrm>
            <a:off x="3826500" y="971813"/>
            <a:ext cx="160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25"/>
          <p:cNvSpPr txBox="1"/>
          <p:nvPr/>
        </p:nvSpPr>
        <p:spPr>
          <a:xfrm>
            <a:off x="6517075" y="3889038"/>
            <a:ext cx="2757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VLBI image at 8.3 GHz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(Cheng &amp; An 2018)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5"/>
          <p:cNvSpPr txBox="1"/>
          <p:nvPr/>
        </p:nvSpPr>
        <p:spPr>
          <a:xfrm>
            <a:off x="3953975" y="532200"/>
            <a:ext cx="375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candidates among of 34 FR0s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6"/>
          <p:cNvSpPr txBox="1"/>
          <p:nvPr>
            <p:ph type="title"/>
          </p:nvPr>
        </p:nvSpPr>
        <p:spPr>
          <a:xfrm>
            <a:off x="0" y="85225"/>
            <a:ext cx="9144000" cy="416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700"/>
              <a:t>Light curves (examples)</a:t>
            </a:r>
            <a:endParaRPr b="1" i="1" sz="2700"/>
          </a:p>
        </p:txBody>
      </p:sp>
      <p:sp>
        <p:nvSpPr>
          <p:cNvPr id="254" name="Google Shape;254;p2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5" name="Google Shape;25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900" y="789750"/>
            <a:ext cx="1968899" cy="196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85575" y="789741"/>
            <a:ext cx="1925725" cy="1921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37000" y="772725"/>
            <a:ext cx="1925725" cy="196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90025" y="756625"/>
            <a:ext cx="1925725" cy="1921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1550" y="2872700"/>
            <a:ext cx="1968899" cy="1964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463988" y="2872700"/>
            <a:ext cx="1968899" cy="1964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02578" y="2872687"/>
            <a:ext cx="1994561" cy="196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868438" y="2872688"/>
            <a:ext cx="1968899" cy="196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7"/>
          <p:cNvSpPr txBox="1"/>
          <p:nvPr>
            <p:ph type="title"/>
          </p:nvPr>
        </p:nvSpPr>
        <p:spPr>
          <a:xfrm>
            <a:off x="0" y="0"/>
            <a:ext cx="9144000" cy="65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700"/>
              <a:t>Radio variability level</a:t>
            </a:r>
            <a:endParaRPr b="1" i="1" sz="2700"/>
          </a:p>
        </p:txBody>
      </p:sp>
      <p:sp>
        <p:nvSpPr>
          <p:cNvPr id="269" name="Google Shape;269;p27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0" name="Google Shape;27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0325" y="735050"/>
            <a:ext cx="4572001" cy="403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900" y="988475"/>
            <a:ext cx="3124375" cy="51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40100" y="1629700"/>
            <a:ext cx="817450" cy="51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05457" y="2342475"/>
            <a:ext cx="1466268" cy="458562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27"/>
          <p:cNvSpPr txBox="1"/>
          <p:nvPr/>
        </p:nvSpPr>
        <p:spPr>
          <a:xfrm>
            <a:off x="3187002" y="1077450"/>
            <a:ext cx="132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Aller et al. 1992</a:t>
            </a:r>
            <a:endParaRPr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27"/>
          <p:cNvSpPr txBox="1"/>
          <p:nvPr/>
        </p:nvSpPr>
        <p:spPr>
          <a:xfrm>
            <a:off x="2866700" y="1778400"/>
            <a:ext cx="159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Kraus et al. 2003</a:t>
            </a:r>
            <a:endParaRPr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27"/>
          <p:cNvSpPr txBox="1"/>
          <p:nvPr/>
        </p:nvSpPr>
        <p:spPr>
          <a:xfrm>
            <a:off x="2866700" y="2479350"/>
            <a:ext cx="18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Vaughan et al. 2003</a:t>
            </a:r>
            <a:endParaRPr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7" name="Google Shape;277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9894" y="2997175"/>
            <a:ext cx="4441875" cy="1651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8"/>
          <p:cNvSpPr txBox="1"/>
          <p:nvPr>
            <p:ph type="title"/>
          </p:nvPr>
        </p:nvSpPr>
        <p:spPr>
          <a:xfrm>
            <a:off x="0" y="29500"/>
            <a:ext cx="9144000" cy="467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700"/>
              <a:t>Structure functions (examples)</a:t>
            </a:r>
            <a:endParaRPr b="1" i="1" sz="2700"/>
          </a:p>
        </p:txBody>
      </p:sp>
      <p:pic>
        <p:nvPicPr>
          <p:cNvPr id="284" name="Google Shape;28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400" y="756650"/>
            <a:ext cx="2535125" cy="41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675" y="1284150"/>
            <a:ext cx="1932575" cy="312948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28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7" name="Google Shape;287;p28"/>
          <p:cNvSpPr txBox="1"/>
          <p:nvPr/>
        </p:nvSpPr>
        <p:spPr>
          <a:xfrm>
            <a:off x="419272" y="1710975"/>
            <a:ext cx="177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Simonetti et al. 1985,</a:t>
            </a:r>
            <a:endParaRPr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Hughes et al. 1992</a:t>
            </a:r>
            <a:endParaRPr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8" name="Google Shape;28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18550" y="2708875"/>
            <a:ext cx="1932575" cy="1964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59725" y="2708875"/>
            <a:ext cx="1932575" cy="1964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94275" y="2693625"/>
            <a:ext cx="1932575" cy="1964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981925" y="691543"/>
            <a:ext cx="1932574" cy="1926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2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099024" y="684283"/>
            <a:ext cx="1932576" cy="1905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094275" y="657611"/>
            <a:ext cx="1932574" cy="1926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23400" y="2440438"/>
            <a:ext cx="2677125" cy="2255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9"/>
          <p:cNvSpPr txBox="1"/>
          <p:nvPr>
            <p:ph type="title"/>
          </p:nvPr>
        </p:nvSpPr>
        <p:spPr>
          <a:xfrm>
            <a:off x="0" y="0"/>
            <a:ext cx="9144000" cy="54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r>
              <a:rPr b="1" i="1" lang="en-US" sz="2700"/>
              <a:t>The FR0 nature</a:t>
            </a:r>
            <a:endParaRPr b="1" i="1" sz="2700"/>
          </a:p>
        </p:txBody>
      </p:sp>
      <p:sp>
        <p:nvSpPr>
          <p:cNvPr id="300" name="Google Shape;300;p29"/>
          <p:cNvSpPr txBox="1"/>
          <p:nvPr>
            <p:ph idx="1" type="body"/>
          </p:nvPr>
        </p:nvSpPr>
        <p:spPr>
          <a:xfrm>
            <a:off x="289850" y="463625"/>
            <a:ext cx="8229600" cy="12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79909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816"/>
              <a:t>Young radio galaxies evolving in FRI</a:t>
            </a:r>
            <a:r>
              <a:rPr lang="en-US" sz="2816"/>
              <a:t>?</a:t>
            </a:r>
            <a:endParaRPr sz="2816"/>
          </a:p>
          <a:p>
            <a:pPr indent="-379909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816"/>
              <a:t>Short-time accretion stages? </a:t>
            </a:r>
            <a:endParaRPr sz="2816"/>
          </a:p>
          <a:p>
            <a:pPr indent="-379909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816"/>
              <a:t>Low-spin SMBHs?</a:t>
            </a:r>
            <a:endParaRPr sz="2816"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84210"/>
              <a:buNone/>
            </a:pPr>
            <a:r>
              <a:t/>
            </a:r>
            <a:endParaRPr sz="1900"/>
          </a:p>
        </p:txBody>
      </p:sp>
      <p:pic>
        <p:nvPicPr>
          <p:cNvPr descr="size_power.jpg" id="301" name="Google Shape;30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18550" y="1337800"/>
            <a:ext cx="4468900" cy="330845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9"/>
          <p:cNvSpPr/>
          <p:nvPr/>
        </p:nvSpPr>
        <p:spPr>
          <a:xfrm>
            <a:off x="4152041" y="1228744"/>
            <a:ext cx="5052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b="1" sz="5400">
              <a:solidFill>
                <a:schemeClr val="accent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29"/>
          <p:cNvSpPr txBox="1"/>
          <p:nvPr/>
        </p:nvSpPr>
        <p:spPr>
          <a:xfrm>
            <a:off x="5202949" y="4668425"/>
            <a:ext cx="68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FR0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29"/>
          <p:cNvSpPr/>
          <p:nvPr/>
        </p:nvSpPr>
        <p:spPr>
          <a:xfrm>
            <a:off x="5367358" y="4097953"/>
            <a:ext cx="213600" cy="5442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29"/>
          <p:cNvSpPr txBox="1"/>
          <p:nvPr/>
        </p:nvSpPr>
        <p:spPr>
          <a:xfrm>
            <a:off x="6465996" y="2387100"/>
            <a:ext cx="1188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GPS/CSS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29"/>
          <p:cNvSpPr txBox="1"/>
          <p:nvPr/>
        </p:nvSpPr>
        <p:spPr>
          <a:xfrm>
            <a:off x="5994302" y="4734650"/>
            <a:ext cx="26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Cheng &amp; An  2018</a:t>
            </a:r>
            <a:endParaRPr sz="1800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29"/>
          <p:cNvSpPr txBox="1"/>
          <p:nvPr/>
        </p:nvSpPr>
        <p:spPr>
          <a:xfrm>
            <a:off x="241130" y="4748075"/>
            <a:ext cx="2175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An &amp; Baan 2012</a:t>
            </a:r>
            <a:endParaRPr sz="1800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29"/>
          <p:cNvSpPr txBox="1"/>
          <p:nvPr>
            <p:ph idx="12" type="sldNum"/>
          </p:nvPr>
        </p:nvSpPr>
        <p:spPr>
          <a:xfrm>
            <a:off x="6516900" y="4876938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9" name="Google Shape;30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439625"/>
            <a:ext cx="3962525" cy="330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0"/>
          <p:cNvSpPr txBox="1"/>
          <p:nvPr>
            <p:ph type="title"/>
          </p:nvPr>
        </p:nvSpPr>
        <p:spPr>
          <a:xfrm>
            <a:off x="0" y="-111925"/>
            <a:ext cx="9144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i="1" lang="en-US" sz="2700"/>
              <a:t>SUMMARY</a:t>
            </a:r>
            <a:endParaRPr b="1" i="1" sz="2700"/>
          </a:p>
        </p:txBody>
      </p:sp>
      <p:sp>
        <p:nvSpPr>
          <p:cNvPr id="315" name="Google Shape;315;p30"/>
          <p:cNvSpPr txBox="1"/>
          <p:nvPr>
            <p:ph idx="1" type="body"/>
          </p:nvPr>
        </p:nvSpPr>
        <p:spPr>
          <a:xfrm>
            <a:off x="457200" y="645000"/>
            <a:ext cx="8229600" cy="44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Multifrequency catalog</a:t>
            </a:r>
            <a:r>
              <a:rPr lang="en-US" sz="1800">
                <a:solidFill>
                  <a:srgbClr val="CC0000"/>
                </a:solidFill>
              </a:rPr>
              <a:t> </a:t>
            </a:r>
            <a:r>
              <a:rPr lang="en-US" sz="1800"/>
              <a:t>of FR0 measurements at 2-22 GHz, 2020-2024</a:t>
            </a:r>
            <a:endParaRPr sz="1800"/>
          </a:p>
          <a:p>
            <a:pPr indent="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/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Moderate radio luminosity,</a:t>
            </a:r>
            <a:r>
              <a:rPr lang="en-US" sz="1800"/>
              <a:t> deficit of extended radio </a:t>
            </a:r>
            <a:r>
              <a:rPr lang="en-US" sz="1800"/>
              <a:t>emission</a:t>
            </a:r>
            <a:r>
              <a:rPr lang="en-US" sz="1800"/>
              <a:t> was confirmed</a:t>
            </a:r>
            <a:endParaRPr sz="1800"/>
          </a:p>
          <a:p>
            <a:pPr indent="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/>
          </a:p>
          <a:p>
            <a:pPr indent="-3302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Flat spectrum, </a:t>
            </a:r>
            <a:r>
              <a:rPr lang="en-US" sz="1800"/>
              <a:t>contribution of several</a:t>
            </a:r>
            <a:r>
              <a:rPr lang="en-US" sz="1800">
                <a:solidFill>
                  <a:srgbClr val="CC0000"/>
                </a:solidFill>
              </a:rPr>
              <a:t> </a:t>
            </a:r>
            <a:r>
              <a:rPr lang="en-US" sz="1800"/>
              <a:t>compact</a:t>
            </a:r>
            <a:r>
              <a:rPr lang="en-US" sz="1800">
                <a:solidFill>
                  <a:srgbClr val="CC0000"/>
                </a:solidFill>
              </a:rPr>
              <a:t> </a:t>
            </a:r>
            <a:r>
              <a:rPr lang="en-US" sz="1800"/>
              <a:t>components</a:t>
            </a:r>
            <a:endParaRPr sz="1800"/>
          </a:p>
          <a:p>
            <a:pPr indent="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300"/>
          </a:p>
          <a:p>
            <a:pPr indent="-3302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Low luminosity GPS candidates</a:t>
            </a:r>
            <a:r>
              <a:rPr lang="en-US" sz="1800">
                <a:solidFill>
                  <a:srgbClr val="CC0000"/>
                </a:solidFill>
              </a:rPr>
              <a:t> </a:t>
            </a:r>
            <a:r>
              <a:rPr lang="en-US" sz="1800"/>
              <a:t>(~10%)</a:t>
            </a:r>
            <a:endParaRPr sz="1800"/>
          </a:p>
          <a:p>
            <a:pPr indent="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300"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Characteristic variability </a:t>
            </a:r>
            <a:r>
              <a:rPr lang="en-US" sz="1800"/>
              <a:t>level </a:t>
            </a:r>
            <a:r>
              <a:rPr lang="en-US" sz="1800"/>
              <a:t>doesn’t exceed 20% at the time scale of ~4 yrs</a:t>
            </a:r>
            <a:endParaRPr sz="1800"/>
          </a:p>
          <a:p>
            <a:pPr indent="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300"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Significant contribution to background radiation (from radio to gamma)</a:t>
            </a:r>
            <a:endParaRPr sz="1800"/>
          </a:p>
          <a:p>
            <a:pPr indent="-342900" lvl="0" marL="342900" rtl="0" algn="ctr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540"/>
              <a:buNone/>
            </a:pPr>
            <a:r>
              <a:t/>
            </a:r>
            <a:endParaRPr b="1" sz="1800"/>
          </a:p>
          <a:p>
            <a:pPr indent="-342900" lvl="0" marL="342900" rtl="0" algn="ctr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540"/>
              <a:buNone/>
            </a:pPr>
            <a:r>
              <a:rPr b="1" lang="en-US" sz="1800"/>
              <a:t>QUESTIONS</a:t>
            </a:r>
            <a:endParaRPr sz="1800"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Properties of variability at long time scales</a:t>
            </a:r>
            <a:endParaRPr sz="1800"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Relationship with other classes of compact (GPS/CSS) and extended radio sources (FRI/FRII)</a:t>
            </a:r>
            <a:endParaRPr sz="1800"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Low-contrast extended radio structures</a:t>
            </a:r>
            <a:endParaRPr sz="1800"/>
          </a:p>
        </p:txBody>
      </p:sp>
      <p:sp>
        <p:nvSpPr>
          <p:cNvPr id="316" name="Google Shape;316;p3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" name="Google Shape;98;p14"/>
          <p:cNvSpPr txBox="1"/>
          <p:nvPr/>
        </p:nvSpPr>
        <p:spPr>
          <a:xfrm>
            <a:off x="22200" y="0"/>
            <a:ext cx="9099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Radio galaxies in surveys</a:t>
            </a:r>
            <a:endParaRPr b="1" i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0550" y="600300"/>
            <a:ext cx="6002899" cy="441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950" y="1191250"/>
            <a:ext cx="3702250" cy="205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3500" y="3368775"/>
            <a:ext cx="3702251" cy="170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33500" y="1710850"/>
            <a:ext cx="219075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33488" y="3048563"/>
            <a:ext cx="219075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0" name="Google Shape;110;p15"/>
          <p:cNvSpPr txBox="1"/>
          <p:nvPr/>
        </p:nvSpPr>
        <p:spPr>
          <a:xfrm>
            <a:off x="0" y="149525"/>
            <a:ext cx="9144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FR0s in the nearby Universe</a:t>
            </a:r>
            <a:endParaRPr b="1" i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5"/>
          <p:cNvSpPr txBox="1"/>
          <p:nvPr/>
        </p:nvSpPr>
        <p:spPr>
          <a:xfrm>
            <a:off x="0" y="749813"/>
            <a:ext cx="4479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 elliptical galaxies, M</a:t>
            </a:r>
            <a:r>
              <a:rPr baseline="-25000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BH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~10</a:t>
            </a:r>
            <a:r>
              <a:rPr baseline="30000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-10</a:t>
            </a:r>
            <a:r>
              <a:rPr baseline="30000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aseline="-25000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☉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5"/>
          <p:cNvSpPr txBox="1"/>
          <p:nvPr/>
        </p:nvSpPr>
        <p:spPr>
          <a:xfrm>
            <a:off x="4097950" y="1075125"/>
            <a:ext cx="50019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et al. 2005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2215 objects at z&lt; 0.3,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SDSS + NVSS + FIRST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most objects have a deficit of extended radio emission compared to classical FRI/FRII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Ghisellini 2011, Baldi et al., 2015, 2018</a:t>
            </a:r>
            <a:endParaRPr b="1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“FR0 galaxies”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linear size &lt; 3 kpc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FR0 and FRI: space density 5:1 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similar properties of host galaxies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/>
          <p:nvPr>
            <p:ph type="title"/>
          </p:nvPr>
        </p:nvSpPr>
        <p:spPr>
          <a:xfrm>
            <a:off x="457200" y="-30175"/>
            <a:ext cx="8229600" cy="175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1" i="1" lang="en-US" sz="2700"/>
              <a:t>FR0s from LoTSS (Capetti et al. 2020)</a:t>
            </a:r>
            <a:br>
              <a:rPr b="1" i="1" lang="en-US" sz="2700"/>
            </a:br>
            <a:r>
              <a:rPr lang="en-US" sz="1800"/>
              <a:t>Detection 66/66 </a:t>
            </a:r>
            <a:br>
              <a:rPr lang="en-US" sz="1800"/>
            </a:br>
            <a:r>
              <a:rPr lang="en-US" sz="1800"/>
              <a:t>54 point-like sources (linear size &lt; 3-6 kpc)</a:t>
            </a:r>
            <a:br>
              <a:rPr lang="en-US" sz="1800"/>
            </a:br>
            <a:r>
              <a:rPr lang="en-US" sz="1800"/>
              <a:t>12 extended sources (15-50 kpc)</a:t>
            </a:r>
            <a:endParaRPr b="1" i="1" sz="1800"/>
          </a:p>
        </p:txBody>
      </p:sp>
      <p:pic>
        <p:nvPicPr>
          <p:cNvPr descr="J0910+18.jpg" id="118" name="Google Shape;11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30750" y="1796250"/>
            <a:ext cx="3004300" cy="26002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J1116+29.jpg" id="119" name="Google Shape;11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796250"/>
            <a:ext cx="3090275" cy="2552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J1541+45.jpg" id="120" name="Google Shape;120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97313" y="1796252"/>
            <a:ext cx="3149375" cy="2600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6"/>
          <p:cNvSpPr txBox="1"/>
          <p:nvPr/>
        </p:nvSpPr>
        <p:spPr>
          <a:xfrm>
            <a:off x="1120426" y="4427800"/>
            <a:ext cx="6734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LOFAR observations, 150 МГц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angular resolution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6”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/>
          <p:nvPr>
            <p:ph type="title"/>
          </p:nvPr>
        </p:nvSpPr>
        <p:spPr>
          <a:xfrm>
            <a:off x="0" y="47000"/>
            <a:ext cx="9144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1" i="1" lang="en-US" sz="2700"/>
              <a:t>FR0’s parsec scale radio morphology (EVN, VLBA)</a:t>
            </a:r>
            <a:endParaRPr b="1" i="1" sz="2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i="1" lang="en-US" sz="1800"/>
              <a:t>Cheng &amp; An 2018, Cheng et al. 2021, Giovannini et al. 2023</a:t>
            </a:r>
            <a:endParaRPr i="1" sz="1800"/>
          </a:p>
        </p:txBody>
      </p:sp>
      <p:sp>
        <p:nvSpPr>
          <p:cNvPr id="128" name="Google Shape;128;p17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9" name="Google Shape;12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67650"/>
            <a:ext cx="4517199" cy="1995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00" y="3027925"/>
            <a:ext cx="4517200" cy="205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7"/>
          <p:cNvSpPr txBox="1"/>
          <p:nvPr/>
        </p:nvSpPr>
        <p:spPr>
          <a:xfrm>
            <a:off x="4705450" y="3179463"/>
            <a:ext cx="43566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 sources were studied:</a:t>
            </a:r>
            <a:endParaRPr b="1"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Char char="-"/>
            </a:pPr>
            <a:r>
              <a:rPr lang="en-US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of them are resolved on the scale of 1-20 pc;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Char char="-"/>
            </a:pPr>
            <a:r>
              <a:rPr lang="en-US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flat radio spectra;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Char char="-"/>
            </a:pPr>
            <a:r>
              <a:rPr lang="en-US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moderately relativistic jets (jet components speed is 0.2-0.5 с)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Google Shape;13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15900" y="974372"/>
            <a:ext cx="4628099" cy="2057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37101"/>
            <a:ext cx="6619801" cy="4045406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8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0" name="Google Shape;140;p18"/>
          <p:cNvSpPr txBox="1"/>
          <p:nvPr/>
        </p:nvSpPr>
        <p:spPr>
          <a:xfrm>
            <a:off x="25" y="85575"/>
            <a:ext cx="9144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SEDs</a:t>
            </a:r>
            <a:endParaRPr b="1" i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8"/>
          <p:cNvSpPr txBox="1"/>
          <p:nvPr/>
        </p:nvSpPr>
        <p:spPr>
          <a:xfrm>
            <a:off x="1511250" y="4673375"/>
            <a:ext cx="4422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Boughelilba &amp; Reimer 2023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8"/>
          <p:cNvSpPr txBox="1"/>
          <p:nvPr/>
        </p:nvSpPr>
        <p:spPr>
          <a:xfrm>
            <a:off x="6407100" y="1925250"/>
            <a:ext cx="273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Broad-band spectrum of FR0 almost coincides with spectrum of core М87 (FRI) in a quiet state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0" y="2489875"/>
            <a:ext cx="4510099" cy="2382499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9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0" name="Google Shape;150;p19"/>
          <p:cNvSpPr txBox="1"/>
          <p:nvPr/>
        </p:nvSpPr>
        <p:spPr>
          <a:xfrm>
            <a:off x="0" y="7400"/>
            <a:ext cx="9144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γ-ray FR0s</a:t>
            </a:r>
            <a:endParaRPr b="1" i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404500" y="4767275"/>
            <a:ext cx="3038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Pannikkote et al. 2023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08050" y="523150"/>
            <a:ext cx="4190799" cy="172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31825" y="486950"/>
            <a:ext cx="2412175" cy="172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9"/>
          <p:cNvSpPr txBox="1"/>
          <p:nvPr/>
        </p:nvSpPr>
        <p:spPr>
          <a:xfrm>
            <a:off x="5150925" y="2189975"/>
            <a:ext cx="3569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Khatiya et al. 2023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9"/>
          <p:cNvSpPr txBox="1"/>
          <p:nvPr/>
        </p:nvSpPr>
        <p:spPr>
          <a:xfrm>
            <a:off x="3494713" y="815575"/>
            <a:ext cx="2888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LEDA 55267                                                  LEDA 58287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9"/>
          <p:cNvSpPr txBox="1"/>
          <p:nvPr/>
        </p:nvSpPr>
        <p:spPr>
          <a:xfrm>
            <a:off x="7535300" y="697700"/>
            <a:ext cx="1403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sub-threshold sample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7" name="Google Shape;157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486950"/>
            <a:ext cx="2475075" cy="166682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9"/>
          <p:cNvSpPr txBox="1"/>
          <p:nvPr/>
        </p:nvSpPr>
        <p:spPr>
          <a:xfrm>
            <a:off x="800175" y="2120575"/>
            <a:ext cx="2811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Paliya 2021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72000" y="2527025"/>
            <a:ext cx="4114801" cy="2382489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9"/>
          <p:cNvSpPr txBox="1"/>
          <p:nvPr/>
        </p:nvSpPr>
        <p:spPr>
          <a:xfrm>
            <a:off x="5544100" y="4767275"/>
            <a:ext cx="2382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Khatiya et al. 2023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 txBox="1"/>
          <p:nvPr>
            <p:ph type="title"/>
          </p:nvPr>
        </p:nvSpPr>
        <p:spPr>
          <a:xfrm>
            <a:off x="125" y="12950"/>
            <a:ext cx="9144000" cy="43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r>
              <a:rPr b="1" i="1" lang="en-US" sz="2800"/>
              <a:t>The sample and RATAN-600 observations</a:t>
            </a:r>
            <a:endParaRPr b="1" i="1" sz="2800"/>
          </a:p>
        </p:txBody>
      </p:sp>
      <p:sp>
        <p:nvSpPr>
          <p:cNvPr id="166" name="Google Shape;166;p20"/>
          <p:cNvSpPr txBox="1"/>
          <p:nvPr>
            <p:ph idx="1" type="body"/>
          </p:nvPr>
        </p:nvSpPr>
        <p:spPr>
          <a:xfrm>
            <a:off x="299700" y="432450"/>
            <a:ext cx="8539500" cy="20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34 </a:t>
            </a:r>
            <a:r>
              <a:rPr lang="en-US" sz="1800"/>
              <a:t>FR0CAT </a:t>
            </a:r>
            <a:r>
              <a:rPr lang="en-US" sz="1800"/>
              <a:t>objects from Baldi et al. 2018, </a:t>
            </a:r>
            <a:r>
              <a:rPr i="1" lang="en-US" sz="1800"/>
              <a:t>S</a:t>
            </a:r>
            <a:r>
              <a:rPr baseline="-25000" i="1" lang="en-US" sz="1800"/>
              <a:t>1.4</a:t>
            </a:r>
            <a:r>
              <a:rPr i="1" lang="en-US" sz="1800"/>
              <a:t> </a:t>
            </a:r>
            <a:r>
              <a:rPr lang="en-US" sz="1800"/>
              <a:t>&gt; 30 mJy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 z &lt; 0.05, -09</a:t>
            </a:r>
            <a:r>
              <a:rPr baseline="30000" lang="en-US" sz="1800"/>
              <a:t>◦ </a:t>
            </a:r>
            <a:r>
              <a:rPr lang="en-US" sz="1800"/>
              <a:t>&lt; </a:t>
            </a:r>
            <a:r>
              <a:rPr i="1" lang="en-US" sz="1800"/>
              <a:t>Dec &lt; </a:t>
            </a:r>
            <a:r>
              <a:rPr lang="en-US" sz="1800"/>
              <a:t>47</a:t>
            </a:r>
            <a:r>
              <a:rPr baseline="30000" lang="en-US" sz="1800"/>
              <a:t>◦</a:t>
            </a:r>
            <a:r>
              <a:rPr lang="en-US" sz="1800"/>
              <a:t>, 01</a:t>
            </a:r>
            <a:r>
              <a:rPr baseline="30000" lang="en-US" sz="1800"/>
              <a:t>h </a:t>
            </a:r>
            <a:r>
              <a:rPr lang="en-US" sz="1800"/>
              <a:t>&lt; </a:t>
            </a:r>
            <a:r>
              <a:rPr i="1" lang="en-US" sz="1800"/>
              <a:t>RA</a:t>
            </a:r>
            <a:r>
              <a:rPr lang="en-US" sz="1800"/>
              <a:t> &lt; 17</a:t>
            </a:r>
            <a:r>
              <a:rPr baseline="30000" lang="en-US" sz="1800"/>
              <a:t>h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RATAN-600: 1.28, 2.25, 4.7, 8.2, 11.2, 14.4, 22.3 GHz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Quasi-simultaneous spectra: </a:t>
            </a:r>
            <a:r>
              <a:rPr lang="en-US" sz="1800"/>
              <a:t>the result of </a:t>
            </a:r>
            <a:r>
              <a:rPr lang="en-US" sz="1800"/>
              <a:t>records </a:t>
            </a:r>
            <a:r>
              <a:rPr lang="en-US" sz="1800"/>
              <a:t>averaging of the source passage at the </a:t>
            </a:r>
            <a:r>
              <a:rPr lang="en-US" sz="1800"/>
              <a:t>7-10 days </a:t>
            </a:r>
            <a:r>
              <a:rPr lang="en-US" sz="1800"/>
              <a:t>time scale 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Observations</a:t>
            </a:r>
            <a:r>
              <a:rPr lang="en-US" sz="1800"/>
              <a:t>: February 2020 up to </a:t>
            </a:r>
            <a:r>
              <a:rPr lang="en-US" sz="1800"/>
              <a:t>the present day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7</a:t>
            </a:r>
            <a:r>
              <a:rPr lang="en-US" sz="1800"/>
              <a:t>-20 observational epochs for each source</a:t>
            </a:r>
            <a:endParaRPr sz="1800"/>
          </a:p>
        </p:txBody>
      </p:sp>
      <p:sp>
        <p:nvSpPr>
          <p:cNvPr id="167" name="Google Shape;167;p2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8" name="Google Shape;16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9450" y="2468538"/>
            <a:ext cx="5125376" cy="221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775" y="2316150"/>
            <a:ext cx="3612576" cy="2407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1"/>
          <p:cNvSpPr txBox="1"/>
          <p:nvPr>
            <p:ph type="title"/>
          </p:nvPr>
        </p:nvSpPr>
        <p:spPr>
          <a:xfrm>
            <a:off x="457200" y="-33672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700"/>
              <a:t>Radio spectra</a:t>
            </a:r>
            <a:r>
              <a:rPr b="1" i="1" lang="en-US" sz="2700"/>
              <a:t> </a:t>
            </a:r>
            <a:endParaRPr b="1" i="1" sz="2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/>
              <a:t>The RATAN-600 measurements - red points </a:t>
            </a:r>
            <a:endParaRPr b="1" i="1" sz="1700"/>
          </a:p>
        </p:txBody>
      </p:sp>
      <p:pic>
        <p:nvPicPr>
          <p:cNvPr id="176" name="Google Shape;17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5975" y="717300"/>
            <a:ext cx="7319352" cy="4192226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1"/>
          <p:cNvSpPr txBox="1"/>
          <p:nvPr/>
        </p:nvSpPr>
        <p:spPr>
          <a:xfrm flipH="1" rot="-5400000">
            <a:off x="-460000" y="2305675"/>
            <a:ext cx="195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Flux density, Jy</a:t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1"/>
          <p:cNvSpPr txBox="1"/>
          <p:nvPr/>
        </p:nvSpPr>
        <p:spPr>
          <a:xfrm>
            <a:off x="3233850" y="4767275"/>
            <a:ext cx="261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Frequency, MHz</a:t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21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