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7"/>
  </p:notesMasterIdLst>
  <p:handoutMasterIdLst>
    <p:handoutMasterId r:id="rId58"/>
  </p:handoutMasterIdLst>
  <p:sldIdLst>
    <p:sldId id="257" r:id="rId2"/>
    <p:sldId id="724" r:id="rId3"/>
    <p:sldId id="732" r:id="rId4"/>
    <p:sldId id="418" r:id="rId5"/>
    <p:sldId id="382" r:id="rId6"/>
    <p:sldId id="532" r:id="rId7"/>
    <p:sldId id="300" r:id="rId8"/>
    <p:sldId id="387" r:id="rId9"/>
    <p:sldId id="851" r:id="rId10"/>
    <p:sldId id="498" r:id="rId11"/>
    <p:sldId id="850" r:id="rId12"/>
    <p:sldId id="854" r:id="rId13"/>
    <p:sldId id="559" r:id="rId14"/>
    <p:sldId id="720" r:id="rId15"/>
    <p:sldId id="434" r:id="rId16"/>
    <p:sldId id="726" r:id="rId17"/>
    <p:sldId id="507" r:id="rId18"/>
    <p:sldId id="728" r:id="rId19"/>
    <p:sldId id="853" r:id="rId20"/>
    <p:sldId id="478" r:id="rId21"/>
    <p:sldId id="632" r:id="rId22"/>
    <p:sldId id="730" r:id="rId23"/>
    <p:sldId id="731" r:id="rId24"/>
    <p:sldId id="727" r:id="rId25"/>
    <p:sldId id="560" r:id="rId26"/>
    <p:sldId id="733" r:id="rId27"/>
    <p:sldId id="734" r:id="rId28"/>
    <p:sldId id="723" r:id="rId29"/>
    <p:sldId id="735" r:id="rId30"/>
    <p:sldId id="627" r:id="rId31"/>
    <p:sldId id="321" r:id="rId32"/>
    <p:sldId id="736" r:id="rId33"/>
    <p:sldId id="314" r:id="rId34"/>
    <p:sldId id="737" r:id="rId35"/>
    <p:sldId id="739" r:id="rId36"/>
    <p:sldId id="740" r:id="rId37"/>
    <p:sldId id="844" r:id="rId38"/>
    <p:sldId id="639" r:id="rId39"/>
    <p:sldId id="692" r:id="rId40"/>
    <p:sldId id="638" r:id="rId41"/>
    <p:sldId id="383" r:id="rId42"/>
    <p:sldId id="355" r:id="rId43"/>
    <p:sldId id="390" r:id="rId44"/>
    <p:sldId id="845" r:id="rId45"/>
    <p:sldId id="718" r:id="rId46"/>
    <p:sldId id="848" r:id="rId47"/>
    <p:sldId id="846" r:id="rId48"/>
    <p:sldId id="847" r:id="rId49"/>
    <p:sldId id="441" r:id="rId50"/>
    <p:sldId id="738" r:id="rId51"/>
    <p:sldId id="412" r:id="rId52"/>
    <p:sldId id="693" r:id="rId53"/>
    <p:sldId id="323" r:id="rId54"/>
    <p:sldId id="548" r:id="rId55"/>
    <p:sldId id="474" r:id="rId5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Rockwell" pitchFamily="-108" charset="0"/>
        <a:ea typeface="Arial" pitchFamily="-108" charset="0"/>
        <a:cs typeface="Arial" pitchFamily="-108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Rockwell" pitchFamily="-108" charset="0"/>
        <a:ea typeface="Arial" pitchFamily="-108" charset="0"/>
        <a:cs typeface="Arial" pitchFamily="-108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Rockwell" pitchFamily="-108" charset="0"/>
        <a:ea typeface="Arial" pitchFamily="-108" charset="0"/>
        <a:cs typeface="Arial" pitchFamily="-108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Rockwell" pitchFamily="-108" charset="0"/>
        <a:ea typeface="Arial" pitchFamily="-108" charset="0"/>
        <a:cs typeface="Arial" pitchFamily="-108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Rockwell" pitchFamily="-108" charset="0"/>
        <a:ea typeface="Arial" pitchFamily="-108" charset="0"/>
        <a:cs typeface="Arial" pitchFamily="-108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Rockwell" pitchFamily="-108" charset="0"/>
        <a:ea typeface="Arial" pitchFamily="-108" charset="0"/>
        <a:cs typeface="Arial" pitchFamily="-108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Rockwell" pitchFamily="-108" charset="0"/>
        <a:ea typeface="Arial" pitchFamily="-108" charset="0"/>
        <a:cs typeface="Arial" pitchFamily="-108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Rockwell" pitchFamily="-108" charset="0"/>
        <a:ea typeface="Arial" pitchFamily="-108" charset="0"/>
        <a:cs typeface="Arial" pitchFamily="-108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Rockwell" pitchFamily="-108" charset="0"/>
        <a:ea typeface="Arial" pitchFamily="-108" charset="0"/>
        <a:cs typeface="Arial" pitchFamily="-10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gray" frameSlides="1"/>
  <p:clrMru>
    <a:srgbClr val="26872A"/>
    <a:srgbClr val="011998"/>
    <a:srgbClr val="7B01F6"/>
    <a:srgbClr val="DDDDDE"/>
    <a:srgbClr val="DDDDDD"/>
    <a:srgbClr val="1B00FD"/>
    <a:srgbClr val="3B8105"/>
    <a:srgbClr val="0432FF"/>
    <a:srgbClr val="B98607"/>
    <a:srgbClr val="FF2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3950"/>
    <p:restoredTop sz="86413"/>
  </p:normalViewPr>
  <p:slideViewPr>
    <p:cSldViewPr>
      <p:cViewPr varScale="1">
        <p:scale>
          <a:sx n="194" d="100"/>
          <a:sy n="194" d="100"/>
        </p:scale>
        <p:origin x="250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72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1DB1A0-BB93-C44C-A5E7-875B8080DE73}" type="datetimeFigureOut">
              <a:rPr lang="en-US" smtClean="0"/>
              <a:pPr/>
              <a:t>10/1/24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CEA34-81FA-B447-9DF1-E5B34C3AA0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097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8" charset="0"/>
              </a:defRPr>
            </a:lvl1pPr>
          </a:lstStyle>
          <a:p>
            <a:pPr>
              <a:defRPr/>
            </a:pPr>
            <a:fld id="{7D0C7EB4-2228-9C43-AEDE-529677BC16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6471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812E9C-ED01-D342-88DE-09A12C09E3E0}" type="slidenum">
              <a:rPr lang="en-US"/>
              <a:pPr/>
              <a:t>1</a:t>
            </a:fld>
            <a:endParaRPr 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6294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F12D1-BAF5-5ACA-715F-8D77191973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>
            <a:extLst>
              <a:ext uri="{FF2B5EF4-FFF2-40B4-BE49-F238E27FC236}">
                <a16:creationId xmlns:a16="http://schemas.microsoft.com/office/drawing/2014/main" id="{A61A1127-7988-C4E4-086C-9E5EE3203F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2B514E-21A0-4D43-AF66-BF0E572D1CD4}" type="slidenum">
              <a:rPr lang="en-US"/>
              <a:pPr/>
              <a:t>34</a:t>
            </a:fld>
            <a:endParaRPr lang="en-US"/>
          </a:p>
        </p:txBody>
      </p:sp>
      <p:sp>
        <p:nvSpPr>
          <p:cNvPr id="60419" name="Rectangle 2">
            <a:extLst>
              <a:ext uri="{FF2B5EF4-FFF2-40B4-BE49-F238E27FC236}">
                <a16:creationId xmlns:a16="http://schemas.microsoft.com/office/drawing/2014/main" id="{AD982149-C77D-C02D-248D-56F30163F0A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>
            <a:extLst>
              <a:ext uri="{FF2B5EF4-FFF2-40B4-BE49-F238E27FC236}">
                <a16:creationId xmlns:a16="http://schemas.microsoft.com/office/drawing/2014/main" id="{FF47B09C-CF4B-CF4B-7169-BBC176D8FD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2582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31DE9C-F53C-6FE4-86FD-2B5ACC0B08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0EC22631-B416-0B5B-B546-76BC43294FB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09770E-C3F9-4642-BBF5-DA852C692C02}" type="slidenum">
              <a:rPr lang="en-US"/>
              <a:pPr/>
              <a:t>35</a:t>
            </a:fld>
            <a:endParaRPr lang="en-US"/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22C8A660-6CB6-6FC7-9E8B-BB0CAA9D11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5FABC73C-7B54-724C-1696-DA2DC18556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4584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09770E-C3F9-4642-BBF5-DA852C692C02}" type="slidenum">
              <a:rPr lang="en-US"/>
              <a:pPr/>
              <a:t>42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799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BCFDE1-608D-2F9F-4AAC-1C2944B8D7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>
            <a:extLst>
              <a:ext uri="{FF2B5EF4-FFF2-40B4-BE49-F238E27FC236}">
                <a16:creationId xmlns:a16="http://schemas.microsoft.com/office/drawing/2014/main" id="{4E2F990A-32D1-315E-18CD-832DBE616AB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2DF012-3BD7-1B41-8D38-1C48CF073D41}" type="slidenum">
              <a:rPr lang="en-US"/>
              <a:pPr/>
              <a:t>44</a:t>
            </a:fld>
            <a:endParaRPr lang="en-US"/>
          </a:p>
        </p:txBody>
      </p:sp>
      <p:sp>
        <p:nvSpPr>
          <p:cNvPr id="82947" name="Rectangle 2">
            <a:extLst>
              <a:ext uri="{FF2B5EF4-FFF2-40B4-BE49-F238E27FC236}">
                <a16:creationId xmlns:a16="http://schemas.microsoft.com/office/drawing/2014/main" id="{EED06A4F-0088-6676-3B93-80E9DFF9DE14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2948" name="Rectangle 3">
            <a:extLst>
              <a:ext uri="{FF2B5EF4-FFF2-40B4-BE49-F238E27FC236}">
                <a16:creationId xmlns:a16="http://schemas.microsoft.com/office/drawing/2014/main" id="{BF84B886-7DA8-251F-DDDA-89EEBE9C63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3719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2DF012-3BD7-1B41-8D38-1C48CF073D41}" type="slidenum">
              <a:rPr lang="en-US"/>
              <a:pPr/>
              <a:t>45</a:t>
            </a:fld>
            <a:endParaRPr lang="en-US"/>
          </a:p>
        </p:txBody>
      </p:sp>
      <p:sp>
        <p:nvSpPr>
          <p:cNvPr id="8294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5982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42A22E-E0BB-9078-7E8F-F5218C2579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>
            <a:extLst>
              <a:ext uri="{FF2B5EF4-FFF2-40B4-BE49-F238E27FC236}">
                <a16:creationId xmlns:a16="http://schemas.microsoft.com/office/drawing/2014/main" id="{3D65E103-F59B-E70C-02B8-4915189A40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2DF012-3BD7-1B41-8D38-1C48CF073D41}" type="slidenum">
              <a:rPr lang="en-US"/>
              <a:pPr/>
              <a:t>46</a:t>
            </a:fld>
            <a:endParaRPr lang="en-US"/>
          </a:p>
        </p:txBody>
      </p:sp>
      <p:sp>
        <p:nvSpPr>
          <p:cNvPr id="82947" name="Rectangle 2">
            <a:extLst>
              <a:ext uri="{FF2B5EF4-FFF2-40B4-BE49-F238E27FC236}">
                <a16:creationId xmlns:a16="http://schemas.microsoft.com/office/drawing/2014/main" id="{E4EF1EAA-FBB6-D7F2-A1FB-F84218863CF6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2948" name="Rectangle 3">
            <a:extLst>
              <a:ext uri="{FF2B5EF4-FFF2-40B4-BE49-F238E27FC236}">
                <a16:creationId xmlns:a16="http://schemas.microsoft.com/office/drawing/2014/main" id="{D687EA5E-B712-AEE2-ACE1-FB93B75E81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8228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7ECECA-17FA-257D-1EB4-D768244EE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>
            <a:extLst>
              <a:ext uri="{FF2B5EF4-FFF2-40B4-BE49-F238E27FC236}">
                <a16:creationId xmlns:a16="http://schemas.microsoft.com/office/drawing/2014/main" id="{DD81318D-A38C-17FD-EE81-D47A222A31E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2DF012-3BD7-1B41-8D38-1C48CF073D41}" type="slidenum">
              <a:rPr lang="en-US"/>
              <a:pPr/>
              <a:t>47</a:t>
            </a:fld>
            <a:endParaRPr lang="en-US"/>
          </a:p>
        </p:txBody>
      </p:sp>
      <p:sp>
        <p:nvSpPr>
          <p:cNvPr id="82947" name="Rectangle 2">
            <a:extLst>
              <a:ext uri="{FF2B5EF4-FFF2-40B4-BE49-F238E27FC236}">
                <a16:creationId xmlns:a16="http://schemas.microsoft.com/office/drawing/2014/main" id="{DDDAC019-E3D9-6A92-09CC-4C17B6F30BFC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2948" name="Rectangle 3">
            <a:extLst>
              <a:ext uri="{FF2B5EF4-FFF2-40B4-BE49-F238E27FC236}">
                <a16:creationId xmlns:a16="http://schemas.microsoft.com/office/drawing/2014/main" id="{BF2B5BA3-A093-A71A-22EE-1A97BE3877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0116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2DF012-3BD7-1B41-8D38-1C48CF073D41}" type="slidenum">
              <a:rPr lang="en-US"/>
              <a:pPr/>
              <a:t>53</a:t>
            </a:fld>
            <a:endParaRPr lang="en-US"/>
          </a:p>
        </p:txBody>
      </p:sp>
      <p:sp>
        <p:nvSpPr>
          <p:cNvPr id="8294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15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09770E-C3F9-4642-BBF5-DA852C692C02}" type="slidenum">
              <a:rPr lang="en-US"/>
              <a:pPr/>
              <a:t>2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118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145695-91C9-6EB2-9F70-4B49C5CE20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3A023830-CDC8-CBE5-F551-72BC0DCD44A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09770E-C3F9-4642-BBF5-DA852C692C02}" type="slidenum">
              <a:rPr lang="en-US"/>
              <a:pPr/>
              <a:t>3</a:t>
            </a:fld>
            <a:endParaRPr lang="en-US"/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40E23E1D-C47B-0076-577D-EA4E659178C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51C3BA00-ABB7-537D-01D3-0DF31E5E0B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68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F6B2709-F046-3941-A4B6-36F6FD46B29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8" charset="0"/>
                <a:cs typeface="Arial" pitchFamily="-108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-108" charset="0"/>
              <a:cs typeface="Arial" pitchFamily="-108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331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3EB94F-E424-B078-EC70-AF71482A0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5F70E6D7-B71C-84E1-DB9F-4441253066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09770E-C3F9-4642-BBF5-DA852C692C02}" type="slidenum">
              <a:rPr lang="en-US"/>
              <a:pPr/>
              <a:t>11</a:t>
            </a:fld>
            <a:endParaRPr lang="en-US"/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65CCAA24-B959-7391-B7C8-CEFF7439965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91D30020-93A7-8C12-D76B-163682C1ED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5428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1FC9F1-55C1-8077-24B0-17862F539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CC0A63D1-BD1C-7558-4653-F90A6409AC8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09770E-C3F9-4642-BBF5-DA852C692C02}" type="slidenum">
              <a:rPr lang="en-US"/>
              <a:pPr/>
              <a:t>26</a:t>
            </a:fld>
            <a:endParaRPr lang="en-US"/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91873862-3BFF-FBA9-5FBA-12CBE1CB470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D026CBE2-FB60-4EDA-0559-30D5EAF7A8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7737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39538D-9773-9830-19C0-2989F20468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7E4D97EF-2E1F-80E0-1C04-3AE64DB37C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09770E-C3F9-4642-BBF5-DA852C692C02}" type="slidenum">
              <a:rPr lang="en-US"/>
              <a:pPr/>
              <a:t>29</a:t>
            </a:fld>
            <a:endParaRPr lang="en-US"/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085BA6EC-8D74-6B59-6F63-1EA8F4B6FA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41BD069E-EA92-9990-F466-837472AFC0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0700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2DF012-3BD7-1B41-8D38-1C48CF073D41}" type="slidenum">
              <a:rPr lang="en-US"/>
              <a:pPr/>
              <a:t>31</a:t>
            </a:fld>
            <a:endParaRPr lang="en-US"/>
          </a:p>
        </p:txBody>
      </p:sp>
      <p:sp>
        <p:nvSpPr>
          <p:cNvPr id="8294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2B514E-21A0-4D43-AF66-BF0E572D1CD4}" type="slidenum">
              <a:rPr lang="en-US"/>
              <a:pPr/>
              <a:t>33</a:t>
            </a:fld>
            <a:endParaRPr lang="en-U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916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A76083-C56E-484B-A218-EEB5F6CB18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49386-FB47-5340-AD99-C9E37D176D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AA00B-92BD-174C-B253-4493E9410C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EB063-A3C2-754C-8CCD-1C887F6306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B822F-DD34-F84F-AF33-DF93CCD886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1050B-D1F8-8746-94EE-A6CB301CBC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DC6A0-9429-F24C-8D30-E8E06F6BC7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4F839-AD1B-1D48-A6C2-161F432CAC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4E2B2-9110-6342-85BE-C527ECE2A1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4B601-11AF-404E-A2D6-E7039520B0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02125-4851-7F4E-A4BE-BC543F6887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115C1BFB-4221-F94D-928A-6E9F7D3FD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8" charset="0"/>
          <a:ea typeface="Arial" pitchFamily="-108" charset="0"/>
          <a:cs typeface="Arial" pitchFamily="-10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8" charset="0"/>
          <a:ea typeface="Arial" pitchFamily="-108" charset="0"/>
          <a:cs typeface="Arial" pitchFamily="-10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8" charset="0"/>
          <a:ea typeface="Arial" pitchFamily="-108" charset="0"/>
          <a:cs typeface="Arial" pitchFamily="-10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8" charset="0"/>
          <a:ea typeface="Arial" pitchFamily="-108" charset="0"/>
          <a:cs typeface="Arial" pitchFamily="-10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8" charset="0"/>
          <a:ea typeface="Arial" pitchFamily="-108" charset="0"/>
          <a:cs typeface="Arial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8" charset="0"/>
          <a:ea typeface="Arial" pitchFamily="-108" charset="0"/>
          <a:cs typeface="Arial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8" charset="0"/>
          <a:ea typeface="Arial" pitchFamily="-108" charset="0"/>
          <a:cs typeface="Arial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8" charset="0"/>
          <a:ea typeface="Arial" pitchFamily="-108" charset="0"/>
          <a:cs typeface="Arial" pitchFamily="-10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image" Target="../media/image27.jpg"/><Relationship Id="rId7" Type="http://schemas.openxmlformats.org/officeDocument/2006/relationships/image" Target="../media/image31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jpg"/><Relationship Id="rId9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tiff"/><Relationship Id="rId7" Type="http://schemas.openxmlformats.org/officeDocument/2006/relationships/image" Target="../media/image42.tiff"/><Relationship Id="rId12" Type="http://schemas.openxmlformats.org/officeDocument/2006/relationships/image" Target="../media/image47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g"/><Relationship Id="rId11" Type="http://schemas.openxmlformats.org/officeDocument/2006/relationships/image" Target="../media/image46.jpg"/><Relationship Id="rId5" Type="http://schemas.openxmlformats.org/officeDocument/2006/relationships/image" Target="../media/image40.jpg"/><Relationship Id="rId10" Type="http://schemas.openxmlformats.org/officeDocument/2006/relationships/image" Target="../media/image45.png"/><Relationship Id="rId4" Type="http://schemas.openxmlformats.org/officeDocument/2006/relationships/image" Target="../media/image39.jpg"/><Relationship Id="rId9" Type="http://schemas.openxmlformats.org/officeDocument/2006/relationships/image" Target="../media/image44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g"/><Relationship Id="rId5" Type="http://schemas.openxmlformats.org/officeDocument/2006/relationships/image" Target="../media/image51.png"/><Relationship Id="rId4" Type="http://schemas.openxmlformats.org/officeDocument/2006/relationships/image" Target="../media/image50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tif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jpg"/><Relationship Id="rId4" Type="http://schemas.openxmlformats.org/officeDocument/2006/relationships/image" Target="../media/image80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11" Type="http://schemas.openxmlformats.org/officeDocument/2006/relationships/image" Target="../media/image102.png"/><Relationship Id="rId5" Type="http://schemas.openxmlformats.org/officeDocument/2006/relationships/image" Target="../media/image96.png"/><Relationship Id="rId10" Type="http://schemas.openxmlformats.org/officeDocument/2006/relationships/image" Target="../media/image101.png"/><Relationship Id="rId4" Type="http://schemas.openxmlformats.org/officeDocument/2006/relationships/image" Target="../media/image95.png"/><Relationship Id="rId9" Type="http://schemas.openxmlformats.org/officeDocument/2006/relationships/image" Target="../media/image10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gi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4.png"/><Relationship Id="rId4" Type="http://schemas.openxmlformats.org/officeDocument/2006/relationships/image" Target="../media/image11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15.png"/><Relationship Id="rId7" Type="http://schemas.openxmlformats.org/officeDocument/2006/relationships/image" Target="../media/image11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jpg"/><Relationship Id="rId5" Type="http://schemas.openxmlformats.org/officeDocument/2006/relationships/image" Target="../media/image117.jpeg"/><Relationship Id="rId4" Type="http://schemas.openxmlformats.org/officeDocument/2006/relationships/image" Target="../media/image116.jpeg"/><Relationship Id="rId9" Type="http://schemas.openxmlformats.org/officeDocument/2006/relationships/image" Target="../media/image12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6.tif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7" Type="http://schemas.openxmlformats.org/officeDocument/2006/relationships/image" Target="../media/image20.png"/><Relationship Id="rId2" Type="http://schemas.openxmlformats.org/officeDocument/2006/relationships/image" Target="../media/image15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839200" cy="1447800"/>
          </a:xfrm>
          <a:effectLst/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  <a:latin typeface="Rockwell" pitchFamily="-108" charset="0"/>
              </a:rPr>
              <a:t>Extragalactic X-ray Surveys </a:t>
            </a:r>
            <a:br>
              <a:rPr lang="en-US" dirty="0">
                <a:solidFill>
                  <a:schemeClr val="tx1"/>
                </a:solidFill>
                <a:latin typeface="Rockwell" pitchFamily="-108" charset="0"/>
              </a:rPr>
            </a:br>
            <a:r>
              <a:rPr lang="en-US" dirty="0">
                <a:solidFill>
                  <a:schemeClr val="tx1"/>
                </a:solidFill>
                <a:latin typeface="Rockwell" pitchFamily="-108" charset="0"/>
              </a:rPr>
              <a:t>from Deep to Wide</a:t>
            </a:r>
            <a:endParaRPr lang="en-US" dirty="0">
              <a:solidFill>
                <a:schemeClr val="tx1"/>
              </a:solidFill>
              <a:effectLst/>
              <a:latin typeface="Rockwell" pitchFamily="-10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A116C0-7C93-C648-ADA9-E242011EC8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2231546"/>
            <a:ext cx="3251938" cy="1295400"/>
          </a:xfrm>
          <a:prstGeom prst="rect">
            <a:avLst/>
          </a:prstGeom>
          <a:ln>
            <a:noFill/>
          </a:ln>
        </p:spPr>
      </p:pic>
      <p:sp>
        <p:nvSpPr>
          <p:cNvPr id="19" name="TextBox 18"/>
          <p:cNvSpPr txBox="1"/>
          <p:nvPr/>
        </p:nvSpPr>
        <p:spPr>
          <a:xfrm>
            <a:off x="2484696" y="2209800"/>
            <a:ext cx="1986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  <a:effectLst>
                  <a:glow rad="101600">
                    <a:schemeClr val="accent4">
                      <a:satMod val="175000"/>
                      <a:alpha val="80000"/>
                    </a:schemeClr>
                  </a:glow>
                </a:effectLst>
              </a:rPr>
              <a:t>Chandra - 1999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ED9809E-74CB-C140-AF6D-08101B94AB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4632" y="3679345"/>
            <a:ext cx="3236505" cy="1250079"/>
          </a:xfrm>
          <a:prstGeom prst="rect">
            <a:avLst/>
          </a:prstGeom>
          <a:ln>
            <a:noFill/>
          </a:ln>
        </p:spPr>
      </p:pic>
      <p:sp>
        <p:nvSpPr>
          <p:cNvPr id="20" name="Rectangle 19"/>
          <p:cNvSpPr/>
          <p:nvPr/>
        </p:nvSpPr>
        <p:spPr>
          <a:xfrm>
            <a:off x="1234387" y="3677057"/>
            <a:ext cx="2566408" cy="400110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lvl="0"/>
            <a:r>
              <a:rPr lang="en-US" sz="2000" dirty="0">
                <a:solidFill>
                  <a:srgbClr val="FFFF00"/>
                </a:solidFill>
                <a:effectLst>
                  <a:glow rad="101600">
                    <a:schemeClr val="accent4">
                      <a:satMod val="175000"/>
                      <a:alpha val="80000"/>
                    </a:schemeClr>
                  </a:glow>
                </a:effectLst>
              </a:rPr>
              <a:t>XMM-Newton - 1999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94089C-D1AC-2247-B7DF-3C061F2D2D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00" y="2231546"/>
            <a:ext cx="2625915" cy="1295400"/>
          </a:xfrm>
          <a:prstGeom prst="rect">
            <a:avLst/>
          </a:prstGeom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5791200" y="3130999"/>
            <a:ext cx="19030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  <a:effectLst>
                  <a:glow rad="101600">
                    <a:srgbClr val="000000">
                      <a:satMod val="175000"/>
                      <a:alpha val="80000"/>
                    </a:srgbClr>
                  </a:glow>
                </a:effectLst>
              </a:rPr>
              <a:t>NuSTAR - 2012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3183FFD-DC3E-4E48-96B5-BCF36178C209}"/>
              </a:ext>
            </a:extLst>
          </p:cNvPr>
          <p:cNvSpPr/>
          <p:nvPr/>
        </p:nvSpPr>
        <p:spPr>
          <a:xfrm>
            <a:off x="2265024" y="1591862"/>
            <a:ext cx="4645759" cy="523220"/>
          </a:xfrm>
          <a:prstGeom prst="rect">
            <a:avLst/>
          </a:prstGeom>
          <a:effectLst>
            <a:glow rad="127000">
              <a:schemeClr val="tx1"/>
            </a:glow>
          </a:effectLst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/>
              </a:rPr>
              <a:t>W. Niel Brandt (Penn State) </a:t>
            </a:r>
            <a:endParaRPr lang="en-US" sz="1800" dirty="0">
              <a:solidFill>
                <a:srgbClr val="C00000"/>
              </a:solidFill>
              <a:effectLst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553C8A1-999E-DF43-882D-AAF5A786EA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4730" y="5205129"/>
            <a:ext cx="1794513" cy="1406369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A647D1C-C282-9449-84C1-65423C66C8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4443" y="5231860"/>
            <a:ext cx="2132774" cy="1417292"/>
          </a:xfrm>
          <a:prstGeom prst="rect">
            <a:avLst/>
          </a:prstGeom>
          <a:ln>
            <a:noFill/>
          </a:ln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3DF4CCEB-E97C-8C40-8811-F0A49121C3D9}"/>
              </a:ext>
            </a:extLst>
          </p:cNvPr>
          <p:cNvSpPr/>
          <p:nvPr/>
        </p:nvSpPr>
        <p:spPr>
          <a:xfrm>
            <a:off x="3064730" y="6181383"/>
            <a:ext cx="15231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dirty="0">
                <a:solidFill>
                  <a:srgbClr val="FFFF00"/>
                </a:solidFill>
                <a:effectLst>
                  <a:glow rad="101600">
                    <a:srgbClr val="000000">
                      <a:satMod val="175000"/>
                      <a:alpha val="80000"/>
                    </a:srgbClr>
                  </a:glow>
                </a:effectLst>
              </a:rPr>
              <a:t>Swift - 2004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DDB8AC1-719C-2C4C-A824-FC67947A1CE9}"/>
              </a:ext>
            </a:extLst>
          </p:cNvPr>
          <p:cNvSpPr/>
          <p:nvPr/>
        </p:nvSpPr>
        <p:spPr>
          <a:xfrm>
            <a:off x="750326" y="5204519"/>
            <a:ext cx="22076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dirty="0">
                <a:solidFill>
                  <a:srgbClr val="FFFF00"/>
                </a:solidFill>
                <a:effectLst>
                  <a:glow rad="101600">
                    <a:srgbClr val="000000">
                      <a:satMod val="175000"/>
                      <a:alpha val="80000"/>
                    </a:srgbClr>
                  </a:glow>
                </a:effectLst>
              </a:rPr>
              <a:t>INTEGRAL - 2002</a:t>
            </a:r>
          </a:p>
        </p:txBody>
      </p:sp>
      <p:pic>
        <p:nvPicPr>
          <p:cNvPr id="3" name="Picture 2" descr="A space station with a large object&#10;&#10;Description automatically generated with medium confidence">
            <a:extLst>
              <a:ext uri="{FF2B5EF4-FFF2-40B4-BE49-F238E27FC236}">
                <a16:creationId xmlns:a16="http://schemas.microsoft.com/office/drawing/2014/main" id="{72C74ECF-83B3-9258-C43C-40A100406F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57800" y="3630996"/>
            <a:ext cx="2360285" cy="1573523"/>
          </a:xfrm>
          <a:prstGeom prst="rect">
            <a:avLst/>
          </a:prstGeom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606D583-AF91-5DEF-463B-23D68BC7BC56}"/>
              </a:ext>
            </a:extLst>
          </p:cNvPr>
          <p:cNvSpPr txBox="1"/>
          <p:nvPr/>
        </p:nvSpPr>
        <p:spPr>
          <a:xfrm>
            <a:off x="5257801" y="3625827"/>
            <a:ext cx="17388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srgbClr val="FFFF00"/>
                </a:solidFill>
                <a:effectLst>
                  <a:glow rad="101600">
                    <a:srgbClr val="000000">
                      <a:satMod val="175000"/>
                      <a:alpha val="80000"/>
                    </a:srgbClr>
                  </a:glow>
                </a:effectLst>
              </a:rPr>
              <a:t>SRG - 2019</a:t>
            </a:r>
          </a:p>
        </p:txBody>
      </p:sp>
      <p:pic>
        <p:nvPicPr>
          <p:cNvPr id="12" name="Picture 11" descr="A satellite in space with a solar panel&#10;&#10;Description automatically generated">
            <a:extLst>
              <a:ext uri="{FF2B5EF4-FFF2-40B4-BE49-F238E27FC236}">
                <a16:creationId xmlns:a16="http://schemas.microsoft.com/office/drawing/2014/main" id="{682E69BA-7F4F-701A-4773-DF14533956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57800" y="5434874"/>
            <a:ext cx="2895600" cy="113273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D453132-F25F-7173-D5EB-DB275C738671}"/>
              </a:ext>
            </a:extLst>
          </p:cNvPr>
          <p:cNvSpPr txBox="1"/>
          <p:nvPr/>
        </p:nvSpPr>
        <p:spPr>
          <a:xfrm>
            <a:off x="5257800" y="6167495"/>
            <a:ext cx="2743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FFFF00"/>
                </a:solidFill>
                <a:effectLst>
                  <a:glow rad="152400">
                    <a:srgbClr val="000000">
                      <a:satMod val="175000"/>
                      <a:alpha val="80000"/>
                    </a:srgbClr>
                  </a:glow>
                </a:effectLst>
              </a:rPr>
              <a:t>Einstein Probe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glow rad="152400">
                    <a:srgbClr val="000000">
                      <a:satMod val="175000"/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- 2024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848600" y="3693"/>
            <a:ext cx="1295400" cy="1348563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48600" y="76200"/>
            <a:ext cx="1266693" cy="123110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CDF-S X-ray IDs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68% error circles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Luo et al. (2017)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glow rad="139700">
                  <a:srgbClr val="000000">
                    <a:satMod val="175000"/>
                  </a:srgbClr>
                </a:glow>
              </a:effectLst>
              <a:uLnTx/>
              <a:uFillTx/>
              <a:latin typeface="Rockwell" pitchFamily="-108" charset="0"/>
              <a:cs typeface="Arial" pitchFamily="-10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12” x 12”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GOODS 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B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GOODS 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CANDELS F160W</a:t>
            </a:r>
            <a:endParaRPr kumimoji="0" lang="en-US" sz="800" b="0" i="0" u="none" strike="noStrike" kern="1200" cap="none" spc="0" normalizeH="0" baseline="-25000" noProof="0" dirty="0">
              <a:ln>
                <a:noFill/>
              </a:ln>
              <a:solidFill>
                <a:srgbClr val="FFFFFF"/>
              </a:solidFill>
              <a:effectLst>
                <a:glow rad="139700">
                  <a:srgbClr val="000000">
                    <a:satMod val="175000"/>
                  </a:srgbClr>
                </a:glow>
              </a:effectLst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893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CA986E-890C-1615-D0B0-583A00E784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9C782AD1-DE3B-FBA5-6FEE-0A27503293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" y="228600"/>
            <a:ext cx="8991600" cy="1143000"/>
          </a:xfrm>
        </p:spPr>
        <p:txBody>
          <a:bodyPr/>
          <a:lstStyle/>
          <a:p>
            <a:pPr eaLnBrk="1" hangingPunct="1"/>
            <a:r>
              <a:rPr lang="en-US" sz="6600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Rockwell" pitchFamily="-108" charset="0"/>
              </a:rPr>
              <a:t>Clusters and Groups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5B6788-C423-450E-A73F-A8A03B3D1CAA}"/>
              </a:ext>
            </a:extLst>
          </p:cNvPr>
          <p:cNvSpPr txBox="1"/>
          <p:nvPr/>
        </p:nvSpPr>
        <p:spPr>
          <a:xfrm>
            <a:off x="7162800" y="6172200"/>
            <a:ext cx="18987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</a:rPr>
              <a:t>XMM-XXL South</a:t>
            </a:r>
          </a:p>
          <a:p>
            <a:r>
              <a:rPr lang="en-US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</a:rPr>
              <a:t>Pierre et al. (2015)</a:t>
            </a:r>
          </a:p>
        </p:txBody>
      </p:sp>
      <p:pic>
        <p:nvPicPr>
          <p:cNvPr id="3" name="Picture 2" descr="A colorful cluster of stars&#10;&#10;Description automatically generated">
            <a:extLst>
              <a:ext uri="{FF2B5EF4-FFF2-40B4-BE49-F238E27FC236}">
                <a16:creationId xmlns:a16="http://schemas.microsoft.com/office/drawing/2014/main" id="{42CD6DDF-CE71-087A-A56A-921DB6F381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4419600"/>
            <a:ext cx="2160362" cy="225148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1341885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B522E-C4BB-3E1F-1215-7737A30106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44F245F6-904D-C473-02DA-9510034D53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915400" cy="868362"/>
          </a:xfrm>
        </p:spPr>
        <p:txBody>
          <a:bodyPr/>
          <a:lstStyle/>
          <a:p>
            <a:pPr eaLnBrk="1" hangingPunct="1"/>
            <a:r>
              <a:rPr lang="en-US" sz="5400" dirty="0">
                <a:solidFill>
                  <a:srgbClr val="000000"/>
                </a:solidFill>
                <a:latin typeface="Rockwell"/>
                <a:cs typeface="Rockwell"/>
              </a:rPr>
              <a:t>eROSITA Clusters</a:t>
            </a:r>
          </a:p>
        </p:txBody>
      </p:sp>
      <p:pic>
        <p:nvPicPr>
          <p:cNvPr id="11" name="Picture 10" descr="A collage of images of stars&#10;&#10;Description automatically generated">
            <a:extLst>
              <a:ext uri="{FF2B5EF4-FFF2-40B4-BE49-F238E27FC236}">
                <a16:creationId xmlns:a16="http://schemas.microsoft.com/office/drawing/2014/main" id="{115F69D7-4926-468B-C279-635353D51B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5624" y="1447801"/>
            <a:ext cx="3648755" cy="4191000"/>
          </a:xfrm>
          <a:prstGeom prst="rect">
            <a:avLst/>
          </a:prstGeom>
        </p:spPr>
      </p:pic>
      <p:pic>
        <p:nvPicPr>
          <p:cNvPr id="17" name="Picture 16" descr="A circular image of a planet&#10;&#10;Description automatically generated">
            <a:extLst>
              <a:ext uri="{FF2B5EF4-FFF2-40B4-BE49-F238E27FC236}">
                <a16:creationId xmlns:a16="http://schemas.microsoft.com/office/drawing/2014/main" id="{F8A7A1EF-8CAE-9808-1B8A-E8FCF7F90A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621" y="1371600"/>
            <a:ext cx="4899741" cy="4953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6C235BA-12D8-7F4A-34F3-E0E3C26CE3A3}"/>
              </a:ext>
            </a:extLst>
          </p:cNvPr>
          <p:cNvSpPr txBox="1"/>
          <p:nvPr/>
        </p:nvSpPr>
        <p:spPr>
          <a:xfrm>
            <a:off x="1648936" y="6400800"/>
            <a:ext cx="21011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26872A"/>
                </a:solidFill>
              </a:rPr>
              <a:t>Ghirardini</a:t>
            </a:r>
            <a:r>
              <a:rPr lang="en-US" sz="1400" dirty="0">
                <a:solidFill>
                  <a:srgbClr val="26872A"/>
                </a:solidFill>
              </a:rPr>
              <a:t> et al. (2024)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D018B2F-564C-E219-8A0A-77B459292072}"/>
              </a:ext>
            </a:extLst>
          </p:cNvPr>
          <p:cNvSpPr txBox="1"/>
          <p:nvPr/>
        </p:nvSpPr>
        <p:spPr>
          <a:xfrm>
            <a:off x="6003201" y="5738887"/>
            <a:ext cx="21336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err="1">
                <a:solidFill>
                  <a:srgbClr val="26872A"/>
                </a:solidFill>
              </a:rPr>
              <a:t>Zaznobin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872A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 et al. (2024)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341E59C-D918-EA0E-A22F-404F45A2A520}"/>
              </a:ext>
            </a:extLst>
          </p:cNvPr>
          <p:cNvSpPr txBox="1"/>
          <p:nvPr/>
        </p:nvSpPr>
        <p:spPr>
          <a:xfrm>
            <a:off x="5334000" y="1676400"/>
            <a:ext cx="5229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DESI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7722BCB-37CE-AA2E-E46E-24DAB23E46EE}"/>
              </a:ext>
            </a:extLst>
          </p:cNvPr>
          <p:cNvSpPr txBox="1"/>
          <p:nvPr/>
        </p:nvSpPr>
        <p:spPr>
          <a:xfrm>
            <a:off x="6536601" y="1690105"/>
            <a:ext cx="1066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FFFFFF"/>
                </a:solidFill>
              </a:rPr>
              <a:t>WISE-3.4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7EB5B7-CBD9-0DB3-9050-4706DBB99374}"/>
              </a:ext>
            </a:extLst>
          </p:cNvPr>
          <p:cNvSpPr txBox="1"/>
          <p:nvPr/>
        </p:nvSpPr>
        <p:spPr>
          <a:xfrm>
            <a:off x="7753590" y="1676400"/>
            <a:ext cx="990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FFFFFF"/>
                </a:solidFill>
              </a:rPr>
              <a:t>eROSITA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488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5105400"/>
          </a:xfrm>
        </p:spPr>
        <p:txBody>
          <a:bodyPr/>
          <a:lstStyle/>
          <a:p>
            <a:r>
              <a:rPr lang="en-US" sz="8000" dirty="0">
                <a:solidFill>
                  <a:srgbClr val="000099"/>
                </a:solidFill>
                <a:effectLst>
                  <a:outerShdw blurRad="60007" dist="310007" dir="7680000" sy="30000" kx="1300200" algn="ctr" rotWithShape="0">
                    <a:schemeClr val="bg2">
                      <a:alpha val="32000"/>
                    </a:schemeClr>
                  </a:outerShdw>
                </a:effectLst>
                <a:latin typeface="Rockwell"/>
                <a:cs typeface="Rockwell"/>
              </a:rPr>
              <a:t>The Surveys and</a:t>
            </a:r>
            <a:br>
              <a:rPr lang="en-US" sz="8000" dirty="0">
                <a:solidFill>
                  <a:srgbClr val="000099"/>
                </a:solidFill>
                <a:effectLst>
                  <a:outerShdw blurRad="60007" dist="310007" dir="7680000" sy="30000" kx="1300200" algn="ctr" rotWithShape="0">
                    <a:schemeClr val="bg2">
                      <a:alpha val="32000"/>
                    </a:schemeClr>
                  </a:outerShdw>
                </a:effectLst>
                <a:latin typeface="Rockwell"/>
                <a:cs typeface="Rockwell"/>
              </a:rPr>
            </a:br>
            <a:r>
              <a:rPr lang="en-US" sz="8000" dirty="0">
                <a:solidFill>
                  <a:srgbClr val="000099"/>
                </a:solidFill>
                <a:effectLst>
                  <a:outerShdw blurRad="60007" dist="310007" dir="7680000" sy="30000" kx="1300200" algn="ctr" rotWithShape="0">
                    <a:schemeClr val="bg2">
                      <a:alpha val="32000"/>
                    </a:schemeClr>
                  </a:outerShdw>
                </a:effectLst>
                <a:latin typeface="Rockwell"/>
                <a:cs typeface="Rockwell"/>
              </a:rPr>
              <a:t>Their Follow-Up</a:t>
            </a:r>
          </a:p>
        </p:txBody>
      </p:sp>
    </p:spTree>
    <p:extLst>
      <p:ext uri="{BB962C8B-B14F-4D97-AF65-F5344CB8AC3E}">
        <p14:creationId xmlns:p14="http://schemas.microsoft.com/office/powerpoint/2010/main" val="723847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close-up of a planet&#10;&#10;Description automatically generated">
            <a:extLst>
              <a:ext uri="{FF2B5EF4-FFF2-40B4-BE49-F238E27FC236}">
                <a16:creationId xmlns:a16="http://schemas.microsoft.com/office/drawing/2014/main" id="{6A92267D-315E-FC7D-3CE9-5498D862BA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3914" y="2304193"/>
            <a:ext cx="2304617" cy="227855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8A2BEA8-D733-D04E-0F23-2740BEFD80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24" y="3154468"/>
            <a:ext cx="2579856" cy="2460941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BC79EFF-F596-859B-1562-A78FE1ABCD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240925"/>
            <a:ext cx="2679936" cy="260991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5EB534-86BA-8078-8C24-4169DA8997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1453444" y="4450841"/>
            <a:ext cx="803309" cy="348189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7010ED-1E7C-C562-6E17-48614F4428A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3771605" y="2953954"/>
            <a:ext cx="2419128" cy="129063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6B81EF1-5B89-D849-E15B-DFFD3D1D4CC9}"/>
              </a:ext>
            </a:extLst>
          </p:cNvPr>
          <p:cNvSpPr txBox="1"/>
          <p:nvPr/>
        </p:nvSpPr>
        <p:spPr>
          <a:xfrm>
            <a:off x="3294453" y="333446"/>
            <a:ext cx="2352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Chandra COSMOS Legacy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Civano et al. (2016)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5A8CD16-C85D-C8DD-549B-A2454AF867B2}"/>
              </a:ext>
            </a:extLst>
          </p:cNvPr>
          <p:cNvSpPr/>
          <p:nvPr/>
        </p:nvSpPr>
        <p:spPr>
          <a:xfrm>
            <a:off x="596252" y="5037808"/>
            <a:ext cx="2438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400" dirty="0">
                <a:solidFill>
                  <a:srgbClr val="FFFFFF"/>
                </a:solidFill>
              </a:rPr>
              <a:t>XMM-Newton XXL-South</a:t>
            </a:r>
          </a:p>
          <a:p>
            <a:pPr lvl="0" algn="ctr"/>
            <a:r>
              <a:rPr lang="en-US" sz="1400" dirty="0">
                <a:solidFill>
                  <a:srgbClr val="FFFFFF"/>
                </a:solidFill>
              </a:rPr>
              <a:t>Pierre et al. (2015)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540882-1CBE-12E3-289D-6F59F717B4E4}"/>
              </a:ext>
            </a:extLst>
          </p:cNvPr>
          <p:cNvSpPr/>
          <p:nvPr/>
        </p:nvSpPr>
        <p:spPr>
          <a:xfrm>
            <a:off x="190351" y="5798691"/>
            <a:ext cx="18491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400" dirty="0">
                <a:solidFill>
                  <a:srgbClr val="FFFFFF"/>
                </a:solidFill>
                <a:effectLst>
                  <a:glow rad="63500">
                    <a:schemeClr val="tx1"/>
                  </a:glow>
                </a:effectLst>
              </a:rPr>
              <a:t>Chandra AEGIS-X</a:t>
            </a:r>
          </a:p>
          <a:p>
            <a:pPr lvl="0" algn="ctr"/>
            <a:r>
              <a:rPr lang="en-US" sz="1400" dirty="0">
                <a:solidFill>
                  <a:srgbClr val="FFFFFF"/>
                </a:solidFill>
                <a:effectLst>
                  <a:glow rad="63500">
                    <a:schemeClr val="tx1"/>
                  </a:glow>
                </a:effectLst>
              </a:rPr>
              <a:t>Nandra et al. (2015)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43538B-8C4B-8773-6D09-A303AE7D396E}"/>
              </a:ext>
            </a:extLst>
          </p:cNvPr>
          <p:cNvSpPr/>
          <p:nvPr/>
        </p:nvSpPr>
        <p:spPr>
          <a:xfrm>
            <a:off x="3719663" y="2948887"/>
            <a:ext cx="17051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effectLst>
                  <a:glow rad="127000">
                    <a:schemeClr val="bg1"/>
                  </a:glow>
                </a:effectLst>
              </a:rPr>
              <a:t>4XMM</a:t>
            </a:r>
          </a:p>
          <a:p>
            <a:pPr lvl="0"/>
            <a:r>
              <a:rPr lang="en-US" sz="1400" dirty="0">
                <a:effectLst>
                  <a:glow rad="127000">
                    <a:schemeClr val="bg1"/>
                  </a:glow>
                </a:effectLst>
              </a:rPr>
              <a:t>Webb et al. (2020)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8D5E817-CBBA-AE93-534F-664FB3EA7451}"/>
              </a:ext>
            </a:extLst>
          </p:cNvPr>
          <p:cNvSpPr/>
          <p:nvPr/>
        </p:nvSpPr>
        <p:spPr>
          <a:xfrm>
            <a:off x="4036614" y="4245729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400" dirty="0"/>
              <a:t>NuSTAR NSS80</a:t>
            </a:r>
          </a:p>
          <a:p>
            <a:pPr lvl="0" algn="ctr"/>
            <a:r>
              <a:rPr lang="en-US" sz="1400" dirty="0"/>
              <a:t>Greenwell et al. (2024)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7EA9BE5-387A-A4A3-811C-F0A6366308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53" y="264559"/>
            <a:ext cx="2929797" cy="271518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7D78CDF-2DE2-1AC4-1884-1DF140246EDE}"/>
              </a:ext>
            </a:extLst>
          </p:cNvPr>
          <p:cNvSpPr/>
          <p:nvPr/>
        </p:nvSpPr>
        <p:spPr>
          <a:xfrm>
            <a:off x="511624" y="2040559"/>
            <a:ext cx="2443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effectLst>
                  <a:glow rad="63500">
                    <a:schemeClr val="tx1"/>
                  </a:glow>
                </a:effectLst>
              </a:rPr>
              <a:t>Chandra Deep Field-South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effectLst>
                  <a:glow rad="63500">
                    <a:schemeClr val="tx1"/>
                  </a:glow>
                </a:effectLst>
              </a:rPr>
              <a:t>Luo et al. (2017)</a:t>
            </a:r>
            <a:endParaRPr lang="en-US" sz="1400" dirty="0">
              <a:effectLst>
                <a:glow rad="63500">
                  <a:schemeClr val="tx1"/>
                </a:glow>
              </a:effectLst>
            </a:endParaRPr>
          </a:p>
        </p:txBody>
      </p:sp>
      <p:pic>
        <p:nvPicPr>
          <p:cNvPr id="19" name="Picture 18" descr="A picture containing star, outdoor object, night sky&#10;&#10;Description automatically generated">
            <a:extLst>
              <a:ext uri="{FF2B5EF4-FFF2-40B4-BE49-F238E27FC236}">
                <a16:creationId xmlns:a16="http://schemas.microsoft.com/office/drawing/2014/main" id="{B49E3451-0D00-3AE9-E4EF-422BE7E5F2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19800" y="312761"/>
            <a:ext cx="3010232" cy="18970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3CA039-E289-4CFD-0BF4-4A30C9A47F87}"/>
              </a:ext>
            </a:extLst>
          </p:cNvPr>
          <p:cNvSpPr txBox="1"/>
          <p:nvPr/>
        </p:nvSpPr>
        <p:spPr>
          <a:xfrm>
            <a:off x="6096000" y="367142"/>
            <a:ext cx="29338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XMM-Newton XMM-SERVS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Chen et al. (2018); Ni et al. (2021)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F16E229-F443-A1FC-AB7D-41CC4869BC6C}"/>
              </a:ext>
            </a:extLst>
          </p:cNvPr>
          <p:cNvSpPr txBox="1"/>
          <p:nvPr/>
        </p:nvSpPr>
        <p:spPr>
          <a:xfrm>
            <a:off x="6533914" y="2320882"/>
            <a:ext cx="19242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>
                  <a:glow rad="63500">
                    <a:schemeClr val="bg1"/>
                  </a:glow>
                </a:effectLst>
              </a:rPr>
              <a:t>eROSITA-West</a:t>
            </a:r>
          </a:p>
          <a:p>
            <a:r>
              <a:rPr lang="en-US" sz="1400" dirty="0">
                <a:effectLst>
                  <a:glow rad="63500">
                    <a:schemeClr val="bg1"/>
                  </a:glow>
                </a:effectLst>
              </a:rPr>
              <a:t>Merloni et al. (2024) </a:t>
            </a:r>
          </a:p>
        </p:txBody>
      </p:sp>
      <p:pic>
        <p:nvPicPr>
          <p:cNvPr id="20" name="Picture 19" descr="A diagram of a map&#10;&#10;Description automatically generated with medium confidence">
            <a:extLst>
              <a:ext uri="{FF2B5EF4-FFF2-40B4-BE49-F238E27FC236}">
                <a16:creationId xmlns:a16="http://schemas.microsoft.com/office/drawing/2014/main" id="{3E29190B-A80B-0A09-B115-3532478D437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19663" y="4776289"/>
            <a:ext cx="2767502" cy="1953530"/>
          </a:xfrm>
          <a:prstGeom prst="rect">
            <a:avLst/>
          </a:prstGeom>
        </p:spPr>
      </p:pic>
      <p:pic>
        <p:nvPicPr>
          <p:cNvPr id="23" name="Picture 22" descr="A map of the earth&#10;&#10;Description automatically generated">
            <a:extLst>
              <a:ext uri="{FF2B5EF4-FFF2-40B4-BE49-F238E27FC236}">
                <a16:creationId xmlns:a16="http://schemas.microsoft.com/office/drawing/2014/main" id="{3BC4F387-D674-CF56-6F4B-656EB9AF619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10783" y="5232958"/>
            <a:ext cx="2364933" cy="147264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BECAB63-3A2C-9E1C-1479-3210B768D72E}"/>
              </a:ext>
            </a:extLst>
          </p:cNvPr>
          <p:cNvSpPr txBox="1"/>
          <p:nvPr/>
        </p:nvSpPr>
        <p:spPr>
          <a:xfrm>
            <a:off x="6478021" y="4734580"/>
            <a:ext cx="25798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000000"/>
                </a:solidFill>
              </a:rPr>
              <a:t>ART-XC SS1-5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000000"/>
                </a:solidFill>
              </a:rPr>
              <a:t>Sazonov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 et al. (2024) </a:t>
            </a:r>
          </a:p>
        </p:txBody>
      </p:sp>
    </p:spTree>
    <p:extLst>
      <p:ext uri="{BB962C8B-B14F-4D97-AF65-F5344CB8AC3E}">
        <p14:creationId xmlns:p14="http://schemas.microsoft.com/office/powerpoint/2010/main" val="1969363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90800" y="6248400"/>
            <a:ext cx="18902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26872A"/>
                </a:solidFill>
              </a:rPr>
              <a:t>Brandt &amp; Yang (2022)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E6BD33-D969-D14B-A66D-CADF8A17D3EF}"/>
              </a:ext>
            </a:extLst>
          </p:cNvPr>
          <p:cNvSpPr txBox="1"/>
          <p:nvPr/>
        </p:nvSpPr>
        <p:spPr>
          <a:xfrm>
            <a:off x="6553200" y="751582"/>
            <a:ext cx="2465355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11998"/>
                </a:solidFill>
              </a:rPr>
              <a:t>Have now filled much </a:t>
            </a:r>
          </a:p>
          <a:p>
            <a:r>
              <a:rPr lang="en-US" dirty="0">
                <a:solidFill>
                  <a:srgbClr val="011998"/>
                </a:solidFill>
              </a:rPr>
              <a:t>of the </a:t>
            </a:r>
            <a:r>
              <a:rPr lang="en-US" i="1" dirty="0">
                <a:solidFill>
                  <a:srgbClr val="011998"/>
                </a:solidFill>
              </a:rPr>
              <a:t>F</a:t>
            </a:r>
            <a:r>
              <a:rPr lang="en-US" baseline="-25000" dirty="0">
                <a:solidFill>
                  <a:srgbClr val="011998"/>
                </a:solidFill>
              </a:rPr>
              <a:t>X</a:t>
            </a:r>
            <a:r>
              <a:rPr lang="en-US" dirty="0">
                <a:solidFill>
                  <a:srgbClr val="011998"/>
                </a:solidFill>
              </a:rPr>
              <a:t>-</a:t>
            </a:r>
            <a:r>
              <a:rPr lang="en-US" dirty="0">
                <a:solidFill>
                  <a:srgbClr val="011998"/>
                </a:solidFill>
                <a:latin typeface="Symbol" pitchFamily="2" charset="2"/>
              </a:rPr>
              <a:t>W</a:t>
            </a:r>
            <a:r>
              <a:rPr lang="en-US" dirty="0">
                <a:solidFill>
                  <a:srgbClr val="011998"/>
                </a:solidFill>
              </a:rPr>
              <a:t> “discovery</a:t>
            </a:r>
          </a:p>
          <a:p>
            <a:r>
              <a:rPr lang="en-US" dirty="0">
                <a:solidFill>
                  <a:srgbClr val="011998"/>
                </a:solidFill>
              </a:rPr>
              <a:t>space” in the standard</a:t>
            </a:r>
          </a:p>
          <a:p>
            <a:r>
              <a:rPr lang="en-US" dirty="0">
                <a:solidFill>
                  <a:srgbClr val="011998"/>
                </a:solidFill>
              </a:rPr>
              <a:t>“wedding cake” design.</a:t>
            </a:r>
          </a:p>
          <a:p>
            <a:endParaRPr lang="en-US" dirty="0">
              <a:solidFill>
                <a:srgbClr val="011998"/>
              </a:solidFill>
            </a:endParaRPr>
          </a:p>
          <a:p>
            <a:endParaRPr lang="en-US" dirty="0">
              <a:solidFill>
                <a:srgbClr val="011998"/>
              </a:solidFill>
            </a:endParaRPr>
          </a:p>
          <a:p>
            <a:endParaRPr lang="en-US" dirty="0">
              <a:solidFill>
                <a:srgbClr val="011998"/>
              </a:solidFill>
            </a:endParaRPr>
          </a:p>
          <a:p>
            <a:r>
              <a:rPr lang="en-US" dirty="0">
                <a:solidFill>
                  <a:srgbClr val="011998"/>
                </a:solidFill>
              </a:rPr>
              <a:t>Very ambitious projects</a:t>
            </a:r>
          </a:p>
          <a:p>
            <a:r>
              <a:rPr lang="en-US" dirty="0">
                <a:solidFill>
                  <a:srgbClr val="011998"/>
                </a:solidFill>
              </a:rPr>
              <a:t>or new missions would </a:t>
            </a:r>
          </a:p>
          <a:p>
            <a:r>
              <a:rPr lang="en-US" dirty="0">
                <a:solidFill>
                  <a:srgbClr val="011998"/>
                </a:solidFill>
              </a:rPr>
              <a:t>be needed for further </a:t>
            </a:r>
          </a:p>
          <a:p>
            <a:r>
              <a:rPr lang="en-US" dirty="0">
                <a:solidFill>
                  <a:srgbClr val="011998"/>
                </a:solidFill>
              </a:rPr>
              <a:t>large advances.</a:t>
            </a:r>
          </a:p>
          <a:p>
            <a:endParaRPr lang="en-US" dirty="0">
              <a:solidFill>
                <a:srgbClr val="011998"/>
              </a:solidFill>
            </a:endParaRPr>
          </a:p>
          <a:p>
            <a:endParaRPr lang="en-US" dirty="0">
              <a:solidFill>
                <a:srgbClr val="011998"/>
              </a:solidFill>
            </a:endParaRPr>
          </a:p>
          <a:p>
            <a:endParaRPr lang="en-US" dirty="0">
              <a:solidFill>
                <a:srgbClr val="011998"/>
              </a:solidFill>
            </a:endParaRPr>
          </a:p>
          <a:p>
            <a:r>
              <a:rPr lang="en-US" dirty="0">
                <a:solidFill>
                  <a:srgbClr val="011998"/>
                </a:solidFill>
              </a:rPr>
              <a:t>A lot more work is</a:t>
            </a:r>
          </a:p>
          <a:p>
            <a:r>
              <a:rPr lang="en-US" dirty="0">
                <a:solidFill>
                  <a:srgbClr val="011998"/>
                </a:solidFill>
              </a:rPr>
              <a:t>needed on federated</a:t>
            </a:r>
          </a:p>
          <a:p>
            <a:r>
              <a:rPr lang="en-US" dirty="0">
                <a:solidFill>
                  <a:srgbClr val="011998"/>
                </a:solidFill>
              </a:rPr>
              <a:t>survey analyses.</a:t>
            </a:r>
            <a:endParaRPr lang="en-US" dirty="0"/>
          </a:p>
        </p:txBody>
      </p:sp>
      <p:pic>
        <p:nvPicPr>
          <p:cNvPr id="7" name="Picture 6" descr="A graph with numbers and letters&#10;&#10;Description automatically generated">
            <a:extLst>
              <a:ext uri="{FF2B5EF4-FFF2-40B4-BE49-F238E27FC236}">
                <a16:creationId xmlns:a16="http://schemas.microsoft.com/office/drawing/2014/main" id="{FE0A232A-F585-2AAE-D383-85846C1EB7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323" y="609600"/>
            <a:ext cx="6248400" cy="546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140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62B4591-AC77-C9B7-EA0F-D3252537DA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609600"/>
            <a:ext cx="6046095" cy="5181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95400" y="914400"/>
            <a:ext cx="1060611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B00FD"/>
                </a:solidFill>
              </a:rPr>
              <a:t>NuSTAR</a:t>
            </a:r>
            <a:endParaRPr lang="en-US" dirty="0">
              <a:solidFill>
                <a:srgbClr val="02FA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Swift BAT</a:t>
            </a:r>
          </a:p>
          <a:p>
            <a:r>
              <a:rPr lang="en-US" dirty="0">
                <a:solidFill>
                  <a:srgbClr val="7B01F6"/>
                </a:solidFill>
              </a:rPr>
              <a:t>ART-XC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E6BD33-D969-D14B-A66D-CADF8A17D3EF}"/>
              </a:ext>
            </a:extLst>
          </p:cNvPr>
          <p:cNvSpPr txBox="1"/>
          <p:nvPr/>
        </p:nvSpPr>
        <p:spPr>
          <a:xfrm>
            <a:off x="6553200" y="751582"/>
            <a:ext cx="2465355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11998"/>
                </a:solidFill>
              </a:rPr>
              <a:t>Have now filled much </a:t>
            </a:r>
          </a:p>
          <a:p>
            <a:r>
              <a:rPr lang="en-US" dirty="0">
                <a:solidFill>
                  <a:srgbClr val="011998"/>
                </a:solidFill>
              </a:rPr>
              <a:t>of the </a:t>
            </a:r>
            <a:r>
              <a:rPr lang="en-US" i="1" dirty="0">
                <a:solidFill>
                  <a:srgbClr val="011998"/>
                </a:solidFill>
              </a:rPr>
              <a:t>F</a:t>
            </a:r>
            <a:r>
              <a:rPr lang="en-US" baseline="-25000" dirty="0">
                <a:solidFill>
                  <a:srgbClr val="011998"/>
                </a:solidFill>
              </a:rPr>
              <a:t>X</a:t>
            </a:r>
            <a:r>
              <a:rPr lang="en-US" dirty="0">
                <a:solidFill>
                  <a:srgbClr val="011998"/>
                </a:solidFill>
              </a:rPr>
              <a:t>-</a:t>
            </a:r>
            <a:r>
              <a:rPr lang="en-US" dirty="0">
                <a:solidFill>
                  <a:srgbClr val="011998"/>
                </a:solidFill>
                <a:latin typeface="Symbol" pitchFamily="2" charset="2"/>
              </a:rPr>
              <a:t>W</a:t>
            </a:r>
            <a:r>
              <a:rPr lang="en-US" dirty="0">
                <a:solidFill>
                  <a:srgbClr val="011998"/>
                </a:solidFill>
              </a:rPr>
              <a:t> “discovery</a:t>
            </a:r>
          </a:p>
          <a:p>
            <a:r>
              <a:rPr lang="en-US" dirty="0">
                <a:solidFill>
                  <a:srgbClr val="011998"/>
                </a:solidFill>
              </a:rPr>
              <a:t>space” in the standard</a:t>
            </a:r>
          </a:p>
          <a:p>
            <a:r>
              <a:rPr lang="en-US" dirty="0">
                <a:solidFill>
                  <a:srgbClr val="011998"/>
                </a:solidFill>
              </a:rPr>
              <a:t>“wedding cake” design.</a:t>
            </a:r>
          </a:p>
          <a:p>
            <a:endParaRPr lang="en-US" dirty="0">
              <a:solidFill>
                <a:srgbClr val="011998"/>
              </a:solidFill>
            </a:endParaRPr>
          </a:p>
          <a:p>
            <a:endParaRPr lang="en-US" dirty="0">
              <a:solidFill>
                <a:srgbClr val="011998"/>
              </a:solidFill>
            </a:endParaRPr>
          </a:p>
          <a:p>
            <a:endParaRPr lang="en-US" dirty="0">
              <a:solidFill>
                <a:srgbClr val="011998"/>
              </a:solidFill>
            </a:endParaRPr>
          </a:p>
          <a:p>
            <a:r>
              <a:rPr lang="en-US" dirty="0">
                <a:solidFill>
                  <a:srgbClr val="011998"/>
                </a:solidFill>
              </a:rPr>
              <a:t>Very ambitious projects</a:t>
            </a:r>
          </a:p>
          <a:p>
            <a:r>
              <a:rPr lang="en-US" dirty="0">
                <a:solidFill>
                  <a:srgbClr val="011998"/>
                </a:solidFill>
              </a:rPr>
              <a:t>or new missions would </a:t>
            </a:r>
          </a:p>
          <a:p>
            <a:r>
              <a:rPr lang="en-US" dirty="0">
                <a:solidFill>
                  <a:srgbClr val="011998"/>
                </a:solidFill>
              </a:rPr>
              <a:t>be needed for further </a:t>
            </a:r>
          </a:p>
          <a:p>
            <a:r>
              <a:rPr lang="en-US" dirty="0">
                <a:solidFill>
                  <a:srgbClr val="011998"/>
                </a:solidFill>
              </a:rPr>
              <a:t>large advances.</a:t>
            </a:r>
          </a:p>
          <a:p>
            <a:endParaRPr lang="en-US" dirty="0">
              <a:solidFill>
                <a:srgbClr val="011998"/>
              </a:solidFill>
            </a:endParaRPr>
          </a:p>
          <a:p>
            <a:endParaRPr lang="en-US" dirty="0">
              <a:solidFill>
                <a:srgbClr val="011998"/>
              </a:solidFill>
            </a:endParaRPr>
          </a:p>
          <a:p>
            <a:endParaRPr lang="en-US" dirty="0">
              <a:solidFill>
                <a:srgbClr val="011998"/>
              </a:solidFill>
            </a:endParaRPr>
          </a:p>
          <a:p>
            <a:r>
              <a:rPr lang="en-US" dirty="0">
                <a:solidFill>
                  <a:srgbClr val="011998"/>
                </a:solidFill>
              </a:rPr>
              <a:t>A lot more work is</a:t>
            </a:r>
          </a:p>
          <a:p>
            <a:r>
              <a:rPr lang="en-US" dirty="0">
                <a:solidFill>
                  <a:srgbClr val="011998"/>
                </a:solidFill>
              </a:rPr>
              <a:t>needed on federated</a:t>
            </a:r>
          </a:p>
          <a:p>
            <a:r>
              <a:rPr lang="en-US" dirty="0">
                <a:solidFill>
                  <a:srgbClr val="011998"/>
                </a:solidFill>
              </a:rPr>
              <a:t>survey analyses.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74E18E-60FD-E803-1469-610D4AA716B0}"/>
              </a:ext>
            </a:extLst>
          </p:cNvPr>
          <p:cNvSpPr txBox="1"/>
          <p:nvPr/>
        </p:nvSpPr>
        <p:spPr>
          <a:xfrm>
            <a:off x="2337247" y="6093023"/>
            <a:ext cx="1981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872A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Brandt &amp; Yang (2022)</a:t>
            </a:r>
          </a:p>
        </p:txBody>
      </p:sp>
    </p:spTree>
    <p:extLst>
      <p:ext uri="{BB962C8B-B14F-4D97-AF65-F5344CB8AC3E}">
        <p14:creationId xmlns:p14="http://schemas.microsoft.com/office/powerpoint/2010/main" val="23553292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56829" y="228600"/>
            <a:ext cx="81537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dirty="0"/>
              <a:t>Ultradeep Multiwavelength Coverage (CDF-S Examples)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328" y="3546884"/>
            <a:ext cx="2776156" cy="2475984"/>
          </a:xfrm>
          <a:prstGeom prst="rect">
            <a:avLst/>
          </a:prstGeom>
        </p:spPr>
      </p:pic>
      <p:pic>
        <p:nvPicPr>
          <p:cNvPr id="6" name="Picture 5" descr="vla-ecdfs-miller2011data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504" y="3510880"/>
            <a:ext cx="2664296" cy="2523690"/>
          </a:xfrm>
          <a:prstGeom prst="rect">
            <a:avLst/>
          </a:prstGeom>
        </p:spPr>
      </p:pic>
      <p:pic>
        <p:nvPicPr>
          <p:cNvPr id="7" name="Picture 6" descr="spitzer-damen2011-fig06-apj335704f6_hr-cropped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80" y="3588646"/>
            <a:ext cx="2520280" cy="2417249"/>
          </a:xfrm>
          <a:prstGeom prst="rect">
            <a:avLst/>
          </a:prstGeom>
        </p:spPr>
      </p:pic>
      <p:pic>
        <p:nvPicPr>
          <p:cNvPr id="10" name="Picture 9" descr="spitzer0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303" y="3666120"/>
            <a:ext cx="811702" cy="836712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2" name="Picture 11" descr="vla0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874" y="5311079"/>
            <a:ext cx="933686" cy="570101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4" name="Rectangle 13"/>
          <p:cNvSpPr/>
          <p:nvPr/>
        </p:nvSpPr>
        <p:spPr>
          <a:xfrm>
            <a:off x="434259" y="4589191"/>
            <a:ext cx="2385140" cy="10618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effectLst>
                  <a:glow rad="101600">
                    <a:schemeClr val="tx1"/>
                  </a:glow>
                </a:effectLst>
              </a:rPr>
              <a:t>Spitzer and Herschel</a:t>
            </a:r>
          </a:p>
          <a:p>
            <a:pPr algn="ctr"/>
            <a:r>
              <a:rPr lang="en-US" sz="1800" dirty="0">
                <a:solidFill>
                  <a:schemeClr val="bg1"/>
                </a:solidFill>
                <a:effectLst>
                  <a:glow rad="101600">
                    <a:schemeClr val="tx1"/>
                  </a:glow>
                </a:effectLst>
              </a:rPr>
              <a:t>MIR / FIR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effectLst>
                  <a:glow rad="101600">
                    <a:schemeClr val="tx1"/>
                  </a:glow>
                </a:effectLst>
              </a:rPr>
              <a:t>e.g., Damen et al. (2011)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effectLst>
                  <a:glow rad="101600">
                    <a:schemeClr val="tx1"/>
                  </a:glow>
                </a:effectLst>
              </a:rPr>
              <a:t>Magnelli et al. (2012)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effectLst>
                  <a:glow rad="101600">
                    <a:schemeClr val="tx1"/>
                  </a:glow>
                </a:effectLst>
              </a:rPr>
              <a:t>Dickinson et al.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06417" y="5043264"/>
            <a:ext cx="16417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FFFFFF"/>
                </a:solidFill>
              </a:rPr>
              <a:t>APEX and</a:t>
            </a:r>
          </a:p>
          <a:p>
            <a:pPr algn="ctr"/>
            <a:r>
              <a:rPr lang="en-US" sz="1800" dirty="0">
                <a:solidFill>
                  <a:srgbClr val="FFFFFF"/>
                </a:solidFill>
              </a:rPr>
              <a:t> ALMA </a:t>
            </a:r>
            <a:r>
              <a:rPr lang="en-US" dirty="0">
                <a:solidFill>
                  <a:srgbClr val="FFFFFF"/>
                </a:solidFill>
              </a:rPr>
              <a:t>submm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sz="900" dirty="0">
                <a:solidFill>
                  <a:srgbClr val="FFFFFF"/>
                </a:solidFill>
              </a:rPr>
              <a:t>e.g., Weiss et al. (2009)</a:t>
            </a:r>
          </a:p>
          <a:p>
            <a:pPr algn="ctr"/>
            <a:r>
              <a:rPr lang="en-US" sz="900" dirty="0">
                <a:solidFill>
                  <a:srgbClr val="FFFFFF"/>
                </a:solidFill>
              </a:rPr>
              <a:t>Hodge et al. (2013)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19800" y="4625533"/>
            <a:ext cx="1710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FFFFFF"/>
                </a:solidFill>
              </a:rPr>
              <a:t>VLA radio</a:t>
            </a:r>
          </a:p>
          <a:p>
            <a:pPr algn="ctr"/>
            <a:r>
              <a:rPr lang="en-US" sz="900" dirty="0">
                <a:solidFill>
                  <a:srgbClr val="FFFFFF"/>
                </a:solidFill>
              </a:rPr>
              <a:t>e.g., Kellermann et al. (2008) </a:t>
            </a:r>
          </a:p>
          <a:p>
            <a:pPr algn="ctr"/>
            <a:r>
              <a:rPr lang="en-US" sz="900" dirty="0">
                <a:solidFill>
                  <a:srgbClr val="FFFFFF"/>
                </a:solidFill>
              </a:rPr>
              <a:t>Miller et al. (2013)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52400" y="6172200"/>
            <a:ext cx="868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0099"/>
                </a:solidFill>
              </a:rPr>
              <a:t>Continues to improve rapidly, keeping the science exciting.</a:t>
            </a:r>
            <a:endParaRPr lang="en-US" sz="2800" dirty="0">
              <a:solidFill>
                <a:srgbClr val="00009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960" y="3606712"/>
            <a:ext cx="1138932" cy="9525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26160" y="3606712"/>
            <a:ext cx="990600" cy="74295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597" y="3666120"/>
            <a:ext cx="744066" cy="850853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DF55FFE-0A44-EA47-9E19-8A19FFC1021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24200" y="925156"/>
            <a:ext cx="2656005" cy="247349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60C4199-8D73-6E4F-9734-C7DFEBD2215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7825" y="920292"/>
            <a:ext cx="2502446" cy="2488023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4E280E6E-94DF-354B-82F1-A5882CA2AB54}"/>
              </a:ext>
            </a:extLst>
          </p:cNvPr>
          <p:cNvSpPr/>
          <p:nvPr/>
        </p:nvSpPr>
        <p:spPr>
          <a:xfrm>
            <a:off x="381000" y="990600"/>
            <a:ext cx="17487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800" dirty="0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</a:rPr>
              <a:t>Ground-Based</a:t>
            </a:r>
          </a:p>
          <a:p>
            <a:pPr lvl="0"/>
            <a:r>
              <a:rPr lang="en-US" sz="1800" dirty="0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</a:rPr>
              <a:t>Optical/NIR</a:t>
            </a:r>
            <a:endParaRPr lang="en-US" sz="900" dirty="0">
              <a:solidFill>
                <a:srgbClr val="FFFFFF"/>
              </a:solidFill>
              <a:effectLst>
                <a:glow rad="127000">
                  <a:schemeClr val="tx1"/>
                </a:glow>
              </a:effectLst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6CE1117-1B55-D049-997E-15FF5AA90570}"/>
              </a:ext>
            </a:extLst>
          </p:cNvPr>
          <p:cNvSpPr/>
          <p:nvPr/>
        </p:nvSpPr>
        <p:spPr>
          <a:xfrm>
            <a:off x="3200402" y="990600"/>
            <a:ext cx="191430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800" dirty="0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</a:rPr>
              <a:t>HST Optical/NIR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effectLst>
                  <a:glow rad="63500">
                    <a:schemeClr val="tx1">
                      <a:alpha val="40000"/>
                    </a:schemeClr>
                  </a:glow>
                </a:effectLst>
              </a:rPr>
              <a:t>e.g., Giavalisco et al. (2004)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effectLst>
                  <a:glow rad="63500">
                    <a:schemeClr val="tx1">
                      <a:alpha val="40000"/>
                    </a:schemeClr>
                  </a:glow>
                </a:effectLst>
              </a:rPr>
              <a:t>Rix et al. (2004)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effectLst>
                  <a:glow rad="63500">
                    <a:schemeClr val="tx1">
                      <a:alpha val="40000"/>
                    </a:schemeClr>
                  </a:glow>
                </a:effectLst>
              </a:rPr>
              <a:t>Beckwith et al. (2006)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effectLst>
                  <a:glow rad="63500">
                    <a:schemeClr val="tx1">
                      <a:alpha val="40000"/>
                    </a:schemeClr>
                  </a:glow>
                </a:effectLst>
              </a:rPr>
              <a:t>Grogin et al. (2011)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effectLst>
                  <a:glow rad="63500">
                    <a:schemeClr val="tx1">
                      <a:alpha val="40000"/>
                    </a:schemeClr>
                  </a:glow>
                </a:effectLst>
              </a:rPr>
              <a:t>Koekemoer et al. (2011)</a:t>
            </a:r>
          </a:p>
          <a:p>
            <a:pPr lvl="0" algn="ctr"/>
            <a:endParaRPr lang="en-US" sz="900" dirty="0">
              <a:solidFill>
                <a:srgbClr val="FFFFFF"/>
              </a:solidFill>
              <a:effectLst>
                <a:glow rad="127000">
                  <a:schemeClr val="tx1"/>
                </a:glow>
              </a:effectLst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D588D2-4A51-8792-6D3A-5D236CF5C59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96000" y="923199"/>
            <a:ext cx="2532888" cy="24851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73FAF7C-9408-B632-9629-286D187E438B}"/>
              </a:ext>
            </a:extLst>
          </p:cNvPr>
          <p:cNvSpPr txBox="1"/>
          <p:nvPr/>
        </p:nvSpPr>
        <p:spPr>
          <a:xfrm>
            <a:off x="5943600" y="1035415"/>
            <a:ext cx="2039722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1600" dirty="0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</a:rPr>
              <a:t>JWST NIR/MIR</a:t>
            </a:r>
          </a:p>
          <a:p>
            <a:pPr lvl="0" algn="ctr"/>
            <a:r>
              <a:rPr lang="en-US" sz="900" dirty="0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</a:rPr>
              <a:t>e.g., </a:t>
            </a:r>
            <a:r>
              <a:rPr lang="en-US" sz="900" dirty="0" err="1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</a:rPr>
              <a:t>D’Eugenio</a:t>
            </a:r>
            <a:r>
              <a:rPr lang="en-US" sz="900" dirty="0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</a:rPr>
              <a:t> et al. </a:t>
            </a:r>
          </a:p>
          <a:p>
            <a:pPr lvl="0" algn="ctr"/>
            <a:r>
              <a:rPr lang="en-US" sz="900" dirty="0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</a:rPr>
              <a:t>Eisenstein et al.</a:t>
            </a:r>
          </a:p>
          <a:p>
            <a:pPr lvl="0" algn="ctr"/>
            <a:r>
              <a:rPr lang="en-US" sz="900" dirty="0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</a:rPr>
              <a:t>Rieke et al.</a:t>
            </a:r>
          </a:p>
        </p:txBody>
      </p:sp>
    </p:spTree>
    <p:extLst>
      <p:ext uri="{BB962C8B-B14F-4D97-AF65-F5344CB8AC3E}">
        <p14:creationId xmlns:p14="http://schemas.microsoft.com/office/powerpoint/2010/main" val="6894351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9C5170-5243-FCEB-39CD-6AF0681144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satellite in space with stars in the background&#10;&#10;Description automatically generated">
            <a:extLst>
              <a:ext uri="{FF2B5EF4-FFF2-40B4-BE49-F238E27FC236}">
                <a16:creationId xmlns:a16="http://schemas.microsoft.com/office/drawing/2014/main" id="{0842259A-0BAF-B7B2-F521-652B41D376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5353" y="4105556"/>
            <a:ext cx="3056452" cy="1990442"/>
          </a:xfrm>
          <a:prstGeom prst="rect">
            <a:avLst/>
          </a:prstGeom>
        </p:spPr>
      </p:pic>
      <p:pic>
        <p:nvPicPr>
          <p:cNvPr id="5" name="Picture 4" descr="A satellite in space with a solar panel&#10;&#10;Description automatically generated">
            <a:extLst>
              <a:ext uri="{FF2B5EF4-FFF2-40B4-BE49-F238E27FC236}">
                <a16:creationId xmlns:a16="http://schemas.microsoft.com/office/drawing/2014/main" id="{934EAE32-B1FA-B0E9-682F-273CB90BB7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539" y="4105556"/>
            <a:ext cx="2664890" cy="1990443"/>
          </a:xfrm>
          <a:prstGeom prst="rect">
            <a:avLst/>
          </a:prstGeom>
        </p:spPr>
      </p:pic>
      <p:pic>
        <p:nvPicPr>
          <p:cNvPr id="25" name="Picture 24" descr="A building on a mountain&#10;&#10;Description automatically generated">
            <a:extLst>
              <a:ext uri="{FF2B5EF4-FFF2-40B4-BE49-F238E27FC236}">
                <a16:creationId xmlns:a16="http://schemas.microsoft.com/office/drawing/2014/main" id="{E65BABBA-0758-DA45-5E87-5636E59076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1106515"/>
            <a:ext cx="4476871" cy="2806927"/>
          </a:xfrm>
          <a:prstGeom prst="rect">
            <a:avLst/>
          </a:prstGeom>
        </p:spPr>
      </p:pic>
      <p:sp>
        <p:nvSpPr>
          <p:cNvPr id="4" name="Text Box 4">
            <a:extLst>
              <a:ext uri="{FF2B5EF4-FFF2-40B4-BE49-F238E27FC236}">
                <a16:creationId xmlns:a16="http://schemas.microsoft.com/office/drawing/2014/main" id="{7C62684F-D2B8-F6FD-201C-1712F916E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803" y="329625"/>
            <a:ext cx="84478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/>
              <a:t>Very Wide-Field Multiwavelength Coverage</a:t>
            </a:r>
          </a:p>
        </p:txBody>
      </p:sp>
      <p:pic>
        <p:nvPicPr>
          <p:cNvPr id="8" name="Picture 7" descr="A logo with text and dots&#10;&#10;Description automatically generated">
            <a:extLst>
              <a:ext uri="{FF2B5EF4-FFF2-40B4-BE49-F238E27FC236}">
                <a16:creationId xmlns:a16="http://schemas.microsoft.com/office/drawing/2014/main" id="{B74DC2AC-C295-361D-0D66-711A44CBB0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199" y="1202019"/>
            <a:ext cx="1360164" cy="90986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EBC4646-C4FC-FF3B-E429-FF13DADAF70C}"/>
              </a:ext>
            </a:extLst>
          </p:cNvPr>
          <p:cNvSpPr txBox="1"/>
          <p:nvPr/>
        </p:nvSpPr>
        <p:spPr>
          <a:xfrm>
            <a:off x="276199" y="4247178"/>
            <a:ext cx="7825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glow rad="63500">
                    <a:schemeClr val="tx1"/>
                  </a:glow>
                </a:effectLst>
              </a:rPr>
              <a:t>Euclid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65AA343-F0E3-6998-A963-3423E20FEE35}"/>
              </a:ext>
            </a:extLst>
          </p:cNvPr>
          <p:cNvSpPr txBox="1"/>
          <p:nvPr/>
        </p:nvSpPr>
        <p:spPr>
          <a:xfrm>
            <a:off x="3054064" y="5662703"/>
            <a:ext cx="8672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effectLst>
                  <a:glow rad="63500">
                    <a:schemeClr val="tx1"/>
                  </a:glow>
                </a:effectLst>
              </a:rPr>
              <a:t>Roman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glow rad="63500">
                  <a:schemeClr val="tx1"/>
                </a:glow>
              </a:effectLst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  <p:pic>
        <p:nvPicPr>
          <p:cNvPr id="30" name="Picture 29" descr="A large satellite dish in the desert with Karl G. Jansky Very Large Array in the background&#10;&#10;Description automatically generated">
            <a:extLst>
              <a:ext uri="{FF2B5EF4-FFF2-40B4-BE49-F238E27FC236}">
                <a16:creationId xmlns:a16="http://schemas.microsoft.com/office/drawing/2014/main" id="{1ACBA8C4-8F5D-EF6C-A1E6-0F361904BB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9860" y="1106515"/>
            <a:ext cx="4106245" cy="2806926"/>
          </a:xfrm>
          <a:prstGeom prst="rect">
            <a:avLst/>
          </a:prstGeom>
        </p:spPr>
      </p:pic>
      <p:pic>
        <p:nvPicPr>
          <p:cNvPr id="32" name="Picture 31" descr="A logo with a dolphin&#10;&#10;Description automatically generated with medium confidence">
            <a:extLst>
              <a:ext uri="{FF2B5EF4-FFF2-40B4-BE49-F238E27FC236}">
                <a16:creationId xmlns:a16="http://schemas.microsoft.com/office/drawing/2014/main" id="{05C25068-0722-B005-6087-6AB58AF5EE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8555" y="1583019"/>
            <a:ext cx="1031277" cy="52886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E2342500-B738-99B2-7C51-6941FB7242DE}"/>
              </a:ext>
            </a:extLst>
          </p:cNvPr>
          <p:cNvSpPr txBox="1"/>
          <p:nvPr/>
        </p:nvSpPr>
        <p:spPr>
          <a:xfrm>
            <a:off x="7802060" y="1203238"/>
            <a:ext cx="824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ASKAP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FEA600-35B9-F8B0-AF73-F748BA5A9436}"/>
              </a:ext>
            </a:extLst>
          </p:cNvPr>
          <p:cNvSpPr txBox="1"/>
          <p:nvPr/>
        </p:nvSpPr>
        <p:spPr>
          <a:xfrm>
            <a:off x="438091" y="6245070"/>
            <a:ext cx="8382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11998"/>
                </a:solidFill>
              </a:rPr>
              <a:t>Also, powerful wide-field spectrographs – e.g., </a:t>
            </a:r>
            <a:r>
              <a:rPr lang="en-US" sz="1800" dirty="0" err="1">
                <a:solidFill>
                  <a:srgbClr val="011998"/>
                </a:solidFill>
              </a:rPr>
              <a:t>SuMIRe</a:t>
            </a:r>
            <a:r>
              <a:rPr lang="en-US" sz="1800" dirty="0">
                <a:solidFill>
                  <a:srgbClr val="011998"/>
                </a:solidFill>
              </a:rPr>
              <a:t> PFS, 4MOST, </a:t>
            </a:r>
            <a:r>
              <a:rPr lang="en-US" sz="1800" dirty="0" err="1">
                <a:solidFill>
                  <a:srgbClr val="011998"/>
                </a:solidFill>
              </a:rPr>
              <a:t>SPHEREx</a:t>
            </a:r>
            <a:r>
              <a:rPr lang="en-US" sz="1800" dirty="0">
                <a:solidFill>
                  <a:srgbClr val="011998"/>
                </a:solidFill>
              </a:rPr>
              <a:t>.</a:t>
            </a:r>
          </a:p>
        </p:txBody>
      </p:sp>
      <p:pic>
        <p:nvPicPr>
          <p:cNvPr id="14" name="Picture 13" descr="A satellite in space above the earth&#10;&#10;Description automatically generated">
            <a:extLst>
              <a:ext uri="{FF2B5EF4-FFF2-40B4-BE49-F238E27FC236}">
                <a16:creationId xmlns:a16="http://schemas.microsoft.com/office/drawing/2014/main" id="{3063E630-5075-E2D9-BB20-34F98200E3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10516" y="4105556"/>
            <a:ext cx="2910421" cy="199044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5EF1B05-936F-F8B9-AF5D-0156E4E0818B}"/>
              </a:ext>
            </a:extLst>
          </p:cNvPr>
          <p:cNvSpPr txBox="1"/>
          <p:nvPr/>
        </p:nvSpPr>
        <p:spPr>
          <a:xfrm>
            <a:off x="8030337" y="4110950"/>
            <a:ext cx="9906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effectLst>
                  <a:glow rad="63500">
                    <a:srgbClr val="000000"/>
                  </a:glow>
                </a:effectLst>
              </a:rPr>
              <a:t>Xuntian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glow rad="63500">
                  <a:srgbClr val="000000"/>
                </a:glow>
              </a:effectLst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515894-3132-B6D7-418A-E239FE3B6609}"/>
              </a:ext>
            </a:extLst>
          </p:cNvPr>
          <p:cNvSpPr txBox="1"/>
          <p:nvPr/>
        </p:nvSpPr>
        <p:spPr>
          <a:xfrm>
            <a:off x="710727" y="3538221"/>
            <a:ext cx="33602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</a:rPr>
              <a:t>And similar projects – e.g., ZTF, HSC, DES, WFST</a:t>
            </a:r>
          </a:p>
        </p:txBody>
      </p:sp>
    </p:spTree>
    <p:extLst>
      <p:ext uri="{BB962C8B-B14F-4D97-AF65-F5344CB8AC3E}">
        <p14:creationId xmlns:p14="http://schemas.microsoft.com/office/powerpoint/2010/main" val="35113124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0027BC-9FDD-8DD3-3DCC-DA56AD020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>
              <a:ext uri="{FF2B5EF4-FFF2-40B4-BE49-F238E27FC236}">
                <a16:creationId xmlns:a16="http://schemas.microsoft.com/office/drawing/2014/main" id="{D51DF520-BD54-F448-0BF9-67823D4742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5516" y="198438"/>
            <a:ext cx="8712968" cy="871058"/>
          </a:xfrm>
        </p:spPr>
        <p:txBody>
          <a:bodyPr/>
          <a:lstStyle/>
          <a:p>
            <a:r>
              <a:rPr lang="en-US" sz="6000" dirty="0">
                <a:solidFill>
                  <a:schemeClr val="tx1"/>
                </a:solidFill>
                <a:latin typeface="Rockwell"/>
                <a:cs typeface="Rockwell"/>
              </a:rPr>
              <a:t>Source Identification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CDE7EF-8311-7A18-BB0B-E228B9C55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891" y="1601735"/>
            <a:ext cx="2648790" cy="247872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7D687D9-6047-F422-0811-913D6B31DB4F}"/>
              </a:ext>
            </a:extLst>
          </p:cNvPr>
          <p:cNvSpPr txBox="1"/>
          <p:nvPr/>
        </p:nvSpPr>
        <p:spPr>
          <a:xfrm>
            <a:off x="346953" y="1210723"/>
            <a:ext cx="38184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COSMOS Legacy IDs - Marchesi et al. (2016)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92D7599-8DBE-9B91-74C4-9DE9FF3BF296}"/>
              </a:ext>
            </a:extLst>
          </p:cNvPr>
          <p:cNvSpPr/>
          <p:nvPr/>
        </p:nvSpPr>
        <p:spPr>
          <a:xfrm>
            <a:off x="4572000" y="3581400"/>
            <a:ext cx="44026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Serendipitous NuSTAR IDs - Greenwell et al. (2024) </a:t>
            </a:r>
            <a:endParaRPr lang="en-US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37B132-D26C-90F9-81F7-41D5C023A0A9}"/>
              </a:ext>
            </a:extLst>
          </p:cNvPr>
          <p:cNvSpPr txBox="1"/>
          <p:nvPr/>
        </p:nvSpPr>
        <p:spPr>
          <a:xfrm>
            <a:off x="811140" y="4262030"/>
            <a:ext cx="25932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W-CDF-S IDs - Ni et al. (2021)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359097-5EFD-C230-6A1E-E87836007E8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246091" y="3939801"/>
            <a:ext cx="2775362" cy="27706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74A803-4B5B-5855-34C6-DC7E3F8E16D7}"/>
              </a:ext>
            </a:extLst>
          </p:cNvPr>
          <p:cNvSpPr txBox="1"/>
          <p:nvPr/>
        </p:nvSpPr>
        <p:spPr>
          <a:xfrm>
            <a:off x="5560436" y="4572000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</a:rPr>
              <a:t>Chandra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989B407-DAA5-2AE0-BBC3-9EF113C62090}"/>
              </a:ext>
            </a:extLst>
          </p:cNvPr>
          <p:cNvSpPr/>
          <p:nvPr/>
        </p:nvSpPr>
        <p:spPr>
          <a:xfrm>
            <a:off x="6477000" y="4572000"/>
            <a:ext cx="49244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000" dirty="0">
                <a:solidFill>
                  <a:srgbClr val="C00000"/>
                </a:solidFill>
                <a:effectLst>
                  <a:glow rad="127000">
                    <a:srgbClr val="FFFFFF"/>
                  </a:glow>
                </a:effectLst>
              </a:rPr>
              <a:t>XMM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FD1AF6-E377-933C-C382-CE2CE64E9F76}"/>
              </a:ext>
            </a:extLst>
          </p:cNvPr>
          <p:cNvSpPr/>
          <p:nvPr/>
        </p:nvSpPr>
        <p:spPr>
          <a:xfrm>
            <a:off x="7162800" y="4572000"/>
            <a:ext cx="7296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000" dirty="0">
                <a:solidFill>
                  <a:srgbClr val="C00000"/>
                </a:solidFill>
                <a:effectLst>
                  <a:glow rad="127000">
                    <a:srgbClr val="FFFFFF"/>
                  </a:glow>
                </a:effectLst>
              </a:rPr>
              <a:t>Swift XRT</a:t>
            </a:r>
          </a:p>
        </p:txBody>
      </p:sp>
      <p:pic>
        <p:nvPicPr>
          <p:cNvPr id="3" name="Picture 2" descr="A graph of a normal distribution&#10;&#10;Description automatically generated">
            <a:extLst>
              <a:ext uri="{FF2B5EF4-FFF2-40B4-BE49-F238E27FC236}">
                <a16:creationId xmlns:a16="http://schemas.microsoft.com/office/drawing/2014/main" id="{160878B5-312C-FA08-6A41-65903C7895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912" y="4593380"/>
            <a:ext cx="3041667" cy="1993909"/>
          </a:xfrm>
          <a:prstGeom prst="rect">
            <a:avLst/>
          </a:prstGeom>
        </p:spPr>
      </p:pic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B1DDEA96-F6E0-D16F-D538-FA0102977A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4849" y="1569122"/>
            <a:ext cx="2032794" cy="193607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7E17F85-67DB-4A2F-BAE7-0B3895502535}"/>
              </a:ext>
            </a:extLst>
          </p:cNvPr>
          <p:cNvSpPr txBox="1"/>
          <p:nvPr/>
        </p:nvSpPr>
        <p:spPr>
          <a:xfrm>
            <a:off x="4807995" y="1210722"/>
            <a:ext cx="33380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C00000"/>
                </a:solidFill>
              </a:rPr>
              <a:t>eROSITA EFEDS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 - Salvato et al. (2022)</a:t>
            </a:r>
          </a:p>
        </p:txBody>
      </p:sp>
    </p:spTree>
    <p:extLst>
      <p:ext uri="{BB962C8B-B14F-4D97-AF65-F5344CB8AC3E}">
        <p14:creationId xmlns:p14="http://schemas.microsoft.com/office/powerpoint/2010/main" val="2055329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28600"/>
            <a:ext cx="8991600" cy="944562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Rockwell" pitchFamily="-108" charset="0"/>
              </a:rPr>
              <a:t>Big 25-Year Survey Successes: AGNs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81000" y="1295400"/>
            <a:ext cx="836581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Contribution of AGNs to the cosmic backgrounds.</a:t>
            </a:r>
          </a:p>
          <a:p>
            <a:pPr marL="342900" indent="-342900"/>
            <a:endParaRPr lang="en-US" sz="2800" dirty="0">
              <a:solidFill>
                <a:srgbClr val="03009A"/>
              </a:solidFill>
            </a:endParaRP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Revealed most/much of obscured SMBH growth.</a:t>
            </a:r>
          </a:p>
          <a:p>
            <a:pPr marL="342900" indent="-342900"/>
            <a:endParaRPr lang="en-US" sz="2800" dirty="0">
              <a:solidFill>
                <a:srgbClr val="03009A"/>
              </a:solidFill>
            </a:endParaRP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Totally changed understanding of AGN evolution</a:t>
            </a: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and the “cosmic balance of power”.</a:t>
            </a:r>
          </a:p>
          <a:p>
            <a:pPr marL="342900" indent="-342900"/>
            <a:endParaRPr lang="en-US" sz="2800" dirty="0">
              <a:solidFill>
                <a:srgbClr val="03009A"/>
              </a:solidFill>
            </a:endParaRP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Much better understanding of high-redshift</a:t>
            </a: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AGNs and their contribution to reionization. </a:t>
            </a:r>
          </a:p>
          <a:p>
            <a:pPr marL="342900" indent="-342900"/>
            <a:endParaRPr lang="en-US" sz="2800" dirty="0">
              <a:solidFill>
                <a:srgbClr val="03009A"/>
              </a:solidFill>
            </a:endParaRP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Clarification of AGN-galaxy and AGN-LSS </a:t>
            </a: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connections.</a:t>
            </a:r>
          </a:p>
        </p:txBody>
      </p:sp>
    </p:spTree>
    <p:extLst>
      <p:ext uri="{BB962C8B-B14F-4D97-AF65-F5344CB8AC3E}">
        <p14:creationId xmlns:p14="http://schemas.microsoft.com/office/powerpoint/2010/main" val="1086140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4D82636-F3CA-F04E-9F86-9E05B4A62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12" y="2241541"/>
            <a:ext cx="2762288" cy="1483879"/>
          </a:xfrm>
          <a:prstGeom prst="rect">
            <a:avLst/>
          </a:prstGeom>
        </p:spPr>
      </p:pic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>
          <a:xfrm>
            <a:off x="215516" y="152400"/>
            <a:ext cx="8712968" cy="752996"/>
          </a:xfrm>
        </p:spPr>
        <p:txBody>
          <a:bodyPr/>
          <a:lstStyle/>
          <a:p>
            <a:r>
              <a:rPr lang="en-US" sz="5400" dirty="0">
                <a:solidFill>
                  <a:schemeClr val="tx1"/>
                </a:solidFill>
                <a:latin typeface="Rockwell"/>
                <a:cs typeface="Rockwell"/>
              </a:rPr>
              <a:t>Spectroscopic Redshifts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866416E-2CF2-0749-85E1-9E865D699E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12" y="3863936"/>
            <a:ext cx="2762288" cy="22323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97D57FA-5880-E24A-8845-2570EFF9341C}"/>
              </a:ext>
            </a:extLst>
          </p:cNvPr>
          <p:cNvSpPr txBox="1"/>
          <p:nvPr/>
        </p:nvSpPr>
        <p:spPr>
          <a:xfrm>
            <a:off x="1143000" y="3240184"/>
            <a:ext cx="2186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Keck spectroscopy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19EE2-D9A8-A84F-9E38-C4D75DAC032F}"/>
              </a:ext>
            </a:extLst>
          </p:cNvPr>
          <p:cNvSpPr/>
          <p:nvPr/>
        </p:nvSpPr>
        <p:spPr>
          <a:xfrm>
            <a:off x="1502159" y="5716484"/>
            <a:ext cx="2077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800" dirty="0">
                <a:solidFill>
                  <a:srgbClr val="FFFFFF"/>
                </a:solidFill>
              </a:rPr>
              <a:t>VLT spectroscopy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3CE194C-D503-454F-A1E8-7B79ADCE2D62}"/>
              </a:ext>
            </a:extLst>
          </p:cNvPr>
          <p:cNvSpPr/>
          <p:nvPr/>
        </p:nvSpPr>
        <p:spPr>
          <a:xfrm>
            <a:off x="304800" y="6258203"/>
            <a:ext cx="84508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99"/>
                </a:solidFill>
              </a:rPr>
              <a:t>Faint X-ray source spectroscopy remains challenging - driver for ELTs!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043697-E981-C740-90DB-91514A49CC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6596" y="1447800"/>
            <a:ext cx="3505966" cy="232182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3E1EDB4-9758-354F-9F9C-142632F8A6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6596" y="3858631"/>
            <a:ext cx="2473159" cy="226447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0C9B4EA-FC15-294B-9BB1-E1DC7FDD95FD}"/>
              </a:ext>
            </a:extLst>
          </p:cNvPr>
          <p:cNvSpPr/>
          <p:nvPr/>
        </p:nvSpPr>
        <p:spPr>
          <a:xfrm>
            <a:off x="1143000" y="971490"/>
            <a:ext cx="6934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99"/>
                </a:solidFill>
              </a:rPr>
              <a:t>A large enterprise and rate-limiting step for ~ 25 years. 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04A10D7-E039-AF40-8EC7-A916989905AA}"/>
              </a:ext>
            </a:extLst>
          </p:cNvPr>
          <p:cNvSpPr txBox="1"/>
          <p:nvPr/>
        </p:nvSpPr>
        <p:spPr>
          <a:xfrm>
            <a:off x="4926597" y="1502180"/>
            <a:ext cx="23886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effectLst>
                  <a:glow rad="127000">
                    <a:schemeClr val="bg1"/>
                  </a:glow>
                </a:effectLst>
              </a:rPr>
              <a:t>Chandra Deep Field-North</a:t>
            </a:r>
          </a:p>
          <a:p>
            <a:r>
              <a:rPr lang="en-US" sz="1400" dirty="0">
                <a:effectLst>
                  <a:glow rad="127000">
                    <a:schemeClr val="bg1"/>
                  </a:glow>
                </a:effectLst>
              </a:rPr>
              <a:t>Barger et al. (2003)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2F82245-3013-AB47-89EB-68174B434C41}"/>
              </a:ext>
            </a:extLst>
          </p:cNvPr>
          <p:cNvSpPr/>
          <p:nvPr/>
        </p:nvSpPr>
        <p:spPr>
          <a:xfrm>
            <a:off x="4817596" y="5242921"/>
            <a:ext cx="1981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srgbClr val="000000"/>
                </a:solidFill>
                <a:effectLst>
                  <a:glow rad="127000">
                    <a:srgbClr val="FFFFFF"/>
                  </a:glow>
                </a:effectLst>
              </a:rPr>
              <a:t>COSMOS</a:t>
            </a:r>
          </a:p>
          <a:p>
            <a:pPr lvl="0"/>
            <a:r>
              <a:rPr lang="en-US" sz="1400" dirty="0">
                <a:solidFill>
                  <a:srgbClr val="000000"/>
                </a:solidFill>
                <a:effectLst>
                  <a:glow rad="127000">
                    <a:srgbClr val="FFFFFF"/>
                  </a:glow>
                </a:effectLst>
              </a:rPr>
              <a:t>Marchesi et al. (2016)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07CD542-47DA-C445-9228-7866E0DBFE85}"/>
              </a:ext>
            </a:extLst>
          </p:cNvPr>
          <p:cNvSpPr/>
          <p:nvPr/>
        </p:nvSpPr>
        <p:spPr>
          <a:xfrm>
            <a:off x="7010400" y="3957697"/>
            <a:ext cx="1975862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99"/>
                </a:solidFill>
              </a:rPr>
              <a:t>Spectroscopic</a:t>
            </a:r>
          </a:p>
          <a:p>
            <a:r>
              <a:rPr lang="en-US" dirty="0">
                <a:solidFill>
                  <a:srgbClr val="000099"/>
                </a:solidFill>
              </a:rPr>
              <a:t>completeness</a:t>
            </a:r>
          </a:p>
          <a:p>
            <a:r>
              <a:rPr lang="en-US" dirty="0">
                <a:solidFill>
                  <a:srgbClr val="000099"/>
                </a:solidFill>
              </a:rPr>
              <a:t>typically drops</a:t>
            </a:r>
          </a:p>
          <a:p>
            <a:r>
              <a:rPr lang="en-US" dirty="0">
                <a:solidFill>
                  <a:srgbClr val="000099"/>
                </a:solidFill>
              </a:rPr>
              <a:t>beyond ~ 24</a:t>
            </a:r>
            <a:r>
              <a:rPr lang="en-US" baseline="30000" dirty="0">
                <a:solidFill>
                  <a:srgbClr val="000099"/>
                </a:solidFill>
              </a:rPr>
              <a:t>th</a:t>
            </a:r>
            <a:r>
              <a:rPr lang="en-US" dirty="0">
                <a:solidFill>
                  <a:srgbClr val="000099"/>
                </a:solidFill>
              </a:rPr>
              <a:t> mag.</a:t>
            </a:r>
          </a:p>
          <a:p>
            <a:endParaRPr lang="en-US" dirty="0">
              <a:solidFill>
                <a:srgbClr val="000099"/>
              </a:solidFill>
            </a:endParaRPr>
          </a:p>
          <a:p>
            <a:r>
              <a:rPr lang="en-US" dirty="0">
                <a:solidFill>
                  <a:srgbClr val="000099"/>
                </a:solidFill>
              </a:rPr>
              <a:t>Quality X-ray</a:t>
            </a:r>
          </a:p>
          <a:p>
            <a:r>
              <a:rPr lang="en-US" dirty="0">
                <a:solidFill>
                  <a:srgbClr val="000099"/>
                </a:solidFill>
              </a:rPr>
              <a:t>redshifts still rare. 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01A9E2F-26A0-B74A-92E3-E741DE46CF66}"/>
              </a:ext>
            </a:extLst>
          </p:cNvPr>
          <p:cNvSpPr/>
          <p:nvPr/>
        </p:nvSpPr>
        <p:spPr>
          <a:xfrm>
            <a:off x="762000" y="1548825"/>
            <a:ext cx="33088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000099"/>
                </a:solidFill>
              </a:rPr>
              <a:t>Many telescopes used, including </a:t>
            </a:r>
          </a:p>
          <a:p>
            <a:pPr algn="ctr"/>
            <a:r>
              <a:rPr lang="en-US" dirty="0">
                <a:solidFill>
                  <a:srgbClr val="000099"/>
                </a:solidFill>
              </a:rPr>
              <a:t>the best on Earth and in space.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4613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16" y="4167889"/>
            <a:ext cx="3099547" cy="2124596"/>
          </a:xfrm>
          <a:prstGeom prst="rect">
            <a:avLst/>
          </a:prstGeom>
        </p:spPr>
      </p:pic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>
          <a:xfrm>
            <a:off x="215516" y="228600"/>
            <a:ext cx="8712968" cy="752996"/>
          </a:xfrm>
        </p:spPr>
        <p:txBody>
          <a:bodyPr/>
          <a:lstStyle/>
          <a:p>
            <a:r>
              <a:rPr lang="en-US" sz="5400" dirty="0">
                <a:solidFill>
                  <a:schemeClr val="tx1"/>
                </a:solidFill>
                <a:latin typeface="Rockwell"/>
                <a:cs typeface="Rockwell"/>
              </a:rPr>
              <a:t>Photometric Redshifts</a:t>
            </a:r>
          </a:p>
        </p:txBody>
      </p:sp>
      <p:sp>
        <p:nvSpPr>
          <p:cNvPr id="2" name="Rectangle 1"/>
          <p:cNvSpPr/>
          <p:nvPr/>
        </p:nvSpPr>
        <p:spPr>
          <a:xfrm>
            <a:off x="165090" y="3811875"/>
            <a:ext cx="3200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CA1B2A"/>
                </a:solidFill>
              </a:rPr>
              <a:t>Photo-</a:t>
            </a:r>
            <a:r>
              <a:rPr lang="en-US" i="1" dirty="0">
                <a:solidFill>
                  <a:srgbClr val="CA1B2A"/>
                </a:solidFill>
              </a:rPr>
              <a:t>z</a:t>
            </a:r>
            <a:r>
              <a:rPr lang="en-US" dirty="0">
                <a:solidFill>
                  <a:srgbClr val="CA1B2A"/>
                </a:solidFill>
              </a:rPr>
              <a:t> - CDF-S AGNs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FCA14D0-DD5B-AF45-A788-5F5E3B8519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803" y="1481601"/>
            <a:ext cx="7010400" cy="225862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9FA2ED4-0DDC-A943-8887-44C3AE6D33E7}"/>
              </a:ext>
            </a:extLst>
          </p:cNvPr>
          <p:cNvSpPr/>
          <p:nvPr/>
        </p:nvSpPr>
        <p:spPr>
          <a:xfrm>
            <a:off x="760606" y="1066800"/>
            <a:ext cx="7392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800" dirty="0">
                <a:solidFill>
                  <a:srgbClr val="CA1B2A"/>
                </a:solidFill>
              </a:rPr>
              <a:t>Need Many Bands Spanning Optical-NIR Range and AGN Templates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5D9DC5-DD69-A744-808D-775109A5C944}"/>
              </a:ext>
            </a:extLst>
          </p:cNvPr>
          <p:cNvSpPr txBox="1"/>
          <p:nvPr/>
        </p:nvSpPr>
        <p:spPr>
          <a:xfrm>
            <a:off x="137766" y="6400800"/>
            <a:ext cx="88538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11998"/>
                </a:solidFill>
              </a:rPr>
              <a:t>In total, large samples generated from </a:t>
            </a:r>
            <a:r>
              <a:rPr lang="en-US" i="1" dirty="0">
                <a:solidFill>
                  <a:srgbClr val="011998"/>
                </a:solidFill>
              </a:rPr>
              <a:t>z</a:t>
            </a:r>
            <a:r>
              <a:rPr lang="en-US" dirty="0">
                <a:solidFill>
                  <a:srgbClr val="011998"/>
                </a:solidFill>
              </a:rPr>
              <a:t> ~ 0 to </a:t>
            </a:r>
            <a:r>
              <a:rPr lang="en-US" i="1" dirty="0">
                <a:solidFill>
                  <a:srgbClr val="011998"/>
                </a:solidFill>
              </a:rPr>
              <a:t>z</a:t>
            </a:r>
            <a:r>
              <a:rPr lang="en-US" dirty="0">
                <a:solidFill>
                  <a:srgbClr val="011998"/>
                </a:solidFill>
              </a:rPr>
              <a:t> ~ 3-4. Some sources at even higher redshifts.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A88D2F-55F3-AC46-A452-BA32D7DCF30C}"/>
              </a:ext>
            </a:extLst>
          </p:cNvPr>
          <p:cNvSpPr txBox="1"/>
          <p:nvPr/>
        </p:nvSpPr>
        <p:spPr>
          <a:xfrm>
            <a:off x="2413975" y="3048000"/>
            <a:ext cx="14542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Salvato et al. (2018)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4EB067-1FE5-D04E-BCCA-17E9678F5EE4}"/>
              </a:ext>
            </a:extLst>
          </p:cNvPr>
          <p:cNvSpPr/>
          <p:nvPr/>
        </p:nvSpPr>
        <p:spPr>
          <a:xfrm>
            <a:off x="1917690" y="4283288"/>
            <a:ext cx="122020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100" dirty="0">
                <a:solidFill>
                  <a:srgbClr val="000000"/>
                </a:solidFill>
              </a:rPr>
              <a:t>Luo et al. (2017)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3538AC4-A55E-344F-A057-A62C3FEDED03}"/>
              </a:ext>
            </a:extLst>
          </p:cNvPr>
          <p:cNvSpPr/>
          <p:nvPr/>
        </p:nvSpPr>
        <p:spPr>
          <a:xfrm>
            <a:off x="3458912" y="3793170"/>
            <a:ext cx="25317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CA1B2A"/>
                </a:solidFill>
              </a:rPr>
              <a:t>Photo-</a:t>
            </a:r>
            <a:r>
              <a:rPr lang="en-US" i="1" dirty="0">
                <a:solidFill>
                  <a:srgbClr val="CA1B2A"/>
                </a:solidFill>
              </a:rPr>
              <a:t>z - </a:t>
            </a:r>
            <a:r>
              <a:rPr lang="en-US" dirty="0">
                <a:solidFill>
                  <a:srgbClr val="CA1B2A"/>
                </a:solidFill>
              </a:rPr>
              <a:t>COSMOS AGNs</a:t>
            </a:r>
          </a:p>
        </p:txBody>
      </p:sp>
      <p:pic>
        <p:nvPicPr>
          <p:cNvPr id="12" name="Picture 11" descr="A diagram of a red line&#10;&#10;Description automatically generated">
            <a:extLst>
              <a:ext uri="{FF2B5EF4-FFF2-40B4-BE49-F238E27FC236}">
                <a16:creationId xmlns:a16="http://schemas.microsoft.com/office/drawing/2014/main" id="{568575BC-1DFD-45CD-8B9C-AF47FCB3FE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400" y="4184667"/>
            <a:ext cx="2198459" cy="2102870"/>
          </a:xfrm>
          <a:prstGeom prst="rect">
            <a:avLst/>
          </a:prstGeom>
        </p:spPr>
      </p:pic>
      <p:pic>
        <p:nvPicPr>
          <p:cNvPr id="14" name="Picture 13" descr="A graph of a number of sources&#10;&#10;Description automatically generated with medium confidence">
            <a:extLst>
              <a:ext uri="{FF2B5EF4-FFF2-40B4-BE49-F238E27FC236}">
                <a16:creationId xmlns:a16="http://schemas.microsoft.com/office/drawing/2014/main" id="{3EEC2277-AB2C-A7E4-057E-220EAE318F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0800" y="4162941"/>
            <a:ext cx="2165741" cy="212459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211077D-4661-1F8E-CB18-47772A758A16}"/>
              </a:ext>
            </a:extLst>
          </p:cNvPr>
          <p:cNvSpPr txBox="1"/>
          <p:nvPr/>
        </p:nvSpPr>
        <p:spPr>
          <a:xfrm>
            <a:off x="5990695" y="3793170"/>
            <a:ext cx="28033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A1B2A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Photo-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CA1B2A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z – </a:t>
            </a:r>
            <a:r>
              <a:rPr lang="en-US" dirty="0">
                <a:solidFill>
                  <a:srgbClr val="CA1B2A"/>
                </a:solidFill>
              </a:rPr>
              <a:t>eROSITA EFEDS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CA1B2A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49C3C41-0B61-F67F-2B5C-C37880D9279F}"/>
              </a:ext>
            </a:extLst>
          </p:cNvPr>
          <p:cNvSpPr txBox="1"/>
          <p:nvPr/>
        </p:nvSpPr>
        <p:spPr>
          <a:xfrm>
            <a:off x="7504502" y="5145566"/>
            <a:ext cx="1004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Salvato</a:t>
            </a:r>
          </a:p>
          <a:p>
            <a:r>
              <a:rPr lang="en-US" sz="1200" dirty="0"/>
              <a:t>et al. (2022)</a:t>
            </a:r>
          </a:p>
        </p:txBody>
      </p:sp>
    </p:spTree>
    <p:extLst>
      <p:ext uri="{BB962C8B-B14F-4D97-AF65-F5344CB8AC3E}">
        <p14:creationId xmlns:p14="http://schemas.microsoft.com/office/powerpoint/2010/main" val="13923757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11E98C-F207-C13A-D2E5-1FB3B7AD7B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>
              <a:ext uri="{FF2B5EF4-FFF2-40B4-BE49-F238E27FC236}">
                <a16:creationId xmlns:a16="http://schemas.microsoft.com/office/drawing/2014/main" id="{90C14475-99D7-4664-8151-AC3776C5A7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5516" y="381000"/>
            <a:ext cx="8712968" cy="1066800"/>
          </a:xfrm>
        </p:spPr>
        <p:txBody>
          <a:bodyPr/>
          <a:lstStyle/>
          <a:p>
            <a:r>
              <a:rPr lang="en-US" sz="5400" dirty="0">
                <a:solidFill>
                  <a:schemeClr val="tx1"/>
                </a:solidFill>
                <a:latin typeface="Rockwell"/>
                <a:cs typeface="Rockwell"/>
              </a:rPr>
              <a:t>X-ray Source Classification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0A7646-FDC4-3619-E3B0-866A9A926132}"/>
              </a:ext>
            </a:extLst>
          </p:cNvPr>
          <p:cNvSpPr txBox="1"/>
          <p:nvPr/>
        </p:nvSpPr>
        <p:spPr>
          <a:xfrm>
            <a:off x="152400" y="1676400"/>
            <a:ext cx="877608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11998"/>
                </a:solidFill>
                <a:effectLst/>
                <a:latin typeface="Rockwell" panose="02060603020205020403" pitchFamily="18" charset="77"/>
              </a:rPr>
              <a:t>X-ray luminosity, spectral shape, variability, and morphology </a:t>
            </a:r>
          </a:p>
          <a:p>
            <a:endParaRPr lang="en-US" sz="2400" dirty="0">
              <a:solidFill>
                <a:srgbClr val="011998"/>
              </a:solidFill>
              <a:latin typeface="Rockwell" panose="02060603020205020403" pitchFamily="18" charset="77"/>
            </a:endParaRPr>
          </a:p>
          <a:p>
            <a:r>
              <a:rPr lang="en-US" sz="2400" dirty="0">
                <a:solidFill>
                  <a:srgbClr val="011998"/>
                </a:solidFill>
                <a:effectLst/>
                <a:latin typeface="Rockwell" panose="02060603020205020403" pitchFamily="18" charset="77"/>
              </a:rPr>
              <a:t>X-ray-to-optical/infrared flux ratio</a:t>
            </a:r>
          </a:p>
          <a:p>
            <a:endParaRPr lang="en-US" sz="2400" dirty="0">
              <a:solidFill>
                <a:srgbClr val="011998"/>
              </a:solidFill>
              <a:latin typeface="Rockwell" panose="02060603020205020403" pitchFamily="18" charset="77"/>
            </a:endParaRPr>
          </a:p>
          <a:p>
            <a:r>
              <a:rPr lang="en-US" sz="2400" dirty="0">
                <a:solidFill>
                  <a:srgbClr val="011998"/>
                </a:solidFill>
                <a:effectLst/>
                <a:latin typeface="Rockwell" panose="02060603020205020403" pitchFamily="18" charset="77"/>
              </a:rPr>
              <a:t>Broad-band SED fitting</a:t>
            </a:r>
            <a:br>
              <a:rPr lang="en-US" sz="2400" dirty="0">
                <a:solidFill>
                  <a:srgbClr val="011998"/>
                </a:solidFill>
                <a:effectLst/>
                <a:latin typeface="Rockwell" panose="02060603020205020403" pitchFamily="18" charset="77"/>
              </a:rPr>
            </a:br>
            <a:endParaRPr lang="en-US" sz="2400" dirty="0">
              <a:solidFill>
                <a:srgbClr val="011998"/>
              </a:solidFill>
              <a:latin typeface="Rockwell" panose="02060603020205020403" pitchFamily="18" charset="77"/>
            </a:endParaRPr>
          </a:p>
          <a:p>
            <a:r>
              <a:rPr lang="en-US" sz="2400" dirty="0">
                <a:solidFill>
                  <a:srgbClr val="011998"/>
                </a:solidFill>
                <a:effectLst/>
                <a:latin typeface="Rockwell" panose="02060603020205020403" pitchFamily="18" charset="77"/>
              </a:rPr>
              <a:t>Optical/infrared emission-line and continuum properties </a:t>
            </a:r>
          </a:p>
          <a:p>
            <a:pPr marL="342900" indent="-342900">
              <a:buAutoNum type="arabicPeriod"/>
            </a:pPr>
            <a:endParaRPr lang="en-US" sz="2400" dirty="0">
              <a:solidFill>
                <a:srgbClr val="011998"/>
              </a:solidFill>
              <a:latin typeface="Rockwell" panose="02060603020205020403" pitchFamily="18" charset="77"/>
            </a:endParaRPr>
          </a:p>
          <a:p>
            <a:r>
              <a:rPr lang="en-US" sz="2400" dirty="0">
                <a:solidFill>
                  <a:srgbClr val="011998"/>
                </a:solidFill>
                <a:effectLst/>
                <a:latin typeface="Rockwell" panose="02060603020205020403" pitchFamily="18" charset="77"/>
              </a:rPr>
              <a:t>Radio morphology and core surface brightness</a:t>
            </a:r>
            <a:endParaRPr lang="en-US" dirty="0">
              <a:solidFill>
                <a:srgbClr val="011998"/>
              </a:solidFill>
              <a:latin typeface="Rockwell" panose="02060603020205020403" pitchFamily="18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979C76-8378-559D-BF6D-E2811135D97D}"/>
              </a:ext>
            </a:extLst>
          </p:cNvPr>
          <p:cNvSpPr txBox="1"/>
          <p:nvPr/>
        </p:nvSpPr>
        <p:spPr>
          <a:xfrm>
            <a:off x="1542805" y="5486400"/>
            <a:ext cx="60583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C00000"/>
                </a:solidFill>
              </a:rPr>
              <a:t>Usually, several independent approaches </a:t>
            </a:r>
          </a:p>
          <a:p>
            <a:pPr algn="ctr"/>
            <a:r>
              <a:rPr lang="en-US" sz="2400" dirty="0">
                <a:solidFill>
                  <a:srgbClr val="C00000"/>
                </a:solidFill>
              </a:rPr>
              <a:t>are used to cross-check classifications</a:t>
            </a:r>
          </a:p>
        </p:txBody>
      </p:sp>
    </p:spTree>
    <p:extLst>
      <p:ext uri="{BB962C8B-B14F-4D97-AF65-F5344CB8AC3E}">
        <p14:creationId xmlns:p14="http://schemas.microsoft.com/office/powerpoint/2010/main" val="5803901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E15D62-858E-461A-DEB6-1505980FB0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>
              <a:ext uri="{FF2B5EF4-FFF2-40B4-BE49-F238E27FC236}">
                <a16:creationId xmlns:a16="http://schemas.microsoft.com/office/drawing/2014/main" id="{D874FEAE-F19A-FEEA-DB66-4406A29AB2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3958" y="374660"/>
            <a:ext cx="8776084" cy="1066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Rockwell"/>
                <a:cs typeface="Rockwell"/>
              </a:rPr>
              <a:t>Extragalactic X-ray Source Types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4D4441-C296-45F4-0A1C-DF86BF2657E4}"/>
              </a:ext>
            </a:extLst>
          </p:cNvPr>
          <p:cNvSpPr txBox="1"/>
          <p:nvPr/>
        </p:nvSpPr>
        <p:spPr>
          <a:xfrm>
            <a:off x="495300" y="1524000"/>
            <a:ext cx="8153400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11998"/>
                </a:solidFill>
                <a:latin typeface="Rockwell" panose="02060603020205020403" pitchFamily="18" charset="77"/>
              </a:rPr>
              <a:t>Active Galactic Nuclei (AGNs): </a:t>
            </a:r>
            <a:r>
              <a:rPr lang="en-US" sz="3200" i="1" dirty="0">
                <a:solidFill>
                  <a:srgbClr val="011998"/>
                </a:solidFill>
                <a:latin typeface="Rockwell" panose="02060603020205020403" pitchFamily="18" charset="77"/>
              </a:rPr>
              <a:t>z</a:t>
            </a:r>
            <a:r>
              <a:rPr lang="en-US" sz="3200" dirty="0">
                <a:solidFill>
                  <a:srgbClr val="011998"/>
                </a:solidFill>
                <a:latin typeface="Rockwell" panose="02060603020205020403" pitchFamily="18" charset="77"/>
              </a:rPr>
              <a:t> </a:t>
            </a:r>
            <a:r>
              <a:rPr lang="en-US" sz="3600" b="0" i="0" u="none" strike="noStrike" dirty="0">
                <a:solidFill>
                  <a:srgbClr val="011998"/>
                </a:solidFill>
                <a:effectLst/>
                <a:latin typeface="Roboto" panose="02000000000000000000" pitchFamily="2" charset="0"/>
              </a:rPr>
              <a:t>≈ </a:t>
            </a:r>
            <a:r>
              <a:rPr lang="en-US" sz="3200" dirty="0">
                <a:solidFill>
                  <a:srgbClr val="011998"/>
                </a:solidFill>
                <a:latin typeface="Rockwell" panose="02060603020205020403" pitchFamily="18" charset="77"/>
              </a:rPr>
              <a:t>0-5</a:t>
            </a:r>
          </a:p>
          <a:p>
            <a:endParaRPr lang="en-US" sz="3200" dirty="0">
              <a:solidFill>
                <a:srgbClr val="011998"/>
              </a:solidFill>
              <a:latin typeface="Rockwell" panose="02060603020205020403" pitchFamily="18" charset="77"/>
            </a:endParaRPr>
          </a:p>
          <a:p>
            <a:r>
              <a:rPr lang="en-US" sz="3200" dirty="0">
                <a:solidFill>
                  <a:srgbClr val="011998"/>
                </a:solidFill>
                <a:latin typeface="Rockwell" panose="02060603020205020403" pitchFamily="18" charset="77"/>
              </a:rPr>
              <a:t>Galaxies: </a:t>
            </a:r>
            <a:r>
              <a:rPr lang="en-US" sz="3200" i="1" dirty="0">
                <a:solidFill>
                  <a:srgbClr val="011998"/>
                </a:solidFill>
                <a:latin typeface="Rockwell" panose="02060603020205020403" pitchFamily="18" charset="77"/>
              </a:rPr>
              <a:t>z</a:t>
            </a:r>
            <a:r>
              <a:rPr lang="en-US" sz="3200" dirty="0">
                <a:solidFill>
                  <a:srgbClr val="011998"/>
                </a:solidFill>
                <a:latin typeface="Rockwell" panose="02060603020205020403" pitchFamily="18" charset="77"/>
              </a:rPr>
              <a:t> </a:t>
            </a:r>
            <a:r>
              <a:rPr lang="en-US" sz="3200" b="0" i="0" u="none" strike="noStrike" dirty="0">
                <a:solidFill>
                  <a:srgbClr val="011998"/>
                </a:solidFill>
                <a:effectLst/>
                <a:latin typeface="Roboto" panose="02000000000000000000" pitchFamily="2" charset="0"/>
              </a:rPr>
              <a:t>≈</a:t>
            </a:r>
            <a:r>
              <a:rPr lang="en-US" sz="3200" b="0" i="0" u="none" strike="noStrike" dirty="0">
                <a:solidFill>
                  <a:srgbClr val="011998"/>
                </a:solidFill>
                <a:effectLst/>
                <a:latin typeface="Rockwell" panose="02060603020205020403" pitchFamily="18" charset="77"/>
              </a:rPr>
              <a:t> </a:t>
            </a:r>
            <a:r>
              <a:rPr lang="en-US" sz="3200" dirty="0">
                <a:solidFill>
                  <a:srgbClr val="011998"/>
                </a:solidFill>
                <a:latin typeface="Rockwell" panose="02060603020205020403" pitchFamily="18" charset="77"/>
              </a:rPr>
              <a:t>0-1.5</a:t>
            </a:r>
          </a:p>
          <a:p>
            <a:endParaRPr lang="en-US" sz="3200" dirty="0">
              <a:solidFill>
                <a:srgbClr val="011998"/>
              </a:solidFill>
              <a:latin typeface="Rockwell" panose="02060603020205020403" pitchFamily="18" charset="77"/>
            </a:endParaRPr>
          </a:p>
          <a:p>
            <a:r>
              <a:rPr lang="en-US" sz="3200" dirty="0">
                <a:solidFill>
                  <a:srgbClr val="011998"/>
                </a:solidFill>
                <a:latin typeface="Rockwell" panose="02060603020205020403" pitchFamily="18" charset="77"/>
              </a:rPr>
              <a:t>Clusters and groups: </a:t>
            </a:r>
            <a:r>
              <a:rPr lang="en-US" sz="3200" i="1" dirty="0">
                <a:solidFill>
                  <a:srgbClr val="011998"/>
                </a:solidFill>
                <a:latin typeface="Rockwell" panose="02060603020205020403" pitchFamily="18" charset="77"/>
              </a:rPr>
              <a:t>z</a:t>
            </a:r>
            <a:r>
              <a:rPr lang="en-US" sz="3200" dirty="0">
                <a:solidFill>
                  <a:srgbClr val="011998"/>
                </a:solidFill>
                <a:latin typeface="Rockwell" panose="02060603020205020403" pitchFamily="18" charset="77"/>
              </a:rPr>
              <a:t> </a:t>
            </a:r>
            <a:r>
              <a:rPr lang="en-US" sz="3200" b="0" i="0" u="none" strike="noStrike" dirty="0">
                <a:solidFill>
                  <a:srgbClr val="011998"/>
                </a:solidFill>
                <a:effectLst/>
                <a:latin typeface="Roboto" panose="02000000000000000000" pitchFamily="2" charset="0"/>
              </a:rPr>
              <a:t>≈</a:t>
            </a:r>
            <a:r>
              <a:rPr lang="en-US" sz="3200" dirty="0">
                <a:solidFill>
                  <a:srgbClr val="011998"/>
                </a:solidFill>
                <a:latin typeface="Rockwell" panose="02060603020205020403" pitchFamily="18" charset="77"/>
              </a:rPr>
              <a:t> 0-2</a:t>
            </a:r>
          </a:p>
          <a:p>
            <a:endParaRPr lang="en-US" sz="3200" dirty="0">
              <a:solidFill>
                <a:srgbClr val="011998"/>
              </a:solidFill>
              <a:latin typeface="Rockwell" panose="02060603020205020403" pitchFamily="18" charset="77"/>
            </a:endParaRPr>
          </a:p>
          <a:p>
            <a:r>
              <a:rPr lang="en-US" sz="3200" dirty="0">
                <a:solidFill>
                  <a:srgbClr val="011998"/>
                </a:solidFill>
                <a:latin typeface="Rockwell" panose="02060603020205020403" pitchFamily="18" charset="77"/>
              </a:rPr>
              <a:t>Transients: e.g., FXTs, TDEs, QPEs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3EB536-9ED1-FAB4-9B8B-4D21CC950B1B}"/>
              </a:ext>
            </a:extLst>
          </p:cNvPr>
          <p:cNvSpPr txBox="1"/>
          <p:nvPr/>
        </p:nvSpPr>
        <p:spPr>
          <a:xfrm>
            <a:off x="1638300" y="5406122"/>
            <a:ext cx="58674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AGNs are energetically and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usually numerically dominant</a:t>
            </a:r>
          </a:p>
        </p:txBody>
      </p:sp>
    </p:spTree>
    <p:extLst>
      <p:ext uri="{BB962C8B-B14F-4D97-AF65-F5344CB8AC3E}">
        <p14:creationId xmlns:p14="http://schemas.microsoft.com/office/powerpoint/2010/main" val="36262779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>
          <a:xfrm>
            <a:off x="215516" y="198438"/>
            <a:ext cx="8712968" cy="666848"/>
          </a:xfrm>
        </p:spPr>
        <p:txBody>
          <a:bodyPr/>
          <a:lstStyle/>
          <a:p>
            <a:r>
              <a:rPr lang="en-US" sz="4000" dirty="0">
                <a:solidFill>
                  <a:schemeClr val="tx1"/>
                </a:solidFill>
                <a:latin typeface="Rockwell"/>
                <a:cs typeface="Rockwell"/>
              </a:rPr>
              <a:t>Detected Source Number Counts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90600"/>
            <a:ext cx="4495800" cy="5410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800600" y="980956"/>
            <a:ext cx="42672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99"/>
                </a:solidFill>
              </a:rPr>
              <a:t>In deepest surveys, AGN number counts now reach 10,000-24,000 deg</a:t>
            </a:r>
            <a:r>
              <a:rPr lang="en-US" sz="1800" baseline="30000" dirty="0">
                <a:solidFill>
                  <a:srgbClr val="000099"/>
                </a:solidFill>
              </a:rPr>
              <a:t>-2</a:t>
            </a:r>
            <a:r>
              <a:rPr lang="en-US" sz="1800" dirty="0">
                <a:solidFill>
                  <a:srgbClr val="000099"/>
                </a:solidFill>
              </a:rPr>
              <a:t>.</a:t>
            </a:r>
          </a:p>
          <a:p>
            <a:endParaRPr lang="en-US" sz="1200" dirty="0">
              <a:solidFill>
                <a:srgbClr val="000099"/>
              </a:solidFill>
            </a:endParaRPr>
          </a:p>
          <a:p>
            <a:r>
              <a:rPr lang="en-US" sz="1800" dirty="0">
                <a:solidFill>
                  <a:srgbClr val="000099"/>
                </a:solidFill>
              </a:rPr>
              <a:t>1.0 billion across entire sky!</a:t>
            </a:r>
          </a:p>
          <a:p>
            <a:endParaRPr lang="en-US" sz="1200" dirty="0">
              <a:solidFill>
                <a:srgbClr val="000099"/>
              </a:solidFill>
            </a:endParaRPr>
          </a:p>
          <a:p>
            <a:endParaRPr lang="en-US" sz="1800" dirty="0">
              <a:solidFill>
                <a:srgbClr val="000099"/>
              </a:solidFill>
            </a:endParaRPr>
          </a:p>
          <a:p>
            <a:endParaRPr lang="en-US" sz="1800" dirty="0">
              <a:solidFill>
                <a:srgbClr val="000099"/>
              </a:solidFill>
            </a:endParaRPr>
          </a:p>
          <a:p>
            <a:endParaRPr lang="en-US" sz="1800" dirty="0">
              <a:solidFill>
                <a:srgbClr val="000099"/>
              </a:solidFill>
            </a:endParaRPr>
          </a:p>
          <a:p>
            <a:endParaRPr lang="en-US" sz="1800" dirty="0">
              <a:solidFill>
                <a:srgbClr val="000099"/>
              </a:solidFill>
            </a:endParaRPr>
          </a:p>
          <a:p>
            <a:endParaRPr lang="en-US" sz="1800" dirty="0">
              <a:solidFill>
                <a:srgbClr val="000099"/>
              </a:solidFill>
            </a:endParaRPr>
          </a:p>
          <a:p>
            <a:endParaRPr lang="en-US" sz="1800" dirty="0">
              <a:solidFill>
                <a:srgbClr val="000099"/>
              </a:solidFill>
            </a:endParaRPr>
          </a:p>
          <a:p>
            <a:endParaRPr lang="en-US" sz="1800" dirty="0">
              <a:solidFill>
                <a:srgbClr val="000099"/>
              </a:solidFill>
            </a:endParaRPr>
          </a:p>
          <a:p>
            <a:endParaRPr lang="en-US" sz="1800" dirty="0">
              <a:solidFill>
                <a:srgbClr val="000099"/>
              </a:solidFill>
            </a:endParaRPr>
          </a:p>
          <a:p>
            <a:endParaRPr lang="en-US" sz="1800" dirty="0">
              <a:solidFill>
                <a:srgbClr val="000099"/>
              </a:solidFill>
            </a:endParaRPr>
          </a:p>
          <a:p>
            <a:endParaRPr lang="en-US" sz="1800" dirty="0">
              <a:solidFill>
                <a:srgbClr val="000099"/>
              </a:solidFill>
            </a:endParaRPr>
          </a:p>
          <a:p>
            <a:endParaRPr lang="en-US" sz="1800" dirty="0">
              <a:solidFill>
                <a:srgbClr val="CA1B2A"/>
              </a:solidFill>
            </a:endParaRPr>
          </a:p>
          <a:p>
            <a:endParaRPr lang="en-US" sz="1800" dirty="0">
              <a:solidFill>
                <a:srgbClr val="CA1B2A"/>
              </a:solidFill>
            </a:endParaRPr>
          </a:p>
          <a:p>
            <a:r>
              <a:rPr lang="en-US" sz="1800" dirty="0">
                <a:solidFill>
                  <a:srgbClr val="CA1B2A"/>
                </a:solidFill>
              </a:rPr>
              <a:t>Large population of cosmologically distant normal and starburst </a:t>
            </a:r>
          </a:p>
          <a:p>
            <a:r>
              <a:rPr lang="en-US" sz="1800" dirty="0">
                <a:solidFill>
                  <a:srgbClr val="CA1B2A"/>
                </a:solidFill>
              </a:rPr>
              <a:t>galaxies - X-ray binaries.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57917" y="6448335"/>
            <a:ext cx="1484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Luo et al. (2017)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667000" y="1828800"/>
            <a:ext cx="2133600" cy="914400"/>
          </a:xfrm>
          <a:prstGeom prst="straightConnector1">
            <a:avLst/>
          </a:prstGeom>
          <a:ln>
            <a:solidFill>
              <a:srgbClr val="000099"/>
            </a:solidFill>
            <a:prstDash val="solid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819400" y="3962400"/>
            <a:ext cx="1981200" cy="1447800"/>
          </a:xfrm>
          <a:prstGeom prst="straightConnector1">
            <a:avLst/>
          </a:prstGeom>
          <a:ln>
            <a:solidFill>
              <a:srgbClr val="CA1B2A"/>
            </a:solidFill>
            <a:prstDash val="solid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6CB8CCDA-3AD7-4A4B-B639-020F623160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2209800"/>
            <a:ext cx="3581400" cy="31242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29C5317-4ED7-AE40-8C40-5CD68BFA0E1E}"/>
              </a:ext>
            </a:extLst>
          </p:cNvPr>
          <p:cNvSpPr/>
          <p:nvPr/>
        </p:nvSpPr>
        <p:spPr>
          <a:xfrm>
            <a:off x="5638800" y="4686300"/>
            <a:ext cx="13128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Padovani (2016)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868061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5105400"/>
          </a:xfrm>
        </p:spPr>
        <p:txBody>
          <a:bodyPr/>
          <a:lstStyle/>
          <a:p>
            <a:r>
              <a:rPr lang="en-US" sz="6600" dirty="0">
                <a:solidFill>
                  <a:srgbClr val="000099"/>
                </a:solidFill>
                <a:effectLst>
                  <a:outerShdw blurRad="60007" dist="310007" dir="7680000" sy="30000" kx="1300200" algn="ctr" rotWithShape="0">
                    <a:schemeClr val="bg2">
                      <a:alpha val="32000"/>
                    </a:schemeClr>
                  </a:outerShdw>
                </a:effectLst>
                <a:latin typeface="Rockwell"/>
                <a:cs typeface="Rockwell"/>
              </a:rPr>
              <a:t>A Few Selected</a:t>
            </a:r>
            <a:br>
              <a:rPr lang="en-US" sz="6600" dirty="0">
                <a:solidFill>
                  <a:srgbClr val="000099"/>
                </a:solidFill>
                <a:effectLst>
                  <a:outerShdw blurRad="60007" dist="310007" dir="7680000" sy="30000" kx="1300200" algn="ctr" rotWithShape="0">
                    <a:schemeClr val="bg2">
                      <a:alpha val="32000"/>
                    </a:schemeClr>
                  </a:outerShdw>
                </a:effectLst>
                <a:latin typeface="Rockwell"/>
                <a:cs typeface="Rockwell"/>
              </a:rPr>
            </a:br>
            <a:r>
              <a:rPr lang="en-US" sz="6600" dirty="0">
                <a:solidFill>
                  <a:srgbClr val="000099"/>
                </a:solidFill>
                <a:effectLst>
                  <a:outerShdw blurRad="60007" dist="310007" dir="7680000" sy="30000" kx="1300200" algn="ctr" rotWithShape="0">
                    <a:schemeClr val="bg2">
                      <a:alpha val="32000"/>
                    </a:schemeClr>
                  </a:outerShdw>
                </a:effectLst>
                <a:latin typeface="Rockwell"/>
                <a:cs typeface="Rockwell"/>
              </a:rPr>
              <a:t>AGN Science Results</a:t>
            </a:r>
          </a:p>
        </p:txBody>
      </p:sp>
    </p:spTree>
    <p:extLst>
      <p:ext uri="{BB962C8B-B14F-4D97-AF65-F5344CB8AC3E}">
        <p14:creationId xmlns:p14="http://schemas.microsoft.com/office/powerpoint/2010/main" val="33934232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644B03-5A7F-904B-D5EB-A560C4731B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588B17D0-BD35-8640-A4CB-8EEDD732D1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" y="228600"/>
            <a:ext cx="8991600" cy="944562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Rockwell" pitchFamily="-108" charset="0"/>
              </a:rPr>
              <a:t>Big 25-Year Survey Successes: AGNs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1A41ACDF-A69C-4FF2-B5C1-18092F3125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295400"/>
            <a:ext cx="836581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Contribution of AGNs to the cosmic backgrounds.</a:t>
            </a:r>
          </a:p>
          <a:p>
            <a:pPr marL="342900" indent="-342900"/>
            <a:endParaRPr lang="en-US" sz="2800" dirty="0">
              <a:solidFill>
                <a:srgbClr val="03009A"/>
              </a:solidFill>
            </a:endParaRPr>
          </a:p>
          <a:p>
            <a:pPr marL="342900" indent="-342900"/>
            <a:r>
              <a:rPr lang="en-US" sz="2800" dirty="0">
                <a:solidFill>
                  <a:srgbClr val="C00000"/>
                </a:solidFill>
              </a:rPr>
              <a:t>Revealed most/much of obscured SMBH growth.</a:t>
            </a:r>
          </a:p>
          <a:p>
            <a:pPr marL="342900" indent="-342900"/>
            <a:endParaRPr lang="en-US" sz="2800" dirty="0">
              <a:solidFill>
                <a:srgbClr val="03009A"/>
              </a:solidFill>
            </a:endParaRP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Totally changed understanding of AGN evolution</a:t>
            </a: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and the “cosmic balance of power”.</a:t>
            </a:r>
          </a:p>
          <a:p>
            <a:pPr marL="342900" indent="-342900"/>
            <a:endParaRPr lang="en-US" sz="2800" dirty="0">
              <a:solidFill>
                <a:srgbClr val="03009A"/>
              </a:solidFill>
            </a:endParaRP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Much better understanding of high-redshift</a:t>
            </a: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AGNs and their contribution to reionization. </a:t>
            </a:r>
          </a:p>
          <a:p>
            <a:pPr marL="342900" indent="-342900"/>
            <a:endParaRPr lang="en-US" sz="2800" dirty="0">
              <a:solidFill>
                <a:srgbClr val="03009A"/>
              </a:solidFill>
            </a:endParaRP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Clarification of AGN-galaxy and AGN-LSS </a:t>
            </a: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connections.</a:t>
            </a:r>
          </a:p>
        </p:txBody>
      </p:sp>
    </p:spTree>
    <p:extLst>
      <p:ext uri="{BB962C8B-B14F-4D97-AF65-F5344CB8AC3E}">
        <p14:creationId xmlns:p14="http://schemas.microsoft.com/office/powerpoint/2010/main" val="6739240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33FC22-A479-40C7-D798-0684D2F37F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558D4-FE77-B549-8FA6-C1B8780A3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28600"/>
            <a:ext cx="8915400" cy="762000"/>
          </a:xfrm>
        </p:spPr>
        <p:txBody>
          <a:bodyPr/>
          <a:lstStyle/>
          <a:p>
            <a:r>
              <a:rPr lang="en-US" dirty="0">
                <a:latin typeface="Rockwell"/>
                <a:cs typeface="Rockwell"/>
              </a:rPr>
              <a:t>Obscured SMBH Growth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D807A9B-DBD0-CB70-804D-8F46FB4D2AB1}"/>
              </a:ext>
            </a:extLst>
          </p:cNvPr>
          <p:cNvSpPr/>
          <p:nvPr/>
        </p:nvSpPr>
        <p:spPr>
          <a:xfrm>
            <a:off x="5099902" y="1066777"/>
            <a:ext cx="31775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800" dirty="0">
                <a:solidFill>
                  <a:srgbClr val="CC3300"/>
                </a:solidFill>
              </a:rPr>
              <a:t>CDF-S - Intrinsic Absorption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C24963-102F-35D5-1CB5-CAA0E917B2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501314"/>
            <a:ext cx="3658976" cy="298201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366844B-16AD-365F-C87B-341D1268F67F}"/>
              </a:ext>
            </a:extLst>
          </p:cNvPr>
          <p:cNvSpPr/>
          <p:nvPr/>
        </p:nvSpPr>
        <p:spPr>
          <a:xfrm>
            <a:off x="5334000" y="2155763"/>
            <a:ext cx="12543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3B8105"/>
                </a:solidFill>
              </a:rPr>
              <a:t>Liu et al. (2017)</a:t>
            </a:r>
          </a:p>
        </p:txBody>
      </p:sp>
      <p:pic>
        <p:nvPicPr>
          <p:cNvPr id="12" name="Picture 11" descr="A graph and diagram of a function&#10;&#10;Description automatically generated">
            <a:extLst>
              <a:ext uri="{FF2B5EF4-FFF2-40B4-BE49-F238E27FC236}">
                <a16:creationId xmlns:a16="http://schemas.microsoft.com/office/drawing/2014/main" id="{2D0F4DA3-7FDD-7BFA-1D3A-FB5EF203CA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360" y="1501314"/>
            <a:ext cx="3717711" cy="512198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7EE01D9-D2CA-7F4A-9098-053778000F13}"/>
              </a:ext>
            </a:extLst>
          </p:cNvPr>
          <p:cNvSpPr txBox="1"/>
          <p:nvPr/>
        </p:nvSpPr>
        <p:spPr>
          <a:xfrm>
            <a:off x="3272925" y="1701874"/>
            <a:ext cx="1099146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>
                <a:solidFill>
                  <a:srgbClr val="3B8105"/>
                </a:solidFill>
              </a:rPr>
              <a:t>NuLANDS</a:t>
            </a:r>
            <a:endParaRPr lang="en-US" sz="1200" dirty="0">
              <a:solidFill>
                <a:srgbClr val="3B8105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dirty="0">
              <a:solidFill>
                <a:srgbClr val="3B8105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3B8105"/>
                </a:solidFill>
              </a:rPr>
              <a:t>Boorman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B8105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B8105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et al. (2024)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D0031B-A45B-249B-9223-CC6B02D5FB0C}"/>
              </a:ext>
            </a:extLst>
          </p:cNvPr>
          <p:cNvSpPr txBox="1"/>
          <p:nvPr/>
        </p:nvSpPr>
        <p:spPr>
          <a:xfrm>
            <a:off x="453633" y="1067387"/>
            <a:ext cx="41191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CC3300"/>
                </a:solidFill>
              </a:rPr>
              <a:t>Local Universe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 - Intrinsic Absorption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46B47D-1D89-8DFD-3769-AAE261A791D4}"/>
              </a:ext>
            </a:extLst>
          </p:cNvPr>
          <p:cNvSpPr txBox="1"/>
          <p:nvPr/>
        </p:nvSpPr>
        <p:spPr>
          <a:xfrm>
            <a:off x="4579925" y="4800600"/>
            <a:ext cx="441095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011998"/>
                </a:solidFill>
                <a:latin typeface="Rockwell" panose="02060603020205020403" pitchFamily="18" charset="77"/>
              </a:rPr>
              <a:t>f</a:t>
            </a:r>
            <a:r>
              <a:rPr lang="en-US" sz="2000" baseline="-25000" dirty="0">
                <a:solidFill>
                  <a:srgbClr val="011998"/>
                </a:solidFill>
                <a:latin typeface="Rockwell" panose="02060603020205020403" pitchFamily="18" charset="77"/>
              </a:rPr>
              <a:t>obs</a:t>
            </a:r>
            <a:r>
              <a:rPr lang="en-US" sz="2000" dirty="0">
                <a:solidFill>
                  <a:srgbClr val="011998"/>
                </a:solidFill>
                <a:latin typeface="Rockwell" panose="02060603020205020403" pitchFamily="18" charset="77"/>
              </a:rPr>
              <a:t> rises with redshift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011998"/>
                </a:solidFill>
                <a:latin typeface="Rockwell" panose="02060603020205020403" pitchFamily="18" charset="77"/>
              </a:rPr>
              <a:t>f</a:t>
            </a:r>
            <a:r>
              <a:rPr lang="en-US" sz="2000" baseline="-25000" dirty="0">
                <a:solidFill>
                  <a:srgbClr val="011998"/>
                </a:solidFill>
                <a:latin typeface="Rockwell" panose="02060603020205020403" pitchFamily="18" charset="77"/>
              </a:rPr>
              <a:t>obs</a:t>
            </a:r>
            <a:r>
              <a:rPr lang="en-US" sz="2000" dirty="0">
                <a:solidFill>
                  <a:srgbClr val="011998"/>
                </a:solidFill>
                <a:latin typeface="Rockwell" panose="02060603020205020403" pitchFamily="18" charset="77"/>
              </a:rPr>
              <a:t> declines with luminosity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011998"/>
                </a:solidFill>
                <a:latin typeface="Rockwell" panose="02060603020205020403" pitchFamily="18" charset="77"/>
              </a:rPr>
              <a:t>f</a:t>
            </a:r>
            <a:r>
              <a:rPr lang="en-US" sz="2000" baseline="-25000" dirty="0">
                <a:solidFill>
                  <a:srgbClr val="011998"/>
                </a:solidFill>
                <a:latin typeface="Rockwell" panose="02060603020205020403" pitchFamily="18" charset="77"/>
              </a:rPr>
              <a:t>obs</a:t>
            </a:r>
            <a:r>
              <a:rPr lang="en-US" sz="2000" dirty="0">
                <a:solidFill>
                  <a:srgbClr val="011998"/>
                </a:solidFill>
                <a:latin typeface="Rockwell" panose="02060603020205020403" pitchFamily="18" charset="77"/>
              </a:rPr>
              <a:t> declines with </a:t>
            </a:r>
            <a:r>
              <a:rPr lang="en-US" sz="2000" dirty="0" err="1">
                <a:solidFill>
                  <a:srgbClr val="011998"/>
                </a:solidFill>
                <a:latin typeface="Symbol" pitchFamily="2" charset="2"/>
              </a:rPr>
              <a:t>l</a:t>
            </a:r>
            <a:r>
              <a:rPr lang="en-US" sz="2000" baseline="-25000" dirty="0" err="1">
                <a:solidFill>
                  <a:srgbClr val="011998"/>
                </a:solidFill>
              </a:rPr>
              <a:t>Edd</a:t>
            </a:r>
            <a:endParaRPr lang="en-US" sz="2000" dirty="0">
              <a:solidFill>
                <a:srgbClr val="011998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11998"/>
                </a:solidFill>
              </a:rPr>
              <a:t>X-ray and optical/IR obscuration</a:t>
            </a:r>
          </a:p>
          <a:p>
            <a:r>
              <a:rPr lang="en-US" sz="2000" dirty="0">
                <a:solidFill>
                  <a:srgbClr val="011998"/>
                </a:solidFill>
              </a:rPr>
              <a:t>     generally linked, with exceptions</a:t>
            </a:r>
          </a:p>
        </p:txBody>
      </p:sp>
    </p:spTree>
    <p:extLst>
      <p:ext uri="{BB962C8B-B14F-4D97-AF65-F5344CB8AC3E}">
        <p14:creationId xmlns:p14="http://schemas.microsoft.com/office/powerpoint/2010/main" val="33552287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381000"/>
            <a:ext cx="8915400" cy="762000"/>
          </a:xfrm>
        </p:spPr>
        <p:txBody>
          <a:bodyPr/>
          <a:lstStyle/>
          <a:p>
            <a:r>
              <a:rPr lang="en-US" sz="4800" dirty="0">
                <a:latin typeface="Rockwell"/>
                <a:cs typeface="Rockwell"/>
              </a:rPr>
              <a:t>SMBH Growth Constraints</a:t>
            </a:r>
          </a:p>
        </p:txBody>
      </p:sp>
      <p:pic>
        <p:nvPicPr>
          <p:cNvPr id="11" name="Picture 10" descr="A graph of a graph of a graph of a graph of a graph of a graph of a graph of a graph of a graph of a graph of a graph of a graph of a graph of&#10;&#10;Description automatically generated">
            <a:extLst>
              <a:ext uri="{FF2B5EF4-FFF2-40B4-BE49-F238E27FC236}">
                <a16:creationId xmlns:a16="http://schemas.microsoft.com/office/drawing/2014/main" id="{14AE6723-3E35-F035-B696-673D798F6F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880616"/>
            <a:ext cx="4495800" cy="460737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FE60353-886A-BD03-830E-2733576DF270}"/>
              </a:ext>
            </a:extLst>
          </p:cNvPr>
          <p:cNvSpPr txBox="1"/>
          <p:nvPr/>
        </p:nvSpPr>
        <p:spPr>
          <a:xfrm>
            <a:off x="135719" y="1357699"/>
            <a:ext cx="438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C00000"/>
                </a:solidFill>
              </a:rPr>
              <a:t>Most SMBH Growth Driven by Accretion</a:t>
            </a:r>
          </a:p>
        </p:txBody>
      </p:sp>
      <p:pic>
        <p:nvPicPr>
          <p:cNvPr id="13" name="Picture 1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5F5929B0-855E-FF63-7CAF-5D2B611029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1" y="1880616"/>
            <a:ext cx="4305300" cy="337077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DD15D38-EEC5-4DF3-C772-47B9CD64DB1B}"/>
              </a:ext>
            </a:extLst>
          </p:cNvPr>
          <p:cNvSpPr txBox="1"/>
          <p:nvPr/>
        </p:nvSpPr>
        <p:spPr>
          <a:xfrm>
            <a:off x="5410200" y="1219200"/>
            <a:ext cx="2690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rgbClr val="C00000"/>
                </a:solidFill>
              </a:rPr>
              <a:t>Mass Function Build-Up Action is at z ~ 1-4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1B6793-C454-06E7-A8C0-C87406E13ED7}"/>
              </a:ext>
            </a:extLst>
          </p:cNvPr>
          <p:cNvSpPr txBox="1"/>
          <p:nvPr/>
        </p:nvSpPr>
        <p:spPr>
          <a:xfrm>
            <a:off x="5919603" y="4078301"/>
            <a:ext cx="7296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C00000"/>
                </a:solidFill>
              </a:rPr>
              <a:t>(Seeded)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FE6393-58C6-15CC-F0C1-4CC2B0BEA1D8}"/>
              </a:ext>
            </a:extLst>
          </p:cNvPr>
          <p:cNvSpPr txBox="1"/>
          <p:nvPr/>
        </p:nvSpPr>
        <p:spPr>
          <a:xfrm>
            <a:off x="7391400" y="1957581"/>
            <a:ext cx="1492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26872A"/>
                </a:solidFill>
              </a:rPr>
              <a:t>Zou et al. (2024)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A0D04E-F73F-ADF0-E960-CAB59B65EF27}"/>
              </a:ext>
            </a:extLst>
          </p:cNvPr>
          <p:cNvSpPr txBox="1"/>
          <p:nvPr/>
        </p:nvSpPr>
        <p:spPr>
          <a:xfrm>
            <a:off x="4895851" y="5328353"/>
            <a:ext cx="39624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11998"/>
                </a:solidFill>
              </a:rPr>
              <a:t>Integrating observed SMBH growth can plausibly explain the local mass density </a:t>
            </a:r>
          </a:p>
          <a:p>
            <a:r>
              <a:rPr lang="en-US" sz="1600" dirty="0">
                <a:solidFill>
                  <a:srgbClr val="011998"/>
                </a:solidFill>
              </a:rPr>
              <a:t>of SMBHs (Soltan argument).</a:t>
            </a:r>
          </a:p>
          <a:p>
            <a:endParaRPr lang="en-US" dirty="0">
              <a:solidFill>
                <a:srgbClr val="011998"/>
              </a:solidFill>
            </a:endParaRPr>
          </a:p>
          <a:p>
            <a:r>
              <a:rPr lang="en-US" sz="1600" dirty="0">
                <a:solidFill>
                  <a:srgbClr val="011998"/>
                </a:solidFill>
              </a:rPr>
              <a:t>No exotic growth mechanisms required.</a:t>
            </a:r>
          </a:p>
        </p:txBody>
      </p:sp>
    </p:spTree>
    <p:extLst>
      <p:ext uri="{BB962C8B-B14F-4D97-AF65-F5344CB8AC3E}">
        <p14:creationId xmlns:p14="http://schemas.microsoft.com/office/powerpoint/2010/main" val="29729661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321CD0-6A83-CFBF-1121-3182EBB583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D13B608D-0CF0-83BD-F642-CF17153B14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" y="228600"/>
            <a:ext cx="8991600" cy="944562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Rockwell" pitchFamily="-108" charset="0"/>
              </a:rPr>
              <a:t>Big 25-Year Survey Successes: AGNs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DD48FAF4-280D-5DB8-E995-73A5B07DD6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295400"/>
            <a:ext cx="836581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/>
            <a:r>
              <a:rPr lang="en-US" sz="2800" dirty="0">
                <a:solidFill>
                  <a:srgbClr val="C00000"/>
                </a:solidFill>
              </a:rPr>
              <a:t>Contribution of AGNs to the cosmic backgrounds.</a:t>
            </a:r>
          </a:p>
          <a:p>
            <a:pPr marL="342900" indent="-342900"/>
            <a:endParaRPr lang="en-US" sz="2800" dirty="0">
              <a:solidFill>
                <a:srgbClr val="03009A"/>
              </a:solidFill>
            </a:endParaRP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Revealed most/much of obscured SMBH growth.</a:t>
            </a:r>
          </a:p>
          <a:p>
            <a:pPr marL="342900" indent="-342900"/>
            <a:endParaRPr lang="en-US" sz="2800" dirty="0">
              <a:solidFill>
                <a:srgbClr val="03009A"/>
              </a:solidFill>
            </a:endParaRPr>
          </a:p>
          <a:p>
            <a:pPr marL="342900" indent="-342900"/>
            <a:r>
              <a:rPr lang="en-US" sz="2800" dirty="0">
                <a:solidFill>
                  <a:srgbClr val="C00000"/>
                </a:solidFill>
              </a:rPr>
              <a:t>Totally changed understanding of AGN evolution</a:t>
            </a:r>
          </a:p>
          <a:p>
            <a:pPr marL="342900" indent="-342900"/>
            <a:r>
              <a:rPr lang="en-US" sz="2800" dirty="0">
                <a:solidFill>
                  <a:srgbClr val="C00000"/>
                </a:solidFill>
              </a:rPr>
              <a:t>and the “cosmic balance of power”.</a:t>
            </a:r>
          </a:p>
          <a:p>
            <a:pPr marL="342900" indent="-342900"/>
            <a:endParaRPr lang="en-US" sz="2800" dirty="0">
              <a:solidFill>
                <a:srgbClr val="C00000"/>
              </a:solidFill>
            </a:endParaRP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Much better understanding of high-redshift</a:t>
            </a: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AGNs and their contribution to reionization. </a:t>
            </a:r>
          </a:p>
          <a:p>
            <a:pPr marL="342900" indent="-342900"/>
            <a:endParaRPr lang="en-US" sz="2800" dirty="0">
              <a:solidFill>
                <a:srgbClr val="03009A"/>
              </a:solidFill>
            </a:endParaRP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Clarification of AGN-galaxy and AGN-LSS </a:t>
            </a: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connections.</a:t>
            </a:r>
          </a:p>
        </p:txBody>
      </p:sp>
    </p:spTree>
    <p:extLst>
      <p:ext uri="{BB962C8B-B14F-4D97-AF65-F5344CB8AC3E}">
        <p14:creationId xmlns:p14="http://schemas.microsoft.com/office/powerpoint/2010/main" val="4139018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AB00A2-C993-3B9C-82E1-34B54DE776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DD0C0541-C656-9A11-657B-3752EBA4D8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" y="228600"/>
            <a:ext cx="8991600" cy="15240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Rockwell" pitchFamily="-108" charset="0"/>
              </a:rPr>
              <a:t>Big 25-Year Survey Successes:</a:t>
            </a:r>
            <a:br>
              <a:rPr lang="en-US" sz="4000" dirty="0">
                <a:latin typeface="Rockwell" pitchFamily="-108" charset="0"/>
              </a:rPr>
            </a:br>
            <a:r>
              <a:rPr lang="en-US" sz="4000" dirty="0">
                <a:latin typeface="Rockwell" pitchFamily="-108" charset="0"/>
              </a:rPr>
              <a:t>Galaxies, Clusters, and Transients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73E9D1-6AEF-AB31-9220-3A0F1CA68039}"/>
              </a:ext>
            </a:extLst>
          </p:cNvPr>
          <p:cNvSpPr txBox="1"/>
          <p:nvPr/>
        </p:nvSpPr>
        <p:spPr>
          <a:xfrm>
            <a:off x="533400" y="2049482"/>
            <a:ext cx="80772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3009A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Cosmic evolution of X-ray binary populations.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3009A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3009A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Development of the intracluster and intragroup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3009A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medium.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3009A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3009A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Cosmological constraints from large samples of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3009A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clusters and groups.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3009A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3009A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New populations of X-ray transients.</a:t>
            </a:r>
          </a:p>
        </p:txBody>
      </p:sp>
    </p:spTree>
    <p:extLst>
      <p:ext uri="{BB962C8B-B14F-4D97-AF65-F5344CB8AC3E}">
        <p14:creationId xmlns:p14="http://schemas.microsoft.com/office/powerpoint/2010/main" val="9133456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>
          <a:xfrm>
            <a:off x="215516" y="198438"/>
            <a:ext cx="8712968" cy="1173162"/>
          </a:xfrm>
        </p:spPr>
        <p:txBody>
          <a:bodyPr/>
          <a:lstStyle/>
          <a:p>
            <a:r>
              <a:rPr lang="en-US" sz="6000" dirty="0">
                <a:solidFill>
                  <a:schemeClr val="tx1"/>
                </a:solidFill>
                <a:latin typeface="Rockwell"/>
                <a:cs typeface="Rockwell"/>
              </a:rPr>
              <a:t>Resolving the CXRB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86943E4-07E0-104A-9AC1-14752CDE83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83" y="2063866"/>
            <a:ext cx="4785835" cy="3404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C8A94D4-7185-A24D-9055-0E49856529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5503" y="2057400"/>
            <a:ext cx="4062297" cy="341086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A28413B-1AA6-0E4D-9659-415285BCCFEB}"/>
              </a:ext>
            </a:extLst>
          </p:cNvPr>
          <p:cNvSpPr txBox="1"/>
          <p:nvPr/>
        </p:nvSpPr>
        <p:spPr>
          <a:xfrm>
            <a:off x="2032498" y="5592326"/>
            <a:ext cx="10342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6872A"/>
                </a:solidFill>
              </a:rPr>
              <a:t>Luo et al.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0236C14-459B-B046-9E41-997ABE3DAC3A}"/>
              </a:ext>
            </a:extLst>
          </p:cNvPr>
          <p:cNvSpPr/>
          <p:nvPr/>
        </p:nvSpPr>
        <p:spPr>
          <a:xfrm>
            <a:off x="6236476" y="5586912"/>
            <a:ext cx="21455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26872A"/>
                </a:solidFill>
              </a:rPr>
              <a:t>Harrison et al. (2016)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9C92D4-9D8E-9045-91A0-9193EE79B240}"/>
              </a:ext>
            </a:extLst>
          </p:cNvPr>
          <p:cNvSpPr txBox="1"/>
          <p:nvPr/>
        </p:nvSpPr>
        <p:spPr>
          <a:xfrm>
            <a:off x="152400" y="1524000"/>
            <a:ext cx="4794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</a:rPr>
              <a:t>Resolved Fraction in 7 Ms CDF-S vs. Energy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15617A-F707-2044-9293-0DCCCF7016B4}"/>
              </a:ext>
            </a:extLst>
          </p:cNvPr>
          <p:cNvSpPr txBox="1"/>
          <p:nvPr/>
        </p:nvSpPr>
        <p:spPr>
          <a:xfrm>
            <a:off x="5410200" y="1295400"/>
            <a:ext cx="30549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C00000"/>
                </a:solidFill>
              </a:rPr>
              <a:t>Total Intensity vs. 8-24 keV </a:t>
            </a:r>
          </a:p>
          <a:p>
            <a:pPr algn="ctr"/>
            <a:r>
              <a:rPr lang="en-US" sz="1800" dirty="0">
                <a:solidFill>
                  <a:srgbClr val="C00000"/>
                </a:solidFill>
              </a:rPr>
              <a:t>Flux for NuSTAR Surveys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1585ABB-EA74-4A41-9C55-2AC74755E91D}"/>
              </a:ext>
            </a:extLst>
          </p:cNvPr>
          <p:cNvSpPr/>
          <p:nvPr/>
        </p:nvSpPr>
        <p:spPr>
          <a:xfrm>
            <a:off x="304800" y="6096000"/>
            <a:ext cx="83041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11998"/>
                </a:solidFill>
              </a:rPr>
              <a:t>Still need better resolution of the CXRB peak and beyond</a:t>
            </a:r>
            <a:endParaRPr lang="en-US" sz="2000" dirty="0">
              <a:solidFill>
                <a:srgbClr val="011998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2B2B97-8553-1C4A-995E-CA50EDC0D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3703" y="3657601"/>
            <a:ext cx="1770097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567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868362"/>
          </a:xfrm>
        </p:spPr>
        <p:txBody>
          <a:bodyPr/>
          <a:lstStyle/>
          <a:p>
            <a:pPr eaLnBrk="1" hangingPunct="1"/>
            <a:r>
              <a:rPr lang="en-US" sz="5400" dirty="0">
                <a:latin typeface="Rockwell" pitchFamily="-108" charset="0"/>
              </a:rPr>
              <a:t>Luminous Quasar Evolution</a:t>
            </a:r>
            <a:endParaRPr lang="en-US" sz="6600" dirty="0">
              <a:latin typeface="Rockwell" pitchFamily="-10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71600"/>
            <a:ext cx="4454186" cy="4648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967032" y="6170711"/>
            <a:ext cx="17393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400" dirty="0">
                <a:solidFill>
                  <a:srgbClr val="26872A"/>
                </a:solidFill>
              </a:rPr>
              <a:t>e.g., Richards et al.</a:t>
            </a:r>
          </a:p>
        </p:txBody>
      </p:sp>
      <p:sp>
        <p:nvSpPr>
          <p:cNvPr id="10" name="Rectangle 9"/>
          <p:cNvSpPr/>
          <p:nvPr/>
        </p:nvSpPr>
        <p:spPr>
          <a:xfrm>
            <a:off x="3598693" y="1676400"/>
            <a:ext cx="11097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err="1">
                <a:solidFill>
                  <a:srgbClr val="000000"/>
                </a:solidFill>
              </a:rPr>
              <a:t>M</a:t>
            </a:r>
            <a:r>
              <a:rPr lang="en-US" baseline="-25000" dirty="0" err="1">
                <a:solidFill>
                  <a:srgbClr val="000000"/>
                </a:solidFill>
              </a:rPr>
              <a:t>i</a:t>
            </a:r>
            <a:r>
              <a:rPr lang="en-US" dirty="0">
                <a:solidFill>
                  <a:srgbClr val="000000"/>
                </a:solidFill>
              </a:rPr>
              <a:t> &lt; -27.6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436E97-B4A2-60B2-5E01-E36E23C81C4D}"/>
              </a:ext>
            </a:extLst>
          </p:cNvPr>
          <p:cNvSpPr txBox="1"/>
          <p:nvPr/>
        </p:nvSpPr>
        <p:spPr>
          <a:xfrm>
            <a:off x="5410200" y="3013501"/>
            <a:ext cx="32332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11998"/>
                </a:solidFill>
              </a:rPr>
              <a:t>How will more typical</a:t>
            </a:r>
          </a:p>
          <a:p>
            <a:r>
              <a:rPr lang="en-US" sz="2400" dirty="0">
                <a:solidFill>
                  <a:srgbClr val="011998"/>
                </a:solidFill>
              </a:rPr>
              <a:t>AGNs evolve?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0AF5DF0-DCBD-254C-A841-8309F483D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395" y="992090"/>
            <a:ext cx="6559805" cy="27660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75409"/>
            <a:ext cx="8915400" cy="762000"/>
          </a:xfrm>
        </p:spPr>
        <p:txBody>
          <a:bodyPr/>
          <a:lstStyle/>
          <a:p>
            <a:r>
              <a:rPr lang="en-US" dirty="0">
                <a:latin typeface="Rockwell"/>
                <a:cs typeface="Rockwell"/>
              </a:rPr>
              <a:t>AGN Evolution Revised</a:t>
            </a:r>
          </a:p>
        </p:txBody>
      </p:sp>
      <p:sp>
        <p:nvSpPr>
          <p:cNvPr id="7" name="Rectangle 6"/>
          <p:cNvSpPr/>
          <p:nvPr/>
        </p:nvSpPr>
        <p:spPr>
          <a:xfrm>
            <a:off x="76200" y="1066800"/>
            <a:ext cx="2122632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011998"/>
                </a:solidFill>
              </a:rPr>
              <a:t>Basic idea of </a:t>
            </a:r>
          </a:p>
          <a:p>
            <a:r>
              <a:rPr lang="en-US" sz="1800" dirty="0">
                <a:solidFill>
                  <a:srgbClr val="011998"/>
                </a:solidFill>
              </a:rPr>
              <a:t>AGN “cosmic </a:t>
            </a:r>
          </a:p>
          <a:p>
            <a:r>
              <a:rPr lang="en-US" sz="1800" dirty="0">
                <a:solidFill>
                  <a:srgbClr val="011998"/>
                </a:solidFill>
              </a:rPr>
              <a:t>downsizing” from</a:t>
            </a:r>
          </a:p>
          <a:p>
            <a:r>
              <a:rPr lang="en-US" sz="1800" dirty="0">
                <a:solidFill>
                  <a:srgbClr val="011998"/>
                </a:solidFill>
              </a:rPr>
              <a:t>2003 seems well </a:t>
            </a:r>
          </a:p>
          <a:p>
            <a:r>
              <a:rPr lang="en-US" sz="1800" dirty="0">
                <a:solidFill>
                  <a:srgbClr val="011998"/>
                </a:solidFill>
              </a:rPr>
              <a:t>established.</a:t>
            </a:r>
          </a:p>
          <a:p>
            <a:endParaRPr lang="en-US" sz="1800" dirty="0">
              <a:solidFill>
                <a:srgbClr val="011998"/>
              </a:solidFill>
            </a:endParaRPr>
          </a:p>
          <a:p>
            <a:r>
              <a:rPr lang="en-US" sz="1800" dirty="0">
                <a:solidFill>
                  <a:srgbClr val="011998"/>
                </a:solidFill>
              </a:rPr>
              <a:t>Some details</a:t>
            </a:r>
          </a:p>
          <a:p>
            <a:r>
              <a:rPr lang="en-US" sz="1800" dirty="0">
                <a:solidFill>
                  <a:srgbClr val="011998"/>
                </a:solidFill>
              </a:rPr>
              <a:t>still under debate.</a:t>
            </a:r>
          </a:p>
        </p:txBody>
      </p:sp>
      <p:sp>
        <p:nvSpPr>
          <p:cNvPr id="6" name="Rectangle 5"/>
          <p:cNvSpPr/>
          <p:nvPr/>
        </p:nvSpPr>
        <p:spPr>
          <a:xfrm>
            <a:off x="4038600" y="1066800"/>
            <a:ext cx="14130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3B8105"/>
                </a:solidFill>
              </a:rPr>
              <a:t>Ueda et al. (2014)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3B757A-DBD2-9043-A40C-867EACB15F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3914457"/>
            <a:ext cx="4495800" cy="286139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9F4577A-5A05-4845-9421-D409E0C1D031}"/>
              </a:ext>
            </a:extLst>
          </p:cNvPr>
          <p:cNvSpPr/>
          <p:nvPr/>
        </p:nvSpPr>
        <p:spPr>
          <a:xfrm>
            <a:off x="5410200" y="6019800"/>
            <a:ext cx="1349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200" dirty="0">
                <a:solidFill>
                  <a:srgbClr val="3B8105"/>
                </a:solidFill>
              </a:rPr>
              <a:t>Aird et al. (2015)</a:t>
            </a:r>
          </a:p>
          <a:p>
            <a:pPr lvl="0"/>
            <a:r>
              <a:rPr lang="en-US" sz="1200" dirty="0">
                <a:solidFill>
                  <a:srgbClr val="3B8105"/>
                </a:solidFill>
              </a:rPr>
              <a:t>NuSTAR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A33982C-F1F5-4B48-A8F0-33A3722583BB}"/>
              </a:ext>
            </a:extLst>
          </p:cNvPr>
          <p:cNvSpPr/>
          <p:nvPr/>
        </p:nvSpPr>
        <p:spPr>
          <a:xfrm>
            <a:off x="76200" y="3919478"/>
            <a:ext cx="21226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800" dirty="0">
                <a:solidFill>
                  <a:srgbClr val="011998"/>
                </a:solidFill>
              </a:rPr>
              <a:t>Hard X-ray results</a:t>
            </a:r>
          </a:p>
          <a:p>
            <a:pPr lvl="0"/>
            <a:r>
              <a:rPr lang="en-US" sz="1800" dirty="0">
                <a:solidFill>
                  <a:srgbClr val="011998"/>
                </a:solidFill>
              </a:rPr>
              <a:t>do not greatly</a:t>
            </a:r>
          </a:p>
          <a:p>
            <a:pPr lvl="0"/>
            <a:r>
              <a:rPr lang="en-US" sz="1800" dirty="0">
                <a:solidFill>
                  <a:srgbClr val="011998"/>
                </a:solidFill>
              </a:rPr>
              <a:t>alter the strong</a:t>
            </a:r>
          </a:p>
          <a:p>
            <a:pPr lvl="0"/>
            <a:r>
              <a:rPr lang="en-US" sz="1800" dirty="0">
                <a:solidFill>
                  <a:srgbClr val="011998"/>
                </a:solidFill>
              </a:rPr>
              <a:t>XLF evolution seen at lower energies.</a:t>
            </a:r>
          </a:p>
          <a:p>
            <a:pPr lvl="0"/>
            <a:endParaRPr lang="en-US" sz="1800" dirty="0">
              <a:solidFill>
                <a:srgbClr val="011998"/>
              </a:solidFill>
            </a:endParaRPr>
          </a:p>
          <a:p>
            <a:pPr lvl="0"/>
            <a:r>
              <a:rPr lang="en-US" sz="1800" dirty="0">
                <a:solidFill>
                  <a:srgbClr val="011998"/>
                </a:solidFill>
              </a:rPr>
              <a:t>Key absorption vs. reflection constraints.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607839-A6D2-F64A-8E98-1B0C23A34CB0}"/>
              </a:ext>
            </a:extLst>
          </p:cNvPr>
          <p:cNvSpPr txBox="1"/>
          <p:nvPr/>
        </p:nvSpPr>
        <p:spPr>
          <a:xfrm>
            <a:off x="6879675" y="4168676"/>
            <a:ext cx="220579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800" dirty="0">
                <a:solidFill>
                  <a:srgbClr val="011998"/>
                </a:solidFill>
              </a:rPr>
              <a:t>Likely driven by</a:t>
            </a:r>
          </a:p>
          <a:p>
            <a:pPr lvl="0"/>
            <a:r>
              <a:rPr lang="en-US" sz="1800" dirty="0">
                <a:solidFill>
                  <a:srgbClr val="011998"/>
                </a:solidFill>
              </a:rPr>
              <a:t>cold-gas content of</a:t>
            </a:r>
          </a:p>
          <a:p>
            <a:pPr lvl="0"/>
            <a:r>
              <a:rPr lang="en-US" sz="1800" dirty="0">
                <a:solidFill>
                  <a:srgbClr val="011998"/>
                </a:solidFill>
              </a:rPr>
              <a:t>galaxies with </a:t>
            </a:r>
          </a:p>
          <a:p>
            <a:pPr lvl="0"/>
            <a:r>
              <a:rPr lang="en-US" sz="1800" dirty="0">
                <a:solidFill>
                  <a:srgbClr val="011998"/>
                </a:solidFill>
              </a:rPr>
              <a:t>different </a:t>
            </a:r>
            <a:r>
              <a:rPr lang="en-US" sz="1800" i="1" dirty="0">
                <a:solidFill>
                  <a:srgbClr val="011998"/>
                </a:solidFill>
              </a:rPr>
              <a:t>M</a:t>
            </a:r>
            <a:r>
              <a:rPr lang="en-US" sz="1800" baseline="-25000" dirty="0">
                <a:solidFill>
                  <a:srgbClr val="011998"/>
                </a:solidFill>
              </a:rPr>
              <a:t>*</a:t>
            </a:r>
            <a:r>
              <a:rPr lang="en-US" sz="1800" dirty="0">
                <a:solidFill>
                  <a:srgbClr val="011998"/>
                </a:solidFill>
              </a:rPr>
              <a:t>.</a:t>
            </a:r>
          </a:p>
          <a:p>
            <a:pPr lvl="0"/>
            <a:endParaRPr lang="en-US" sz="1800" dirty="0">
              <a:solidFill>
                <a:srgbClr val="011998"/>
              </a:solidFill>
            </a:endParaRPr>
          </a:p>
          <a:p>
            <a:pPr lvl="0"/>
            <a:r>
              <a:rPr lang="en-US" sz="1800" dirty="0">
                <a:solidFill>
                  <a:srgbClr val="011998"/>
                </a:solidFill>
              </a:rPr>
              <a:t>Detailed causes</a:t>
            </a:r>
          </a:p>
          <a:p>
            <a:pPr lvl="0"/>
            <a:r>
              <a:rPr lang="en-US" sz="1800" dirty="0">
                <a:solidFill>
                  <a:srgbClr val="011998"/>
                </a:solidFill>
              </a:rPr>
              <a:t>still need </a:t>
            </a:r>
          </a:p>
          <a:p>
            <a:pPr lvl="0"/>
            <a:r>
              <a:rPr lang="en-US" sz="1800" dirty="0">
                <a:solidFill>
                  <a:srgbClr val="011998"/>
                </a:solidFill>
              </a:rPr>
              <a:t>clarification.</a:t>
            </a:r>
          </a:p>
        </p:txBody>
      </p:sp>
    </p:spTree>
    <p:extLst>
      <p:ext uri="{BB962C8B-B14F-4D97-AF65-F5344CB8AC3E}">
        <p14:creationId xmlns:p14="http://schemas.microsoft.com/office/powerpoint/2010/main" val="41297497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8438"/>
            <a:ext cx="8229600" cy="715962"/>
          </a:xfrm>
        </p:spPr>
        <p:txBody>
          <a:bodyPr/>
          <a:lstStyle/>
          <a:p>
            <a:pPr eaLnBrk="1" hangingPunct="1"/>
            <a:r>
              <a:rPr lang="en-US" sz="5400" dirty="0">
                <a:latin typeface="Rockwell" pitchFamily="-108" charset="0"/>
              </a:rPr>
              <a:t>Cosmic Balance of Power</a:t>
            </a:r>
          </a:p>
        </p:txBody>
      </p:sp>
      <p:sp>
        <p:nvSpPr>
          <p:cNvPr id="59399" name="Rectangle 9"/>
          <p:cNvSpPr>
            <a:spLocks noChangeArrowheads="1"/>
          </p:cNvSpPr>
          <p:nvPr/>
        </p:nvSpPr>
        <p:spPr bwMode="auto">
          <a:xfrm>
            <a:off x="1066800" y="3505200"/>
            <a:ext cx="32218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CC3300"/>
                </a:solidFill>
              </a:rPr>
              <a:t>Press release from 1999…</a:t>
            </a:r>
          </a:p>
        </p:txBody>
      </p:sp>
      <p:sp>
        <p:nvSpPr>
          <p:cNvPr id="59400" name="Rectangle 10"/>
          <p:cNvSpPr>
            <a:spLocks noChangeArrowheads="1"/>
          </p:cNvSpPr>
          <p:nvPr/>
        </p:nvSpPr>
        <p:spPr bwMode="auto">
          <a:xfrm>
            <a:off x="1586582" y="990600"/>
            <a:ext cx="24520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CC3300"/>
                </a:solidFill>
              </a:rPr>
              <a:t>SMBH Accretion</a:t>
            </a:r>
            <a:endParaRPr lang="en-US" sz="1800" dirty="0">
              <a:solidFill>
                <a:srgbClr val="CC3300"/>
              </a:solidFill>
            </a:endParaRPr>
          </a:p>
        </p:txBody>
      </p:sp>
      <p:sp>
        <p:nvSpPr>
          <p:cNvPr id="59401" name="Rectangle 11"/>
          <p:cNvSpPr>
            <a:spLocks noChangeArrowheads="1"/>
          </p:cNvSpPr>
          <p:nvPr/>
        </p:nvSpPr>
        <p:spPr bwMode="auto">
          <a:xfrm>
            <a:off x="5603961" y="914400"/>
            <a:ext cx="20922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CC3300"/>
                </a:solidFill>
              </a:rPr>
              <a:t>Stellar Fusion</a:t>
            </a:r>
          </a:p>
        </p:txBody>
      </p:sp>
      <p:sp>
        <p:nvSpPr>
          <p:cNvPr id="59403" name="Rectangle 14"/>
          <p:cNvSpPr>
            <a:spLocks noChangeArrowheads="1"/>
          </p:cNvSpPr>
          <p:nvPr/>
        </p:nvSpPr>
        <p:spPr bwMode="auto">
          <a:xfrm>
            <a:off x="4419600" y="2031180"/>
            <a:ext cx="9715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800">
                <a:solidFill>
                  <a:srgbClr val="000099"/>
                </a:solidFill>
              </a:rPr>
              <a:t>vs.</a:t>
            </a:r>
          </a:p>
        </p:txBody>
      </p:sp>
      <p:pic>
        <p:nvPicPr>
          <p:cNvPr id="13" name="Picture 12" descr="fabian-energy-output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615" y="3962400"/>
            <a:ext cx="4924985" cy="253382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72F570-C3A3-AF48-9964-788AF7269F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1515243"/>
            <a:ext cx="2971800" cy="18573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1D412B6-2387-8A4B-B29D-FA9E6CD18B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6400" y="1371600"/>
            <a:ext cx="2345690" cy="24930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DA1DE2F-83B0-6240-B7B7-7B275909678B}"/>
              </a:ext>
            </a:extLst>
          </p:cNvPr>
          <p:cNvSpPr txBox="1"/>
          <p:nvPr/>
        </p:nvSpPr>
        <p:spPr>
          <a:xfrm>
            <a:off x="5392518" y="4721481"/>
            <a:ext cx="34948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11998"/>
                </a:solidFill>
              </a:rPr>
              <a:t>What has dominated cosmic</a:t>
            </a:r>
          </a:p>
          <a:p>
            <a:r>
              <a:rPr lang="en-US" sz="2000" dirty="0">
                <a:solidFill>
                  <a:srgbClr val="011998"/>
                </a:solidFill>
              </a:rPr>
              <a:t>radiated power since the</a:t>
            </a:r>
          </a:p>
          <a:p>
            <a:r>
              <a:rPr lang="en-US" sz="2000" dirty="0">
                <a:solidFill>
                  <a:srgbClr val="011998"/>
                </a:solidFill>
              </a:rPr>
              <a:t>formation of galaxies?</a:t>
            </a:r>
          </a:p>
        </p:txBody>
      </p:sp>
    </p:spTree>
    <p:extLst>
      <p:ext uri="{BB962C8B-B14F-4D97-AF65-F5344CB8AC3E}">
        <p14:creationId xmlns:p14="http://schemas.microsoft.com/office/powerpoint/2010/main" val="26165327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FAD83B-4717-46A7-BD97-22E03FFA5F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>
            <a:extLst>
              <a:ext uri="{FF2B5EF4-FFF2-40B4-BE49-F238E27FC236}">
                <a16:creationId xmlns:a16="http://schemas.microsoft.com/office/drawing/2014/main" id="{8D1780D2-2BC1-A5E2-A57C-AE24DC22B9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715962"/>
          </a:xfrm>
        </p:spPr>
        <p:txBody>
          <a:bodyPr/>
          <a:lstStyle/>
          <a:p>
            <a:pPr eaLnBrk="1" hangingPunct="1"/>
            <a:r>
              <a:rPr lang="en-US" sz="5400" dirty="0">
                <a:latin typeface="Rockwell" pitchFamily="-108" charset="0"/>
              </a:rPr>
              <a:t>Cosmic Balance of Power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9BF42C-3B24-5CE5-8A70-8A661C4ABDF5}"/>
              </a:ext>
            </a:extLst>
          </p:cNvPr>
          <p:cNvSpPr txBox="1"/>
          <p:nvPr/>
        </p:nvSpPr>
        <p:spPr>
          <a:xfrm rot="5400000">
            <a:off x="6920861" y="2142529"/>
            <a:ext cx="1795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Hasinger &amp; Gilli (2009)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0193FE-2E97-8670-2738-0EAEDE5F80C1}"/>
              </a:ext>
            </a:extLst>
          </p:cNvPr>
          <p:cNvSpPr txBox="1"/>
          <p:nvPr/>
        </p:nvSpPr>
        <p:spPr>
          <a:xfrm>
            <a:off x="279784" y="5943600"/>
            <a:ext cx="8534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11998"/>
                </a:solidFill>
              </a:rPr>
              <a:t>SMBHs have made 5-10% of cosmic power since the formation of galaxies, and </a:t>
            </a:r>
          </a:p>
          <a:p>
            <a:r>
              <a:rPr lang="en-US" sz="1800" dirty="0">
                <a:solidFill>
                  <a:srgbClr val="011998"/>
                </a:solidFill>
              </a:rPr>
              <a:t>stars made 90-95% – see Section 5 of Brandt &amp; Alexander (2015) for details.</a:t>
            </a:r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83064D47-89DA-240E-A43C-BFEC742D3C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7084" y="1231895"/>
            <a:ext cx="6096000" cy="46324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DD42FDC-2370-5049-F20E-636492A86E74}"/>
              </a:ext>
            </a:extLst>
          </p:cNvPr>
          <p:cNvSpPr txBox="1"/>
          <p:nvPr/>
        </p:nvSpPr>
        <p:spPr>
          <a:xfrm>
            <a:off x="6248400" y="3685401"/>
            <a:ext cx="5920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AGNs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CA5D62-7FCB-5078-F2F3-217970D8D7B3}"/>
              </a:ext>
            </a:extLst>
          </p:cNvPr>
          <p:cNvSpPr txBox="1"/>
          <p:nvPr/>
        </p:nvSpPr>
        <p:spPr>
          <a:xfrm>
            <a:off x="5486400" y="2819400"/>
            <a:ext cx="8382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C00000"/>
                </a:solidFill>
              </a:rPr>
              <a:t>Stars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EDBA23-9477-04DA-FF51-A7A6A35E64C3}"/>
              </a:ext>
            </a:extLst>
          </p:cNvPr>
          <p:cNvSpPr txBox="1"/>
          <p:nvPr/>
        </p:nvSpPr>
        <p:spPr>
          <a:xfrm>
            <a:off x="4615791" y="1905000"/>
            <a:ext cx="14802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C00000"/>
                </a:solidFill>
              </a:rPr>
              <a:t>Primordial plasma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E907FC-5122-9587-379E-FE6DA4369406}"/>
              </a:ext>
            </a:extLst>
          </p:cNvPr>
          <p:cNvSpPr txBox="1"/>
          <p:nvPr/>
        </p:nvSpPr>
        <p:spPr>
          <a:xfrm>
            <a:off x="3429000" y="2295813"/>
            <a:ext cx="38862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C00000"/>
                </a:solidFill>
              </a:rPr>
              <a:t>Dust – 90-95% stars and 5-10% AGNs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4687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FE02CC-FAF4-B5FA-3922-83BBCA3387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1A9317D1-B131-AB40-F940-B7D62302B2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" y="228600"/>
            <a:ext cx="8991600" cy="944562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Rockwell" pitchFamily="-108" charset="0"/>
              </a:rPr>
              <a:t>Big 25-Year Survey Successes: AGNs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39A289BA-67EF-0240-0369-B2CD743F2D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295400"/>
            <a:ext cx="836581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Contribution of AGNs to the cosmic backgrounds.</a:t>
            </a:r>
          </a:p>
          <a:p>
            <a:pPr marL="342900" indent="-342900"/>
            <a:endParaRPr lang="en-US" sz="2800" dirty="0">
              <a:solidFill>
                <a:srgbClr val="03009A"/>
              </a:solidFill>
            </a:endParaRP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Revealed most/much of obscured SMBH growth.</a:t>
            </a:r>
          </a:p>
          <a:p>
            <a:pPr marL="342900" indent="-342900"/>
            <a:endParaRPr lang="en-US" sz="2800" dirty="0">
              <a:solidFill>
                <a:srgbClr val="03009A"/>
              </a:solidFill>
            </a:endParaRP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Totally changed understanding of AGN evolution</a:t>
            </a: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and the “cosmic balance of power”.</a:t>
            </a:r>
          </a:p>
          <a:p>
            <a:pPr marL="342900" indent="-342900"/>
            <a:endParaRPr lang="en-US" sz="2800" dirty="0">
              <a:solidFill>
                <a:srgbClr val="03009A"/>
              </a:solidFill>
            </a:endParaRP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Much better understanding of high-redshift</a:t>
            </a:r>
          </a:p>
          <a:p>
            <a:pPr marL="342900" indent="-342900"/>
            <a:r>
              <a:rPr lang="en-US" sz="2800" dirty="0">
                <a:solidFill>
                  <a:srgbClr val="03009A"/>
                </a:solidFill>
              </a:rPr>
              <a:t>AGNs and their contribution to reionization. </a:t>
            </a:r>
          </a:p>
          <a:p>
            <a:pPr marL="342900" indent="-342900"/>
            <a:endParaRPr lang="en-US" sz="2800" dirty="0">
              <a:solidFill>
                <a:srgbClr val="03009A"/>
              </a:solidFill>
            </a:endParaRPr>
          </a:p>
          <a:p>
            <a:pPr marL="342900" indent="-342900"/>
            <a:r>
              <a:rPr lang="en-US" sz="2800" dirty="0">
                <a:solidFill>
                  <a:srgbClr val="C00000"/>
                </a:solidFill>
              </a:rPr>
              <a:t>Clarification of AGN-galaxy and AGN-LSS </a:t>
            </a:r>
          </a:p>
          <a:p>
            <a:pPr marL="342900" indent="-342900"/>
            <a:r>
              <a:rPr lang="en-US" sz="2800" dirty="0">
                <a:solidFill>
                  <a:srgbClr val="C00000"/>
                </a:solidFill>
              </a:rPr>
              <a:t>connections.</a:t>
            </a:r>
          </a:p>
        </p:txBody>
      </p:sp>
    </p:spTree>
    <p:extLst>
      <p:ext uri="{BB962C8B-B14F-4D97-AF65-F5344CB8AC3E}">
        <p14:creationId xmlns:p14="http://schemas.microsoft.com/office/powerpoint/2010/main" val="23007142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>
          <a:xfrm>
            <a:off x="215516" y="228600"/>
            <a:ext cx="8712968" cy="956846"/>
          </a:xfrm>
        </p:spPr>
        <p:txBody>
          <a:bodyPr/>
          <a:lstStyle/>
          <a:p>
            <a:r>
              <a:rPr lang="en-US" sz="6600" dirty="0">
                <a:solidFill>
                  <a:schemeClr val="tx1"/>
                </a:solidFill>
                <a:latin typeface="Rockwell"/>
                <a:cs typeface="Rockwell"/>
              </a:rPr>
              <a:t>Stellar Mass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1969A8B-7EC5-1580-54BB-19754BA6DD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832" y="1371601"/>
            <a:ext cx="3882168" cy="477513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FE23352-F4AE-46B9-5456-8713006E0B6C}"/>
              </a:ext>
            </a:extLst>
          </p:cNvPr>
          <p:cNvSpPr txBox="1"/>
          <p:nvPr/>
        </p:nvSpPr>
        <p:spPr>
          <a:xfrm>
            <a:off x="611146" y="6250138"/>
            <a:ext cx="32775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C00000"/>
                </a:solidFill>
              </a:rPr>
              <a:t>e.g. Zou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 et al. (2024); Yang et al. (2018)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EC044A-90C0-D196-DBDD-72CCAEF9AB62}"/>
              </a:ext>
            </a:extLst>
          </p:cNvPr>
          <p:cNvSpPr txBox="1"/>
          <p:nvPr/>
        </p:nvSpPr>
        <p:spPr>
          <a:xfrm>
            <a:off x="1944956" y="1524000"/>
            <a:ext cx="15602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99"/>
                </a:solidFill>
              </a:rPr>
              <a:t>8000 AGNs within </a:t>
            </a:r>
          </a:p>
          <a:p>
            <a:r>
              <a:rPr lang="en-US" sz="1200" dirty="0">
                <a:solidFill>
                  <a:srgbClr val="000099"/>
                </a:solidFill>
              </a:rPr>
              <a:t>1.3 million galaxies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4FD016-86C2-B68C-5F93-2CEA56029D30}"/>
              </a:ext>
            </a:extLst>
          </p:cNvPr>
          <p:cNvSpPr txBox="1"/>
          <p:nvPr/>
        </p:nvSpPr>
        <p:spPr>
          <a:xfrm>
            <a:off x="4343400" y="1371601"/>
            <a:ext cx="4658006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11998"/>
                </a:solidFill>
              </a:rPr>
              <a:t>For the general galaxy population </a:t>
            </a:r>
          </a:p>
          <a:p>
            <a:r>
              <a:rPr lang="en-US" sz="2000" dirty="0">
                <a:solidFill>
                  <a:srgbClr val="011998"/>
                </a:solidFill>
              </a:rPr>
              <a:t>at </a:t>
            </a:r>
            <a:r>
              <a:rPr lang="en-US" sz="2000" i="1" dirty="0">
                <a:solidFill>
                  <a:srgbClr val="011998"/>
                </a:solidFill>
              </a:rPr>
              <a:t>z</a:t>
            </a:r>
            <a:r>
              <a:rPr lang="en-US" sz="2000" dirty="0">
                <a:solidFill>
                  <a:srgbClr val="011998"/>
                </a:solidFill>
              </a:rPr>
              <a:t> = 0.1-4, long-term SMBH growth </a:t>
            </a:r>
          </a:p>
          <a:p>
            <a:r>
              <a:rPr lang="en-US" sz="2000" dirty="0">
                <a:solidFill>
                  <a:srgbClr val="011998"/>
                </a:solidFill>
              </a:rPr>
              <a:t>correlates most strongly with </a:t>
            </a:r>
            <a:r>
              <a:rPr lang="en-US" sz="2000" i="1" dirty="0">
                <a:solidFill>
                  <a:srgbClr val="011998"/>
                </a:solidFill>
              </a:rPr>
              <a:t>M</a:t>
            </a:r>
            <a:r>
              <a:rPr lang="en-US" sz="2000" baseline="-25000" dirty="0">
                <a:solidFill>
                  <a:srgbClr val="011998"/>
                </a:solidFill>
              </a:rPr>
              <a:t>*</a:t>
            </a:r>
            <a:endParaRPr lang="en-US" sz="2000" dirty="0">
              <a:solidFill>
                <a:srgbClr val="011998"/>
              </a:solidFill>
            </a:endParaRPr>
          </a:p>
          <a:p>
            <a:endParaRPr lang="en-US" sz="2000" dirty="0">
              <a:solidFill>
                <a:srgbClr val="011998"/>
              </a:solidFill>
            </a:endParaRPr>
          </a:p>
          <a:p>
            <a:r>
              <a:rPr lang="en-US" sz="2000" dirty="0">
                <a:solidFill>
                  <a:srgbClr val="011998"/>
                </a:solidFill>
              </a:rPr>
              <a:t>Effect spans ~ 3 orders of magnitude</a:t>
            </a:r>
          </a:p>
          <a:p>
            <a:endParaRPr lang="en-US" sz="2000" dirty="0">
              <a:solidFill>
                <a:srgbClr val="011998"/>
              </a:solidFill>
            </a:endParaRPr>
          </a:p>
          <a:p>
            <a:r>
              <a:rPr lang="en-US" sz="2000" dirty="0">
                <a:solidFill>
                  <a:srgbClr val="011998"/>
                </a:solidFill>
              </a:rPr>
              <a:t>Implications for the high-redshift</a:t>
            </a:r>
          </a:p>
          <a:p>
            <a:r>
              <a:rPr lang="en-US" sz="2000" dirty="0">
                <a:solidFill>
                  <a:srgbClr val="011998"/>
                </a:solidFill>
              </a:rPr>
              <a:t>decline of quasars</a:t>
            </a:r>
          </a:p>
          <a:p>
            <a:endParaRPr lang="en-US" sz="2000" dirty="0">
              <a:solidFill>
                <a:srgbClr val="011998"/>
              </a:solidFill>
            </a:endParaRPr>
          </a:p>
          <a:p>
            <a:endParaRPr lang="en-US" sz="2000" dirty="0">
              <a:solidFill>
                <a:srgbClr val="011998"/>
              </a:solidFill>
            </a:endParaRPr>
          </a:p>
          <a:p>
            <a:endParaRPr lang="en-US" sz="2000" dirty="0">
              <a:solidFill>
                <a:srgbClr val="011998"/>
              </a:solidFill>
            </a:endParaRPr>
          </a:p>
          <a:p>
            <a:r>
              <a:rPr lang="en-US" sz="2000" dirty="0">
                <a:solidFill>
                  <a:srgbClr val="011998"/>
                </a:solidFill>
              </a:rPr>
              <a:t>Also have fairly precise </a:t>
            </a:r>
            <a:r>
              <a:rPr lang="en-US" sz="2000" i="1" dirty="0">
                <a:solidFill>
                  <a:srgbClr val="011998"/>
                </a:solidFill>
              </a:rPr>
              <a:t>p</a:t>
            </a:r>
            <a:r>
              <a:rPr lang="en-US" sz="2000" dirty="0">
                <a:solidFill>
                  <a:srgbClr val="011998"/>
                </a:solidFill>
              </a:rPr>
              <a:t>(</a:t>
            </a:r>
            <a:r>
              <a:rPr lang="en-US" sz="2000" dirty="0" err="1">
                <a:solidFill>
                  <a:srgbClr val="011998"/>
                </a:solidFill>
                <a:latin typeface="Symbol" pitchFamily="2" charset="2"/>
              </a:rPr>
              <a:t>l</a:t>
            </a:r>
            <a:r>
              <a:rPr lang="en-US" sz="2000" dirty="0" err="1">
                <a:solidFill>
                  <a:srgbClr val="011998"/>
                </a:solidFill>
              </a:rPr>
              <a:t>|</a:t>
            </a:r>
            <a:r>
              <a:rPr lang="en-US" sz="2000" i="1" dirty="0" err="1">
                <a:solidFill>
                  <a:srgbClr val="011998"/>
                </a:solidFill>
              </a:rPr>
              <a:t>M</a:t>
            </a:r>
            <a:r>
              <a:rPr lang="en-US" sz="2000" baseline="-25000" dirty="0">
                <a:solidFill>
                  <a:srgbClr val="011998"/>
                </a:solidFill>
              </a:rPr>
              <a:t>*</a:t>
            </a:r>
            <a:r>
              <a:rPr lang="en-US" sz="2000" dirty="0">
                <a:solidFill>
                  <a:srgbClr val="011998"/>
                </a:solidFill>
              </a:rPr>
              <a:t>, </a:t>
            </a:r>
            <a:r>
              <a:rPr lang="en-US" sz="2000" i="1" dirty="0">
                <a:solidFill>
                  <a:srgbClr val="011998"/>
                </a:solidFill>
              </a:rPr>
              <a:t>z</a:t>
            </a:r>
            <a:r>
              <a:rPr lang="en-US" sz="2000" dirty="0">
                <a:solidFill>
                  <a:srgbClr val="011998"/>
                </a:solidFill>
              </a:rPr>
              <a:t>)</a:t>
            </a:r>
          </a:p>
          <a:p>
            <a:r>
              <a:rPr lang="en-US" sz="2000" dirty="0">
                <a:solidFill>
                  <a:srgbClr val="011998"/>
                </a:solidFill>
              </a:rPr>
              <a:t>constraints, encoding rich information</a:t>
            </a:r>
          </a:p>
          <a:p>
            <a:r>
              <a:rPr lang="en-US" sz="2000" dirty="0">
                <a:solidFill>
                  <a:srgbClr val="011998"/>
                </a:solidFill>
              </a:rPr>
              <a:t>about SMBH growth (</a:t>
            </a:r>
            <a:r>
              <a:rPr lang="en-US" sz="2000" dirty="0">
                <a:solidFill>
                  <a:srgbClr val="011998"/>
                </a:solidFill>
                <a:latin typeface="Symbol" pitchFamily="2" charset="2"/>
              </a:rPr>
              <a:t>l</a:t>
            </a:r>
            <a:r>
              <a:rPr lang="en-US" sz="2000" dirty="0">
                <a:solidFill>
                  <a:srgbClr val="011998"/>
                </a:solidFill>
                <a:latin typeface="Rockwell" panose="02060603020205020403" pitchFamily="18" charset="77"/>
              </a:rPr>
              <a:t> = </a:t>
            </a:r>
            <a:r>
              <a:rPr lang="en-US" sz="2000" i="1" dirty="0">
                <a:solidFill>
                  <a:srgbClr val="011998"/>
                </a:solidFill>
                <a:latin typeface="Rockwell" panose="02060603020205020403" pitchFamily="18" charset="77"/>
              </a:rPr>
              <a:t>L</a:t>
            </a:r>
            <a:r>
              <a:rPr lang="en-US" sz="2000" baseline="-25000" dirty="0">
                <a:solidFill>
                  <a:srgbClr val="011998"/>
                </a:solidFill>
                <a:latin typeface="Rockwell" panose="02060603020205020403" pitchFamily="18" charset="77"/>
              </a:rPr>
              <a:t>X</a:t>
            </a:r>
            <a:r>
              <a:rPr lang="en-US" sz="2000" dirty="0">
                <a:solidFill>
                  <a:srgbClr val="011998"/>
                </a:solidFill>
                <a:latin typeface="Rockwell" panose="02060603020205020403" pitchFamily="18" charset="77"/>
              </a:rPr>
              <a:t>/</a:t>
            </a:r>
            <a:r>
              <a:rPr lang="en-US" sz="2000" i="1" dirty="0">
                <a:solidFill>
                  <a:srgbClr val="011998"/>
                </a:solidFill>
                <a:latin typeface="Rockwell" panose="02060603020205020403" pitchFamily="18" charset="77"/>
              </a:rPr>
              <a:t>M</a:t>
            </a:r>
            <a:r>
              <a:rPr lang="en-US" sz="2000" baseline="-25000" dirty="0">
                <a:solidFill>
                  <a:srgbClr val="011998"/>
                </a:solidFill>
              </a:rPr>
              <a:t>*</a:t>
            </a:r>
            <a:r>
              <a:rPr lang="en-US" sz="2000" dirty="0">
                <a:solidFill>
                  <a:srgbClr val="011998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205084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FF6551BF-A649-425E-155D-6E1855A52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1860" y="1987585"/>
            <a:ext cx="3962400" cy="4565615"/>
          </a:xfrm>
          <a:prstGeom prst="rect">
            <a:avLst/>
          </a:prstGeom>
        </p:spPr>
      </p:pic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>
          <a:xfrm>
            <a:off x="215516" y="304800"/>
            <a:ext cx="8712968" cy="1066800"/>
          </a:xfrm>
        </p:spPr>
        <p:txBody>
          <a:bodyPr/>
          <a:lstStyle/>
          <a:p>
            <a:r>
              <a:rPr lang="en-US" sz="6000" dirty="0">
                <a:solidFill>
                  <a:schemeClr val="tx1"/>
                </a:solidFill>
                <a:latin typeface="Rockwell"/>
                <a:cs typeface="Rockwell"/>
              </a:rPr>
              <a:t>SMBH – Bulge Relations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B88907-A220-3C26-A85F-9C5D12F9A658}"/>
              </a:ext>
            </a:extLst>
          </p:cNvPr>
          <p:cNvSpPr txBox="1"/>
          <p:nvPr/>
        </p:nvSpPr>
        <p:spPr>
          <a:xfrm>
            <a:off x="5433060" y="5724956"/>
            <a:ext cx="18181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C00000"/>
                </a:solidFill>
              </a:rPr>
              <a:t>e.g., Kormendy &amp; Ho (2013)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8F00473-7282-51BD-FED7-1A40361239BA}"/>
                  </a:ext>
                </a:extLst>
              </p:cNvPr>
              <p:cNvSpPr txBox="1"/>
              <p:nvPr/>
            </p:nvSpPr>
            <p:spPr>
              <a:xfrm>
                <a:off x="533400" y="1383268"/>
                <a:ext cx="800880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i="1" dirty="0">
                    <a:solidFill>
                      <a:srgbClr val="000099"/>
                    </a:solidFill>
                  </a:rPr>
                  <a:t>M</a:t>
                </a:r>
                <a14:m>
                  <m:oMath xmlns:m="http://schemas.openxmlformats.org/officeDocument/2006/math">
                    <m:r>
                      <a:rPr lang="en-US" sz="1800" i="1" baseline="-2500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●</m:t>
                    </m:r>
                  </m:oMath>
                </a14:m>
                <a:r>
                  <a:rPr lang="en-US" sz="1800" dirty="0">
                    <a:solidFill>
                      <a:srgbClr val="000099"/>
                    </a:solidFill>
                  </a:rPr>
                  <a:t> tightly related to bulge </a:t>
                </a:r>
                <a:r>
                  <a:rPr lang="en-US" sz="1800" i="1" dirty="0">
                    <a:solidFill>
                      <a:srgbClr val="000099"/>
                    </a:solidFill>
                  </a:rPr>
                  <a:t>M</a:t>
                </a:r>
                <a:r>
                  <a:rPr lang="en-US" sz="1800" baseline="-25000" dirty="0">
                    <a:solidFill>
                      <a:srgbClr val="000099"/>
                    </a:solidFill>
                  </a:rPr>
                  <a:t>*</a:t>
                </a:r>
                <a:r>
                  <a:rPr lang="en-US" sz="1800" dirty="0">
                    <a:solidFill>
                      <a:srgbClr val="000099"/>
                    </a:solidFill>
                  </a:rPr>
                  <a:t> – but </a:t>
                </a:r>
                <a:r>
                  <a:rPr lang="en-US" sz="1800" i="1" dirty="0">
                    <a:solidFill>
                      <a:srgbClr val="000099"/>
                    </a:solidFill>
                  </a:rPr>
                  <a:t>not</a:t>
                </a:r>
                <a:r>
                  <a:rPr lang="en-US" sz="1800" dirty="0">
                    <a:solidFill>
                      <a:srgbClr val="000099"/>
                    </a:solidFill>
                  </a:rPr>
                  <a:t> tightly related to total </a:t>
                </a:r>
                <a:r>
                  <a:rPr lang="en-US" sz="1800" i="1" dirty="0">
                    <a:solidFill>
                      <a:srgbClr val="000099"/>
                    </a:solidFill>
                  </a:rPr>
                  <a:t>M</a:t>
                </a:r>
                <a:r>
                  <a:rPr lang="en-US" sz="1800" baseline="-25000" dirty="0">
                    <a:solidFill>
                      <a:srgbClr val="000099"/>
                    </a:solidFill>
                  </a:rPr>
                  <a:t>*</a:t>
                </a:r>
                <a:r>
                  <a:rPr lang="en-US" sz="1800" dirty="0">
                    <a:solidFill>
                      <a:srgbClr val="000099"/>
                    </a:solidFill>
                  </a:rPr>
                  <a:t> or disk </a:t>
                </a:r>
                <a:r>
                  <a:rPr lang="en-US" sz="1800" i="1" dirty="0">
                    <a:solidFill>
                      <a:srgbClr val="000099"/>
                    </a:solidFill>
                  </a:rPr>
                  <a:t>M</a:t>
                </a:r>
                <a:r>
                  <a:rPr lang="en-US" sz="1800" baseline="-25000" dirty="0">
                    <a:solidFill>
                      <a:srgbClr val="000099"/>
                    </a:solidFill>
                  </a:rPr>
                  <a:t>*</a:t>
                </a:r>
                <a:r>
                  <a:rPr lang="en-US" sz="1800" dirty="0">
                    <a:solidFill>
                      <a:srgbClr val="000099"/>
                    </a:solidFill>
                  </a:rPr>
                  <a:t> </a:t>
                </a:r>
                <a:endParaRPr lang="en-US" sz="1800" baseline="-25000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8F00473-7282-51BD-FED7-1A40361239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1383268"/>
                <a:ext cx="8008801" cy="369332"/>
              </a:xfrm>
              <a:prstGeom prst="rect">
                <a:avLst/>
              </a:prstGeom>
              <a:blipFill>
                <a:blip r:embed="rId3"/>
                <a:stretch>
                  <a:fillRect l="-792" t="-6452" b="-19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B7A9FC6-395C-EA4E-013A-F3CEFC85A68D}"/>
                  </a:ext>
                </a:extLst>
              </p:cNvPr>
              <p:cNvSpPr txBox="1"/>
              <p:nvPr/>
            </p:nvSpPr>
            <p:spPr>
              <a:xfrm>
                <a:off x="1600200" y="2546226"/>
                <a:ext cx="1600200" cy="29217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0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0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10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sz="10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B7A9FC6-395C-EA4E-013A-F3CEFC85A6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2546226"/>
                <a:ext cx="1600200" cy="2921762"/>
              </a:xfrm>
              <a:prstGeom prst="rect">
                <a:avLst/>
              </a:prstGeom>
              <a:blipFill>
                <a:blip r:embed="rId4"/>
                <a:stretch>
                  <a:fillRect l="-18110" t="-1299" r="-15748" b="-147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54320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600F534-0AE8-D343-8287-1627A44599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465530"/>
            <a:ext cx="6248400" cy="4935270"/>
          </a:xfrm>
          <a:prstGeom prst="rect">
            <a:avLst/>
          </a:prstGeom>
        </p:spPr>
      </p:pic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915400" cy="990600"/>
          </a:xfrm>
        </p:spPr>
        <p:txBody>
          <a:bodyPr/>
          <a:lstStyle/>
          <a:p>
            <a:r>
              <a:rPr lang="en-US" sz="4000" dirty="0">
                <a:solidFill>
                  <a:schemeClr val="tx1"/>
                </a:solidFill>
                <a:latin typeface="Rockwell"/>
                <a:cs typeface="Rockwell"/>
              </a:rPr>
              <a:t>SFR for Bulge-Dominated Galaxies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886200" y="5452646"/>
            <a:ext cx="17935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Yang et al. (2019, 2022)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2A6A80-EC47-7B48-9FB2-D6E48547693B}"/>
              </a:ext>
            </a:extLst>
          </p:cNvPr>
          <p:cNvSpPr txBox="1"/>
          <p:nvPr/>
        </p:nvSpPr>
        <p:spPr>
          <a:xfrm>
            <a:off x="3810000" y="1728561"/>
            <a:ext cx="1566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2B79B0"/>
                </a:solidFill>
                <a:latin typeface="+mj-lt"/>
              </a:rPr>
              <a:t>(Not Bulge-Dominated)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C40449-F300-FEEE-CC08-FA35C60924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9" y="1842561"/>
            <a:ext cx="1566454" cy="1399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193D83-5109-4C29-517D-F934CEF902AD}"/>
              </a:ext>
            </a:extLst>
          </p:cNvPr>
          <p:cNvSpPr txBox="1"/>
          <p:nvPr/>
        </p:nvSpPr>
        <p:spPr>
          <a:xfrm>
            <a:off x="6412148" y="1642646"/>
            <a:ext cx="2579452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11998"/>
                </a:solidFill>
              </a:rPr>
              <a:t>Results cover </a:t>
            </a:r>
            <a:r>
              <a:rPr lang="en-US" sz="1200" i="1" dirty="0">
                <a:solidFill>
                  <a:srgbClr val="011998"/>
                </a:solidFill>
              </a:rPr>
              <a:t>z</a:t>
            </a:r>
            <a:r>
              <a:rPr lang="en-US" sz="1200" dirty="0">
                <a:solidFill>
                  <a:srgbClr val="011998"/>
                </a:solidFill>
              </a:rPr>
              <a:t> = 0.5-3.0, reaching</a:t>
            </a:r>
          </a:p>
          <a:p>
            <a:r>
              <a:rPr lang="en-US" sz="1200" dirty="0">
                <a:solidFill>
                  <a:srgbClr val="011998"/>
                </a:solidFill>
              </a:rPr>
              <a:t>into the peak era of SMBH growth.</a:t>
            </a:r>
          </a:p>
          <a:p>
            <a:endParaRPr lang="en-US" sz="1200" dirty="0">
              <a:solidFill>
                <a:srgbClr val="011998"/>
              </a:solidFill>
            </a:endParaRPr>
          </a:p>
          <a:p>
            <a:endParaRPr lang="en-US" sz="1200" dirty="0">
              <a:solidFill>
                <a:srgbClr val="011998"/>
              </a:solidFill>
            </a:endParaRPr>
          </a:p>
          <a:p>
            <a:endParaRPr lang="en-US" sz="1200" dirty="0">
              <a:solidFill>
                <a:srgbClr val="011998"/>
              </a:solidFill>
            </a:endParaRPr>
          </a:p>
          <a:p>
            <a:r>
              <a:rPr lang="en-US" sz="1200" dirty="0">
                <a:solidFill>
                  <a:srgbClr val="011998"/>
                </a:solidFill>
              </a:rPr>
              <a:t>BHAR/SFR for bulge-dominated </a:t>
            </a:r>
          </a:p>
          <a:p>
            <a:r>
              <a:rPr lang="en-US" sz="1200" dirty="0">
                <a:solidFill>
                  <a:srgbClr val="011998"/>
                </a:solidFill>
              </a:rPr>
              <a:t>galaxies (~ 1/302) similar to </a:t>
            </a:r>
          </a:p>
          <a:p>
            <a:r>
              <a:rPr lang="en-US" sz="1200" dirty="0">
                <a:solidFill>
                  <a:srgbClr val="011998"/>
                </a:solidFill>
              </a:rPr>
              <a:t>typical </a:t>
            </a:r>
            <a:r>
              <a:rPr lang="en-US" sz="1200" i="1" dirty="0">
                <a:solidFill>
                  <a:srgbClr val="011998"/>
                </a:solidFill>
              </a:rPr>
              <a:t>M</a:t>
            </a:r>
            <a:r>
              <a:rPr lang="en-US" sz="1200" baseline="-25000" dirty="0">
                <a:solidFill>
                  <a:srgbClr val="011998"/>
                </a:solidFill>
              </a:rPr>
              <a:t>BH</a:t>
            </a:r>
            <a:r>
              <a:rPr lang="en-US" sz="1200" dirty="0">
                <a:solidFill>
                  <a:srgbClr val="011998"/>
                </a:solidFill>
              </a:rPr>
              <a:t>/</a:t>
            </a:r>
            <a:r>
              <a:rPr lang="en-US" sz="1200" i="1" dirty="0" err="1">
                <a:solidFill>
                  <a:srgbClr val="011998"/>
                </a:solidFill>
              </a:rPr>
              <a:t>M</a:t>
            </a:r>
            <a:r>
              <a:rPr lang="en-US" sz="1200" baseline="-25000" dirty="0" err="1">
                <a:solidFill>
                  <a:srgbClr val="011998"/>
                </a:solidFill>
              </a:rPr>
              <a:t>Bulge</a:t>
            </a:r>
            <a:r>
              <a:rPr lang="en-US" sz="1200" dirty="0">
                <a:solidFill>
                  <a:srgbClr val="011998"/>
                </a:solidFill>
              </a:rPr>
              <a:t> locally.</a:t>
            </a:r>
          </a:p>
          <a:p>
            <a:endParaRPr lang="en-US" sz="1200" dirty="0">
              <a:solidFill>
                <a:srgbClr val="011998"/>
              </a:solidFill>
            </a:endParaRPr>
          </a:p>
          <a:p>
            <a:endParaRPr lang="en-US" sz="1200" dirty="0">
              <a:solidFill>
                <a:srgbClr val="011998"/>
              </a:solidFill>
            </a:endParaRPr>
          </a:p>
          <a:p>
            <a:endParaRPr lang="en-US" sz="1200" dirty="0">
              <a:solidFill>
                <a:srgbClr val="011998"/>
              </a:solidFill>
            </a:endParaRPr>
          </a:p>
          <a:p>
            <a:r>
              <a:rPr lang="en-US" sz="1200" dirty="0">
                <a:solidFill>
                  <a:srgbClr val="011998"/>
                </a:solidFill>
              </a:rPr>
              <a:t>Evidence for true co-evolution - since we observe apparent  </a:t>
            </a:r>
          </a:p>
          <a:p>
            <a:r>
              <a:rPr lang="en-US" sz="1200" dirty="0">
                <a:solidFill>
                  <a:srgbClr val="011998"/>
                </a:solidFill>
              </a:rPr>
              <a:t>lockstep growth of  SMBHs and bulges, at least at </a:t>
            </a:r>
            <a:r>
              <a:rPr lang="en-US" sz="1200" i="1" dirty="0">
                <a:solidFill>
                  <a:srgbClr val="011998"/>
                </a:solidFill>
              </a:rPr>
              <a:t>z</a:t>
            </a:r>
            <a:r>
              <a:rPr lang="en-US" sz="1200" dirty="0">
                <a:solidFill>
                  <a:srgbClr val="011998"/>
                </a:solidFill>
              </a:rPr>
              <a:t> = 0.5-3.0.</a:t>
            </a:r>
          </a:p>
          <a:p>
            <a:endParaRPr lang="en-US" sz="1200" dirty="0">
              <a:solidFill>
                <a:srgbClr val="011998"/>
              </a:solidFill>
            </a:endParaRPr>
          </a:p>
          <a:p>
            <a:endParaRPr lang="en-US" sz="1200" dirty="0">
              <a:solidFill>
                <a:srgbClr val="011998"/>
              </a:solidFill>
            </a:endParaRPr>
          </a:p>
          <a:p>
            <a:endParaRPr lang="en-US" sz="1200" dirty="0">
              <a:solidFill>
                <a:srgbClr val="011998"/>
              </a:solidFill>
            </a:endParaRPr>
          </a:p>
          <a:p>
            <a:r>
              <a:rPr lang="en-US" sz="1200" dirty="0">
                <a:solidFill>
                  <a:srgbClr val="011998"/>
                </a:solidFill>
              </a:rPr>
              <a:t>See Yang et al. (2022) for assessment of creation vs. </a:t>
            </a:r>
          </a:p>
          <a:p>
            <a:r>
              <a:rPr lang="en-US" sz="1200" dirty="0">
                <a:solidFill>
                  <a:srgbClr val="011998"/>
                </a:solidFill>
              </a:rPr>
              <a:t>maintenance. </a:t>
            </a:r>
          </a:p>
        </p:txBody>
      </p:sp>
    </p:spTree>
    <p:extLst>
      <p:ext uri="{BB962C8B-B14F-4D97-AF65-F5344CB8AC3E}">
        <p14:creationId xmlns:p14="http://schemas.microsoft.com/office/powerpoint/2010/main" val="31147909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254589A-0EA6-B7B3-65F1-3636C67B856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572000" y="2015317"/>
            <a:ext cx="4298003" cy="33186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86441"/>
            <a:ext cx="8915400" cy="1032759"/>
          </a:xfrm>
        </p:spPr>
        <p:txBody>
          <a:bodyPr/>
          <a:lstStyle/>
          <a:p>
            <a:r>
              <a:rPr lang="en-US" sz="6600" dirty="0">
                <a:latin typeface="Rockwell"/>
                <a:cs typeface="Rockwell"/>
              </a:rPr>
              <a:t>Compactness</a:t>
            </a:r>
            <a:endParaRPr lang="en-US" sz="6600" baseline="-25000" dirty="0">
              <a:latin typeface="Rockwell"/>
              <a:cs typeface="Rockwell"/>
            </a:endParaRP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88B8DE2A-ED6C-E847-9980-34EB88146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128172"/>
            <a:ext cx="2819400" cy="9128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1AFB57A-65CD-714F-BB05-B203AACBB557}"/>
              </a:ext>
            </a:extLst>
          </p:cNvPr>
          <p:cNvSpPr/>
          <p:nvPr/>
        </p:nvSpPr>
        <p:spPr>
          <a:xfrm>
            <a:off x="6719206" y="3885122"/>
            <a:ext cx="20097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e.g., Ni et al. (2019, 2021); </a:t>
            </a:r>
          </a:p>
          <a:p>
            <a:r>
              <a:rPr lang="en-US" sz="1200" dirty="0">
                <a:solidFill>
                  <a:srgbClr val="C00000"/>
                </a:solidFill>
              </a:rPr>
              <a:t>         Aird et al. (2022)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EBF047-F760-F546-B398-880BA3CD8680}"/>
              </a:ext>
            </a:extLst>
          </p:cNvPr>
          <p:cNvSpPr txBox="1"/>
          <p:nvPr/>
        </p:nvSpPr>
        <p:spPr>
          <a:xfrm>
            <a:off x="457200" y="1371600"/>
            <a:ext cx="3653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011998"/>
                </a:solidFill>
              </a:rPr>
              <a:t>Compactness is a measure of the</a:t>
            </a:r>
          </a:p>
          <a:p>
            <a:pPr algn="ctr"/>
            <a:r>
              <a:rPr lang="en-US" sz="1800" dirty="0">
                <a:solidFill>
                  <a:srgbClr val="011998"/>
                </a:solidFill>
              </a:rPr>
              <a:t>mass/size ratio of galaxies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C7058F-8844-DE41-9189-7B0D6146C852}"/>
              </a:ext>
            </a:extLst>
          </p:cNvPr>
          <p:cNvSpPr/>
          <p:nvPr/>
        </p:nvSpPr>
        <p:spPr>
          <a:xfrm>
            <a:off x="173841" y="3238057"/>
            <a:ext cx="4220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011998"/>
                </a:solidFill>
              </a:rPr>
              <a:t>At least for gas-rich, star-forming </a:t>
            </a:r>
          </a:p>
          <a:p>
            <a:r>
              <a:rPr lang="en-US" sz="1800" dirty="0">
                <a:solidFill>
                  <a:srgbClr val="011998"/>
                </a:solidFill>
              </a:rPr>
              <a:t>galaxies, </a:t>
            </a:r>
            <a:r>
              <a:rPr lang="en-US" sz="1800" dirty="0">
                <a:solidFill>
                  <a:srgbClr val="011998"/>
                </a:solidFill>
                <a:latin typeface="Symbol" pitchFamily="2" charset="2"/>
              </a:rPr>
              <a:t>S</a:t>
            </a:r>
            <a:r>
              <a:rPr lang="en-US" sz="1800" baseline="-25000" dirty="0">
                <a:solidFill>
                  <a:srgbClr val="011998"/>
                </a:solidFill>
                <a:latin typeface="Symbol" pitchFamily="2" charset="2"/>
              </a:rPr>
              <a:t>1 </a:t>
            </a:r>
            <a:r>
              <a:rPr lang="en-US" sz="1800" dirty="0">
                <a:solidFill>
                  <a:srgbClr val="011998"/>
                </a:solidFill>
              </a:rPr>
              <a:t>may also serve as a tracer </a:t>
            </a:r>
          </a:p>
          <a:p>
            <a:r>
              <a:rPr lang="en-US" sz="1800" dirty="0">
                <a:solidFill>
                  <a:srgbClr val="011998"/>
                </a:solidFill>
              </a:rPr>
              <a:t>of central-gas density on a kpc-scale.</a:t>
            </a:r>
          </a:p>
        </p:txBody>
      </p:sp>
      <p:pic>
        <p:nvPicPr>
          <p:cNvPr id="7" name="Picture 6" descr="A picture containing text, outdoor object, night, comet&#10;&#10;Description automatically generated">
            <a:extLst>
              <a:ext uri="{FF2B5EF4-FFF2-40B4-BE49-F238E27FC236}">
                <a16:creationId xmlns:a16="http://schemas.microsoft.com/office/drawing/2014/main" id="{39C251BF-8C26-754A-A360-1A46C6B5C2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5131824"/>
            <a:ext cx="4253808" cy="11207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C736AE5-068E-2A43-BDFC-0E9A857A4F0C}"/>
              </a:ext>
            </a:extLst>
          </p:cNvPr>
          <p:cNvSpPr txBox="1"/>
          <p:nvPr/>
        </p:nvSpPr>
        <p:spPr>
          <a:xfrm>
            <a:off x="260368" y="4806863"/>
            <a:ext cx="40696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99"/>
                </a:solidFill>
              </a:rPr>
              <a:t>Compactness Examples for log </a:t>
            </a:r>
            <a:r>
              <a:rPr lang="en-US" i="1" dirty="0">
                <a:solidFill>
                  <a:srgbClr val="000099"/>
                </a:solidFill>
              </a:rPr>
              <a:t>M</a:t>
            </a:r>
            <a:r>
              <a:rPr lang="en-US" baseline="-25000" dirty="0">
                <a:solidFill>
                  <a:srgbClr val="000099"/>
                </a:solidFill>
              </a:rPr>
              <a:t>*</a:t>
            </a:r>
            <a:r>
              <a:rPr lang="en-US" dirty="0">
                <a:solidFill>
                  <a:srgbClr val="000099"/>
                </a:solidFill>
              </a:rPr>
              <a:t> ~ 10.3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8F6BBD-375B-B14E-AF8A-591CC196D61A}"/>
              </a:ext>
            </a:extLst>
          </p:cNvPr>
          <p:cNvSpPr txBox="1"/>
          <p:nvPr/>
        </p:nvSpPr>
        <p:spPr>
          <a:xfrm>
            <a:off x="2459841" y="6299284"/>
            <a:ext cx="19463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/>
              <a:t>z</a:t>
            </a:r>
            <a:r>
              <a:rPr lang="en-US" sz="1050" dirty="0"/>
              <a:t> = 0.3-0.5   COSMOS </a:t>
            </a:r>
            <a:r>
              <a:rPr lang="en-US" sz="1050" i="1" dirty="0"/>
              <a:t>I</a:t>
            </a:r>
            <a:r>
              <a:rPr lang="en-US" sz="1050" dirty="0"/>
              <a:t>-band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4B4DA1B-B436-54F2-8151-6FEC41A387A3}"/>
              </a:ext>
            </a:extLst>
          </p:cNvPr>
          <p:cNvSpPr/>
          <p:nvPr/>
        </p:nvSpPr>
        <p:spPr>
          <a:xfrm>
            <a:off x="5056414" y="1279193"/>
            <a:ext cx="33255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000099"/>
                </a:solidFill>
              </a:rPr>
              <a:t>BHAR vs. Compactness for </a:t>
            </a:r>
          </a:p>
          <a:p>
            <a:pPr algn="ctr"/>
            <a:r>
              <a:rPr lang="en-US" sz="1800" dirty="0">
                <a:solidFill>
                  <a:srgbClr val="000099"/>
                </a:solidFill>
              </a:rPr>
              <a:t>Star-Forming Galaxies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569ADB-A448-6FE3-9933-E4B6CAD9F56C}"/>
              </a:ext>
            </a:extLst>
          </p:cNvPr>
          <p:cNvSpPr txBox="1"/>
          <p:nvPr/>
        </p:nvSpPr>
        <p:spPr>
          <a:xfrm>
            <a:off x="6264598" y="4343400"/>
            <a:ext cx="2422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Symbol" pitchFamily="2" charset="2"/>
              </a:rPr>
              <a:t>S</a:t>
            </a:r>
            <a:r>
              <a:rPr lang="en-US" sz="1200" baseline="-25000" dirty="0"/>
              <a:t>1</a:t>
            </a:r>
            <a:r>
              <a:rPr lang="en-US" sz="1200" dirty="0"/>
              <a:t> “survives” partial-correlation</a:t>
            </a:r>
          </a:p>
          <a:p>
            <a:r>
              <a:rPr lang="en-US" sz="1200" dirty="0"/>
              <a:t>testing vs. other factors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82F4EE-5456-FDC7-45D1-C89AD36B770D}"/>
              </a:ext>
            </a:extLst>
          </p:cNvPr>
          <p:cNvSpPr txBox="1"/>
          <p:nvPr/>
        </p:nvSpPr>
        <p:spPr>
          <a:xfrm>
            <a:off x="5105400" y="5423793"/>
            <a:ext cx="3429000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11998"/>
                </a:solidFill>
              </a:rPr>
              <a:t>Not seen for quiescent galaxies, suggesting the role of gas density.</a:t>
            </a:r>
          </a:p>
          <a:p>
            <a:endParaRPr lang="en-US" sz="1000" dirty="0">
              <a:solidFill>
                <a:srgbClr val="011998"/>
              </a:solidFill>
            </a:endParaRPr>
          </a:p>
          <a:p>
            <a:r>
              <a:rPr lang="en-US" dirty="0">
                <a:solidFill>
                  <a:srgbClr val="011998"/>
                </a:solidFill>
              </a:rPr>
              <a:t>Redshift dependence can also be</a:t>
            </a:r>
          </a:p>
          <a:p>
            <a:r>
              <a:rPr lang="en-US" dirty="0">
                <a:solidFill>
                  <a:srgbClr val="011998"/>
                </a:solidFill>
              </a:rPr>
              <a:t>understood via gas evolution.</a:t>
            </a:r>
          </a:p>
        </p:txBody>
      </p:sp>
    </p:spTree>
    <p:extLst>
      <p:ext uri="{BB962C8B-B14F-4D97-AF65-F5344CB8AC3E}">
        <p14:creationId xmlns:p14="http://schemas.microsoft.com/office/powerpoint/2010/main" val="1248477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>
          <a:xfrm>
            <a:off x="215516" y="198438"/>
            <a:ext cx="8712968" cy="1173162"/>
          </a:xfrm>
        </p:spPr>
        <p:txBody>
          <a:bodyPr/>
          <a:lstStyle/>
          <a:p>
            <a:r>
              <a:rPr lang="en-US" sz="7200" dirty="0">
                <a:solidFill>
                  <a:schemeClr val="tx1"/>
                </a:solidFill>
                <a:latin typeface="Rockwell"/>
                <a:cs typeface="Rockwell"/>
              </a:rPr>
              <a:t>Talk Outline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152400" y="1618595"/>
            <a:ext cx="8763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Utility of X-ray Surveys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The Surveys and Their Follow-Up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A Few Selected AGN Science Results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The Future: Questions and Prospects</a:t>
            </a:r>
          </a:p>
        </p:txBody>
      </p:sp>
    </p:spTree>
    <p:extLst>
      <p:ext uri="{BB962C8B-B14F-4D97-AF65-F5344CB8AC3E}">
        <p14:creationId xmlns:p14="http://schemas.microsoft.com/office/powerpoint/2010/main" val="5391580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E25A8FF-A676-594D-B376-B6BC1DCF7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52400"/>
            <a:ext cx="8305800" cy="22387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A55DEC8-3B59-D045-9001-3438BE9114D5}"/>
              </a:ext>
            </a:extLst>
          </p:cNvPr>
          <p:cNvSpPr txBox="1"/>
          <p:nvPr/>
        </p:nvSpPr>
        <p:spPr>
          <a:xfrm>
            <a:off x="959481" y="2209800"/>
            <a:ext cx="74987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for the great in-depth talks coming up!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41770DB-6B7A-7045-7336-19017D453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9454" y="2972850"/>
            <a:ext cx="3227726" cy="360775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D824C8F-192C-01C4-2FAD-93157E271169}"/>
              </a:ext>
            </a:extLst>
          </p:cNvPr>
          <p:cNvSpPr/>
          <p:nvPr/>
        </p:nvSpPr>
        <p:spPr>
          <a:xfrm>
            <a:off x="2796235" y="4191000"/>
            <a:ext cx="19869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arXiv:1501.01982</a:t>
            </a:r>
          </a:p>
        </p:txBody>
      </p:sp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78C36365-AC66-B8B1-16C9-AA7FF94B49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0835" y="2972850"/>
            <a:ext cx="2362200" cy="36077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D05C00D-DF63-98CB-DC48-D4E249B6C0C8}"/>
              </a:ext>
            </a:extLst>
          </p:cNvPr>
          <p:cNvSpPr txBox="1"/>
          <p:nvPr/>
        </p:nvSpPr>
        <p:spPr>
          <a:xfrm>
            <a:off x="5849950" y="3429610"/>
            <a:ext cx="1846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arXiv:2111.01156</a:t>
            </a:r>
          </a:p>
        </p:txBody>
      </p:sp>
    </p:spTree>
    <p:extLst>
      <p:ext uri="{BB962C8B-B14F-4D97-AF65-F5344CB8AC3E}">
        <p14:creationId xmlns:p14="http://schemas.microsoft.com/office/powerpoint/2010/main" val="380072317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057400"/>
            <a:ext cx="8915400" cy="1905000"/>
          </a:xfrm>
        </p:spPr>
        <p:txBody>
          <a:bodyPr/>
          <a:lstStyle/>
          <a:p>
            <a:r>
              <a:rPr lang="en-US" sz="5400" dirty="0">
                <a:solidFill>
                  <a:srgbClr val="000099"/>
                </a:solidFill>
                <a:effectLst>
                  <a:outerShdw blurRad="60007" dist="310007" dir="7680000" sy="30000" kx="1300200" algn="ctr" rotWithShape="0">
                    <a:schemeClr val="bg2">
                      <a:alpha val="32000"/>
                    </a:schemeClr>
                  </a:outerShdw>
                </a:effectLst>
                <a:latin typeface="Rockwell"/>
                <a:cs typeface="Rockwell"/>
              </a:rPr>
              <a:t>The Future:</a:t>
            </a:r>
            <a:br>
              <a:rPr lang="en-US" sz="5400" dirty="0">
                <a:solidFill>
                  <a:srgbClr val="000099"/>
                </a:solidFill>
                <a:effectLst>
                  <a:outerShdw blurRad="60007" dist="310007" dir="7680000" sy="30000" kx="1300200" algn="ctr" rotWithShape="0">
                    <a:schemeClr val="bg2">
                      <a:alpha val="32000"/>
                    </a:schemeClr>
                  </a:outerShdw>
                </a:effectLst>
                <a:latin typeface="Rockwell"/>
                <a:cs typeface="Rockwell"/>
              </a:rPr>
            </a:br>
            <a:r>
              <a:rPr lang="en-US" sz="5400" dirty="0">
                <a:solidFill>
                  <a:srgbClr val="000099"/>
                </a:solidFill>
                <a:effectLst>
                  <a:outerShdw blurRad="60007" dist="310007" dir="7680000" sy="30000" kx="1300200" algn="ctr" rotWithShape="0">
                    <a:schemeClr val="bg2">
                      <a:alpha val="32000"/>
                    </a:schemeClr>
                  </a:outerShdw>
                </a:effectLst>
                <a:latin typeface="Rockwell"/>
                <a:cs typeface="Rockwell"/>
              </a:rPr>
              <a:t>Questions and Prospects</a:t>
            </a:r>
          </a:p>
        </p:txBody>
      </p:sp>
    </p:spTree>
    <p:extLst>
      <p:ext uri="{BB962C8B-B14F-4D97-AF65-F5344CB8AC3E}">
        <p14:creationId xmlns:p14="http://schemas.microsoft.com/office/powerpoint/2010/main" val="91468815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98438"/>
            <a:ext cx="8839200" cy="792162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Rockwell" pitchFamily="-108" charset="0"/>
              </a:rPr>
              <a:t>A Few Big Questions for X-ray Surveys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453821" y="1143000"/>
            <a:ext cx="8236357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/>
            <a:r>
              <a:rPr lang="en-US" sz="2800" dirty="0">
                <a:solidFill>
                  <a:srgbClr val="CA1B2A"/>
                </a:solidFill>
              </a:rPr>
              <a:t>Growth and feedback of highly obscured SMBHs </a:t>
            </a:r>
          </a:p>
          <a:p>
            <a:pPr marL="342900" indent="-342900"/>
            <a:r>
              <a:rPr lang="en-US" sz="2800" dirty="0">
                <a:solidFill>
                  <a:srgbClr val="CA1B2A"/>
                </a:solidFill>
              </a:rPr>
              <a:t>through the </a:t>
            </a:r>
            <a:r>
              <a:rPr lang="en-US" sz="2800" i="1" dirty="0">
                <a:solidFill>
                  <a:srgbClr val="CA1B2A"/>
                </a:solidFill>
              </a:rPr>
              <a:t>z</a:t>
            </a:r>
            <a:r>
              <a:rPr lang="en-US" sz="2800" dirty="0">
                <a:solidFill>
                  <a:srgbClr val="CA1B2A"/>
                </a:solidFill>
              </a:rPr>
              <a:t> ~ 1-4 galaxy formation era.</a:t>
            </a:r>
          </a:p>
          <a:p>
            <a:pPr marL="342900" indent="-342900"/>
            <a:endParaRPr lang="en-US" sz="2000" dirty="0">
              <a:solidFill>
                <a:srgbClr val="CA1B2A"/>
              </a:solidFill>
            </a:endParaRPr>
          </a:p>
          <a:p>
            <a:pPr marL="342900" indent="-342900"/>
            <a:r>
              <a:rPr lang="en-US" sz="2800" dirty="0">
                <a:solidFill>
                  <a:srgbClr val="CA1B2A"/>
                </a:solidFill>
              </a:rPr>
              <a:t>SMBH growth in the first galaxies at </a:t>
            </a:r>
            <a:r>
              <a:rPr lang="en-US" sz="2800" i="1" dirty="0">
                <a:solidFill>
                  <a:srgbClr val="CA1B2A"/>
                </a:solidFill>
              </a:rPr>
              <a:t>z</a:t>
            </a:r>
            <a:r>
              <a:rPr lang="en-US" sz="2800" dirty="0">
                <a:solidFill>
                  <a:srgbClr val="CA1B2A"/>
                </a:solidFill>
              </a:rPr>
              <a:t> ~ 5-15.</a:t>
            </a:r>
          </a:p>
          <a:p>
            <a:pPr marL="342900" indent="-342900"/>
            <a:endParaRPr lang="en-US" sz="2000" dirty="0">
              <a:solidFill>
                <a:srgbClr val="CA1B2A"/>
              </a:solidFill>
            </a:endParaRPr>
          </a:p>
          <a:p>
            <a:pPr marL="342900" indent="-342900"/>
            <a:r>
              <a:rPr lang="en-US" sz="2800" dirty="0">
                <a:solidFill>
                  <a:srgbClr val="CA1B2A"/>
                </a:solidFill>
              </a:rPr>
              <a:t>Host-galaxy properties driving SMBH growth.</a:t>
            </a:r>
          </a:p>
          <a:p>
            <a:pPr marL="342900" indent="-342900"/>
            <a:endParaRPr lang="en-US" sz="2000" dirty="0">
              <a:solidFill>
                <a:srgbClr val="CA1B2A"/>
              </a:solidFill>
            </a:endParaRPr>
          </a:p>
          <a:p>
            <a:pPr marL="342900" indent="-342900"/>
            <a:r>
              <a:rPr lang="en-US" sz="2800" dirty="0">
                <a:solidFill>
                  <a:srgbClr val="CA1B2A"/>
                </a:solidFill>
              </a:rPr>
              <a:t>Drivers of X-ray binary population evolution.</a:t>
            </a:r>
          </a:p>
          <a:p>
            <a:pPr marL="342900" indent="-342900"/>
            <a:endParaRPr lang="en-US" sz="2000" dirty="0">
              <a:solidFill>
                <a:srgbClr val="CA1B2A"/>
              </a:solidFill>
            </a:endParaRPr>
          </a:p>
          <a:p>
            <a:pPr marL="342900" indent="-342900"/>
            <a:r>
              <a:rPr lang="en-US" sz="2800" dirty="0">
                <a:solidFill>
                  <a:srgbClr val="CA1B2A"/>
                </a:solidFill>
              </a:rPr>
              <a:t>ICM formation and SMBHs in protoclusters.</a:t>
            </a:r>
          </a:p>
          <a:p>
            <a:pPr marL="342900" indent="-342900"/>
            <a:endParaRPr lang="en-US" sz="2000" dirty="0">
              <a:solidFill>
                <a:srgbClr val="CA1B2A"/>
              </a:solidFill>
            </a:endParaRPr>
          </a:p>
          <a:p>
            <a:pPr marL="342900" indent="-342900"/>
            <a:r>
              <a:rPr lang="en-US" sz="2800" dirty="0">
                <a:solidFill>
                  <a:srgbClr val="CA1B2A"/>
                </a:solidFill>
              </a:rPr>
              <a:t>Distant X-ray transient populations.</a:t>
            </a:r>
          </a:p>
          <a:p>
            <a:pPr marL="342900" indent="-342900"/>
            <a:endParaRPr lang="en-US" sz="2000" dirty="0">
              <a:solidFill>
                <a:srgbClr val="CA1B2A"/>
              </a:solidFill>
            </a:endParaRPr>
          </a:p>
          <a:p>
            <a:pPr marL="342900" indent="-342900"/>
            <a:r>
              <a:rPr lang="en-US" sz="2800" dirty="0">
                <a:solidFill>
                  <a:srgbClr val="CA1B2A"/>
                </a:solidFill>
              </a:rPr>
              <a:t>Multi-messenger connections. </a:t>
            </a:r>
          </a:p>
        </p:txBody>
      </p:sp>
    </p:spTree>
    <p:extLst>
      <p:ext uri="{BB962C8B-B14F-4D97-AF65-F5344CB8AC3E}">
        <p14:creationId xmlns:p14="http://schemas.microsoft.com/office/powerpoint/2010/main" val="362657273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839200" cy="1066800"/>
          </a:xfrm>
        </p:spPr>
        <p:txBody>
          <a:bodyPr/>
          <a:lstStyle/>
          <a:p>
            <a:pPr eaLnBrk="1" hangingPunct="1"/>
            <a:r>
              <a:rPr lang="en-US" sz="6000" dirty="0">
                <a:solidFill>
                  <a:schemeClr val="tx1"/>
                </a:solidFill>
                <a:latin typeface="Rockwell"/>
                <a:cs typeface="Rockwell"/>
              </a:rPr>
              <a:t>A Toast to Good Health!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95D8F16-F939-1B4B-8252-9CF1A14542C1}"/>
              </a:ext>
            </a:extLst>
          </p:cNvPr>
          <p:cNvSpPr/>
          <p:nvPr/>
        </p:nvSpPr>
        <p:spPr>
          <a:xfrm>
            <a:off x="685800" y="5490627"/>
            <a:ext cx="73152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99"/>
                </a:solidFill>
              </a:rPr>
              <a:t>Good to build missions to last!</a:t>
            </a:r>
          </a:p>
          <a:p>
            <a:pPr algn="ctr"/>
            <a:endParaRPr lang="en-US" sz="1000" dirty="0">
              <a:solidFill>
                <a:srgbClr val="000099"/>
              </a:solidFill>
            </a:endParaRPr>
          </a:p>
          <a:p>
            <a:pPr algn="ctr"/>
            <a:r>
              <a:rPr lang="en-US" dirty="0">
                <a:solidFill>
                  <a:srgbClr val="000099"/>
                </a:solidFill>
              </a:rPr>
              <a:t>Just from these missions, hope for another great decade of X-ray surveys. </a:t>
            </a:r>
          </a:p>
          <a:p>
            <a:pPr algn="ctr"/>
            <a:endParaRPr lang="en-US" sz="1000" dirty="0">
              <a:solidFill>
                <a:srgbClr val="000099"/>
              </a:solidFill>
            </a:endParaRPr>
          </a:p>
          <a:p>
            <a:pPr algn="ctr"/>
            <a:r>
              <a:rPr lang="en-US" dirty="0">
                <a:solidFill>
                  <a:srgbClr val="000099"/>
                </a:solidFill>
              </a:rPr>
              <a:t>Aggressive projects needed to make big advances on the key questions.</a:t>
            </a:r>
          </a:p>
        </p:txBody>
      </p:sp>
      <p:pic>
        <p:nvPicPr>
          <p:cNvPr id="6" name="Picture 5" descr="A collage of images of space ships&#10;&#10;Description automatically generated">
            <a:extLst>
              <a:ext uri="{FF2B5EF4-FFF2-40B4-BE49-F238E27FC236}">
                <a16:creationId xmlns:a16="http://schemas.microsoft.com/office/drawing/2014/main" id="{1BFEA157-864F-EF69-DA85-2256C4169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314298"/>
            <a:ext cx="6756811" cy="4006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64117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E97439-A947-09D8-A98D-4F94BA18B2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>
            <a:extLst>
              <a:ext uri="{FF2B5EF4-FFF2-40B4-BE49-F238E27FC236}">
                <a16:creationId xmlns:a16="http://schemas.microsoft.com/office/drawing/2014/main" id="{44AFC2B8-76D6-AB92-714B-46AFFD5226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09979" cy="725486"/>
          </a:xfrm>
        </p:spPr>
        <p:txBody>
          <a:bodyPr/>
          <a:lstStyle/>
          <a:p>
            <a:pPr eaLnBrk="1" hangingPunct="1"/>
            <a:r>
              <a:rPr lang="en-US" sz="4800" dirty="0">
                <a:latin typeface="Rockwell" pitchFamily="-108" charset="0"/>
              </a:rPr>
              <a:t>Massive Archive Exploitation</a:t>
            </a:r>
          </a:p>
        </p:txBody>
      </p:sp>
      <p:pic>
        <p:nvPicPr>
          <p:cNvPr id="7" name="Picture 6" descr="A black object in space&#10;&#10;Description automatically generated">
            <a:extLst>
              <a:ext uri="{FF2B5EF4-FFF2-40B4-BE49-F238E27FC236}">
                <a16:creationId xmlns:a16="http://schemas.microsoft.com/office/drawing/2014/main" id="{430EEF74-4907-DCAF-6271-1D7AC99C95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926" y="3813365"/>
            <a:ext cx="2355850" cy="951779"/>
          </a:xfrm>
          <a:prstGeom prst="rect">
            <a:avLst/>
          </a:prstGeom>
        </p:spPr>
      </p:pic>
      <p:pic>
        <p:nvPicPr>
          <p:cNvPr id="10" name="Picture 9" descr="A large satellite dish in the desert&#10;&#10;Description automatically generated">
            <a:extLst>
              <a:ext uri="{FF2B5EF4-FFF2-40B4-BE49-F238E27FC236}">
                <a16:creationId xmlns:a16="http://schemas.microsoft.com/office/drawing/2014/main" id="{EF307047-55F4-8791-8775-F09696686B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7112" y="4834575"/>
            <a:ext cx="2140373" cy="1463040"/>
          </a:xfrm>
          <a:prstGeom prst="rect">
            <a:avLst/>
          </a:prstGeom>
        </p:spPr>
      </p:pic>
      <p:pic>
        <p:nvPicPr>
          <p:cNvPr id="12" name="Picture 11" descr="A building on a mountain&#10;&#10;Description automatically generated">
            <a:extLst>
              <a:ext uri="{FF2B5EF4-FFF2-40B4-BE49-F238E27FC236}">
                <a16:creationId xmlns:a16="http://schemas.microsoft.com/office/drawing/2014/main" id="{EDB3F119-C53B-A0E9-7C58-6A46CC1D31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3549" y="1176975"/>
            <a:ext cx="2693587" cy="13017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B72C041-6CAA-C3E7-9551-0DC7114E2FFC}"/>
              </a:ext>
            </a:extLst>
          </p:cNvPr>
          <p:cNvSpPr txBox="1"/>
          <p:nvPr/>
        </p:nvSpPr>
        <p:spPr>
          <a:xfrm>
            <a:off x="5919195" y="6367046"/>
            <a:ext cx="29962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11998"/>
                </a:solidFill>
              </a:rPr>
              <a:t>And wide-field spectrographs</a:t>
            </a:r>
          </a:p>
        </p:txBody>
      </p:sp>
      <p:pic>
        <p:nvPicPr>
          <p:cNvPr id="20" name="Picture 19" descr="A diagram of a planet&#10;&#10;Description automatically generated with medium confidence">
            <a:extLst>
              <a:ext uri="{FF2B5EF4-FFF2-40B4-BE49-F238E27FC236}">
                <a16:creationId xmlns:a16="http://schemas.microsoft.com/office/drawing/2014/main" id="{FD2DFF06-ACC0-6C08-0C62-71D239361C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499" y="4613496"/>
            <a:ext cx="2390398" cy="1659998"/>
          </a:xfrm>
          <a:prstGeom prst="rect">
            <a:avLst/>
          </a:prstGeom>
        </p:spPr>
      </p:pic>
      <p:pic>
        <p:nvPicPr>
          <p:cNvPr id="22" name="Picture 21" descr="A red dots in a circle&#10;&#10;Description automatically generated">
            <a:extLst>
              <a:ext uri="{FF2B5EF4-FFF2-40B4-BE49-F238E27FC236}">
                <a16:creationId xmlns:a16="http://schemas.microsoft.com/office/drawing/2014/main" id="{FBB90970-BE11-CC7B-63EC-1AA7E0389F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3013" y="1330492"/>
            <a:ext cx="2646274" cy="1363476"/>
          </a:xfrm>
          <a:prstGeom prst="rect">
            <a:avLst/>
          </a:prstGeom>
        </p:spPr>
      </p:pic>
      <p:pic>
        <p:nvPicPr>
          <p:cNvPr id="24" name="Picture 23" descr="A purple and pink galaxy&#10;&#10;Description automatically generated">
            <a:extLst>
              <a:ext uri="{FF2B5EF4-FFF2-40B4-BE49-F238E27FC236}">
                <a16:creationId xmlns:a16="http://schemas.microsoft.com/office/drawing/2014/main" id="{A7B55F38-BCB5-559D-8B9A-C01BF818F8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21621" y="4637616"/>
            <a:ext cx="1938043" cy="1991784"/>
          </a:xfrm>
          <a:prstGeom prst="rect">
            <a:avLst/>
          </a:prstGeom>
        </p:spPr>
      </p:pic>
      <p:pic>
        <p:nvPicPr>
          <p:cNvPr id="26" name="Picture 25" descr="A close-up of a map&#10;&#10;Description automatically generated">
            <a:extLst>
              <a:ext uri="{FF2B5EF4-FFF2-40B4-BE49-F238E27FC236}">
                <a16:creationId xmlns:a16="http://schemas.microsoft.com/office/drawing/2014/main" id="{7DA3C4C7-2F3D-8B20-7520-4B9F341BD58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4801" y="2803332"/>
            <a:ext cx="3048000" cy="143795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9814079-4A61-1008-DCBB-86803072827C}"/>
              </a:ext>
            </a:extLst>
          </p:cNvPr>
          <p:cNvSpPr txBox="1"/>
          <p:nvPr/>
        </p:nvSpPr>
        <p:spPr>
          <a:xfrm>
            <a:off x="304800" y="2812400"/>
            <a:ext cx="1881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>
                  <a:glow rad="127000">
                    <a:schemeClr val="bg1"/>
                  </a:glow>
                </a:effectLst>
              </a:rPr>
              <a:t>CSC</a:t>
            </a:r>
          </a:p>
          <a:p>
            <a:r>
              <a:rPr lang="en-US" dirty="0">
                <a:effectLst>
                  <a:glow rad="127000">
                    <a:schemeClr val="bg1"/>
                  </a:glow>
                </a:effectLst>
              </a:rPr>
              <a:t>Evans et al. (2024)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1092CE0-8E20-70FF-D8AA-E2B42B3487E0}"/>
              </a:ext>
            </a:extLst>
          </p:cNvPr>
          <p:cNvSpPr txBox="1"/>
          <p:nvPr/>
        </p:nvSpPr>
        <p:spPr>
          <a:xfrm>
            <a:off x="4318137" y="2496278"/>
            <a:ext cx="136447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dirty="0">
                <a:solidFill>
                  <a:srgbClr val="011998"/>
                </a:solidFill>
              </a:rPr>
              <a:t>+</a:t>
            </a:r>
          </a:p>
        </p:txBody>
      </p:sp>
      <p:pic>
        <p:nvPicPr>
          <p:cNvPr id="3" name="Picture 2" descr="A satellite in space with stars&#10;&#10;Description automatically generated">
            <a:extLst>
              <a:ext uri="{FF2B5EF4-FFF2-40B4-BE49-F238E27FC236}">
                <a16:creationId xmlns:a16="http://schemas.microsoft.com/office/drawing/2014/main" id="{61B17444-33F8-0DC9-8300-42586F2BC23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43600" y="2628185"/>
            <a:ext cx="1447800" cy="1083828"/>
          </a:xfrm>
          <a:prstGeom prst="rect">
            <a:avLst/>
          </a:prstGeom>
        </p:spPr>
      </p:pic>
      <p:pic>
        <p:nvPicPr>
          <p:cNvPr id="6" name="Picture 5" descr="A satellite in space above earth&#10;&#10;Description automatically generated">
            <a:extLst>
              <a:ext uri="{FF2B5EF4-FFF2-40B4-BE49-F238E27FC236}">
                <a16:creationId xmlns:a16="http://schemas.microsoft.com/office/drawing/2014/main" id="{41617A6D-F98C-CD48-8B51-F7A7CA2702F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67600" y="2641136"/>
            <a:ext cx="1570083" cy="107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42122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86800" cy="914400"/>
          </a:xfrm>
        </p:spPr>
        <p:txBody>
          <a:bodyPr/>
          <a:lstStyle/>
          <a:p>
            <a:pPr eaLnBrk="1" hangingPunct="1"/>
            <a:r>
              <a:rPr lang="en-US" dirty="0">
                <a:latin typeface="Rockwell" pitchFamily="-108" charset="0"/>
              </a:rPr>
              <a:t>Surveys with NASA X-ray Probes</a:t>
            </a:r>
          </a:p>
        </p:txBody>
      </p:sp>
      <p:pic>
        <p:nvPicPr>
          <p:cNvPr id="8" name="Picture 7" descr="A satellite with text and measurements&#10;&#10;Description automatically generated with medium confidence">
            <a:extLst>
              <a:ext uri="{FF2B5EF4-FFF2-40B4-BE49-F238E27FC236}">
                <a16:creationId xmlns:a16="http://schemas.microsoft.com/office/drawing/2014/main" id="{35EF2460-C6A2-6827-3DA7-06FFC5237A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381" y="4495800"/>
            <a:ext cx="2938564" cy="2209800"/>
          </a:xfrm>
          <a:prstGeom prst="rect">
            <a:avLst/>
          </a:prstGeom>
        </p:spPr>
      </p:pic>
      <p:pic>
        <p:nvPicPr>
          <p:cNvPr id="10" name="Picture 9" descr="A satellite in space with stars&#10;&#10;Description automatically generated">
            <a:extLst>
              <a:ext uri="{FF2B5EF4-FFF2-40B4-BE49-F238E27FC236}">
                <a16:creationId xmlns:a16="http://schemas.microsoft.com/office/drawing/2014/main" id="{C2B9B2B8-154E-155E-F920-32570C85B9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775" y="1219200"/>
            <a:ext cx="3017992" cy="3048000"/>
          </a:xfrm>
          <a:prstGeom prst="rect">
            <a:avLst/>
          </a:prstGeom>
        </p:spPr>
      </p:pic>
      <p:pic>
        <p:nvPicPr>
          <p:cNvPr id="12" name="Picture 11" descr="A satellite with its antenna and its parts&#10;&#10;Description automatically generated with medium confidence">
            <a:extLst>
              <a:ext uri="{FF2B5EF4-FFF2-40B4-BE49-F238E27FC236}">
                <a16:creationId xmlns:a16="http://schemas.microsoft.com/office/drawing/2014/main" id="{8F0BE3CC-E374-7C2D-402D-93D849B244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6200" y="1219200"/>
            <a:ext cx="4861884" cy="2249987"/>
          </a:xfrm>
          <a:prstGeom prst="rect">
            <a:avLst/>
          </a:prstGeom>
        </p:spPr>
      </p:pic>
      <p:pic>
        <p:nvPicPr>
          <p:cNvPr id="21" name="Picture 20" descr="A diagram of a satellite&#10;&#10;Description automatically generated">
            <a:extLst>
              <a:ext uri="{FF2B5EF4-FFF2-40B4-BE49-F238E27FC236}">
                <a16:creationId xmlns:a16="http://schemas.microsoft.com/office/drawing/2014/main" id="{B7C33F41-8367-301D-C487-5D61D076AF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5684" y="3621587"/>
            <a:ext cx="3113902" cy="240590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FC63247-5BCD-0898-ABCD-E1DC334F348C}"/>
              </a:ext>
            </a:extLst>
          </p:cNvPr>
          <p:cNvSpPr txBox="1"/>
          <p:nvPr/>
        </p:nvSpPr>
        <p:spPr>
          <a:xfrm>
            <a:off x="624516" y="1257651"/>
            <a:ext cx="8611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</a:rPr>
              <a:t>AXIS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4546926-A2DB-0209-CE56-4ECA10B13BE9}"/>
              </a:ext>
            </a:extLst>
          </p:cNvPr>
          <p:cNvSpPr txBox="1"/>
          <p:nvPr/>
        </p:nvSpPr>
        <p:spPr>
          <a:xfrm>
            <a:off x="7467600" y="1259387"/>
            <a:ext cx="1143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FFFFFF"/>
                </a:solidFill>
              </a:rPr>
              <a:t>HEX-P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7CDDD21-4534-24D8-611D-631E7C135C5D}"/>
              </a:ext>
            </a:extLst>
          </p:cNvPr>
          <p:cNvSpPr txBox="1"/>
          <p:nvPr/>
        </p:nvSpPr>
        <p:spPr>
          <a:xfrm>
            <a:off x="2619745" y="6279901"/>
            <a:ext cx="838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LEM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CAE3B19-AFC9-139D-E2F9-9686A23863F7}"/>
              </a:ext>
            </a:extLst>
          </p:cNvPr>
          <p:cNvSpPr txBox="1"/>
          <p:nvPr/>
        </p:nvSpPr>
        <p:spPr>
          <a:xfrm>
            <a:off x="4785684" y="4665588"/>
            <a:ext cx="17739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>
                  <a:glow rad="127000">
                    <a:schemeClr val="bg1"/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STROBE-X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45194D-8517-E807-D0F9-857BB6FAA259}"/>
              </a:ext>
            </a:extLst>
          </p:cNvPr>
          <p:cNvSpPr txBox="1"/>
          <p:nvPr/>
        </p:nvSpPr>
        <p:spPr>
          <a:xfrm>
            <a:off x="5310808" y="6185884"/>
            <a:ext cx="20126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11998"/>
                </a:solidFill>
              </a:rPr>
              <a:t>See Civano talk</a:t>
            </a:r>
          </a:p>
        </p:txBody>
      </p:sp>
    </p:spTree>
    <p:extLst>
      <p:ext uri="{BB962C8B-B14F-4D97-AF65-F5344CB8AC3E}">
        <p14:creationId xmlns:p14="http://schemas.microsoft.com/office/powerpoint/2010/main" val="311789790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F06A6B-1248-C310-A2B8-5186846265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>
            <a:extLst>
              <a:ext uri="{FF2B5EF4-FFF2-40B4-BE49-F238E27FC236}">
                <a16:creationId xmlns:a16="http://schemas.microsoft.com/office/drawing/2014/main" id="{74384B8A-437C-DD3D-7BF1-037F2066E9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86800" cy="9144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Rockwell" pitchFamily="-108" charset="0"/>
              </a:rPr>
              <a:t>Surveys with International Missions</a:t>
            </a:r>
          </a:p>
        </p:txBody>
      </p:sp>
      <p:pic>
        <p:nvPicPr>
          <p:cNvPr id="3" name="Picture 2" descr="A satellite in space with a bright star&#10;&#10;Description automatically generated">
            <a:extLst>
              <a:ext uri="{FF2B5EF4-FFF2-40B4-BE49-F238E27FC236}">
                <a16:creationId xmlns:a16="http://schemas.microsoft.com/office/drawing/2014/main" id="{A21ADA65-E6A2-02CF-5446-6AB69D64D2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1371600"/>
            <a:ext cx="4669146" cy="2232308"/>
          </a:xfrm>
          <a:prstGeom prst="rect">
            <a:avLst/>
          </a:prstGeom>
        </p:spPr>
      </p:pic>
      <p:pic>
        <p:nvPicPr>
          <p:cNvPr id="5" name="Picture 4" descr="A satellite in space with stars&#10;&#10;Description automatically generated">
            <a:extLst>
              <a:ext uri="{FF2B5EF4-FFF2-40B4-BE49-F238E27FC236}">
                <a16:creationId xmlns:a16="http://schemas.microsoft.com/office/drawing/2014/main" id="{EA7E6673-2310-4B3F-7C78-FB1BD7F2E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3886200"/>
            <a:ext cx="4669146" cy="24486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21EE23-13A4-CE8C-648E-A74E918A263A}"/>
              </a:ext>
            </a:extLst>
          </p:cNvPr>
          <p:cNvSpPr txBox="1"/>
          <p:nvPr/>
        </p:nvSpPr>
        <p:spPr>
          <a:xfrm>
            <a:off x="2277246" y="3901550"/>
            <a:ext cx="45895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</a:rPr>
              <a:t>HUBS – Hot Universe Baryon Surveyor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glow rad="127000">
                  <a:schemeClr val="tx1"/>
                </a:glow>
              </a:effectLst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259F4C-B869-CB49-41DF-A9F7E90C7196}"/>
              </a:ext>
            </a:extLst>
          </p:cNvPr>
          <p:cNvSpPr txBox="1"/>
          <p:nvPr/>
        </p:nvSpPr>
        <p:spPr>
          <a:xfrm>
            <a:off x="2286000" y="1404492"/>
            <a:ext cx="41113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</a:rPr>
              <a:t>SVOM – launched June 2024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glow rad="127000">
                  <a:schemeClr val="tx1"/>
                </a:glow>
              </a:effectLst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5771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5D4714-2370-5FB8-AF7C-7FE13A0E3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>
            <a:extLst>
              <a:ext uri="{FF2B5EF4-FFF2-40B4-BE49-F238E27FC236}">
                <a16:creationId xmlns:a16="http://schemas.microsoft.com/office/drawing/2014/main" id="{3ABBDC35-87EB-AB3F-B8D1-7C78DB1AF6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" y="228599"/>
            <a:ext cx="8686800" cy="1134627"/>
          </a:xfrm>
        </p:spPr>
        <p:txBody>
          <a:bodyPr/>
          <a:lstStyle/>
          <a:p>
            <a:pPr eaLnBrk="1" hangingPunct="1"/>
            <a:r>
              <a:rPr lang="en-US" sz="6600" dirty="0">
                <a:latin typeface="Rockwell" pitchFamily="-108" charset="0"/>
              </a:rPr>
              <a:t>NewAthena Surveys</a:t>
            </a:r>
          </a:p>
        </p:txBody>
      </p:sp>
      <p:pic>
        <p:nvPicPr>
          <p:cNvPr id="3" name="Picture 2" descr="A graph with numbers and letters&#10;&#10;Description automatically generated">
            <a:extLst>
              <a:ext uri="{FF2B5EF4-FFF2-40B4-BE49-F238E27FC236}">
                <a16:creationId xmlns:a16="http://schemas.microsoft.com/office/drawing/2014/main" id="{0922A1DE-A61B-A6F6-A2A6-47D1CB99A3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1806246"/>
            <a:ext cx="4843179" cy="4518354"/>
          </a:xfrm>
          <a:prstGeom prst="rect">
            <a:avLst/>
          </a:prstGeom>
        </p:spPr>
      </p:pic>
      <p:pic>
        <p:nvPicPr>
          <p:cNvPr id="5" name="Picture 4" descr="A satellite in space with stars and a purple background&#10;&#10;Description automatically generated">
            <a:extLst>
              <a:ext uri="{FF2B5EF4-FFF2-40B4-BE49-F238E27FC236}">
                <a16:creationId xmlns:a16="http://schemas.microsoft.com/office/drawing/2014/main" id="{2353608E-E0CD-C185-4DA4-B3F18DB853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021" y="2362200"/>
            <a:ext cx="3728178" cy="16487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F2E624-B51A-14AA-AD6E-75F0880595C6}"/>
              </a:ext>
            </a:extLst>
          </p:cNvPr>
          <p:cNvSpPr txBox="1"/>
          <p:nvPr/>
        </p:nvSpPr>
        <p:spPr>
          <a:xfrm rot="18338503">
            <a:off x="5998934" y="5110258"/>
            <a:ext cx="999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NewAthena</a:t>
            </a:r>
          </a:p>
          <a:p>
            <a:pPr algn="ctr"/>
            <a:r>
              <a:rPr lang="en-US" sz="1200" dirty="0"/>
              <a:t>and AXIS</a:t>
            </a:r>
          </a:p>
        </p:txBody>
      </p:sp>
    </p:spTree>
    <p:extLst>
      <p:ext uri="{BB962C8B-B14F-4D97-AF65-F5344CB8AC3E}">
        <p14:creationId xmlns:p14="http://schemas.microsoft.com/office/powerpoint/2010/main" val="225282599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B5E5A7-7765-03CF-7377-F631B0D740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>
              <a:ext uri="{FF2B5EF4-FFF2-40B4-BE49-F238E27FC236}">
                <a16:creationId xmlns:a16="http://schemas.microsoft.com/office/drawing/2014/main" id="{BF116B70-57B2-1254-42AD-0EFDF95CF3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5516" y="304800"/>
            <a:ext cx="8712968" cy="1524000"/>
          </a:xfrm>
        </p:spPr>
        <p:txBody>
          <a:bodyPr/>
          <a:lstStyle/>
          <a:p>
            <a:r>
              <a:rPr lang="en-US" sz="4000" dirty="0">
                <a:solidFill>
                  <a:schemeClr val="tx1"/>
                </a:solidFill>
                <a:latin typeface="Rockwell"/>
                <a:cs typeface="Rockwell"/>
              </a:rPr>
              <a:t>X-ray Missions Still Need Progress </a:t>
            </a:r>
            <a:br>
              <a:rPr lang="en-US" sz="4000" dirty="0">
                <a:solidFill>
                  <a:schemeClr val="tx1"/>
                </a:solidFill>
                <a:latin typeface="Rockwell"/>
                <a:cs typeface="Rockwell"/>
              </a:rPr>
            </a:br>
            <a:r>
              <a:rPr lang="en-US" sz="4000" dirty="0">
                <a:solidFill>
                  <a:schemeClr val="tx1"/>
                </a:solidFill>
                <a:latin typeface="Rockwell"/>
                <a:cs typeface="Rockwell"/>
              </a:rPr>
              <a:t>in Very Wide-Field Surveys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CFF634-33FA-CC63-1688-0E7D1DDBC4C9}"/>
              </a:ext>
            </a:extLst>
          </p:cNvPr>
          <p:cNvSpPr txBox="1"/>
          <p:nvPr/>
        </p:nvSpPr>
        <p:spPr>
          <a:xfrm>
            <a:off x="914400" y="1905000"/>
            <a:ext cx="7315200" cy="2285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C00000"/>
                </a:solidFill>
              </a:rPr>
              <a:t>X-ray:     </a:t>
            </a:r>
            <a:r>
              <a:rPr lang="en-US" sz="4000" i="1" dirty="0" err="1">
                <a:solidFill>
                  <a:srgbClr val="C00000"/>
                </a:solidFill>
              </a:rPr>
              <a:t>F</a:t>
            </a:r>
            <a:r>
              <a:rPr lang="en-US" sz="4000" baseline="-25000" dirty="0" err="1">
                <a:solidFill>
                  <a:srgbClr val="C00000"/>
                </a:solidFill>
              </a:rPr>
              <a:t>eROSITA</a:t>
            </a:r>
            <a:r>
              <a:rPr lang="en-US" sz="4000" baseline="-25000" dirty="0">
                <a:solidFill>
                  <a:srgbClr val="C00000"/>
                </a:solidFill>
              </a:rPr>
              <a:t> </a:t>
            </a:r>
            <a:r>
              <a:rPr lang="en-US" sz="4000" dirty="0">
                <a:solidFill>
                  <a:srgbClr val="C00000"/>
                </a:solidFill>
              </a:rPr>
              <a:t>/ </a:t>
            </a:r>
            <a:r>
              <a:rPr lang="en-US" sz="4000" i="1" dirty="0">
                <a:solidFill>
                  <a:srgbClr val="C00000"/>
                </a:solidFill>
              </a:rPr>
              <a:t>F</a:t>
            </a:r>
            <a:r>
              <a:rPr lang="en-US" sz="4000" baseline="-25000" dirty="0">
                <a:solidFill>
                  <a:srgbClr val="C00000"/>
                </a:solidFill>
              </a:rPr>
              <a:t>CDF-S</a:t>
            </a:r>
            <a:r>
              <a:rPr lang="en-US" sz="4000" dirty="0">
                <a:solidFill>
                  <a:srgbClr val="C00000"/>
                </a:solidFill>
              </a:rPr>
              <a:t> ~ 2000</a:t>
            </a:r>
            <a:endParaRPr lang="en-US" sz="2800" dirty="0">
              <a:solidFill>
                <a:srgbClr val="C00000"/>
              </a:solidFill>
            </a:endParaRPr>
          </a:p>
          <a:p>
            <a:endParaRPr lang="en-US" sz="2800" dirty="0">
              <a:solidFill>
                <a:srgbClr val="C00000"/>
              </a:solidFill>
            </a:endParaRPr>
          </a:p>
          <a:p>
            <a:r>
              <a:rPr lang="en-US" sz="4000" dirty="0">
                <a:solidFill>
                  <a:srgbClr val="C00000"/>
                </a:solidFill>
              </a:rPr>
              <a:t>Optical:  </a:t>
            </a:r>
            <a:r>
              <a:rPr lang="en-US" sz="4000" i="1" dirty="0">
                <a:solidFill>
                  <a:srgbClr val="C00000"/>
                </a:solidFill>
              </a:rPr>
              <a:t>F</a:t>
            </a:r>
            <a:r>
              <a:rPr lang="en-US" sz="4000" baseline="-25000" dirty="0">
                <a:solidFill>
                  <a:srgbClr val="C00000"/>
                </a:solidFill>
              </a:rPr>
              <a:t>DES </a:t>
            </a:r>
            <a:r>
              <a:rPr lang="en-US" sz="4000" dirty="0">
                <a:solidFill>
                  <a:srgbClr val="C00000"/>
                </a:solidFill>
              </a:rPr>
              <a:t>/ </a:t>
            </a:r>
            <a:r>
              <a:rPr lang="en-US" sz="4000" i="1" dirty="0">
                <a:solidFill>
                  <a:srgbClr val="C00000"/>
                </a:solidFill>
              </a:rPr>
              <a:t>F</a:t>
            </a:r>
            <a:r>
              <a:rPr lang="en-US" sz="4000" baseline="-25000" dirty="0">
                <a:solidFill>
                  <a:srgbClr val="C00000"/>
                </a:solidFill>
              </a:rPr>
              <a:t>HST-UDF</a:t>
            </a:r>
            <a:r>
              <a:rPr lang="en-US" sz="4000" dirty="0">
                <a:solidFill>
                  <a:srgbClr val="C00000"/>
                </a:solidFill>
              </a:rPr>
              <a:t> ~ 100 </a:t>
            </a:r>
          </a:p>
          <a:p>
            <a:endParaRPr lang="en-US" sz="1050" dirty="0">
              <a:solidFill>
                <a:srgbClr val="C00000"/>
              </a:solidFill>
            </a:endParaRPr>
          </a:p>
          <a:p>
            <a:pPr algn="ctr"/>
            <a:r>
              <a:rPr lang="en-US" sz="2400" dirty="0">
                <a:solidFill>
                  <a:srgbClr val="C00000"/>
                </a:solidFill>
              </a:rPr>
              <a:t>(with LSST ratio will be ~ 10)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26E393-2D1A-5E0F-3BCA-A28D6E4EAE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084" y="4572000"/>
            <a:ext cx="8793473" cy="15696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2A6A827-40E7-1A7D-B002-AB42432FF8B9}"/>
              </a:ext>
            </a:extLst>
          </p:cNvPr>
          <p:cNvSpPr txBox="1"/>
          <p:nvPr/>
        </p:nvSpPr>
        <p:spPr>
          <a:xfrm>
            <a:off x="121096" y="6172140"/>
            <a:ext cx="88231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11998"/>
                </a:solidFill>
              </a:rPr>
              <a:t>Ground-based optical rapidly benefits from relentless growth of information technology </a:t>
            </a:r>
          </a:p>
          <a:p>
            <a:pPr algn="ctr"/>
            <a:r>
              <a:rPr lang="en-US" dirty="0">
                <a:solidFill>
                  <a:srgbClr val="011998"/>
                </a:solidFill>
              </a:rPr>
              <a:t>(wide-field detectors, large-volume data storage and transmission). And X-ray mirrors tough!</a:t>
            </a:r>
          </a:p>
        </p:txBody>
      </p:sp>
    </p:spTree>
    <p:extLst>
      <p:ext uri="{BB962C8B-B14F-4D97-AF65-F5344CB8AC3E}">
        <p14:creationId xmlns:p14="http://schemas.microsoft.com/office/powerpoint/2010/main" val="6073147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200"/>
            <a:ext cx="8229600" cy="1935162"/>
          </a:xfrm>
        </p:spPr>
        <p:txBody>
          <a:bodyPr/>
          <a:lstStyle/>
          <a:p>
            <a:r>
              <a:rPr lang="en-US" sz="13800" dirty="0">
                <a:solidFill>
                  <a:schemeClr val="bg1"/>
                </a:solidFill>
                <a:latin typeface="Rockwell"/>
                <a:cs typeface="Rockwell"/>
              </a:rPr>
              <a:t>The End</a:t>
            </a:r>
          </a:p>
        </p:txBody>
      </p:sp>
      <p:pic>
        <p:nvPicPr>
          <p:cNvPr id="3" name="Picture 2" descr="nasalogo_twitt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486400"/>
            <a:ext cx="1169823" cy="1008112"/>
          </a:xfrm>
          <a:prstGeom prst="rect">
            <a:avLst/>
          </a:prstGeom>
        </p:spPr>
      </p:pic>
      <p:pic>
        <p:nvPicPr>
          <p:cNvPr id="4" name="Picture 3" descr="NSF_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486400"/>
            <a:ext cx="1008112" cy="100811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390339" y="4343400"/>
            <a:ext cx="20010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800" dirty="0">
                <a:solidFill>
                  <a:srgbClr val="000000"/>
                </a:solidFill>
              </a:rPr>
              <a:t>arXiv:1501.01982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861" y="5486400"/>
            <a:ext cx="2570939" cy="100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814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5105400"/>
          </a:xfrm>
        </p:spPr>
        <p:txBody>
          <a:bodyPr/>
          <a:lstStyle/>
          <a:p>
            <a:r>
              <a:rPr lang="en-US" sz="8000" dirty="0">
                <a:solidFill>
                  <a:srgbClr val="000099"/>
                </a:solidFill>
                <a:effectLst>
                  <a:outerShdw blurRad="60007" dist="310007" dir="7680000" sy="30000" kx="1300200" algn="ctr" rotWithShape="0">
                    <a:schemeClr val="bg2">
                      <a:alpha val="32000"/>
                    </a:schemeClr>
                  </a:outerShdw>
                </a:effectLst>
                <a:latin typeface="Rockwell"/>
                <a:cs typeface="Rockwell"/>
              </a:rPr>
              <a:t>Utility of X-ray Surveys</a:t>
            </a:r>
          </a:p>
        </p:txBody>
      </p:sp>
    </p:spTree>
    <p:extLst>
      <p:ext uri="{BB962C8B-B14F-4D97-AF65-F5344CB8AC3E}">
        <p14:creationId xmlns:p14="http://schemas.microsoft.com/office/powerpoint/2010/main" val="224570082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DCBC16-08D2-4532-04A2-84D043B72C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76A1A-BF5A-62E7-E72C-6404DA6DB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2133600"/>
            <a:ext cx="7239000" cy="1905000"/>
          </a:xfrm>
        </p:spPr>
        <p:txBody>
          <a:bodyPr/>
          <a:lstStyle/>
          <a:p>
            <a:r>
              <a:rPr lang="en-US" sz="9600" dirty="0">
                <a:solidFill>
                  <a:srgbClr val="000099"/>
                </a:solidFill>
                <a:effectLst>
                  <a:outerShdw blurRad="60007" dist="310007" dir="7680000" sy="30000" kx="1300200" algn="ctr" rotWithShape="0">
                    <a:schemeClr val="bg2">
                      <a:alpha val="32000"/>
                    </a:schemeClr>
                  </a:outerShdw>
                </a:effectLst>
                <a:latin typeface="Rockwell"/>
                <a:cs typeface="Rockwell"/>
              </a:rPr>
              <a:t>Extra Slides</a:t>
            </a:r>
          </a:p>
        </p:txBody>
      </p:sp>
    </p:spTree>
    <p:extLst>
      <p:ext uri="{BB962C8B-B14F-4D97-AF65-F5344CB8AC3E}">
        <p14:creationId xmlns:p14="http://schemas.microsoft.com/office/powerpoint/2010/main" val="76378734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>
          <a:xfrm>
            <a:off x="196582" y="174887"/>
            <a:ext cx="8712968" cy="674278"/>
          </a:xfrm>
        </p:spPr>
        <p:txBody>
          <a:bodyPr/>
          <a:lstStyle/>
          <a:p>
            <a:r>
              <a:rPr lang="en-US" sz="3200" dirty="0">
                <a:solidFill>
                  <a:schemeClr val="bg1"/>
                </a:solidFill>
                <a:latin typeface="Rockwell"/>
                <a:cs typeface="Rockwell"/>
              </a:rPr>
              <a:t>X-ray Emission from Active Galactic Nuclei</a:t>
            </a:r>
          </a:p>
        </p:txBody>
      </p:sp>
      <p:grpSp>
        <p:nvGrpSpPr>
          <p:cNvPr id="18" name="Group 9"/>
          <p:cNvGrpSpPr>
            <a:grpSpLocks/>
          </p:cNvGrpSpPr>
          <p:nvPr/>
        </p:nvGrpSpPr>
        <p:grpSpPr bwMode="auto">
          <a:xfrm>
            <a:off x="1592954" y="1371600"/>
            <a:ext cx="5715000" cy="4191000"/>
            <a:chOff x="332568" y="1905000"/>
            <a:chExt cx="4699000" cy="3455988"/>
          </a:xfrm>
        </p:grpSpPr>
        <p:pic>
          <p:nvPicPr>
            <p:cNvPr id="19" name="Picture 11" descr="Seyfert-SED-high-res.tiff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2568" y="1905000"/>
              <a:ext cx="4699000" cy="3455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Rectangle 19"/>
            <p:cNvSpPr/>
            <p:nvPr/>
          </p:nvSpPr>
          <p:spPr>
            <a:xfrm>
              <a:off x="3353129" y="2210599"/>
              <a:ext cx="1143171" cy="303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sp>
        <p:nvSpPr>
          <p:cNvPr id="21" name="TextBox 15"/>
          <p:cNvSpPr txBox="1">
            <a:spLocks noChangeArrowheads="1"/>
          </p:cNvSpPr>
          <p:nvPr/>
        </p:nvSpPr>
        <p:spPr bwMode="auto">
          <a:xfrm>
            <a:off x="1828800" y="914400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01600">
                    <a:srgbClr val="000000">
                      <a:satMod val="175000"/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Typical AGN X-ray Spectral Energy Distribution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310543" y="5774979"/>
            <a:ext cx="8693416" cy="984885"/>
          </a:xfrm>
          <a:prstGeom prst="rect">
            <a:avLst/>
          </a:prstGeom>
          <a:effectLst>
            <a:glow rad="101600">
              <a:schemeClr val="accent4">
                <a:satMod val="175000"/>
                <a:alpha val="80000"/>
              </a:schemeClr>
            </a:glow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01600">
                    <a:srgbClr val="000000">
                      <a:satMod val="175000"/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X-ray detectors provide broad-band spectra and variability for all sources.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glow rad="101600">
                  <a:srgbClr val="000000">
                    <a:satMod val="175000"/>
                    <a:alpha val="80000"/>
                  </a:srgbClr>
                </a:glow>
              </a:effectLst>
              <a:uLnTx/>
              <a:uFillTx/>
              <a:latin typeface="Rockwell" pitchFamily="-108" charset="0"/>
              <a:cs typeface="Arial" pitchFamily="-10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01600">
                    <a:srgbClr val="000000">
                      <a:satMod val="175000"/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Primary survey bands: Chandra (0.5-8 keV), XMM-Newton (0.3-10 keV), NuSTAR (3-24 keV), Swift BAT (14-195 keV), INTEGRAL (17-60 keV), eROSITA (0.2-5 keV), ART-XC (4-30 keV) </a:t>
            </a:r>
          </a:p>
        </p:txBody>
      </p:sp>
      <p:pic>
        <p:nvPicPr>
          <p:cNvPr id="8" name="Picture 12" descr="acis-picture.jpg">
            <a:extLst>
              <a:ext uri="{FF2B5EF4-FFF2-40B4-BE49-F238E27FC236}">
                <a16:creationId xmlns:a16="http://schemas.microsoft.com/office/drawing/2014/main" id="{62B41855-4A85-AA40-851D-E1676F1C1E5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6238" y="1600200"/>
            <a:ext cx="133882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pic-mosarray-trimmed.jpg">
            <a:extLst>
              <a:ext uri="{FF2B5EF4-FFF2-40B4-BE49-F238E27FC236}">
                <a16:creationId xmlns:a16="http://schemas.microsoft.com/office/drawing/2014/main" id="{F502A867-A4CD-C248-ABBA-A6C035DD79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136" y="3200400"/>
            <a:ext cx="1346089" cy="9512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8F353D3-8B3B-8348-A1CA-CE143C41D8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629" y="4572620"/>
            <a:ext cx="1317104" cy="9899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02D43F-926C-AB46-AAFA-E926C5F125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13723" y="1600200"/>
            <a:ext cx="1632974" cy="123229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C86E0A4-349F-0B4D-9A2C-BFD70C35F7DD}"/>
              </a:ext>
            </a:extLst>
          </p:cNvPr>
          <p:cNvSpPr/>
          <p:nvPr/>
        </p:nvSpPr>
        <p:spPr>
          <a:xfrm>
            <a:off x="260398" y="1338590"/>
            <a:ext cx="111120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01600">
                    <a:srgbClr val="000000">
                      <a:satMod val="175000"/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Chandra ACIS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870B9F-484B-2947-9302-493FE0B8A5D7}"/>
              </a:ext>
            </a:extLst>
          </p:cNvPr>
          <p:cNvSpPr/>
          <p:nvPr/>
        </p:nvSpPr>
        <p:spPr>
          <a:xfrm>
            <a:off x="100212" y="2894856"/>
            <a:ext cx="14237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01600">
                    <a:srgbClr val="000000">
                      <a:satMod val="175000"/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XMM-Newton EPIC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32BD00-298C-4B4B-ADCB-BAA7821FA29A}"/>
              </a:ext>
            </a:extLst>
          </p:cNvPr>
          <p:cNvSpPr/>
          <p:nvPr/>
        </p:nvSpPr>
        <p:spPr>
          <a:xfrm>
            <a:off x="273967" y="4267200"/>
            <a:ext cx="102143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01600">
                    <a:srgbClr val="000000">
                      <a:satMod val="175000"/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NuSTAR FPM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D0EC5A8-9A99-4E4D-86BF-EEC9C7F44D29}"/>
              </a:ext>
            </a:extLst>
          </p:cNvPr>
          <p:cNvSpPr/>
          <p:nvPr/>
        </p:nvSpPr>
        <p:spPr>
          <a:xfrm>
            <a:off x="7800337" y="1338590"/>
            <a:ext cx="79060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01600">
                    <a:srgbClr val="000000">
                      <a:satMod val="175000"/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Swift BAT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1182EC-6356-8642-B0CF-BC2DCE85FA04}"/>
              </a:ext>
            </a:extLst>
          </p:cNvPr>
          <p:cNvSpPr/>
          <p:nvPr/>
        </p:nvSpPr>
        <p:spPr>
          <a:xfrm>
            <a:off x="7620000" y="2938790"/>
            <a:ext cx="107112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>
                <a:solidFill>
                  <a:srgbClr val="FFFFFF"/>
                </a:solidFill>
                <a:effectLst>
                  <a:glow rad="101600">
                    <a:srgbClr val="000000">
                      <a:satMod val="175000"/>
                      <a:alpha val="80000"/>
                    </a:srgbClr>
                  </a:glow>
                </a:effectLst>
              </a:rPr>
              <a:t>SRG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01600">
                    <a:srgbClr val="000000">
                      <a:satMod val="175000"/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 eROSITA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  <p:pic>
        <p:nvPicPr>
          <p:cNvPr id="15" name="Picture 14" descr="A pile of electronic components&#10;&#10;Description automatically generated">
            <a:extLst>
              <a:ext uri="{FF2B5EF4-FFF2-40B4-BE49-F238E27FC236}">
                <a16:creationId xmlns:a16="http://schemas.microsoft.com/office/drawing/2014/main" id="{7C28CCDC-2847-A0B5-7985-5E47F51686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59037" y="3221921"/>
            <a:ext cx="1473200" cy="723207"/>
          </a:xfrm>
          <a:prstGeom prst="rect">
            <a:avLst/>
          </a:prstGeom>
        </p:spPr>
      </p:pic>
      <p:pic>
        <p:nvPicPr>
          <p:cNvPr id="17" name="Picture 16" descr="A close-up of a circuit board&#10;&#10;Description automatically generated">
            <a:extLst>
              <a:ext uri="{FF2B5EF4-FFF2-40B4-BE49-F238E27FC236}">
                <a16:creationId xmlns:a16="http://schemas.microsoft.com/office/drawing/2014/main" id="{BF15C947-72E2-E951-957F-41F1162C46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95844" y="4408629"/>
            <a:ext cx="1608115" cy="98488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BC1B13C-A176-B73C-BEFF-D34A0B87E07B}"/>
              </a:ext>
            </a:extLst>
          </p:cNvPr>
          <p:cNvSpPr txBox="1"/>
          <p:nvPr/>
        </p:nvSpPr>
        <p:spPr>
          <a:xfrm>
            <a:off x="7620000" y="4121684"/>
            <a:ext cx="108668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01600">
                    <a:srgbClr val="000000">
                      <a:satMod val="175000"/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SRG ART-XC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90324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58AA4AA-7C56-8740-B4B3-8FF0AD6E9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1819549"/>
            <a:ext cx="2735969" cy="480985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78ED452-540D-DA46-90D8-7DD88179E252}"/>
              </a:ext>
            </a:extLst>
          </p:cNvPr>
          <p:cNvSpPr/>
          <p:nvPr/>
        </p:nvSpPr>
        <p:spPr>
          <a:xfrm>
            <a:off x="3362945" y="1450217"/>
            <a:ext cx="1951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800" dirty="0">
                <a:solidFill>
                  <a:srgbClr val="C00000"/>
                </a:solidFill>
              </a:rPr>
              <a:t>1-10 Mpc Scales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28600"/>
            <a:ext cx="8915400" cy="1219200"/>
          </a:xfrm>
        </p:spPr>
        <p:txBody>
          <a:bodyPr/>
          <a:lstStyle/>
          <a:p>
            <a:r>
              <a:rPr lang="en-US" sz="6000" dirty="0">
                <a:latin typeface="Rockwell"/>
                <a:cs typeface="Rockwell"/>
              </a:rPr>
              <a:t>Cosmic Environment</a:t>
            </a:r>
            <a:endParaRPr lang="en-US" sz="6000" baseline="-25000" dirty="0">
              <a:latin typeface="Rockwell"/>
              <a:cs typeface="Rockwel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F5F7FA-F945-4149-AEF9-30E6BFE1D3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819549"/>
            <a:ext cx="2730551" cy="480985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96099" y="1423263"/>
            <a:ext cx="2018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800" dirty="0">
                <a:solidFill>
                  <a:srgbClr val="C00000"/>
                </a:solidFill>
              </a:rPr>
              <a:t>0.1-1 Mpc Scales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A52ADBB-5202-3B43-AE0E-4AC872DD4C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480" y="4368800"/>
            <a:ext cx="849520" cy="431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C5BAB82-544B-FC50-6AB3-3E2F1F7143AF}"/>
              </a:ext>
            </a:extLst>
          </p:cNvPr>
          <p:cNvSpPr txBox="1"/>
          <p:nvPr/>
        </p:nvSpPr>
        <p:spPr>
          <a:xfrm>
            <a:off x="3336441" y="5715000"/>
            <a:ext cx="1787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Yang et al. (2018)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DA4E17-48D6-DE1C-23AC-BC858DAE1E48}"/>
              </a:ext>
            </a:extLst>
          </p:cNvPr>
          <p:cNvSpPr txBox="1"/>
          <p:nvPr/>
        </p:nvSpPr>
        <p:spPr>
          <a:xfrm>
            <a:off x="5786350" y="1371600"/>
            <a:ext cx="335765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11998"/>
                </a:solidFill>
              </a:rPr>
              <a:t>Using COSMOS </a:t>
            </a:r>
            <a:r>
              <a:rPr lang="en-US" dirty="0" err="1">
                <a:solidFill>
                  <a:srgbClr val="011998"/>
                </a:solidFill>
              </a:rPr>
              <a:t>UltraVISTA</a:t>
            </a:r>
            <a:endParaRPr lang="en-US" dirty="0">
              <a:solidFill>
                <a:srgbClr val="011998"/>
              </a:solidFill>
            </a:endParaRPr>
          </a:p>
          <a:p>
            <a:endParaRPr lang="en-US" dirty="0">
              <a:solidFill>
                <a:srgbClr val="011998"/>
              </a:solidFill>
            </a:endParaRPr>
          </a:p>
          <a:p>
            <a:r>
              <a:rPr lang="en-US" dirty="0">
                <a:solidFill>
                  <a:srgbClr val="011998"/>
                </a:solidFill>
                <a:effectLst/>
                <a:highlight>
                  <a:srgbClr val="DBDBDB"/>
                </a:highlight>
                <a:latin typeface="Rockwell" panose="02060603020205020403" pitchFamily="18" charset="77"/>
              </a:rPr>
              <a:t>Probe environments from field </a:t>
            </a:r>
          </a:p>
          <a:p>
            <a:r>
              <a:rPr lang="en-US" dirty="0">
                <a:solidFill>
                  <a:srgbClr val="011998"/>
                </a:solidFill>
                <a:effectLst/>
                <a:highlight>
                  <a:srgbClr val="DBDBDB"/>
                </a:highlight>
                <a:latin typeface="Rockwell" panose="02060603020205020403" pitchFamily="18" charset="77"/>
              </a:rPr>
              <a:t>to </a:t>
            </a:r>
            <a:r>
              <a:rPr lang="en-US" i="1" dirty="0" err="1">
                <a:solidFill>
                  <a:srgbClr val="011998"/>
                </a:solidFill>
                <a:effectLst/>
                <a:highlight>
                  <a:srgbClr val="DBDBDB"/>
                </a:highlight>
                <a:latin typeface="Rockwell" panose="02060603020205020403" pitchFamily="18" charset="77"/>
              </a:rPr>
              <a:t>M</a:t>
            </a:r>
            <a:r>
              <a:rPr lang="en-US" baseline="-25000" dirty="0" err="1">
                <a:solidFill>
                  <a:srgbClr val="011998"/>
                </a:solidFill>
                <a:effectLst/>
                <a:highlight>
                  <a:srgbClr val="DBDBDB"/>
                </a:highlight>
                <a:latin typeface="Rockwell" panose="02060603020205020403" pitchFamily="18" charset="77"/>
              </a:rPr>
              <a:t>Halo</a:t>
            </a:r>
            <a:r>
              <a:rPr lang="en-US" dirty="0">
                <a:solidFill>
                  <a:srgbClr val="011998"/>
                </a:solidFill>
                <a:effectLst/>
                <a:highlight>
                  <a:srgbClr val="DBDBDB"/>
                </a:highlight>
                <a:latin typeface="Rockwell" panose="02060603020205020403" pitchFamily="18" charset="77"/>
              </a:rPr>
              <a:t> ~ 10</a:t>
            </a:r>
            <a:r>
              <a:rPr lang="en-US" baseline="30000" dirty="0">
                <a:solidFill>
                  <a:srgbClr val="011998"/>
                </a:solidFill>
                <a:effectLst/>
                <a:highlight>
                  <a:srgbClr val="DBDBDB"/>
                </a:highlight>
                <a:latin typeface="Rockwell" panose="02060603020205020403" pitchFamily="18" charset="77"/>
              </a:rPr>
              <a:t>14</a:t>
            </a:r>
            <a:r>
              <a:rPr lang="en-US" dirty="0">
                <a:solidFill>
                  <a:srgbClr val="011998"/>
                </a:solidFill>
                <a:effectLst/>
                <a:highlight>
                  <a:srgbClr val="DBDBDB"/>
                </a:highlight>
                <a:latin typeface="Rockwell" panose="02060603020205020403" pitchFamily="18" charset="77"/>
              </a:rPr>
              <a:t> </a:t>
            </a:r>
            <a:r>
              <a:rPr lang="en-US" i="1" dirty="0">
                <a:solidFill>
                  <a:srgbClr val="011998"/>
                </a:solidFill>
                <a:effectLst/>
                <a:highlight>
                  <a:srgbClr val="DBDBDB"/>
                </a:highlight>
                <a:latin typeface="Rockwell" panose="02060603020205020403" pitchFamily="18" charset="77"/>
              </a:rPr>
              <a:t>M</a:t>
            </a:r>
            <a:r>
              <a:rPr lang="en-US" baseline="-25000" dirty="0">
                <a:solidFill>
                  <a:srgbClr val="011998"/>
                </a:solidFill>
                <a:effectLst/>
                <a:highlight>
                  <a:srgbClr val="DBDBDB"/>
                </a:highlight>
                <a:latin typeface="SegoeUISymbol"/>
              </a:rPr>
              <a:t>☉</a:t>
            </a:r>
            <a:r>
              <a:rPr lang="en-US" dirty="0">
                <a:solidFill>
                  <a:srgbClr val="011998"/>
                </a:solidFill>
                <a:effectLst/>
                <a:highlight>
                  <a:srgbClr val="DBDBDB"/>
                </a:highlight>
                <a:latin typeface="SegoeUISymbol"/>
              </a:rPr>
              <a:t> </a:t>
            </a:r>
            <a:r>
              <a:rPr lang="en-US" dirty="0">
                <a:solidFill>
                  <a:srgbClr val="011998"/>
                </a:solidFill>
                <a:effectLst/>
                <a:highlight>
                  <a:srgbClr val="DBDBDB"/>
                </a:highlight>
                <a:latin typeface="Rockwell" panose="02060603020205020403" pitchFamily="18" charset="77"/>
              </a:rPr>
              <a:t>clusters</a:t>
            </a:r>
          </a:p>
          <a:p>
            <a:endParaRPr lang="en-US" dirty="0">
              <a:solidFill>
                <a:srgbClr val="011998"/>
              </a:solidFill>
              <a:effectLst/>
              <a:highlight>
                <a:srgbClr val="DBDBDB"/>
              </a:highlight>
              <a:latin typeface="Rockwell" panose="02060603020205020403" pitchFamily="18" charset="77"/>
            </a:endParaRPr>
          </a:p>
          <a:p>
            <a:endParaRPr lang="en-US" dirty="0">
              <a:solidFill>
                <a:srgbClr val="011998"/>
              </a:solidFill>
              <a:effectLst/>
              <a:highlight>
                <a:srgbClr val="DBDBDB"/>
              </a:highlight>
              <a:latin typeface="Rockwell" panose="02060603020205020403" pitchFamily="18" charset="77"/>
            </a:endParaRPr>
          </a:p>
          <a:p>
            <a:endParaRPr lang="en-US" dirty="0">
              <a:solidFill>
                <a:srgbClr val="011998"/>
              </a:solidFill>
            </a:endParaRPr>
          </a:p>
          <a:p>
            <a:r>
              <a:rPr lang="en-US" i="1" dirty="0">
                <a:solidFill>
                  <a:srgbClr val="011998"/>
                </a:solidFill>
              </a:rPr>
              <a:t>M</a:t>
            </a:r>
            <a:r>
              <a:rPr lang="en-US" baseline="-25000" dirty="0">
                <a:solidFill>
                  <a:srgbClr val="011998"/>
                </a:solidFill>
              </a:rPr>
              <a:t>*</a:t>
            </a:r>
            <a:r>
              <a:rPr lang="en-US" dirty="0">
                <a:solidFill>
                  <a:srgbClr val="011998"/>
                </a:solidFill>
              </a:rPr>
              <a:t> is linked with environment</a:t>
            </a:r>
          </a:p>
          <a:p>
            <a:endParaRPr lang="en-US" dirty="0">
              <a:solidFill>
                <a:srgbClr val="011998"/>
              </a:solidFill>
            </a:endParaRPr>
          </a:p>
          <a:p>
            <a:r>
              <a:rPr lang="en-US" dirty="0">
                <a:solidFill>
                  <a:srgbClr val="011998"/>
                </a:solidFill>
              </a:rPr>
              <a:t>Partial-correlation testing shows </a:t>
            </a:r>
            <a:r>
              <a:rPr lang="en-US" i="1" dirty="0">
                <a:solidFill>
                  <a:srgbClr val="011998"/>
                </a:solidFill>
              </a:rPr>
              <a:t>M</a:t>
            </a:r>
            <a:r>
              <a:rPr lang="en-US" baseline="-25000" dirty="0">
                <a:solidFill>
                  <a:srgbClr val="011998"/>
                </a:solidFill>
              </a:rPr>
              <a:t>*</a:t>
            </a:r>
            <a:r>
              <a:rPr lang="en-US" dirty="0">
                <a:solidFill>
                  <a:srgbClr val="011998"/>
                </a:solidFill>
              </a:rPr>
              <a:t> easily beats environment</a:t>
            </a:r>
          </a:p>
          <a:p>
            <a:endParaRPr lang="en-US" dirty="0">
              <a:solidFill>
                <a:srgbClr val="011998"/>
              </a:solidFill>
            </a:endParaRPr>
          </a:p>
          <a:p>
            <a:r>
              <a:rPr lang="en-US" dirty="0">
                <a:solidFill>
                  <a:srgbClr val="011998"/>
                </a:solidFill>
              </a:rPr>
              <a:t>Any environmental enhancement</a:t>
            </a:r>
          </a:p>
          <a:p>
            <a:r>
              <a:rPr lang="en-US" dirty="0">
                <a:solidFill>
                  <a:srgbClr val="011998"/>
                </a:solidFill>
              </a:rPr>
              <a:t>arises because massive galaxies</a:t>
            </a:r>
          </a:p>
          <a:p>
            <a:r>
              <a:rPr lang="en-US" dirty="0">
                <a:solidFill>
                  <a:srgbClr val="011998"/>
                </a:solidFill>
              </a:rPr>
              <a:t>tend to live in rich environments</a:t>
            </a:r>
          </a:p>
          <a:p>
            <a:endParaRPr lang="en-US" dirty="0">
              <a:solidFill>
                <a:srgbClr val="011998"/>
              </a:solidFill>
            </a:endParaRPr>
          </a:p>
          <a:p>
            <a:endParaRPr lang="en-US" dirty="0">
              <a:solidFill>
                <a:srgbClr val="011998"/>
              </a:solidFill>
            </a:endParaRPr>
          </a:p>
          <a:p>
            <a:endParaRPr lang="en-US" dirty="0">
              <a:solidFill>
                <a:srgbClr val="011998"/>
              </a:solidFill>
            </a:endParaRPr>
          </a:p>
          <a:p>
            <a:r>
              <a:rPr lang="en-US" dirty="0">
                <a:solidFill>
                  <a:srgbClr val="011998"/>
                </a:solidFill>
              </a:rPr>
              <a:t>Must push above </a:t>
            </a:r>
            <a:r>
              <a:rPr lang="en-US" i="1" dirty="0" err="1">
                <a:solidFill>
                  <a:srgbClr val="011998"/>
                </a:solidFill>
                <a:effectLst/>
                <a:highlight>
                  <a:srgbClr val="DBDBDB"/>
                </a:highlight>
                <a:latin typeface="Rockwell" panose="02060603020205020403" pitchFamily="18" charset="77"/>
              </a:rPr>
              <a:t>M</a:t>
            </a:r>
            <a:r>
              <a:rPr lang="en-US" baseline="-25000" dirty="0" err="1">
                <a:solidFill>
                  <a:srgbClr val="011998"/>
                </a:solidFill>
                <a:effectLst/>
                <a:highlight>
                  <a:srgbClr val="DBDBDB"/>
                </a:highlight>
                <a:latin typeface="Rockwell" panose="02060603020205020403" pitchFamily="18" charset="77"/>
              </a:rPr>
              <a:t>Halo</a:t>
            </a:r>
            <a:r>
              <a:rPr lang="en-US" dirty="0">
                <a:solidFill>
                  <a:srgbClr val="011998"/>
                </a:solidFill>
                <a:effectLst/>
                <a:highlight>
                  <a:srgbClr val="DBDBDB"/>
                </a:highlight>
                <a:latin typeface="Rockwell" panose="02060603020205020403" pitchFamily="18" charset="77"/>
              </a:rPr>
              <a:t> ~ 10</a:t>
            </a:r>
            <a:r>
              <a:rPr lang="en-US" baseline="30000" dirty="0">
                <a:solidFill>
                  <a:srgbClr val="011998"/>
                </a:solidFill>
                <a:effectLst/>
                <a:highlight>
                  <a:srgbClr val="DBDBDB"/>
                </a:highlight>
                <a:latin typeface="Rockwell" panose="02060603020205020403" pitchFamily="18" charset="77"/>
              </a:rPr>
              <a:t>14</a:t>
            </a:r>
            <a:r>
              <a:rPr lang="en-US" dirty="0">
                <a:solidFill>
                  <a:srgbClr val="011998"/>
                </a:solidFill>
                <a:effectLst/>
                <a:highlight>
                  <a:srgbClr val="DBDBDB"/>
                </a:highlight>
                <a:latin typeface="Rockwell" panose="02060603020205020403" pitchFamily="18" charset="77"/>
              </a:rPr>
              <a:t> </a:t>
            </a:r>
            <a:r>
              <a:rPr lang="en-US" i="1" dirty="0">
                <a:solidFill>
                  <a:srgbClr val="011998"/>
                </a:solidFill>
                <a:effectLst/>
                <a:highlight>
                  <a:srgbClr val="DBDBDB"/>
                </a:highlight>
                <a:latin typeface="Rockwell" panose="02060603020205020403" pitchFamily="18" charset="77"/>
              </a:rPr>
              <a:t>M</a:t>
            </a:r>
            <a:r>
              <a:rPr lang="en-US" baseline="-25000" dirty="0">
                <a:solidFill>
                  <a:srgbClr val="011998"/>
                </a:solidFill>
                <a:effectLst/>
                <a:highlight>
                  <a:srgbClr val="DBDBDB"/>
                </a:highlight>
                <a:latin typeface="SegoeUISymbol"/>
              </a:rPr>
              <a:t>☉ </a:t>
            </a:r>
            <a:r>
              <a:rPr lang="en-US" dirty="0">
                <a:solidFill>
                  <a:srgbClr val="011998"/>
                </a:solidFill>
              </a:rPr>
              <a:t>with LSST DDFs and MOONS – to</a:t>
            </a:r>
          </a:p>
          <a:p>
            <a:r>
              <a:rPr lang="en-US" dirty="0">
                <a:solidFill>
                  <a:srgbClr val="011998"/>
                </a:solidFill>
              </a:rPr>
              <a:t>connect to targeted protoclusters</a:t>
            </a:r>
          </a:p>
        </p:txBody>
      </p:sp>
    </p:spTree>
    <p:extLst>
      <p:ext uri="{BB962C8B-B14F-4D97-AF65-F5344CB8AC3E}">
        <p14:creationId xmlns:p14="http://schemas.microsoft.com/office/powerpoint/2010/main" val="413999126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09979" cy="1020762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Rockwell" pitchFamily="-108" charset="0"/>
              </a:rPr>
              <a:t>High-Redshift Demography in 1999</a:t>
            </a:r>
          </a:p>
        </p:txBody>
      </p:sp>
      <p:sp>
        <p:nvSpPr>
          <p:cNvPr id="8" name="Rectangle 7"/>
          <p:cNvSpPr/>
          <p:nvPr/>
        </p:nvSpPr>
        <p:spPr>
          <a:xfrm>
            <a:off x="304800" y="1228889"/>
            <a:ext cx="8534400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0099"/>
                </a:solidFill>
              </a:rPr>
              <a:t>Constraints on high-redshift (</a:t>
            </a:r>
            <a:r>
              <a:rPr lang="en-US" sz="2000" i="1" dirty="0">
                <a:solidFill>
                  <a:srgbClr val="000099"/>
                </a:solidFill>
              </a:rPr>
              <a:t>z</a:t>
            </a:r>
            <a:r>
              <a:rPr lang="en-US" sz="2000" dirty="0">
                <a:solidFill>
                  <a:srgbClr val="000099"/>
                </a:solidFill>
              </a:rPr>
              <a:t> &gt; 3.5) demography </a:t>
            </a:r>
            <a:r>
              <a:rPr lang="en-US" sz="2000" i="1" dirty="0">
                <a:solidFill>
                  <a:srgbClr val="000099"/>
                </a:solidFill>
              </a:rPr>
              <a:t>highly</a:t>
            </a:r>
            <a:r>
              <a:rPr lang="en-US" sz="2000" dirty="0">
                <a:solidFill>
                  <a:srgbClr val="000099"/>
                </a:solidFill>
              </a:rPr>
              <a:t> uncertain.</a:t>
            </a:r>
          </a:p>
          <a:p>
            <a:pPr algn="ctr"/>
            <a:endParaRPr lang="en-US" sz="1050" dirty="0">
              <a:solidFill>
                <a:srgbClr val="000099"/>
              </a:solidFill>
            </a:endParaRPr>
          </a:p>
          <a:p>
            <a:pPr algn="ctr"/>
            <a:r>
              <a:rPr lang="en-US" sz="2000" dirty="0">
                <a:solidFill>
                  <a:srgbClr val="000099"/>
                </a:solidFill>
              </a:rPr>
              <a:t>Hints of no decline in the X-ray quasar number density at high redshift.</a:t>
            </a:r>
          </a:p>
          <a:p>
            <a:pPr algn="ctr"/>
            <a:endParaRPr lang="en-US" sz="1050" dirty="0">
              <a:solidFill>
                <a:srgbClr val="000099"/>
              </a:solidFill>
            </a:endParaRPr>
          </a:p>
          <a:p>
            <a:pPr algn="ctr"/>
            <a:r>
              <a:rPr lang="en-US" sz="2000" dirty="0">
                <a:solidFill>
                  <a:srgbClr val="000099"/>
                </a:solidFill>
              </a:rPr>
              <a:t>AGNs plausibly dominated reionization.</a:t>
            </a:r>
          </a:p>
        </p:txBody>
      </p:sp>
      <p:pic>
        <p:nvPicPr>
          <p:cNvPr id="14" name="Picture 13" descr="haiman-loeb-abstract-marked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3619010"/>
            <a:ext cx="4953000" cy="2628296"/>
          </a:xfrm>
          <a:prstGeom prst="rect">
            <a:avLst/>
          </a:prstGeom>
        </p:spPr>
      </p:pic>
      <p:pic>
        <p:nvPicPr>
          <p:cNvPr id="15" name="Picture 14" descr="miyaji2000-highz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821" y="3466609"/>
            <a:ext cx="3785579" cy="316279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417741" y="5905010"/>
            <a:ext cx="13160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Miyaji et al. (2000)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38465" y="2743200"/>
            <a:ext cx="28905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800" dirty="0">
                <a:solidFill>
                  <a:srgbClr val="CC3300"/>
                </a:solidFill>
              </a:rPr>
              <a:t>No Decline of X-ray </a:t>
            </a:r>
          </a:p>
          <a:p>
            <a:pPr lvl="0" algn="ctr"/>
            <a:r>
              <a:rPr lang="en-US" sz="1800" dirty="0">
                <a:solidFill>
                  <a:srgbClr val="CC3300"/>
                </a:solidFill>
              </a:rPr>
              <a:t>Quasars at High Redshift?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837300" y="3059668"/>
            <a:ext cx="3355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800" dirty="0">
                <a:solidFill>
                  <a:srgbClr val="CC3300"/>
                </a:solidFill>
              </a:rPr>
              <a:t>One prediction for Chandra…</a:t>
            </a:r>
          </a:p>
        </p:txBody>
      </p:sp>
    </p:spTree>
    <p:extLst>
      <p:ext uri="{BB962C8B-B14F-4D97-AF65-F5344CB8AC3E}">
        <p14:creationId xmlns:p14="http://schemas.microsoft.com/office/powerpoint/2010/main" val="20004750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583" y="2362200"/>
            <a:ext cx="4241985" cy="3200400"/>
          </a:xfrm>
          <a:prstGeom prst="rect">
            <a:avLst/>
          </a:prstGeom>
        </p:spPr>
      </p:pic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712968" cy="1219200"/>
          </a:xfrm>
        </p:spPr>
        <p:txBody>
          <a:bodyPr/>
          <a:lstStyle/>
          <a:p>
            <a:r>
              <a:rPr lang="en-US" sz="3600" dirty="0">
                <a:latin typeface="Rockwell"/>
                <a:cs typeface="Rockwell"/>
              </a:rPr>
              <a:t>Space Density and Obscured Fraction at </a:t>
            </a:r>
            <a:r>
              <a:rPr lang="en-US" sz="3600" i="1" dirty="0">
                <a:latin typeface="Rockwell"/>
                <a:cs typeface="Rockwell"/>
              </a:rPr>
              <a:t>z</a:t>
            </a:r>
            <a:r>
              <a:rPr lang="en-US" sz="3600" dirty="0">
                <a:latin typeface="Rockwell"/>
                <a:cs typeface="Rockwell"/>
              </a:rPr>
              <a:t> ~ 3-5 for High-to-Moderate </a:t>
            </a:r>
            <a:r>
              <a:rPr lang="en-US" sz="3600" i="1" dirty="0">
                <a:latin typeface="Rockwell"/>
                <a:cs typeface="Rockwell"/>
              </a:rPr>
              <a:t>L</a:t>
            </a:r>
            <a:r>
              <a:rPr lang="en-US" sz="3600" baseline="-25000" dirty="0">
                <a:latin typeface="Rockwell"/>
                <a:cs typeface="Rockwell"/>
              </a:rPr>
              <a:t>X</a:t>
            </a:r>
            <a:r>
              <a:rPr lang="en-US" sz="3600" dirty="0">
                <a:latin typeface="Rockwell"/>
                <a:cs typeface="Rockwell"/>
              </a:rPr>
              <a:t> AGNs</a:t>
            </a:r>
            <a:endParaRPr lang="en-US" sz="3600" dirty="0">
              <a:solidFill>
                <a:schemeClr val="tx1"/>
              </a:solidFill>
              <a:latin typeface="Rockwell"/>
              <a:cs typeface="Rockwel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42394" y="4758074"/>
            <a:ext cx="13313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3B8105"/>
                </a:solidFill>
              </a:rPr>
              <a:t>Vito et al. (2018)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82" y="2286000"/>
            <a:ext cx="4294094" cy="35814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199965" y="1600200"/>
            <a:ext cx="48678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C00000"/>
                </a:solidFill>
              </a:rPr>
              <a:t>High Obscured Fraction (</a:t>
            </a:r>
            <a:r>
              <a:rPr lang="en-US" sz="1800" i="1" dirty="0">
                <a:solidFill>
                  <a:srgbClr val="C00000"/>
                </a:solidFill>
              </a:rPr>
              <a:t>N</a:t>
            </a:r>
            <a:r>
              <a:rPr lang="en-US" sz="1800" baseline="-25000" dirty="0">
                <a:solidFill>
                  <a:srgbClr val="C00000"/>
                </a:solidFill>
              </a:rPr>
              <a:t>H</a:t>
            </a:r>
            <a:r>
              <a:rPr lang="en-US" sz="1800" dirty="0">
                <a:solidFill>
                  <a:srgbClr val="C00000"/>
                </a:solidFill>
              </a:rPr>
              <a:t> &gt; 10</a:t>
            </a:r>
            <a:r>
              <a:rPr lang="en-US" sz="1800" baseline="30000" dirty="0">
                <a:solidFill>
                  <a:srgbClr val="C00000"/>
                </a:solidFill>
              </a:rPr>
              <a:t>23</a:t>
            </a:r>
            <a:r>
              <a:rPr lang="en-US" sz="1800" dirty="0">
                <a:solidFill>
                  <a:srgbClr val="C00000"/>
                </a:solidFill>
              </a:rPr>
              <a:t> cm</a:t>
            </a:r>
            <a:r>
              <a:rPr lang="en-US" sz="1800" baseline="30000" dirty="0">
                <a:solidFill>
                  <a:srgbClr val="C00000"/>
                </a:solidFill>
              </a:rPr>
              <a:t>-2</a:t>
            </a:r>
            <a:r>
              <a:rPr lang="en-US" sz="1800" dirty="0">
                <a:solidFill>
                  <a:srgbClr val="C00000"/>
                </a:solidFill>
              </a:rPr>
              <a:t>)</a:t>
            </a:r>
          </a:p>
          <a:p>
            <a:pPr algn="ctr"/>
            <a:r>
              <a:rPr lang="en-US" sz="1800" dirty="0">
                <a:solidFill>
                  <a:srgbClr val="C00000"/>
                </a:solidFill>
              </a:rPr>
              <a:t>of Chandra Deep Fields AGNs</a:t>
            </a:r>
          </a:p>
        </p:txBody>
      </p:sp>
      <p:sp>
        <p:nvSpPr>
          <p:cNvPr id="9" name="Rectangle 8"/>
          <p:cNvSpPr/>
          <p:nvPr/>
        </p:nvSpPr>
        <p:spPr>
          <a:xfrm>
            <a:off x="76200" y="1600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800" dirty="0">
                <a:solidFill>
                  <a:srgbClr val="CA1B2A"/>
                </a:solidFill>
              </a:rPr>
              <a:t>High-Redshift Decline at Low, </a:t>
            </a:r>
          </a:p>
          <a:p>
            <a:pPr algn="ctr"/>
            <a:r>
              <a:rPr lang="en-US" sz="1800" dirty="0">
                <a:solidFill>
                  <a:srgbClr val="CA1B2A"/>
                </a:solidFill>
              </a:rPr>
              <a:t>Moderate, and High Luminosities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89647" y="5997714"/>
            <a:ext cx="89019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11A99"/>
                </a:solidFill>
              </a:rPr>
              <a:t>Decline at low-to-moderate </a:t>
            </a:r>
            <a:r>
              <a:rPr lang="en-US" i="1" dirty="0">
                <a:solidFill>
                  <a:srgbClr val="011A99"/>
                </a:solidFill>
              </a:rPr>
              <a:t>L</a:t>
            </a:r>
            <a:r>
              <a:rPr lang="en-US" baseline="-25000" dirty="0">
                <a:solidFill>
                  <a:srgbClr val="011A99"/>
                </a:solidFill>
              </a:rPr>
              <a:t>X</a:t>
            </a:r>
            <a:r>
              <a:rPr lang="en-US" dirty="0">
                <a:solidFill>
                  <a:srgbClr val="011A99"/>
                </a:solidFill>
              </a:rPr>
              <a:t> slightly steeper than at high luminosities.</a:t>
            </a:r>
          </a:p>
          <a:p>
            <a:endParaRPr lang="en-US" sz="800" dirty="0">
              <a:solidFill>
                <a:srgbClr val="011A99"/>
              </a:solidFill>
            </a:endParaRPr>
          </a:p>
          <a:p>
            <a:r>
              <a:rPr lang="en-US" dirty="0">
                <a:solidFill>
                  <a:srgbClr val="011A99"/>
                </a:solidFill>
              </a:rPr>
              <a:t>High-</a:t>
            </a:r>
            <a:r>
              <a:rPr lang="en-US" i="1" dirty="0">
                <a:solidFill>
                  <a:srgbClr val="011A99"/>
                </a:solidFill>
              </a:rPr>
              <a:t>L</a:t>
            </a:r>
            <a:r>
              <a:rPr lang="en-US" baseline="-25000" dirty="0">
                <a:solidFill>
                  <a:srgbClr val="011A99"/>
                </a:solidFill>
              </a:rPr>
              <a:t>X</a:t>
            </a:r>
            <a:r>
              <a:rPr lang="en-US" dirty="0">
                <a:solidFill>
                  <a:srgbClr val="011A99"/>
                </a:solidFill>
              </a:rPr>
              <a:t> decline has similar form to decline of massive galaxies, but not moderate-</a:t>
            </a:r>
            <a:r>
              <a:rPr lang="en-US" i="1" dirty="0">
                <a:solidFill>
                  <a:srgbClr val="011A99"/>
                </a:solidFill>
              </a:rPr>
              <a:t>L</a:t>
            </a:r>
            <a:r>
              <a:rPr lang="en-US" baseline="-25000" dirty="0">
                <a:solidFill>
                  <a:srgbClr val="011A99"/>
                </a:solidFill>
              </a:rPr>
              <a:t>X</a:t>
            </a:r>
            <a:r>
              <a:rPr lang="en-US" dirty="0">
                <a:solidFill>
                  <a:srgbClr val="011A99"/>
                </a:solidFill>
              </a:rPr>
              <a:t> decline. </a:t>
            </a:r>
          </a:p>
        </p:txBody>
      </p:sp>
    </p:spTree>
    <p:extLst>
      <p:ext uri="{BB962C8B-B14F-4D97-AF65-F5344CB8AC3E}">
        <p14:creationId xmlns:p14="http://schemas.microsoft.com/office/powerpoint/2010/main" val="98467119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A6A5B20-FC89-F740-9E78-1756FF038F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854" y="3580992"/>
            <a:ext cx="4825746" cy="28951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784656"/>
          </a:xfrm>
        </p:spPr>
        <p:txBody>
          <a:bodyPr/>
          <a:lstStyle/>
          <a:p>
            <a:r>
              <a:rPr lang="en-US" sz="3600" dirty="0">
                <a:latin typeface="Rockwell"/>
                <a:cs typeface="Rockwell"/>
              </a:rPr>
              <a:t>7 Ms Stacking - Seeds of First SMBHs</a:t>
            </a:r>
          </a:p>
        </p:txBody>
      </p:sp>
      <p:sp>
        <p:nvSpPr>
          <p:cNvPr id="8" name="Rectangle 7"/>
          <p:cNvSpPr/>
          <p:nvPr/>
        </p:nvSpPr>
        <p:spPr>
          <a:xfrm>
            <a:off x="381000" y="940475"/>
            <a:ext cx="8022068" cy="25237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11998"/>
                </a:solidFill>
              </a:rPr>
              <a:t>Pushing as faint as possible to constrain first SMBH seeds with Chandra.</a:t>
            </a:r>
          </a:p>
          <a:p>
            <a:endParaRPr lang="en-US" sz="1000" dirty="0">
              <a:solidFill>
                <a:srgbClr val="011998"/>
              </a:solidFill>
            </a:endParaRPr>
          </a:p>
          <a:p>
            <a:r>
              <a:rPr lang="en-US" dirty="0">
                <a:solidFill>
                  <a:srgbClr val="011998"/>
                </a:solidFill>
              </a:rPr>
              <a:t>X-ray stacking of individually undetected galaxies (100-1400 per bin) can provide </a:t>
            </a:r>
          </a:p>
          <a:p>
            <a:r>
              <a:rPr lang="en-US" dirty="0">
                <a:solidFill>
                  <a:srgbClr val="011998"/>
                </a:solidFill>
              </a:rPr>
              <a:t>average X-ray detections to </a:t>
            </a:r>
            <a:r>
              <a:rPr lang="en-US" i="1" dirty="0">
                <a:solidFill>
                  <a:srgbClr val="011998"/>
                </a:solidFill>
              </a:rPr>
              <a:t>z</a:t>
            </a:r>
            <a:r>
              <a:rPr lang="en-US" dirty="0">
                <a:solidFill>
                  <a:srgbClr val="011998"/>
                </a:solidFill>
              </a:rPr>
              <a:t> = 4.5-5.5, and useful upper limits at higher redshifts. </a:t>
            </a:r>
          </a:p>
          <a:p>
            <a:endParaRPr lang="en-US" sz="1000" dirty="0">
              <a:solidFill>
                <a:srgbClr val="011998"/>
              </a:solidFill>
            </a:endParaRPr>
          </a:p>
          <a:p>
            <a:r>
              <a:rPr lang="en-US" dirty="0">
                <a:solidFill>
                  <a:srgbClr val="011998"/>
                </a:solidFill>
              </a:rPr>
              <a:t>Signal appears to be mostly from high-mass X-ray binaries in massive galaxies.</a:t>
            </a:r>
          </a:p>
          <a:p>
            <a:endParaRPr lang="en-US" sz="1000" dirty="0">
              <a:solidFill>
                <a:srgbClr val="011998"/>
              </a:solidFill>
            </a:endParaRPr>
          </a:p>
          <a:p>
            <a:r>
              <a:rPr lang="en-US" dirty="0">
                <a:solidFill>
                  <a:srgbClr val="011998"/>
                </a:solidFill>
              </a:rPr>
              <a:t>Most high-redshift SMBH accretion occurs in short AGN phase – continuous low-rate</a:t>
            </a:r>
          </a:p>
          <a:p>
            <a:r>
              <a:rPr lang="en-US" dirty="0">
                <a:solidFill>
                  <a:srgbClr val="011998"/>
                </a:solidFill>
              </a:rPr>
              <a:t>accretion contribution appears small.</a:t>
            </a:r>
          </a:p>
          <a:p>
            <a:endParaRPr lang="en-US" sz="1000" dirty="0">
              <a:solidFill>
                <a:srgbClr val="011998"/>
              </a:solidFill>
            </a:endParaRPr>
          </a:p>
          <a:p>
            <a:r>
              <a:rPr lang="en-US" dirty="0">
                <a:solidFill>
                  <a:srgbClr val="011998"/>
                </a:solidFill>
              </a:rPr>
              <a:t>AGNs unlikely to dominate cosmic reionization, but will have secondary effects.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655534" y="5714592"/>
            <a:ext cx="19993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3B8105"/>
                </a:solidFill>
              </a:rPr>
              <a:t>Vito et al. (2016, 2017)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6EB928-97B8-8643-975B-6C025F1C5D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496" y="3505200"/>
            <a:ext cx="3962400" cy="317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899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>
          <a:xfrm>
            <a:off x="196459" y="175142"/>
            <a:ext cx="8712968" cy="674278"/>
          </a:xfrm>
        </p:spPr>
        <p:txBody>
          <a:bodyPr/>
          <a:lstStyle/>
          <a:p>
            <a:r>
              <a:rPr lang="en-US" sz="3200" dirty="0">
                <a:solidFill>
                  <a:schemeClr val="bg1"/>
                </a:solidFill>
                <a:latin typeface="Rockwell"/>
                <a:cs typeface="Rockwell"/>
              </a:rPr>
              <a:t>X-ray Emission from Active Galactic Nuclei</a:t>
            </a:r>
          </a:p>
        </p:txBody>
      </p:sp>
      <p:pic>
        <p:nvPicPr>
          <p:cNvPr id="10" name="Picture 9" descr="coronaloop_trace_bi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005874"/>
            <a:ext cx="2401157" cy="1671537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1" name="Rectangle 10"/>
          <p:cNvSpPr/>
          <p:nvPr/>
        </p:nvSpPr>
        <p:spPr>
          <a:xfrm>
            <a:off x="233501" y="6106180"/>
            <a:ext cx="22048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01600">
                    <a:srgbClr val="000000">
                      <a:satMod val="175000"/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Solar Coronal Loops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01600">
                    <a:srgbClr val="000000">
                      <a:satMod val="175000"/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Seen in EUV with TRACE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92096" y="6466786"/>
            <a:ext cx="16995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Tr’Ehnl &amp; Brandt (2017)</a:t>
            </a:r>
          </a:p>
        </p:txBody>
      </p:sp>
      <p:sp>
        <p:nvSpPr>
          <p:cNvPr id="6" name="Freeform 84"/>
          <p:cNvSpPr>
            <a:spLocks/>
          </p:cNvSpPr>
          <p:nvPr/>
        </p:nvSpPr>
        <p:spPr bwMode="auto">
          <a:xfrm rot="18900000" flipV="1">
            <a:off x="6416699" y="5264767"/>
            <a:ext cx="943805" cy="47270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oval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  <p:sp>
        <p:nvSpPr>
          <p:cNvPr id="7" name="Freeform 86"/>
          <p:cNvSpPr>
            <a:spLocks/>
          </p:cNvSpPr>
          <p:nvPr/>
        </p:nvSpPr>
        <p:spPr bwMode="auto">
          <a:xfrm rot="5400000" flipH="1">
            <a:off x="6806993" y="4475077"/>
            <a:ext cx="818294" cy="45719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round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6600" y="487680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UV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224656" y="4419961"/>
            <a:ext cx="6917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X-ray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4422" y="765657"/>
            <a:ext cx="7355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Nearly universal from luminous AGNs. From immediate vicinity of black hole.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739585" y="5401112"/>
            <a:ext cx="214045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glow rad="63500">
                    <a:srgbClr val="FFFFFF"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Compton up-scattering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glow rad="63500">
                    <a:srgbClr val="FFFFFF"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of photons by ~ 10</a:t>
            </a:r>
            <a:r>
              <a:rPr kumimoji="0" lang="en-US" sz="14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>
                  <a:glow rad="63500">
                    <a:srgbClr val="FFFFFF"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9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glow rad="63500">
                    <a:srgbClr val="FFFFFF"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 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glow rad="63500">
                    <a:srgbClr val="FFFFFF"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accretion-disk “corona”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 flipV="1">
            <a:off x="7207624" y="3962400"/>
            <a:ext cx="0" cy="99773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Freeform 84"/>
          <p:cNvSpPr>
            <a:spLocks/>
          </p:cNvSpPr>
          <p:nvPr/>
        </p:nvSpPr>
        <p:spPr bwMode="auto">
          <a:xfrm rot="18886258">
            <a:off x="1094170" y="4322178"/>
            <a:ext cx="860036" cy="45719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oval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  <p:sp>
        <p:nvSpPr>
          <p:cNvPr id="60" name="Freeform 86"/>
          <p:cNvSpPr>
            <a:spLocks/>
          </p:cNvSpPr>
          <p:nvPr/>
        </p:nvSpPr>
        <p:spPr bwMode="auto">
          <a:xfrm rot="4200000" flipH="1" flipV="1">
            <a:off x="1583672" y="4397101"/>
            <a:ext cx="804008" cy="45719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round/>
            <a:headEnd type="oval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  <p:sp>
        <p:nvSpPr>
          <p:cNvPr id="61" name="Freeform 86"/>
          <p:cNvSpPr>
            <a:spLocks/>
          </p:cNvSpPr>
          <p:nvPr/>
        </p:nvSpPr>
        <p:spPr bwMode="auto">
          <a:xfrm rot="6005156" flipH="1">
            <a:off x="1822400" y="4366391"/>
            <a:ext cx="818294" cy="53414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round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420814" y="3433368"/>
            <a:ext cx="2209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glow rad="63500">
                    <a:srgbClr val="FFFFFF"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Compton reflection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glow rad="63500">
                    <a:srgbClr val="FFFFFF"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or Fe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glow rad="63500">
                    <a:srgbClr val="FFFFFF"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K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glow rad="63500">
                    <a:srgbClr val="FFFFFF">
                      <a:alpha val="80000"/>
                    </a:srgbClr>
                  </a:glow>
                </a:effectLst>
                <a:uLnTx/>
                <a:uFillTx/>
                <a:latin typeface="Symbol" charset="2"/>
                <a:ea typeface="Symbol" charset="2"/>
                <a:cs typeface="Symbol" charset="2"/>
              </a:rPr>
              <a:t>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glow rad="63500">
                    <a:srgbClr val="FFFFFF"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 emission</a:t>
            </a:r>
          </a:p>
        </p:txBody>
      </p:sp>
      <p:sp>
        <p:nvSpPr>
          <p:cNvPr id="66" name="Rectangle 65"/>
          <p:cNvSpPr/>
          <p:nvPr/>
        </p:nvSpPr>
        <p:spPr>
          <a:xfrm>
            <a:off x="1177150" y="4050344"/>
            <a:ext cx="4700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UV</a:t>
            </a:r>
          </a:p>
        </p:txBody>
      </p:sp>
      <p:sp>
        <p:nvSpPr>
          <p:cNvPr id="68" name="Rectangle 67"/>
          <p:cNvSpPr/>
          <p:nvPr/>
        </p:nvSpPr>
        <p:spPr>
          <a:xfrm>
            <a:off x="2280008" y="4114800"/>
            <a:ext cx="6917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X-ray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59883" y="1528927"/>
            <a:ext cx="1310552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UV to X-ray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image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2286000" y="3862627"/>
            <a:ext cx="0" cy="99773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86">
            <a:extLst>
              <a:ext uri="{FF2B5EF4-FFF2-40B4-BE49-F238E27FC236}">
                <a16:creationId xmlns:a16="http://schemas.microsoft.com/office/drawing/2014/main" id="{85BBDF9B-C129-0247-87FB-E67F39E98889}"/>
              </a:ext>
            </a:extLst>
          </p:cNvPr>
          <p:cNvSpPr>
            <a:spLocks/>
          </p:cNvSpPr>
          <p:nvPr/>
        </p:nvSpPr>
        <p:spPr bwMode="auto">
          <a:xfrm rot="6552326" flipH="1">
            <a:off x="4414312" y="2443687"/>
            <a:ext cx="818294" cy="45719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round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288591A-CAC6-FC46-8741-2950E7C17482}"/>
              </a:ext>
            </a:extLst>
          </p:cNvPr>
          <p:cNvCxnSpPr/>
          <p:nvPr/>
        </p:nvCxnSpPr>
        <p:spPr>
          <a:xfrm flipV="1">
            <a:off x="4953000" y="1972877"/>
            <a:ext cx="0" cy="99773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8C814241-B756-264E-A6F3-E49C4A371193}"/>
              </a:ext>
            </a:extLst>
          </p:cNvPr>
          <p:cNvSpPr/>
          <p:nvPr/>
        </p:nvSpPr>
        <p:spPr>
          <a:xfrm>
            <a:off x="4757360" y="2524780"/>
            <a:ext cx="21006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glow rad="63500">
                    <a:srgbClr val="FFFFFF"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Compton up-scattering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glow rad="63500">
                    <a:srgbClr val="FFFFFF">
                      <a:alpha val="80000"/>
                    </a:srgbClr>
                  </a:glow>
                </a:effectLst>
                <a:uLnTx/>
                <a:uFillTx/>
                <a:latin typeface="Rockwell" pitchFamily="-108" charset="0"/>
                <a:cs typeface="Arial" pitchFamily="-108" charset="0"/>
              </a:rPr>
              <a:t>by nonthermal jet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C4A59C4-268E-C24F-BCE8-0615755B95F9}"/>
              </a:ext>
            </a:extLst>
          </p:cNvPr>
          <p:cNvSpPr/>
          <p:nvPr/>
        </p:nvSpPr>
        <p:spPr>
          <a:xfrm>
            <a:off x="4876800" y="2176046"/>
            <a:ext cx="6916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X-ray</a:t>
            </a:r>
          </a:p>
        </p:txBody>
      </p:sp>
    </p:spTree>
    <p:extLst>
      <p:ext uri="{BB962C8B-B14F-4D97-AF65-F5344CB8AC3E}">
        <p14:creationId xmlns:p14="http://schemas.microsoft.com/office/powerpoint/2010/main" val="1226291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58200" cy="1173162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Rockwell" pitchFamily="-108" charset="0"/>
              </a:rPr>
              <a:t>X-ray Emission is Penetrating with Reduced Absorption Bias</a:t>
            </a:r>
          </a:p>
        </p:txBody>
      </p:sp>
      <p:sp>
        <p:nvSpPr>
          <p:cNvPr id="16388" name="Rectangle 12"/>
          <p:cNvSpPr>
            <a:spLocks noChangeArrowheads="1"/>
          </p:cNvSpPr>
          <p:nvPr/>
        </p:nvSpPr>
        <p:spPr bwMode="auto">
          <a:xfrm>
            <a:off x="990600" y="5181600"/>
            <a:ext cx="7315200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X-ray emission can penetrate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and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 measure large column densities. Hand (10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23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 cm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-2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), chest (10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24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 cm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-2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).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Rockwell" pitchFamily="-108" charset="0"/>
              <a:cs typeface="Arial" pitchFamily="-10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Absorption bias drops going to high redshift, as gain access to increasingly penetrating rest-frame X-rays.</a:t>
            </a:r>
          </a:p>
        </p:txBody>
      </p:sp>
      <p:pic>
        <p:nvPicPr>
          <p:cNvPr id="7" name="Picture 6" descr="cold-absn-animation-2010-0p5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0067" y="1676400"/>
            <a:ext cx="4401204" cy="329854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736166"/>
            <a:ext cx="3340100" cy="1369234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1295400" y="3050366"/>
            <a:ext cx="1295400" cy="12954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>
            <a:glow rad="25400">
              <a:schemeClr val="accent4">
                <a:satMod val="175000"/>
                <a:alpha val="8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032896" y="2506548"/>
            <a:ext cx="231050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11998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AGN light usually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11998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substantially obscured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11998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by both nuclear and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11998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galaxy-scale material</a:t>
            </a:r>
          </a:p>
        </p:txBody>
      </p:sp>
      <p:pic>
        <p:nvPicPr>
          <p:cNvPr id="4" name="Picture 3" descr="Diagram of a diagram of a wind&#10;&#10;Description automatically generated">
            <a:extLst>
              <a:ext uri="{FF2B5EF4-FFF2-40B4-BE49-F238E27FC236}">
                <a16:creationId xmlns:a16="http://schemas.microsoft.com/office/drawing/2014/main" id="{158AD848-1801-62E4-6497-C149584575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56" y="1489444"/>
            <a:ext cx="1882673" cy="148472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915400" cy="639762"/>
          </a:xfrm>
        </p:spPr>
        <p:txBody>
          <a:bodyPr/>
          <a:lstStyle/>
          <a:p>
            <a:pPr eaLnBrk="1" hangingPunct="1"/>
            <a:r>
              <a:rPr lang="en-US" sz="3200" dirty="0">
                <a:solidFill>
                  <a:srgbClr val="000000"/>
                </a:solidFill>
                <a:latin typeface="Rockwell"/>
                <a:cs typeface="Rockwell"/>
              </a:rPr>
              <a:t>X-rays Have Low Dilution by Host Starlight</a:t>
            </a:r>
          </a:p>
        </p:txBody>
      </p:sp>
      <p:pic>
        <p:nvPicPr>
          <p:cNvPr id="5" name="Picture 4" descr="ngc3783a-croppe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188" y="1422522"/>
            <a:ext cx="4173675" cy="4104455"/>
          </a:xfrm>
          <a:prstGeom prst="rect">
            <a:avLst/>
          </a:prstGeom>
        </p:spPr>
      </p:pic>
      <p:pic>
        <p:nvPicPr>
          <p:cNvPr id="6" name="Picture 5" descr="ngc3783-chandra-to-scale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5669" y="1422522"/>
            <a:ext cx="4037331" cy="40684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8773" y="1638546"/>
            <a:ext cx="1142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Optical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93321" y="1602542"/>
            <a:ext cx="1416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2-10 keV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21532" y="914400"/>
            <a:ext cx="68282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A1B2A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Optical vs. X-ray Emission from a Local AGN (NGC 3783)</a:t>
            </a:r>
          </a:p>
        </p:txBody>
      </p:sp>
      <p:sp>
        <p:nvSpPr>
          <p:cNvPr id="2" name="Rectangle 1"/>
          <p:cNvSpPr/>
          <p:nvPr/>
        </p:nvSpPr>
        <p:spPr>
          <a:xfrm>
            <a:off x="685800" y="5692170"/>
            <a:ext cx="7721169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At high redshift cannot spatially resolve AGN light from host starlight.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X-rays maximize contrast for “cleanest” samples.</a:t>
            </a:r>
          </a:p>
        </p:txBody>
      </p:sp>
    </p:spTree>
    <p:extLst>
      <p:ext uri="{BB962C8B-B14F-4D97-AF65-F5344CB8AC3E}">
        <p14:creationId xmlns:p14="http://schemas.microsoft.com/office/powerpoint/2010/main" val="1322757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9C1EA3-CC35-6B89-95AE-7217021760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0A7DAE74-F037-D968-BEC9-0C8117C22C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" y="350838"/>
            <a:ext cx="8915400" cy="868362"/>
          </a:xfrm>
        </p:spPr>
        <p:txBody>
          <a:bodyPr/>
          <a:lstStyle/>
          <a:p>
            <a:pPr eaLnBrk="1" hangingPunct="1"/>
            <a:r>
              <a:rPr lang="en-US" sz="4000" dirty="0">
                <a:solidFill>
                  <a:srgbClr val="000000"/>
                </a:solidFill>
                <a:latin typeface="Rockwell"/>
                <a:cs typeface="Rockwell"/>
              </a:rPr>
              <a:t>X-ray Binaries, ULXs, and Hot Gas</a:t>
            </a:r>
          </a:p>
        </p:txBody>
      </p:sp>
      <p:pic>
        <p:nvPicPr>
          <p:cNvPr id="10" name="Picture 9" descr="A bright orange and white cloud&#10;&#10;Description automatically generated with medium confidence">
            <a:extLst>
              <a:ext uri="{FF2B5EF4-FFF2-40B4-BE49-F238E27FC236}">
                <a16:creationId xmlns:a16="http://schemas.microsoft.com/office/drawing/2014/main" id="{DD76BB75-9510-6C64-836B-8CFCFA823E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174" y="4223594"/>
            <a:ext cx="2363225" cy="2363225"/>
          </a:xfrm>
          <a:prstGeom prst="rect">
            <a:avLst/>
          </a:prstGeom>
        </p:spPr>
      </p:pic>
      <p:pic>
        <p:nvPicPr>
          <p:cNvPr id="12" name="Picture 11" descr="A blue light in the sky&#10;&#10;Description automatically generated">
            <a:extLst>
              <a:ext uri="{FF2B5EF4-FFF2-40B4-BE49-F238E27FC236}">
                <a16:creationId xmlns:a16="http://schemas.microsoft.com/office/drawing/2014/main" id="{E3512A66-6B4F-7A1B-0268-BF3210FD4B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420" y="4223594"/>
            <a:ext cx="2506580" cy="233251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E544648-BA5B-D64E-3DE9-220D364DE937}"/>
              </a:ext>
            </a:extLst>
          </p:cNvPr>
          <p:cNvSpPr txBox="1"/>
          <p:nvPr/>
        </p:nvSpPr>
        <p:spPr>
          <a:xfrm>
            <a:off x="3429000" y="3823600"/>
            <a:ext cx="25156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M82 – e.g., Griffiths et al.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E947A2-7D75-646B-23C4-C4840E599F3D}"/>
              </a:ext>
            </a:extLst>
          </p:cNvPr>
          <p:cNvSpPr txBox="1"/>
          <p:nvPr/>
        </p:nvSpPr>
        <p:spPr>
          <a:xfrm>
            <a:off x="6093596" y="3823600"/>
            <a:ext cx="302175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C00000"/>
                </a:solidFill>
              </a:rPr>
              <a:t>NGC 4697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 – e.g., Sarazin et al.</a:t>
            </a:r>
          </a:p>
        </p:txBody>
      </p:sp>
      <p:pic>
        <p:nvPicPr>
          <p:cNvPr id="3" name="Picture 2" descr="Diagram of a star diagram&#10;&#10;Description automatically generated">
            <a:extLst>
              <a:ext uri="{FF2B5EF4-FFF2-40B4-BE49-F238E27FC236}">
                <a16:creationId xmlns:a16="http://schemas.microsoft.com/office/drawing/2014/main" id="{8E7A700C-A918-FCB9-3F13-AD8E62B755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7580" y="1604083"/>
            <a:ext cx="2845039" cy="1930372"/>
          </a:xfrm>
          <a:prstGeom prst="rect">
            <a:avLst/>
          </a:prstGeom>
        </p:spPr>
      </p:pic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B5274B51-248F-0894-662C-856DD62545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709" y="1596768"/>
            <a:ext cx="2779070" cy="19303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F21DAB-F24C-1547-59AF-CB04869EA28D}"/>
              </a:ext>
            </a:extLst>
          </p:cNvPr>
          <p:cNvSpPr txBox="1"/>
          <p:nvPr/>
        </p:nvSpPr>
        <p:spPr>
          <a:xfrm>
            <a:off x="1998959" y="1604083"/>
            <a:ext cx="7264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LMXB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29D3DE-AC0B-AA76-6487-996EE5C9D059}"/>
              </a:ext>
            </a:extLst>
          </p:cNvPr>
          <p:cNvSpPr txBox="1"/>
          <p:nvPr/>
        </p:nvSpPr>
        <p:spPr>
          <a:xfrm>
            <a:off x="5156624" y="3161992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11998"/>
                </a:solidFill>
              </a:rPr>
              <a:t>HMXB</a:t>
            </a:r>
          </a:p>
        </p:txBody>
      </p:sp>
      <p:pic>
        <p:nvPicPr>
          <p:cNvPr id="9" name="Picture 8" descr="A galaxy in space with stars&#10;&#10;Description automatically generated">
            <a:extLst>
              <a:ext uri="{FF2B5EF4-FFF2-40B4-BE49-F238E27FC236}">
                <a16:creationId xmlns:a16="http://schemas.microsoft.com/office/drawing/2014/main" id="{3BECA776-3110-2839-BEA8-08BB2B5944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6420" y="1615857"/>
            <a:ext cx="2638565" cy="188468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64CC28C-BB43-9780-38FA-3C955E6A23EC}"/>
              </a:ext>
            </a:extLst>
          </p:cNvPr>
          <p:cNvSpPr txBox="1"/>
          <p:nvPr/>
        </p:nvSpPr>
        <p:spPr>
          <a:xfrm>
            <a:off x="6436170" y="1219200"/>
            <a:ext cx="24588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Rockwell" pitchFamily="-108" charset="0"/>
                <a:cs typeface="Arial" pitchFamily="-108" charset="0"/>
              </a:rPr>
              <a:t>M31 – e.g., Pietsch et al.</a:t>
            </a:r>
          </a:p>
        </p:txBody>
      </p:sp>
      <p:pic>
        <p:nvPicPr>
          <p:cNvPr id="8" name="Picture 7" descr="A galaxy with stars and text&#10;&#10;Description automatically generated with medium confidence">
            <a:extLst>
              <a:ext uri="{FF2B5EF4-FFF2-40B4-BE49-F238E27FC236}">
                <a16:creationId xmlns:a16="http://schemas.microsoft.com/office/drawing/2014/main" id="{472E3EEE-1C36-6332-5E3F-20EDE40D15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859" y="4232355"/>
            <a:ext cx="3092374" cy="232375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E20BACF-D06C-5C77-A361-E18E11542217}"/>
              </a:ext>
            </a:extLst>
          </p:cNvPr>
          <p:cNvSpPr txBox="1"/>
          <p:nvPr/>
        </p:nvSpPr>
        <p:spPr>
          <a:xfrm>
            <a:off x="270526" y="3823600"/>
            <a:ext cx="28450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LMC – e.g., Haberl et al.</a:t>
            </a:r>
          </a:p>
        </p:txBody>
      </p:sp>
    </p:spTree>
    <p:extLst>
      <p:ext uri="{BB962C8B-B14F-4D97-AF65-F5344CB8AC3E}">
        <p14:creationId xmlns:p14="http://schemas.microsoft.com/office/powerpoint/2010/main" val="361007879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9487</TotalTime>
  <Words>2606</Words>
  <Application>Microsoft Macintosh PowerPoint</Application>
  <PresentationFormat>On-screen Show (4:3)</PresentationFormat>
  <Paragraphs>578</Paragraphs>
  <Slides>55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2" baseType="lpstr">
      <vt:lpstr>Arial</vt:lpstr>
      <vt:lpstr>Cambria Math</vt:lpstr>
      <vt:lpstr>Roboto</vt:lpstr>
      <vt:lpstr>Rockwell</vt:lpstr>
      <vt:lpstr>SegoeUISymbol</vt:lpstr>
      <vt:lpstr>Symbol</vt:lpstr>
      <vt:lpstr>Default Design</vt:lpstr>
      <vt:lpstr>Extragalactic X-ray Surveys  from Deep to Wide</vt:lpstr>
      <vt:lpstr>Big 25-Year Survey Successes: AGNs</vt:lpstr>
      <vt:lpstr>Big 25-Year Survey Successes: Galaxies, Clusters, and Transients</vt:lpstr>
      <vt:lpstr>Talk Outline</vt:lpstr>
      <vt:lpstr>Utility of X-ray Surveys</vt:lpstr>
      <vt:lpstr>X-ray Emission from Active Galactic Nuclei</vt:lpstr>
      <vt:lpstr>X-ray Emission is Penetrating with Reduced Absorption Bias</vt:lpstr>
      <vt:lpstr>X-rays Have Low Dilution by Host Starlight</vt:lpstr>
      <vt:lpstr>X-ray Binaries, ULXs, and Hot Gas</vt:lpstr>
      <vt:lpstr>PowerPoint Presentation</vt:lpstr>
      <vt:lpstr>Clusters and Groups</vt:lpstr>
      <vt:lpstr>eROSITA Clusters</vt:lpstr>
      <vt:lpstr>The Surveys and Their Follow-Up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Source Identification</vt:lpstr>
      <vt:lpstr>Spectroscopic Redshifts</vt:lpstr>
      <vt:lpstr>Photometric Redshifts</vt:lpstr>
      <vt:lpstr>X-ray Source Classification</vt:lpstr>
      <vt:lpstr>Extragalactic X-ray Source Types</vt:lpstr>
      <vt:lpstr>Detected Source Number Counts</vt:lpstr>
      <vt:lpstr>A Few Selected AGN Science Results</vt:lpstr>
      <vt:lpstr>Big 25-Year Survey Successes: AGNs</vt:lpstr>
      <vt:lpstr>Obscured SMBH Growth</vt:lpstr>
      <vt:lpstr>SMBH Growth Constraints</vt:lpstr>
      <vt:lpstr>Big 25-Year Survey Successes: AGNs</vt:lpstr>
      <vt:lpstr>Resolving the CXRB</vt:lpstr>
      <vt:lpstr>Luminous Quasar Evolution</vt:lpstr>
      <vt:lpstr>AGN Evolution Revised</vt:lpstr>
      <vt:lpstr>Cosmic Balance of Power</vt:lpstr>
      <vt:lpstr>Cosmic Balance of Power</vt:lpstr>
      <vt:lpstr>Big 25-Year Survey Successes: AGNs</vt:lpstr>
      <vt:lpstr>Stellar Mass</vt:lpstr>
      <vt:lpstr>SMBH – Bulge Relations</vt:lpstr>
      <vt:lpstr>SFR for Bulge-Dominated Galaxies</vt:lpstr>
      <vt:lpstr>Compactness</vt:lpstr>
      <vt:lpstr>PowerPoint Presentation</vt:lpstr>
      <vt:lpstr>The Future: Questions and Prospects</vt:lpstr>
      <vt:lpstr>A Few Big Questions for X-ray Surveys</vt:lpstr>
      <vt:lpstr>A Toast to Good Health!</vt:lpstr>
      <vt:lpstr>Massive Archive Exploitation</vt:lpstr>
      <vt:lpstr>Surveys with NASA X-ray Probes</vt:lpstr>
      <vt:lpstr>Surveys with International Missions</vt:lpstr>
      <vt:lpstr>NewAthena Surveys</vt:lpstr>
      <vt:lpstr>X-ray Missions Still Need Progress  in Very Wide-Field Surveys</vt:lpstr>
      <vt:lpstr>The End</vt:lpstr>
      <vt:lpstr>Extra Slides</vt:lpstr>
      <vt:lpstr>X-ray Emission from Active Galactic Nuclei</vt:lpstr>
      <vt:lpstr>Cosmic Environment</vt:lpstr>
      <vt:lpstr>High-Redshift Demography in 1999</vt:lpstr>
      <vt:lpstr>Space Density and Obscured Fraction at z ~ 3-5 for High-to-Moderate LX AGNs</vt:lpstr>
      <vt:lpstr>7 Ms Stacking - Seeds of First SMBHs</vt:lpstr>
    </vt:vector>
  </TitlesOfParts>
  <Company> Penn State Astronomy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History of Active Galaxies: Points of Light in a Dark Universe</dc:title>
  <dc:creator>Preferred Customer</dc:creator>
  <cp:lastModifiedBy>Brandt, William Nielsen</cp:lastModifiedBy>
  <cp:revision>1098</cp:revision>
  <cp:lastPrinted>2009-09-17T21:52:17Z</cp:lastPrinted>
  <dcterms:created xsi:type="dcterms:W3CDTF">2010-01-20T18:51:04Z</dcterms:created>
  <dcterms:modified xsi:type="dcterms:W3CDTF">2024-10-02T03:20:18Z</dcterms:modified>
</cp:coreProperties>
</file>