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0" r:id="rId1"/>
  </p:sldMasterIdLst>
  <p:notesMasterIdLst>
    <p:notesMasterId r:id="rId39"/>
  </p:notesMasterIdLst>
  <p:handoutMasterIdLst>
    <p:handoutMasterId r:id="rId40"/>
  </p:handoutMasterIdLst>
  <p:sldIdLst>
    <p:sldId id="1047" r:id="rId2"/>
    <p:sldId id="1223" r:id="rId3"/>
    <p:sldId id="1191" r:id="rId4"/>
    <p:sldId id="1198" r:id="rId5"/>
    <p:sldId id="1209" r:id="rId6"/>
    <p:sldId id="1197" r:id="rId7"/>
    <p:sldId id="1190" r:id="rId8"/>
    <p:sldId id="1200" r:id="rId9"/>
    <p:sldId id="1199" r:id="rId10"/>
    <p:sldId id="1210" r:id="rId11"/>
    <p:sldId id="1202" r:id="rId12"/>
    <p:sldId id="1203" r:id="rId13"/>
    <p:sldId id="1211" r:id="rId14"/>
    <p:sldId id="1201" r:id="rId15"/>
    <p:sldId id="1204" r:id="rId16"/>
    <p:sldId id="1189" r:id="rId17"/>
    <p:sldId id="1205" r:id="rId18"/>
    <p:sldId id="1192" r:id="rId19"/>
    <p:sldId id="1206" r:id="rId20"/>
    <p:sldId id="1207" r:id="rId21"/>
    <p:sldId id="1208" r:id="rId22"/>
    <p:sldId id="1194" r:id="rId23"/>
    <p:sldId id="1193" r:id="rId24"/>
    <p:sldId id="1195" r:id="rId25"/>
    <p:sldId id="1196" r:id="rId26"/>
    <p:sldId id="1180" r:id="rId27"/>
    <p:sldId id="1224" r:id="rId28"/>
    <p:sldId id="1225" r:id="rId29"/>
    <p:sldId id="1213" r:id="rId30"/>
    <p:sldId id="1214" r:id="rId31"/>
    <p:sldId id="1215" r:id="rId32"/>
    <p:sldId id="1216" r:id="rId33"/>
    <p:sldId id="1217" r:id="rId34"/>
    <p:sldId id="1219" r:id="rId35"/>
    <p:sldId id="1221" r:id="rId36"/>
    <p:sldId id="1154" r:id="rId37"/>
    <p:sldId id="1222" r:id="rId38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800" kern="1200">
        <a:solidFill>
          <a:srgbClr val="CCCC00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0000"/>
    <a:srgbClr val="000000"/>
    <a:srgbClr val="2FAE02"/>
    <a:srgbClr val="4BF208"/>
    <a:srgbClr val="63F828"/>
    <a:srgbClr val="07A91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1935" autoAdjust="0"/>
  </p:normalViewPr>
  <p:slideViewPr>
    <p:cSldViewPr>
      <p:cViewPr varScale="1">
        <p:scale>
          <a:sx n="78" d="100"/>
          <a:sy n="78" d="100"/>
        </p:scale>
        <p:origin x="127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4"/>
    </p:cViewPr>
  </p:sorterViewPr>
  <p:notesViewPr>
    <p:cSldViewPr>
      <p:cViewPr>
        <p:scale>
          <a:sx n="75" d="100"/>
          <a:sy n="75" d="100"/>
        </p:scale>
        <p:origin x="-366" y="126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>
            <a:extLst>
              <a:ext uri="{FF2B5EF4-FFF2-40B4-BE49-F238E27FC236}">
                <a16:creationId xmlns:a16="http://schemas.microsoft.com/office/drawing/2014/main" id="{2BDD18DA-8DBB-F8FA-3CE5-6F9B8C7BF22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spcBef>
                <a:spcPct val="20000"/>
              </a:spcBef>
              <a:buClr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Fernando Quevedo</a:t>
            </a:r>
          </a:p>
        </p:txBody>
      </p:sp>
      <p:sp>
        <p:nvSpPr>
          <p:cNvPr id="372739" name="Rectangle 3">
            <a:extLst>
              <a:ext uri="{FF2B5EF4-FFF2-40B4-BE49-F238E27FC236}">
                <a16:creationId xmlns:a16="http://schemas.microsoft.com/office/drawing/2014/main" id="{91A988FD-2A9E-A022-3CCA-580356D7747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spcBef>
                <a:spcPct val="20000"/>
              </a:spcBef>
              <a:buClr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2740" name="Rectangle 4">
            <a:extLst>
              <a:ext uri="{FF2B5EF4-FFF2-40B4-BE49-F238E27FC236}">
                <a16:creationId xmlns:a16="http://schemas.microsoft.com/office/drawing/2014/main" id="{855BF3E1-85AA-6134-E774-BE50E2C4277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spcBef>
                <a:spcPct val="20000"/>
              </a:spcBef>
              <a:buClrTx/>
              <a:buFontTx/>
              <a:buNone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Ciencia en el Tercer Mundo/El Paisaje de Cuerdas</a:t>
            </a:r>
          </a:p>
        </p:txBody>
      </p:sp>
      <p:sp>
        <p:nvSpPr>
          <p:cNvPr id="372741" name="Rectangle 5">
            <a:extLst>
              <a:ext uri="{FF2B5EF4-FFF2-40B4-BE49-F238E27FC236}">
                <a16:creationId xmlns:a16="http://schemas.microsoft.com/office/drawing/2014/main" id="{05655EA2-8E85-B273-81EB-BB7860E2393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20000"/>
              </a:spcBef>
              <a:defRPr sz="1300" smtClean="0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B2AA53C5-6031-4A85-96BF-7E9A93430B36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>
            <a:extLst>
              <a:ext uri="{FF2B5EF4-FFF2-40B4-BE49-F238E27FC236}">
                <a16:creationId xmlns:a16="http://schemas.microsoft.com/office/drawing/2014/main" id="{5CA3A549-E318-5E14-8F15-90FC4CD3189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spcBef>
                <a:spcPct val="20000"/>
              </a:spcBef>
              <a:buClrTx/>
              <a:buFontTx/>
              <a:buChar char="•"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7011" name="Rectangle 3">
            <a:extLst>
              <a:ext uri="{FF2B5EF4-FFF2-40B4-BE49-F238E27FC236}">
                <a16:creationId xmlns:a16="http://schemas.microsoft.com/office/drawing/2014/main" id="{FE161593-631C-A33D-B046-F1217D1BAB2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spcBef>
                <a:spcPct val="20000"/>
              </a:spcBef>
              <a:buClrTx/>
              <a:buFontTx/>
              <a:buChar char="•"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0A9C7CF0-9C4A-30BE-CD9C-E549AE78095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27013" name="Rectangle 5">
            <a:extLst>
              <a:ext uri="{FF2B5EF4-FFF2-40B4-BE49-F238E27FC236}">
                <a16:creationId xmlns:a16="http://schemas.microsoft.com/office/drawing/2014/main" id="{20E03BAC-A156-CEE6-3B83-98F5FA166F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27014" name="Rectangle 6">
            <a:extLst>
              <a:ext uri="{FF2B5EF4-FFF2-40B4-BE49-F238E27FC236}">
                <a16:creationId xmlns:a16="http://schemas.microsoft.com/office/drawing/2014/main" id="{3652A4EF-F47F-4981-E166-A3DC1D1DA15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spcBef>
                <a:spcPct val="20000"/>
              </a:spcBef>
              <a:buClrTx/>
              <a:buFontTx/>
              <a:buChar char="•"/>
              <a:defRPr sz="1300"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27015" name="Rectangle 7">
            <a:extLst>
              <a:ext uri="{FF2B5EF4-FFF2-40B4-BE49-F238E27FC236}">
                <a16:creationId xmlns:a16="http://schemas.microsoft.com/office/drawing/2014/main" id="{B1E2E42E-1942-6CA9-8ECD-F7F1EA1988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20000"/>
              </a:spcBef>
              <a:buFontTx/>
              <a:buChar char="•"/>
              <a:defRPr sz="1300" smtClean="0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0C56BF34-C700-4258-926C-A080E3AFCF40}" type="slidenum">
              <a:rPr lang="en-GB" altLang="it-IT"/>
              <a:pPr>
                <a:defRPr/>
              </a:pPr>
              <a:t>‹N›</a:t>
            </a:fld>
            <a:endParaRPr lang="en-GB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A96FC26E-613E-A987-AF2D-C94827267158}"/>
              </a:ext>
            </a:extLst>
          </p:cNvPr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3" name="Rectangle 3">
              <a:extLst>
                <a:ext uri="{FF2B5EF4-FFF2-40B4-BE49-F238E27FC236}">
                  <a16:creationId xmlns:a16="http://schemas.microsoft.com/office/drawing/2014/main" id="{852C911E-0823-5313-3074-136970C0F23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" name="Rectangle 4">
              <a:extLst>
                <a:ext uri="{FF2B5EF4-FFF2-40B4-BE49-F238E27FC236}">
                  <a16:creationId xmlns:a16="http://schemas.microsoft.com/office/drawing/2014/main" id="{A232ABEF-E017-848A-9EDA-ACD2478F039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9F8D5A69-AA0C-D530-04F5-D40D888BC15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1DF7E257-4671-257B-E686-9E5A2B32599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694D1349-C9E3-8100-8191-49F073BA0DB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E39BA248-C90B-94EC-38A9-A8F5B9A429E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9" name="Rectangle 9">
              <a:extLst>
                <a:ext uri="{FF2B5EF4-FFF2-40B4-BE49-F238E27FC236}">
                  <a16:creationId xmlns:a16="http://schemas.microsoft.com/office/drawing/2014/main" id="{277EB0DE-1234-AAF7-A761-36942E4DF6EB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746719F9-F67E-CC4B-B77A-662E2E30264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1" name="Rectangle 11">
              <a:extLst>
                <a:ext uri="{FF2B5EF4-FFF2-40B4-BE49-F238E27FC236}">
                  <a16:creationId xmlns:a16="http://schemas.microsoft.com/office/drawing/2014/main" id="{2AF2E7D3-1724-88F6-CE56-48F3BE2B6DE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AEDB85D1-7DA9-51E3-3C9E-1D8B9496F22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9E6690A4-B3FD-FD4A-1B31-13E04396E219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4" name="Rectangle 14">
              <a:extLst>
                <a:ext uri="{FF2B5EF4-FFF2-40B4-BE49-F238E27FC236}">
                  <a16:creationId xmlns:a16="http://schemas.microsoft.com/office/drawing/2014/main" id="{DBCDBD10-BB5F-129C-4590-817A87CBED1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652FDADB-B97B-4F18-7E01-03DCF46A755E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34691C07-6FA6-7566-B87C-905C83B0689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7" name="Rectangle 17">
              <a:extLst>
                <a:ext uri="{FF2B5EF4-FFF2-40B4-BE49-F238E27FC236}">
                  <a16:creationId xmlns:a16="http://schemas.microsoft.com/office/drawing/2014/main" id="{CDF8BD5A-23F3-26A0-F900-F54683D18BE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8603245" flipV="1">
              <a:off x="4054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769B28D3-D942-984B-3674-E3F85AFD49FD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39991575" flipH="1" flipV="1">
              <a:off x="5445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CD25687C-2812-8E7D-501D-9AB1C486F83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6CC4802F-2819-FBEB-F885-81DBA4BC7AF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A41DCF7D-1338-9D43-91B4-6BE9718638E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2" name="Rectangle 22">
              <a:extLst>
                <a:ext uri="{FF2B5EF4-FFF2-40B4-BE49-F238E27FC236}">
                  <a16:creationId xmlns:a16="http://schemas.microsoft.com/office/drawing/2014/main" id="{8A88D72A-2D26-87B8-7ED5-B4A3B917AB7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14CD1B6D-E8EF-B440-5D89-F53E9A74F18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753E88F2-090B-44F9-9979-F4ABA9D5B679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AD9A5BF7-BD7C-73E1-D8CA-34B588564ED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AC6E5479-0DD9-C07D-645A-A5EA8183630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B8CC4679-8911-51A0-01D2-152D48EBF5B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8" name="Rectangle 28">
              <a:extLst>
                <a:ext uri="{FF2B5EF4-FFF2-40B4-BE49-F238E27FC236}">
                  <a16:creationId xmlns:a16="http://schemas.microsoft.com/office/drawing/2014/main" id="{C4792468-9135-2206-AAFB-91E6F135161E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95AC3CFE-6585-0141-4782-DC6B1923A35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0" name="Rectangle 30">
              <a:extLst>
                <a:ext uri="{FF2B5EF4-FFF2-40B4-BE49-F238E27FC236}">
                  <a16:creationId xmlns:a16="http://schemas.microsoft.com/office/drawing/2014/main" id="{B8012D4B-360F-5FA1-1079-275CB11658A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896B299A-D34A-EFD8-9A76-B08E0B93863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2" name="Rectangle 32">
              <a:extLst>
                <a:ext uri="{FF2B5EF4-FFF2-40B4-BE49-F238E27FC236}">
                  <a16:creationId xmlns:a16="http://schemas.microsoft.com/office/drawing/2014/main" id="{567081F5-DFC6-1AE7-9E9D-5B2604460E3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3" name="Rectangle 33">
              <a:extLst>
                <a:ext uri="{FF2B5EF4-FFF2-40B4-BE49-F238E27FC236}">
                  <a16:creationId xmlns:a16="http://schemas.microsoft.com/office/drawing/2014/main" id="{275F58C9-D39A-A282-9805-C130530A394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4" name="Rectangle 34">
              <a:extLst>
                <a:ext uri="{FF2B5EF4-FFF2-40B4-BE49-F238E27FC236}">
                  <a16:creationId xmlns:a16="http://schemas.microsoft.com/office/drawing/2014/main" id="{0B85AB13-52B1-4835-5C2B-ABDC68A96C2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35" name="Oval 35">
              <a:extLst>
                <a:ext uri="{FF2B5EF4-FFF2-40B4-BE49-F238E27FC236}">
                  <a16:creationId xmlns:a16="http://schemas.microsoft.com/office/drawing/2014/main" id="{37521A28-B4E4-D48E-D4D6-EF1C6D16CA1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6" name="Oval 36">
              <a:extLst>
                <a:ext uri="{FF2B5EF4-FFF2-40B4-BE49-F238E27FC236}">
                  <a16:creationId xmlns:a16="http://schemas.microsoft.com/office/drawing/2014/main" id="{CF0A3B4A-9911-0E28-E041-D22462A05E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7" name="Oval 37">
              <a:extLst>
                <a:ext uri="{FF2B5EF4-FFF2-40B4-BE49-F238E27FC236}">
                  <a16:creationId xmlns:a16="http://schemas.microsoft.com/office/drawing/2014/main" id="{509817CE-859C-2C5A-E360-90E32001D68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8" name="Oval 38">
              <a:extLst>
                <a:ext uri="{FF2B5EF4-FFF2-40B4-BE49-F238E27FC236}">
                  <a16:creationId xmlns:a16="http://schemas.microsoft.com/office/drawing/2014/main" id="{0D410423-BD04-74B9-2226-D63A1EA5971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39" name="Oval 39">
              <a:extLst>
                <a:ext uri="{FF2B5EF4-FFF2-40B4-BE49-F238E27FC236}">
                  <a16:creationId xmlns:a16="http://schemas.microsoft.com/office/drawing/2014/main" id="{777703C7-4C71-F657-06B8-08C80ADE5B7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0" name="Oval 40">
              <a:extLst>
                <a:ext uri="{FF2B5EF4-FFF2-40B4-BE49-F238E27FC236}">
                  <a16:creationId xmlns:a16="http://schemas.microsoft.com/office/drawing/2014/main" id="{3A1B8C9C-0D30-D290-DA5D-77F158304A7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1" name="Oval 41">
              <a:extLst>
                <a:ext uri="{FF2B5EF4-FFF2-40B4-BE49-F238E27FC236}">
                  <a16:creationId xmlns:a16="http://schemas.microsoft.com/office/drawing/2014/main" id="{CAB18B56-C0BA-29B1-0C7B-9A3E8517D3A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2" name="Oval 42">
              <a:extLst>
                <a:ext uri="{FF2B5EF4-FFF2-40B4-BE49-F238E27FC236}">
                  <a16:creationId xmlns:a16="http://schemas.microsoft.com/office/drawing/2014/main" id="{B5AE8382-965E-6386-B8F7-85987BFFE67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3" name="Oval 43">
              <a:extLst>
                <a:ext uri="{FF2B5EF4-FFF2-40B4-BE49-F238E27FC236}">
                  <a16:creationId xmlns:a16="http://schemas.microsoft.com/office/drawing/2014/main" id="{3FB70094-92F7-59E5-399E-D8953DFE8E5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4" name="Oval 44">
              <a:extLst>
                <a:ext uri="{FF2B5EF4-FFF2-40B4-BE49-F238E27FC236}">
                  <a16:creationId xmlns:a16="http://schemas.microsoft.com/office/drawing/2014/main" id="{39DC311C-BFD1-8FAD-F1DB-6A649E5D6B7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" name="Oval 45">
              <a:extLst>
                <a:ext uri="{FF2B5EF4-FFF2-40B4-BE49-F238E27FC236}">
                  <a16:creationId xmlns:a16="http://schemas.microsoft.com/office/drawing/2014/main" id="{88B5AAA9-594F-4DE2-ADC3-AB96D0A779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6" name="Oval 46">
              <a:extLst>
                <a:ext uri="{FF2B5EF4-FFF2-40B4-BE49-F238E27FC236}">
                  <a16:creationId xmlns:a16="http://schemas.microsoft.com/office/drawing/2014/main" id="{BF81BCC3-1624-1141-A49E-9CDB61ED64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7" name="Oval 47">
              <a:extLst>
                <a:ext uri="{FF2B5EF4-FFF2-40B4-BE49-F238E27FC236}">
                  <a16:creationId xmlns:a16="http://schemas.microsoft.com/office/drawing/2014/main" id="{1F2F0D6E-83D9-8ED4-9880-3DEA7C2B56D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8" name="Oval 48">
              <a:extLst>
                <a:ext uri="{FF2B5EF4-FFF2-40B4-BE49-F238E27FC236}">
                  <a16:creationId xmlns:a16="http://schemas.microsoft.com/office/drawing/2014/main" id="{CD72E78D-05AF-B898-801D-4F6B3517954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9" name="Oval 49">
              <a:extLst>
                <a:ext uri="{FF2B5EF4-FFF2-40B4-BE49-F238E27FC236}">
                  <a16:creationId xmlns:a16="http://schemas.microsoft.com/office/drawing/2014/main" id="{682DC0E0-3153-21D5-0B19-E8B9F9D701A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0" name="Oval 50">
              <a:extLst>
                <a:ext uri="{FF2B5EF4-FFF2-40B4-BE49-F238E27FC236}">
                  <a16:creationId xmlns:a16="http://schemas.microsoft.com/office/drawing/2014/main" id="{95495FEE-0C45-2E4E-31FD-FC527B47306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1" name="Oval 51">
              <a:extLst>
                <a:ext uri="{FF2B5EF4-FFF2-40B4-BE49-F238E27FC236}">
                  <a16:creationId xmlns:a16="http://schemas.microsoft.com/office/drawing/2014/main" id="{D3C63015-AA28-04DD-C0D9-74F42748EC9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2" name="Oval 52">
              <a:extLst>
                <a:ext uri="{FF2B5EF4-FFF2-40B4-BE49-F238E27FC236}">
                  <a16:creationId xmlns:a16="http://schemas.microsoft.com/office/drawing/2014/main" id="{37CF84BD-12B9-61B8-DE12-647F93147F6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3" name="Oval 53">
              <a:extLst>
                <a:ext uri="{FF2B5EF4-FFF2-40B4-BE49-F238E27FC236}">
                  <a16:creationId xmlns:a16="http://schemas.microsoft.com/office/drawing/2014/main" id="{F884AA4C-A60A-944D-0D79-DDC0CF941B4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4" name="Oval 54">
              <a:extLst>
                <a:ext uri="{FF2B5EF4-FFF2-40B4-BE49-F238E27FC236}">
                  <a16:creationId xmlns:a16="http://schemas.microsoft.com/office/drawing/2014/main" id="{6CDE931F-019C-F3BF-A3B9-0D1BB61CCA2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5" name="Oval 55">
              <a:extLst>
                <a:ext uri="{FF2B5EF4-FFF2-40B4-BE49-F238E27FC236}">
                  <a16:creationId xmlns:a16="http://schemas.microsoft.com/office/drawing/2014/main" id="{0FFA354D-D0EC-413C-6EBA-A1054D25C3C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6" name="Oval 56">
              <a:extLst>
                <a:ext uri="{FF2B5EF4-FFF2-40B4-BE49-F238E27FC236}">
                  <a16:creationId xmlns:a16="http://schemas.microsoft.com/office/drawing/2014/main" id="{3337B1EA-77BA-B509-79FA-856D431442B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7" name="Oval 57">
              <a:extLst>
                <a:ext uri="{FF2B5EF4-FFF2-40B4-BE49-F238E27FC236}">
                  <a16:creationId xmlns:a16="http://schemas.microsoft.com/office/drawing/2014/main" id="{906300DD-0761-82E5-29E5-7C7581435CC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8" name="Oval 58">
              <a:extLst>
                <a:ext uri="{FF2B5EF4-FFF2-40B4-BE49-F238E27FC236}">
                  <a16:creationId xmlns:a16="http://schemas.microsoft.com/office/drawing/2014/main" id="{1AEA99E7-07F4-1BD5-DA4A-89F95FC079A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59" name="Oval 59">
              <a:extLst>
                <a:ext uri="{FF2B5EF4-FFF2-40B4-BE49-F238E27FC236}">
                  <a16:creationId xmlns:a16="http://schemas.microsoft.com/office/drawing/2014/main" id="{1EACD281-14D9-F331-6A59-41457EB3119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0" name="Oval 60">
              <a:extLst>
                <a:ext uri="{FF2B5EF4-FFF2-40B4-BE49-F238E27FC236}">
                  <a16:creationId xmlns:a16="http://schemas.microsoft.com/office/drawing/2014/main" id="{257428E6-94A5-262F-8330-A7AA69C7970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1" name="Oval 61">
              <a:extLst>
                <a:ext uri="{FF2B5EF4-FFF2-40B4-BE49-F238E27FC236}">
                  <a16:creationId xmlns:a16="http://schemas.microsoft.com/office/drawing/2014/main" id="{61658572-BB61-5AA7-14C2-ABC6199B3D4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2" name="Oval 62">
              <a:extLst>
                <a:ext uri="{FF2B5EF4-FFF2-40B4-BE49-F238E27FC236}">
                  <a16:creationId xmlns:a16="http://schemas.microsoft.com/office/drawing/2014/main" id="{0C842294-FF25-58AE-DBE2-2F988CB07C0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63" name="Oval 63">
              <a:extLst>
                <a:ext uri="{FF2B5EF4-FFF2-40B4-BE49-F238E27FC236}">
                  <a16:creationId xmlns:a16="http://schemas.microsoft.com/office/drawing/2014/main" id="{D94CB609-E9DA-901B-9B1B-C74B3242FBA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4" name="Oval 64">
              <a:extLst>
                <a:ext uri="{FF2B5EF4-FFF2-40B4-BE49-F238E27FC236}">
                  <a16:creationId xmlns:a16="http://schemas.microsoft.com/office/drawing/2014/main" id="{DEDE1DD7-F69B-2662-3E16-7700F22F130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5" name="Oval 65">
              <a:extLst>
                <a:ext uri="{FF2B5EF4-FFF2-40B4-BE49-F238E27FC236}">
                  <a16:creationId xmlns:a16="http://schemas.microsoft.com/office/drawing/2014/main" id="{79957E7B-CC80-D4FC-B564-A048BE672D8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6" name="Oval 66">
              <a:extLst>
                <a:ext uri="{FF2B5EF4-FFF2-40B4-BE49-F238E27FC236}">
                  <a16:creationId xmlns:a16="http://schemas.microsoft.com/office/drawing/2014/main" id="{C1250FD3-E370-247A-B6A1-998320C05B0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7" name="Oval 67">
              <a:extLst>
                <a:ext uri="{FF2B5EF4-FFF2-40B4-BE49-F238E27FC236}">
                  <a16:creationId xmlns:a16="http://schemas.microsoft.com/office/drawing/2014/main" id="{874CCDD2-B762-405B-A447-F82D0F5BA25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8" name="Oval 68">
              <a:extLst>
                <a:ext uri="{FF2B5EF4-FFF2-40B4-BE49-F238E27FC236}">
                  <a16:creationId xmlns:a16="http://schemas.microsoft.com/office/drawing/2014/main" id="{7E3540D9-2F37-07AB-DCFF-4DFDB025C56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49" name="Oval 69">
              <a:extLst>
                <a:ext uri="{FF2B5EF4-FFF2-40B4-BE49-F238E27FC236}">
                  <a16:creationId xmlns:a16="http://schemas.microsoft.com/office/drawing/2014/main" id="{F6B4C550-E8D2-2F3C-F8C8-683EE878C99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0" name="Oval 70">
              <a:extLst>
                <a:ext uri="{FF2B5EF4-FFF2-40B4-BE49-F238E27FC236}">
                  <a16:creationId xmlns:a16="http://schemas.microsoft.com/office/drawing/2014/main" id="{6A471524-F10E-B7F0-5E16-EA764267BDA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1" name="Oval 71">
              <a:extLst>
                <a:ext uri="{FF2B5EF4-FFF2-40B4-BE49-F238E27FC236}">
                  <a16:creationId xmlns:a16="http://schemas.microsoft.com/office/drawing/2014/main" id="{FDC0E159-4608-F39F-25CC-AFFBB5F8BE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2" name="Oval 72">
              <a:extLst>
                <a:ext uri="{FF2B5EF4-FFF2-40B4-BE49-F238E27FC236}">
                  <a16:creationId xmlns:a16="http://schemas.microsoft.com/office/drawing/2014/main" id="{B1BF8621-282B-5039-2E69-43888D0B61E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3" name="Oval 73">
              <a:extLst>
                <a:ext uri="{FF2B5EF4-FFF2-40B4-BE49-F238E27FC236}">
                  <a16:creationId xmlns:a16="http://schemas.microsoft.com/office/drawing/2014/main" id="{71FE684A-1BE8-37FD-1F95-67F61FCC6E1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4" name="Oval 74">
              <a:extLst>
                <a:ext uri="{FF2B5EF4-FFF2-40B4-BE49-F238E27FC236}">
                  <a16:creationId xmlns:a16="http://schemas.microsoft.com/office/drawing/2014/main" id="{70A3E8AF-07DB-2D65-448F-31FBFC944C0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5" name="Oval 75">
              <a:extLst>
                <a:ext uri="{FF2B5EF4-FFF2-40B4-BE49-F238E27FC236}">
                  <a16:creationId xmlns:a16="http://schemas.microsoft.com/office/drawing/2014/main" id="{622D1AEB-4026-DDF0-920B-5DB45436CCA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6" name="Oval 76">
              <a:extLst>
                <a:ext uri="{FF2B5EF4-FFF2-40B4-BE49-F238E27FC236}">
                  <a16:creationId xmlns:a16="http://schemas.microsoft.com/office/drawing/2014/main" id="{92F97F77-1870-9B91-543B-B91E6320698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7" name="Oval 77">
              <a:extLst>
                <a:ext uri="{FF2B5EF4-FFF2-40B4-BE49-F238E27FC236}">
                  <a16:creationId xmlns:a16="http://schemas.microsoft.com/office/drawing/2014/main" id="{6F6FA706-FAB0-FB90-4F61-D407A17745F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8" name="Oval 78">
              <a:extLst>
                <a:ext uri="{FF2B5EF4-FFF2-40B4-BE49-F238E27FC236}">
                  <a16:creationId xmlns:a16="http://schemas.microsoft.com/office/drawing/2014/main" id="{50CAEFF9-C2CC-9134-C744-BFD49AA4455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59" name="Oval 79">
              <a:extLst>
                <a:ext uri="{FF2B5EF4-FFF2-40B4-BE49-F238E27FC236}">
                  <a16:creationId xmlns:a16="http://schemas.microsoft.com/office/drawing/2014/main" id="{B2A1E407-67A0-9FCB-D289-AFB618BC0F6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0" name="Oval 80">
              <a:extLst>
                <a:ext uri="{FF2B5EF4-FFF2-40B4-BE49-F238E27FC236}">
                  <a16:creationId xmlns:a16="http://schemas.microsoft.com/office/drawing/2014/main" id="{6B33C2A4-0E59-508F-6732-FD647DACCDF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1" name="Oval 81">
              <a:extLst>
                <a:ext uri="{FF2B5EF4-FFF2-40B4-BE49-F238E27FC236}">
                  <a16:creationId xmlns:a16="http://schemas.microsoft.com/office/drawing/2014/main" id="{D81BF66B-C2C8-D086-C3CE-3EB03A5589D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2" name="Oval 82">
              <a:extLst>
                <a:ext uri="{FF2B5EF4-FFF2-40B4-BE49-F238E27FC236}">
                  <a16:creationId xmlns:a16="http://schemas.microsoft.com/office/drawing/2014/main" id="{4A468D02-B66D-38C5-81F1-C051A27511B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3" name="Oval 83">
              <a:extLst>
                <a:ext uri="{FF2B5EF4-FFF2-40B4-BE49-F238E27FC236}">
                  <a16:creationId xmlns:a16="http://schemas.microsoft.com/office/drawing/2014/main" id="{4C20282E-3BF3-CA4E-2A9B-2DD399C2915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4" name="Oval 84">
              <a:extLst>
                <a:ext uri="{FF2B5EF4-FFF2-40B4-BE49-F238E27FC236}">
                  <a16:creationId xmlns:a16="http://schemas.microsoft.com/office/drawing/2014/main" id="{C07360A7-E763-5684-3F72-B4671B19F33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5" name="Oval 85">
              <a:extLst>
                <a:ext uri="{FF2B5EF4-FFF2-40B4-BE49-F238E27FC236}">
                  <a16:creationId xmlns:a16="http://schemas.microsoft.com/office/drawing/2014/main" id="{713FC385-FF49-2411-2958-A7CC001F12A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6" name="Oval 86">
              <a:extLst>
                <a:ext uri="{FF2B5EF4-FFF2-40B4-BE49-F238E27FC236}">
                  <a16:creationId xmlns:a16="http://schemas.microsoft.com/office/drawing/2014/main" id="{CC49BB9D-47DF-3123-5F33-243FD3CD893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7" name="Oval 87">
              <a:extLst>
                <a:ext uri="{FF2B5EF4-FFF2-40B4-BE49-F238E27FC236}">
                  <a16:creationId xmlns:a16="http://schemas.microsoft.com/office/drawing/2014/main" id="{C89898AF-4801-5A3E-EA85-28FE2888CAB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8" name="Oval 88">
              <a:extLst>
                <a:ext uri="{FF2B5EF4-FFF2-40B4-BE49-F238E27FC236}">
                  <a16:creationId xmlns:a16="http://schemas.microsoft.com/office/drawing/2014/main" id="{5E2B324B-76F6-7836-F4D2-BA80543CDCE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69" name="Oval 89">
              <a:extLst>
                <a:ext uri="{FF2B5EF4-FFF2-40B4-BE49-F238E27FC236}">
                  <a16:creationId xmlns:a16="http://schemas.microsoft.com/office/drawing/2014/main" id="{D797FCDE-F629-B13E-C4D1-A6D30D654BE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2" name="Oval 90">
              <a:extLst>
                <a:ext uri="{FF2B5EF4-FFF2-40B4-BE49-F238E27FC236}">
                  <a16:creationId xmlns:a16="http://schemas.microsoft.com/office/drawing/2014/main" id="{EEA1665F-25BC-43C0-D66C-C68ECD348CC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3" name="Oval 91">
              <a:extLst>
                <a:ext uri="{FF2B5EF4-FFF2-40B4-BE49-F238E27FC236}">
                  <a16:creationId xmlns:a16="http://schemas.microsoft.com/office/drawing/2014/main" id="{FBD98E3D-2DB4-EF97-CB99-31E4BCFAA89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4" name="Oval 92">
              <a:extLst>
                <a:ext uri="{FF2B5EF4-FFF2-40B4-BE49-F238E27FC236}">
                  <a16:creationId xmlns:a16="http://schemas.microsoft.com/office/drawing/2014/main" id="{C907AC94-BA56-3439-E7E1-133793B2229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5" name="Oval 93">
              <a:extLst>
                <a:ext uri="{FF2B5EF4-FFF2-40B4-BE49-F238E27FC236}">
                  <a16:creationId xmlns:a16="http://schemas.microsoft.com/office/drawing/2014/main" id="{B2F17778-3C1C-F231-9578-BDCC2C75DF3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6" name="Oval 94">
              <a:extLst>
                <a:ext uri="{FF2B5EF4-FFF2-40B4-BE49-F238E27FC236}">
                  <a16:creationId xmlns:a16="http://schemas.microsoft.com/office/drawing/2014/main" id="{8FFBA23C-5C6C-0E03-0F49-6BF838F30E2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7" name="Oval 95">
              <a:extLst>
                <a:ext uri="{FF2B5EF4-FFF2-40B4-BE49-F238E27FC236}">
                  <a16:creationId xmlns:a16="http://schemas.microsoft.com/office/drawing/2014/main" id="{EEF14C4E-0B52-2C59-85D9-0585F0C12B0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8" name="Oval 96">
              <a:extLst>
                <a:ext uri="{FF2B5EF4-FFF2-40B4-BE49-F238E27FC236}">
                  <a16:creationId xmlns:a16="http://schemas.microsoft.com/office/drawing/2014/main" id="{DCBC27CD-085D-33D1-8D55-56CB7F8CBD9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79" name="Oval 97">
              <a:extLst>
                <a:ext uri="{FF2B5EF4-FFF2-40B4-BE49-F238E27FC236}">
                  <a16:creationId xmlns:a16="http://schemas.microsoft.com/office/drawing/2014/main" id="{143F93CA-1B86-F496-9CE9-8984A212E94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0" name="Oval 98">
              <a:extLst>
                <a:ext uri="{FF2B5EF4-FFF2-40B4-BE49-F238E27FC236}">
                  <a16:creationId xmlns:a16="http://schemas.microsoft.com/office/drawing/2014/main" id="{3F191E5D-67CA-932C-C034-AF557F3BA3B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1" name="Oval 99">
              <a:extLst>
                <a:ext uri="{FF2B5EF4-FFF2-40B4-BE49-F238E27FC236}">
                  <a16:creationId xmlns:a16="http://schemas.microsoft.com/office/drawing/2014/main" id="{29FB8F6C-4167-61F1-337A-BA2B33524AB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2" name="Oval 100">
              <a:extLst>
                <a:ext uri="{FF2B5EF4-FFF2-40B4-BE49-F238E27FC236}">
                  <a16:creationId xmlns:a16="http://schemas.microsoft.com/office/drawing/2014/main" id="{F21F1747-D750-65D8-0B6E-C437B067FC4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3" name="Oval 101">
              <a:extLst>
                <a:ext uri="{FF2B5EF4-FFF2-40B4-BE49-F238E27FC236}">
                  <a16:creationId xmlns:a16="http://schemas.microsoft.com/office/drawing/2014/main" id="{B2205B03-DE27-86FB-82E2-C89C5B9F46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4" name="Oval 102">
              <a:extLst>
                <a:ext uri="{FF2B5EF4-FFF2-40B4-BE49-F238E27FC236}">
                  <a16:creationId xmlns:a16="http://schemas.microsoft.com/office/drawing/2014/main" id="{97D95E20-1E79-6B3A-1355-7AEE4B48AAB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5" name="Oval 103">
              <a:extLst>
                <a:ext uri="{FF2B5EF4-FFF2-40B4-BE49-F238E27FC236}">
                  <a16:creationId xmlns:a16="http://schemas.microsoft.com/office/drawing/2014/main" id="{BE0BCB1A-0D78-4FDB-66DC-B3C3522755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6" name="Oval 104">
              <a:extLst>
                <a:ext uri="{FF2B5EF4-FFF2-40B4-BE49-F238E27FC236}">
                  <a16:creationId xmlns:a16="http://schemas.microsoft.com/office/drawing/2014/main" id="{E2BE3295-4B93-B5DE-B280-DD9EBE6E598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7" name="Oval 105">
              <a:extLst>
                <a:ext uri="{FF2B5EF4-FFF2-40B4-BE49-F238E27FC236}">
                  <a16:creationId xmlns:a16="http://schemas.microsoft.com/office/drawing/2014/main" id="{DBE41E6A-14C8-AB3A-233E-DD43BBACF3F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8" name="Oval 106">
              <a:extLst>
                <a:ext uri="{FF2B5EF4-FFF2-40B4-BE49-F238E27FC236}">
                  <a16:creationId xmlns:a16="http://schemas.microsoft.com/office/drawing/2014/main" id="{1D64AF0A-673A-4F44-02E1-020276531B4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89" name="Oval 107">
              <a:extLst>
                <a:ext uri="{FF2B5EF4-FFF2-40B4-BE49-F238E27FC236}">
                  <a16:creationId xmlns:a16="http://schemas.microsoft.com/office/drawing/2014/main" id="{B5FF1B03-9C15-F368-954D-60551459DA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0" name="Oval 108">
              <a:extLst>
                <a:ext uri="{FF2B5EF4-FFF2-40B4-BE49-F238E27FC236}">
                  <a16:creationId xmlns:a16="http://schemas.microsoft.com/office/drawing/2014/main" id="{0230364A-8266-FD34-EFA7-0B687ECB2C4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1" name="Oval 109">
              <a:extLst>
                <a:ext uri="{FF2B5EF4-FFF2-40B4-BE49-F238E27FC236}">
                  <a16:creationId xmlns:a16="http://schemas.microsoft.com/office/drawing/2014/main" id="{FC5F36D8-1646-91A1-6EDD-183492C663E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2" name="Oval 110">
              <a:extLst>
                <a:ext uri="{FF2B5EF4-FFF2-40B4-BE49-F238E27FC236}">
                  <a16:creationId xmlns:a16="http://schemas.microsoft.com/office/drawing/2014/main" id="{6E201E32-9E07-F74D-461E-4A1513B791A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3" name="Oval 111">
              <a:extLst>
                <a:ext uri="{FF2B5EF4-FFF2-40B4-BE49-F238E27FC236}">
                  <a16:creationId xmlns:a16="http://schemas.microsoft.com/office/drawing/2014/main" id="{3D43942D-9D71-7C31-0A24-82A565C116B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4" name="Oval 112">
              <a:extLst>
                <a:ext uri="{FF2B5EF4-FFF2-40B4-BE49-F238E27FC236}">
                  <a16:creationId xmlns:a16="http://schemas.microsoft.com/office/drawing/2014/main" id="{66353A31-BDA4-11A9-448D-ED240C0B6FE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5" name="Oval 113">
              <a:extLst>
                <a:ext uri="{FF2B5EF4-FFF2-40B4-BE49-F238E27FC236}">
                  <a16:creationId xmlns:a16="http://schemas.microsoft.com/office/drawing/2014/main" id="{11934FB9-75CD-8577-874F-95F841A7BA6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6" name="Oval 114">
              <a:extLst>
                <a:ext uri="{FF2B5EF4-FFF2-40B4-BE49-F238E27FC236}">
                  <a16:creationId xmlns:a16="http://schemas.microsoft.com/office/drawing/2014/main" id="{2CEAF29C-5C32-B721-46F3-E323BE4A490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7" name="Oval 115">
              <a:extLst>
                <a:ext uri="{FF2B5EF4-FFF2-40B4-BE49-F238E27FC236}">
                  <a16:creationId xmlns:a16="http://schemas.microsoft.com/office/drawing/2014/main" id="{B025398C-A80E-C1A4-176A-6CAD5921C07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8" name="Oval 116">
              <a:extLst>
                <a:ext uri="{FF2B5EF4-FFF2-40B4-BE49-F238E27FC236}">
                  <a16:creationId xmlns:a16="http://schemas.microsoft.com/office/drawing/2014/main" id="{D4A43263-45AC-F15B-81FB-6349D2D6B60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8999" name="Oval 117">
              <a:extLst>
                <a:ext uri="{FF2B5EF4-FFF2-40B4-BE49-F238E27FC236}">
                  <a16:creationId xmlns:a16="http://schemas.microsoft.com/office/drawing/2014/main" id="{9153AFAE-A9CE-5CFE-B57C-67E2AC29723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0" name="Oval 118">
              <a:extLst>
                <a:ext uri="{FF2B5EF4-FFF2-40B4-BE49-F238E27FC236}">
                  <a16:creationId xmlns:a16="http://schemas.microsoft.com/office/drawing/2014/main" id="{901D77B0-653D-9BA8-03BA-14155EF9ABB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1" name="Oval 119">
              <a:extLst>
                <a:ext uri="{FF2B5EF4-FFF2-40B4-BE49-F238E27FC236}">
                  <a16:creationId xmlns:a16="http://schemas.microsoft.com/office/drawing/2014/main" id="{8F2FC1B0-CDD8-8714-7B90-231BD44FC65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2" name="Oval 120">
              <a:extLst>
                <a:ext uri="{FF2B5EF4-FFF2-40B4-BE49-F238E27FC236}">
                  <a16:creationId xmlns:a16="http://schemas.microsoft.com/office/drawing/2014/main" id="{55851A46-74C9-79DB-2D96-C4E014AB520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3" name="Oval 121">
              <a:extLst>
                <a:ext uri="{FF2B5EF4-FFF2-40B4-BE49-F238E27FC236}">
                  <a16:creationId xmlns:a16="http://schemas.microsoft.com/office/drawing/2014/main" id="{52B0D12E-55D3-4B97-3505-DA7E2CD6469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4" name="Oval 122">
              <a:extLst>
                <a:ext uri="{FF2B5EF4-FFF2-40B4-BE49-F238E27FC236}">
                  <a16:creationId xmlns:a16="http://schemas.microsoft.com/office/drawing/2014/main" id="{052EED99-D9D1-3805-224C-A624BBA69E7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5" name="Oval 123">
              <a:extLst>
                <a:ext uri="{FF2B5EF4-FFF2-40B4-BE49-F238E27FC236}">
                  <a16:creationId xmlns:a16="http://schemas.microsoft.com/office/drawing/2014/main" id="{2E7C5B12-CD59-4B9E-1B20-2DFF2AB96E0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6" name="Oval 124">
              <a:extLst>
                <a:ext uri="{FF2B5EF4-FFF2-40B4-BE49-F238E27FC236}">
                  <a16:creationId xmlns:a16="http://schemas.microsoft.com/office/drawing/2014/main" id="{2BA99BBE-F4AE-A250-F807-F35573A9F3F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7" name="Oval 125">
              <a:extLst>
                <a:ext uri="{FF2B5EF4-FFF2-40B4-BE49-F238E27FC236}">
                  <a16:creationId xmlns:a16="http://schemas.microsoft.com/office/drawing/2014/main" id="{914B80A0-1DB0-D576-8E8D-B561589D827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8" name="Oval 126">
              <a:extLst>
                <a:ext uri="{FF2B5EF4-FFF2-40B4-BE49-F238E27FC236}">
                  <a16:creationId xmlns:a16="http://schemas.microsoft.com/office/drawing/2014/main" id="{DEC1F42C-2143-2176-F20B-CA26A22E1F9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09" name="Oval 127">
              <a:extLst>
                <a:ext uri="{FF2B5EF4-FFF2-40B4-BE49-F238E27FC236}">
                  <a16:creationId xmlns:a16="http://schemas.microsoft.com/office/drawing/2014/main" id="{2F5B087C-227C-BC21-6F85-0EF2B432BF7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0" name="Oval 128">
              <a:extLst>
                <a:ext uri="{FF2B5EF4-FFF2-40B4-BE49-F238E27FC236}">
                  <a16:creationId xmlns:a16="http://schemas.microsoft.com/office/drawing/2014/main" id="{D84DB79E-CC66-C72D-E35A-330448D8C8A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1" name="Oval 129">
              <a:extLst>
                <a:ext uri="{FF2B5EF4-FFF2-40B4-BE49-F238E27FC236}">
                  <a16:creationId xmlns:a16="http://schemas.microsoft.com/office/drawing/2014/main" id="{0670B93F-859C-E95F-A90C-00D01EA63D1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2" name="Oval 130">
              <a:extLst>
                <a:ext uri="{FF2B5EF4-FFF2-40B4-BE49-F238E27FC236}">
                  <a16:creationId xmlns:a16="http://schemas.microsoft.com/office/drawing/2014/main" id="{EC6304CF-6C34-8DD7-2E5E-5A6484DF089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3" name="Oval 131">
              <a:extLst>
                <a:ext uri="{FF2B5EF4-FFF2-40B4-BE49-F238E27FC236}">
                  <a16:creationId xmlns:a16="http://schemas.microsoft.com/office/drawing/2014/main" id="{175E0614-9E25-F602-3147-6848F6A91B2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4" name="Oval 132">
              <a:extLst>
                <a:ext uri="{FF2B5EF4-FFF2-40B4-BE49-F238E27FC236}">
                  <a16:creationId xmlns:a16="http://schemas.microsoft.com/office/drawing/2014/main" id="{D5931111-C03F-2459-39CD-94755DB4114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5" name="Oval 133">
              <a:extLst>
                <a:ext uri="{FF2B5EF4-FFF2-40B4-BE49-F238E27FC236}">
                  <a16:creationId xmlns:a16="http://schemas.microsoft.com/office/drawing/2014/main" id="{15AA792C-FE3E-97D7-D798-B7EFEF23095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6" name="Oval 134">
              <a:extLst>
                <a:ext uri="{FF2B5EF4-FFF2-40B4-BE49-F238E27FC236}">
                  <a16:creationId xmlns:a16="http://schemas.microsoft.com/office/drawing/2014/main" id="{29B72F3B-5019-CB4A-5E45-77D1EBDC3DC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7" name="Oval 135">
              <a:extLst>
                <a:ext uri="{FF2B5EF4-FFF2-40B4-BE49-F238E27FC236}">
                  <a16:creationId xmlns:a16="http://schemas.microsoft.com/office/drawing/2014/main" id="{8EA782C6-D156-8025-2ECB-A9398D7AA7D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8" name="Oval 136">
              <a:extLst>
                <a:ext uri="{FF2B5EF4-FFF2-40B4-BE49-F238E27FC236}">
                  <a16:creationId xmlns:a16="http://schemas.microsoft.com/office/drawing/2014/main" id="{60FF955F-2AF3-A4CB-2296-67FB422F1C5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19" name="Oval 137">
              <a:extLst>
                <a:ext uri="{FF2B5EF4-FFF2-40B4-BE49-F238E27FC236}">
                  <a16:creationId xmlns:a16="http://schemas.microsoft.com/office/drawing/2014/main" id="{5A7D439E-FF14-E9D0-4911-ABEE3D636A5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0" name="Oval 138">
              <a:extLst>
                <a:ext uri="{FF2B5EF4-FFF2-40B4-BE49-F238E27FC236}">
                  <a16:creationId xmlns:a16="http://schemas.microsoft.com/office/drawing/2014/main" id="{A2A5F97C-978F-17BA-70F8-DC53AF10CE8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1" name="Oval 139">
              <a:extLst>
                <a:ext uri="{FF2B5EF4-FFF2-40B4-BE49-F238E27FC236}">
                  <a16:creationId xmlns:a16="http://schemas.microsoft.com/office/drawing/2014/main" id="{4FB1200D-79BA-FBB2-0350-3675292BBED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2" name="Oval 140">
              <a:extLst>
                <a:ext uri="{FF2B5EF4-FFF2-40B4-BE49-F238E27FC236}">
                  <a16:creationId xmlns:a16="http://schemas.microsoft.com/office/drawing/2014/main" id="{D452E0BA-F7AD-C931-9D7B-54D78CD242E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3" name="Oval 141">
              <a:extLst>
                <a:ext uri="{FF2B5EF4-FFF2-40B4-BE49-F238E27FC236}">
                  <a16:creationId xmlns:a16="http://schemas.microsoft.com/office/drawing/2014/main" id="{F3B4C090-32A7-B242-0D25-8B17A879EBA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4" name="Oval 142">
              <a:extLst>
                <a:ext uri="{FF2B5EF4-FFF2-40B4-BE49-F238E27FC236}">
                  <a16:creationId xmlns:a16="http://schemas.microsoft.com/office/drawing/2014/main" id="{C54AFA60-CFB8-9C55-70A3-7308EFF4683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5" name="Oval 143">
              <a:extLst>
                <a:ext uri="{FF2B5EF4-FFF2-40B4-BE49-F238E27FC236}">
                  <a16:creationId xmlns:a16="http://schemas.microsoft.com/office/drawing/2014/main" id="{F864AB0D-8124-819F-932B-AE1769CFE07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6" name="Oval 144">
              <a:extLst>
                <a:ext uri="{FF2B5EF4-FFF2-40B4-BE49-F238E27FC236}">
                  <a16:creationId xmlns:a16="http://schemas.microsoft.com/office/drawing/2014/main" id="{C3D28268-FDCF-CE31-6ADB-94927C26EA0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7" name="Oval 145">
              <a:extLst>
                <a:ext uri="{FF2B5EF4-FFF2-40B4-BE49-F238E27FC236}">
                  <a16:creationId xmlns:a16="http://schemas.microsoft.com/office/drawing/2014/main" id="{BC658F90-1C74-34F1-264D-12AF1F258BF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8" name="Oval 146">
              <a:extLst>
                <a:ext uri="{FF2B5EF4-FFF2-40B4-BE49-F238E27FC236}">
                  <a16:creationId xmlns:a16="http://schemas.microsoft.com/office/drawing/2014/main" id="{8E8630AB-0844-83DC-A8F0-AE73F622144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29" name="Oval 147">
              <a:extLst>
                <a:ext uri="{FF2B5EF4-FFF2-40B4-BE49-F238E27FC236}">
                  <a16:creationId xmlns:a16="http://schemas.microsoft.com/office/drawing/2014/main" id="{E8E39563-B1E2-7D22-70D7-CCB6D1D1BB4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0" name="Oval 148">
              <a:extLst>
                <a:ext uri="{FF2B5EF4-FFF2-40B4-BE49-F238E27FC236}">
                  <a16:creationId xmlns:a16="http://schemas.microsoft.com/office/drawing/2014/main" id="{91190835-1AB7-587B-171B-D7B7C34ADBA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1" name="Oval 149">
              <a:extLst>
                <a:ext uri="{FF2B5EF4-FFF2-40B4-BE49-F238E27FC236}">
                  <a16:creationId xmlns:a16="http://schemas.microsoft.com/office/drawing/2014/main" id="{2767CAA9-B1D2-6478-4F6E-7F089ADF45B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2" name="Oval 150">
              <a:extLst>
                <a:ext uri="{FF2B5EF4-FFF2-40B4-BE49-F238E27FC236}">
                  <a16:creationId xmlns:a16="http://schemas.microsoft.com/office/drawing/2014/main" id="{6D6BFDA6-56E5-7480-B74A-D9E13319FFE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3" name="Oval 151">
              <a:extLst>
                <a:ext uri="{FF2B5EF4-FFF2-40B4-BE49-F238E27FC236}">
                  <a16:creationId xmlns:a16="http://schemas.microsoft.com/office/drawing/2014/main" id="{3EF54286-8F96-D873-EEE0-5258A3EAF12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4" name="Oval 152">
              <a:extLst>
                <a:ext uri="{FF2B5EF4-FFF2-40B4-BE49-F238E27FC236}">
                  <a16:creationId xmlns:a16="http://schemas.microsoft.com/office/drawing/2014/main" id="{44D36340-1E3D-99B5-AD5B-411A2D22188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5" name="Oval 153">
              <a:extLst>
                <a:ext uri="{FF2B5EF4-FFF2-40B4-BE49-F238E27FC236}">
                  <a16:creationId xmlns:a16="http://schemas.microsoft.com/office/drawing/2014/main" id="{9C0B2DAE-9000-816D-1D22-682FADB8BD6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6" name="Oval 154">
              <a:extLst>
                <a:ext uri="{FF2B5EF4-FFF2-40B4-BE49-F238E27FC236}">
                  <a16:creationId xmlns:a16="http://schemas.microsoft.com/office/drawing/2014/main" id="{F3357FB0-5902-E8A2-3555-13B352F913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7" name="Oval 155">
              <a:extLst>
                <a:ext uri="{FF2B5EF4-FFF2-40B4-BE49-F238E27FC236}">
                  <a16:creationId xmlns:a16="http://schemas.microsoft.com/office/drawing/2014/main" id="{9CE8CAD3-E30D-6FCE-860F-7464719A826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8" name="Oval 156">
              <a:extLst>
                <a:ext uri="{FF2B5EF4-FFF2-40B4-BE49-F238E27FC236}">
                  <a16:creationId xmlns:a16="http://schemas.microsoft.com/office/drawing/2014/main" id="{5F8DDC4E-111D-1418-F948-7B000F67C76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39" name="Oval 157">
              <a:extLst>
                <a:ext uri="{FF2B5EF4-FFF2-40B4-BE49-F238E27FC236}">
                  <a16:creationId xmlns:a16="http://schemas.microsoft.com/office/drawing/2014/main" id="{76EB23A9-3B2E-5A5F-C75A-D993589A142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0" name="Oval 158">
              <a:extLst>
                <a:ext uri="{FF2B5EF4-FFF2-40B4-BE49-F238E27FC236}">
                  <a16:creationId xmlns:a16="http://schemas.microsoft.com/office/drawing/2014/main" id="{0FC00B3C-87CF-33D5-06DB-4119C79CDD1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1" name="Oval 159">
              <a:extLst>
                <a:ext uri="{FF2B5EF4-FFF2-40B4-BE49-F238E27FC236}">
                  <a16:creationId xmlns:a16="http://schemas.microsoft.com/office/drawing/2014/main" id="{36031244-1460-37DA-4C6F-CDBCD767D31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2" name="Oval 160">
              <a:extLst>
                <a:ext uri="{FF2B5EF4-FFF2-40B4-BE49-F238E27FC236}">
                  <a16:creationId xmlns:a16="http://schemas.microsoft.com/office/drawing/2014/main" id="{47F77760-3FEC-9E25-EA17-2F34AC907F5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3" name="Oval 161">
              <a:extLst>
                <a:ext uri="{FF2B5EF4-FFF2-40B4-BE49-F238E27FC236}">
                  <a16:creationId xmlns:a16="http://schemas.microsoft.com/office/drawing/2014/main" id="{977143A2-2FF2-0DA4-7FB1-B3173D05D02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4" name="Oval 162">
              <a:extLst>
                <a:ext uri="{FF2B5EF4-FFF2-40B4-BE49-F238E27FC236}">
                  <a16:creationId xmlns:a16="http://schemas.microsoft.com/office/drawing/2014/main" id="{7A29A301-8A02-8415-6CA6-8E58529787D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5" name="Oval 163">
              <a:extLst>
                <a:ext uri="{FF2B5EF4-FFF2-40B4-BE49-F238E27FC236}">
                  <a16:creationId xmlns:a16="http://schemas.microsoft.com/office/drawing/2014/main" id="{8D97E248-8B0E-ACA7-47A6-9D70FFB82B7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6" name="Oval 164">
              <a:extLst>
                <a:ext uri="{FF2B5EF4-FFF2-40B4-BE49-F238E27FC236}">
                  <a16:creationId xmlns:a16="http://schemas.microsoft.com/office/drawing/2014/main" id="{D1EBD72C-C5D9-F464-21C8-63C31796AD7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7" name="Oval 165">
              <a:extLst>
                <a:ext uri="{FF2B5EF4-FFF2-40B4-BE49-F238E27FC236}">
                  <a16:creationId xmlns:a16="http://schemas.microsoft.com/office/drawing/2014/main" id="{7E6E87B8-1F14-3642-7367-FA11601494A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8" name="Oval 166">
              <a:extLst>
                <a:ext uri="{FF2B5EF4-FFF2-40B4-BE49-F238E27FC236}">
                  <a16:creationId xmlns:a16="http://schemas.microsoft.com/office/drawing/2014/main" id="{CB1CE60A-DA7C-6D7B-DF52-F460D6DA508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49" name="Oval 167">
              <a:extLst>
                <a:ext uri="{FF2B5EF4-FFF2-40B4-BE49-F238E27FC236}">
                  <a16:creationId xmlns:a16="http://schemas.microsoft.com/office/drawing/2014/main" id="{709707CB-EBB6-6361-E0D7-B1BE78DE37C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0" name="Oval 168">
              <a:extLst>
                <a:ext uri="{FF2B5EF4-FFF2-40B4-BE49-F238E27FC236}">
                  <a16:creationId xmlns:a16="http://schemas.microsoft.com/office/drawing/2014/main" id="{C05999FD-E6F4-4F61-0F1F-38C2238529E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1" name="Oval 169">
              <a:extLst>
                <a:ext uri="{FF2B5EF4-FFF2-40B4-BE49-F238E27FC236}">
                  <a16:creationId xmlns:a16="http://schemas.microsoft.com/office/drawing/2014/main" id="{2D73904A-68C0-1C30-8EBF-9E59F0DBED4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2" name="Oval 170">
              <a:extLst>
                <a:ext uri="{FF2B5EF4-FFF2-40B4-BE49-F238E27FC236}">
                  <a16:creationId xmlns:a16="http://schemas.microsoft.com/office/drawing/2014/main" id="{5EB95076-B8EC-203E-1A00-D055BE3DD32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3" name="Oval 171">
              <a:extLst>
                <a:ext uri="{FF2B5EF4-FFF2-40B4-BE49-F238E27FC236}">
                  <a16:creationId xmlns:a16="http://schemas.microsoft.com/office/drawing/2014/main" id="{891FB980-D7F6-11CF-4D64-218CAEFA463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4" name="Oval 172">
              <a:extLst>
                <a:ext uri="{FF2B5EF4-FFF2-40B4-BE49-F238E27FC236}">
                  <a16:creationId xmlns:a16="http://schemas.microsoft.com/office/drawing/2014/main" id="{74EAFF25-20A4-8B98-602E-6D726F77A65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5" name="Oval 173">
              <a:extLst>
                <a:ext uri="{FF2B5EF4-FFF2-40B4-BE49-F238E27FC236}">
                  <a16:creationId xmlns:a16="http://schemas.microsoft.com/office/drawing/2014/main" id="{E767E554-892C-30C7-7255-10262BD9D30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6" name="Oval 174">
              <a:extLst>
                <a:ext uri="{FF2B5EF4-FFF2-40B4-BE49-F238E27FC236}">
                  <a16:creationId xmlns:a16="http://schemas.microsoft.com/office/drawing/2014/main" id="{0B5BAD13-7DEA-52D3-9F0F-240FD30D903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7" name="Oval 175">
              <a:extLst>
                <a:ext uri="{FF2B5EF4-FFF2-40B4-BE49-F238E27FC236}">
                  <a16:creationId xmlns:a16="http://schemas.microsoft.com/office/drawing/2014/main" id="{0601D4B5-3DF8-D73E-6470-2A1D8388388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8" name="Oval 176">
              <a:extLst>
                <a:ext uri="{FF2B5EF4-FFF2-40B4-BE49-F238E27FC236}">
                  <a16:creationId xmlns:a16="http://schemas.microsoft.com/office/drawing/2014/main" id="{DA8546E7-8F6A-8C8D-6665-3331E098859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59" name="Oval 177">
              <a:extLst>
                <a:ext uri="{FF2B5EF4-FFF2-40B4-BE49-F238E27FC236}">
                  <a16:creationId xmlns:a16="http://schemas.microsoft.com/office/drawing/2014/main" id="{7D72706C-BF20-96C6-B496-457E90683C2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0" name="Oval 178">
              <a:extLst>
                <a:ext uri="{FF2B5EF4-FFF2-40B4-BE49-F238E27FC236}">
                  <a16:creationId xmlns:a16="http://schemas.microsoft.com/office/drawing/2014/main" id="{BE5463A6-FEC5-61C0-59C3-5B8A04C688D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1" name="Oval 179">
              <a:extLst>
                <a:ext uri="{FF2B5EF4-FFF2-40B4-BE49-F238E27FC236}">
                  <a16:creationId xmlns:a16="http://schemas.microsoft.com/office/drawing/2014/main" id="{F014D343-C66D-1E8E-B879-529B9180D0B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2" name="Oval 180">
              <a:extLst>
                <a:ext uri="{FF2B5EF4-FFF2-40B4-BE49-F238E27FC236}">
                  <a16:creationId xmlns:a16="http://schemas.microsoft.com/office/drawing/2014/main" id="{DDA28601-3E2F-E055-4675-965A7CB6864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3" name="Oval 181">
              <a:extLst>
                <a:ext uri="{FF2B5EF4-FFF2-40B4-BE49-F238E27FC236}">
                  <a16:creationId xmlns:a16="http://schemas.microsoft.com/office/drawing/2014/main" id="{1BA6481A-B6D6-0F09-5D88-4AA36386A15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4" name="Oval 182">
              <a:extLst>
                <a:ext uri="{FF2B5EF4-FFF2-40B4-BE49-F238E27FC236}">
                  <a16:creationId xmlns:a16="http://schemas.microsoft.com/office/drawing/2014/main" id="{74E141A2-7D97-938B-4C90-F61A818B8D1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5" name="Oval 183">
              <a:extLst>
                <a:ext uri="{FF2B5EF4-FFF2-40B4-BE49-F238E27FC236}">
                  <a16:creationId xmlns:a16="http://schemas.microsoft.com/office/drawing/2014/main" id="{B5DC478E-52EA-8BC5-0F78-02B7441B348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6" name="Oval 184">
              <a:extLst>
                <a:ext uri="{FF2B5EF4-FFF2-40B4-BE49-F238E27FC236}">
                  <a16:creationId xmlns:a16="http://schemas.microsoft.com/office/drawing/2014/main" id="{3C8CBF9A-1EC6-DB8B-DE72-548998BF8C8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7" name="Oval 185">
              <a:extLst>
                <a:ext uri="{FF2B5EF4-FFF2-40B4-BE49-F238E27FC236}">
                  <a16:creationId xmlns:a16="http://schemas.microsoft.com/office/drawing/2014/main" id="{356EFA3C-A226-9D38-50ED-5E90DDA2EA7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8" name="Oval 186">
              <a:extLst>
                <a:ext uri="{FF2B5EF4-FFF2-40B4-BE49-F238E27FC236}">
                  <a16:creationId xmlns:a16="http://schemas.microsoft.com/office/drawing/2014/main" id="{0B01C7F4-E398-8C1A-38CF-60848F40697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69" name="Oval 187">
              <a:extLst>
                <a:ext uri="{FF2B5EF4-FFF2-40B4-BE49-F238E27FC236}">
                  <a16:creationId xmlns:a16="http://schemas.microsoft.com/office/drawing/2014/main" id="{89F4B8FE-9D93-15A4-F4C5-59DBCBB9FA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0" name="Oval 188">
              <a:extLst>
                <a:ext uri="{FF2B5EF4-FFF2-40B4-BE49-F238E27FC236}">
                  <a16:creationId xmlns:a16="http://schemas.microsoft.com/office/drawing/2014/main" id="{50E5B1FC-990B-04E5-16F5-AEB4BB48C9E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1" name="Oval 189">
              <a:extLst>
                <a:ext uri="{FF2B5EF4-FFF2-40B4-BE49-F238E27FC236}">
                  <a16:creationId xmlns:a16="http://schemas.microsoft.com/office/drawing/2014/main" id="{2293176F-9275-EE3D-9EDD-423BD4EE00F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2" name="Oval 190">
              <a:extLst>
                <a:ext uri="{FF2B5EF4-FFF2-40B4-BE49-F238E27FC236}">
                  <a16:creationId xmlns:a16="http://schemas.microsoft.com/office/drawing/2014/main" id="{FA575D5C-DC89-9F89-1DAC-5A9E91344ED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3" name="Oval 191">
              <a:extLst>
                <a:ext uri="{FF2B5EF4-FFF2-40B4-BE49-F238E27FC236}">
                  <a16:creationId xmlns:a16="http://schemas.microsoft.com/office/drawing/2014/main" id="{1970B716-A15B-B33A-06DD-6FA9DBED4B2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4" name="Oval 192">
              <a:extLst>
                <a:ext uri="{FF2B5EF4-FFF2-40B4-BE49-F238E27FC236}">
                  <a16:creationId xmlns:a16="http://schemas.microsoft.com/office/drawing/2014/main" id="{92411E73-8811-6FEE-1479-84D9A005BEC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5" name="Oval 193">
              <a:extLst>
                <a:ext uri="{FF2B5EF4-FFF2-40B4-BE49-F238E27FC236}">
                  <a16:creationId xmlns:a16="http://schemas.microsoft.com/office/drawing/2014/main" id="{1851F2E6-932E-9044-D438-14491CEEB0E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6" name="Oval 194">
              <a:extLst>
                <a:ext uri="{FF2B5EF4-FFF2-40B4-BE49-F238E27FC236}">
                  <a16:creationId xmlns:a16="http://schemas.microsoft.com/office/drawing/2014/main" id="{CF1311F1-A37B-FEAA-128C-FD3F7ED1A87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7" name="Oval 195">
              <a:extLst>
                <a:ext uri="{FF2B5EF4-FFF2-40B4-BE49-F238E27FC236}">
                  <a16:creationId xmlns:a16="http://schemas.microsoft.com/office/drawing/2014/main" id="{1B05B034-A1CD-761C-47F8-D9ADCF1FC92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8" name="Oval 196">
              <a:extLst>
                <a:ext uri="{FF2B5EF4-FFF2-40B4-BE49-F238E27FC236}">
                  <a16:creationId xmlns:a16="http://schemas.microsoft.com/office/drawing/2014/main" id="{BBA826FB-C230-49EC-134B-A48B767BF0C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79" name="Oval 197">
              <a:extLst>
                <a:ext uri="{FF2B5EF4-FFF2-40B4-BE49-F238E27FC236}">
                  <a16:creationId xmlns:a16="http://schemas.microsoft.com/office/drawing/2014/main" id="{8EC9F0C9-1F20-395F-20EB-AE26C590E74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0" name="Oval 198">
              <a:extLst>
                <a:ext uri="{FF2B5EF4-FFF2-40B4-BE49-F238E27FC236}">
                  <a16:creationId xmlns:a16="http://schemas.microsoft.com/office/drawing/2014/main" id="{37245C57-BF6E-F754-B7D4-238B65A5B80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1" name="Oval 199">
              <a:extLst>
                <a:ext uri="{FF2B5EF4-FFF2-40B4-BE49-F238E27FC236}">
                  <a16:creationId xmlns:a16="http://schemas.microsoft.com/office/drawing/2014/main" id="{F37CFA8B-C237-5A63-3D96-948FA81C629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2" name="Oval 200">
              <a:extLst>
                <a:ext uri="{FF2B5EF4-FFF2-40B4-BE49-F238E27FC236}">
                  <a16:creationId xmlns:a16="http://schemas.microsoft.com/office/drawing/2014/main" id="{CD859AE7-B511-B2EC-252D-D17CC1451CC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3" name="Oval 201">
              <a:extLst>
                <a:ext uri="{FF2B5EF4-FFF2-40B4-BE49-F238E27FC236}">
                  <a16:creationId xmlns:a16="http://schemas.microsoft.com/office/drawing/2014/main" id="{5E574A51-8C9A-6650-49B4-85813C2D4CB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4" name="Oval 202">
              <a:extLst>
                <a:ext uri="{FF2B5EF4-FFF2-40B4-BE49-F238E27FC236}">
                  <a16:creationId xmlns:a16="http://schemas.microsoft.com/office/drawing/2014/main" id="{22532252-4A8C-6867-AF34-9517A7D2277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5" name="Oval 203">
              <a:extLst>
                <a:ext uri="{FF2B5EF4-FFF2-40B4-BE49-F238E27FC236}">
                  <a16:creationId xmlns:a16="http://schemas.microsoft.com/office/drawing/2014/main" id="{05C06AF9-2E10-60E1-D605-95CACE51F5F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6" name="Oval 204">
              <a:extLst>
                <a:ext uri="{FF2B5EF4-FFF2-40B4-BE49-F238E27FC236}">
                  <a16:creationId xmlns:a16="http://schemas.microsoft.com/office/drawing/2014/main" id="{94733724-BC97-B743-A218-5AB961E2F4D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7" name="Oval 205">
              <a:extLst>
                <a:ext uri="{FF2B5EF4-FFF2-40B4-BE49-F238E27FC236}">
                  <a16:creationId xmlns:a16="http://schemas.microsoft.com/office/drawing/2014/main" id="{E60DCBC0-0477-0C68-0A25-182816F9DF5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8" name="Oval 206">
              <a:extLst>
                <a:ext uri="{FF2B5EF4-FFF2-40B4-BE49-F238E27FC236}">
                  <a16:creationId xmlns:a16="http://schemas.microsoft.com/office/drawing/2014/main" id="{0915F4BF-32A1-23C2-DE2D-2251ADB49CC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89" name="Oval 207">
              <a:extLst>
                <a:ext uri="{FF2B5EF4-FFF2-40B4-BE49-F238E27FC236}">
                  <a16:creationId xmlns:a16="http://schemas.microsoft.com/office/drawing/2014/main" id="{D85B2EFE-A31F-F850-AB3C-4EDCF344D4F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0" name="Oval 208">
              <a:extLst>
                <a:ext uri="{FF2B5EF4-FFF2-40B4-BE49-F238E27FC236}">
                  <a16:creationId xmlns:a16="http://schemas.microsoft.com/office/drawing/2014/main" id="{F076618E-F0D1-3FA3-FE54-1EF5CFBE58B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1" name="Oval 209">
              <a:extLst>
                <a:ext uri="{FF2B5EF4-FFF2-40B4-BE49-F238E27FC236}">
                  <a16:creationId xmlns:a16="http://schemas.microsoft.com/office/drawing/2014/main" id="{DC81AF87-436F-D30A-A4EF-4CE37337E4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2" name="Oval 210">
              <a:extLst>
                <a:ext uri="{FF2B5EF4-FFF2-40B4-BE49-F238E27FC236}">
                  <a16:creationId xmlns:a16="http://schemas.microsoft.com/office/drawing/2014/main" id="{131ECBEE-90A6-9154-9122-2C44BF8F4DC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3" name="Oval 211">
              <a:extLst>
                <a:ext uri="{FF2B5EF4-FFF2-40B4-BE49-F238E27FC236}">
                  <a16:creationId xmlns:a16="http://schemas.microsoft.com/office/drawing/2014/main" id="{B63839E9-F327-FD2E-5045-C120C2E577B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4" name="Oval 212">
              <a:extLst>
                <a:ext uri="{FF2B5EF4-FFF2-40B4-BE49-F238E27FC236}">
                  <a16:creationId xmlns:a16="http://schemas.microsoft.com/office/drawing/2014/main" id="{0825631F-7131-114F-2BCE-121C9142B2A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5" name="Oval 213">
              <a:extLst>
                <a:ext uri="{FF2B5EF4-FFF2-40B4-BE49-F238E27FC236}">
                  <a16:creationId xmlns:a16="http://schemas.microsoft.com/office/drawing/2014/main" id="{531ABA3E-9BB1-593F-E170-6D0F190AFB5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6" name="Oval 214">
              <a:extLst>
                <a:ext uri="{FF2B5EF4-FFF2-40B4-BE49-F238E27FC236}">
                  <a16:creationId xmlns:a16="http://schemas.microsoft.com/office/drawing/2014/main" id="{0283B83E-739A-87F2-5B34-CEE0E25A159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7" name="Oval 215">
              <a:extLst>
                <a:ext uri="{FF2B5EF4-FFF2-40B4-BE49-F238E27FC236}">
                  <a16:creationId xmlns:a16="http://schemas.microsoft.com/office/drawing/2014/main" id="{BBD2F0DE-5945-8A0C-7BF0-FC9193D28CA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8" name="Oval 216">
              <a:extLst>
                <a:ext uri="{FF2B5EF4-FFF2-40B4-BE49-F238E27FC236}">
                  <a16:creationId xmlns:a16="http://schemas.microsoft.com/office/drawing/2014/main" id="{2FE109FB-D633-667E-DB80-056CAC46530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9099" name="Oval 217">
              <a:extLst>
                <a:ext uri="{FF2B5EF4-FFF2-40B4-BE49-F238E27FC236}">
                  <a16:creationId xmlns:a16="http://schemas.microsoft.com/office/drawing/2014/main" id="{E210443C-4426-7287-BA79-D5F3BA63020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458970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8971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59100" name="Rectangle 220">
            <a:extLst>
              <a:ext uri="{FF2B5EF4-FFF2-40B4-BE49-F238E27FC236}">
                <a16:creationId xmlns:a16="http://schemas.microsoft.com/office/drawing/2014/main" id="{9FF6E0D7-4170-3A45-6032-5D9AFDF20E6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9101" name="Rectangle 221">
            <a:extLst>
              <a:ext uri="{FF2B5EF4-FFF2-40B4-BE49-F238E27FC236}">
                <a16:creationId xmlns:a16="http://schemas.microsoft.com/office/drawing/2014/main" id="{A6AA551F-5FD4-5477-B691-A2EA8CEB83D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9102" name="Rectangle 222">
            <a:extLst>
              <a:ext uri="{FF2B5EF4-FFF2-40B4-BE49-F238E27FC236}">
                <a16:creationId xmlns:a16="http://schemas.microsoft.com/office/drawing/2014/main" id="{504CDE96-A7F7-052E-4EB6-7BAC22B54F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E9CAE0-E2FA-47C0-B41D-AB55DDDC040B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39161428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C76475F8-4B10-4228-76AC-C317D064A8A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7B7EEB-51DA-4565-9928-3596CCBE096C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47B11B02-D6C3-ECED-8FAA-35CD3CA3F486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12F5C77D-D555-9347-C763-B9CAA40ED66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3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C9D978C3-EBBE-F124-6984-F8184D9B761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984672-7FE1-4E57-9C68-79BDBDDE1D6E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9BE1F21B-0F02-1F4D-E824-CAE0931732AF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85A25E6E-08F3-B573-DD1F-ED6BA29E1E1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57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3B911CBD-CD70-6A84-E612-B62022475D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7712246-F804-441C-926C-5FA1FA92BBD2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45EC0864-2620-46A7-942F-E36ADD4BFE18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757BD284-5217-1906-3E12-9EB4AD87554C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42792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222">
            <a:extLst>
              <a:ext uri="{FF2B5EF4-FFF2-40B4-BE49-F238E27FC236}">
                <a16:creationId xmlns:a16="http://schemas.microsoft.com/office/drawing/2014/main" id="{1F0A0213-4E10-5FFA-7638-33979C9B7A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3">
            <a:extLst>
              <a:ext uri="{FF2B5EF4-FFF2-40B4-BE49-F238E27FC236}">
                <a16:creationId xmlns:a16="http://schemas.microsoft.com/office/drawing/2014/main" id="{C48E2766-3D7C-002C-8681-B8C84C7DA3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4">
            <a:extLst>
              <a:ext uri="{FF2B5EF4-FFF2-40B4-BE49-F238E27FC236}">
                <a16:creationId xmlns:a16="http://schemas.microsoft.com/office/drawing/2014/main" id="{653A3A05-36E5-1774-2886-05F5E75B04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47FD38-FA91-4B57-A0DE-F67F2908D8F7}" type="slidenum">
              <a:rPr lang="es-ES" altLang="it-IT"/>
              <a:pPr>
                <a:defRPr/>
              </a:pPr>
              <a:t>‹N›</a:t>
            </a:fld>
            <a:endParaRPr lang="es-ES" altLang="it-IT"/>
          </a:p>
        </p:txBody>
      </p:sp>
    </p:spTree>
    <p:extLst>
      <p:ext uri="{BB962C8B-B14F-4D97-AF65-F5344CB8AC3E}">
        <p14:creationId xmlns:p14="http://schemas.microsoft.com/office/powerpoint/2010/main" val="4252970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03F012ED-C502-238E-1DFD-B42F7ADBFA1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9893F6-C82B-4834-B82D-95B16D5C664B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DAE84705-D789-1C35-B4C8-09D673ED748F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FD644A86-F1FA-12C8-D1BB-3243978CE60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71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4" name="Rectangle 218">
            <a:extLst>
              <a:ext uri="{FF2B5EF4-FFF2-40B4-BE49-F238E27FC236}">
                <a16:creationId xmlns:a16="http://schemas.microsoft.com/office/drawing/2014/main" id="{6C0FBE99-F7EE-3DB5-6BC5-82761CEDEC6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D8015E-EEFB-43D4-AA9A-E3DED66D6D1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5" name="Rectangle 219">
            <a:extLst>
              <a:ext uri="{FF2B5EF4-FFF2-40B4-BE49-F238E27FC236}">
                <a16:creationId xmlns:a16="http://schemas.microsoft.com/office/drawing/2014/main" id="{8533C2E1-C0BF-52EE-EB02-08645550DAFE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20">
            <a:extLst>
              <a:ext uri="{FF2B5EF4-FFF2-40B4-BE49-F238E27FC236}">
                <a16:creationId xmlns:a16="http://schemas.microsoft.com/office/drawing/2014/main" id="{7F6D8552-7224-906D-F1C9-E80580CB4DB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6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Rectangle 218">
            <a:extLst>
              <a:ext uri="{FF2B5EF4-FFF2-40B4-BE49-F238E27FC236}">
                <a16:creationId xmlns:a16="http://schemas.microsoft.com/office/drawing/2014/main" id="{623683F5-A6D1-90BE-0A9E-80C243246E8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AD09A4-70B9-4C49-8A9D-E087AFF92C06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6" name="Rectangle 219">
            <a:extLst>
              <a:ext uri="{FF2B5EF4-FFF2-40B4-BE49-F238E27FC236}">
                <a16:creationId xmlns:a16="http://schemas.microsoft.com/office/drawing/2014/main" id="{ECA17DC7-8260-5814-B536-5A759555CDA0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>
            <a:extLst>
              <a:ext uri="{FF2B5EF4-FFF2-40B4-BE49-F238E27FC236}">
                <a16:creationId xmlns:a16="http://schemas.microsoft.com/office/drawing/2014/main" id="{D32944C0-98F4-5CCF-3397-80652EA7548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4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7" name="Rectangle 218">
            <a:extLst>
              <a:ext uri="{FF2B5EF4-FFF2-40B4-BE49-F238E27FC236}">
                <a16:creationId xmlns:a16="http://schemas.microsoft.com/office/drawing/2014/main" id="{104E6E9F-1394-D346-E2B8-5E8C66B2604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59FF33-F298-491C-A945-2324CDDEFAF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8" name="Rectangle 219">
            <a:extLst>
              <a:ext uri="{FF2B5EF4-FFF2-40B4-BE49-F238E27FC236}">
                <a16:creationId xmlns:a16="http://schemas.microsoft.com/office/drawing/2014/main" id="{EF9065A0-8F4E-E249-DF6D-5973AB30BD57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20">
            <a:extLst>
              <a:ext uri="{FF2B5EF4-FFF2-40B4-BE49-F238E27FC236}">
                <a16:creationId xmlns:a16="http://schemas.microsoft.com/office/drawing/2014/main" id="{8CC4D931-9711-25B1-E729-C431D27A18B1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89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Rectangle 218">
            <a:extLst>
              <a:ext uri="{FF2B5EF4-FFF2-40B4-BE49-F238E27FC236}">
                <a16:creationId xmlns:a16="http://schemas.microsoft.com/office/drawing/2014/main" id="{8F7875CC-DF94-92F8-A913-B7A7C080515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69673D-839E-49D5-B191-CB62C5BFD37A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4" name="Rectangle 219">
            <a:extLst>
              <a:ext uri="{FF2B5EF4-FFF2-40B4-BE49-F238E27FC236}">
                <a16:creationId xmlns:a16="http://schemas.microsoft.com/office/drawing/2014/main" id="{6398213D-D800-0F4D-2CBA-752A33C955A2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20">
            <a:extLst>
              <a:ext uri="{FF2B5EF4-FFF2-40B4-BE49-F238E27FC236}">
                <a16:creationId xmlns:a16="http://schemas.microsoft.com/office/drawing/2014/main" id="{7FBABFC6-C032-A4A8-E72C-DC0F9D99637E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088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>
            <a:extLst>
              <a:ext uri="{FF2B5EF4-FFF2-40B4-BE49-F238E27FC236}">
                <a16:creationId xmlns:a16="http://schemas.microsoft.com/office/drawing/2014/main" id="{868BBF1F-3202-3389-EA0D-BD770D96DDB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C19759-AFE0-4B94-B095-EAE40F80C3E7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3" name="Rectangle 219">
            <a:extLst>
              <a:ext uri="{FF2B5EF4-FFF2-40B4-BE49-F238E27FC236}">
                <a16:creationId xmlns:a16="http://schemas.microsoft.com/office/drawing/2014/main" id="{574920DA-6722-2C5E-922D-DDF3671F67F5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20">
            <a:extLst>
              <a:ext uri="{FF2B5EF4-FFF2-40B4-BE49-F238E27FC236}">
                <a16:creationId xmlns:a16="http://schemas.microsoft.com/office/drawing/2014/main" id="{923EF612-B156-8FB0-D295-77673B08F50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21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Fare clic per modificare stili del testo dello schema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5" name="Rectangle 218">
            <a:extLst>
              <a:ext uri="{FF2B5EF4-FFF2-40B4-BE49-F238E27FC236}">
                <a16:creationId xmlns:a16="http://schemas.microsoft.com/office/drawing/2014/main" id="{EAA876E1-C3FB-14C3-5A0C-2C1BF7D4715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3CF3EA1-2CCD-4473-9EE6-F557384EFEDA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6" name="Rectangle 219">
            <a:extLst>
              <a:ext uri="{FF2B5EF4-FFF2-40B4-BE49-F238E27FC236}">
                <a16:creationId xmlns:a16="http://schemas.microsoft.com/office/drawing/2014/main" id="{0B4B5B67-3FF1-622D-07C9-F26664C9DEAD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>
            <a:extLst>
              <a:ext uri="{FF2B5EF4-FFF2-40B4-BE49-F238E27FC236}">
                <a16:creationId xmlns:a16="http://schemas.microsoft.com/office/drawing/2014/main" id="{184723CA-AA64-A952-F8FF-EE31D04B5860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2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Fare clic per modificare stili del testo dello schema</a:t>
            </a:r>
          </a:p>
        </p:txBody>
      </p:sp>
      <p:sp>
        <p:nvSpPr>
          <p:cNvPr id="5" name="Rectangle 218">
            <a:extLst>
              <a:ext uri="{FF2B5EF4-FFF2-40B4-BE49-F238E27FC236}">
                <a16:creationId xmlns:a16="http://schemas.microsoft.com/office/drawing/2014/main" id="{ACF4706E-2F6D-EBAA-1E4D-C37E187DD953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A5D542-C228-41B5-A6F8-FE3C135474C8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6" name="Rectangle 219">
            <a:extLst>
              <a:ext uri="{FF2B5EF4-FFF2-40B4-BE49-F238E27FC236}">
                <a16:creationId xmlns:a16="http://schemas.microsoft.com/office/drawing/2014/main" id="{7F7EBB7B-3804-9BBC-F718-5FCC6054A927}"/>
              </a:ext>
            </a:extLst>
          </p:cNvPr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20">
            <a:extLst>
              <a:ext uri="{FF2B5EF4-FFF2-40B4-BE49-F238E27FC236}">
                <a16:creationId xmlns:a16="http://schemas.microsoft.com/office/drawing/2014/main" id="{F7D6A179-E82E-70C9-D804-1A899BFCDFF7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70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8D757CF9-DFED-3CC6-6CC8-7A39C90631BF}"/>
              </a:ext>
            </a:extLst>
          </p:cNvPr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457731" name="Rectangle 3">
              <a:extLst>
                <a:ext uri="{FF2B5EF4-FFF2-40B4-BE49-F238E27FC236}">
                  <a16:creationId xmlns:a16="http://schemas.microsoft.com/office/drawing/2014/main" id="{C1F8ED85-7E94-5716-AB9D-D6ADAE2A078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2" name="Rectangle 4">
              <a:extLst>
                <a:ext uri="{FF2B5EF4-FFF2-40B4-BE49-F238E27FC236}">
                  <a16:creationId xmlns:a16="http://schemas.microsoft.com/office/drawing/2014/main" id="{1E8118FA-D456-D8B8-E5AE-E4C349131E4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3" name="Rectangle 5">
              <a:extLst>
                <a:ext uri="{FF2B5EF4-FFF2-40B4-BE49-F238E27FC236}">
                  <a16:creationId xmlns:a16="http://schemas.microsoft.com/office/drawing/2014/main" id="{73251217-43C2-2F28-18EA-C022BEEE7881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4" name="Rectangle 6">
              <a:extLst>
                <a:ext uri="{FF2B5EF4-FFF2-40B4-BE49-F238E27FC236}">
                  <a16:creationId xmlns:a16="http://schemas.microsoft.com/office/drawing/2014/main" id="{BBB51054-A217-CD71-3603-4E87199F80A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5" name="Rectangle 7">
              <a:extLst>
                <a:ext uri="{FF2B5EF4-FFF2-40B4-BE49-F238E27FC236}">
                  <a16:creationId xmlns:a16="http://schemas.microsoft.com/office/drawing/2014/main" id="{FA55AC60-16A1-536E-ACEA-765823BE8AC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6" name="Rectangle 8">
              <a:extLst>
                <a:ext uri="{FF2B5EF4-FFF2-40B4-BE49-F238E27FC236}">
                  <a16:creationId xmlns:a16="http://schemas.microsoft.com/office/drawing/2014/main" id="{ED83276E-5E9E-7FB6-75CB-82C522FAC95B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7" name="Rectangle 9">
              <a:extLst>
                <a:ext uri="{FF2B5EF4-FFF2-40B4-BE49-F238E27FC236}">
                  <a16:creationId xmlns:a16="http://schemas.microsoft.com/office/drawing/2014/main" id="{E63D08BB-DC2A-44DE-3896-4DF366C0C11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8" name="Rectangle 10">
              <a:extLst>
                <a:ext uri="{FF2B5EF4-FFF2-40B4-BE49-F238E27FC236}">
                  <a16:creationId xmlns:a16="http://schemas.microsoft.com/office/drawing/2014/main" id="{682981FB-F1FF-B647-35B6-D295CB83F0DC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39" name="Rectangle 11">
              <a:extLst>
                <a:ext uri="{FF2B5EF4-FFF2-40B4-BE49-F238E27FC236}">
                  <a16:creationId xmlns:a16="http://schemas.microsoft.com/office/drawing/2014/main" id="{6E286055-4939-3444-3D52-01BC898BCD3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0" name="Rectangle 12">
              <a:extLst>
                <a:ext uri="{FF2B5EF4-FFF2-40B4-BE49-F238E27FC236}">
                  <a16:creationId xmlns:a16="http://schemas.microsoft.com/office/drawing/2014/main" id="{99E62C5F-40F0-41DA-3D54-86E578634F9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1" name="Rectangle 13">
              <a:extLst>
                <a:ext uri="{FF2B5EF4-FFF2-40B4-BE49-F238E27FC236}">
                  <a16:creationId xmlns:a16="http://schemas.microsoft.com/office/drawing/2014/main" id="{8472B639-203B-6178-C6B3-FDB124796B19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2" name="Rectangle 14">
              <a:extLst>
                <a:ext uri="{FF2B5EF4-FFF2-40B4-BE49-F238E27FC236}">
                  <a16:creationId xmlns:a16="http://schemas.microsoft.com/office/drawing/2014/main" id="{1311F08B-1811-4AFF-B008-1407ADA4E6E7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3" name="Rectangle 15">
              <a:extLst>
                <a:ext uri="{FF2B5EF4-FFF2-40B4-BE49-F238E27FC236}">
                  <a16:creationId xmlns:a16="http://schemas.microsoft.com/office/drawing/2014/main" id="{9E6D0058-A66E-BEE7-2C7D-BA555654DEA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4" name="Rectangle 16">
              <a:extLst>
                <a:ext uri="{FF2B5EF4-FFF2-40B4-BE49-F238E27FC236}">
                  <a16:creationId xmlns:a16="http://schemas.microsoft.com/office/drawing/2014/main" id="{D978296A-A8C3-1E30-8F4E-93D85B65536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5" name="Rectangle 17">
              <a:extLst>
                <a:ext uri="{FF2B5EF4-FFF2-40B4-BE49-F238E27FC236}">
                  <a16:creationId xmlns:a16="http://schemas.microsoft.com/office/drawing/2014/main" id="{17F7E9FD-9324-CDFA-B0B7-6EEFE027EAE7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6" name="Rectangle 18">
              <a:extLst>
                <a:ext uri="{FF2B5EF4-FFF2-40B4-BE49-F238E27FC236}">
                  <a16:creationId xmlns:a16="http://schemas.microsoft.com/office/drawing/2014/main" id="{ADF764F0-D35F-86C8-762F-8FCEA7BF8AA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7" name="Rectangle 19">
              <a:extLst>
                <a:ext uri="{FF2B5EF4-FFF2-40B4-BE49-F238E27FC236}">
                  <a16:creationId xmlns:a16="http://schemas.microsoft.com/office/drawing/2014/main" id="{BCE52D22-7857-07A1-08CA-F5A193D19CA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8" name="Rectangle 20">
              <a:extLst>
                <a:ext uri="{FF2B5EF4-FFF2-40B4-BE49-F238E27FC236}">
                  <a16:creationId xmlns:a16="http://schemas.microsoft.com/office/drawing/2014/main" id="{A8E5E55F-BE4A-86BB-9BEB-F2396A41BB24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49" name="Rectangle 21">
              <a:extLst>
                <a:ext uri="{FF2B5EF4-FFF2-40B4-BE49-F238E27FC236}">
                  <a16:creationId xmlns:a16="http://schemas.microsoft.com/office/drawing/2014/main" id="{668F3A8A-4B08-C35D-09E8-C64ED98ADC5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0" name="Rectangle 22">
              <a:extLst>
                <a:ext uri="{FF2B5EF4-FFF2-40B4-BE49-F238E27FC236}">
                  <a16:creationId xmlns:a16="http://schemas.microsoft.com/office/drawing/2014/main" id="{E9DA6E8A-83A5-2544-BC64-FF11378AAF0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1" name="Rectangle 23">
              <a:extLst>
                <a:ext uri="{FF2B5EF4-FFF2-40B4-BE49-F238E27FC236}">
                  <a16:creationId xmlns:a16="http://schemas.microsoft.com/office/drawing/2014/main" id="{5C865E6F-29E3-D385-FA34-F98BBB4B85D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2" name="Rectangle 24">
              <a:extLst>
                <a:ext uri="{FF2B5EF4-FFF2-40B4-BE49-F238E27FC236}">
                  <a16:creationId xmlns:a16="http://schemas.microsoft.com/office/drawing/2014/main" id="{2558BD67-49AC-7458-A462-12C933D791F8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3" name="Rectangle 25">
              <a:extLst>
                <a:ext uri="{FF2B5EF4-FFF2-40B4-BE49-F238E27FC236}">
                  <a16:creationId xmlns:a16="http://schemas.microsoft.com/office/drawing/2014/main" id="{0E9C0CC4-2480-1C19-AEA6-7A941A7AC0D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4" name="Rectangle 26">
              <a:extLst>
                <a:ext uri="{FF2B5EF4-FFF2-40B4-BE49-F238E27FC236}">
                  <a16:creationId xmlns:a16="http://schemas.microsoft.com/office/drawing/2014/main" id="{DC1193F1-9D3B-1A41-00BA-51E6060D30F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5" name="Rectangle 27">
              <a:extLst>
                <a:ext uri="{FF2B5EF4-FFF2-40B4-BE49-F238E27FC236}">
                  <a16:creationId xmlns:a16="http://schemas.microsoft.com/office/drawing/2014/main" id="{664AF58A-2F16-99B8-EA88-0D42D405C8EF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6" name="Rectangle 28">
              <a:extLst>
                <a:ext uri="{FF2B5EF4-FFF2-40B4-BE49-F238E27FC236}">
                  <a16:creationId xmlns:a16="http://schemas.microsoft.com/office/drawing/2014/main" id="{19CE5425-8410-5B4E-1121-07DD8876B886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7" name="Rectangle 29">
              <a:extLst>
                <a:ext uri="{FF2B5EF4-FFF2-40B4-BE49-F238E27FC236}">
                  <a16:creationId xmlns:a16="http://schemas.microsoft.com/office/drawing/2014/main" id="{9BF77364-E399-0616-9DF1-2711667245A0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8" name="Rectangle 30">
              <a:extLst>
                <a:ext uri="{FF2B5EF4-FFF2-40B4-BE49-F238E27FC236}">
                  <a16:creationId xmlns:a16="http://schemas.microsoft.com/office/drawing/2014/main" id="{9242C35C-8EE7-7CB8-3ABB-CC345C25385A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59" name="Rectangle 31">
              <a:extLst>
                <a:ext uri="{FF2B5EF4-FFF2-40B4-BE49-F238E27FC236}">
                  <a16:creationId xmlns:a16="http://schemas.microsoft.com/office/drawing/2014/main" id="{C72689EB-8840-94DB-A26C-F6192A09A63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0" name="Rectangle 32">
              <a:extLst>
                <a:ext uri="{FF2B5EF4-FFF2-40B4-BE49-F238E27FC236}">
                  <a16:creationId xmlns:a16="http://schemas.microsoft.com/office/drawing/2014/main" id="{9A688B0A-D19D-EA75-5AFF-8D69646F3E32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1" name="Rectangle 33">
              <a:extLst>
                <a:ext uri="{FF2B5EF4-FFF2-40B4-BE49-F238E27FC236}">
                  <a16:creationId xmlns:a16="http://schemas.microsoft.com/office/drawing/2014/main" id="{A0243132-A0C2-AD5F-2BAC-F1ADFE86A185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2" name="Rectangle 34">
              <a:extLst>
                <a:ext uri="{FF2B5EF4-FFF2-40B4-BE49-F238E27FC236}">
                  <a16:creationId xmlns:a16="http://schemas.microsoft.com/office/drawing/2014/main" id="{52510CC2-A323-D388-0CBC-CA22B9656893}"/>
                </a:ext>
              </a:extLst>
            </p:cNvPr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 eaLnBrk="1" hangingPunct="1">
                <a:defRPr/>
              </a:pPr>
              <a:endParaRPr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3" name="Oval 35">
              <a:extLst>
                <a:ext uri="{FF2B5EF4-FFF2-40B4-BE49-F238E27FC236}">
                  <a16:creationId xmlns:a16="http://schemas.microsoft.com/office/drawing/2014/main" id="{9A11E79A-CAF2-9363-60F0-785FCB766A2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4" name="Oval 36">
              <a:extLst>
                <a:ext uri="{FF2B5EF4-FFF2-40B4-BE49-F238E27FC236}">
                  <a16:creationId xmlns:a16="http://schemas.microsoft.com/office/drawing/2014/main" id="{2EBB7AC4-0DB1-F16A-AE1D-379D9242962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5" name="Oval 37">
              <a:extLst>
                <a:ext uri="{FF2B5EF4-FFF2-40B4-BE49-F238E27FC236}">
                  <a16:creationId xmlns:a16="http://schemas.microsoft.com/office/drawing/2014/main" id="{AB25B0CD-876C-C92D-AB47-5CA9B1B6663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6" name="Oval 38">
              <a:extLst>
                <a:ext uri="{FF2B5EF4-FFF2-40B4-BE49-F238E27FC236}">
                  <a16:creationId xmlns:a16="http://schemas.microsoft.com/office/drawing/2014/main" id="{8D6776E5-C000-80AC-7E03-3C32018308B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7" name="Oval 39">
              <a:extLst>
                <a:ext uri="{FF2B5EF4-FFF2-40B4-BE49-F238E27FC236}">
                  <a16:creationId xmlns:a16="http://schemas.microsoft.com/office/drawing/2014/main" id="{D4F26061-EA8C-75B8-A90F-28E3FD1BCCA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8" name="Oval 40">
              <a:extLst>
                <a:ext uri="{FF2B5EF4-FFF2-40B4-BE49-F238E27FC236}">
                  <a16:creationId xmlns:a16="http://schemas.microsoft.com/office/drawing/2014/main" id="{001EEB13-EEF9-BD0D-A6FE-73371774819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69" name="Oval 41">
              <a:extLst>
                <a:ext uri="{FF2B5EF4-FFF2-40B4-BE49-F238E27FC236}">
                  <a16:creationId xmlns:a16="http://schemas.microsoft.com/office/drawing/2014/main" id="{53078430-C92F-4378-C7DB-5E9A748F174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0" name="Oval 42">
              <a:extLst>
                <a:ext uri="{FF2B5EF4-FFF2-40B4-BE49-F238E27FC236}">
                  <a16:creationId xmlns:a16="http://schemas.microsoft.com/office/drawing/2014/main" id="{8E836D43-52CD-BE86-73B8-80A4E505A81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1" name="Oval 43">
              <a:extLst>
                <a:ext uri="{FF2B5EF4-FFF2-40B4-BE49-F238E27FC236}">
                  <a16:creationId xmlns:a16="http://schemas.microsoft.com/office/drawing/2014/main" id="{688E8645-0686-4D27-F8E4-619984D6DA2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2" name="Oval 44">
              <a:extLst>
                <a:ext uri="{FF2B5EF4-FFF2-40B4-BE49-F238E27FC236}">
                  <a16:creationId xmlns:a16="http://schemas.microsoft.com/office/drawing/2014/main" id="{9A834A72-E318-7F41-C88C-A3340773811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3" name="Oval 45">
              <a:extLst>
                <a:ext uri="{FF2B5EF4-FFF2-40B4-BE49-F238E27FC236}">
                  <a16:creationId xmlns:a16="http://schemas.microsoft.com/office/drawing/2014/main" id="{0A4510E1-4E96-F09A-F6CB-452B96526F0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4" name="Oval 46">
              <a:extLst>
                <a:ext uri="{FF2B5EF4-FFF2-40B4-BE49-F238E27FC236}">
                  <a16:creationId xmlns:a16="http://schemas.microsoft.com/office/drawing/2014/main" id="{7D834C18-3C47-ED58-15E6-78AD8ECD8E6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5" name="Oval 47">
              <a:extLst>
                <a:ext uri="{FF2B5EF4-FFF2-40B4-BE49-F238E27FC236}">
                  <a16:creationId xmlns:a16="http://schemas.microsoft.com/office/drawing/2014/main" id="{44DD6033-F434-6678-DBF8-672A0E4562E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6" name="Oval 48">
              <a:extLst>
                <a:ext uri="{FF2B5EF4-FFF2-40B4-BE49-F238E27FC236}">
                  <a16:creationId xmlns:a16="http://schemas.microsoft.com/office/drawing/2014/main" id="{DE15B902-8D72-29ED-5C4F-AC66D07A5C4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7" name="Oval 49">
              <a:extLst>
                <a:ext uri="{FF2B5EF4-FFF2-40B4-BE49-F238E27FC236}">
                  <a16:creationId xmlns:a16="http://schemas.microsoft.com/office/drawing/2014/main" id="{23AB0561-F5A1-4EA2-3056-DDDB70D2ED8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8" name="Oval 50">
              <a:extLst>
                <a:ext uri="{FF2B5EF4-FFF2-40B4-BE49-F238E27FC236}">
                  <a16:creationId xmlns:a16="http://schemas.microsoft.com/office/drawing/2014/main" id="{DF36A0DB-3EF3-0A13-AEE0-6A814A9B4A1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79" name="Oval 51">
              <a:extLst>
                <a:ext uri="{FF2B5EF4-FFF2-40B4-BE49-F238E27FC236}">
                  <a16:creationId xmlns:a16="http://schemas.microsoft.com/office/drawing/2014/main" id="{30ECF559-8B9C-3B9E-B268-1293786DC5E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0" name="Oval 52">
              <a:extLst>
                <a:ext uri="{FF2B5EF4-FFF2-40B4-BE49-F238E27FC236}">
                  <a16:creationId xmlns:a16="http://schemas.microsoft.com/office/drawing/2014/main" id="{0F73199C-2CFB-2F66-124F-617F3094E4F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1" name="Oval 53">
              <a:extLst>
                <a:ext uri="{FF2B5EF4-FFF2-40B4-BE49-F238E27FC236}">
                  <a16:creationId xmlns:a16="http://schemas.microsoft.com/office/drawing/2014/main" id="{48D98C3F-676C-84C4-A282-F361937497A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2" name="Oval 54">
              <a:extLst>
                <a:ext uri="{FF2B5EF4-FFF2-40B4-BE49-F238E27FC236}">
                  <a16:creationId xmlns:a16="http://schemas.microsoft.com/office/drawing/2014/main" id="{2E7DF412-C917-CF6E-FC2A-A3F1B67F8FB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3" name="Oval 55">
              <a:extLst>
                <a:ext uri="{FF2B5EF4-FFF2-40B4-BE49-F238E27FC236}">
                  <a16:creationId xmlns:a16="http://schemas.microsoft.com/office/drawing/2014/main" id="{7B0E63DA-B107-A53A-1BF2-DDF365887CE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4" name="Oval 56">
              <a:extLst>
                <a:ext uri="{FF2B5EF4-FFF2-40B4-BE49-F238E27FC236}">
                  <a16:creationId xmlns:a16="http://schemas.microsoft.com/office/drawing/2014/main" id="{341B7C10-3684-6971-86F4-B60CF0F167E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5" name="Oval 57">
              <a:extLst>
                <a:ext uri="{FF2B5EF4-FFF2-40B4-BE49-F238E27FC236}">
                  <a16:creationId xmlns:a16="http://schemas.microsoft.com/office/drawing/2014/main" id="{8DFD4FD8-6EEF-E9BD-4FEA-3D12D4CAD61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6" name="Oval 58">
              <a:extLst>
                <a:ext uri="{FF2B5EF4-FFF2-40B4-BE49-F238E27FC236}">
                  <a16:creationId xmlns:a16="http://schemas.microsoft.com/office/drawing/2014/main" id="{0E816F7F-BAFA-0947-D7C1-401739432C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7" name="Oval 59">
              <a:extLst>
                <a:ext uri="{FF2B5EF4-FFF2-40B4-BE49-F238E27FC236}">
                  <a16:creationId xmlns:a16="http://schemas.microsoft.com/office/drawing/2014/main" id="{F2F3D726-6C1E-5F09-FFF5-C1B31999768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8" name="Oval 60">
              <a:extLst>
                <a:ext uri="{FF2B5EF4-FFF2-40B4-BE49-F238E27FC236}">
                  <a16:creationId xmlns:a16="http://schemas.microsoft.com/office/drawing/2014/main" id="{C8F5E7C1-9438-6BF7-06F0-B707FE24791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89" name="Oval 61">
              <a:extLst>
                <a:ext uri="{FF2B5EF4-FFF2-40B4-BE49-F238E27FC236}">
                  <a16:creationId xmlns:a16="http://schemas.microsoft.com/office/drawing/2014/main" id="{5B7E06D7-F9D3-6653-693E-11CCD814DAF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0" name="Oval 62">
              <a:extLst>
                <a:ext uri="{FF2B5EF4-FFF2-40B4-BE49-F238E27FC236}">
                  <a16:creationId xmlns:a16="http://schemas.microsoft.com/office/drawing/2014/main" id="{9E10F6F1-1AE7-D267-CE4E-D8EB299EB06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1" name="Oval 63">
              <a:extLst>
                <a:ext uri="{FF2B5EF4-FFF2-40B4-BE49-F238E27FC236}">
                  <a16:creationId xmlns:a16="http://schemas.microsoft.com/office/drawing/2014/main" id="{E9ACF387-A0FB-35EA-C5A7-19D12D65B56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2" name="Oval 64">
              <a:extLst>
                <a:ext uri="{FF2B5EF4-FFF2-40B4-BE49-F238E27FC236}">
                  <a16:creationId xmlns:a16="http://schemas.microsoft.com/office/drawing/2014/main" id="{F1E41EA4-A07B-FDEA-AD60-E846884DC1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3" name="Oval 65">
              <a:extLst>
                <a:ext uri="{FF2B5EF4-FFF2-40B4-BE49-F238E27FC236}">
                  <a16:creationId xmlns:a16="http://schemas.microsoft.com/office/drawing/2014/main" id="{E00A17A2-F7F7-0113-B784-CC61ED16331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4" name="Oval 66">
              <a:extLst>
                <a:ext uri="{FF2B5EF4-FFF2-40B4-BE49-F238E27FC236}">
                  <a16:creationId xmlns:a16="http://schemas.microsoft.com/office/drawing/2014/main" id="{1B639710-7AEB-806F-16DF-2A1882ECA3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5" name="Oval 67">
              <a:extLst>
                <a:ext uri="{FF2B5EF4-FFF2-40B4-BE49-F238E27FC236}">
                  <a16:creationId xmlns:a16="http://schemas.microsoft.com/office/drawing/2014/main" id="{0463F793-61C7-CD54-3204-D6C754D061E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6" name="Oval 68">
              <a:extLst>
                <a:ext uri="{FF2B5EF4-FFF2-40B4-BE49-F238E27FC236}">
                  <a16:creationId xmlns:a16="http://schemas.microsoft.com/office/drawing/2014/main" id="{87946D89-380F-90EA-5505-689FD481647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7" name="Oval 69">
              <a:extLst>
                <a:ext uri="{FF2B5EF4-FFF2-40B4-BE49-F238E27FC236}">
                  <a16:creationId xmlns:a16="http://schemas.microsoft.com/office/drawing/2014/main" id="{C28B7DDB-5028-0456-2D36-F01F584EA35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8" name="Oval 70">
              <a:extLst>
                <a:ext uri="{FF2B5EF4-FFF2-40B4-BE49-F238E27FC236}">
                  <a16:creationId xmlns:a16="http://schemas.microsoft.com/office/drawing/2014/main" id="{784691E5-948F-71F6-1845-B7822162B72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799" name="Oval 71">
              <a:extLst>
                <a:ext uri="{FF2B5EF4-FFF2-40B4-BE49-F238E27FC236}">
                  <a16:creationId xmlns:a16="http://schemas.microsoft.com/office/drawing/2014/main" id="{C8376538-9179-9F12-C229-2A708A1097F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0" name="Oval 72">
              <a:extLst>
                <a:ext uri="{FF2B5EF4-FFF2-40B4-BE49-F238E27FC236}">
                  <a16:creationId xmlns:a16="http://schemas.microsoft.com/office/drawing/2014/main" id="{F4E0E6CB-F651-5A39-ED11-8614D3A171B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1" name="Oval 73">
              <a:extLst>
                <a:ext uri="{FF2B5EF4-FFF2-40B4-BE49-F238E27FC236}">
                  <a16:creationId xmlns:a16="http://schemas.microsoft.com/office/drawing/2014/main" id="{4027891F-9A0F-A448-561B-E58B35D63F1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2" name="Oval 74">
              <a:extLst>
                <a:ext uri="{FF2B5EF4-FFF2-40B4-BE49-F238E27FC236}">
                  <a16:creationId xmlns:a16="http://schemas.microsoft.com/office/drawing/2014/main" id="{690BD665-D1F2-5A33-F50E-4B9C3C6741B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3" name="Oval 75">
              <a:extLst>
                <a:ext uri="{FF2B5EF4-FFF2-40B4-BE49-F238E27FC236}">
                  <a16:creationId xmlns:a16="http://schemas.microsoft.com/office/drawing/2014/main" id="{37E14604-AC61-4595-D8BE-F20672D4C30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4" name="Oval 76">
              <a:extLst>
                <a:ext uri="{FF2B5EF4-FFF2-40B4-BE49-F238E27FC236}">
                  <a16:creationId xmlns:a16="http://schemas.microsoft.com/office/drawing/2014/main" id="{DD8B1119-D8C8-D9B1-A82B-AC8F7C4CD46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5" name="Oval 77">
              <a:extLst>
                <a:ext uri="{FF2B5EF4-FFF2-40B4-BE49-F238E27FC236}">
                  <a16:creationId xmlns:a16="http://schemas.microsoft.com/office/drawing/2014/main" id="{B27441E0-8913-75E7-97AA-C920C45C3C3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6" name="Oval 78">
              <a:extLst>
                <a:ext uri="{FF2B5EF4-FFF2-40B4-BE49-F238E27FC236}">
                  <a16:creationId xmlns:a16="http://schemas.microsoft.com/office/drawing/2014/main" id="{9E78A696-B449-6292-E9CC-BA71FA9769B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7" name="Oval 79">
              <a:extLst>
                <a:ext uri="{FF2B5EF4-FFF2-40B4-BE49-F238E27FC236}">
                  <a16:creationId xmlns:a16="http://schemas.microsoft.com/office/drawing/2014/main" id="{ECB4E2BD-84F5-FCC2-6E75-9DF3BC2453A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8" name="Oval 80">
              <a:extLst>
                <a:ext uri="{FF2B5EF4-FFF2-40B4-BE49-F238E27FC236}">
                  <a16:creationId xmlns:a16="http://schemas.microsoft.com/office/drawing/2014/main" id="{05496432-1853-2AC7-57C0-89411C04BBD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09" name="Oval 81">
              <a:extLst>
                <a:ext uri="{FF2B5EF4-FFF2-40B4-BE49-F238E27FC236}">
                  <a16:creationId xmlns:a16="http://schemas.microsoft.com/office/drawing/2014/main" id="{D02CAC51-AFE5-8EC0-3A1C-BA370ADCEC6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0" name="Oval 82">
              <a:extLst>
                <a:ext uri="{FF2B5EF4-FFF2-40B4-BE49-F238E27FC236}">
                  <a16:creationId xmlns:a16="http://schemas.microsoft.com/office/drawing/2014/main" id="{009890D4-7B8B-5E91-733A-ACA67E90BEC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1" name="Oval 83">
              <a:extLst>
                <a:ext uri="{FF2B5EF4-FFF2-40B4-BE49-F238E27FC236}">
                  <a16:creationId xmlns:a16="http://schemas.microsoft.com/office/drawing/2014/main" id="{BBB40B07-6F34-700B-60CF-46989CA3F3E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2" name="Oval 84">
              <a:extLst>
                <a:ext uri="{FF2B5EF4-FFF2-40B4-BE49-F238E27FC236}">
                  <a16:creationId xmlns:a16="http://schemas.microsoft.com/office/drawing/2014/main" id="{DCEBF8AB-B9EF-A37D-100E-B8559C83AAD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3" name="Oval 85">
              <a:extLst>
                <a:ext uri="{FF2B5EF4-FFF2-40B4-BE49-F238E27FC236}">
                  <a16:creationId xmlns:a16="http://schemas.microsoft.com/office/drawing/2014/main" id="{27D17596-1155-1CB9-9FCE-CB1E03550F0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4" name="Oval 86">
              <a:extLst>
                <a:ext uri="{FF2B5EF4-FFF2-40B4-BE49-F238E27FC236}">
                  <a16:creationId xmlns:a16="http://schemas.microsoft.com/office/drawing/2014/main" id="{DFC0FC27-554E-A5F0-ADE7-782B09DA978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5" name="Oval 87">
              <a:extLst>
                <a:ext uri="{FF2B5EF4-FFF2-40B4-BE49-F238E27FC236}">
                  <a16:creationId xmlns:a16="http://schemas.microsoft.com/office/drawing/2014/main" id="{87897461-03FF-0576-D35F-B6F1DA9FF70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6" name="Oval 88">
              <a:extLst>
                <a:ext uri="{FF2B5EF4-FFF2-40B4-BE49-F238E27FC236}">
                  <a16:creationId xmlns:a16="http://schemas.microsoft.com/office/drawing/2014/main" id="{3BFEBA2E-2AD5-54FD-BE3F-7AB5B9BD856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7" name="Oval 89">
              <a:extLst>
                <a:ext uri="{FF2B5EF4-FFF2-40B4-BE49-F238E27FC236}">
                  <a16:creationId xmlns:a16="http://schemas.microsoft.com/office/drawing/2014/main" id="{158E0A38-E1FE-4B20-3F6C-412FAA4D58E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8" name="Oval 90">
              <a:extLst>
                <a:ext uri="{FF2B5EF4-FFF2-40B4-BE49-F238E27FC236}">
                  <a16:creationId xmlns:a16="http://schemas.microsoft.com/office/drawing/2014/main" id="{80C5B24A-72C1-3086-D6B9-38D5D1B9DCC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19" name="Oval 91">
              <a:extLst>
                <a:ext uri="{FF2B5EF4-FFF2-40B4-BE49-F238E27FC236}">
                  <a16:creationId xmlns:a16="http://schemas.microsoft.com/office/drawing/2014/main" id="{A4673C67-4FB7-82F0-29AE-2064135B4F1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0" name="Oval 92">
              <a:extLst>
                <a:ext uri="{FF2B5EF4-FFF2-40B4-BE49-F238E27FC236}">
                  <a16:creationId xmlns:a16="http://schemas.microsoft.com/office/drawing/2014/main" id="{2CA852BA-9FA1-7E2E-B40B-735B50D177F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1" name="Oval 93">
              <a:extLst>
                <a:ext uri="{FF2B5EF4-FFF2-40B4-BE49-F238E27FC236}">
                  <a16:creationId xmlns:a16="http://schemas.microsoft.com/office/drawing/2014/main" id="{4DAA0225-9AED-C8F7-8D4F-AB5D8654E27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2" name="Oval 94">
              <a:extLst>
                <a:ext uri="{FF2B5EF4-FFF2-40B4-BE49-F238E27FC236}">
                  <a16:creationId xmlns:a16="http://schemas.microsoft.com/office/drawing/2014/main" id="{43E8DCF3-ADDE-94DE-0B5A-8FEF05E0D1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3" name="Oval 95">
              <a:extLst>
                <a:ext uri="{FF2B5EF4-FFF2-40B4-BE49-F238E27FC236}">
                  <a16:creationId xmlns:a16="http://schemas.microsoft.com/office/drawing/2014/main" id="{7029B2F1-54E5-7FEF-C269-A61CDEA67A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4" name="Oval 96">
              <a:extLst>
                <a:ext uri="{FF2B5EF4-FFF2-40B4-BE49-F238E27FC236}">
                  <a16:creationId xmlns:a16="http://schemas.microsoft.com/office/drawing/2014/main" id="{F9FBC867-235C-3D2C-19BE-0FD0B5CC12A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5" name="Oval 97">
              <a:extLst>
                <a:ext uri="{FF2B5EF4-FFF2-40B4-BE49-F238E27FC236}">
                  <a16:creationId xmlns:a16="http://schemas.microsoft.com/office/drawing/2014/main" id="{5FA7AA03-C036-FB58-96E9-61A2642D27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6" name="Oval 98">
              <a:extLst>
                <a:ext uri="{FF2B5EF4-FFF2-40B4-BE49-F238E27FC236}">
                  <a16:creationId xmlns:a16="http://schemas.microsoft.com/office/drawing/2014/main" id="{693C21D2-5FE5-CF2F-F0D3-FAF2E346BC4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7" name="Oval 99">
              <a:extLst>
                <a:ext uri="{FF2B5EF4-FFF2-40B4-BE49-F238E27FC236}">
                  <a16:creationId xmlns:a16="http://schemas.microsoft.com/office/drawing/2014/main" id="{9A72E9B9-2C73-B7FE-1165-FD3D4C4AE67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8" name="Oval 100">
              <a:extLst>
                <a:ext uri="{FF2B5EF4-FFF2-40B4-BE49-F238E27FC236}">
                  <a16:creationId xmlns:a16="http://schemas.microsoft.com/office/drawing/2014/main" id="{82C3C044-E956-244E-A66C-862E0108092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29" name="Oval 101">
              <a:extLst>
                <a:ext uri="{FF2B5EF4-FFF2-40B4-BE49-F238E27FC236}">
                  <a16:creationId xmlns:a16="http://schemas.microsoft.com/office/drawing/2014/main" id="{8C1D1931-3F94-230E-868F-40A0F83DA2C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0" name="Oval 102">
              <a:extLst>
                <a:ext uri="{FF2B5EF4-FFF2-40B4-BE49-F238E27FC236}">
                  <a16:creationId xmlns:a16="http://schemas.microsoft.com/office/drawing/2014/main" id="{0BA0F316-9B73-BC86-1008-DD2023EA24F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1" name="Oval 103">
              <a:extLst>
                <a:ext uri="{FF2B5EF4-FFF2-40B4-BE49-F238E27FC236}">
                  <a16:creationId xmlns:a16="http://schemas.microsoft.com/office/drawing/2014/main" id="{65A5F86D-DBC1-1651-5C4B-3715EB90830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2" name="Oval 104">
              <a:extLst>
                <a:ext uri="{FF2B5EF4-FFF2-40B4-BE49-F238E27FC236}">
                  <a16:creationId xmlns:a16="http://schemas.microsoft.com/office/drawing/2014/main" id="{C76079A7-C612-0CA0-482E-0460442D23E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3" name="Oval 105">
              <a:extLst>
                <a:ext uri="{FF2B5EF4-FFF2-40B4-BE49-F238E27FC236}">
                  <a16:creationId xmlns:a16="http://schemas.microsoft.com/office/drawing/2014/main" id="{F87618F2-8467-E1B9-473A-89506A5885A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4" name="Oval 106">
              <a:extLst>
                <a:ext uri="{FF2B5EF4-FFF2-40B4-BE49-F238E27FC236}">
                  <a16:creationId xmlns:a16="http://schemas.microsoft.com/office/drawing/2014/main" id="{8F872989-9BE5-E439-3D35-B53F5090D8F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5" name="Oval 107">
              <a:extLst>
                <a:ext uri="{FF2B5EF4-FFF2-40B4-BE49-F238E27FC236}">
                  <a16:creationId xmlns:a16="http://schemas.microsoft.com/office/drawing/2014/main" id="{7B8D80A3-34A1-ABEA-58E1-DEC0D38DF6D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6" name="Oval 108">
              <a:extLst>
                <a:ext uri="{FF2B5EF4-FFF2-40B4-BE49-F238E27FC236}">
                  <a16:creationId xmlns:a16="http://schemas.microsoft.com/office/drawing/2014/main" id="{19365464-93D4-64F4-5B66-9841616239D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7" name="Oval 109">
              <a:extLst>
                <a:ext uri="{FF2B5EF4-FFF2-40B4-BE49-F238E27FC236}">
                  <a16:creationId xmlns:a16="http://schemas.microsoft.com/office/drawing/2014/main" id="{AC991D4D-B8A4-1E31-EB90-0C968E2584F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8" name="Oval 110">
              <a:extLst>
                <a:ext uri="{FF2B5EF4-FFF2-40B4-BE49-F238E27FC236}">
                  <a16:creationId xmlns:a16="http://schemas.microsoft.com/office/drawing/2014/main" id="{E5D69C31-7D79-1203-B218-C5984CF01F4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39" name="Oval 111">
              <a:extLst>
                <a:ext uri="{FF2B5EF4-FFF2-40B4-BE49-F238E27FC236}">
                  <a16:creationId xmlns:a16="http://schemas.microsoft.com/office/drawing/2014/main" id="{A1F9C643-EEA8-BF2C-AEC8-C90E361CA67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0" name="Oval 112">
              <a:extLst>
                <a:ext uri="{FF2B5EF4-FFF2-40B4-BE49-F238E27FC236}">
                  <a16:creationId xmlns:a16="http://schemas.microsoft.com/office/drawing/2014/main" id="{189ACBBB-544B-6D0A-2480-528E25DD8A4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1" name="Oval 113">
              <a:extLst>
                <a:ext uri="{FF2B5EF4-FFF2-40B4-BE49-F238E27FC236}">
                  <a16:creationId xmlns:a16="http://schemas.microsoft.com/office/drawing/2014/main" id="{BE5B2AAF-B560-E1AA-A276-A04D60ABD17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2" name="Oval 114">
              <a:extLst>
                <a:ext uri="{FF2B5EF4-FFF2-40B4-BE49-F238E27FC236}">
                  <a16:creationId xmlns:a16="http://schemas.microsoft.com/office/drawing/2014/main" id="{BE6BFB7A-B57C-5FFF-94A3-E88CD8EFD6C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3" name="Oval 115">
              <a:extLst>
                <a:ext uri="{FF2B5EF4-FFF2-40B4-BE49-F238E27FC236}">
                  <a16:creationId xmlns:a16="http://schemas.microsoft.com/office/drawing/2014/main" id="{D780B7F8-F29D-F1FC-CA81-BCA42D9FBCB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4" name="Oval 116">
              <a:extLst>
                <a:ext uri="{FF2B5EF4-FFF2-40B4-BE49-F238E27FC236}">
                  <a16:creationId xmlns:a16="http://schemas.microsoft.com/office/drawing/2014/main" id="{70C56B26-EC1E-A7BD-0362-42CD2611876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5" name="Oval 117">
              <a:extLst>
                <a:ext uri="{FF2B5EF4-FFF2-40B4-BE49-F238E27FC236}">
                  <a16:creationId xmlns:a16="http://schemas.microsoft.com/office/drawing/2014/main" id="{ACDD2098-8C47-C259-CA6D-9B2D4E424CB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6" name="Oval 118">
              <a:extLst>
                <a:ext uri="{FF2B5EF4-FFF2-40B4-BE49-F238E27FC236}">
                  <a16:creationId xmlns:a16="http://schemas.microsoft.com/office/drawing/2014/main" id="{218EFCBB-EFFC-D08A-BAB0-1846CB1B1BC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7" name="Oval 119">
              <a:extLst>
                <a:ext uri="{FF2B5EF4-FFF2-40B4-BE49-F238E27FC236}">
                  <a16:creationId xmlns:a16="http://schemas.microsoft.com/office/drawing/2014/main" id="{F89414D1-063F-9394-020A-86C11406CAB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8" name="Oval 120">
              <a:extLst>
                <a:ext uri="{FF2B5EF4-FFF2-40B4-BE49-F238E27FC236}">
                  <a16:creationId xmlns:a16="http://schemas.microsoft.com/office/drawing/2014/main" id="{7FA6738D-C7FB-5F88-3F39-55A0ADE0F39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49" name="Oval 121">
              <a:extLst>
                <a:ext uri="{FF2B5EF4-FFF2-40B4-BE49-F238E27FC236}">
                  <a16:creationId xmlns:a16="http://schemas.microsoft.com/office/drawing/2014/main" id="{697DFAA3-8DE0-2C83-C475-7F1AC81B4F0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0" name="Oval 122">
              <a:extLst>
                <a:ext uri="{FF2B5EF4-FFF2-40B4-BE49-F238E27FC236}">
                  <a16:creationId xmlns:a16="http://schemas.microsoft.com/office/drawing/2014/main" id="{6E91A4DE-8718-3D49-CB6C-ECEC571638D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1" name="Oval 123">
              <a:extLst>
                <a:ext uri="{FF2B5EF4-FFF2-40B4-BE49-F238E27FC236}">
                  <a16:creationId xmlns:a16="http://schemas.microsoft.com/office/drawing/2014/main" id="{924256E6-E377-2F11-CED1-166153ADC33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2" name="Oval 124">
              <a:extLst>
                <a:ext uri="{FF2B5EF4-FFF2-40B4-BE49-F238E27FC236}">
                  <a16:creationId xmlns:a16="http://schemas.microsoft.com/office/drawing/2014/main" id="{78657F37-8AC0-8008-1BDA-79A20B6E659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3" name="Oval 125">
              <a:extLst>
                <a:ext uri="{FF2B5EF4-FFF2-40B4-BE49-F238E27FC236}">
                  <a16:creationId xmlns:a16="http://schemas.microsoft.com/office/drawing/2014/main" id="{7D035F32-5E09-F443-4DE3-1A4547DC05B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4" name="Oval 126">
              <a:extLst>
                <a:ext uri="{FF2B5EF4-FFF2-40B4-BE49-F238E27FC236}">
                  <a16:creationId xmlns:a16="http://schemas.microsoft.com/office/drawing/2014/main" id="{2F87ABCA-7002-327D-958E-EE665C47346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5" name="Oval 127">
              <a:extLst>
                <a:ext uri="{FF2B5EF4-FFF2-40B4-BE49-F238E27FC236}">
                  <a16:creationId xmlns:a16="http://schemas.microsoft.com/office/drawing/2014/main" id="{06D01304-EB25-9E7A-5906-6DFFA5141B7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6" name="Oval 128">
              <a:extLst>
                <a:ext uri="{FF2B5EF4-FFF2-40B4-BE49-F238E27FC236}">
                  <a16:creationId xmlns:a16="http://schemas.microsoft.com/office/drawing/2014/main" id="{58875B8F-C891-B6D2-9B7F-43E7AA6A6D4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7" name="Oval 129">
              <a:extLst>
                <a:ext uri="{FF2B5EF4-FFF2-40B4-BE49-F238E27FC236}">
                  <a16:creationId xmlns:a16="http://schemas.microsoft.com/office/drawing/2014/main" id="{DCBF247C-9EA2-7549-6F76-346133D478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8" name="Oval 130">
              <a:extLst>
                <a:ext uri="{FF2B5EF4-FFF2-40B4-BE49-F238E27FC236}">
                  <a16:creationId xmlns:a16="http://schemas.microsoft.com/office/drawing/2014/main" id="{12E6CF3E-25B6-DD29-6320-5FB770BB913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59" name="Oval 131">
              <a:extLst>
                <a:ext uri="{FF2B5EF4-FFF2-40B4-BE49-F238E27FC236}">
                  <a16:creationId xmlns:a16="http://schemas.microsoft.com/office/drawing/2014/main" id="{4578BB97-039F-61D3-249E-CB0537F5CD6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0" name="Oval 132">
              <a:extLst>
                <a:ext uri="{FF2B5EF4-FFF2-40B4-BE49-F238E27FC236}">
                  <a16:creationId xmlns:a16="http://schemas.microsoft.com/office/drawing/2014/main" id="{AB65C1D3-7197-18F1-B200-E6594B770F4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1" name="Oval 133">
              <a:extLst>
                <a:ext uri="{FF2B5EF4-FFF2-40B4-BE49-F238E27FC236}">
                  <a16:creationId xmlns:a16="http://schemas.microsoft.com/office/drawing/2014/main" id="{AC461857-25FE-79D2-3F19-476ECB117C1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2" name="Oval 134">
              <a:extLst>
                <a:ext uri="{FF2B5EF4-FFF2-40B4-BE49-F238E27FC236}">
                  <a16:creationId xmlns:a16="http://schemas.microsoft.com/office/drawing/2014/main" id="{62A763FD-F014-EB2C-DD1D-C0F18A3E537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3" name="Oval 135">
              <a:extLst>
                <a:ext uri="{FF2B5EF4-FFF2-40B4-BE49-F238E27FC236}">
                  <a16:creationId xmlns:a16="http://schemas.microsoft.com/office/drawing/2014/main" id="{190D01DE-EC1A-1C6E-58C8-056FBD8A772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4" name="Oval 136">
              <a:extLst>
                <a:ext uri="{FF2B5EF4-FFF2-40B4-BE49-F238E27FC236}">
                  <a16:creationId xmlns:a16="http://schemas.microsoft.com/office/drawing/2014/main" id="{6C06830D-8645-D55D-F7B6-9CF46D51732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5" name="Oval 137">
              <a:extLst>
                <a:ext uri="{FF2B5EF4-FFF2-40B4-BE49-F238E27FC236}">
                  <a16:creationId xmlns:a16="http://schemas.microsoft.com/office/drawing/2014/main" id="{B8491722-8B75-42B4-36CF-49BA545D163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6" name="Oval 138">
              <a:extLst>
                <a:ext uri="{FF2B5EF4-FFF2-40B4-BE49-F238E27FC236}">
                  <a16:creationId xmlns:a16="http://schemas.microsoft.com/office/drawing/2014/main" id="{199CCBE9-1488-D5D0-588C-92418AD3826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7" name="Oval 139">
              <a:extLst>
                <a:ext uri="{FF2B5EF4-FFF2-40B4-BE49-F238E27FC236}">
                  <a16:creationId xmlns:a16="http://schemas.microsoft.com/office/drawing/2014/main" id="{C25998C1-F482-D07E-33B1-C6EA13E3F94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8" name="Oval 140">
              <a:extLst>
                <a:ext uri="{FF2B5EF4-FFF2-40B4-BE49-F238E27FC236}">
                  <a16:creationId xmlns:a16="http://schemas.microsoft.com/office/drawing/2014/main" id="{F7513D0C-84D9-079D-0BA6-6DBE1104108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69" name="Oval 141">
              <a:extLst>
                <a:ext uri="{FF2B5EF4-FFF2-40B4-BE49-F238E27FC236}">
                  <a16:creationId xmlns:a16="http://schemas.microsoft.com/office/drawing/2014/main" id="{630E2813-6297-657F-B32C-71CB0FC0D40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0" name="Oval 142">
              <a:extLst>
                <a:ext uri="{FF2B5EF4-FFF2-40B4-BE49-F238E27FC236}">
                  <a16:creationId xmlns:a16="http://schemas.microsoft.com/office/drawing/2014/main" id="{9C2F6337-53CD-DAE5-2FD3-618A13C44F9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1" name="Oval 143">
              <a:extLst>
                <a:ext uri="{FF2B5EF4-FFF2-40B4-BE49-F238E27FC236}">
                  <a16:creationId xmlns:a16="http://schemas.microsoft.com/office/drawing/2014/main" id="{4F1C6EF6-FE82-C39C-61D1-737EF1F566B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2" name="Oval 144">
              <a:extLst>
                <a:ext uri="{FF2B5EF4-FFF2-40B4-BE49-F238E27FC236}">
                  <a16:creationId xmlns:a16="http://schemas.microsoft.com/office/drawing/2014/main" id="{BE057F8C-D962-C1D4-010B-D7F13A6B64D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3" name="Oval 145">
              <a:extLst>
                <a:ext uri="{FF2B5EF4-FFF2-40B4-BE49-F238E27FC236}">
                  <a16:creationId xmlns:a16="http://schemas.microsoft.com/office/drawing/2014/main" id="{2EB8E06F-2AD5-C01E-8B98-3B4CB94BEB0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4" name="Oval 146">
              <a:extLst>
                <a:ext uri="{FF2B5EF4-FFF2-40B4-BE49-F238E27FC236}">
                  <a16:creationId xmlns:a16="http://schemas.microsoft.com/office/drawing/2014/main" id="{BAB1765C-4E20-2FFF-63EF-B1EECC9018B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5" name="Oval 147">
              <a:extLst>
                <a:ext uri="{FF2B5EF4-FFF2-40B4-BE49-F238E27FC236}">
                  <a16:creationId xmlns:a16="http://schemas.microsoft.com/office/drawing/2014/main" id="{D7F0953D-4683-83AD-D525-450E117945C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6" name="Oval 148">
              <a:extLst>
                <a:ext uri="{FF2B5EF4-FFF2-40B4-BE49-F238E27FC236}">
                  <a16:creationId xmlns:a16="http://schemas.microsoft.com/office/drawing/2014/main" id="{0123EFDB-660D-901F-72C0-0B19CDFFADF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7" name="Oval 149">
              <a:extLst>
                <a:ext uri="{FF2B5EF4-FFF2-40B4-BE49-F238E27FC236}">
                  <a16:creationId xmlns:a16="http://schemas.microsoft.com/office/drawing/2014/main" id="{6AD6784E-BD1D-2C76-915D-3973516B846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8" name="Oval 150">
              <a:extLst>
                <a:ext uri="{FF2B5EF4-FFF2-40B4-BE49-F238E27FC236}">
                  <a16:creationId xmlns:a16="http://schemas.microsoft.com/office/drawing/2014/main" id="{8CCEE305-07B2-57AC-BCFF-E52261F36FA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79" name="Oval 151">
              <a:extLst>
                <a:ext uri="{FF2B5EF4-FFF2-40B4-BE49-F238E27FC236}">
                  <a16:creationId xmlns:a16="http://schemas.microsoft.com/office/drawing/2014/main" id="{6391EE01-0249-66F4-F48C-9FA63D6F8E2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0" name="Oval 152">
              <a:extLst>
                <a:ext uri="{FF2B5EF4-FFF2-40B4-BE49-F238E27FC236}">
                  <a16:creationId xmlns:a16="http://schemas.microsoft.com/office/drawing/2014/main" id="{FC764761-D923-14C1-2B5A-205804F86FF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1" name="Oval 153">
              <a:extLst>
                <a:ext uri="{FF2B5EF4-FFF2-40B4-BE49-F238E27FC236}">
                  <a16:creationId xmlns:a16="http://schemas.microsoft.com/office/drawing/2014/main" id="{84E246AD-022B-7AD1-E10B-35E57900CA7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2" name="Oval 154">
              <a:extLst>
                <a:ext uri="{FF2B5EF4-FFF2-40B4-BE49-F238E27FC236}">
                  <a16:creationId xmlns:a16="http://schemas.microsoft.com/office/drawing/2014/main" id="{2CBD5148-F9A7-526B-F925-967A4ABC511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3" name="Oval 155">
              <a:extLst>
                <a:ext uri="{FF2B5EF4-FFF2-40B4-BE49-F238E27FC236}">
                  <a16:creationId xmlns:a16="http://schemas.microsoft.com/office/drawing/2014/main" id="{CB620A06-81A0-059C-C71B-64B45855176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4" name="Oval 156">
              <a:extLst>
                <a:ext uri="{FF2B5EF4-FFF2-40B4-BE49-F238E27FC236}">
                  <a16:creationId xmlns:a16="http://schemas.microsoft.com/office/drawing/2014/main" id="{DEEEA239-57E6-BD48-DB34-576B33E1A6B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5" name="Oval 157">
              <a:extLst>
                <a:ext uri="{FF2B5EF4-FFF2-40B4-BE49-F238E27FC236}">
                  <a16:creationId xmlns:a16="http://schemas.microsoft.com/office/drawing/2014/main" id="{FDE4AB8E-9875-3B30-4C99-24C6D17A7EF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6" name="Oval 158">
              <a:extLst>
                <a:ext uri="{FF2B5EF4-FFF2-40B4-BE49-F238E27FC236}">
                  <a16:creationId xmlns:a16="http://schemas.microsoft.com/office/drawing/2014/main" id="{1F35B953-F9AF-92FA-962C-2C0AF689AEC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7" name="Oval 159">
              <a:extLst>
                <a:ext uri="{FF2B5EF4-FFF2-40B4-BE49-F238E27FC236}">
                  <a16:creationId xmlns:a16="http://schemas.microsoft.com/office/drawing/2014/main" id="{44784956-01B6-C916-B974-8DF3C81F0F1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8" name="Oval 160">
              <a:extLst>
                <a:ext uri="{FF2B5EF4-FFF2-40B4-BE49-F238E27FC236}">
                  <a16:creationId xmlns:a16="http://schemas.microsoft.com/office/drawing/2014/main" id="{F1374C40-2AFC-0618-C7E2-BF35F4E7B0D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89" name="Oval 161">
              <a:extLst>
                <a:ext uri="{FF2B5EF4-FFF2-40B4-BE49-F238E27FC236}">
                  <a16:creationId xmlns:a16="http://schemas.microsoft.com/office/drawing/2014/main" id="{BF06FA1A-D014-AD2A-7472-71AE2C045D4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0" name="Oval 162">
              <a:extLst>
                <a:ext uri="{FF2B5EF4-FFF2-40B4-BE49-F238E27FC236}">
                  <a16:creationId xmlns:a16="http://schemas.microsoft.com/office/drawing/2014/main" id="{13E682DE-6C68-B6BC-0255-07B631DD252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1" name="Oval 163">
              <a:extLst>
                <a:ext uri="{FF2B5EF4-FFF2-40B4-BE49-F238E27FC236}">
                  <a16:creationId xmlns:a16="http://schemas.microsoft.com/office/drawing/2014/main" id="{E47ABEE7-113C-D9B0-5EF7-33E031B162C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2" name="Oval 164">
              <a:extLst>
                <a:ext uri="{FF2B5EF4-FFF2-40B4-BE49-F238E27FC236}">
                  <a16:creationId xmlns:a16="http://schemas.microsoft.com/office/drawing/2014/main" id="{3F8BEFF2-8875-EBCD-CF69-E8A602D94D9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3" name="Oval 165">
              <a:extLst>
                <a:ext uri="{FF2B5EF4-FFF2-40B4-BE49-F238E27FC236}">
                  <a16:creationId xmlns:a16="http://schemas.microsoft.com/office/drawing/2014/main" id="{B113C281-22E9-2DF3-63A7-3D32265E063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4" name="Oval 166">
              <a:extLst>
                <a:ext uri="{FF2B5EF4-FFF2-40B4-BE49-F238E27FC236}">
                  <a16:creationId xmlns:a16="http://schemas.microsoft.com/office/drawing/2014/main" id="{61D8462C-BF9A-10BF-D1C4-082C3E490E1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5" name="Oval 167">
              <a:extLst>
                <a:ext uri="{FF2B5EF4-FFF2-40B4-BE49-F238E27FC236}">
                  <a16:creationId xmlns:a16="http://schemas.microsoft.com/office/drawing/2014/main" id="{ABF760AB-24BF-892D-43CB-F87213911BC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6" name="Oval 168">
              <a:extLst>
                <a:ext uri="{FF2B5EF4-FFF2-40B4-BE49-F238E27FC236}">
                  <a16:creationId xmlns:a16="http://schemas.microsoft.com/office/drawing/2014/main" id="{AC8FAF95-5909-2E5E-798F-082EE6F2FB8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7" name="Oval 169">
              <a:extLst>
                <a:ext uri="{FF2B5EF4-FFF2-40B4-BE49-F238E27FC236}">
                  <a16:creationId xmlns:a16="http://schemas.microsoft.com/office/drawing/2014/main" id="{8EBE9D56-7751-86F2-6FFA-5324549A45E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8" name="Oval 170">
              <a:extLst>
                <a:ext uri="{FF2B5EF4-FFF2-40B4-BE49-F238E27FC236}">
                  <a16:creationId xmlns:a16="http://schemas.microsoft.com/office/drawing/2014/main" id="{1C5DA715-330E-C1DF-A1FC-41D9C819778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899" name="Oval 171">
              <a:extLst>
                <a:ext uri="{FF2B5EF4-FFF2-40B4-BE49-F238E27FC236}">
                  <a16:creationId xmlns:a16="http://schemas.microsoft.com/office/drawing/2014/main" id="{F378F418-3B16-6100-2071-BA83CFFB0CB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0" name="Oval 172">
              <a:extLst>
                <a:ext uri="{FF2B5EF4-FFF2-40B4-BE49-F238E27FC236}">
                  <a16:creationId xmlns:a16="http://schemas.microsoft.com/office/drawing/2014/main" id="{C599FCFC-D512-97D2-A858-1E73E5994FF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1" name="Oval 173">
              <a:extLst>
                <a:ext uri="{FF2B5EF4-FFF2-40B4-BE49-F238E27FC236}">
                  <a16:creationId xmlns:a16="http://schemas.microsoft.com/office/drawing/2014/main" id="{77C56682-D941-75FB-B8C6-363249CC30D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2" name="Oval 174">
              <a:extLst>
                <a:ext uri="{FF2B5EF4-FFF2-40B4-BE49-F238E27FC236}">
                  <a16:creationId xmlns:a16="http://schemas.microsoft.com/office/drawing/2014/main" id="{F9D17E78-805F-7A46-5ED6-FFBE1A4AA60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3" name="Oval 175">
              <a:extLst>
                <a:ext uri="{FF2B5EF4-FFF2-40B4-BE49-F238E27FC236}">
                  <a16:creationId xmlns:a16="http://schemas.microsoft.com/office/drawing/2014/main" id="{D5A60133-F4FB-8AFA-F68C-EC8FB8050B3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4" name="Oval 176">
              <a:extLst>
                <a:ext uri="{FF2B5EF4-FFF2-40B4-BE49-F238E27FC236}">
                  <a16:creationId xmlns:a16="http://schemas.microsoft.com/office/drawing/2014/main" id="{2F777D4F-F652-979D-2EA4-65701A840AE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5" name="Oval 177">
              <a:extLst>
                <a:ext uri="{FF2B5EF4-FFF2-40B4-BE49-F238E27FC236}">
                  <a16:creationId xmlns:a16="http://schemas.microsoft.com/office/drawing/2014/main" id="{E711AA8C-E133-4A45-B039-C0F2D7B927C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6" name="Oval 178">
              <a:extLst>
                <a:ext uri="{FF2B5EF4-FFF2-40B4-BE49-F238E27FC236}">
                  <a16:creationId xmlns:a16="http://schemas.microsoft.com/office/drawing/2014/main" id="{24A51219-7CD9-0713-A475-4142CDEF1A9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7" name="Oval 179">
              <a:extLst>
                <a:ext uri="{FF2B5EF4-FFF2-40B4-BE49-F238E27FC236}">
                  <a16:creationId xmlns:a16="http://schemas.microsoft.com/office/drawing/2014/main" id="{40DCA515-4AC9-B9F0-3525-15D77437A91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8" name="Oval 180">
              <a:extLst>
                <a:ext uri="{FF2B5EF4-FFF2-40B4-BE49-F238E27FC236}">
                  <a16:creationId xmlns:a16="http://schemas.microsoft.com/office/drawing/2014/main" id="{1FB5AA95-A4A3-A83F-33D6-2C837C8E36E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09" name="Oval 181">
              <a:extLst>
                <a:ext uri="{FF2B5EF4-FFF2-40B4-BE49-F238E27FC236}">
                  <a16:creationId xmlns:a16="http://schemas.microsoft.com/office/drawing/2014/main" id="{979FFC89-3C5C-ADD2-6980-00CCD33D4C9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0" name="Oval 182">
              <a:extLst>
                <a:ext uri="{FF2B5EF4-FFF2-40B4-BE49-F238E27FC236}">
                  <a16:creationId xmlns:a16="http://schemas.microsoft.com/office/drawing/2014/main" id="{95B09B1F-606C-0888-2551-1A82BC5403D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1" name="Oval 183">
              <a:extLst>
                <a:ext uri="{FF2B5EF4-FFF2-40B4-BE49-F238E27FC236}">
                  <a16:creationId xmlns:a16="http://schemas.microsoft.com/office/drawing/2014/main" id="{682B94B4-AECD-16C3-03C9-90F805B5062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2" name="Oval 184">
              <a:extLst>
                <a:ext uri="{FF2B5EF4-FFF2-40B4-BE49-F238E27FC236}">
                  <a16:creationId xmlns:a16="http://schemas.microsoft.com/office/drawing/2014/main" id="{F90CA158-7347-2F28-CA7F-9C4BCA26164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3" name="Oval 185">
              <a:extLst>
                <a:ext uri="{FF2B5EF4-FFF2-40B4-BE49-F238E27FC236}">
                  <a16:creationId xmlns:a16="http://schemas.microsoft.com/office/drawing/2014/main" id="{C57BF38D-B12D-C805-E979-5BEACE756FA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4" name="Oval 186">
              <a:extLst>
                <a:ext uri="{FF2B5EF4-FFF2-40B4-BE49-F238E27FC236}">
                  <a16:creationId xmlns:a16="http://schemas.microsoft.com/office/drawing/2014/main" id="{AE97CD5E-11F2-F371-A305-F589B065E6F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5" name="Oval 187">
              <a:extLst>
                <a:ext uri="{FF2B5EF4-FFF2-40B4-BE49-F238E27FC236}">
                  <a16:creationId xmlns:a16="http://schemas.microsoft.com/office/drawing/2014/main" id="{1540A3AE-B79B-FDAA-B510-28022564C733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6" name="Oval 188">
              <a:extLst>
                <a:ext uri="{FF2B5EF4-FFF2-40B4-BE49-F238E27FC236}">
                  <a16:creationId xmlns:a16="http://schemas.microsoft.com/office/drawing/2014/main" id="{23A83C8E-33DE-E9E5-9C5C-CA0CB3EAA39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7" name="Oval 189">
              <a:extLst>
                <a:ext uri="{FF2B5EF4-FFF2-40B4-BE49-F238E27FC236}">
                  <a16:creationId xmlns:a16="http://schemas.microsoft.com/office/drawing/2014/main" id="{B3AFA499-3C5B-B662-223C-A5589957E9D5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8" name="Oval 190">
              <a:extLst>
                <a:ext uri="{FF2B5EF4-FFF2-40B4-BE49-F238E27FC236}">
                  <a16:creationId xmlns:a16="http://schemas.microsoft.com/office/drawing/2014/main" id="{079AD8CD-1751-6006-2246-7BB0547947E6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19" name="Oval 191">
              <a:extLst>
                <a:ext uri="{FF2B5EF4-FFF2-40B4-BE49-F238E27FC236}">
                  <a16:creationId xmlns:a16="http://schemas.microsoft.com/office/drawing/2014/main" id="{EE71878E-2081-03F0-472F-EEDC5132969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0" name="Oval 192">
              <a:extLst>
                <a:ext uri="{FF2B5EF4-FFF2-40B4-BE49-F238E27FC236}">
                  <a16:creationId xmlns:a16="http://schemas.microsoft.com/office/drawing/2014/main" id="{7A63BC2D-C66E-A671-DDB2-FE05EED39DC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1" name="Oval 193">
              <a:extLst>
                <a:ext uri="{FF2B5EF4-FFF2-40B4-BE49-F238E27FC236}">
                  <a16:creationId xmlns:a16="http://schemas.microsoft.com/office/drawing/2014/main" id="{C65F0097-11AF-019B-0FCB-940DC927D97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2" name="Oval 194">
              <a:extLst>
                <a:ext uri="{FF2B5EF4-FFF2-40B4-BE49-F238E27FC236}">
                  <a16:creationId xmlns:a16="http://schemas.microsoft.com/office/drawing/2014/main" id="{2612B702-D80A-392E-40E9-E6069E05DBD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3" name="Oval 195">
              <a:extLst>
                <a:ext uri="{FF2B5EF4-FFF2-40B4-BE49-F238E27FC236}">
                  <a16:creationId xmlns:a16="http://schemas.microsoft.com/office/drawing/2014/main" id="{DBB7A0CC-F3FF-F223-1CD4-17DB57B894A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4" name="Oval 196">
              <a:extLst>
                <a:ext uri="{FF2B5EF4-FFF2-40B4-BE49-F238E27FC236}">
                  <a16:creationId xmlns:a16="http://schemas.microsoft.com/office/drawing/2014/main" id="{D6EE63A5-508E-F5DA-8CE2-CD8A62648FC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5" name="Oval 197">
              <a:extLst>
                <a:ext uri="{FF2B5EF4-FFF2-40B4-BE49-F238E27FC236}">
                  <a16:creationId xmlns:a16="http://schemas.microsoft.com/office/drawing/2014/main" id="{77FAE2DF-F937-0156-CE8C-9246CDD716C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6" name="Oval 198">
              <a:extLst>
                <a:ext uri="{FF2B5EF4-FFF2-40B4-BE49-F238E27FC236}">
                  <a16:creationId xmlns:a16="http://schemas.microsoft.com/office/drawing/2014/main" id="{73171AFB-9C1F-EBDE-54C8-A6A7C4B956A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7" name="Oval 199">
              <a:extLst>
                <a:ext uri="{FF2B5EF4-FFF2-40B4-BE49-F238E27FC236}">
                  <a16:creationId xmlns:a16="http://schemas.microsoft.com/office/drawing/2014/main" id="{68FA31D9-991E-2645-1445-1FE8BDA9049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8" name="Oval 200">
              <a:extLst>
                <a:ext uri="{FF2B5EF4-FFF2-40B4-BE49-F238E27FC236}">
                  <a16:creationId xmlns:a16="http://schemas.microsoft.com/office/drawing/2014/main" id="{DCA4A256-2E79-51BB-13E4-CA1847FB3651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29" name="Oval 201">
              <a:extLst>
                <a:ext uri="{FF2B5EF4-FFF2-40B4-BE49-F238E27FC236}">
                  <a16:creationId xmlns:a16="http://schemas.microsoft.com/office/drawing/2014/main" id="{8D43C35B-87AF-B631-454E-D43B9336492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0" name="Oval 202">
              <a:extLst>
                <a:ext uri="{FF2B5EF4-FFF2-40B4-BE49-F238E27FC236}">
                  <a16:creationId xmlns:a16="http://schemas.microsoft.com/office/drawing/2014/main" id="{AF9DD0C3-0413-ED1F-CF91-383B080C971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1" name="Oval 203">
              <a:extLst>
                <a:ext uri="{FF2B5EF4-FFF2-40B4-BE49-F238E27FC236}">
                  <a16:creationId xmlns:a16="http://schemas.microsoft.com/office/drawing/2014/main" id="{0B7A1E64-1B97-3AC2-DFB5-3DD88AB45E2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2" name="Oval 204">
              <a:extLst>
                <a:ext uri="{FF2B5EF4-FFF2-40B4-BE49-F238E27FC236}">
                  <a16:creationId xmlns:a16="http://schemas.microsoft.com/office/drawing/2014/main" id="{B998B2D6-3D41-50B1-D920-C57EDE1DCE50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3" name="Oval 205">
              <a:extLst>
                <a:ext uri="{FF2B5EF4-FFF2-40B4-BE49-F238E27FC236}">
                  <a16:creationId xmlns:a16="http://schemas.microsoft.com/office/drawing/2014/main" id="{0D6634A2-EE80-ED1A-8775-524F6AAD28C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4" name="Oval 206">
              <a:extLst>
                <a:ext uri="{FF2B5EF4-FFF2-40B4-BE49-F238E27FC236}">
                  <a16:creationId xmlns:a16="http://schemas.microsoft.com/office/drawing/2014/main" id="{D77BD1F1-5B8F-3B94-BE7F-4406A16FA7D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5" name="Oval 207">
              <a:extLst>
                <a:ext uri="{FF2B5EF4-FFF2-40B4-BE49-F238E27FC236}">
                  <a16:creationId xmlns:a16="http://schemas.microsoft.com/office/drawing/2014/main" id="{8D93CD89-5CEC-FBF5-9351-C4E2555305F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6" name="Oval 208">
              <a:extLst>
                <a:ext uri="{FF2B5EF4-FFF2-40B4-BE49-F238E27FC236}">
                  <a16:creationId xmlns:a16="http://schemas.microsoft.com/office/drawing/2014/main" id="{A3F13424-CD74-3C8F-4C9F-D934C5772EA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7" name="Oval 209">
              <a:extLst>
                <a:ext uri="{FF2B5EF4-FFF2-40B4-BE49-F238E27FC236}">
                  <a16:creationId xmlns:a16="http://schemas.microsoft.com/office/drawing/2014/main" id="{72F049DF-37B6-367A-3671-AE8575D7E219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8" name="Oval 210">
              <a:extLst>
                <a:ext uri="{FF2B5EF4-FFF2-40B4-BE49-F238E27FC236}">
                  <a16:creationId xmlns:a16="http://schemas.microsoft.com/office/drawing/2014/main" id="{F1ACABB7-35A1-F00C-E09F-3C5AF111FDDA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39" name="Oval 211">
              <a:extLst>
                <a:ext uri="{FF2B5EF4-FFF2-40B4-BE49-F238E27FC236}">
                  <a16:creationId xmlns:a16="http://schemas.microsoft.com/office/drawing/2014/main" id="{6AC85D1D-FA97-19B2-69BB-5758CE9D12FC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0" name="Oval 212">
              <a:extLst>
                <a:ext uri="{FF2B5EF4-FFF2-40B4-BE49-F238E27FC236}">
                  <a16:creationId xmlns:a16="http://schemas.microsoft.com/office/drawing/2014/main" id="{4C20D857-C569-801B-5616-0F33C4339A38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1" name="Oval 213">
              <a:extLst>
                <a:ext uri="{FF2B5EF4-FFF2-40B4-BE49-F238E27FC236}">
                  <a16:creationId xmlns:a16="http://schemas.microsoft.com/office/drawing/2014/main" id="{FDFA5C9A-3489-C0ED-00FA-BAA40F0F2E3B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2" name="Oval 214">
              <a:extLst>
                <a:ext uri="{FF2B5EF4-FFF2-40B4-BE49-F238E27FC236}">
                  <a16:creationId xmlns:a16="http://schemas.microsoft.com/office/drawing/2014/main" id="{EBA81B18-1237-43DC-AA62-DFCE7EF7154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3" name="Oval 215">
              <a:extLst>
                <a:ext uri="{FF2B5EF4-FFF2-40B4-BE49-F238E27FC236}">
                  <a16:creationId xmlns:a16="http://schemas.microsoft.com/office/drawing/2014/main" id="{CCD67B66-D13E-C348-AF4D-18975C657D57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4" name="Oval 216">
              <a:extLst>
                <a:ext uri="{FF2B5EF4-FFF2-40B4-BE49-F238E27FC236}">
                  <a16:creationId xmlns:a16="http://schemas.microsoft.com/office/drawing/2014/main" id="{47A78B6E-87F9-4FAA-BE1D-93EC6BE0233D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457945" name="Oval 217">
              <a:extLst>
                <a:ext uri="{FF2B5EF4-FFF2-40B4-BE49-F238E27FC236}">
                  <a16:creationId xmlns:a16="http://schemas.microsoft.com/office/drawing/2014/main" id="{6B1C8439-2AAC-D0BA-EF4D-6BBA9A462C52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None/>
                <a:defRPr/>
              </a:pPr>
              <a:endParaRPr lang="it-IT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457946" name="Rectangle 218">
            <a:extLst>
              <a:ext uri="{FF2B5EF4-FFF2-40B4-BE49-F238E27FC236}">
                <a16:creationId xmlns:a16="http://schemas.microsoft.com/office/drawing/2014/main" id="{CB0FA4E4-B6FD-6EFE-DDF1-1B90168EA17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D7E05A2F-5017-49C8-8E1C-801E7653BE3C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457947" name="Rectangle 219">
            <a:extLst>
              <a:ext uri="{FF2B5EF4-FFF2-40B4-BE49-F238E27FC236}">
                <a16:creationId xmlns:a16="http://schemas.microsoft.com/office/drawing/2014/main" id="{0B279E8F-B837-0026-33FC-AF7B048EA7B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7948" name="Rectangle 220">
            <a:extLst>
              <a:ext uri="{FF2B5EF4-FFF2-40B4-BE49-F238E27FC236}">
                <a16:creationId xmlns:a16="http://schemas.microsoft.com/office/drawing/2014/main" id="{15011988-777C-A4F1-98EC-B4C37D28FD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7949" name="Rectangle 221">
            <a:extLst>
              <a:ext uri="{FF2B5EF4-FFF2-40B4-BE49-F238E27FC236}">
                <a16:creationId xmlns:a16="http://schemas.microsoft.com/office/drawing/2014/main" id="{4E93CAF5-E233-C2CD-11FB-517C6A1C72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57950" name="Rectangle 222">
            <a:extLst>
              <a:ext uri="{FF2B5EF4-FFF2-40B4-BE49-F238E27FC236}">
                <a16:creationId xmlns:a16="http://schemas.microsoft.com/office/drawing/2014/main" id="{29CD0FA1-BB2A-7306-1B8E-1DB8A1599C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517" r:id="rId1"/>
    <p:sldLayoutId id="2147485518" r:id="rId2"/>
    <p:sldLayoutId id="2147485519" r:id="rId3"/>
    <p:sldLayoutId id="2147485520" r:id="rId4"/>
    <p:sldLayoutId id="2147485521" r:id="rId5"/>
    <p:sldLayoutId id="2147485522" r:id="rId6"/>
    <p:sldLayoutId id="2147485523" r:id="rId7"/>
    <p:sldLayoutId id="2147485524" r:id="rId8"/>
    <p:sldLayoutId id="2147485525" r:id="rId9"/>
    <p:sldLayoutId id="2147485526" r:id="rId10"/>
    <p:sldLayoutId id="2147485527" r:id="rId11"/>
    <p:sldLayoutId id="2147485528" r:id="rId12"/>
    <p:sldLayoutId id="2147485529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3.png"/><Relationship Id="rId7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12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4.png"/><Relationship Id="rId9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6.png"/><Relationship Id="rId7" Type="http://schemas.openxmlformats.org/officeDocument/2006/relationships/image" Target="../media/image6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g"/><Relationship Id="rId3" Type="http://schemas.openxmlformats.org/officeDocument/2006/relationships/image" Target="../media/image64.png"/><Relationship Id="rId7" Type="http://schemas.openxmlformats.org/officeDocument/2006/relationships/image" Target="../media/image7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6.png"/><Relationship Id="rId10" Type="http://schemas.openxmlformats.org/officeDocument/2006/relationships/image" Target="../media/image81.png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0.png"/><Relationship Id="rId3" Type="http://schemas.openxmlformats.org/officeDocument/2006/relationships/image" Target="../media/image74.png"/><Relationship Id="rId7" Type="http://schemas.openxmlformats.org/officeDocument/2006/relationships/image" Target="../media/image79.png"/><Relationship Id="rId12" Type="http://schemas.openxmlformats.org/officeDocument/2006/relationships/image" Target="../media/image8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11" Type="http://schemas.openxmlformats.org/officeDocument/2006/relationships/image" Target="../media/image80.png"/><Relationship Id="rId5" Type="http://schemas.openxmlformats.org/officeDocument/2006/relationships/image" Target="../media/image77.png"/><Relationship Id="rId10" Type="http://schemas.openxmlformats.org/officeDocument/2006/relationships/image" Target="../media/image85.png"/><Relationship Id="rId4" Type="http://schemas.openxmlformats.org/officeDocument/2006/relationships/image" Target="../media/image75.png"/><Relationship Id="rId9" Type="http://schemas.openxmlformats.org/officeDocument/2006/relationships/image" Target="../media/image78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420.png"/><Relationship Id="rId4" Type="http://schemas.openxmlformats.org/officeDocument/2006/relationships/image" Target="../media/image8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10" Type="http://schemas.openxmlformats.org/officeDocument/2006/relationships/image" Target="../media/image89.png"/><Relationship Id="rId4" Type="http://schemas.openxmlformats.org/officeDocument/2006/relationships/image" Target="../media/image87.png"/><Relationship Id="rId9" Type="http://schemas.openxmlformats.org/officeDocument/2006/relationships/image" Target="../media/image9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0.png"/><Relationship Id="rId3" Type="http://schemas.openxmlformats.org/officeDocument/2006/relationships/image" Target="../media/image84.jpg"/><Relationship Id="rId7" Type="http://schemas.openxmlformats.org/officeDocument/2006/relationships/image" Target="../media/image9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0.png"/><Relationship Id="rId11" Type="http://schemas.openxmlformats.org/officeDocument/2006/relationships/image" Target="../media/image98.png"/><Relationship Id="rId5" Type="http://schemas.openxmlformats.org/officeDocument/2006/relationships/image" Target="../media/image920.png"/><Relationship Id="rId10" Type="http://schemas.openxmlformats.org/officeDocument/2006/relationships/image" Target="../media/image97.png"/><Relationship Id="rId4" Type="http://schemas.openxmlformats.org/officeDocument/2006/relationships/image" Target="../media/image910.png"/><Relationship Id="rId9" Type="http://schemas.openxmlformats.org/officeDocument/2006/relationships/image" Target="../media/image9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Relationship Id="rId9" Type="http://schemas.openxmlformats.org/officeDocument/2006/relationships/image" Target="../media/image9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96.jpg"/><Relationship Id="rId7" Type="http://schemas.openxmlformats.org/officeDocument/2006/relationships/image" Target="../media/image1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10" Type="http://schemas.openxmlformats.org/officeDocument/2006/relationships/image" Target="../media/image121.png"/><Relationship Id="rId4" Type="http://schemas.openxmlformats.org/officeDocument/2006/relationships/image" Target="../media/image97.jpg"/><Relationship Id="rId9" Type="http://schemas.openxmlformats.org/officeDocument/2006/relationships/image" Target="../media/image12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98.jpg"/><Relationship Id="rId7" Type="http://schemas.openxmlformats.org/officeDocument/2006/relationships/image" Target="../media/image1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1.png"/><Relationship Id="rId5" Type="http://schemas.openxmlformats.org/officeDocument/2006/relationships/image" Target="../media/image124.png"/><Relationship Id="rId4" Type="http://schemas.openxmlformats.org/officeDocument/2006/relationships/image" Target="../media/image99.jpg"/><Relationship Id="rId9" Type="http://schemas.openxmlformats.org/officeDocument/2006/relationships/image" Target="../media/image12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00.jpg"/><Relationship Id="rId7" Type="http://schemas.openxmlformats.org/officeDocument/2006/relationships/image" Target="../media/image1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png"/><Relationship Id="rId5" Type="http://schemas.openxmlformats.org/officeDocument/2006/relationships/image" Target="../media/image130.png"/><Relationship Id="rId10" Type="http://schemas.openxmlformats.org/officeDocument/2006/relationships/image" Target="../media/image135.png"/><Relationship Id="rId4" Type="http://schemas.openxmlformats.org/officeDocument/2006/relationships/image" Target="../media/image97.jpg"/><Relationship Id="rId9" Type="http://schemas.openxmlformats.org/officeDocument/2006/relationships/image" Target="../media/image13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jpg"/><Relationship Id="rId3" Type="http://schemas.openxmlformats.org/officeDocument/2006/relationships/image" Target="../media/image101.jpg"/><Relationship Id="rId7" Type="http://schemas.openxmlformats.org/officeDocument/2006/relationships/image" Target="../media/image129.png"/><Relationship Id="rId12" Type="http://schemas.openxmlformats.org/officeDocument/2006/relationships/image" Target="../media/image1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png"/><Relationship Id="rId11" Type="http://schemas.openxmlformats.org/officeDocument/2006/relationships/image" Target="../media/image137.png"/><Relationship Id="rId5" Type="http://schemas.openxmlformats.org/officeDocument/2006/relationships/image" Target="../media/image122.png"/><Relationship Id="rId10" Type="http://schemas.openxmlformats.org/officeDocument/2006/relationships/image" Target="../media/image136.png"/><Relationship Id="rId4" Type="http://schemas.openxmlformats.org/officeDocument/2006/relationships/image" Target="../media/image102.jpg"/><Relationship Id="rId9" Type="http://schemas.openxmlformats.org/officeDocument/2006/relationships/image" Target="../media/image1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7.emf"/><Relationship Id="rId4" Type="http://schemas.openxmlformats.org/officeDocument/2006/relationships/image" Target="../media/image12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7" Type="http://schemas.openxmlformats.org/officeDocument/2006/relationships/image" Target="../media/image1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4.png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emf"/><Relationship Id="rId13" Type="http://schemas.openxmlformats.org/officeDocument/2006/relationships/image" Target="../media/image151.emf"/><Relationship Id="rId3" Type="http://schemas.openxmlformats.org/officeDocument/2006/relationships/image" Target="../media/image145.png"/><Relationship Id="rId7" Type="http://schemas.openxmlformats.org/officeDocument/2006/relationships/image" Target="../media/image147.emf"/><Relationship Id="rId12" Type="http://schemas.openxmlformats.org/officeDocument/2006/relationships/image" Target="../media/image15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9.png"/><Relationship Id="rId11" Type="http://schemas.openxmlformats.org/officeDocument/2006/relationships/image" Target="../media/image154.png"/><Relationship Id="rId5" Type="http://schemas.openxmlformats.org/officeDocument/2006/relationships/image" Target="../media/image146.png"/><Relationship Id="rId15" Type="http://schemas.openxmlformats.org/officeDocument/2006/relationships/image" Target="../media/image153.emf"/><Relationship Id="rId10" Type="http://schemas.openxmlformats.org/officeDocument/2006/relationships/image" Target="../media/image153.png"/><Relationship Id="rId4" Type="http://schemas.openxmlformats.org/officeDocument/2006/relationships/image" Target="../media/image147.png"/><Relationship Id="rId9" Type="http://schemas.openxmlformats.org/officeDocument/2006/relationships/image" Target="../media/image149.emf"/><Relationship Id="rId14" Type="http://schemas.openxmlformats.org/officeDocument/2006/relationships/image" Target="../media/image152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155.png"/><Relationship Id="rId7" Type="http://schemas.openxmlformats.org/officeDocument/2006/relationships/image" Target="../media/image15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png"/><Relationship Id="rId5" Type="http://schemas.openxmlformats.org/officeDocument/2006/relationships/image" Target="../media/image161.png"/><Relationship Id="rId10" Type="http://schemas.openxmlformats.org/officeDocument/2006/relationships/image" Target="../media/image162.png"/><Relationship Id="rId4" Type="http://schemas.openxmlformats.org/officeDocument/2006/relationships/image" Target="../media/image160.png"/><Relationship Id="rId9" Type="http://schemas.openxmlformats.org/officeDocument/2006/relationships/image" Target="../media/image1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6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emf"/><Relationship Id="rId13" Type="http://schemas.openxmlformats.org/officeDocument/2006/relationships/image" Target="../media/image181.png"/><Relationship Id="rId3" Type="http://schemas.openxmlformats.org/officeDocument/2006/relationships/image" Target="../media/image167.png"/><Relationship Id="rId7" Type="http://schemas.openxmlformats.org/officeDocument/2006/relationships/image" Target="../media/image175.png"/><Relationship Id="rId17" Type="http://schemas.openxmlformats.org/officeDocument/2006/relationships/image" Target="../media/image177.png"/><Relationship Id="rId2" Type="http://schemas.openxmlformats.org/officeDocument/2006/relationships/image" Target="../media/image1.png"/><Relationship Id="rId16" Type="http://schemas.openxmlformats.org/officeDocument/2006/relationships/image" Target="../media/image1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9.png"/><Relationship Id="rId11" Type="http://schemas.openxmlformats.org/officeDocument/2006/relationships/image" Target="../media/image173.emf"/><Relationship Id="rId5" Type="http://schemas.openxmlformats.org/officeDocument/2006/relationships/image" Target="../media/image168.png"/><Relationship Id="rId15" Type="http://schemas.openxmlformats.org/officeDocument/2006/relationships/image" Target="../media/image183.png"/><Relationship Id="rId10" Type="http://schemas.openxmlformats.org/officeDocument/2006/relationships/image" Target="../media/image172.emf"/><Relationship Id="rId4" Type="http://schemas.openxmlformats.org/officeDocument/2006/relationships/image" Target="../media/image172.png"/><Relationship Id="rId9" Type="http://schemas.openxmlformats.org/officeDocument/2006/relationships/image" Target="../media/image171.emf"/><Relationship Id="rId14" Type="http://schemas.openxmlformats.org/officeDocument/2006/relationships/image" Target="../media/image1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2.png"/><Relationship Id="rId5" Type="http://schemas.openxmlformats.org/officeDocument/2006/relationships/image" Target="../media/image180.emf"/><Relationship Id="rId4" Type="http://schemas.openxmlformats.org/officeDocument/2006/relationships/image" Target="../media/image17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6.png"/><Relationship Id="rId5" Type="http://schemas.openxmlformats.org/officeDocument/2006/relationships/image" Target="../media/image185.wmf"/><Relationship Id="rId4" Type="http://schemas.openxmlformats.org/officeDocument/2006/relationships/oleObject" Target="../embeddings/oleObject1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8.jp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2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12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38.png"/><Relationship Id="rId5" Type="http://schemas.openxmlformats.org/officeDocument/2006/relationships/image" Target="../media/image13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1026">
            <a:extLst>
              <a:ext uri="{FF2B5EF4-FFF2-40B4-BE49-F238E27FC236}">
                <a16:creationId xmlns:a16="http://schemas.microsoft.com/office/drawing/2014/main" id="{2E1EC4D5-742D-5486-60C9-EBA1DF51D0B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28752" y="843838"/>
            <a:ext cx="9144000" cy="1146175"/>
          </a:xfrm>
        </p:spPr>
        <p:txBody>
          <a:bodyPr/>
          <a:lstStyle/>
          <a:p>
            <a:pPr eaLnBrk="1" hangingPunct="1">
              <a:defRPr/>
            </a:pPr>
            <a:r>
              <a:rPr lang="en-GB" sz="4400" dirty="0">
                <a:solidFill>
                  <a:srgbClr val="0000FF"/>
                </a:solidFill>
              </a:rPr>
              <a:t>Recent progress on inflation and dark energy from string theory</a:t>
            </a:r>
            <a:endParaRPr lang="es-ES" sz="4400" dirty="0">
              <a:solidFill>
                <a:srgbClr val="0000FF"/>
              </a:solidFill>
            </a:endParaRPr>
          </a:p>
        </p:txBody>
      </p:sp>
      <p:sp>
        <p:nvSpPr>
          <p:cNvPr id="17411" name="Rectangle 1027">
            <a:extLst>
              <a:ext uri="{FF2B5EF4-FFF2-40B4-BE49-F238E27FC236}">
                <a16:creationId xmlns:a16="http://schemas.microsoft.com/office/drawing/2014/main" id="{91063594-F333-9923-357C-FEBE57C95E4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54125" y="2898775"/>
            <a:ext cx="6400800" cy="1752600"/>
          </a:xfrm>
        </p:spPr>
        <p:txBody>
          <a:bodyPr/>
          <a:lstStyle/>
          <a:p>
            <a:pPr eaLnBrk="1" hangingPunct="1"/>
            <a:r>
              <a:rPr lang="es-MX" altLang="it-IT" dirty="0">
                <a:solidFill>
                  <a:srgbClr val="000000"/>
                </a:solidFill>
                <a:effectLst/>
              </a:rPr>
              <a:t>Michele Cicoli</a:t>
            </a:r>
          </a:p>
          <a:p>
            <a:pPr eaLnBrk="1" hangingPunct="1"/>
            <a:r>
              <a:rPr lang="es-MX" altLang="it-IT" sz="1600" dirty="0">
                <a:solidFill>
                  <a:srgbClr val="000000"/>
                </a:solidFill>
                <a:effectLst/>
              </a:rPr>
              <a:t>Bologna Univ. and INFN</a:t>
            </a:r>
          </a:p>
          <a:p>
            <a:pPr eaLnBrk="1" hangingPunct="1"/>
            <a:r>
              <a:rPr lang="es-MX" altLang="it-IT" sz="1600" dirty="0">
                <a:solidFill>
                  <a:srgbClr val="000000"/>
                </a:solidFill>
                <a:effectLst/>
              </a:rPr>
              <a:t>Lemaitre Conference, 21 June 2024</a:t>
            </a:r>
            <a:endParaRPr lang="es-ES" altLang="it-IT" sz="1600" dirty="0">
              <a:solidFill>
                <a:srgbClr val="000000"/>
              </a:solidFill>
              <a:effectLst/>
            </a:endParaRPr>
          </a:p>
        </p:txBody>
      </p:sp>
      <p:pic>
        <p:nvPicPr>
          <p:cNvPr id="17412" name="Picture 9" descr="http://www.unibo.it/NR/rdonlyres/510AF5A5-89F3-47F4-B2B9-BFCA6554114E/24425/LOGOALMAMAMTER.jpg">
            <a:extLst>
              <a:ext uri="{FF2B5EF4-FFF2-40B4-BE49-F238E27FC236}">
                <a16:creationId xmlns:a16="http://schemas.microsoft.com/office/drawing/2014/main" id="{ABF9941D-09B6-A3B1-2A7B-DDC1D410D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1931" y="2781300"/>
            <a:ext cx="21859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AutoShape 8" descr="Risultati immagini per infn.">
            <a:extLst>
              <a:ext uri="{FF2B5EF4-FFF2-40B4-BE49-F238E27FC236}">
                <a16:creationId xmlns:a16="http://schemas.microsoft.com/office/drawing/2014/main" id="{395EB26B-2B59-5B63-6D92-5ABF866071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0500" y="-212725"/>
            <a:ext cx="2155825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it-IT" sz="2800">
              <a:solidFill>
                <a:srgbClr val="CCCC00"/>
              </a:solidFill>
            </a:endParaRPr>
          </a:p>
        </p:txBody>
      </p:sp>
      <p:sp>
        <p:nvSpPr>
          <p:cNvPr id="17414" name="AutoShape 12" descr="Risultati immagini per infn.">
            <a:extLst>
              <a:ext uri="{FF2B5EF4-FFF2-40B4-BE49-F238E27FC236}">
                <a16:creationId xmlns:a16="http://schemas.microsoft.com/office/drawing/2014/main" id="{097202C8-B59A-7B59-5D2B-7893CD14F9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03388" y="3592513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it-IT" sz="2800">
              <a:solidFill>
                <a:srgbClr val="CCCC00"/>
              </a:solidFill>
            </a:endParaRPr>
          </a:p>
        </p:txBody>
      </p:sp>
      <p:sp>
        <p:nvSpPr>
          <p:cNvPr id="17415" name="AutoShape 16" descr="Risultati immagini per infn.">
            <a:extLst>
              <a:ext uri="{FF2B5EF4-FFF2-40B4-BE49-F238E27FC236}">
                <a16:creationId xmlns:a16="http://schemas.microsoft.com/office/drawing/2014/main" id="{F04196AB-7FEE-BC57-463E-B930E016AE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0500" y="-212725"/>
            <a:ext cx="3111500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it-IT" altLang="it-IT" sz="2800">
              <a:solidFill>
                <a:srgbClr val="CCCC00"/>
              </a:solidFill>
            </a:endParaRPr>
          </a:p>
        </p:txBody>
      </p:sp>
      <p:pic>
        <p:nvPicPr>
          <p:cNvPr id="17416" name="Picture 7">
            <a:extLst>
              <a:ext uri="{FF2B5EF4-FFF2-40B4-BE49-F238E27FC236}">
                <a16:creationId xmlns:a16="http://schemas.microsoft.com/office/drawing/2014/main" id="{1BD75BAE-C209-A5A9-5741-0A39BB1113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2" y="2911310"/>
            <a:ext cx="1778000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E6EFFC2-C6A4-C01F-CF0C-E9659C2B5F87}"/>
              </a:ext>
            </a:extLst>
          </p:cNvPr>
          <p:cNvSpPr txBox="1"/>
          <p:nvPr/>
        </p:nvSpPr>
        <p:spPr>
          <a:xfrm>
            <a:off x="2014350" y="5156466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 err="1">
                <a:solidFill>
                  <a:srgbClr val="000000"/>
                </a:solidFill>
              </a:rPr>
              <a:t>Based</a:t>
            </a:r>
            <a:r>
              <a:rPr lang="it-IT" sz="1800" dirty="0">
                <a:solidFill>
                  <a:srgbClr val="000000"/>
                </a:solidFill>
              </a:rPr>
              <a:t> on </a:t>
            </a:r>
            <a:r>
              <a:rPr lang="it-IT" sz="1800" dirty="0" err="1">
                <a:solidFill>
                  <a:srgbClr val="000000"/>
                </a:solidFill>
              </a:rPr>
              <a:t>recent</a:t>
            </a:r>
            <a:r>
              <a:rPr lang="it-IT" sz="1800" dirty="0">
                <a:solidFill>
                  <a:srgbClr val="000000"/>
                </a:solidFill>
              </a:rPr>
              <a:t> work in </a:t>
            </a:r>
            <a:r>
              <a:rPr lang="it-IT" sz="1800" dirty="0" err="1">
                <a:solidFill>
                  <a:srgbClr val="000000"/>
                </a:solidFill>
              </a:rPr>
              <a:t>collaboration</a:t>
            </a:r>
            <a:r>
              <a:rPr lang="it-IT" sz="1800" dirty="0">
                <a:solidFill>
                  <a:srgbClr val="000000"/>
                </a:solidFill>
              </a:rPr>
              <a:t> with: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D8E14A8-63FB-1163-BC1C-23F97F89B133}"/>
              </a:ext>
            </a:extLst>
          </p:cNvPr>
          <p:cNvSpPr txBox="1"/>
          <p:nvPr/>
        </p:nvSpPr>
        <p:spPr>
          <a:xfrm>
            <a:off x="1299277" y="5497544"/>
            <a:ext cx="5835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FF0000"/>
                </a:solidFill>
              </a:rPr>
              <a:t>Bansal</a:t>
            </a:r>
            <a:r>
              <a:rPr lang="it-IT" sz="1600" dirty="0">
                <a:solidFill>
                  <a:srgbClr val="FF0000"/>
                </a:solidFill>
              </a:rPr>
              <a:t>, Brunelli, </a:t>
            </a:r>
            <a:r>
              <a:rPr lang="it-IT" sz="1600" dirty="0" err="1">
                <a:solidFill>
                  <a:srgbClr val="FF0000"/>
                </a:solidFill>
              </a:rPr>
              <a:t>Cunillera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it-IT" sz="1600" dirty="0" err="1">
                <a:solidFill>
                  <a:srgbClr val="FF0000"/>
                </a:solidFill>
              </a:rPr>
              <a:t>Hebecker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it-IT" sz="1600" dirty="0" err="1">
                <a:solidFill>
                  <a:srgbClr val="FF0000"/>
                </a:solidFill>
              </a:rPr>
              <a:t>Kuespert</a:t>
            </a:r>
            <a:r>
              <a:rPr lang="it-IT" sz="1600" dirty="0">
                <a:solidFill>
                  <a:srgbClr val="FF0000"/>
                </a:solidFill>
              </a:rPr>
              <a:t>, Padilla, Pedro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6410EFA-040A-BBF8-F4CE-DCC23B070017}"/>
              </a:ext>
            </a:extLst>
          </p:cNvPr>
          <p:cNvSpPr txBox="1"/>
          <p:nvPr/>
        </p:nvSpPr>
        <p:spPr>
          <a:xfrm>
            <a:off x="879226" y="5954807"/>
            <a:ext cx="6675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dirty="0">
                <a:solidFill>
                  <a:srgbClr val="000000"/>
                </a:solidFill>
              </a:rPr>
              <a:t>See </a:t>
            </a:r>
            <a:r>
              <a:rPr lang="it-IT" sz="1800" dirty="0" err="1">
                <a:solidFill>
                  <a:srgbClr val="000000"/>
                </a:solidFill>
              </a:rPr>
              <a:t>also</a:t>
            </a:r>
            <a:r>
              <a:rPr lang="it-IT" sz="1800" dirty="0">
                <a:solidFill>
                  <a:srgbClr val="000000"/>
                </a:solidFill>
              </a:rPr>
              <a:t>: ‘</a:t>
            </a:r>
            <a:r>
              <a:rPr lang="it-IT" sz="1800" dirty="0" err="1">
                <a:solidFill>
                  <a:srgbClr val="000000"/>
                </a:solidFill>
              </a:rPr>
              <a:t>String</a:t>
            </a:r>
            <a:r>
              <a:rPr lang="it-IT" sz="1800" dirty="0">
                <a:solidFill>
                  <a:srgbClr val="000000"/>
                </a:solidFill>
              </a:rPr>
              <a:t> </a:t>
            </a:r>
            <a:r>
              <a:rPr lang="it-IT" sz="1800" dirty="0" err="1">
                <a:solidFill>
                  <a:srgbClr val="000000"/>
                </a:solidFill>
              </a:rPr>
              <a:t>cosmology</a:t>
            </a:r>
            <a:r>
              <a:rPr lang="it-IT" sz="1800" dirty="0">
                <a:solidFill>
                  <a:srgbClr val="000000"/>
                </a:solidFill>
              </a:rPr>
              <a:t>: from the </a:t>
            </a:r>
            <a:r>
              <a:rPr lang="it-IT" sz="1800" dirty="0" err="1">
                <a:solidFill>
                  <a:srgbClr val="000000"/>
                </a:solidFill>
              </a:rPr>
              <a:t>early</a:t>
            </a:r>
            <a:r>
              <a:rPr lang="it-IT" sz="1800" dirty="0">
                <a:solidFill>
                  <a:srgbClr val="000000"/>
                </a:solidFill>
              </a:rPr>
              <a:t> </a:t>
            </a:r>
            <a:r>
              <a:rPr lang="it-IT" sz="1800" dirty="0" err="1">
                <a:solidFill>
                  <a:srgbClr val="000000"/>
                </a:solidFill>
              </a:rPr>
              <a:t>universe</a:t>
            </a:r>
            <a:r>
              <a:rPr lang="it-IT" sz="1800" dirty="0">
                <a:solidFill>
                  <a:srgbClr val="000000"/>
                </a:solidFill>
              </a:rPr>
              <a:t> to </a:t>
            </a:r>
            <a:r>
              <a:rPr lang="it-IT" sz="1800" dirty="0" err="1">
                <a:solidFill>
                  <a:srgbClr val="000000"/>
                </a:solidFill>
              </a:rPr>
              <a:t>today</a:t>
            </a:r>
            <a:r>
              <a:rPr lang="it-IT" sz="1800" dirty="0">
                <a:solidFill>
                  <a:srgbClr val="000000"/>
                </a:solidFill>
              </a:rPr>
              <a:t>’ </a:t>
            </a:r>
          </a:p>
          <a:p>
            <a:r>
              <a:rPr lang="it-IT" sz="2000" dirty="0">
                <a:solidFill>
                  <a:srgbClr val="000000"/>
                </a:solidFill>
              </a:rPr>
              <a:t>               </a:t>
            </a:r>
            <a:r>
              <a:rPr lang="it-IT" sz="1600" dirty="0">
                <a:solidFill>
                  <a:srgbClr val="FF0000"/>
                </a:solidFill>
              </a:rPr>
              <a:t>MC, Conlon, </a:t>
            </a:r>
            <a:r>
              <a:rPr lang="it-IT" sz="1600" dirty="0" err="1">
                <a:solidFill>
                  <a:srgbClr val="FF0000"/>
                </a:solidFill>
              </a:rPr>
              <a:t>Maharana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it-IT" sz="1600" dirty="0" err="1">
                <a:solidFill>
                  <a:srgbClr val="FF0000"/>
                </a:solidFill>
              </a:rPr>
              <a:t>Parameswaran</a:t>
            </a:r>
            <a:r>
              <a:rPr lang="it-IT" sz="1600" dirty="0">
                <a:solidFill>
                  <a:srgbClr val="FF0000"/>
                </a:solidFill>
              </a:rPr>
              <a:t>, Quevedo, Zavala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Loop corrections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E2A31E24-5B13-8666-1A89-B834558ECE30}"/>
                  </a:ext>
                </a:extLst>
              </p:cNvPr>
              <p:cNvSpPr txBox="1"/>
              <p:nvPr/>
            </p:nvSpPr>
            <p:spPr>
              <a:xfrm>
                <a:off x="2143988" y="2308824"/>
                <a:ext cx="4675832" cy="6576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sSubSup>
                        <m:sSub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sub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𝐾𝐾</m:t>
                          </m:r>
                        </m:sup>
                      </m:sSubSup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𝐾𝐾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</m:acc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𝐾𝐾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</m:acc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𝐾𝐾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</m:acc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E2A31E24-5B13-8666-1A89-B834558ECE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3988" y="2308824"/>
                <a:ext cx="4675832" cy="65768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C1F47DF-6968-44B9-2DFD-255BAD656F8E}"/>
                  </a:ext>
                </a:extLst>
              </p:cNvPr>
              <p:cNvSpPr txBox="1"/>
              <p:nvPr/>
            </p:nvSpPr>
            <p:spPr>
              <a:xfrm>
                <a:off x="3921734" y="1421393"/>
                <a:ext cx="2308644" cy="393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sub>
                      </m:sSub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sub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𝐾𝐾</m:t>
                          </m:r>
                        </m:sup>
                      </m:sSubSup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sub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sup>
                      </m:sSubSup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C1F47DF-6968-44B9-2DFD-255BAD656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1734" y="1421393"/>
                <a:ext cx="2308644" cy="3932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2A1B8F0C-0631-B52F-7507-BB96B1041D1D}"/>
              </a:ext>
            </a:extLst>
          </p:cNvPr>
          <p:cNvSpPr txBox="1"/>
          <p:nvPr/>
        </p:nvSpPr>
        <p:spPr>
          <a:xfrm>
            <a:off x="5076056" y="980728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Berg,Haack,Koers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A56B119-9BCF-0AB4-7F6A-DAB489CC21E6}"/>
                  </a:ext>
                </a:extLst>
              </p:cNvPr>
              <p:cNvSpPr txBox="1"/>
              <p:nvPr/>
            </p:nvSpPr>
            <p:spPr>
              <a:xfrm>
                <a:off x="2075058" y="3412237"/>
                <a:ext cx="4146841" cy="6325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sub>
                        <m:sup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sup>
                      </m:sSubSup>
                      <m:r>
                        <a:rPr lang="it-IT" sz="1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sup>
                          </m:sSubSup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̅"/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𝑈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  <m:r>
                        <a:rPr lang="it-IT" sz="1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sup>
                          </m:sSubSup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̅"/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𝑈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  <m:r>
                        <a:rPr lang="it-IT" sz="1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sup>
                          </m:sSubSup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̅"/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𝑈</m:t>
                                  </m:r>
                                </m:e>
                              </m:acc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A56B119-9BCF-0AB4-7F6A-DAB489CC21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058" y="3412237"/>
                <a:ext cx="4146841" cy="6325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ECBD702B-7BDE-6B31-FC95-6A486180A6E5}"/>
                  </a:ext>
                </a:extLst>
              </p:cNvPr>
              <p:cNvSpPr txBox="1"/>
              <p:nvPr/>
            </p:nvSpPr>
            <p:spPr>
              <a:xfrm>
                <a:off x="1584551" y="1432647"/>
                <a:ext cx="1364925" cy="340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60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ECBD702B-7BDE-6B31-FC95-6A486180A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551" y="1432647"/>
                <a:ext cx="1364925" cy="34092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7190736-61E2-5433-67A7-39160F4886A2}"/>
              </a:ext>
            </a:extLst>
          </p:cNvPr>
          <p:cNvSpPr txBox="1"/>
          <p:nvPr/>
        </p:nvSpPr>
        <p:spPr>
          <a:xfrm>
            <a:off x="3835260" y="4328169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Berg,Haack,Pajer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8336593B-A342-25CF-42B8-69ABF5EEEF4D}"/>
                  </a:ext>
                </a:extLst>
              </p:cNvPr>
              <p:cNvSpPr txBox="1"/>
              <p:nvPr/>
            </p:nvSpPr>
            <p:spPr>
              <a:xfrm>
                <a:off x="1187624" y="4907017"/>
                <a:ext cx="3189591" cy="4628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sSubSup>
                      <m:sSubSupPr>
                        <m:ctrlP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d>
                          <m:dPr>
                            <m:ctrlP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</m:sub>
                      <m:sup>
                        <m:r>
                          <a:rPr lang="it-IT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𝐾𝐾</m:t>
                        </m:r>
                      </m:sup>
                    </m:sSubSup>
                  </m:oMath>
                </a14:m>
                <a:r>
                  <a:rPr lang="it-IT" sz="1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𝒱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𝐾𝐾</m:t>
                            </m:r>
                          </m:sup>
                        </m:sSubSup>
                        <m:d>
                          <m:dPr>
                            <m:ctrlP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acc>
                              <m:accPr>
                                <m:chr m:val="̅"/>
                                <m:ctrlP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</m:acc>
                          </m:e>
                        </m:d>
                        <m: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𝐾𝐾</m:t>
                            </m:r>
                            <m: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bSup>
                      </m:e>
                    </m:nary>
                  </m:oMath>
                </a14:m>
                <a:endParaRPr lang="it-IT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8336593B-A342-25CF-42B8-69ABF5EEEF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4907017"/>
                <a:ext cx="3189591" cy="462819"/>
              </a:xfrm>
              <a:prstGeom prst="rect">
                <a:avLst/>
              </a:prstGeom>
              <a:blipFill>
                <a:blip r:embed="rId7"/>
                <a:stretch>
                  <a:fillRect t="-88158" b="-1355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5A751FFD-E5A1-BD0B-A9CD-6C6F378FC6BE}"/>
              </a:ext>
            </a:extLst>
          </p:cNvPr>
          <p:cNvSpPr txBox="1"/>
          <p:nvPr/>
        </p:nvSpPr>
        <p:spPr>
          <a:xfrm>
            <a:off x="424698" y="944439"/>
            <a:ext cx="861179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FF"/>
                </a:solidFill>
              </a:rPr>
              <a:t>1-loop K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computed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only</a:t>
            </a:r>
            <a:r>
              <a:rPr lang="it-IT" sz="1600" dirty="0">
                <a:solidFill>
                  <a:srgbClr val="000000"/>
                </a:solidFill>
              </a:rPr>
              <a:t> in </a:t>
            </a:r>
            <a:r>
              <a:rPr lang="it-IT" sz="1600" dirty="0" err="1">
                <a:solidFill>
                  <a:srgbClr val="000000"/>
                </a:solidFill>
              </a:rPr>
              <a:t>toroidal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orientifolds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FF0000"/>
                </a:solidFill>
              </a:rPr>
              <a:t>i) </a:t>
            </a:r>
            <a:r>
              <a:rPr lang="it-IT" sz="1600" dirty="0" err="1">
                <a:solidFill>
                  <a:srgbClr val="000000"/>
                </a:solidFill>
              </a:rPr>
              <a:t>tree-level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exchange</a:t>
            </a:r>
            <a:r>
              <a:rPr lang="it-IT" sz="1600" dirty="0">
                <a:solidFill>
                  <a:srgbClr val="000000"/>
                </a:solidFill>
              </a:rPr>
              <a:t> of </a:t>
            </a:r>
            <a:r>
              <a:rPr lang="it-IT" sz="1600" dirty="0">
                <a:solidFill>
                  <a:srgbClr val="0000FF"/>
                </a:solidFill>
              </a:rPr>
              <a:t>KK </a:t>
            </a:r>
            <a:r>
              <a:rPr lang="it-IT" sz="1600" dirty="0" err="1">
                <a:solidFill>
                  <a:srgbClr val="0000FF"/>
                </a:solidFill>
              </a:rPr>
              <a:t>closed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</a:rPr>
              <a:t>strings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between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parallel</a:t>
            </a:r>
            <a:r>
              <a:rPr lang="it-IT" sz="1600" dirty="0">
                <a:solidFill>
                  <a:srgbClr val="000000"/>
                </a:solidFill>
              </a:rPr>
              <a:t> D7/O7s: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FF0000"/>
                </a:solidFill>
              </a:rPr>
              <a:t>ii) </a:t>
            </a:r>
            <a:r>
              <a:rPr lang="it-IT" sz="1600" dirty="0" err="1">
                <a:solidFill>
                  <a:srgbClr val="000000"/>
                </a:solidFill>
              </a:rPr>
              <a:t>tree-level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exchange</a:t>
            </a:r>
            <a:r>
              <a:rPr lang="it-IT" sz="1600" dirty="0">
                <a:solidFill>
                  <a:srgbClr val="000000"/>
                </a:solidFill>
              </a:rPr>
              <a:t> of </a:t>
            </a:r>
            <a:r>
              <a:rPr lang="it-IT" sz="1600" dirty="0" err="1">
                <a:solidFill>
                  <a:srgbClr val="0000FF"/>
                </a:solidFill>
              </a:rPr>
              <a:t>winding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</a:rPr>
              <a:t>closed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</a:rPr>
              <a:t>strings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at</a:t>
            </a:r>
            <a:r>
              <a:rPr lang="it-IT" sz="1600" dirty="0">
                <a:solidFill>
                  <a:srgbClr val="000000"/>
                </a:solidFill>
              </a:rPr>
              <a:t> D7 </a:t>
            </a:r>
            <a:r>
              <a:rPr lang="it-IT" sz="1600" dirty="0" err="1">
                <a:solidFill>
                  <a:srgbClr val="000000"/>
                </a:solidFill>
              </a:rPr>
              <a:t>intersection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8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   </a:t>
            </a:r>
            <a:r>
              <a:rPr lang="it-IT" sz="1600" dirty="0" err="1">
                <a:solidFill>
                  <a:srgbClr val="0000FF"/>
                </a:solidFill>
              </a:rPr>
              <a:t>Conjecture</a:t>
            </a:r>
            <a:r>
              <a:rPr lang="it-IT" sz="1600" dirty="0">
                <a:solidFill>
                  <a:srgbClr val="000000"/>
                </a:solidFill>
              </a:rPr>
              <a:t> for 1-loop K for </a:t>
            </a:r>
            <a:r>
              <a:rPr lang="it-IT" sz="1600" dirty="0" err="1">
                <a:solidFill>
                  <a:srgbClr val="000000"/>
                </a:solidFill>
              </a:rPr>
              <a:t>CYs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A6166322-07BB-12EF-156A-E4AAFFA55945}"/>
              </a:ext>
            </a:extLst>
          </p:cNvPr>
          <p:cNvSpPr txBox="1"/>
          <p:nvPr/>
        </p:nvSpPr>
        <p:spPr>
          <a:xfrm>
            <a:off x="5436096" y="4965552"/>
            <a:ext cx="307167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000000"/>
                </a:solidFill>
              </a:rPr>
              <a:t>Extended no-scale </a:t>
            </a:r>
            <a:r>
              <a:rPr lang="it-IT" sz="1400" dirty="0" err="1">
                <a:solidFill>
                  <a:srgbClr val="000000"/>
                </a:solidFill>
              </a:rPr>
              <a:t>cancellation</a:t>
            </a:r>
            <a:r>
              <a:rPr lang="it-IT" sz="1400" dirty="0">
                <a:solidFill>
                  <a:srgbClr val="000000"/>
                </a:solidFill>
              </a:rPr>
              <a:t> in V </a:t>
            </a:r>
          </a:p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MC,Conlon,Quevedo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cxnSp>
        <p:nvCxnSpPr>
          <p:cNvPr id="23" name="Straight Arrow Connector 17">
            <a:extLst>
              <a:ext uri="{FF2B5EF4-FFF2-40B4-BE49-F238E27FC236}">
                <a16:creationId xmlns:a16="http://schemas.microsoft.com/office/drawing/2014/main" id="{EE0BDDA0-2FC0-F3E0-EF02-7895F855BAB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30597" y="5138426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1024CE28-2736-9C15-0769-189B26EC6BA1}"/>
                  </a:ext>
                </a:extLst>
              </p:cNvPr>
              <p:cNvSpPr txBox="1"/>
              <p:nvPr/>
            </p:nvSpPr>
            <p:spPr>
              <a:xfrm>
                <a:off x="1284317" y="5522783"/>
                <a:ext cx="2967223" cy="484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sSubSup>
                      <m:sSubSupPr>
                        <m:ctrlP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d>
                          <m:dPr>
                            <m:ctrlP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</m:sub>
                      <m:sup>
                        <m:r>
                          <a:rPr lang="it-IT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sup>
                    </m:sSubSup>
                  </m:oMath>
                </a14:m>
                <a:r>
                  <a:rPr lang="it-IT" sz="18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8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𝒱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Sup>
                          <m:sSubSupPr>
                            <m:ctrlP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sup>
                        </m:sSubSup>
                        <m:d>
                          <m:dPr>
                            <m:ctrlP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acc>
                              <m:accPr>
                                <m:chr m:val="̅"/>
                                <m:ctrlP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it-IT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</m:acc>
                          </m:e>
                        </m:d>
                        <m:r>
                          <a:rPr lang="it-IT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Sup>
                          <m:sSubSupPr>
                            <m:ctrlP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  <m: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it-IT" sz="18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bSup>
                      </m:e>
                    </m:nary>
                  </m:oMath>
                </a14:m>
                <a:endParaRPr lang="it-IT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1024CE28-2736-9C15-0769-189B26EC6B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4317" y="5522783"/>
                <a:ext cx="2967223" cy="484813"/>
              </a:xfrm>
              <a:prstGeom prst="rect">
                <a:avLst/>
              </a:prstGeom>
              <a:blipFill>
                <a:blip r:embed="rId8"/>
                <a:stretch>
                  <a:fillRect t="-79747" b="-1316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471949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13" y="187594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Loop corrections from EFT</a:t>
            </a:r>
            <a:endParaRPr lang="en-US" altLang="it-IT" dirty="0">
              <a:solidFill>
                <a:srgbClr val="0000FF"/>
              </a:solidFill>
            </a:endParaRPr>
          </a:p>
        </p:txBody>
      </p:sp>
      <p:cxnSp>
        <p:nvCxnSpPr>
          <p:cNvPr id="12" name="Straight Arrow Connector 17">
            <a:extLst>
              <a:ext uri="{FF2B5EF4-FFF2-40B4-BE49-F238E27FC236}">
                <a16:creationId xmlns:a16="http://schemas.microsoft.com/office/drawing/2014/main" id="{4B11D1BA-919A-9D0A-F1EE-9F253936E63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8019" y="1538630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ttangolo 12">
            <a:extLst>
              <a:ext uri="{FF2B5EF4-FFF2-40B4-BE49-F238E27FC236}">
                <a16:creationId xmlns:a16="http://schemas.microsoft.com/office/drawing/2014/main" id="{8BA51BEE-3BF0-0D92-E252-7D7C968B055D}"/>
              </a:ext>
            </a:extLst>
          </p:cNvPr>
          <p:cNvSpPr/>
          <p:nvPr/>
        </p:nvSpPr>
        <p:spPr bwMode="auto">
          <a:xfrm>
            <a:off x="3204669" y="5761358"/>
            <a:ext cx="1526635" cy="7016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BDBB1A7-2ED0-9464-AF51-1CEDE128B3DD}"/>
                  </a:ext>
                </a:extLst>
              </p:cNvPr>
              <p:cNvSpPr txBox="1"/>
              <p:nvPr/>
            </p:nvSpPr>
            <p:spPr>
              <a:xfrm>
                <a:off x="2051720" y="2411779"/>
                <a:ext cx="19445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ℒ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⊃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𝑔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 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 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BDBB1A7-2ED0-9464-AF51-1CEDE128B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411779"/>
                <a:ext cx="1944507" cy="338554"/>
              </a:xfrm>
              <a:prstGeom prst="rect">
                <a:avLst/>
              </a:prstGeom>
              <a:blipFill>
                <a:blip r:embed="rId3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magine 17" descr="Immagine che contiene cerchio, diagramma, linea, schizzo&#10;&#10;Descrizione generata automaticamente">
            <a:extLst>
              <a:ext uri="{FF2B5EF4-FFF2-40B4-BE49-F238E27FC236}">
                <a16:creationId xmlns:a16="http://schemas.microsoft.com/office/drawing/2014/main" id="{56677F6D-082F-6013-5291-C3238AAA9C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940388"/>
            <a:ext cx="3305275" cy="134889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7CF41BE6-DBBC-769F-F8CC-E13EF16BC3FB}"/>
                  </a:ext>
                </a:extLst>
              </p:cNvPr>
              <p:cNvSpPr txBox="1"/>
              <p:nvPr/>
            </p:nvSpPr>
            <p:spPr>
              <a:xfrm>
                <a:off x="3347864" y="4719838"/>
                <a:ext cx="869982" cy="5845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 </m:t>
                      </m:r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𝑔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 </m:t>
                      </m:r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7CF41BE6-DBBC-769F-F8CC-E13EF16BC3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4719838"/>
                <a:ext cx="869982" cy="5845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4499B0F1-F4AA-FF47-62AA-6DB24280EE25}"/>
                  </a:ext>
                </a:extLst>
              </p:cNvPr>
              <p:cNvSpPr txBox="1"/>
              <p:nvPr/>
            </p:nvSpPr>
            <p:spPr>
              <a:xfrm>
                <a:off x="2498421" y="5779380"/>
                <a:ext cx="2939132" cy="6310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sz="1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π</m:t>
                              </m:r>
                            </m:e>
                            <m:sup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it-IT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it-IT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1400" dirty="0"/>
              </a:p>
            </p:txBody>
          </p:sp>
        </mc:Choice>
        <mc:Fallback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4499B0F1-F4AA-FF47-62AA-6DB24280EE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8421" y="5779380"/>
                <a:ext cx="2939132" cy="63100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17EA790-8340-FBE5-4375-F62B0F25E192}"/>
              </a:ext>
            </a:extLst>
          </p:cNvPr>
          <p:cNvSpPr txBox="1"/>
          <p:nvPr/>
        </p:nvSpPr>
        <p:spPr>
          <a:xfrm>
            <a:off x="2931552" y="1400130"/>
            <a:ext cx="568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[von </a:t>
            </a:r>
            <a:r>
              <a:rPr lang="it-IT" sz="1200" dirty="0" err="1">
                <a:solidFill>
                  <a:srgbClr val="FF0000"/>
                </a:solidFill>
              </a:rPr>
              <a:t>Gersdorff,Hebecker</a:t>
            </a:r>
            <a:r>
              <a:rPr lang="it-IT" sz="1200" dirty="0">
                <a:solidFill>
                  <a:srgbClr val="FF0000"/>
                </a:solidFill>
              </a:rPr>
              <a:t>][</a:t>
            </a:r>
            <a:r>
              <a:rPr lang="it-IT" sz="1200" dirty="0" err="1">
                <a:solidFill>
                  <a:srgbClr val="FF0000"/>
                </a:solidFill>
              </a:rPr>
              <a:t>MC,Conlon,Quevedo</a:t>
            </a:r>
            <a:r>
              <a:rPr lang="it-IT" sz="1200" dirty="0">
                <a:solidFill>
                  <a:srgbClr val="FF0000"/>
                </a:solidFill>
              </a:rPr>
              <a:t>][</a:t>
            </a:r>
            <a:r>
              <a:rPr lang="it-IT" sz="1200" dirty="0" err="1">
                <a:solidFill>
                  <a:srgbClr val="FF0000"/>
                </a:solidFill>
              </a:rPr>
              <a:t>Gao,Hebecker,Schreyer,Venken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D0E3B769-3C40-6718-C5AB-61B121CA3D1B}"/>
                  </a:ext>
                </a:extLst>
              </p:cNvPr>
              <p:cNvSpPr txBox="1"/>
              <p:nvPr/>
            </p:nvSpPr>
            <p:spPr>
              <a:xfrm>
                <a:off x="1171256" y="3433224"/>
                <a:ext cx="2711127" cy="5717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𝑘𝑖𝑛</m:t>
                          </m:r>
                        </m:sub>
                      </m:sSub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16</m:t>
                              </m:r>
                              <m:sSup>
                                <m:sSup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π</m:t>
                                  </m:r>
                                </m:e>
                                <m:sup>
                                  <m: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𝑀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μ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𝐿</m:t>
                      </m:r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μ</m:t>
                          </m:r>
                        </m:sup>
                      </m:sSup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𝐿</m:t>
                      </m:r>
                    </m:oMath>
                  </m:oMathPara>
                </a14:m>
                <a:endParaRPr lang="it-IT" sz="14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D0E3B769-3C40-6718-C5AB-61B121CA3D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256" y="3433224"/>
                <a:ext cx="2711127" cy="57176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BE8C00E-DEFC-6F47-5B81-DA890CD76F9C}"/>
                  </a:ext>
                </a:extLst>
              </p:cNvPr>
              <p:cNvSpPr txBox="1"/>
              <p:nvPr/>
            </p:nvSpPr>
            <p:spPr>
              <a:xfrm>
                <a:off x="270108" y="968526"/>
                <a:ext cx="5083443" cy="48628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1-loop </a:t>
                </a:r>
                <a:r>
                  <a:rPr lang="it-IT" sz="1600" dirty="0">
                    <a:solidFill>
                      <a:srgbClr val="0000FF"/>
                    </a:solidFill>
                  </a:rPr>
                  <a:t>K</a:t>
                </a:r>
                <a:r>
                  <a:rPr lang="it-IT" sz="1600" dirty="0">
                    <a:solidFill>
                      <a:srgbClr val="000000"/>
                    </a:solidFill>
                  </a:rPr>
                  <a:t> yields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corrections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kinetic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terms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and </a:t>
                </a:r>
                <a:r>
                  <a:rPr lang="it-IT" sz="1600" dirty="0">
                    <a:solidFill>
                      <a:srgbClr val="0000FF"/>
                    </a:solidFill>
                  </a:rPr>
                  <a:t>V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000" dirty="0">
                    <a:solidFill>
                      <a:srgbClr val="000000"/>
                    </a:solidFill>
                  </a:rPr>
                  <a:t>         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 EFT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interpretation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Heavy mode </a:t>
                </a:r>
                <a:r>
                  <a:rPr lang="it-IT" sz="1600" dirty="0">
                    <a:solidFill>
                      <a:srgbClr val="0000FF"/>
                    </a:solidFill>
                  </a:rPr>
                  <a:t>H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coupled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a light mode </a:t>
                </a:r>
                <a:r>
                  <a:rPr lang="it-IT" sz="1600" dirty="0">
                    <a:solidFill>
                      <a:srgbClr val="0000FF"/>
                    </a:solidFill>
                  </a:rPr>
                  <a:t>L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2-point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function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>
                    <a:solidFill>
                      <a:srgbClr val="0000FF"/>
                    </a:solidFill>
                  </a:rPr>
                  <a:t>1-loop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renormalisation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Coupling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𝑔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when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>
                    <a:solidFill>
                      <a:srgbClr val="0000FF"/>
                    </a:solidFill>
                  </a:rPr>
                  <a:t>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Kaehler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modulus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1-loop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correction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</a:t>
                </a:r>
                <a:r>
                  <a:rPr lang="it-IT" sz="1600" dirty="0">
                    <a:solidFill>
                      <a:srgbClr val="0000FF"/>
                    </a:solidFill>
                  </a:rPr>
                  <a:t>K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BE8C00E-DEFC-6F47-5B81-DA890CD76F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08" y="968526"/>
                <a:ext cx="5083443" cy="4862870"/>
              </a:xfrm>
              <a:prstGeom prst="rect">
                <a:avLst/>
              </a:prstGeom>
              <a:blipFill>
                <a:blip r:embed="rId8"/>
                <a:stretch>
                  <a:fillRect l="-480" t="-376" b="-62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424359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Loop corrections from 4D</a:t>
            </a:r>
            <a:endParaRPr lang="en-US" altLang="it-IT" dirty="0">
              <a:solidFill>
                <a:srgbClr val="0000FF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7BA89C1-4E1A-1C62-1B9B-E32F0242D215}"/>
              </a:ext>
            </a:extLst>
          </p:cNvPr>
          <p:cNvSpPr txBox="1"/>
          <p:nvPr/>
        </p:nvSpPr>
        <p:spPr>
          <a:xfrm>
            <a:off x="342792" y="1472721"/>
            <a:ext cx="3074881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If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H</a:t>
            </a:r>
            <a:r>
              <a:rPr lang="it-IT" sz="1600" dirty="0">
                <a:solidFill>
                  <a:srgbClr val="000000"/>
                </a:solidFill>
              </a:rPr>
              <a:t> = massive </a:t>
            </a:r>
            <a:r>
              <a:rPr lang="it-IT" sz="1600" dirty="0" err="1">
                <a:solidFill>
                  <a:srgbClr val="000000"/>
                </a:solidFill>
              </a:rPr>
              <a:t>string</a:t>
            </a:r>
            <a:r>
              <a:rPr lang="it-IT" sz="1600" dirty="0">
                <a:solidFill>
                  <a:srgbClr val="000000"/>
                </a:solidFill>
              </a:rPr>
              <a:t> state: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If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H</a:t>
            </a:r>
            <a:r>
              <a:rPr lang="it-IT" sz="1600" dirty="0">
                <a:solidFill>
                  <a:srgbClr val="000000"/>
                </a:solidFill>
              </a:rPr>
              <a:t> = </a:t>
            </a:r>
            <a:r>
              <a:rPr lang="it-IT" sz="1600" dirty="0" err="1">
                <a:solidFill>
                  <a:srgbClr val="000000"/>
                </a:solidFill>
              </a:rPr>
              <a:t>winding</a:t>
            </a:r>
            <a:r>
              <a:rPr lang="it-IT" sz="1600" dirty="0">
                <a:solidFill>
                  <a:srgbClr val="000000"/>
                </a:solidFill>
              </a:rPr>
              <a:t> mode: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If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H</a:t>
            </a:r>
            <a:r>
              <a:rPr lang="it-IT" sz="1600" dirty="0">
                <a:solidFill>
                  <a:srgbClr val="000000"/>
                </a:solidFill>
              </a:rPr>
              <a:t> = </a:t>
            </a:r>
            <a:r>
              <a:rPr lang="it-IT" sz="1600" dirty="0" err="1">
                <a:solidFill>
                  <a:srgbClr val="000000"/>
                </a:solidFill>
              </a:rPr>
              <a:t>Kaluza</a:t>
            </a:r>
            <a:r>
              <a:rPr lang="it-IT" sz="1600" dirty="0">
                <a:solidFill>
                  <a:srgbClr val="000000"/>
                </a:solidFill>
              </a:rPr>
              <a:t>-Klein mode: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endParaRPr lang="it-IT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2E48BE4-DBBD-5865-31E5-10FD983BDCB3}"/>
                  </a:ext>
                </a:extLst>
              </p:cNvPr>
              <p:cNvSpPr txBox="1"/>
              <p:nvPr/>
            </p:nvSpPr>
            <p:spPr>
              <a:xfrm>
                <a:off x="2362477" y="901410"/>
                <a:ext cx="4572000" cy="6986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loop</m:t>
                          </m:r>
                        </m:sub>
                      </m:sSub>
                      <m:sSup>
                        <m:s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1600" dirty="0"/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2E48BE4-DBBD-5865-31E5-10FD983BD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2477" y="901410"/>
                <a:ext cx="4572000" cy="69865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E6C80497-27B0-3AE8-FB7D-A638FECF524E}"/>
                  </a:ext>
                </a:extLst>
              </p:cNvPr>
              <p:cNvSpPr txBox="1"/>
              <p:nvPr/>
            </p:nvSpPr>
            <p:spPr>
              <a:xfrm>
                <a:off x="792576" y="4634001"/>
                <a:ext cx="3136820" cy="542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𝑀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𝐾𝐾</m:t>
                          </m:r>
                        </m:sub>
                      </m:sSub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rad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b="0" i="0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m:rPr>
                                  <m:lit/>
                                </m:r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 ⇒</m:t>
                      </m:r>
                      <m:r>
                        <a:rPr lang="it-IT" sz="14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E6C80497-27B0-3AE8-FB7D-A638FECF52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576" y="4634001"/>
                <a:ext cx="3136820" cy="542071"/>
              </a:xfrm>
              <a:prstGeom prst="rect">
                <a:avLst/>
              </a:prstGeom>
              <a:blipFill>
                <a:blip r:embed="rId4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F0F2AEF0-11C6-78B7-9C9D-48502DAE5129}"/>
                  </a:ext>
                </a:extLst>
              </p:cNvPr>
              <p:cNvSpPr txBox="1"/>
              <p:nvPr/>
            </p:nvSpPr>
            <p:spPr>
              <a:xfrm>
                <a:off x="861238" y="1810499"/>
                <a:ext cx="2846613" cy="5420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𝑀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4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rad>
                        </m:den>
                      </m:f>
                      <m:r>
                        <a:rPr lang="it-IT" sz="14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     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⇒</m:t>
                      </m:r>
                      <m:r>
                        <a:rPr lang="it-IT" sz="14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den>
                      </m:f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F0F2AEF0-11C6-78B7-9C9D-48502DAE51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238" y="1810499"/>
                <a:ext cx="2846613" cy="54207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04F23173-7DBF-CF80-B70F-DBDD9470AA66}"/>
                  </a:ext>
                </a:extLst>
              </p:cNvPr>
              <p:cNvSpPr txBox="1"/>
              <p:nvPr/>
            </p:nvSpPr>
            <p:spPr>
              <a:xfrm>
                <a:off x="834062" y="2835027"/>
                <a:ext cx="3199401" cy="5672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𝑀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𝑊</m:t>
                          </m:r>
                        </m:sub>
                      </m:sSub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rad>
                        </m:den>
                      </m:f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m:rPr>
                              <m:lit/>
                            </m:r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r>
                        <a:rPr lang="it-IT" sz="14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 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⇒</m:t>
                      </m:r>
                      <m:r>
                        <a:rPr lang="it-IT" sz="14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loop</m:t>
                          </m:r>
                        </m:sub>
                      </m:sSub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</m:rad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den>
                      </m:f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04F23173-7DBF-CF80-B70F-DBDD9470AA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4062" y="2835027"/>
                <a:ext cx="3199401" cy="56727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798AF18C-E469-3D78-82BB-6F543E36EDDE}"/>
                  </a:ext>
                </a:extLst>
              </p:cNvPr>
              <p:cNvSpPr txBox="1"/>
              <p:nvPr/>
            </p:nvSpPr>
            <p:spPr>
              <a:xfrm>
                <a:off x="4337586" y="1914143"/>
                <a:ext cx="1524841" cy="3415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matches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sSub>
                      <m:sSub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sSup>
                          <m:sSupPr>
                            <m:ctrlPr>
                              <a:rPr lang="it-IT" sz="1600" i="1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it-IT" sz="1600" i="1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it-IT" sz="1600" i="1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′3</m:t>
                            </m:r>
                          </m:sup>
                        </m:sSup>
                      </m:sub>
                    </m:sSub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798AF18C-E469-3D78-82BB-6F543E36ED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586" y="1914143"/>
                <a:ext cx="1524841" cy="341568"/>
              </a:xfrm>
              <a:prstGeom prst="rect">
                <a:avLst/>
              </a:prstGeom>
              <a:blipFill>
                <a:blip r:embed="rId7"/>
                <a:stretch>
                  <a:fillRect l="-2400" t="-5357" b="-2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06A60A62-C6FE-936A-69E0-A11A94FF1A70}"/>
                  </a:ext>
                </a:extLst>
              </p:cNvPr>
              <p:cNvSpPr txBox="1"/>
              <p:nvPr/>
            </p:nvSpPr>
            <p:spPr>
              <a:xfrm>
                <a:off x="675223" y="5795528"/>
                <a:ext cx="3804375" cy="5922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4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if</m:t>
                      </m:r>
                      <m:r>
                        <a:rPr lang="it-IT" sz="14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it-IT" sz="14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τ</m:t>
                      </m:r>
                      <m:r>
                        <a:rPr lang="it-IT" sz="14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</m:t>
                      </m:r>
                      <m:r>
                        <m:rPr>
                          <m:sty m:val="p"/>
                        </m:rPr>
                        <a:rPr lang="it-IT" sz="14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it-IT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 ⇒</m:t>
                      </m:r>
                      <m:r>
                        <a:rPr lang="it-IT" sz="14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     </m:t>
                      </m:r>
                      <m:r>
                        <m:rPr>
                          <m:sty m:val="p"/>
                        </m:rP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δV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06A60A62-C6FE-936A-69E0-A11A94FF1A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23" y="5795528"/>
                <a:ext cx="3804375" cy="59221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ttangolo 20">
            <a:extLst>
              <a:ext uri="{FF2B5EF4-FFF2-40B4-BE49-F238E27FC236}">
                <a16:creationId xmlns:a16="http://schemas.microsoft.com/office/drawing/2014/main" id="{4535E72F-E9D4-B283-83EC-2777F727C9EE}"/>
              </a:ext>
            </a:extLst>
          </p:cNvPr>
          <p:cNvSpPr/>
          <p:nvPr/>
        </p:nvSpPr>
        <p:spPr bwMode="auto">
          <a:xfrm>
            <a:off x="3286957" y="5708321"/>
            <a:ext cx="1141027" cy="69945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9D0CEBA-65E8-CEAA-423D-B5B416C36A95}"/>
              </a:ext>
            </a:extLst>
          </p:cNvPr>
          <p:cNvSpPr txBox="1"/>
          <p:nvPr/>
        </p:nvSpPr>
        <p:spPr>
          <a:xfrm>
            <a:off x="5760476" y="1913148"/>
            <a:ext cx="2139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Becker,Becker,Haack,Louis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EC40268-599B-9F07-60C1-CF6D109EDCAC}"/>
                  </a:ext>
                </a:extLst>
              </p:cNvPr>
              <p:cNvSpPr txBox="1"/>
              <p:nvPr/>
            </p:nvSpPr>
            <p:spPr>
              <a:xfrm>
                <a:off x="4370377" y="2934320"/>
                <a:ext cx="1559529" cy="3860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matches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sSubSup>
                      <m:sSubSup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b>
                      <m:sup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𝐾𝐾</m:t>
                        </m:r>
                      </m:sup>
                    </m:sSubSup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EC40268-599B-9F07-60C1-CF6D109EDC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377" y="2934320"/>
                <a:ext cx="1559529" cy="386068"/>
              </a:xfrm>
              <a:prstGeom prst="rect">
                <a:avLst/>
              </a:prstGeom>
              <a:blipFill>
                <a:blip r:embed="rId9"/>
                <a:stretch>
                  <a:fillRect l="-2344" t="-1563" b="-93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10A87687-1699-10E2-7248-E9A52DAE88B8}"/>
                  </a:ext>
                </a:extLst>
              </p:cNvPr>
              <p:cNvSpPr txBox="1"/>
              <p:nvPr/>
            </p:nvSpPr>
            <p:spPr>
              <a:xfrm>
                <a:off x="2650713" y="3406740"/>
                <a:ext cx="6493287" cy="509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sSubSup>
                      <m:sSubSup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b>
                      <m:sup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𝐾𝐾</m:t>
                        </m:r>
                      </m:sup>
                    </m:sSubSup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=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tree-level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KK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closed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strings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= 1-loop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winding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open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strings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10A87687-1699-10E2-7248-E9A52DAE88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713" y="3406740"/>
                <a:ext cx="6493287" cy="509178"/>
              </a:xfrm>
              <a:prstGeom prst="rect">
                <a:avLst/>
              </a:prstGeom>
              <a:blipFill>
                <a:blip r:embed="rId10"/>
                <a:stretch>
                  <a:fillRect t="-120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>
            <a:extLst>
              <a:ext uri="{FF2B5EF4-FFF2-40B4-BE49-F238E27FC236}">
                <a16:creationId xmlns:a16="http://schemas.microsoft.com/office/drawing/2014/main" id="{2000154B-3D23-CB6B-001D-D9F058143E26}"/>
              </a:ext>
            </a:extLst>
          </p:cNvPr>
          <p:cNvSpPr txBox="1"/>
          <p:nvPr/>
        </p:nvSpPr>
        <p:spPr>
          <a:xfrm>
            <a:off x="5828107" y="2966750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Berg,Haack,Pajer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cxnSp>
        <p:nvCxnSpPr>
          <p:cNvPr id="7" name="Straight Arrow Connector 17">
            <a:extLst>
              <a:ext uri="{FF2B5EF4-FFF2-40B4-BE49-F238E27FC236}">
                <a16:creationId xmlns:a16="http://schemas.microsoft.com/office/drawing/2014/main" id="{2B83799E-5AE2-1EFA-6373-0BE48B34786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32925" y="3573016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58A00D4-E792-61C7-5D9F-2F8408A6053E}"/>
                  </a:ext>
                </a:extLst>
              </p:cNvPr>
              <p:cNvSpPr txBox="1"/>
              <p:nvPr/>
            </p:nvSpPr>
            <p:spPr>
              <a:xfrm>
                <a:off x="4381283" y="4669735"/>
                <a:ext cx="1559529" cy="387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matches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sSubSup>
                      <m:sSubSup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b>
                      <m:sup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sup>
                    </m:sSubSup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58A00D4-E792-61C7-5D9F-2F8408A605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1283" y="4669735"/>
                <a:ext cx="1559529" cy="387222"/>
              </a:xfrm>
              <a:prstGeom prst="rect">
                <a:avLst/>
              </a:prstGeom>
              <a:blipFill>
                <a:blip r:embed="rId11"/>
                <a:stretch>
                  <a:fillRect l="-2344" t="-1563" b="-93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8B33023-090B-6940-5F9E-3A7D22A70B96}"/>
              </a:ext>
            </a:extLst>
          </p:cNvPr>
          <p:cNvSpPr txBox="1"/>
          <p:nvPr/>
        </p:nvSpPr>
        <p:spPr>
          <a:xfrm>
            <a:off x="5897356" y="4689825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Berg,Haack,Pajer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736BE2B-1A8F-504A-E19B-D979F1E97D53}"/>
                  </a:ext>
                </a:extLst>
              </p:cNvPr>
              <p:cNvSpPr txBox="1"/>
              <p:nvPr/>
            </p:nvSpPr>
            <p:spPr>
              <a:xfrm>
                <a:off x="2650713" y="5285355"/>
                <a:ext cx="6493287" cy="5091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𝛿</m:t>
                    </m:r>
                    <m:sSubSup>
                      <m:sSubSup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𝐾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it-IT" sz="1600" b="0" i="1" kern="1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sub>
                      <m:sup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𝑊</m:t>
                        </m:r>
                      </m:sup>
                    </m:sSubSup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=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tree-level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winding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closed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strings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= 1-loop KK open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strings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736BE2B-1A8F-504A-E19B-D979F1E97D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713" y="5285355"/>
                <a:ext cx="6493287" cy="509178"/>
              </a:xfrm>
              <a:prstGeom prst="rect">
                <a:avLst/>
              </a:prstGeom>
              <a:blipFill>
                <a:blip r:embed="rId12"/>
                <a:stretch>
                  <a:fillRect t="-11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17">
            <a:extLst>
              <a:ext uri="{FF2B5EF4-FFF2-40B4-BE49-F238E27FC236}">
                <a16:creationId xmlns:a16="http://schemas.microsoft.com/office/drawing/2014/main" id="{CC58E864-7C8D-0D9C-7E68-D766EA8D8D0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32924" y="5445224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0C98B95D-56D5-2ACD-F722-8D10EF3AED43}"/>
              </a:ext>
            </a:extLst>
          </p:cNvPr>
          <p:cNvSpPr txBox="1"/>
          <p:nvPr/>
        </p:nvSpPr>
        <p:spPr>
          <a:xfrm>
            <a:off x="4523628" y="5903816"/>
            <a:ext cx="4620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 dirty="0" err="1">
                <a:solidFill>
                  <a:srgbClr val="000000"/>
                </a:solidFill>
              </a:rPr>
              <a:t>leading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correction</a:t>
            </a:r>
            <a:r>
              <a:rPr lang="it-IT" sz="1600" dirty="0">
                <a:solidFill>
                  <a:srgbClr val="000000"/>
                </a:solidFill>
              </a:rPr>
              <a:t> to </a:t>
            </a:r>
            <a:r>
              <a:rPr lang="it-IT" sz="1600" dirty="0">
                <a:solidFill>
                  <a:srgbClr val="0000FF"/>
                </a:solidFill>
              </a:rPr>
              <a:t>V  </a:t>
            </a:r>
            <a:r>
              <a:rPr lang="it-IT" sz="1600" dirty="0">
                <a:solidFill>
                  <a:srgbClr val="000000"/>
                </a:solidFill>
              </a:rPr>
              <a:t>           </a:t>
            </a:r>
            <a:r>
              <a:rPr lang="it-IT" sz="1600" dirty="0" err="1">
                <a:solidFill>
                  <a:srgbClr val="000000"/>
                </a:solidFill>
              </a:rPr>
              <a:t>crucial</a:t>
            </a:r>
            <a:r>
              <a:rPr lang="it-IT" sz="1600" dirty="0">
                <a:solidFill>
                  <a:srgbClr val="000000"/>
                </a:solidFill>
              </a:rPr>
              <a:t> for </a:t>
            </a:r>
            <a:r>
              <a:rPr lang="it-IT" sz="1600" dirty="0" err="1">
                <a:solidFill>
                  <a:srgbClr val="000000"/>
                </a:solidFill>
              </a:rPr>
              <a:t>inflation</a:t>
            </a:r>
            <a:endParaRPr lang="it-IT" sz="1600" baseline="-25000" dirty="0">
              <a:solidFill>
                <a:srgbClr val="0000FF"/>
              </a:solidFill>
            </a:endParaRPr>
          </a:p>
        </p:txBody>
      </p:sp>
      <p:cxnSp>
        <p:nvCxnSpPr>
          <p:cNvPr id="24" name="Straight Arrow Connector 17">
            <a:extLst>
              <a:ext uri="{FF2B5EF4-FFF2-40B4-BE49-F238E27FC236}">
                <a16:creationId xmlns:a16="http://schemas.microsoft.com/office/drawing/2014/main" id="{0223EC17-2335-C21B-E0EB-CE58C2DA727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20686" y="6093296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D9F2D460-AB2A-4235-33B8-0935ECDA9A70}"/>
              </a:ext>
            </a:extLst>
          </p:cNvPr>
          <p:cNvSpPr txBox="1"/>
          <p:nvPr/>
        </p:nvSpPr>
        <p:spPr>
          <a:xfrm>
            <a:off x="3417673" y="3763854"/>
            <a:ext cx="3408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 dirty="0" err="1">
                <a:solidFill>
                  <a:srgbClr val="000000"/>
                </a:solidFill>
              </a:rPr>
              <a:t>extended</a:t>
            </a:r>
            <a:r>
              <a:rPr lang="it-IT" sz="1600" dirty="0">
                <a:solidFill>
                  <a:srgbClr val="000000"/>
                </a:solidFill>
              </a:rPr>
              <a:t> no-scale </a:t>
            </a:r>
            <a:r>
              <a:rPr lang="it-IT" sz="1600" dirty="0" err="1">
                <a:solidFill>
                  <a:srgbClr val="000000"/>
                </a:solidFill>
              </a:rPr>
              <a:t>cancellation</a:t>
            </a:r>
            <a:r>
              <a:rPr lang="it-IT" sz="1600" dirty="0">
                <a:solidFill>
                  <a:srgbClr val="000000"/>
                </a:solidFill>
              </a:rPr>
              <a:t> in </a:t>
            </a:r>
            <a:r>
              <a:rPr lang="it-IT" sz="1600" dirty="0">
                <a:solidFill>
                  <a:srgbClr val="0000FF"/>
                </a:solidFill>
              </a:rPr>
              <a:t>V</a:t>
            </a:r>
            <a:endParaRPr lang="it-IT" sz="1600" baseline="-25000" dirty="0">
              <a:solidFill>
                <a:srgbClr val="0000FF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1FC46B45-62D8-A868-4E6A-A38B3F8A82AB}"/>
              </a:ext>
            </a:extLst>
          </p:cNvPr>
          <p:cNvSpPr txBox="1"/>
          <p:nvPr/>
        </p:nvSpPr>
        <p:spPr>
          <a:xfrm>
            <a:off x="6720686" y="3794631"/>
            <a:ext cx="1702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MC,Conlon,Quevedo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25018645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613" y="187594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Loop corrections from 4D</a:t>
            </a:r>
            <a:endParaRPr lang="en-US" altLang="it-IT" dirty="0">
              <a:solidFill>
                <a:srgbClr val="0000FF"/>
              </a:solidFill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17EA790-8340-FBE5-4375-F62B0F25E192}"/>
              </a:ext>
            </a:extLst>
          </p:cNvPr>
          <p:cNvSpPr txBox="1"/>
          <p:nvPr/>
        </p:nvSpPr>
        <p:spPr>
          <a:xfrm>
            <a:off x="7020272" y="1380028"/>
            <a:ext cx="1745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MC,Conlon,Quevedo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4499B0F1-F4AA-FF47-62AA-6DB24280EE25}"/>
                  </a:ext>
                </a:extLst>
              </p:cNvPr>
              <p:cNvSpPr txBox="1"/>
              <p:nvPr/>
            </p:nvSpPr>
            <p:spPr>
              <a:xfrm>
                <a:off x="3131840" y="1331320"/>
                <a:ext cx="2936608" cy="554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r>
                            <m:rPr>
                              <m:nor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loop</m:t>
                          </m:r>
                        </m:sub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𝐶𝑊</m:t>
                          </m:r>
                        </m:sup>
                      </m:sSubSup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</m:e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sSup>
                        <m:s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  <m:r>
                        <m:rPr>
                          <m:nor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Str</m:t>
                      </m:r>
                      <m:sSup>
                        <m:s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4499B0F1-F4AA-FF47-62AA-6DB24280EE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1331320"/>
                <a:ext cx="2936608" cy="55496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DC19383-AF63-AA68-5BFD-55FA6587A818}"/>
                  </a:ext>
                </a:extLst>
              </p:cNvPr>
              <p:cNvSpPr txBox="1"/>
              <p:nvPr/>
            </p:nvSpPr>
            <p:spPr>
              <a:xfrm>
                <a:off x="3419872" y="2132856"/>
                <a:ext cx="2153666" cy="5997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it-IT" sz="160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Str</m:t>
                      </m:r>
                      <m:sSup>
                        <m:s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Sup>
                        <m:sSub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 </m:t>
                      </m:r>
                    </m:oMath>
                  </m:oMathPara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ADC19383-AF63-AA68-5BFD-55FA6587A8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2132856"/>
                <a:ext cx="2153666" cy="5997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053712D6-81D7-74DB-B8DD-B3F37731B0C2}"/>
                  </a:ext>
                </a:extLst>
              </p:cNvPr>
              <p:cNvSpPr txBox="1"/>
              <p:nvPr/>
            </p:nvSpPr>
            <p:spPr>
              <a:xfrm>
                <a:off x="2672324" y="3490966"/>
                <a:ext cx="1486304" cy="5633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g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s</m:t>
                                  </m:r>
                                </m:sub>
                              </m:sSub>
                            </m:e>
                          </m:d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10/3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053712D6-81D7-74DB-B8DD-B3F37731B0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324" y="3490966"/>
                <a:ext cx="1486304" cy="5633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DC0B47DD-6BB4-65F3-05AA-0183C7479C52}"/>
                  </a:ext>
                </a:extLst>
              </p:cNvPr>
              <p:cNvSpPr txBox="1"/>
              <p:nvPr/>
            </p:nvSpPr>
            <p:spPr>
              <a:xfrm>
                <a:off x="2672324" y="4595950"/>
                <a:ext cx="1612300" cy="663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g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s</m:t>
                                  </m:r>
                                </m:sub>
                              </m:sSub>
                            </m:e>
                          </m:d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DC0B47DD-6BB4-65F3-05AA-0183C7479C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324" y="4595950"/>
                <a:ext cx="1612300" cy="6635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ttangolo 15">
            <a:extLst>
              <a:ext uri="{FF2B5EF4-FFF2-40B4-BE49-F238E27FC236}">
                <a16:creationId xmlns:a16="http://schemas.microsoft.com/office/drawing/2014/main" id="{8BA51BEE-3BF0-0D92-E252-7D7C968B055D}"/>
              </a:ext>
            </a:extLst>
          </p:cNvPr>
          <p:cNvSpPr/>
          <p:nvPr/>
        </p:nvSpPr>
        <p:spPr bwMode="auto">
          <a:xfrm>
            <a:off x="2715156" y="4595950"/>
            <a:ext cx="1526635" cy="7016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4611393F-3640-5DE7-1047-9F948FE2A6F2}"/>
              </a:ext>
            </a:extLst>
          </p:cNvPr>
          <p:cNvSpPr txBox="1"/>
          <p:nvPr/>
        </p:nvSpPr>
        <p:spPr>
          <a:xfrm>
            <a:off x="4679649" y="4758463"/>
            <a:ext cx="34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 dirty="0" err="1">
                <a:solidFill>
                  <a:srgbClr val="000000"/>
                </a:solidFill>
              </a:rPr>
              <a:t>same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as</a:t>
            </a:r>
            <a:r>
              <a:rPr lang="it-IT" sz="1600" dirty="0">
                <a:solidFill>
                  <a:srgbClr val="000000"/>
                </a:solidFill>
              </a:rPr>
              <a:t> from 1-loop 2-pt </a:t>
            </a:r>
            <a:r>
              <a:rPr lang="it-IT" sz="1600" dirty="0" err="1">
                <a:solidFill>
                  <a:srgbClr val="000000"/>
                </a:solidFill>
              </a:rPr>
              <a:t>function</a:t>
            </a:r>
            <a:endParaRPr lang="it-IT" sz="1600" baseline="-25000" dirty="0">
              <a:solidFill>
                <a:srgbClr val="0000FF"/>
              </a:solidFill>
            </a:endParaRPr>
          </a:p>
        </p:txBody>
      </p:sp>
      <p:cxnSp>
        <p:nvCxnSpPr>
          <p:cNvPr id="30" name="Straight Arrow Connector 17">
            <a:extLst>
              <a:ext uri="{FF2B5EF4-FFF2-40B4-BE49-F238E27FC236}">
                <a16:creationId xmlns:a16="http://schemas.microsoft.com/office/drawing/2014/main" id="{F2AFFF8C-AD41-EC5E-7D91-283D90485FE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99592" y="6080842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4C5C183D-1433-50B9-43ED-D2CC55931837}"/>
                  </a:ext>
                </a:extLst>
              </p:cNvPr>
              <p:cNvSpPr txBox="1"/>
              <p:nvPr/>
            </p:nvSpPr>
            <p:spPr>
              <a:xfrm>
                <a:off x="3626657" y="5900536"/>
                <a:ext cx="4883581" cy="360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-dependent loop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corrections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</a:t>
                </a:r>
                <a:r>
                  <a:rPr lang="it-IT" sz="1600" dirty="0">
                    <a:solidFill>
                      <a:srgbClr val="0000FF"/>
                    </a:solidFill>
                  </a:rPr>
                  <a:t>V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are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unavoidable</a:t>
                </a:r>
                <a:endParaRPr lang="it-IT" sz="1600" baseline="-250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4C5C183D-1433-50B9-43ED-D2CC559318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6657" y="5900536"/>
                <a:ext cx="4883581" cy="360612"/>
              </a:xfrm>
              <a:prstGeom prst="rect">
                <a:avLst/>
              </a:prstGeom>
              <a:blipFill>
                <a:blip r:embed="rId7"/>
                <a:stretch>
                  <a:fillRect t="-5085" b="-152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17">
            <a:extLst>
              <a:ext uri="{FF2B5EF4-FFF2-40B4-BE49-F238E27FC236}">
                <a16:creationId xmlns:a16="http://schemas.microsoft.com/office/drawing/2014/main" id="{B89811D2-EA16-8852-1169-FFF1F4E2D15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80221" y="6071816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FBE8C00E-DEFC-6F47-5B81-DA890CD76F9C}"/>
                  </a:ext>
                </a:extLst>
              </p:cNvPr>
              <p:cNvSpPr txBox="1"/>
              <p:nvPr/>
            </p:nvSpPr>
            <p:spPr>
              <a:xfrm>
                <a:off x="270108" y="968526"/>
                <a:ext cx="8266430" cy="5549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1-loop </a:t>
                </a:r>
                <a:r>
                  <a:rPr lang="it-IT" sz="1600" dirty="0">
                    <a:solidFill>
                      <a:srgbClr val="0000FF"/>
                    </a:solidFill>
                  </a:rPr>
                  <a:t>K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from KK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modes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in loop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should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match 1-loop </a:t>
                </a:r>
                <a:r>
                  <a:rPr lang="it-IT" sz="1600" dirty="0">
                    <a:solidFill>
                      <a:srgbClr val="0000FF"/>
                    </a:solidFill>
                  </a:rPr>
                  <a:t>Coleman-Weinberg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000" dirty="0">
                    <a:solidFill>
                      <a:srgbClr val="000000"/>
                    </a:solidFill>
                  </a:rPr>
                  <a:t>         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 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Supertrace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supergravity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Cut</a:t>
                </a:r>
                <a:r>
                  <a:rPr lang="it-IT" sz="1600" dirty="0">
                    <a:solidFill>
                      <a:srgbClr val="000000"/>
                    </a:solidFill>
                  </a:rPr>
                  <a:t>-off </a:t>
                </a:r>
                <a:r>
                  <a:rPr lang="it-IT" sz="160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L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given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by </a:t>
                </a:r>
                <a:r>
                  <a:rPr lang="it-IT" sz="1600" dirty="0">
                    <a:solidFill>
                      <a:srgbClr val="0000FF"/>
                    </a:solidFill>
                  </a:rPr>
                  <a:t>KK mass </a:t>
                </a:r>
                <a:r>
                  <a:rPr lang="it-IT" sz="1600" dirty="0">
                    <a:solidFill>
                      <a:srgbClr val="000000"/>
                    </a:solidFill>
                  </a:rPr>
                  <a:t>of open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strings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on D7s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i) </a:t>
                </a:r>
                <a:r>
                  <a:rPr lang="it-IT" sz="1600" dirty="0">
                    <a:solidFill>
                      <a:srgbClr val="000000"/>
                    </a:solidFill>
                  </a:rPr>
                  <a:t>D7s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:  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</m:t>
                    </m:r>
                    <m:f>
                      <m:fPr>
                        <m:ctrlP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𝒱</m:t>
                            </m:r>
                          </m:e>
                          <m:sup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2/3</m:t>
                            </m:r>
                          </m:sup>
                        </m:sSup>
                      </m:den>
                    </m:f>
                  </m:oMath>
                </a14:m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ii) </a:t>
                </a:r>
                <a:r>
                  <a:rPr lang="it-IT" sz="1600" dirty="0">
                    <a:solidFill>
                      <a:srgbClr val="000000"/>
                    </a:solidFill>
                  </a:rPr>
                  <a:t>D7s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:  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</m:t>
                    </m:r>
                    <m:f>
                      <m:fPr>
                        <m:ctrlP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it-IT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τ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ϕ</m:t>
                            </m:r>
                          </m:sub>
                          <m:sup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m:rPr>
                                <m:lit/>
                              </m:r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bSup>
                        <m:rad>
                          <m:radPr>
                            <m:degHide m:val="on"/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𝒱</m:t>
                            </m:r>
                          </m:e>
                        </m:rad>
                      </m:den>
                    </m:f>
                  </m:oMath>
                </a14:m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If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there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no D7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, can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still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have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KK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modes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(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closed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strings</a:t>
                </a:r>
                <a:r>
                  <a:rPr lang="it-IT" sz="1600" dirty="0">
                    <a:solidFill>
                      <a:srgbClr val="000000"/>
                    </a:solidFill>
                  </a:rPr>
                  <a:t>) in loop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Λ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</m:t>
                    </m:r>
                    <m:f>
                      <m:fPr>
                        <m:ctrlP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it-IT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τ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ϕ</m:t>
                            </m:r>
                          </m:sub>
                          <m:sup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m:rPr>
                                <m:lit/>
                              </m:r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bSup>
                        <m:rad>
                          <m:radPr>
                            <m:degHide m:val="on"/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𝒱</m:t>
                            </m:r>
                          </m:e>
                        </m:rad>
                      </m:den>
                    </m:f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FBE8C00E-DEFC-6F47-5B81-DA890CD76F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08" y="968526"/>
                <a:ext cx="8266430" cy="5549340"/>
              </a:xfrm>
              <a:prstGeom prst="rect">
                <a:avLst/>
              </a:prstGeom>
              <a:blipFill>
                <a:blip r:embed="rId8"/>
                <a:stretch>
                  <a:fillRect l="-295" t="-3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539205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 err="1">
                <a:solidFill>
                  <a:srgbClr val="0000FF"/>
                </a:solidFill>
              </a:rPr>
              <a:t>Inflaton</a:t>
            </a:r>
            <a:r>
              <a:rPr lang="en-GB" altLang="it-IT" dirty="0">
                <a:solidFill>
                  <a:srgbClr val="0000FF"/>
                </a:solidFill>
              </a:rPr>
              <a:t> potential</a:t>
            </a:r>
            <a:endParaRPr lang="en-US" altLang="it-IT" dirty="0">
              <a:solidFill>
                <a:srgbClr val="0000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3638CC8-0BBB-0947-EAC1-5243447CFF1E}"/>
              </a:ext>
            </a:extLst>
          </p:cNvPr>
          <p:cNvSpPr txBox="1"/>
          <p:nvPr/>
        </p:nvSpPr>
        <p:spPr>
          <a:xfrm>
            <a:off x="5868144" y="1935869"/>
            <a:ext cx="498481" cy="26140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it-IT" sz="1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55850369-D349-5F32-5CFE-F0BF40F5E9EB}"/>
                  </a:ext>
                </a:extLst>
              </p:cNvPr>
              <p:cNvSpPr txBox="1"/>
              <p:nvPr/>
            </p:nvSpPr>
            <p:spPr>
              <a:xfrm>
                <a:off x="323529" y="836712"/>
                <a:ext cx="7211846" cy="52678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with loops: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24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Non-perturbative blow-up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inflation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                     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requires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1600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loop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≪</m:t>
                    </m:r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  <m:r>
                      <a:rPr lang="it-IT" sz="1600" b="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1600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loop</m:t>
                        </m:r>
                      </m:sub>
                    </m:sSub>
                    <m:r>
                      <a:rPr lang="it-IT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inflationary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region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55850369-D349-5F32-5CFE-F0BF40F5E9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9" y="836712"/>
                <a:ext cx="7211846" cy="5267852"/>
              </a:xfrm>
              <a:prstGeom prst="rect">
                <a:avLst/>
              </a:prstGeom>
              <a:blipFill>
                <a:blip r:embed="rId3"/>
                <a:stretch>
                  <a:fillRect l="-338" t="-3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52D9150-DFEF-532D-F23C-A7D3BD6A9F5B}"/>
                  </a:ext>
                </a:extLst>
              </p:cNvPr>
              <p:cNvSpPr txBox="1"/>
              <p:nvPr/>
            </p:nvSpPr>
            <p:spPr>
              <a:xfrm>
                <a:off x="1409368" y="1190758"/>
                <a:ext cx="4592796" cy="6534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𝑉</m:t>
                      </m:r>
                      <m:d>
                        <m:d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e>
                      </m:d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𝒱</m:t>
                                  </m:r>
                                </m:e>
                                <m:sup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rad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den>
                      </m:f>
                      <m:r>
                        <a:rPr lang="it-IT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52D9150-DFEF-532D-F23C-A7D3BD6A9F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368" y="1190758"/>
                <a:ext cx="4592796" cy="6534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C396ECCD-2B0D-6001-A699-4650EF67442D}"/>
                  </a:ext>
                </a:extLst>
              </p:cNvPr>
              <p:cNvSpPr txBox="1"/>
              <p:nvPr/>
            </p:nvSpPr>
            <p:spPr>
              <a:xfrm>
                <a:off x="6969499" y="1085981"/>
                <a:ext cx="1316001" cy="728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4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ϕ</m:t>
                      </m:r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den>
                          </m:f>
                        </m:e>
                      </m:rad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bSup>
                        <m:sSub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bSup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C396ECCD-2B0D-6001-A699-4650EF6744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9499" y="1085981"/>
                <a:ext cx="1316001" cy="7288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7C86E29-1F50-3087-935E-8CF3C5B5DA18}"/>
                  </a:ext>
                </a:extLst>
              </p:cNvPr>
              <p:cNvSpPr txBox="1"/>
              <p:nvPr/>
            </p:nvSpPr>
            <p:spPr>
              <a:xfrm>
                <a:off x="5739302" y="6094842"/>
                <a:ext cx="1325430" cy="501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num>
                        <m:den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4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37C86E29-1F50-3087-935E-8CF3C5B5DA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9302" y="6094842"/>
                <a:ext cx="1325430" cy="501419"/>
              </a:xfrm>
              <a:prstGeom prst="rect">
                <a:avLst/>
              </a:prstGeom>
              <a:blipFill>
                <a:blip r:embed="rId6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76495E19-07C9-EB8E-EE6E-86F4F40FEA25}"/>
                  </a:ext>
                </a:extLst>
              </p:cNvPr>
              <p:cNvSpPr txBox="1"/>
              <p:nvPr/>
            </p:nvSpPr>
            <p:spPr>
              <a:xfrm>
                <a:off x="2182639" y="6069338"/>
                <a:ext cx="3685505" cy="576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loop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𝒱</m:t>
                                      </m:r>
                                    </m:e>
                                    <m:sup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  <m:r>
                                        <m:rPr>
                                          <m:lit/>
                                        </m:r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/</m:t>
                                      </m:r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e>
                                <m:sup>
                                  <m:r>
                                    <a:rPr lang="it-IT" sz="1400" b="0" i="1" kern="1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lit/>
                                    </m:r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it-IT" sz="14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76495E19-07C9-EB8E-EE6E-86F4F40FEA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2639" y="6069338"/>
                <a:ext cx="3685505" cy="576376"/>
              </a:xfrm>
              <a:prstGeom prst="rect">
                <a:avLst/>
              </a:prstGeom>
              <a:blipFill>
                <a:blip r:embed="rId7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ttangolo 18">
            <a:extLst>
              <a:ext uri="{FF2B5EF4-FFF2-40B4-BE49-F238E27FC236}">
                <a16:creationId xmlns:a16="http://schemas.microsoft.com/office/drawing/2014/main" id="{4CF93A12-13A1-69D4-0C27-1F1B76DB51D4}"/>
              </a:ext>
            </a:extLst>
          </p:cNvPr>
          <p:cNvSpPr/>
          <p:nvPr/>
        </p:nvSpPr>
        <p:spPr bwMode="auto">
          <a:xfrm>
            <a:off x="3057643" y="6006243"/>
            <a:ext cx="2015302" cy="76112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20" name="Immagine 19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BAEE702C-CEE9-65A8-358C-80297D4C5F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02" y="1919251"/>
            <a:ext cx="5249616" cy="3422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85FD773-5645-4F8B-03DC-9D5F399B208D}"/>
                  </a:ext>
                </a:extLst>
              </p:cNvPr>
              <p:cNvSpPr txBox="1"/>
              <p:nvPr/>
            </p:nvSpPr>
            <p:spPr>
              <a:xfrm>
                <a:off x="4541958" y="1842336"/>
                <a:ext cx="1824667" cy="29354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2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sz="12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2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2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  <m:r>
                            <a:rPr lang="it-IT" sz="12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 </m:t>
                          </m:r>
                          <m:r>
                            <a:rPr lang="it-IT" sz="12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it-IT" sz="12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2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2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2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2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2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2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it-IT" sz="12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𝛽</m:t>
                      </m:r>
                      <m:r>
                        <a:rPr lang="it-IT" sz="12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=1  </m:t>
                      </m:r>
                    </m:oMath>
                  </m:oMathPara>
                </a14:m>
                <a:endParaRPr lang="it-IT" sz="1200" dirty="0"/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85FD773-5645-4F8B-03DC-9D5F399B20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1958" y="1842336"/>
                <a:ext cx="1824667" cy="293542"/>
              </a:xfrm>
              <a:prstGeom prst="rect">
                <a:avLst/>
              </a:prstGeom>
              <a:blipFill>
                <a:blip r:embed="rId10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FB3D6FE2-70B9-FB24-C61A-5066983711B2}"/>
              </a:ext>
            </a:extLst>
          </p:cNvPr>
          <p:cNvSpPr txBox="1"/>
          <p:nvPr/>
        </p:nvSpPr>
        <p:spPr>
          <a:xfrm>
            <a:off x="5847577" y="826669"/>
            <a:ext cx="3007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Bansal,Brunelli,MC,Hebecker,Kuespert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2B8CF52-0CA7-CD41-F2CD-C3CB86B9BCB2}"/>
              </a:ext>
            </a:extLst>
          </p:cNvPr>
          <p:cNvSpPr txBox="1"/>
          <p:nvPr/>
        </p:nvSpPr>
        <p:spPr>
          <a:xfrm>
            <a:off x="3861709" y="5390243"/>
            <a:ext cx="1420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Conlon,Quevedo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27386467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Inflationary dynamics</a:t>
            </a:r>
            <a:endParaRPr lang="en-US" altLang="it-IT" dirty="0">
              <a:solidFill>
                <a:srgbClr val="0000FF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9190-FD13-96DA-FB70-1993C815732C}"/>
              </a:ext>
            </a:extLst>
          </p:cNvPr>
          <p:cNvSpPr txBox="1"/>
          <p:nvPr/>
        </p:nvSpPr>
        <p:spPr>
          <a:xfrm>
            <a:off x="415356" y="1060731"/>
            <a:ext cx="3403496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</a:rPr>
              <a:t>Slow-roll parameters: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dirty="0" err="1">
                <a:solidFill>
                  <a:srgbClr val="000000"/>
                </a:solidFill>
              </a:rPr>
              <a:t>Cosmological</a:t>
            </a:r>
            <a:r>
              <a:rPr lang="it-IT" sz="1800" dirty="0">
                <a:solidFill>
                  <a:srgbClr val="000000"/>
                </a:solidFill>
              </a:rPr>
              <a:t> </a:t>
            </a:r>
            <a:r>
              <a:rPr lang="it-IT" sz="1800" dirty="0" err="1">
                <a:solidFill>
                  <a:srgbClr val="000000"/>
                </a:solidFill>
              </a:rPr>
              <a:t>observables</a:t>
            </a:r>
            <a:r>
              <a:rPr lang="it-IT" sz="18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endParaRPr lang="it-IT" sz="20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618F33F8-B3EB-41E1-572B-94306B4A6EBF}"/>
                  </a:ext>
                </a:extLst>
              </p:cNvPr>
              <p:cNvSpPr txBox="1"/>
              <p:nvPr/>
            </p:nvSpPr>
            <p:spPr>
              <a:xfrm>
                <a:off x="3780770" y="968244"/>
                <a:ext cx="2709781" cy="1406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ϵ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it-IT" sz="16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ϕ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den>
                      </m:f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  <m:sup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endParaRPr lang="it-IT" sz="10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η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ϕϕ</m:t>
                              </m:r>
                            </m:sub>
                          </m:sSub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den>
                      </m:f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den>
                      </m:f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618F33F8-B3EB-41E1-572B-94306B4A6E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0770" y="968244"/>
                <a:ext cx="2709781" cy="14064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233DA1A9-407F-4D48-F7DD-5E09D187175D}"/>
                  </a:ext>
                </a:extLst>
              </p:cNvPr>
              <p:cNvSpPr txBox="1"/>
              <p:nvPr/>
            </p:nvSpPr>
            <p:spPr>
              <a:xfrm>
                <a:off x="736278" y="5008964"/>
                <a:ext cx="3524618" cy="6643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=1+2 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η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6 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ϵ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≃1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20</m:t>
                          </m:r>
                        </m:num>
                        <m:den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den>
                      </m:f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  <m:r>
                                <m:rPr>
                                  <m:lit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233DA1A9-407F-4D48-F7DD-5E09D18717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278" y="5008964"/>
                <a:ext cx="3524618" cy="66434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5BA2037-CB2E-12FF-E94E-76E689519B89}"/>
                  </a:ext>
                </a:extLst>
              </p:cNvPr>
              <p:cNvSpPr txBox="1"/>
              <p:nvPr/>
            </p:nvSpPr>
            <p:spPr>
              <a:xfrm>
                <a:off x="4932040" y="4824974"/>
                <a:ext cx="2403991" cy="7679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=16 </m:t>
                      </m:r>
                      <m:r>
                        <m:rPr>
                          <m:sty m:val="p"/>
                        </m:rP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ϵ</m:t>
                      </m:r>
                      <m: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32</m:t>
                          </m:r>
                        </m:num>
                        <m:den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den>
                      </m:f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10</m:t>
                              </m:r>
                              <m:r>
                                <m:rPr>
                                  <m:lit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5BA2037-CB2E-12FF-E94E-76E689519B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4824974"/>
                <a:ext cx="2403991" cy="7679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7438243-DBC5-E30A-C66D-29D28B53D461}"/>
                  </a:ext>
                </a:extLst>
              </p:cNvPr>
              <p:cNvSpPr txBox="1"/>
              <p:nvPr/>
            </p:nvSpPr>
            <p:spPr>
              <a:xfrm>
                <a:off x="736278" y="3041938"/>
                <a:ext cx="3172663" cy="7741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end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ⅆ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ϕ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16</m:t>
                          </m:r>
                        </m:den>
                      </m:f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sSup>
                                <m:sSup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𝒱</m:t>
                                  </m:r>
                                </m:e>
                                <m:sup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lit/>
                                    </m:r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8</m:t>
                              </m:r>
                              <m:r>
                                <m:rPr>
                                  <m:lit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 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7438243-DBC5-E30A-C66D-29D28B53D4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278" y="3041938"/>
                <a:ext cx="3172663" cy="7741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6737BE7-1A20-66D7-7754-E3E253AFA786}"/>
                  </a:ext>
                </a:extLst>
              </p:cNvPr>
              <p:cNvSpPr txBox="1"/>
              <p:nvPr/>
            </p:nvSpPr>
            <p:spPr>
              <a:xfrm>
                <a:off x="726146" y="3902358"/>
                <a:ext cx="3162148" cy="7757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lit/>
                                </m:r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b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  <m:r>
                                <m:rPr>
                                  <m:lit/>
                                </m:r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2.5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</m:oMath>
                  </m:oMathPara>
                </a14:m>
                <a:endParaRPr lang="it-IT" sz="1600" dirty="0"/>
              </a:p>
            </p:txBody>
          </p:sp>
        </mc:Choice>
        <mc:Fallback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B6737BE7-1A20-66D7-7754-E3E253AFA7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146" y="3902358"/>
                <a:ext cx="3162148" cy="77579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46DAF68C-18C9-D16D-47E2-D45EBC15FB3B}"/>
                  </a:ext>
                </a:extLst>
              </p:cNvPr>
              <p:cNvSpPr txBox="1"/>
              <p:nvPr/>
            </p:nvSpPr>
            <p:spPr>
              <a:xfrm>
                <a:off x="4869707" y="3428999"/>
                <a:ext cx="1639808" cy="387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=0.06 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22</m:t>
                          </m:r>
                        </m:sup>
                      </m:sSubSup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46DAF68C-18C9-D16D-47E2-D45EBC15F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9707" y="3428999"/>
                <a:ext cx="1639808" cy="387927"/>
              </a:xfrm>
              <a:prstGeom prst="rect">
                <a:avLst/>
              </a:prstGeom>
              <a:blipFill>
                <a:blip r:embed="rId8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0F33B237-128E-8D93-5F6F-BEAEE2718FC4}"/>
                  </a:ext>
                </a:extLst>
              </p:cNvPr>
              <p:cNvSpPr txBox="1"/>
              <p:nvPr/>
            </p:nvSpPr>
            <p:spPr>
              <a:xfrm>
                <a:off x="4873105" y="3943000"/>
                <a:ext cx="1633011" cy="3879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=1743 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sup>
                      </m:sSubSup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0F33B237-128E-8D93-5F6F-BEAEE2718F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3105" y="3943000"/>
                <a:ext cx="1633011" cy="38792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Parentesi graffa chiusa 13">
            <a:extLst>
              <a:ext uri="{FF2B5EF4-FFF2-40B4-BE49-F238E27FC236}">
                <a16:creationId xmlns:a16="http://schemas.microsoft.com/office/drawing/2014/main" id="{37C6EB64-6D00-C7B7-9540-5D1ACB8BD4BE}"/>
              </a:ext>
            </a:extLst>
          </p:cNvPr>
          <p:cNvSpPr/>
          <p:nvPr/>
        </p:nvSpPr>
        <p:spPr bwMode="auto">
          <a:xfrm>
            <a:off x="4112302" y="3104773"/>
            <a:ext cx="559879" cy="1676454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68FAC653-DD18-A219-B1EA-DB2E32CAD084}"/>
                  </a:ext>
                </a:extLst>
              </p:cNvPr>
              <p:cNvSpPr txBox="1"/>
              <p:nvPr/>
            </p:nvSpPr>
            <p:spPr>
              <a:xfrm>
                <a:off x="730527" y="5802793"/>
                <a:ext cx="2972417" cy="6674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1−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1.25</m:t>
                          </m:r>
                        </m:num>
                        <m:den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0.004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15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11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68FAC653-DD18-A219-B1EA-DB2E32CAD0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527" y="5802793"/>
                <a:ext cx="2972417" cy="66749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DA1167BE-A7CD-C07F-A85B-E6C833696716}"/>
                  </a:ext>
                </a:extLst>
              </p:cNvPr>
              <p:cNvSpPr txBox="1"/>
              <p:nvPr/>
            </p:nvSpPr>
            <p:spPr>
              <a:xfrm>
                <a:off x="5508104" y="5949280"/>
                <a:ext cx="2247538" cy="347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0.003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15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DA1167BE-A7CD-C07F-A85B-E6C8336967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5949280"/>
                <a:ext cx="2247538" cy="34778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43CAFFC-B526-994D-3EC6-3260E8CB912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572000" y="6165304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ttangolo 18">
            <a:extLst>
              <a:ext uri="{FF2B5EF4-FFF2-40B4-BE49-F238E27FC236}">
                <a16:creationId xmlns:a16="http://schemas.microsoft.com/office/drawing/2014/main" id="{487BBA89-195D-46D1-151A-30F5ED50B656}"/>
              </a:ext>
            </a:extLst>
          </p:cNvPr>
          <p:cNvSpPr/>
          <p:nvPr/>
        </p:nvSpPr>
        <p:spPr bwMode="auto">
          <a:xfrm>
            <a:off x="5508104" y="5824114"/>
            <a:ext cx="2247538" cy="69104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D1116769-CE58-23FE-E3FD-937C1E65C244}"/>
                  </a:ext>
                </a:extLst>
              </p:cNvPr>
              <p:cNvSpPr txBox="1"/>
              <p:nvPr/>
            </p:nvSpPr>
            <p:spPr>
              <a:xfrm>
                <a:off x="6876256" y="3567531"/>
                <a:ext cx="1267526" cy="4970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c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loop</m:t>
                          </m:r>
                        </m:sub>
                      </m:sSub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π</m:t>
                              </m:r>
                            </m:e>
                            <m:sup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4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D1116769-CE58-23FE-E3FD-937C1E65C2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3567531"/>
                <a:ext cx="1267526" cy="497059"/>
              </a:xfrm>
              <a:prstGeom prst="rect">
                <a:avLst/>
              </a:prstGeom>
              <a:blipFill>
                <a:blip r:embed="rId12"/>
                <a:stretch>
                  <a:fillRect b="-122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524462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Cosmological predictions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DBC06C59-A5A2-6AE3-3A2F-C7E72E5722CC}"/>
                  </a:ext>
                </a:extLst>
              </p:cNvPr>
              <p:cNvSpPr txBox="1"/>
              <p:nvPr/>
            </p:nvSpPr>
            <p:spPr>
              <a:xfrm>
                <a:off x="3563888" y="1268760"/>
                <a:ext cx="2247538" cy="347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0.003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15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11</m:t>
                          </m:r>
                        </m:sup>
                      </m:sSup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DBC06C59-A5A2-6AE3-3A2F-C7E72E572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1268760"/>
                <a:ext cx="2247538" cy="3477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>
            <a:extLst>
              <a:ext uri="{FF2B5EF4-FFF2-40B4-BE49-F238E27FC236}">
                <a16:creationId xmlns:a16="http://schemas.microsoft.com/office/drawing/2014/main" id="{F7F23171-1316-F1F0-1D84-35AAAEB6AA03}"/>
              </a:ext>
            </a:extLst>
          </p:cNvPr>
          <p:cNvSpPr/>
          <p:nvPr/>
        </p:nvSpPr>
        <p:spPr bwMode="auto">
          <a:xfrm>
            <a:off x="3563888" y="1095592"/>
            <a:ext cx="2247538" cy="69104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0318222-E54C-3396-90DD-04533BCEA3F4}"/>
                  </a:ext>
                </a:extLst>
              </p:cNvPr>
              <p:cNvSpPr txBox="1"/>
              <p:nvPr/>
            </p:nvSpPr>
            <p:spPr>
              <a:xfrm>
                <a:off x="827584" y="5645598"/>
                <a:ext cx="7488832" cy="61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51.5≲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≲</m:t>
                      </m:r>
                      <m: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53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   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in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agreement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with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CMB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data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      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≃2×</m:t>
                      </m:r>
                      <m:sSup>
                        <m:sSup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it-IT" sz="1600" dirty="0"/>
              </a:p>
              <a:p>
                <a:endParaRPr lang="it-IT" sz="18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B0318222-E54C-3396-90DD-04533BCEA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645598"/>
                <a:ext cx="7488832" cy="6183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52C6C29C-FFD0-A047-48B5-74F6C4E78D98}"/>
              </a:ext>
            </a:extLst>
          </p:cNvPr>
          <p:cNvSpPr txBox="1"/>
          <p:nvPr/>
        </p:nvSpPr>
        <p:spPr>
          <a:xfrm>
            <a:off x="179512" y="6270384"/>
            <a:ext cx="3866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 dirty="0" err="1">
                <a:solidFill>
                  <a:srgbClr val="000000"/>
                </a:solidFill>
              </a:rPr>
              <a:t>determined</a:t>
            </a:r>
            <a:r>
              <a:rPr lang="it-IT" sz="1600" dirty="0">
                <a:solidFill>
                  <a:srgbClr val="000000"/>
                </a:solidFill>
              </a:rPr>
              <a:t> by </a:t>
            </a:r>
            <a:r>
              <a:rPr lang="it-IT" sz="1600" dirty="0">
                <a:solidFill>
                  <a:srgbClr val="0000FF"/>
                </a:solidFill>
              </a:rPr>
              <a:t>post-</a:t>
            </a:r>
            <a:r>
              <a:rPr lang="it-IT" sz="1600" dirty="0" err="1">
                <a:solidFill>
                  <a:srgbClr val="0000FF"/>
                </a:solidFill>
              </a:rPr>
              <a:t>inflationary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</a:rPr>
              <a:t>evolution</a:t>
            </a:r>
            <a:endParaRPr lang="it-IT" sz="1600" baseline="-25000" dirty="0">
              <a:solidFill>
                <a:srgbClr val="0000FF"/>
              </a:solidFill>
            </a:endParaRPr>
          </a:p>
        </p:txBody>
      </p:sp>
      <p:cxnSp>
        <p:nvCxnSpPr>
          <p:cNvPr id="7" name="Straight Arrow Connector 17">
            <a:extLst>
              <a:ext uri="{FF2B5EF4-FFF2-40B4-BE49-F238E27FC236}">
                <a16:creationId xmlns:a16="http://schemas.microsoft.com/office/drawing/2014/main" id="{4D6B5358-FD4B-6648-49C5-B5EC12652CC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51720" y="5982352"/>
            <a:ext cx="0" cy="288032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ttangolo 8">
            <a:extLst>
              <a:ext uri="{FF2B5EF4-FFF2-40B4-BE49-F238E27FC236}">
                <a16:creationId xmlns:a16="http://schemas.microsoft.com/office/drawing/2014/main" id="{3859ACC6-0813-04EC-D1E6-270CCD13734E}"/>
              </a:ext>
            </a:extLst>
          </p:cNvPr>
          <p:cNvSpPr/>
          <p:nvPr/>
        </p:nvSpPr>
        <p:spPr bwMode="auto">
          <a:xfrm>
            <a:off x="6876256" y="5512595"/>
            <a:ext cx="1368151" cy="62478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9A5AFA7-D759-427F-8952-1331F51EC5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8617" y="2081755"/>
            <a:ext cx="5226765" cy="302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1448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Control over EFT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E5061BE-C3C7-2C53-CE9D-7D108D528C74}"/>
                  </a:ext>
                </a:extLst>
              </p:cNvPr>
              <p:cNvSpPr txBox="1"/>
              <p:nvPr/>
            </p:nvSpPr>
            <p:spPr>
              <a:xfrm>
                <a:off x="1243077" y="2379416"/>
                <a:ext cx="7598497" cy="360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ϕ</m:t>
                    </m:r>
                    <m:r>
                      <a:rPr lang="it-IT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0.2</m:t>
                        </m:r>
                      </m:e>
                    </m:d>
                  </m:oMath>
                </a14:m>
                <a:r>
                  <a:rPr lang="it-IT" sz="16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it-IT" sz="1600" dirty="0">
                    <a:solidFill>
                      <a:srgbClr val="000000"/>
                    </a:solidFill>
                  </a:rPr>
                  <a:t>implies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ϕ</m:t>
                        </m:r>
                      </m:sub>
                    </m:sSub>
                    <m:r>
                      <a:rPr lang="it-IT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≲</m:t>
                    </m:r>
                    <m:sSub>
                      <m:sSubPr>
                        <m:ctrlP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τ</m:t>
                        </m:r>
                      </m:e>
                      <m:sub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               can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have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inflation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within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Kaehler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cone</a:t>
                </a:r>
                <a:r>
                  <a:rPr lang="it-IT" sz="1600" dirty="0">
                    <a:solidFill>
                      <a:srgbClr val="000000"/>
                    </a:solidFill>
                  </a:rPr>
                  <a:t>? </a:t>
                </a:r>
                <a:endParaRPr lang="it-IT" sz="1600" baseline="-25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E5061BE-C3C7-2C53-CE9D-7D108D528C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3077" y="2379416"/>
                <a:ext cx="7598497" cy="360612"/>
              </a:xfrm>
              <a:prstGeom prst="rect">
                <a:avLst/>
              </a:prstGeom>
              <a:blipFill>
                <a:blip r:embed="rId3"/>
                <a:stretch>
                  <a:fillRect l="-80" t="-5085" b="-152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65160EEF-9ED1-0A88-5D3E-028A7DE1DB40}"/>
              </a:ext>
            </a:extLst>
          </p:cNvPr>
          <p:cNvSpPr txBox="1"/>
          <p:nvPr/>
        </p:nvSpPr>
        <p:spPr>
          <a:xfrm>
            <a:off x="302425" y="998080"/>
            <a:ext cx="736175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Values</a:t>
            </a:r>
            <a:r>
              <a:rPr lang="it-IT" sz="1600" dirty="0">
                <a:solidFill>
                  <a:srgbClr val="000000"/>
                </a:solidFill>
              </a:rPr>
              <a:t> of UV parameters: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Canonical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normalisation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Check in an </a:t>
            </a:r>
            <a:r>
              <a:rPr lang="it-IT" sz="1600" dirty="0">
                <a:solidFill>
                  <a:srgbClr val="0000FF"/>
                </a:solidFill>
              </a:rPr>
              <a:t>explicit CY </a:t>
            </a:r>
            <a:r>
              <a:rPr lang="it-IT" sz="1600" dirty="0" err="1">
                <a:solidFill>
                  <a:srgbClr val="0000FF"/>
                </a:solidFill>
              </a:rPr>
              <a:t>example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>
                <a:solidFill>
                  <a:srgbClr val="000000"/>
                </a:solidFill>
              </a:rPr>
              <a:t>from </a:t>
            </a:r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MC,Krippendorf,Mayrhofer,Quevedo,Valandro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Kaehler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cone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conditions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Canonical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normalisation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At </a:t>
            </a:r>
            <a:r>
              <a:rPr lang="it-IT" sz="1600" dirty="0" err="1">
                <a:solidFill>
                  <a:srgbClr val="000000"/>
                </a:solidFill>
              </a:rPr>
              <a:t>horizon</a:t>
            </a:r>
            <a:r>
              <a:rPr lang="it-IT" sz="1600" dirty="0">
                <a:solidFill>
                  <a:srgbClr val="000000"/>
                </a:solidFill>
              </a:rPr>
              <a:t> exit: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0318222-E54C-3396-90DD-04533BCEA3F4}"/>
                  </a:ext>
                </a:extLst>
              </p:cNvPr>
              <p:cNvSpPr txBox="1"/>
              <p:nvPr/>
            </p:nvSpPr>
            <p:spPr>
              <a:xfrm>
                <a:off x="395536" y="1463263"/>
                <a:ext cx="7992121" cy="3879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51.5≲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≲</m:t>
                      </m:r>
                      <m: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53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</m:t>
                      </m:r>
                      <m:sSub>
                        <m:sSubPr>
                          <m:ctrlPr>
                            <a:rPr lang="it-IT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=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1743 </m:t>
                          </m:r>
                          <m:sSubSup>
                            <m:sSub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5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11</m:t>
                              </m:r>
                            </m:sup>
                          </m:sSubSup>
                          <m: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∼</m:t>
                          </m:r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𝒪</m:t>
                          </m:r>
                          <m:d>
                            <m:d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e>
                          </m:d>
                          <m:r>
                            <a:rPr lang="it-IT" sz="1600" b="0" i="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         </m:t>
                          </m:r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ϕ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=0.06 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22</m:t>
                          </m:r>
                        </m:sup>
                      </m:sSubSup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𝒪</m:t>
                      </m:r>
                      <m:d>
                        <m:d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0.2</m:t>
                          </m:r>
                        </m:e>
                      </m:d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0318222-E54C-3396-90DD-04533BCEA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463263"/>
                <a:ext cx="7992121" cy="387927"/>
              </a:xfrm>
              <a:prstGeom prst="rect">
                <a:avLst/>
              </a:prstGeom>
              <a:blipFill>
                <a:blip r:embed="rId4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381CF2EA-D910-B91D-F2FA-1D143A6B2DCC}"/>
                  </a:ext>
                </a:extLst>
              </p:cNvPr>
              <p:cNvSpPr txBox="1"/>
              <p:nvPr/>
            </p:nvSpPr>
            <p:spPr>
              <a:xfrm>
                <a:off x="1746143" y="3268254"/>
                <a:ext cx="3006272" cy="7288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rad>
                      <m:d>
                        <m:d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m:rPr>
                                  <m:lit/>
                                </m:r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 </m:t>
                          </m:r>
                          <m:sSubSup>
                            <m:sSub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m:rPr>
                                  <m:lit/>
                                </m:r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e>
                          </m:rad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 </m:t>
                          </m:r>
                          <m:sSubSup>
                            <m:sSub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m:rPr>
                                  <m:lit/>
                                </m:r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381CF2EA-D910-B91D-F2FA-1D143A6B2D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143" y="3268254"/>
                <a:ext cx="3006272" cy="7288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B909C7AC-ADCC-3D76-F822-5F208B359DD0}"/>
                  </a:ext>
                </a:extLst>
              </p:cNvPr>
              <p:cNvSpPr txBox="1"/>
              <p:nvPr/>
            </p:nvSpPr>
            <p:spPr>
              <a:xfrm>
                <a:off x="5364088" y="3362128"/>
                <a:ext cx="3167983" cy="495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27</m:t>
                          </m:r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bSup>
                        <m:sSubSup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r>
                        <a:rPr lang="it-IT" sz="14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</m:t>
                      </m:r>
                      <m:r>
                        <a:rPr lang="it-IT" sz="14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bSup>
                        <m:sSub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bSup>
                        <m:sSub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B909C7AC-ADCC-3D76-F822-5F208B359D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3362128"/>
                <a:ext cx="3167983" cy="495649"/>
              </a:xfrm>
              <a:prstGeom prst="rect">
                <a:avLst/>
              </a:prstGeom>
              <a:blipFill>
                <a:blip r:embed="rId6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568510F7-DE28-525C-6690-0A6501DF2AEF}"/>
                  </a:ext>
                </a:extLst>
              </p:cNvPr>
              <p:cNvSpPr txBox="1"/>
              <p:nvPr/>
            </p:nvSpPr>
            <p:spPr>
              <a:xfrm>
                <a:off x="2218933" y="4423558"/>
                <a:ext cx="4008213" cy="3573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&gt;0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&gt;0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&lt;0</m:t>
                      </m:r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&lt;0</m:t>
                      </m:r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568510F7-DE28-525C-6690-0A6501DF2A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8933" y="4423558"/>
                <a:ext cx="4008213" cy="357342"/>
              </a:xfrm>
              <a:prstGeom prst="rect">
                <a:avLst/>
              </a:prstGeom>
              <a:blipFill>
                <a:blip r:embed="rId7"/>
                <a:stretch>
                  <a:fillRect b="-103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1090669A-321B-47F5-70D7-5695EE31D47D}"/>
                  </a:ext>
                </a:extLst>
              </p:cNvPr>
              <p:cNvSpPr txBox="1"/>
              <p:nvPr/>
            </p:nvSpPr>
            <p:spPr>
              <a:xfrm>
                <a:off x="2514609" y="5155564"/>
                <a:ext cx="3690241" cy="672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m:rPr>
                              <m:lit/>
                            </m:r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m:rPr>
                              <m:lit/>
                            </m:r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m:rPr>
                              <m:lit/>
                            </m:r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18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m:rPr>
                              <m:lit/>
                            </m:r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m:rPr>
                              <m:lit/>
                            </m:r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1090669A-321B-47F5-70D7-5695EE31D4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9" y="5155564"/>
                <a:ext cx="3690241" cy="67210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FB407788-DF8A-CB5C-6012-658AFA7F2441}"/>
                  </a:ext>
                </a:extLst>
              </p:cNvPr>
              <p:cNvSpPr txBox="1"/>
              <p:nvPr/>
            </p:nvSpPr>
            <p:spPr>
              <a:xfrm>
                <a:off x="1292205" y="6076393"/>
                <a:ext cx="4934941" cy="544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1600" i="1" kern="1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1600" i="1" kern="1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600" i="1" kern="1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it-IT" sz="1600" kern="1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ϕ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  <m:r>
                      <a:rPr lang="it-IT" sz="1600" i="1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sz="1600" i="1" kern="1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sz="1600" i="1" kern="1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it-IT" sz="1600" i="1" kern="1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sz="1600" i="1" kern="1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it-IT" sz="1600" i="1" kern="1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6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lit/>
                          </m:r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it-IT" sz="1600" i="1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 </m:t>
                    </m:r>
                    <m:sSup>
                      <m:sSup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e>
                      <m:sup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lit/>
                          </m:r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it-IT" sz="1600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0.6 </m:t>
                    </m:r>
                    <m:sSup>
                      <m:sSup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e>
                      <m:sup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lit/>
                          </m:r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it-IT" sz="1600" kern="1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</m:t>
                    </m:r>
                    <m: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0.2      </m:t>
                    </m:r>
                    <m:r>
                      <m:rPr>
                        <m:sty m:val="p"/>
                      </m:rP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for</m:t>
                    </m:r>
                    <m: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  </m:t>
                    </m:r>
                    <m:r>
                      <m:rPr>
                        <m:sty m:val="p"/>
                      </m:rPr>
                      <a:rPr lang="it-IT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ϕ</m:t>
                    </m:r>
                    <m:r>
                      <a:rPr lang="it-IT" sz="1600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≃0.2</m:t>
                    </m:r>
                  </m:oMath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FB407788-DF8A-CB5C-6012-658AFA7F24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205" y="6076393"/>
                <a:ext cx="4934941" cy="54444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D0454988-3059-34CB-EEE4-0FF6777A5A1D}"/>
                  </a:ext>
                </a:extLst>
              </p:cNvPr>
              <p:cNvSpPr txBox="1"/>
              <p:nvPr/>
            </p:nvSpPr>
            <p:spPr>
              <a:xfrm>
                <a:off x="3078319" y="1934464"/>
                <a:ext cx="2626553" cy="4330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kern="100" smtClean="0">
                          <a:solidFill>
                            <a:srgbClr val="0000FF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ϕ</m:t>
                      </m:r>
                      <m:r>
                        <a:rPr lang="it-IT" sz="1600" b="0" i="1" kern="100" smtClean="0">
                          <a:solidFill>
                            <a:srgbClr val="0000FF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sSubSup>
                        <m:sSubSupPr>
                          <m:ctrlPr>
                            <a:rPr lang="it-IT" sz="1600" b="0" i="1" kern="100" smtClean="0"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600" b="0" i="1" kern="100" smtClean="0"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b>
                        <m:sup>
                          <m:r>
                            <a:rPr lang="it-IT" sz="1600" b="0" i="1" kern="100" smtClean="0"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3/4</m:t>
                          </m:r>
                        </m:sup>
                      </m:sSubSup>
                      <m:r>
                        <a:rPr lang="it-IT" sz="1600" i="1" kern="10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ad>
                        <m:radPr>
                          <m:degHide m:val="on"/>
                          <m:ctrlPr>
                            <a:rPr lang="it-IT" sz="1600" i="1" kern="1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1600" i="1" kern="10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rad>
                      <m:r>
                        <a:rPr lang="it-IT" sz="1600" i="1" kern="10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sz="1600" b="0" i="1" kern="10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kern="10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1600" b="0" i="1" kern="10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𝜙</m:t>
                              </m:r>
                            </m:sub>
                          </m:sSub>
                          <m:r>
                            <a:rPr lang="it-IT" sz="1600" b="0" i="1" kern="1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it-IT" sz="1600" b="0" i="1" kern="10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kern="10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1600" b="0" i="1" kern="10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it-IT" sz="1600" b="0" i="1" kern="1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3/4</m:t>
                          </m:r>
                        </m:sup>
                      </m:sSup>
                      <m:r>
                        <a:rPr lang="it-IT" sz="1600" i="1" kern="100">
                          <a:solidFill>
                            <a:srgbClr val="0000FF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</m:oMath>
                  </m:oMathPara>
                </a14:m>
                <a:endParaRPr lang="it-IT" sz="1600" kern="100" dirty="0">
                  <a:solidFill>
                    <a:srgbClr val="0000FF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D0454988-3059-34CB-EEE4-0FF6777A5A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8319" y="1934464"/>
                <a:ext cx="2626553" cy="433067"/>
              </a:xfrm>
              <a:prstGeom prst="rect">
                <a:avLst/>
              </a:prstGeom>
              <a:blipFill>
                <a:blip r:embed="rId10"/>
                <a:stretch>
                  <a:fillRect b="-42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7">
            <a:extLst>
              <a:ext uri="{FF2B5EF4-FFF2-40B4-BE49-F238E27FC236}">
                <a16:creationId xmlns:a16="http://schemas.microsoft.com/office/drawing/2014/main" id="{EEBBF729-10C4-355F-5D5D-795F5D6DB55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995936" y="2564904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85ECC15-6059-A678-EC88-78C42D1F6A6D}"/>
              </a:ext>
            </a:extLst>
          </p:cNvPr>
          <p:cNvSpPr txBox="1"/>
          <p:nvPr/>
        </p:nvSpPr>
        <p:spPr>
          <a:xfrm>
            <a:off x="6227146" y="6172404"/>
            <a:ext cx="2449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 dirty="0" err="1">
                <a:solidFill>
                  <a:srgbClr val="000000"/>
                </a:solidFill>
              </a:rPr>
              <a:t>well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inside </a:t>
            </a:r>
            <a:r>
              <a:rPr lang="it-IT" sz="1600" dirty="0" err="1">
                <a:solidFill>
                  <a:srgbClr val="0000FF"/>
                </a:solidFill>
              </a:rPr>
              <a:t>Kaehler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</a:rPr>
              <a:t>cone</a:t>
            </a:r>
            <a:r>
              <a:rPr lang="it-IT" sz="1600" dirty="0">
                <a:solidFill>
                  <a:srgbClr val="000000"/>
                </a:solidFill>
              </a:rPr>
              <a:t>!</a:t>
            </a:r>
            <a:endParaRPr lang="it-IT" sz="1600" baseline="-25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47255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N</a:t>
            </a:r>
            <a:r>
              <a:rPr lang="en-GB" altLang="it-IT" baseline="-25000" dirty="0">
                <a:solidFill>
                  <a:srgbClr val="0000FF"/>
                </a:solidFill>
              </a:rPr>
              <a:t>e</a:t>
            </a:r>
            <a:r>
              <a:rPr lang="en-GB" altLang="it-IT" dirty="0">
                <a:solidFill>
                  <a:srgbClr val="0000FF"/>
                </a:solidFill>
              </a:rPr>
              <a:t> from post-inflation</a:t>
            </a:r>
            <a:endParaRPr lang="en-US" altLang="it-IT" dirty="0">
              <a:solidFill>
                <a:srgbClr val="0000FF"/>
              </a:solidFill>
            </a:endParaRPr>
          </a:p>
        </p:txBody>
      </p:sp>
      <p:pic>
        <p:nvPicPr>
          <p:cNvPr id="3" name="Immagine 2" descr="Immagine che contiene diagramma, linea, Diagramma&#10;&#10;Descrizione generata automaticamente">
            <a:extLst>
              <a:ext uri="{FF2B5EF4-FFF2-40B4-BE49-F238E27FC236}">
                <a16:creationId xmlns:a16="http://schemas.microsoft.com/office/drawing/2014/main" id="{004A6752-3B37-6A61-B7A0-E9185E1AD2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40" y="1788579"/>
            <a:ext cx="6939028" cy="39032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F7D92AA9-8336-01B1-88D7-51E6EF1CE5A6}"/>
                  </a:ext>
                </a:extLst>
              </p:cNvPr>
              <p:cNvSpPr txBox="1"/>
              <p:nvPr/>
            </p:nvSpPr>
            <p:spPr>
              <a:xfrm>
                <a:off x="2185334" y="1013575"/>
                <a:ext cx="4459041" cy="667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57+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func>
                        <m:func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e>
                      </m:func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func>
                        <m:func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 sz="16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ρ</m:t>
                                      </m:r>
                                    </m:e>
                                    <m:sub>
                                      <m: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∗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ρ</m:t>
                                  </m:r>
                                  <m:d>
                                    <m:dPr>
                                      <m:ctrlP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1600" i="1" kern="1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600" i="1" kern="1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it-IT" sz="1600" kern="1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end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F7D92AA9-8336-01B1-88D7-51E6EF1CE5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5334" y="1013575"/>
                <a:ext cx="4459041" cy="66794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sellaDiTesto 4">
            <a:extLst>
              <a:ext uri="{FF2B5EF4-FFF2-40B4-BE49-F238E27FC236}">
                <a16:creationId xmlns:a16="http://schemas.microsoft.com/office/drawing/2014/main" id="{7A6D74CC-4C01-E8C8-9650-07312D1D9555}"/>
              </a:ext>
            </a:extLst>
          </p:cNvPr>
          <p:cNvSpPr txBox="1"/>
          <p:nvPr/>
        </p:nvSpPr>
        <p:spPr>
          <a:xfrm>
            <a:off x="3430971" y="6227047"/>
            <a:ext cx="1000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800" dirty="0" err="1">
                <a:solidFill>
                  <a:srgbClr val="000000"/>
                </a:solidFill>
                <a:latin typeface="Symbol" panose="05050102010706020507" pitchFamily="18" charset="2"/>
              </a:rPr>
              <a:t>t</a:t>
            </a:r>
            <a:r>
              <a:rPr lang="it-IT" sz="1800" baseline="-25000" dirty="0" err="1">
                <a:solidFill>
                  <a:srgbClr val="000000"/>
                </a:solidFill>
                <a:latin typeface="+mj-lt"/>
              </a:rPr>
              <a:t>b</a:t>
            </a:r>
            <a:r>
              <a:rPr lang="it-IT" sz="1800" baseline="-25000" dirty="0">
                <a:solidFill>
                  <a:srgbClr val="000000"/>
                </a:solidFill>
                <a:latin typeface="Symbol" panose="05050102010706020507" pitchFamily="18" charset="2"/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axions</a:t>
            </a:r>
            <a:endParaRPr lang="it-IT" sz="1600" baseline="-25000" dirty="0">
              <a:solidFill>
                <a:srgbClr val="000000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E126DC54-7E82-D930-40FE-B3A930C15838}"/>
                  </a:ext>
                </a:extLst>
              </p:cNvPr>
              <p:cNvSpPr txBox="1"/>
              <p:nvPr/>
            </p:nvSpPr>
            <p:spPr>
              <a:xfrm>
                <a:off x="4681408" y="1797113"/>
                <a:ext cx="98789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</m:oMath>
                </a14:m>
                <a:r>
                  <a:rPr lang="it-IT" sz="16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it-IT" sz="1600" kern="100" dirty="0" err="1">
                    <a:solidFill>
                      <a:srgbClr val="FF0000"/>
                    </a:solidFill>
                    <a:effectLst/>
                    <a:latin typeface="+mj-lt"/>
                    <a:ea typeface="Aptos" panose="020B0004020202020204" pitchFamily="34" charset="0"/>
                    <a:cs typeface="Times New Roman" panose="02020603050405020304" pitchFamily="18" charset="0"/>
                  </a:rPr>
                  <a:t>domin</a:t>
                </a:r>
                <a:r>
                  <a:rPr lang="it-IT" sz="1600" kern="100" dirty="0">
                    <a:solidFill>
                      <a:srgbClr val="FF0000"/>
                    </a:solidFill>
                    <a:effectLst/>
                    <a:latin typeface="+mj-lt"/>
                    <a:ea typeface="Aptos" panose="020B0004020202020204" pitchFamily="34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E126DC54-7E82-D930-40FE-B3A930C15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408" y="1797113"/>
                <a:ext cx="987899" cy="338554"/>
              </a:xfrm>
              <a:prstGeom prst="rect">
                <a:avLst/>
              </a:prstGeom>
              <a:blipFill>
                <a:blip r:embed="rId5"/>
                <a:stretch>
                  <a:fillRect t="-7273" b="-218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17">
            <a:extLst>
              <a:ext uri="{FF2B5EF4-FFF2-40B4-BE49-F238E27FC236}">
                <a16:creationId xmlns:a16="http://schemas.microsoft.com/office/drawing/2014/main" id="{F9A8B8CA-BDE7-9961-8B89-69E7AB375BF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931269" y="1517102"/>
            <a:ext cx="216024" cy="308871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17">
            <a:extLst>
              <a:ext uri="{FF2B5EF4-FFF2-40B4-BE49-F238E27FC236}">
                <a16:creationId xmlns:a16="http://schemas.microsoft.com/office/drawing/2014/main" id="{BEF43535-0978-F7F0-A0D8-5C3A320ED9DB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4894199" y="1517102"/>
            <a:ext cx="205020" cy="31259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1075BB51-1788-FC91-2EBD-4BA35CCC29CE}"/>
              </a:ext>
            </a:extLst>
          </p:cNvPr>
          <p:cNvSpPr txBox="1"/>
          <p:nvPr/>
        </p:nvSpPr>
        <p:spPr>
          <a:xfrm>
            <a:off x="1907704" y="6257825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SM </a:t>
            </a:r>
            <a:r>
              <a:rPr lang="it-IT" sz="1600" dirty="0" err="1">
                <a:solidFill>
                  <a:srgbClr val="000000"/>
                </a:solidFill>
              </a:rPr>
              <a:t>dof</a:t>
            </a:r>
            <a:endParaRPr lang="it-IT" sz="1600" baseline="-25000" dirty="0">
              <a:solidFill>
                <a:srgbClr val="000000"/>
              </a:solidFill>
              <a:latin typeface="Symbol" panose="05050102010706020507" pitchFamily="18" charset="2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B98DE25-C43D-74C8-DC3A-063ECB1D2AB1}"/>
              </a:ext>
            </a:extLst>
          </p:cNvPr>
          <p:cNvSpPr txBox="1"/>
          <p:nvPr/>
        </p:nvSpPr>
        <p:spPr>
          <a:xfrm>
            <a:off x="3479778" y="175701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800" dirty="0" err="1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lang="it-IT" sz="1800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f</a:t>
            </a:r>
            <a:r>
              <a:rPr lang="it-IT" sz="1800" baseline="-25000" dirty="0">
                <a:solidFill>
                  <a:srgbClr val="FF0000"/>
                </a:solidFill>
                <a:latin typeface="Symbol" panose="05050102010706020507" pitchFamily="18" charset="2"/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domin</a:t>
            </a:r>
            <a:r>
              <a:rPr lang="it-IT" sz="1600" dirty="0">
                <a:solidFill>
                  <a:srgbClr val="FF0000"/>
                </a:solidFill>
              </a:rPr>
              <a:t>.</a:t>
            </a:r>
            <a:endParaRPr lang="it-IT" sz="1600" baseline="-2500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FCE30885-5583-96DE-730F-1C759AA4A815}"/>
                  </a:ext>
                </a:extLst>
              </p:cNvPr>
              <p:cNvSpPr txBox="1"/>
              <p:nvPr/>
            </p:nvSpPr>
            <p:spPr>
              <a:xfrm>
                <a:off x="7247862" y="3740181"/>
                <a:ext cx="1427827" cy="360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it-IT" sz="16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ϕ</m:t>
                          </m:r>
                        </m:sub>
                      </m:sSub>
                      <m:r>
                        <m:rPr>
                          <m:nor/>
                        </m:rPr>
                        <a:rPr lang="it-IT" sz="1600">
                          <a:solidFill>
                            <a:srgbClr val="000000"/>
                          </a:solidFill>
                        </a:rPr>
                        <m:t>  </m:t>
                      </m:r>
                      <m:r>
                        <m:rPr>
                          <m:nor/>
                        </m:rPr>
                        <a:rPr lang="it-IT" sz="1600">
                          <a:solidFill>
                            <a:srgbClr val="000000"/>
                          </a:solidFill>
                        </a:rPr>
                        <m:t>or</m:t>
                      </m:r>
                      <m:r>
                        <m:rPr>
                          <m:nor/>
                        </m:rPr>
                        <a:rPr lang="it-IT" sz="1600">
                          <a:solidFill>
                            <a:srgbClr val="000000"/>
                          </a:solidFill>
                        </a:rPr>
                        <m:t>  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𝒱</m:t>
                      </m:r>
                    </m:oMath>
                  </m:oMathPara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FCE30885-5583-96DE-730F-1C759AA4A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862" y="3740181"/>
                <a:ext cx="1427827" cy="360612"/>
              </a:xfrm>
              <a:prstGeom prst="rect">
                <a:avLst/>
              </a:prstGeom>
              <a:blipFill>
                <a:blip r:embed="rId6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C8BE732E-ED17-D0BF-70D9-D621A5B223C0}"/>
                  </a:ext>
                </a:extLst>
              </p:cNvPr>
              <p:cNvSpPr txBox="1"/>
              <p:nvPr/>
            </p:nvSpPr>
            <p:spPr>
              <a:xfrm>
                <a:off x="3536643" y="5726952"/>
                <a:ext cx="1005275" cy="3970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φ</m:t>
                          </m:r>
                          <m: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it-IT" sz="18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8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8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8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8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ϑ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8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it-IT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C8BE732E-ED17-D0BF-70D9-D621A5B223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6643" y="5726952"/>
                <a:ext cx="1005275" cy="397096"/>
              </a:xfrm>
              <a:prstGeom prst="rect">
                <a:avLst/>
              </a:prstGeom>
              <a:blipFill>
                <a:blip r:embed="rId7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20635BE1-7F0A-6F5E-17A3-5BCB9FF5F08F}"/>
                  </a:ext>
                </a:extLst>
              </p:cNvPr>
              <p:cNvSpPr txBox="1"/>
              <p:nvPr/>
            </p:nvSpPr>
            <p:spPr>
              <a:xfrm>
                <a:off x="1853562" y="5716812"/>
                <a:ext cx="857542" cy="394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φ</m:t>
                          </m:r>
                          <m: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𝑆𝑀</m:t>
                          </m:r>
                        </m:sub>
                      </m:sSub>
                    </m:oMath>
                  </m:oMathPara>
                </a14:m>
                <a:endParaRPr lang="it-IT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20635BE1-7F0A-6F5E-17A3-5BCB9FF5F0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562" y="5716812"/>
                <a:ext cx="857542" cy="394019"/>
              </a:xfrm>
              <a:prstGeom prst="rect">
                <a:avLst/>
              </a:prstGeom>
              <a:blipFill>
                <a:blip r:embed="rId8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8CFFD188-06C5-23AC-7B65-3BC75E276B58}"/>
                  </a:ext>
                </a:extLst>
              </p:cNvPr>
              <p:cNvSpPr txBox="1"/>
              <p:nvPr/>
            </p:nvSpPr>
            <p:spPr>
              <a:xfrm>
                <a:off x="2915816" y="5490699"/>
                <a:ext cx="3882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</m:oMath>
                  </m:oMathPara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8CFFD188-06C5-23AC-7B65-3BC75E276B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5490699"/>
                <a:ext cx="388248" cy="338554"/>
              </a:xfrm>
              <a:prstGeom prst="rect">
                <a:avLst/>
              </a:prstGeom>
              <a:blipFill>
                <a:blip r:embed="rId9"/>
                <a:stretch>
                  <a:fillRect b="-545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3117EEC-8B68-5863-A7E5-F56023E194E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672922" y="5818046"/>
            <a:ext cx="341975" cy="409000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17">
            <a:extLst>
              <a:ext uri="{FF2B5EF4-FFF2-40B4-BE49-F238E27FC236}">
                <a16:creationId xmlns:a16="http://schemas.microsoft.com/office/drawing/2014/main" id="{B1E4C702-C2EB-C95D-80CB-4F391A5294B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19609" y="5818045"/>
            <a:ext cx="303356" cy="409001"/>
          </a:xfrm>
          <a:prstGeom prst="straightConnector1">
            <a:avLst/>
          </a:prstGeom>
          <a:noFill/>
          <a:ln w="25400" algn="ctr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E685CC2D-F9F3-3309-F85D-F0738D6F0313}"/>
                  </a:ext>
                </a:extLst>
              </p:cNvPr>
              <p:cNvSpPr txBox="1"/>
              <p:nvPr/>
            </p:nvSpPr>
            <p:spPr>
              <a:xfrm>
                <a:off x="5414616" y="6252322"/>
                <a:ext cx="1113510" cy="3566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≠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E685CC2D-F9F3-3309-F85D-F0738D6F03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616" y="6252322"/>
                <a:ext cx="1113510" cy="356636"/>
              </a:xfrm>
              <a:prstGeom prst="rect">
                <a:avLst/>
              </a:prstGeom>
              <a:blipFill>
                <a:blip r:embed="rId10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17">
            <a:extLst>
              <a:ext uri="{FF2B5EF4-FFF2-40B4-BE49-F238E27FC236}">
                <a16:creationId xmlns:a16="http://schemas.microsoft.com/office/drawing/2014/main" id="{8B264236-92C6-1256-6CE7-0CF82E214EF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86380" y="6453336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4ED9AFF1-CCF4-9220-1DDA-D61C92ECE4DF}"/>
                  </a:ext>
                </a:extLst>
              </p:cNvPr>
              <p:cNvSpPr txBox="1"/>
              <p:nvPr/>
            </p:nvSpPr>
            <p:spPr>
              <a:xfrm>
                <a:off x="5971371" y="5780921"/>
                <a:ext cx="2830134" cy="3566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≲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0.2−0.5</m:t>
                      </m:r>
                      <m:r>
                        <a:rPr lang="it-IT" sz="1600" b="0" i="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at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 95%  </m:t>
                      </m:r>
                      <m:r>
                        <m:rPr>
                          <m:nor/>
                        </m:rP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CL</m:t>
                      </m:r>
                    </m:oMath>
                  </m:oMathPara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4ED9AFF1-CCF4-9220-1DDA-D61C92ECE4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1371" y="5780921"/>
                <a:ext cx="2830134" cy="356636"/>
              </a:xfrm>
              <a:prstGeom prst="rect">
                <a:avLst/>
              </a:prstGeom>
              <a:blipFill>
                <a:blip r:embed="rId11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866454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SM realisation</a:t>
            </a:r>
            <a:endParaRPr lang="en-US" altLang="it-IT" dirty="0">
              <a:solidFill>
                <a:srgbClr val="0000FF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BA3D0E5-E884-04A3-B75E-C4DA12EE2B78}"/>
              </a:ext>
            </a:extLst>
          </p:cNvPr>
          <p:cNvSpPr txBox="1"/>
          <p:nvPr/>
        </p:nvSpPr>
        <p:spPr>
          <a:xfrm>
            <a:off x="323529" y="908720"/>
            <a:ext cx="8795998" cy="581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SM D7s </a:t>
            </a:r>
            <a:r>
              <a:rPr lang="it-IT" sz="1600" dirty="0" err="1">
                <a:solidFill>
                  <a:srgbClr val="000000"/>
                </a:solidFill>
              </a:rPr>
              <a:t>cannot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wrap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>
                <a:solidFill>
                  <a:srgbClr val="0000FF"/>
                </a:solidFill>
              </a:rPr>
              <a:t>s</a:t>
            </a:r>
            <a:r>
              <a:rPr lang="it-IT" sz="1600" dirty="0">
                <a:solidFill>
                  <a:srgbClr val="000000"/>
                </a:solidFill>
              </a:rPr>
              <a:t> due to </a:t>
            </a:r>
            <a:r>
              <a:rPr lang="it-IT" sz="1600" dirty="0" err="1">
                <a:solidFill>
                  <a:srgbClr val="000000"/>
                </a:solidFill>
              </a:rPr>
              <a:t>tension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between</a:t>
            </a:r>
            <a:r>
              <a:rPr lang="it-IT" sz="1600" dirty="0">
                <a:solidFill>
                  <a:srgbClr val="000000"/>
                </a:solidFill>
              </a:rPr>
              <a:t> non-</a:t>
            </a:r>
            <a:r>
              <a:rPr lang="it-IT" sz="1600" dirty="0" err="1">
                <a:solidFill>
                  <a:srgbClr val="000000"/>
                </a:solidFill>
              </a:rPr>
              <a:t>pert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effects</a:t>
            </a:r>
            <a:r>
              <a:rPr lang="it-IT" sz="1600" dirty="0">
                <a:solidFill>
                  <a:srgbClr val="000000"/>
                </a:solidFill>
              </a:rPr>
              <a:t> and </a:t>
            </a:r>
            <a:r>
              <a:rPr lang="it-IT" sz="1600" dirty="0" err="1">
                <a:solidFill>
                  <a:srgbClr val="000000"/>
                </a:solidFill>
              </a:rPr>
              <a:t>chirality</a:t>
            </a: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SM D7s </a:t>
            </a:r>
            <a:r>
              <a:rPr lang="it-IT" sz="1600" dirty="0" err="1">
                <a:solidFill>
                  <a:srgbClr val="000000"/>
                </a:solidFill>
              </a:rPr>
              <a:t>cannot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wrap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  <a:latin typeface="Symbol" panose="05050102010706020507" pitchFamily="18" charset="2"/>
              </a:rPr>
              <a:t>f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since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  <a:latin typeface="Symbol" panose="05050102010706020507" pitchFamily="18" charset="2"/>
              </a:rPr>
              <a:t>f</a:t>
            </a:r>
            <a:r>
              <a:rPr lang="it-IT" sz="1600" dirty="0" err="1">
                <a:solidFill>
                  <a:srgbClr val="000000"/>
                </a:solidFill>
              </a:rPr>
              <a:t>-dependent</a:t>
            </a:r>
            <a:r>
              <a:rPr lang="it-IT" sz="1600" dirty="0">
                <a:solidFill>
                  <a:srgbClr val="000000"/>
                </a:solidFill>
              </a:rPr>
              <a:t> FI-</a:t>
            </a:r>
            <a:r>
              <a:rPr lang="it-IT" sz="1600" dirty="0" err="1">
                <a:solidFill>
                  <a:srgbClr val="000000"/>
                </a:solidFill>
              </a:rPr>
              <a:t>term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would</a:t>
            </a:r>
            <a:r>
              <a:rPr lang="it-IT" sz="1600" dirty="0">
                <a:solidFill>
                  <a:srgbClr val="000000"/>
                </a:solidFill>
              </a:rPr>
              <a:t> make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  <a:latin typeface="Symbol" panose="05050102010706020507" pitchFamily="18" charset="2"/>
              </a:rPr>
              <a:t>f</a:t>
            </a:r>
            <a:r>
              <a:rPr lang="it-IT" sz="1600" baseline="-25000" dirty="0">
                <a:solidFill>
                  <a:srgbClr val="000000"/>
                </a:solidFill>
                <a:latin typeface="Symbol" panose="05050102010706020507" pitchFamily="18" charset="2"/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too</a:t>
            </a:r>
            <a:r>
              <a:rPr lang="it-IT" sz="1600" dirty="0">
                <a:solidFill>
                  <a:srgbClr val="000000"/>
                </a:solidFill>
              </a:rPr>
              <a:t> heavy</a:t>
            </a: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               </a:t>
            </a:r>
            <a:r>
              <a:rPr lang="it-IT" sz="1600" dirty="0" err="1">
                <a:solidFill>
                  <a:srgbClr val="000000"/>
                </a:solidFill>
              </a:rPr>
              <a:t>need</a:t>
            </a:r>
            <a:r>
              <a:rPr lang="it-IT" sz="1600" dirty="0">
                <a:solidFill>
                  <a:srgbClr val="000000"/>
                </a:solidFill>
              </a:rPr>
              <a:t> to introduce </a:t>
            </a:r>
            <a:r>
              <a:rPr lang="it-IT" sz="1600" dirty="0">
                <a:solidFill>
                  <a:srgbClr val="0000FF"/>
                </a:solidFill>
              </a:rPr>
              <a:t>2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additional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intersecting</a:t>
            </a:r>
            <a:r>
              <a:rPr lang="it-IT" sz="1600" dirty="0">
                <a:solidFill>
                  <a:srgbClr val="000000"/>
                </a:solidFill>
              </a:rPr>
              <a:t> blow-ups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</a:rPr>
              <a:t>SM</a:t>
            </a:r>
            <a:r>
              <a:rPr lang="it-IT" sz="1600" baseline="-25000" dirty="0">
                <a:solidFill>
                  <a:srgbClr val="0000FF"/>
                </a:solidFill>
                <a:latin typeface="Symbol" panose="05050102010706020507" pitchFamily="18" charset="2"/>
              </a:rPr>
              <a:t>  </a:t>
            </a:r>
            <a:r>
              <a:rPr lang="it-IT" sz="1600" dirty="0">
                <a:solidFill>
                  <a:srgbClr val="000000"/>
                </a:solidFill>
              </a:rPr>
              <a:t>and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</a:rPr>
              <a:t>int</a:t>
            </a: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D-</a:t>
            </a:r>
            <a:r>
              <a:rPr lang="it-IT" sz="1600" dirty="0" err="1">
                <a:solidFill>
                  <a:srgbClr val="000000"/>
                </a:solidFill>
              </a:rPr>
              <a:t>term</a:t>
            </a:r>
            <a:r>
              <a:rPr lang="it-IT" sz="1600" dirty="0">
                <a:solidFill>
                  <a:srgbClr val="000000"/>
                </a:solidFill>
              </a:rPr>
              <a:t> stabilisation: </a:t>
            </a:r>
          </a:p>
          <a:p>
            <a:pPr>
              <a:buClr>
                <a:srgbClr val="FF0000"/>
              </a:buClr>
            </a:pP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  <a:r>
              <a:rPr lang="it-IT" sz="1600" dirty="0">
                <a:solidFill>
                  <a:srgbClr val="FF0000"/>
                </a:solidFill>
              </a:rPr>
              <a:t>i)  </a:t>
            </a:r>
            <a:r>
              <a:rPr lang="it-IT" sz="1600" dirty="0" err="1">
                <a:solidFill>
                  <a:srgbClr val="000000"/>
                </a:solidFill>
              </a:rPr>
              <a:t>if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l </a:t>
            </a:r>
            <a:r>
              <a:rPr lang="it-IT" sz="1600" dirty="0">
                <a:solidFill>
                  <a:srgbClr val="0000FF"/>
                </a:solidFill>
              </a:rPr>
              <a:t>= 0</a:t>
            </a:r>
            <a:r>
              <a:rPr lang="it-IT" sz="1600" dirty="0">
                <a:solidFill>
                  <a:srgbClr val="000000"/>
                </a:solidFill>
              </a:rPr>
              <a:t>,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</a:rPr>
              <a:t>SM</a:t>
            </a:r>
            <a:r>
              <a:rPr lang="it-IT" sz="1600" baseline="-25000" dirty="0">
                <a:solidFill>
                  <a:srgbClr val="0000FF"/>
                </a:solidFill>
                <a:latin typeface="Symbol" panose="05050102010706020507" pitchFamily="18" charset="2"/>
              </a:rPr>
              <a:t>  </a:t>
            </a:r>
            <a:r>
              <a:rPr lang="it-IT" sz="1600" dirty="0">
                <a:solidFill>
                  <a:srgbClr val="0000FF"/>
                </a:solidFill>
              </a:rPr>
              <a:t>→ 0             </a:t>
            </a:r>
            <a:r>
              <a:rPr lang="it-IT" sz="1600" dirty="0">
                <a:solidFill>
                  <a:srgbClr val="000000"/>
                </a:solidFill>
              </a:rPr>
              <a:t>SM on </a:t>
            </a:r>
            <a:r>
              <a:rPr lang="it-IT" sz="1600" dirty="0">
                <a:solidFill>
                  <a:srgbClr val="0000FF"/>
                </a:solidFill>
              </a:rPr>
              <a:t>D3-branes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at</a:t>
            </a:r>
            <a:r>
              <a:rPr lang="it-IT" sz="1600" dirty="0">
                <a:solidFill>
                  <a:srgbClr val="000000"/>
                </a:solidFill>
              </a:rPr>
              <a:t> a CY </a:t>
            </a:r>
            <a:r>
              <a:rPr lang="it-IT" sz="1600" dirty="0" err="1">
                <a:solidFill>
                  <a:srgbClr val="000000"/>
                </a:solidFill>
              </a:rPr>
              <a:t>singularity</a:t>
            </a: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000" dirty="0">
                <a:solidFill>
                  <a:srgbClr val="000000"/>
                </a:solidFill>
              </a:rPr>
              <a:t>        </a:t>
            </a: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  <a:r>
              <a:rPr lang="it-IT" sz="1600" dirty="0">
                <a:solidFill>
                  <a:srgbClr val="FF0000"/>
                </a:solidFill>
              </a:rPr>
              <a:t>ii) </a:t>
            </a:r>
            <a:r>
              <a:rPr lang="it-IT" sz="1600" dirty="0" err="1">
                <a:solidFill>
                  <a:srgbClr val="000000"/>
                </a:solidFill>
              </a:rPr>
              <a:t>if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  <a:r>
              <a:rPr lang="it-IT" sz="1600" dirty="0">
                <a:solidFill>
                  <a:srgbClr val="0000FF"/>
                </a:solidFill>
                <a:latin typeface="Lucida Calligraphy" panose="03010101010101010101" pitchFamily="66" charset="0"/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+mn-lt"/>
              </a:rPr>
              <a:t>≠</a:t>
            </a:r>
            <a:r>
              <a:rPr lang="it-IT" sz="1600" dirty="0">
                <a:solidFill>
                  <a:srgbClr val="0000FF"/>
                </a:solidFill>
              </a:rPr>
              <a:t> 0</a:t>
            </a:r>
            <a:r>
              <a:rPr lang="it-IT" sz="1600" dirty="0">
                <a:solidFill>
                  <a:srgbClr val="000000"/>
                </a:solidFill>
              </a:rPr>
              <a:t>,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x</a:t>
            </a:r>
            <a:r>
              <a:rPr lang="it-IT" sz="1600" baseline="-25000" dirty="0" err="1">
                <a:solidFill>
                  <a:srgbClr val="0000FF"/>
                </a:solidFill>
              </a:rPr>
              <a:t>FI</a:t>
            </a:r>
            <a:r>
              <a:rPr lang="it-IT" sz="1600" baseline="-25000" dirty="0">
                <a:solidFill>
                  <a:srgbClr val="0000FF"/>
                </a:solidFill>
                <a:latin typeface="Symbol" panose="05050102010706020507" pitchFamily="18" charset="2"/>
              </a:rPr>
              <a:t>  </a:t>
            </a:r>
            <a:r>
              <a:rPr lang="it-IT" sz="1600" dirty="0">
                <a:solidFill>
                  <a:srgbClr val="0000FF"/>
                </a:solidFill>
              </a:rPr>
              <a:t>= 0 </a:t>
            </a:r>
            <a:r>
              <a:rPr lang="it-IT" sz="1600" dirty="0" err="1">
                <a:solidFill>
                  <a:srgbClr val="000000"/>
                </a:solidFill>
              </a:rPr>
              <a:t>fixes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</a:rPr>
              <a:t>int</a:t>
            </a:r>
            <a:r>
              <a:rPr lang="it-IT" sz="1600" baseline="-25000" dirty="0">
                <a:solidFill>
                  <a:srgbClr val="0000FF"/>
                </a:solidFill>
              </a:rPr>
              <a:t> </a:t>
            </a:r>
            <a:r>
              <a:rPr lang="it-IT" sz="1600" baseline="-250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00"/>
                </a:solidFill>
              </a:rPr>
              <a:t>in </a:t>
            </a:r>
            <a:r>
              <a:rPr lang="it-IT" sz="1600" dirty="0" err="1">
                <a:solidFill>
                  <a:srgbClr val="000000"/>
                </a:solidFill>
              </a:rPr>
              <a:t>terms</a:t>
            </a:r>
            <a:r>
              <a:rPr lang="it-IT" sz="1600" dirty="0">
                <a:solidFill>
                  <a:srgbClr val="000000"/>
                </a:solidFill>
              </a:rPr>
              <a:t> of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</a:rPr>
              <a:t>SM</a:t>
            </a:r>
            <a:r>
              <a:rPr lang="it-IT" sz="1600" baseline="-25000" dirty="0">
                <a:solidFill>
                  <a:srgbClr val="0000FF"/>
                </a:solidFill>
                <a:latin typeface="Symbol" panose="05050102010706020507" pitchFamily="18" charset="2"/>
              </a:rPr>
              <a:t>  </a:t>
            </a:r>
            <a:r>
              <a:rPr lang="it-IT" sz="1600" dirty="0">
                <a:solidFill>
                  <a:srgbClr val="000000"/>
                </a:solidFill>
              </a:rPr>
              <a:t>and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</a:rPr>
              <a:t>SM</a:t>
            </a:r>
            <a:r>
              <a:rPr lang="it-IT" sz="1600" baseline="-250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remains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as</a:t>
            </a:r>
            <a:r>
              <a:rPr lang="it-IT" sz="1600" dirty="0">
                <a:solidFill>
                  <a:srgbClr val="000000"/>
                </a:solidFill>
              </a:rPr>
              <a:t> a </a:t>
            </a:r>
            <a:r>
              <a:rPr lang="it-IT" sz="1600" dirty="0" err="1">
                <a:solidFill>
                  <a:srgbClr val="000000"/>
                </a:solidFill>
              </a:rPr>
              <a:t>flat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direction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fixed</a:t>
            </a:r>
            <a:r>
              <a:rPr lang="it-IT" sz="1600" dirty="0">
                <a:solidFill>
                  <a:srgbClr val="000000"/>
                </a:solidFill>
              </a:rPr>
              <a:t> by loops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2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r>
              <a:rPr lang="it-IT" sz="1600" dirty="0">
                <a:solidFill>
                  <a:srgbClr val="000000"/>
                </a:solidFill>
              </a:rPr>
              <a:t>                                        SM on </a:t>
            </a:r>
            <a:r>
              <a:rPr lang="it-IT" sz="1600" dirty="0">
                <a:solidFill>
                  <a:srgbClr val="0000FF"/>
                </a:solidFill>
              </a:rPr>
              <a:t>D7-branes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wrapped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around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</a:rPr>
              <a:t>SM</a:t>
            </a:r>
            <a:endParaRPr lang="it-IT" sz="16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70C87C84-B0DC-C099-A5F5-09340384DC07}"/>
                  </a:ext>
                </a:extLst>
              </p:cNvPr>
              <p:cNvSpPr txBox="1"/>
              <p:nvPr/>
            </p:nvSpPr>
            <p:spPr>
              <a:xfrm>
                <a:off x="2290862" y="2276417"/>
                <a:ext cx="4562275" cy="460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λ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int</m:t>
                                  </m:r>
                                </m:sub>
                              </m:s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SM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70C87C84-B0DC-C099-A5F5-09340384DC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862" y="2276417"/>
                <a:ext cx="4562275" cy="460319"/>
              </a:xfrm>
              <a:prstGeom prst="rect">
                <a:avLst/>
              </a:prstGeom>
              <a:blipFill>
                <a:blip r:embed="rId3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17">
            <a:extLst>
              <a:ext uri="{FF2B5EF4-FFF2-40B4-BE49-F238E27FC236}">
                <a16:creationId xmlns:a16="http://schemas.microsoft.com/office/drawing/2014/main" id="{81F8CFDD-5880-118E-C649-5BAE968776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043608" y="2060848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83EA01A-A64B-C83D-B851-75849DEA5B0D}"/>
                  </a:ext>
                </a:extLst>
              </p:cNvPr>
              <p:cNvSpPr txBox="1"/>
              <p:nvPr/>
            </p:nvSpPr>
            <p:spPr>
              <a:xfrm>
                <a:off x="2705270" y="3168439"/>
                <a:ext cx="3373359" cy="335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𝐹𝐼</m:t>
                              </m:r>
                            </m:sub>
                          </m:sSub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=0       ⇔       </m:t>
                          </m:r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λ</m:t>
                          </m:r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int</m:t>
                              </m:r>
                            </m:sub>
                          </m:s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SM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83EA01A-A64B-C83D-B851-75849DEA5B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5270" y="3168439"/>
                <a:ext cx="3373359" cy="335476"/>
              </a:xfrm>
              <a:prstGeom prst="rect">
                <a:avLst/>
              </a:prstGeom>
              <a:blipFill>
                <a:blip r:embed="rId4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17">
            <a:extLst>
              <a:ext uri="{FF2B5EF4-FFF2-40B4-BE49-F238E27FC236}">
                <a16:creationId xmlns:a16="http://schemas.microsoft.com/office/drawing/2014/main" id="{FCC1CDF4-0A55-03E6-BDFD-D9C6F0F7940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05270" y="3805078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2D146A8-1F52-9F4F-4AB5-537516F0E760}"/>
                  </a:ext>
                </a:extLst>
              </p:cNvPr>
              <p:cNvSpPr txBox="1"/>
              <p:nvPr/>
            </p:nvSpPr>
            <p:spPr>
              <a:xfrm>
                <a:off x="2767659" y="4410468"/>
                <a:ext cx="3180871" cy="649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d>
                        <m:d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SM</m:t>
                              </m:r>
                            </m:sub>
                          </m:sSub>
                        </m:e>
                      </m:d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loop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 sz="14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it-IT" sz="14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SM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loop</m:t>
                                  </m:r>
                                </m:sub>
                              </m:sSub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 sz="14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m:rPr>
                                          <m:nor/>
                                        </m:rPr>
                                        <a:rPr lang="it-IT" sz="14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SM</m:t>
                                      </m:r>
                                    </m:sub>
                                  </m:sSub>
                                </m:e>
                              </m:rad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 sz="14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rad>
                            </m:den>
                          </m:f>
                        </m:e>
                      </m:d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82D146A8-1F52-9F4F-4AB5-537516F0E7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659" y="4410468"/>
                <a:ext cx="3180871" cy="6491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CFE516FB-DD7A-9800-728A-91D8F1F87CC7}"/>
                  </a:ext>
                </a:extLst>
              </p:cNvPr>
              <p:cNvSpPr txBox="1"/>
              <p:nvPr/>
            </p:nvSpPr>
            <p:spPr>
              <a:xfrm>
                <a:off x="2630191" y="5229200"/>
                <a:ext cx="4049442" cy="8284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rad>
                                <m:radPr>
                                  <m:degHide m:val="on"/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sz="1400" i="1" kern="1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 kern="1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𝑔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it-IT" sz="1400" kern="1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loop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sz="1400" i="1" kern="1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 kern="1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𝑑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nor/>
                                            </m:rPr>
                                            <a:rPr lang="it-IT" sz="1400" kern="100">
                                              <a:solidFill>
                                                <a:srgbClr val="000000"/>
                                              </a:solidFill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loop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</m:t>
                          </m:r>
                        </m:sub>
                      </m:sSub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</m:t>
                          </m:r>
                        </m:sub>
                      </m:sSub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𝒪</m:t>
                      </m:r>
                      <m:d>
                        <m:d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</m:d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sSubSup>
                        <m:sSub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SM</m:t>
                          </m:r>
                        </m:sub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−2</m:t>
                          </m:r>
                        </m:sup>
                      </m:sSubSup>
                    </m:oMath>
                  </m:oMathPara>
                </a14:m>
                <a:endParaRPr lang="it-IT" sz="14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CFE516FB-DD7A-9800-728A-91D8F1F87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0191" y="5229200"/>
                <a:ext cx="4049442" cy="8284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7">
            <a:extLst>
              <a:ext uri="{FF2B5EF4-FFF2-40B4-BE49-F238E27FC236}">
                <a16:creationId xmlns:a16="http://schemas.microsoft.com/office/drawing/2014/main" id="{5823848D-2E24-86F7-9243-5EC356F4C7F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79712" y="5707492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Arrow Connector 17">
            <a:extLst>
              <a:ext uri="{FF2B5EF4-FFF2-40B4-BE49-F238E27FC236}">
                <a16:creationId xmlns:a16="http://schemas.microsoft.com/office/drawing/2014/main" id="{0E760FE7-B84E-89FD-0EE5-800732C2B21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979711" y="6381328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1E90FDF-25E7-D701-8999-09BE52E2412C}"/>
              </a:ext>
            </a:extLst>
          </p:cNvPr>
          <p:cNvSpPr txBox="1"/>
          <p:nvPr/>
        </p:nvSpPr>
        <p:spPr>
          <a:xfrm>
            <a:off x="6308693" y="1131353"/>
            <a:ext cx="2511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Blumenhagen,Moster,Plauschinn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514896C-DDD8-B477-8272-67782611F44A}"/>
              </a:ext>
            </a:extLst>
          </p:cNvPr>
          <p:cNvSpPr txBox="1"/>
          <p:nvPr/>
        </p:nvSpPr>
        <p:spPr>
          <a:xfrm>
            <a:off x="6444208" y="4561135"/>
            <a:ext cx="1880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MC,Mayrhofer,Valandro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21507502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920" y="2355078"/>
            <a:ext cx="835216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sz="6400" dirty="0">
                <a:solidFill>
                  <a:srgbClr val="0000FF"/>
                </a:solidFill>
              </a:rPr>
              <a:t>Inflation</a:t>
            </a:r>
            <a:endParaRPr lang="en-US" altLang="it-IT" sz="6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6598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Volume decay rates</a:t>
            </a:r>
            <a:endParaRPr lang="en-US" altLang="it-IT" dirty="0">
              <a:solidFill>
                <a:srgbClr val="0000FF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BA3D0E5-E884-04A3-B75E-C4DA12EE2B78}"/>
              </a:ext>
            </a:extLst>
          </p:cNvPr>
          <p:cNvSpPr txBox="1"/>
          <p:nvPr/>
        </p:nvSpPr>
        <p:spPr>
          <a:xfrm>
            <a:off x="323529" y="908720"/>
            <a:ext cx="8568951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Masses of </a:t>
            </a:r>
            <a:r>
              <a:rPr lang="it-IT" sz="1600" dirty="0" err="1">
                <a:solidFill>
                  <a:srgbClr val="000000"/>
                </a:solidFill>
              </a:rPr>
              <a:t>canonically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normalised</a:t>
            </a:r>
            <a:r>
              <a:rPr lang="it-IT" sz="1600" dirty="0">
                <a:solidFill>
                  <a:srgbClr val="000000"/>
                </a:solidFill>
              </a:rPr>
              <a:t> moduli: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  <a:latin typeface="Symbol" panose="05050102010706020507" pitchFamily="18" charset="2"/>
              </a:rPr>
              <a:t>f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becomes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f</a:t>
            </a:r>
            <a:r>
              <a:rPr lang="it-IT" sz="1600" baseline="-25000" dirty="0">
                <a:solidFill>
                  <a:srgbClr val="0000FF"/>
                </a:solidFill>
                <a:latin typeface="Symbol" panose="05050102010706020507" pitchFamily="18" charset="2"/>
              </a:rPr>
              <a:t> </a:t>
            </a:r>
            <a:r>
              <a:rPr lang="it-IT" sz="1600" dirty="0">
                <a:solidFill>
                  <a:srgbClr val="000000"/>
                </a:solidFill>
              </a:rPr>
              <a:t>and </a:t>
            </a:r>
            <a:r>
              <a:rPr lang="it-IT" sz="1600" dirty="0">
                <a:solidFill>
                  <a:srgbClr val="0000FF"/>
                </a:solidFill>
                <a:latin typeface="Lucida Handwriting" panose="03010101010101010101" pitchFamily="66" charset="0"/>
              </a:rPr>
              <a:t>V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becomes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c</a:t>
            </a: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Decays</a:t>
            </a:r>
            <a:r>
              <a:rPr lang="it-IT" sz="1600" dirty="0">
                <a:solidFill>
                  <a:srgbClr val="000000"/>
                </a:solidFill>
              </a:rPr>
              <a:t> of volume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c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  <a:r>
              <a:rPr lang="it-IT" sz="1600" dirty="0">
                <a:solidFill>
                  <a:srgbClr val="FF0000"/>
                </a:solidFill>
              </a:rPr>
              <a:t>i)  </a:t>
            </a:r>
            <a:r>
              <a:rPr lang="it-IT" sz="1600" dirty="0" err="1">
                <a:solidFill>
                  <a:srgbClr val="000000"/>
                </a:solidFill>
              </a:rPr>
              <a:t>closed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string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axions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it-IT" sz="1600" baseline="-25000" dirty="0" err="1">
                <a:solidFill>
                  <a:srgbClr val="0000FF"/>
                </a:solidFill>
              </a:rPr>
              <a:t>b</a:t>
            </a: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</a:t>
            </a: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  <a:r>
              <a:rPr lang="it-IT" sz="1600" dirty="0">
                <a:solidFill>
                  <a:srgbClr val="FF0000"/>
                </a:solidFill>
              </a:rPr>
              <a:t>ii) </a:t>
            </a:r>
            <a:r>
              <a:rPr lang="it-IT" sz="1600" dirty="0">
                <a:solidFill>
                  <a:srgbClr val="000000"/>
                </a:solidFill>
              </a:rPr>
              <a:t>MSSM </a:t>
            </a:r>
            <a:r>
              <a:rPr lang="it-IT" sz="1600" dirty="0" err="1">
                <a:solidFill>
                  <a:srgbClr val="000000"/>
                </a:solidFill>
              </a:rPr>
              <a:t>Higgses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H</a:t>
            </a:r>
            <a:r>
              <a:rPr lang="it-IT" sz="1600" baseline="-25000" dirty="0">
                <a:solidFill>
                  <a:srgbClr val="0000FF"/>
                </a:solidFill>
              </a:rPr>
              <a:t>u</a:t>
            </a:r>
            <a:r>
              <a:rPr lang="it-IT" sz="1600" dirty="0">
                <a:solidFill>
                  <a:srgbClr val="000000"/>
                </a:solidFill>
              </a:rPr>
              <a:t> and </a:t>
            </a:r>
            <a:r>
              <a:rPr lang="it-IT" sz="1600" dirty="0" err="1">
                <a:solidFill>
                  <a:srgbClr val="0000FF"/>
                </a:solidFill>
              </a:rPr>
              <a:t>H</a:t>
            </a:r>
            <a:r>
              <a:rPr lang="it-IT" sz="1600" baseline="-25000" dirty="0" err="1">
                <a:solidFill>
                  <a:srgbClr val="0000FF"/>
                </a:solidFill>
              </a:rPr>
              <a:t>d</a:t>
            </a:r>
            <a:r>
              <a:rPr lang="it-IT" sz="1600" dirty="0">
                <a:solidFill>
                  <a:srgbClr val="000000"/>
                </a:solidFill>
              </a:rPr>
              <a:t>             </a:t>
            </a: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  <a:r>
              <a:rPr lang="it-IT" sz="1600" dirty="0">
                <a:solidFill>
                  <a:srgbClr val="FF0000"/>
                </a:solidFill>
              </a:rPr>
              <a:t>iii) </a:t>
            </a:r>
            <a:r>
              <a:rPr lang="it-IT" sz="1600" dirty="0">
                <a:solidFill>
                  <a:srgbClr val="000000"/>
                </a:solidFill>
              </a:rPr>
              <a:t>SM </a:t>
            </a:r>
            <a:r>
              <a:rPr lang="it-IT" sz="1600" dirty="0" err="1">
                <a:solidFill>
                  <a:srgbClr val="000000"/>
                </a:solidFill>
              </a:rPr>
              <a:t>Higgses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h</a:t>
            </a: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2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   SM on </a:t>
            </a:r>
            <a:r>
              <a:rPr lang="it-IT" sz="1600" dirty="0">
                <a:solidFill>
                  <a:srgbClr val="0000FF"/>
                </a:solidFill>
              </a:rPr>
              <a:t>D7s</a:t>
            </a:r>
            <a:r>
              <a:rPr lang="it-IT" sz="1600" dirty="0">
                <a:solidFill>
                  <a:srgbClr val="000000"/>
                </a:solidFill>
              </a:rPr>
              <a:t>:                                                                          </a:t>
            </a: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                                                                                                 </a:t>
            </a: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  <a:latin typeface="Symbol" panose="05050102010706020507" pitchFamily="18" charset="2"/>
              </a:rPr>
              <a:t>                                                                         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c </a:t>
            </a:r>
            <a:r>
              <a:rPr lang="it-IT" sz="1600" dirty="0" err="1">
                <a:solidFill>
                  <a:srgbClr val="000000"/>
                </a:solidFill>
              </a:rPr>
              <a:t>decays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into</a:t>
            </a:r>
            <a:r>
              <a:rPr lang="it-IT" sz="1600" dirty="0">
                <a:solidFill>
                  <a:srgbClr val="000000"/>
                </a:solidFill>
              </a:rPr>
              <a:t> SM </a:t>
            </a:r>
            <a:r>
              <a:rPr lang="it-IT" sz="1600" dirty="0" err="1">
                <a:solidFill>
                  <a:srgbClr val="000000"/>
                </a:solidFill>
              </a:rPr>
              <a:t>Higgses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h</a:t>
            </a: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   SM on </a:t>
            </a:r>
            <a:r>
              <a:rPr lang="it-IT" sz="1600" dirty="0">
                <a:solidFill>
                  <a:srgbClr val="0000FF"/>
                </a:solidFill>
              </a:rPr>
              <a:t>D3s</a:t>
            </a:r>
            <a:r>
              <a:rPr lang="it-IT" sz="1600" dirty="0">
                <a:solidFill>
                  <a:srgbClr val="000000"/>
                </a:solidFill>
              </a:rPr>
              <a:t>:                                                                                 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 </a:t>
            </a:r>
          </a:p>
          <a:p>
            <a:pPr>
              <a:buClr>
                <a:srgbClr val="FF0000"/>
              </a:buClr>
            </a:pPr>
            <a:endParaRPr lang="it-IT" sz="1600" dirty="0">
              <a:solidFill>
                <a:srgbClr val="0000FF"/>
              </a:solidFill>
              <a:latin typeface="Symbol" panose="05050102010706020507" pitchFamily="18" charset="2"/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                                                                         c </a:t>
            </a:r>
            <a:r>
              <a:rPr lang="it-IT" sz="1600" dirty="0" err="1">
                <a:solidFill>
                  <a:srgbClr val="000000"/>
                </a:solidFill>
              </a:rPr>
              <a:t>decays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into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it-IT" sz="1600" baseline="-25000" dirty="0" err="1">
                <a:solidFill>
                  <a:srgbClr val="0000FF"/>
                </a:solidFill>
              </a:rPr>
              <a:t>b</a:t>
            </a:r>
            <a:r>
              <a:rPr lang="it-IT" sz="1600" baseline="-250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axions</a:t>
            </a:r>
            <a:r>
              <a:rPr lang="it-IT" sz="1600" dirty="0">
                <a:solidFill>
                  <a:srgbClr val="000000"/>
                </a:solidFill>
              </a:rPr>
              <a:t>, </a:t>
            </a:r>
            <a:r>
              <a:rPr lang="it-IT" sz="1600" dirty="0">
                <a:solidFill>
                  <a:srgbClr val="0000FF"/>
                </a:solidFill>
              </a:rPr>
              <a:t>H</a:t>
            </a:r>
            <a:r>
              <a:rPr lang="it-IT" sz="1600" baseline="-25000" dirty="0">
                <a:solidFill>
                  <a:srgbClr val="0000FF"/>
                </a:solidFill>
              </a:rPr>
              <a:t>u</a:t>
            </a:r>
            <a:r>
              <a:rPr lang="it-IT" sz="1600" dirty="0">
                <a:solidFill>
                  <a:srgbClr val="000000"/>
                </a:solidFill>
              </a:rPr>
              <a:t> and </a:t>
            </a:r>
            <a:r>
              <a:rPr lang="it-IT" sz="1600" dirty="0" err="1">
                <a:solidFill>
                  <a:srgbClr val="0000FF"/>
                </a:solidFill>
              </a:rPr>
              <a:t>H</a:t>
            </a:r>
            <a:r>
              <a:rPr lang="it-IT" sz="1600" baseline="-25000" dirty="0" err="1">
                <a:solidFill>
                  <a:srgbClr val="0000FF"/>
                </a:solidFill>
              </a:rPr>
              <a:t>d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endParaRPr lang="it-IT" sz="1600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83EA01A-A64B-C83D-B851-75849DEA5B0D}"/>
                  </a:ext>
                </a:extLst>
              </p:cNvPr>
              <p:cNvSpPr txBox="1"/>
              <p:nvPr/>
            </p:nvSpPr>
            <p:spPr>
              <a:xfrm>
                <a:off x="2161084" y="1250987"/>
                <a:ext cx="4677050" cy="606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func>
                            <m:func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func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den>
                      </m:f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ad>
                            <m:radPr>
                              <m:degHide m:val="on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func>
                                <m:func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𝒱</m:t>
                                  </m:r>
                                </m:e>
                              </m:func>
                            </m:e>
                          </m:rad>
                        </m:den>
                      </m:f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83EA01A-A64B-C83D-B851-75849DEA5B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1084" y="1250987"/>
                <a:ext cx="4677050" cy="6060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17">
            <a:extLst>
              <a:ext uri="{FF2B5EF4-FFF2-40B4-BE49-F238E27FC236}">
                <a16:creationId xmlns:a16="http://schemas.microsoft.com/office/drawing/2014/main" id="{FCC1CDF4-0A55-03E6-BDFD-D9C6F0F7940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16886" y="5373216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CFE516FB-DD7A-9800-728A-91D8F1F87CC7}"/>
                  </a:ext>
                </a:extLst>
              </p:cNvPr>
              <p:cNvSpPr txBox="1"/>
              <p:nvPr/>
            </p:nvSpPr>
            <p:spPr>
              <a:xfrm>
                <a:off x="4704024" y="2046655"/>
                <a:ext cx="1597681" cy="5999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ϑ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ϑ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48</m:t>
                          </m:r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π</m:t>
                          </m:r>
                        </m:den>
                      </m:f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χ</m:t>
                              </m:r>
                            </m:sub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CFE516FB-DD7A-9800-728A-91D8F1F87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4024" y="2046655"/>
                <a:ext cx="1597681" cy="59990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6AC83A5-FC4E-2E51-0285-8692C07990E7}"/>
                  </a:ext>
                </a:extLst>
              </p:cNvPr>
              <p:cNvSpPr txBox="1"/>
              <p:nvPr/>
            </p:nvSpPr>
            <p:spPr>
              <a:xfrm>
                <a:off x="4704024" y="3233888"/>
                <a:ext cx="2134110" cy="6599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hh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loop</m:t>
                              </m:r>
                            </m:sub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32</m:t>
                          </m:r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π</m:t>
                          </m:r>
                        </m:den>
                      </m:f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it-IT" sz="14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χ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χ</m:t>
                              </m:r>
                            </m:sub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6AC83A5-FC4E-2E51-0285-8692C07990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4024" y="3233888"/>
                <a:ext cx="2134110" cy="65998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A58E1F40-9606-0101-9207-2512EB365A4A}"/>
                  </a:ext>
                </a:extLst>
              </p:cNvPr>
              <p:cNvSpPr txBox="1"/>
              <p:nvPr/>
            </p:nvSpPr>
            <p:spPr>
              <a:xfrm>
                <a:off x="3573329" y="3810315"/>
                <a:ext cx="1997342" cy="6254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χ</m:t>
                              </m:r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hh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χ</m:t>
                              </m:r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ϑ</m:t>
                                  </m:r>
                                </m:e>
                                <m:sub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ϑ</m:t>
                                  </m:r>
                                </m:e>
                                <m:sub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sSubSup>
                        <m:sSub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loop</m:t>
                          </m:r>
                        </m:sub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it-IT" sz="14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χ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A58E1F40-9606-0101-9207-2512EB365A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3329" y="3810315"/>
                <a:ext cx="1997342" cy="62549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1A783AE5-79D6-08DA-64D3-5AAD9B25A96C}"/>
                  </a:ext>
                </a:extLst>
              </p:cNvPr>
              <p:cNvSpPr txBox="1"/>
              <p:nvPr/>
            </p:nvSpPr>
            <p:spPr>
              <a:xfrm>
                <a:off x="2354945" y="4595964"/>
                <a:ext cx="3946760" cy="567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den>
                      </m:f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sub>
                      </m:sSub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</m:t>
                      </m:r>
                      <m:f>
                        <m:f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χ</m:t>
                              </m:r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hh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χ</m:t>
                              </m:r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ϑ</m:t>
                                  </m:r>
                                </m:e>
                                <m:sub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ϑ</m:t>
                                  </m:r>
                                </m:e>
                                <m:sub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loop</m:t>
                                  </m:r>
                                </m:sub>
                              </m:s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4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≫</m:t>
                      </m:r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1A783AE5-79D6-08DA-64D3-5AAD9B25A9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4945" y="4595964"/>
                <a:ext cx="3946760" cy="5673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A0F14B3-926F-A853-7095-D7F033F0FE53}"/>
                  </a:ext>
                </a:extLst>
              </p:cNvPr>
              <p:cNvSpPr txBox="1"/>
              <p:nvPr/>
            </p:nvSpPr>
            <p:spPr>
              <a:xfrm>
                <a:off x="2344380" y="5665612"/>
                <a:ext cx="3534621" cy="5673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≲</m:t>
                      </m:r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sub>
                      </m:sSub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         </m:t>
                      </m:r>
                      <m:f>
                        <m:f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χ</m:t>
                              </m:r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hh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χ</m:t>
                              </m:r>
                              <m:r>
                                <a:rPr lang="it-IT" sz="14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ϑ</m:t>
                                  </m:r>
                                </m:e>
                                <m:sub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ϑ</m:t>
                                  </m:r>
                                </m:e>
                                <m:sub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r>
                        <a:rPr lang="it-IT" sz="1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≲</m:t>
                      </m:r>
                      <m:sSubSup>
                        <m:sSub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loop</m:t>
                          </m:r>
                        </m:sub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≪1</m:t>
                      </m:r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A0F14B3-926F-A853-7095-D7F033F0FE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380" y="5665612"/>
                <a:ext cx="3534621" cy="56733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5FA6643-2DB4-F8A3-1886-440B2932B67D}"/>
                  </a:ext>
                </a:extLst>
              </p:cNvPr>
              <p:cNvSpPr txBox="1"/>
              <p:nvPr/>
            </p:nvSpPr>
            <p:spPr>
              <a:xfrm>
                <a:off x="4705799" y="2800645"/>
                <a:ext cx="1972848" cy="3322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sub>
                          </m:sSub>
                        </m:sub>
                      </m:sSub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  <m:sSup>
                        <m:sSupPr>
                          <m:ctrlP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  <m: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ϑ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4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ϑ</m:t>
                              </m:r>
                            </m:e>
                            <m:sub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E5FA6643-2DB4-F8A3-1886-440B2932B6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5799" y="2800645"/>
                <a:ext cx="1972848" cy="33220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17">
            <a:extLst>
              <a:ext uri="{FF2B5EF4-FFF2-40B4-BE49-F238E27FC236}">
                <a16:creationId xmlns:a16="http://schemas.microsoft.com/office/drawing/2014/main" id="{AE620B7B-42C3-B799-42BC-1B256D0BA34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843808" y="4123061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" name="Straight Arrow Connector 17">
            <a:extLst>
              <a:ext uri="{FF2B5EF4-FFF2-40B4-BE49-F238E27FC236}">
                <a16:creationId xmlns:a16="http://schemas.microsoft.com/office/drawing/2014/main" id="{141C6698-5BB1-A385-822D-9D0F80127D0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16886" y="6525344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46525465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 err="1">
                <a:solidFill>
                  <a:srgbClr val="0000FF"/>
                </a:solidFill>
              </a:rPr>
              <a:t>Inflaton</a:t>
            </a:r>
            <a:r>
              <a:rPr lang="en-GB" altLang="it-IT" dirty="0">
                <a:solidFill>
                  <a:srgbClr val="0000FF"/>
                </a:solidFill>
              </a:rPr>
              <a:t> decay rates</a:t>
            </a:r>
            <a:endParaRPr lang="en-US" altLang="it-IT" dirty="0">
              <a:solidFill>
                <a:srgbClr val="0000FF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5BA3D0E5-E884-04A3-B75E-C4DA12EE2B78}"/>
              </a:ext>
            </a:extLst>
          </p:cNvPr>
          <p:cNvSpPr txBox="1"/>
          <p:nvPr/>
        </p:nvSpPr>
        <p:spPr>
          <a:xfrm>
            <a:off x="323529" y="908720"/>
            <a:ext cx="8784975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Inflaton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wrapped</a:t>
            </a:r>
            <a:r>
              <a:rPr lang="it-IT" sz="1600" dirty="0">
                <a:solidFill>
                  <a:srgbClr val="000000"/>
                </a:solidFill>
              </a:rPr>
              <a:t> by </a:t>
            </a:r>
            <a:r>
              <a:rPr lang="it-IT" sz="1600" dirty="0" err="1">
                <a:solidFill>
                  <a:srgbClr val="0000FF"/>
                </a:solidFill>
              </a:rPr>
              <a:t>hidden</a:t>
            </a:r>
            <a:r>
              <a:rPr lang="it-IT" sz="1600" dirty="0">
                <a:solidFill>
                  <a:srgbClr val="0000FF"/>
                </a:solidFill>
              </a:rPr>
              <a:t> D7s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FF0000"/>
                </a:solidFill>
              </a:rPr>
              <a:t>        </a:t>
            </a:r>
            <a:r>
              <a:rPr lang="it-IT" sz="1600" dirty="0" err="1">
                <a:solidFill>
                  <a:srgbClr val="000000"/>
                </a:solidFill>
              </a:rPr>
              <a:t>decay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into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hidden</a:t>
            </a:r>
            <a:r>
              <a:rPr lang="it-IT" sz="1600" dirty="0">
                <a:solidFill>
                  <a:srgbClr val="000000"/>
                </a:solidFill>
              </a:rPr>
              <a:t> gauge </a:t>
            </a:r>
            <a:r>
              <a:rPr lang="it-IT" sz="1600" dirty="0" err="1">
                <a:solidFill>
                  <a:srgbClr val="000000"/>
                </a:solidFill>
              </a:rPr>
              <a:t>bosons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g</a:t>
            </a:r>
            <a:r>
              <a:rPr lang="it-IT" sz="1600" baseline="-25000" dirty="0" err="1">
                <a:solidFill>
                  <a:srgbClr val="0000FF"/>
                </a:solidFill>
              </a:rPr>
              <a:t>h</a:t>
            </a: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 err="1">
                <a:solidFill>
                  <a:srgbClr val="000000"/>
                </a:solidFill>
              </a:rPr>
              <a:t>Inflaton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FF"/>
                </a:solidFill>
              </a:rPr>
              <a:t>not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wrapped</a:t>
            </a:r>
            <a:r>
              <a:rPr lang="it-IT" sz="1600" dirty="0">
                <a:solidFill>
                  <a:srgbClr val="000000"/>
                </a:solidFill>
              </a:rPr>
              <a:t> by </a:t>
            </a:r>
            <a:r>
              <a:rPr lang="it-IT" sz="1600" dirty="0" err="1">
                <a:solidFill>
                  <a:srgbClr val="000000"/>
                </a:solidFill>
              </a:rPr>
              <a:t>any</a:t>
            </a:r>
            <a:r>
              <a:rPr lang="it-IT" sz="1600" dirty="0">
                <a:solidFill>
                  <a:srgbClr val="000000"/>
                </a:solidFill>
              </a:rPr>
              <a:t> D7:</a:t>
            </a: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  <a:r>
              <a:rPr lang="it-IT" sz="1600" dirty="0">
                <a:solidFill>
                  <a:srgbClr val="FF0000"/>
                </a:solidFill>
              </a:rPr>
              <a:t>i)  </a:t>
            </a:r>
            <a:r>
              <a:rPr lang="it-IT" sz="1600" dirty="0" err="1">
                <a:solidFill>
                  <a:srgbClr val="000000"/>
                </a:solidFill>
              </a:rPr>
              <a:t>decay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into</a:t>
            </a:r>
            <a:r>
              <a:rPr lang="it-IT" sz="1600" dirty="0">
                <a:solidFill>
                  <a:srgbClr val="000000"/>
                </a:solidFill>
              </a:rPr>
              <a:t> volume moduli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c</a:t>
            </a:r>
            <a:r>
              <a:rPr lang="it-IT" sz="1600" baseline="-25000" dirty="0">
                <a:solidFill>
                  <a:srgbClr val="0000FF"/>
                </a:solidFill>
              </a:rPr>
              <a:t> </a:t>
            </a:r>
            <a:r>
              <a:rPr lang="it-IT" sz="1600" dirty="0">
                <a:solidFill>
                  <a:srgbClr val="000000"/>
                </a:solidFill>
              </a:rPr>
              <a:t>and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it-IT" sz="1600" baseline="-25000" dirty="0" err="1">
                <a:solidFill>
                  <a:srgbClr val="0000FF"/>
                </a:solidFill>
              </a:rPr>
              <a:t>b</a:t>
            </a:r>
            <a:r>
              <a:rPr lang="it-IT" sz="1600" baseline="-250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axions</a:t>
            </a: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</a:t>
            </a:r>
          </a:p>
          <a:p>
            <a:pPr>
              <a:buClr>
                <a:srgbClr val="FF0000"/>
              </a:buClr>
            </a:pP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400" dirty="0">
                <a:solidFill>
                  <a:srgbClr val="000000"/>
                </a:solidFill>
              </a:rPr>
              <a:t>              </a:t>
            </a:r>
            <a:r>
              <a:rPr lang="it-IT" sz="1600" dirty="0">
                <a:solidFill>
                  <a:srgbClr val="000000"/>
                </a:solidFill>
              </a:rPr>
              <a:t>SM on </a:t>
            </a:r>
            <a:r>
              <a:rPr lang="it-IT" sz="1600" dirty="0">
                <a:solidFill>
                  <a:srgbClr val="0000FF"/>
                </a:solidFill>
              </a:rPr>
              <a:t>D7s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c </a:t>
            </a:r>
            <a:r>
              <a:rPr lang="it-IT" sz="1600" dirty="0" err="1">
                <a:solidFill>
                  <a:srgbClr val="000000"/>
                </a:solidFill>
              </a:rPr>
              <a:t>then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decays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istantaneously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into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h </a:t>
            </a:r>
            <a:r>
              <a:rPr lang="it-IT" sz="1600" dirty="0" err="1">
                <a:solidFill>
                  <a:srgbClr val="0000FF"/>
                </a:solidFill>
              </a:rPr>
              <a:t>h</a:t>
            </a: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             </a:t>
            </a:r>
            <a:r>
              <a:rPr lang="it-IT" sz="1600" dirty="0">
                <a:solidFill>
                  <a:srgbClr val="000000"/>
                </a:solidFill>
              </a:rPr>
              <a:t>SM on </a:t>
            </a:r>
            <a:r>
              <a:rPr lang="it-IT" sz="1600" dirty="0">
                <a:solidFill>
                  <a:srgbClr val="0000FF"/>
                </a:solidFill>
              </a:rPr>
              <a:t>D3s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  <a:r>
              <a:rPr lang="it-IT" sz="1600" dirty="0">
                <a:solidFill>
                  <a:srgbClr val="0000FF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c </a:t>
            </a:r>
            <a:r>
              <a:rPr lang="it-IT" sz="1600" dirty="0" err="1">
                <a:solidFill>
                  <a:srgbClr val="000000"/>
                </a:solidFill>
              </a:rPr>
              <a:t>then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decays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later</a:t>
            </a:r>
            <a:r>
              <a:rPr lang="it-IT" sz="1600" dirty="0">
                <a:solidFill>
                  <a:srgbClr val="000000"/>
                </a:solidFill>
              </a:rPr>
              <a:t> on </a:t>
            </a:r>
            <a:r>
              <a:rPr lang="it-IT" sz="1600" dirty="0" err="1">
                <a:solidFill>
                  <a:srgbClr val="000000"/>
                </a:solidFill>
              </a:rPr>
              <a:t>into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</a:rPr>
              <a:t>H</a:t>
            </a:r>
            <a:r>
              <a:rPr lang="it-IT" sz="1600" baseline="-25000" dirty="0">
                <a:solidFill>
                  <a:srgbClr val="0000FF"/>
                </a:solidFill>
              </a:rPr>
              <a:t>u</a:t>
            </a:r>
            <a:r>
              <a:rPr lang="it-IT" sz="1600" dirty="0">
                <a:solidFill>
                  <a:srgbClr val="000000"/>
                </a:solidFill>
              </a:rPr>
              <a:t> and </a:t>
            </a:r>
            <a:r>
              <a:rPr lang="it-IT" sz="1600" dirty="0" err="1">
                <a:solidFill>
                  <a:srgbClr val="0000FF"/>
                </a:solidFill>
              </a:rPr>
              <a:t>H</a:t>
            </a:r>
            <a:r>
              <a:rPr lang="it-IT" sz="1600" baseline="-25000" dirty="0" err="1">
                <a:solidFill>
                  <a:srgbClr val="0000FF"/>
                </a:solidFill>
              </a:rPr>
              <a:t>d</a:t>
            </a:r>
            <a:r>
              <a:rPr lang="it-IT" sz="1600" dirty="0">
                <a:solidFill>
                  <a:srgbClr val="000000"/>
                </a:solidFill>
              </a:rPr>
              <a:t>, and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it-IT" sz="1600" baseline="-25000" dirty="0" err="1">
                <a:solidFill>
                  <a:srgbClr val="0000FF"/>
                </a:solidFill>
              </a:rPr>
              <a:t>b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it-IT" sz="1600" baseline="-25000" dirty="0" err="1">
                <a:solidFill>
                  <a:srgbClr val="0000FF"/>
                </a:solidFill>
              </a:rPr>
              <a:t>b</a:t>
            </a: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  <a:r>
              <a:rPr lang="it-IT" sz="1600" dirty="0">
                <a:solidFill>
                  <a:srgbClr val="FF0000"/>
                </a:solidFill>
              </a:rPr>
              <a:t>ii) </a:t>
            </a:r>
            <a:r>
              <a:rPr lang="it-IT" sz="1600" dirty="0">
                <a:solidFill>
                  <a:srgbClr val="000000"/>
                </a:solidFill>
              </a:rPr>
              <a:t>for SM on </a:t>
            </a:r>
            <a:r>
              <a:rPr lang="it-IT" sz="1600" dirty="0">
                <a:solidFill>
                  <a:srgbClr val="0000FF"/>
                </a:solidFill>
              </a:rPr>
              <a:t>D7s</a:t>
            </a:r>
            <a:r>
              <a:rPr lang="it-IT" sz="1600" dirty="0">
                <a:solidFill>
                  <a:srgbClr val="000000"/>
                </a:solidFill>
              </a:rPr>
              <a:t>, extra </a:t>
            </a:r>
            <a:r>
              <a:rPr lang="it-IT" sz="1600" dirty="0" err="1">
                <a:solidFill>
                  <a:srgbClr val="000000"/>
                </a:solidFill>
              </a:rPr>
              <a:t>decays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into</a:t>
            </a:r>
            <a:r>
              <a:rPr lang="it-IT" sz="1600" dirty="0">
                <a:solidFill>
                  <a:srgbClr val="000000"/>
                </a:solidFill>
              </a:rPr>
              <a:t> SM gauge </a:t>
            </a:r>
            <a:r>
              <a:rPr lang="it-IT" sz="1600" dirty="0" err="1">
                <a:solidFill>
                  <a:srgbClr val="000000"/>
                </a:solidFill>
              </a:rPr>
              <a:t>bosons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g</a:t>
            </a:r>
            <a:r>
              <a:rPr lang="it-IT" sz="1600" dirty="0">
                <a:solidFill>
                  <a:srgbClr val="000000"/>
                </a:solidFill>
              </a:rPr>
              <a:t>,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</a:rPr>
              <a:t>SM</a:t>
            </a:r>
            <a:r>
              <a:rPr lang="it-IT" sz="1600" baseline="-25000" dirty="0">
                <a:solidFill>
                  <a:srgbClr val="0000FF"/>
                </a:solidFill>
              </a:rPr>
              <a:t> </a:t>
            </a:r>
            <a:r>
              <a:rPr lang="it-IT" sz="1600" dirty="0">
                <a:solidFill>
                  <a:srgbClr val="000000"/>
                </a:solidFill>
              </a:rPr>
              <a:t>moduli and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it-IT" sz="1600" baseline="-25000" dirty="0">
                <a:solidFill>
                  <a:srgbClr val="0000FF"/>
                </a:solidFill>
              </a:rPr>
              <a:t>SM </a:t>
            </a:r>
            <a:r>
              <a:rPr lang="it-IT" sz="1600" dirty="0">
                <a:solidFill>
                  <a:srgbClr val="000000"/>
                </a:solidFill>
              </a:rPr>
              <a:t>(QCD) </a:t>
            </a:r>
            <a:r>
              <a:rPr lang="it-IT" sz="1600" dirty="0" err="1">
                <a:solidFill>
                  <a:srgbClr val="000000"/>
                </a:solidFill>
              </a:rPr>
              <a:t>axions</a:t>
            </a:r>
            <a:r>
              <a:rPr lang="it-IT" sz="1600" dirty="0">
                <a:solidFill>
                  <a:srgbClr val="000000"/>
                </a:solidFill>
              </a:rPr>
              <a:t>          </a:t>
            </a: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</a:t>
            </a:r>
          </a:p>
          <a:p>
            <a:pPr>
              <a:buClr>
                <a:srgbClr val="FF0000"/>
              </a:buClr>
            </a:pP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 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it-IT" sz="1600" baseline="-25000" dirty="0" err="1">
                <a:solidFill>
                  <a:srgbClr val="0000FF"/>
                </a:solidFill>
              </a:rPr>
              <a:t>SM</a:t>
            </a:r>
            <a:r>
              <a:rPr lang="it-IT" sz="1600" baseline="-25000" dirty="0">
                <a:solidFill>
                  <a:srgbClr val="0000FF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then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decays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istantaneosuly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into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g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g</a:t>
            </a:r>
            <a:r>
              <a:rPr lang="it-IT" sz="1600" dirty="0">
                <a:solidFill>
                  <a:srgbClr val="000000"/>
                </a:solidFill>
              </a:rPr>
              <a:t>, and </a:t>
            </a: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it-IT" sz="1600" baseline="-25000" dirty="0">
                <a:solidFill>
                  <a:srgbClr val="0000FF"/>
                </a:solidFill>
              </a:rPr>
              <a:t>SM </a:t>
            </a:r>
            <a:r>
              <a:rPr lang="it-IT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it-IT" sz="1600" baseline="-25000" dirty="0" err="1">
                <a:solidFill>
                  <a:srgbClr val="0000FF"/>
                </a:solidFill>
              </a:rPr>
              <a:t>SM</a:t>
            </a:r>
            <a:r>
              <a:rPr lang="it-IT" sz="1600" baseline="-25000" dirty="0">
                <a:solidFill>
                  <a:srgbClr val="0000FF"/>
                </a:solidFill>
              </a:rPr>
              <a:t> </a:t>
            </a:r>
            <a:r>
              <a:rPr lang="it-IT" sz="1600" dirty="0">
                <a:solidFill>
                  <a:srgbClr val="000000"/>
                </a:solidFill>
              </a:rPr>
              <a:t>with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24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                                                                            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CFE516FB-DD7A-9800-728A-91D8F1F87CC7}"/>
                  </a:ext>
                </a:extLst>
              </p:cNvPr>
              <p:cNvSpPr txBox="1"/>
              <p:nvPr/>
            </p:nvSpPr>
            <p:spPr>
              <a:xfrm>
                <a:off x="4572000" y="1256951"/>
                <a:ext cx="1814086" cy="690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ϕ</m:t>
                          </m:r>
                          <m: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</m:sSub>
                        </m:sub>
                      </m:sSub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𝒱</m:t>
                          </m:r>
                        </m:num>
                        <m:den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</m:den>
                      </m:f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ϕ</m:t>
                              </m:r>
                            </m:sub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CFE516FB-DD7A-9800-728A-91D8F1F87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1256951"/>
                <a:ext cx="1814086" cy="6903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6AC83A5-FC4E-2E51-0285-8692C07990E7}"/>
                  </a:ext>
                </a:extLst>
              </p:cNvPr>
              <p:cNvSpPr txBox="1"/>
              <p:nvPr/>
            </p:nvSpPr>
            <p:spPr>
              <a:xfrm>
                <a:off x="5292080" y="2353722"/>
                <a:ext cx="3022815" cy="6903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𝜒𝜒</m:t>
                          </m:r>
                        </m:sub>
                      </m:sSub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𝜗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sub>
                      </m:sSub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it-IT" sz="16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𝒱</m:t>
                                      </m:r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lit/>
                                </m:r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π</m:t>
                          </m:r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 </m:t>
                          </m:r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𝒱</m:t>
                          </m:r>
                        </m:den>
                      </m:f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ϕ</m:t>
                              </m:r>
                            </m:sub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6AC83A5-FC4E-2E51-0285-8692C07990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353722"/>
                <a:ext cx="3022815" cy="6903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A0F14B3-926F-A853-7095-D7F033F0FE53}"/>
                  </a:ext>
                </a:extLst>
              </p:cNvPr>
              <p:cNvSpPr txBox="1"/>
              <p:nvPr/>
            </p:nvSpPr>
            <p:spPr>
              <a:xfrm>
                <a:off x="3419872" y="5894057"/>
                <a:ext cx="2909130" cy="6361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γγ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𝑆𝑀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𝜗</m:t>
                                  </m:r>
                                </m:e>
                                <m:sub>
                                  <m:r>
                                    <a:rPr 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𝑆𝑀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=8 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96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≫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8A0F14B3-926F-A853-7095-D7F033F0FE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5894057"/>
                <a:ext cx="2909130" cy="63613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A1A2F428-D247-04B2-5E94-BCBFD7C4CCB8}"/>
                  </a:ext>
                </a:extLst>
              </p:cNvPr>
              <p:cNvSpPr txBox="1"/>
              <p:nvPr/>
            </p:nvSpPr>
            <p:spPr>
              <a:xfrm>
                <a:off x="1475656" y="4897695"/>
                <a:ext cx="6646435" cy="3612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𝑆𝑀</m:t>
                            </m:r>
                          </m:sub>
                        </m:sSub>
                        <m:sSub>
                          <m:sSubPr>
                            <m:ctrlPr>
                              <a:rPr 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𝑆𝑀</m:t>
                            </m:r>
                          </m:sub>
                        </m:sSub>
                      </m:sub>
                    </m:sSub>
                    <m:r>
                      <a:rPr lang="it-IT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𝜗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𝑆𝑀</m:t>
                            </m:r>
                          </m:sub>
                        </m:sSub>
                        <m:sSub>
                          <m:sSubPr>
                            <m:ctrlPr>
                              <a:rPr 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𝜗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𝑆𝑀</m:t>
                            </m:r>
                          </m:sub>
                        </m:sSub>
                      </m:sub>
                    </m:sSub>
                    <m:r>
                      <a:rPr 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𝜒𝜒</m:t>
                        </m:r>
                      </m:sub>
                    </m:sSub>
                  </m:oMath>
                </a14:m>
                <a:r>
                  <a:rPr lang="it-IT" sz="1600" dirty="0"/>
                  <a:t>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it-IT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𝜒𝜒</m:t>
                        </m:r>
                      </m:sub>
                    </m:sSub>
                    <m:r>
                      <a:rPr lang="it-IT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</m:t>
                    </m:r>
                    <m:r>
                      <a:rPr 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12</m:t>
                    </m:r>
                    <m:r>
                      <a:rPr lang="it-IT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it-IT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𝜒𝜒</m:t>
                        </m:r>
                      </m:sub>
                    </m:sSub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A1A2F428-D247-04B2-5E94-BCBFD7C4CC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4897695"/>
                <a:ext cx="6646435" cy="361253"/>
              </a:xfrm>
              <a:prstGeom prst="rect">
                <a:avLst/>
              </a:prstGeom>
              <a:blipFill>
                <a:blip r:embed="rId6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8AC6BA-674D-A229-678C-244F32951716}"/>
              </a:ext>
            </a:extLst>
          </p:cNvPr>
          <p:cNvSpPr txBox="1"/>
          <p:nvPr/>
        </p:nvSpPr>
        <p:spPr>
          <a:xfrm>
            <a:off x="6084168" y="5468314"/>
            <a:ext cx="2293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MC,Hebecker,Jaeckel,Wittner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20826707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SM on D7s and </a:t>
            </a:r>
            <a:r>
              <a:rPr lang="en-GB" altLang="it-IT" dirty="0" err="1">
                <a:solidFill>
                  <a:srgbClr val="0000FF"/>
                </a:solidFill>
              </a:rPr>
              <a:t>inflaton</a:t>
            </a:r>
            <a:r>
              <a:rPr lang="en-GB" altLang="it-IT" dirty="0">
                <a:solidFill>
                  <a:srgbClr val="0000FF"/>
                </a:solidFill>
              </a:rPr>
              <a:t> wrapped by D7s</a:t>
            </a:r>
            <a:endParaRPr lang="en-US" altLang="it-IT" dirty="0">
              <a:solidFill>
                <a:srgbClr val="0000FF"/>
              </a:solidFill>
            </a:endParaRPr>
          </a:p>
        </p:txBody>
      </p:sp>
      <p:pic>
        <p:nvPicPr>
          <p:cNvPr id="6" name="Immagine 5" descr="Immagine che contiene testo, disegno, design&#10;&#10;Descrizione generata automaticamente">
            <a:extLst>
              <a:ext uri="{FF2B5EF4-FFF2-40B4-BE49-F238E27FC236}">
                <a16:creationId xmlns:a16="http://schemas.microsoft.com/office/drawing/2014/main" id="{B3B684D8-47EA-3C13-F9B2-8D3F5F2D4D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83" y="1037635"/>
            <a:ext cx="4976624" cy="4377718"/>
          </a:xfrm>
          <a:prstGeom prst="rect">
            <a:avLst/>
          </a:prstGeom>
        </p:spPr>
      </p:pic>
      <p:cxnSp>
        <p:nvCxnSpPr>
          <p:cNvPr id="8" name="Straight Arrow Connector 17">
            <a:extLst>
              <a:ext uri="{FF2B5EF4-FFF2-40B4-BE49-F238E27FC236}">
                <a16:creationId xmlns:a16="http://schemas.microsoft.com/office/drawing/2014/main" id="{9CA14D2C-52B0-3FCE-04FB-BF979B6F114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275856" y="2714924"/>
            <a:ext cx="550630" cy="27060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" name="Immagine 9" descr="Immagine che contiene Rettangolo, Policromia, linea, schermata&#10;&#10;Descrizione generata automaticamente">
            <a:extLst>
              <a:ext uri="{FF2B5EF4-FFF2-40B4-BE49-F238E27FC236}">
                <a16:creationId xmlns:a16="http://schemas.microsoft.com/office/drawing/2014/main" id="{3E2C58A4-230A-E4A9-8EAF-D75F068070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139" y="1168052"/>
            <a:ext cx="2816384" cy="498468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9FB5F94-AD71-76E0-4471-9C584AFCD6E4}"/>
              </a:ext>
            </a:extLst>
          </p:cNvPr>
          <p:cNvSpPr txBox="1"/>
          <p:nvPr/>
        </p:nvSpPr>
        <p:spPr>
          <a:xfrm>
            <a:off x="6058618" y="5468671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Dark energy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B0188F0-457C-79DC-FA5D-6B6FFE4933F2}"/>
              </a:ext>
            </a:extLst>
          </p:cNvPr>
          <p:cNvSpPr txBox="1"/>
          <p:nvPr/>
        </p:nvSpPr>
        <p:spPr>
          <a:xfrm>
            <a:off x="6213412" y="1681456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Inflation</a:t>
            </a:r>
            <a:endParaRPr lang="it-IT" sz="1600" dirty="0">
              <a:solidFill>
                <a:srgbClr val="000000"/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147CAEE-6A79-8206-4F88-4DA4E5CBB9DA}"/>
              </a:ext>
            </a:extLst>
          </p:cNvPr>
          <p:cNvSpPr txBox="1"/>
          <p:nvPr/>
        </p:nvSpPr>
        <p:spPr>
          <a:xfrm>
            <a:off x="5988085" y="2398251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8F05C2A-87E0-BA02-EE3E-C85317703E46}"/>
              </a:ext>
            </a:extLst>
          </p:cNvPr>
          <p:cNvSpPr txBox="1"/>
          <p:nvPr/>
        </p:nvSpPr>
        <p:spPr>
          <a:xfrm>
            <a:off x="5937259" y="2912062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Radiation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D7A24E6-1FB4-F792-A3C4-587944A34614}"/>
              </a:ext>
            </a:extLst>
          </p:cNvPr>
          <p:cNvSpPr txBox="1"/>
          <p:nvPr/>
        </p:nvSpPr>
        <p:spPr>
          <a:xfrm>
            <a:off x="5937259" y="4249585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Radiation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3612F18-56DE-3B05-3AA3-EC399CBC1501}"/>
              </a:ext>
            </a:extLst>
          </p:cNvPr>
          <p:cNvSpPr txBox="1"/>
          <p:nvPr/>
        </p:nvSpPr>
        <p:spPr>
          <a:xfrm>
            <a:off x="6041413" y="3459580"/>
            <a:ext cx="138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Volume dom.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BBC5F40-0379-F3FC-0711-A4E82782DC87}"/>
              </a:ext>
            </a:extLst>
          </p:cNvPr>
          <p:cNvSpPr txBox="1"/>
          <p:nvPr/>
        </p:nvSpPr>
        <p:spPr>
          <a:xfrm>
            <a:off x="6041413" y="5055257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Matter dom.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3B834DF-CD6C-C837-4555-C33CB1D8B7B0}"/>
              </a:ext>
            </a:extLst>
          </p:cNvPr>
          <p:cNvSpPr txBox="1"/>
          <p:nvPr/>
        </p:nvSpPr>
        <p:spPr>
          <a:xfrm>
            <a:off x="5266139" y="1121870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82449941-2CAB-5ADE-E550-E0899E1DF92A}"/>
                  </a:ext>
                </a:extLst>
              </p:cNvPr>
              <p:cNvSpPr txBox="1"/>
              <p:nvPr/>
            </p:nvSpPr>
            <p:spPr>
              <a:xfrm>
                <a:off x="7856385" y="2714924"/>
                <a:ext cx="10911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82449941-2CAB-5ADE-E550-E0899E1DF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6385" y="2714924"/>
                <a:ext cx="1091132" cy="338554"/>
              </a:xfrm>
              <a:prstGeom prst="rect">
                <a:avLst/>
              </a:prstGeom>
              <a:blipFill>
                <a:blip r:embed="rId5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B166E2B0-41BA-AB22-87EB-BE4F5D0B8A9B}"/>
                  </a:ext>
                </a:extLst>
              </p:cNvPr>
              <p:cNvSpPr txBox="1"/>
              <p:nvPr/>
            </p:nvSpPr>
            <p:spPr>
              <a:xfrm>
                <a:off x="7820252" y="1681456"/>
                <a:ext cx="95032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B166E2B0-41BA-AB22-87EB-BE4F5D0B8A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0252" y="1681456"/>
                <a:ext cx="950324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6F5A9072-57B0-BEBE-C076-6D195E14EFEA}"/>
                  </a:ext>
                </a:extLst>
              </p:cNvPr>
              <p:cNvSpPr txBox="1"/>
              <p:nvPr/>
            </p:nvSpPr>
            <p:spPr>
              <a:xfrm>
                <a:off x="7836884" y="2331221"/>
                <a:ext cx="862416" cy="360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≃1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6F5A9072-57B0-BEBE-C076-6D195E14E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6884" y="2331221"/>
                <a:ext cx="862416" cy="360612"/>
              </a:xfrm>
              <a:prstGeom prst="rect">
                <a:avLst/>
              </a:prstGeom>
              <a:blipFill>
                <a:blip r:embed="rId7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FEAF02B3-4423-5BB2-0EA0-FE8EAC2BD195}"/>
                  </a:ext>
                </a:extLst>
              </p:cNvPr>
              <p:cNvSpPr txBox="1"/>
              <p:nvPr/>
            </p:nvSpPr>
            <p:spPr>
              <a:xfrm>
                <a:off x="7865738" y="3438099"/>
                <a:ext cx="833562" cy="3600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≃3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FEAF02B3-4423-5BB2-0EA0-FE8EAC2BD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5738" y="3438099"/>
                <a:ext cx="833562" cy="360035"/>
              </a:xfrm>
              <a:prstGeom prst="rect">
                <a:avLst/>
              </a:prstGeom>
              <a:blipFill>
                <a:blip r:embed="rId8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4764269D-2D1B-362A-6416-111722EBEE32}"/>
                  </a:ext>
                </a:extLst>
              </p:cNvPr>
              <p:cNvSpPr txBox="1"/>
              <p:nvPr/>
            </p:nvSpPr>
            <p:spPr>
              <a:xfrm>
                <a:off x="7922000" y="3820520"/>
                <a:ext cx="8424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χ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hh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4764269D-2D1B-362A-6416-111722EBEE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2000" y="3820520"/>
                <a:ext cx="842410" cy="338554"/>
              </a:xfrm>
              <a:prstGeom prst="rect">
                <a:avLst/>
              </a:prstGeom>
              <a:blipFill>
                <a:blip r:embed="rId9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BA9A59E4-B9A0-50E6-D841-48D0A405C5E9}"/>
                  </a:ext>
                </a:extLst>
              </p:cNvPr>
              <p:cNvSpPr txBox="1"/>
              <p:nvPr/>
            </p:nvSpPr>
            <p:spPr>
              <a:xfrm>
                <a:off x="611560" y="5748809"/>
                <a:ext cx="6697539" cy="791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kern="1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Predictions</a:t>
                </a:r>
                <a:r>
                  <a:rPr lang="it-IT" sz="1600" kern="1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endParaRPr lang="it-IT" sz="1000" kern="1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0.9765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1.7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rh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4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sup>
                      </m:s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BA9A59E4-B9A0-50E6-D841-48D0A405C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748809"/>
                <a:ext cx="6697539" cy="791370"/>
              </a:xfrm>
              <a:prstGeom prst="rect">
                <a:avLst/>
              </a:prstGeom>
              <a:blipFill>
                <a:blip r:embed="rId10"/>
                <a:stretch>
                  <a:fillRect l="-455" t="-2308" b="-53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139085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SM on D7s and unwrapped </a:t>
            </a:r>
            <a:r>
              <a:rPr lang="en-GB" altLang="it-IT" dirty="0" err="1">
                <a:solidFill>
                  <a:srgbClr val="0000FF"/>
                </a:solidFill>
              </a:rPr>
              <a:t>inflaton</a:t>
            </a:r>
            <a:endParaRPr lang="en-US" altLang="it-IT" dirty="0">
              <a:solidFill>
                <a:srgbClr val="0000FF"/>
              </a:solidFill>
            </a:endParaRPr>
          </a:p>
        </p:txBody>
      </p:sp>
      <p:pic>
        <p:nvPicPr>
          <p:cNvPr id="5" name="Immagine 4" descr="Immagine che contiene testo, design&#10;&#10;Descrizione generata automaticamente">
            <a:extLst>
              <a:ext uri="{FF2B5EF4-FFF2-40B4-BE49-F238E27FC236}">
                <a16:creationId xmlns:a16="http://schemas.microsoft.com/office/drawing/2014/main" id="{7CDD8D97-1509-6FC4-862C-4B652695B0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6120"/>
            <a:ext cx="4968552" cy="4370619"/>
          </a:xfrm>
          <a:prstGeom prst="rect">
            <a:avLst/>
          </a:prstGeom>
        </p:spPr>
      </p:pic>
      <p:pic>
        <p:nvPicPr>
          <p:cNvPr id="13" name="Immagine 12" descr="Immagine che contiene Rettangolo, linea, schermata, Policromia&#10;&#10;Descrizione generata automaticamente">
            <a:extLst>
              <a:ext uri="{FF2B5EF4-FFF2-40B4-BE49-F238E27FC236}">
                <a16:creationId xmlns:a16="http://schemas.microsoft.com/office/drawing/2014/main" id="{3228D3F8-4F49-A59F-E24F-3763D7466C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522" y="1052736"/>
            <a:ext cx="2789544" cy="4937176"/>
          </a:xfrm>
          <a:prstGeom prst="rect">
            <a:avLst/>
          </a:prstGeom>
        </p:spPr>
      </p:pic>
      <p:cxnSp>
        <p:nvCxnSpPr>
          <p:cNvPr id="14" name="Straight Arrow Connector 17">
            <a:extLst>
              <a:ext uri="{FF2B5EF4-FFF2-40B4-BE49-F238E27FC236}">
                <a16:creationId xmlns:a16="http://schemas.microsoft.com/office/drawing/2014/main" id="{B1676695-2114-642F-9E42-BF378C88EA4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059832" y="2708920"/>
            <a:ext cx="550630" cy="27060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B06B94A-5DF6-057A-3091-7CF663532FF4}"/>
              </a:ext>
            </a:extLst>
          </p:cNvPr>
          <p:cNvSpPr txBox="1"/>
          <p:nvPr/>
        </p:nvSpPr>
        <p:spPr>
          <a:xfrm>
            <a:off x="5937258" y="3789040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Radiation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083E6F5-5F1B-AFA2-39F7-390D5FEB2A05}"/>
              </a:ext>
            </a:extLst>
          </p:cNvPr>
          <p:cNvSpPr txBox="1"/>
          <p:nvPr/>
        </p:nvSpPr>
        <p:spPr>
          <a:xfrm>
            <a:off x="6019313" y="5301208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Dark energy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C023047-6B5A-E972-0219-7B696D745F9A}"/>
              </a:ext>
            </a:extLst>
          </p:cNvPr>
          <p:cNvSpPr txBox="1"/>
          <p:nvPr/>
        </p:nvSpPr>
        <p:spPr>
          <a:xfrm>
            <a:off x="6218888" y="1612929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Inflation</a:t>
            </a:r>
            <a:endParaRPr lang="it-IT" sz="1600" dirty="0">
              <a:solidFill>
                <a:srgbClr val="000000"/>
              </a:solidFill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C64ACE6-8719-2460-89F2-B16078C7415B}"/>
              </a:ext>
            </a:extLst>
          </p:cNvPr>
          <p:cNvSpPr txBox="1"/>
          <p:nvPr/>
        </p:nvSpPr>
        <p:spPr>
          <a:xfrm>
            <a:off x="6038549" y="4889476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Matter dom.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C06FDC7-7198-650F-BA0E-2C4CFAD896E4}"/>
              </a:ext>
            </a:extLst>
          </p:cNvPr>
          <p:cNvSpPr txBox="1"/>
          <p:nvPr/>
        </p:nvSpPr>
        <p:spPr>
          <a:xfrm>
            <a:off x="6019313" y="2505670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0F7C105-748A-577A-5110-E94624C62F3C}"/>
                  </a:ext>
                </a:extLst>
              </p:cNvPr>
              <p:cNvSpPr txBox="1"/>
              <p:nvPr/>
            </p:nvSpPr>
            <p:spPr>
              <a:xfrm>
                <a:off x="7940828" y="2454606"/>
                <a:ext cx="862416" cy="360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≃8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D0F7C105-748A-577A-5110-E94624C62F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0828" y="2454606"/>
                <a:ext cx="862416" cy="360612"/>
              </a:xfrm>
              <a:prstGeom prst="rect">
                <a:avLst/>
              </a:prstGeom>
              <a:blipFill>
                <a:blip r:embed="rId5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899D3262-4807-005D-D5E1-C0448B252703}"/>
                  </a:ext>
                </a:extLst>
              </p:cNvPr>
              <p:cNvSpPr txBox="1"/>
              <p:nvPr/>
            </p:nvSpPr>
            <p:spPr>
              <a:xfrm>
                <a:off x="7751670" y="3002875"/>
                <a:ext cx="140064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  <m:r>
                        <a:rPr lang="it-IT" sz="16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𝛾𝛾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ϑ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ϑ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899D3262-4807-005D-D5E1-C0448B2527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1670" y="3002875"/>
                <a:ext cx="1400640" cy="338554"/>
              </a:xfrm>
              <a:prstGeom prst="rect">
                <a:avLst/>
              </a:prstGeom>
              <a:blipFill>
                <a:blip r:embed="rId6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12355205-1798-4484-BD70-35756C94E5FB}"/>
                  </a:ext>
                </a:extLst>
              </p:cNvPr>
              <p:cNvSpPr txBox="1"/>
              <p:nvPr/>
            </p:nvSpPr>
            <p:spPr>
              <a:xfrm>
                <a:off x="7888589" y="1607477"/>
                <a:ext cx="9503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12355205-1798-4484-BD70-35756C94E5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8589" y="1607477"/>
                <a:ext cx="950325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41867EBD-1F24-0708-30BB-BB1536DE70BF}"/>
                  </a:ext>
                </a:extLst>
              </p:cNvPr>
              <p:cNvSpPr txBox="1"/>
              <p:nvPr/>
            </p:nvSpPr>
            <p:spPr>
              <a:xfrm>
                <a:off x="7922858" y="3429005"/>
                <a:ext cx="833562" cy="3600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41867EBD-1F24-0708-30BB-BB1536DE70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2858" y="3429005"/>
                <a:ext cx="833562" cy="360035"/>
              </a:xfrm>
              <a:prstGeom prst="rect">
                <a:avLst/>
              </a:prstGeom>
              <a:blipFill>
                <a:blip r:embed="rId8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04D217AE-0EBC-C4F8-82E9-B7FC83F398E6}"/>
                  </a:ext>
                </a:extLst>
              </p:cNvPr>
              <p:cNvSpPr txBox="1"/>
              <p:nvPr/>
            </p:nvSpPr>
            <p:spPr>
              <a:xfrm>
                <a:off x="611560" y="5748809"/>
                <a:ext cx="6769674" cy="791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kern="1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Predictions: </a:t>
                </a:r>
              </a:p>
              <a:p>
                <a:endParaRPr lang="it-IT" sz="1000" kern="1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0.976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1.7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rh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3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.14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04D217AE-0EBC-C4F8-82E9-B7FC83F39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748809"/>
                <a:ext cx="6769674" cy="791370"/>
              </a:xfrm>
              <a:prstGeom prst="rect">
                <a:avLst/>
              </a:prstGeom>
              <a:blipFill>
                <a:blip r:embed="rId9"/>
                <a:stretch>
                  <a:fillRect l="-450" t="-2308" b="-53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02797DC-B531-B20B-3FA6-8EFE15AEAEDA}"/>
              </a:ext>
            </a:extLst>
          </p:cNvPr>
          <p:cNvSpPr txBox="1"/>
          <p:nvPr/>
        </p:nvSpPr>
        <p:spPr>
          <a:xfrm>
            <a:off x="5248626" y="1052736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24067884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SM on D3s and </a:t>
            </a:r>
            <a:r>
              <a:rPr lang="en-GB" altLang="it-IT" dirty="0" err="1">
                <a:solidFill>
                  <a:srgbClr val="0000FF"/>
                </a:solidFill>
              </a:rPr>
              <a:t>inflaton</a:t>
            </a:r>
            <a:r>
              <a:rPr lang="en-GB" altLang="it-IT" dirty="0">
                <a:solidFill>
                  <a:srgbClr val="0000FF"/>
                </a:solidFill>
              </a:rPr>
              <a:t> wrapped by D7s</a:t>
            </a:r>
            <a:endParaRPr lang="en-US" altLang="it-IT" dirty="0">
              <a:solidFill>
                <a:srgbClr val="0000FF"/>
              </a:solidFill>
            </a:endParaRPr>
          </a:p>
        </p:txBody>
      </p:sp>
      <p:pic>
        <p:nvPicPr>
          <p:cNvPr id="14" name="Immagine 13" descr="Immagine che contiene testo, disegno, diagramma, design&#10;&#10;Descrizione generata automaticamente">
            <a:extLst>
              <a:ext uri="{FF2B5EF4-FFF2-40B4-BE49-F238E27FC236}">
                <a16:creationId xmlns:a16="http://schemas.microsoft.com/office/drawing/2014/main" id="{AFE12099-0F02-E9CD-533A-9ADD192D59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5065372" cy="4455786"/>
          </a:xfrm>
          <a:prstGeom prst="rect">
            <a:avLst/>
          </a:prstGeom>
        </p:spPr>
      </p:pic>
      <p:cxnSp>
        <p:nvCxnSpPr>
          <p:cNvPr id="16" name="Straight Arrow Connector 17">
            <a:extLst>
              <a:ext uri="{FF2B5EF4-FFF2-40B4-BE49-F238E27FC236}">
                <a16:creationId xmlns:a16="http://schemas.microsoft.com/office/drawing/2014/main" id="{1586575B-809D-4E0A-8A5E-CA40159D1FA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91880" y="5229200"/>
            <a:ext cx="251618" cy="0"/>
          </a:xfrm>
          <a:prstGeom prst="straightConnector1">
            <a:avLst/>
          </a:prstGeom>
          <a:noFill/>
          <a:ln w="25400" algn="ctr">
            <a:solidFill>
              <a:srgbClr val="0070C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7">
            <a:extLst>
              <a:ext uri="{FF2B5EF4-FFF2-40B4-BE49-F238E27FC236}">
                <a16:creationId xmlns:a16="http://schemas.microsoft.com/office/drawing/2014/main" id="{FE1328D4-0470-08C5-787F-3C8058BCAA2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067059" y="2636912"/>
            <a:ext cx="550630" cy="27060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8" name="Immagine 17" descr="Immagine che contiene Rettangolo, Policromia, linea, schermata&#10;&#10;Descrizione generata automaticamente">
            <a:extLst>
              <a:ext uri="{FF2B5EF4-FFF2-40B4-BE49-F238E27FC236}">
                <a16:creationId xmlns:a16="http://schemas.microsoft.com/office/drawing/2014/main" id="{866597D2-AFA6-524D-22D1-8231502131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323" y="1184365"/>
            <a:ext cx="2816384" cy="4984680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74A8EEEF-ACBE-3520-676C-50270284CB06}"/>
              </a:ext>
            </a:extLst>
          </p:cNvPr>
          <p:cNvSpPr txBox="1"/>
          <p:nvPr/>
        </p:nvSpPr>
        <p:spPr>
          <a:xfrm>
            <a:off x="5039405" y="1121257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79CD399F-44D1-B6E9-05D1-9571E6DF91FD}"/>
              </a:ext>
            </a:extLst>
          </p:cNvPr>
          <p:cNvSpPr txBox="1"/>
          <p:nvPr/>
        </p:nvSpPr>
        <p:spPr>
          <a:xfrm>
            <a:off x="5999722" y="1716848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Inflation</a:t>
            </a:r>
            <a:endParaRPr lang="it-IT" sz="1600" dirty="0">
              <a:solidFill>
                <a:srgbClr val="000000"/>
              </a:solidFill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D12E7C0-4A73-2352-3EC8-485D3D6B1431}"/>
              </a:ext>
            </a:extLst>
          </p:cNvPr>
          <p:cNvSpPr txBox="1"/>
          <p:nvPr/>
        </p:nvSpPr>
        <p:spPr>
          <a:xfrm>
            <a:off x="5792652" y="2390764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1614BCF-9836-9581-6075-EAAB8EA5CD0D}"/>
              </a:ext>
            </a:extLst>
          </p:cNvPr>
          <p:cNvSpPr txBox="1"/>
          <p:nvPr/>
        </p:nvSpPr>
        <p:spPr>
          <a:xfrm>
            <a:off x="5731382" y="2893820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Radiation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51DCB5D4-BC42-2374-641F-D96EF3C8A6AC}"/>
              </a:ext>
            </a:extLst>
          </p:cNvPr>
          <p:cNvSpPr txBox="1"/>
          <p:nvPr/>
        </p:nvSpPr>
        <p:spPr>
          <a:xfrm>
            <a:off x="5860279" y="3451802"/>
            <a:ext cx="138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Volume dom.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DA1B164-D47B-61E5-C5E4-81C1EE248CE7}"/>
              </a:ext>
            </a:extLst>
          </p:cNvPr>
          <p:cNvSpPr txBox="1"/>
          <p:nvPr/>
        </p:nvSpPr>
        <p:spPr>
          <a:xfrm>
            <a:off x="5763902" y="4248357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Radiation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9FBF659-8E87-B2B6-6555-F0D4F3972278}"/>
              </a:ext>
            </a:extLst>
          </p:cNvPr>
          <p:cNvSpPr txBox="1"/>
          <p:nvPr/>
        </p:nvSpPr>
        <p:spPr>
          <a:xfrm>
            <a:off x="5883849" y="5046302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Matter dom.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8634983-DA38-5AF7-5CD2-D347F2054DCF}"/>
              </a:ext>
            </a:extLst>
          </p:cNvPr>
          <p:cNvSpPr txBox="1"/>
          <p:nvPr/>
        </p:nvSpPr>
        <p:spPr>
          <a:xfrm>
            <a:off x="5894546" y="5469398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Dark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A824ECA1-83DA-CB88-2403-36939DE1A3C3}"/>
                  </a:ext>
                </a:extLst>
              </p:cNvPr>
              <p:cNvSpPr txBox="1"/>
              <p:nvPr/>
            </p:nvSpPr>
            <p:spPr>
              <a:xfrm>
                <a:off x="7702980" y="1716848"/>
                <a:ext cx="11058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1.5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A824ECA1-83DA-CB88-2403-36939DE1A3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980" y="1716848"/>
                <a:ext cx="1105816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6CEC8B32-77B1-4A05-F114-CF2287E7F2B2}"/>
                  </a:ext>
                </a:extLst>
              </p:cNvPr>
              <p:cNvSpPr txBox="1"/>
              <p:nvPr/>
            </p:nvSpPr>
            <p:spPr>
              <a:xfrm>
                <a:off x="7776101" y="2353184"/>
                <a:ext cx="862416" cy="360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≃1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6CEC8B32-77B1-4A05-F114-CF2287E7F2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6101" y="2353184"/>
                <a:ext cx="862416" cy="360612"/>
              </a:xfrm>
              <a:prstGeom prst="rect">
                <a:avLst/>
              </a:prstGeom>
              <a:blipFill>
                <a:blip r:embed="rId6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ECEECADE-0810-E361-0301-3FF7959310CD}"/>
                  </a:ext>
                </a:extLst>
              </p:cNvPr>
              <p:cNvSpPr txBox="1"/>
              <p:nvPr/>
            </p:nvSpPr>
            <p:spPr>
              <a:xfrm>
                <a:off x="7714546" y="2673024"/>
                <a:ext cx="10911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ϕ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ECEECADE-0810-E361-0301-3FF7959310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546" y="2673024"/>
                <a:ext cx="1091132" cy="338554"/>
              </a:xfrm>
              <a:prstGeom prst="rect">
                <a:avLst/>
              </a:prstGeom>
              <a:blipFill>
                <a:blip r:embed="rId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C3D81AA2-A3E5-817F-B5CE-45DABC711666}"/>
                  </a:ext>
                </a:extLst>
              </p:cNvPr>
              <p:cNvSpPr txBox="1"/>
              <p:nvPr/>
            </p:nvSpPr>
            <p:spPr>
              <a:xfrm>
                <a:off x="7729209" y="3448157"/>
                <a:ext cx="1102866" cy="3600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≃10.5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C3D81AA2-A3E5-817F-B5CE-45DABC7116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209" y="3448157"/>
                <a:ext cx="1102866" cy="360035"/>
              </a:xfrm>
              <a:prstGeom prst="rect">
                <a:avLst/>
              </a:prstGeom>
              <a:blipFill>
                <a:blip r:embed="rId8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3F3D47B7-303E-0297-C9BE-74DDE8FD9C1A}"/>
                  </a:ext>
                </a:extLst>
              </p:cNvPr>
              <p:cNvSpPr txBox="1"/>
              <p:nvPr/>
            </p:nvSpPr>
            <p:spPr>
              <a:xfrm>
                <a:off x="7538211" y="3790356"/>
                <a:ext cx="16119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χ</m:t>
                      </m:r>
                      <m:r>
                        <a:rPr lang="it-IT" sz="160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sub>
                      </m:sSub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b>
                      </m:sSub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ϑ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ϑ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3F3D47B7-303E-0297-C9BE-74DDE8FD9C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8211" y="3790356"/>
                <a:ext cx="1611916" cy="338554"/>
              </a:xfrm>
              <a:prstGeom prst="rect">
                <a:avLst/>
              </a:prstGeom>
              <a:blipFill>
                <a:blip r:embed="rId9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455250E4-AE29-CA49-E87C-97C5CD770234}"/>
                  </a:ext>
                </a:extLst>
              </p:cNvPr>
              <p:cNvSpPr txBox="1"/>
              <p:nvPr/>
            </p:nvSpPr>
            <p:spPr>
              <a:xfrm>
                <a:off x="467544" y="5747725"/>
                <a:ext cx="8558220" cy="95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kern="1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Predictions: </a:t>
                </a:r>
              </a:p>
              <a:p>
                <a:endParaRPr lang="it-IT" sz="1000" kern="1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0.975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7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1.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8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rh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</m:sup>
                      </m:s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1.43</m:t>
                          </m:r>
                        </m:num>
                        <m:den>
                          <m:sSup>
                            <m:sSup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.36    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𝑍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=2</m:t>
                      </m:r>
                    </m:oMath>
                  </m:oMathPara>
                </a14:m>
                <a:endParaRPr lang="it-IT" sz="1600" b="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455250E4-AE29-CA49-E87C-97C5CD7702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747725"/>
                <a:ext cx="8558220" cy="953466"/>
              </a:xfrm>
              <a:prstGeom prst="rect">
                <a:avLst/>
              </a:prstGeom>
              <a:blipFill>
                <a:blip r:embed="rId10"/>
                <a:stretch>
                  <a:fillRect l="-427" t="-1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823483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SM on D3s and unwrapped </a:t>
            </a:r>
            <a:r>
              <a:rPr lang="en-GB" altLang="it-IT" dirty="0" err="1">
                <a:solidFill>
                  <a:srgbClr val="0000FF"/>
                </a:solidFill>
              </a:rPr>
              <a:t>inflaton</a:t>
            </a:r>
            <a:endParaRPr lang="en-US" altLang="it-IT" dirty="0">
              <a:solidFill>
                <a:srgbClr val="0000FF"/>
              </a:solidFill>
            </a:endParaRPr>
          </a:p>
        </p:txBody>
      </p:sp>
      <p:pic>
        <p:nvPicPr>
          <p:cNvPr id="6" name="Immagine 5" descr="Immagine che contiene testo, disegno, design&#10;&#10;Descrizione generata automaticamente">
            <a:extLst>
              <a:ext uri="{FF2B5EF4-FFF2-40B4-BE49-F238E27FC236}">
                <a16:creationId xmlns:a16="http://schemas.microsoft.com/office/drawing/2014/main" id="{8DFF0851-4321-894D-D60C-56240A490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5075274" cy="4464496"/>
          </a:xfrm>
          <a:prstGeom prst="rect">
            <a:avLst/>
          </a:prstGeom>
        </p:spPr>
      </p:pic>
      <p:cxnSp>
        <p:nvCxnSpPr>
          <p:cNvPr id="8" name="Straight Arrow Connector 17">
            <a:extLst>
              <a:ext uri="{FF2B5EF4-FFF2-40B4-BE49-F238E27FC236}">
                <a16:creationId xmlns:a16="http://schemas.microsoft.com/office/drawing/2014/main" id="{1586575B-809D-4E0A-8A5E-CA40159D1FA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92686" y="5301208"/>
            <a:ext cx="251618" cy="0"/>
          </a:xfrm>
          <a:prstGeom prst="straightConnector1">
            <a:avLst/>
          </a:prstGeom>
          <a:noFill/>
          <a:ln w="25400" algn="ctr">
            <a:solidFill>
              <a:srgbClr val="0070C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17">
            <a:extLst>
              <a:ext uri="{FF2B5EF4-FFF2-40B4-BE49-F238E27FC236}">
                <a16:creationId xmlns:a16="http://schemas.microsoft.com/office/drawing/2014/main" id="{CB84B012-D828-2CD9-CFDC-907119A229C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083686" y="2684128"/>
            <a:ext cx="550630" cy="270608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3" name="Immagine 12" descr="Immagine che contiene Rettangolo, linea, schermata, Policromia&#10;&#10;Descrizione generata automaticamente">
            <a:extLst>
              <a:ext uri="{FF2B5EF4-FFF2-40B4-BE49-F238E27FC236}">
                <a16:creationId xmlns:a16="http://schemas.microsoft.com/office/drawing/2014/main" id="{199BB5C3-9F49-2DC5-C95D-61AFA660DA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849" y="1050775"/>
            <a:ext cx="2899986" cy="5132645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5A69296-CF22-FE53-7B0C-D4DDBB59E1CF}"/>
              </a:ext>
            </a:extLst>
          </p:cNvPr>
          <p:cNvSpPr txBox="1"/>
          <p:nvPr/>
        </p:nvSpPr>
        <p:spPr>
          <a:xfrm>
            <a:off x="4949849" y="991161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B9870C9-C5E5-510C-9F93-DAD5CC13CFF7}"/>
              </a:ext>
            </a:extLst>
          </p:cNvPr>
          <p:cNvSpPr txBox="1"/>
          <p:nvPr/>
        </p:nvSpPr>
        <p:spPr>
          <a:xfrm>
            <a:off x="5835949" y="5480285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Dark energy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F4482C93-A1AB-62E1-0020-7A2867D8E754}"/>
              </a:ext>
            </a:extLst>
          </p:cNvPr>
          <p:cNvSpPr txBox="1"/>
          <p:nvPr/>
        </p:nvSpPr>
        <p:spPr>
          <a:xfrm>
            <a:off x="5821193" y="5014871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Matter dom.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22FB77E-16CA-1BCE-BB68-0AB750557F72}"/>
              </a:ext>
            </a:extLst>
          </p:cNvPr>
          <p:cNvSpPr txBox="1"/>
          <p:nvPr/>
        </p:nvSpPr>
        <p:spPr>
          <a:xfrm>
            <a:off x="5680930" y="3894591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Radiation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48986FF8-B8F7-A2B3-A97B-219D33E88EBC}"/>
              </a:ext>
            </a:extLst>
          </p:cNvPr>
          <p:cNvSpPr txBox="1"/>
          <p:nvPr/>
        </p:nvSpPr>
        <p:spPr>
          <a:xfrm>
            <a:off x="5795939" y="2823560"/>
            <a:ext cx="138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Volume dom.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F92EC10-4537-C36B-D0E6-6F22653BB5ED}"/>
              </a:ext>
            </a:extLst>
          </p:cNvPr>
          <p:cNvSpPr txBox="1"/>
          <p:nvPr/>
        </p:nvSpPr>
        <p:spPr>
          <a:xfrm>
            <a:off x="5763277" y="2318140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DD0856C-A304-44C5-7EEB-A337A70DC6E5}"/>
              </a:ext>
            </a:extLst>
          </p:cNvPr>
          <p:cNvSpPr txBox="1"/>
          <p:nvPr/>
        </p:nvSpPr>
        <p:spPr>
          <a:xfrm>
            <a:off x="5939401" y="161607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Inflation</a:t>
            </a:r>
            <a:endParaRPr lang="it-IT" sz="16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9A98458F-2979-968F-4B3E-42ACD31B75CF}"/>
                  </a:ext>
                </a:extLst>
              </p:cNvPr>
              <p:cNvSpPr txBox="1"/>
              <p:nvPr/>
            </p:nvSpPr>
            <p:spPr>
              <a:xfrm>
                <a:off x="7764774" y="1612884"/>
                <a:ext cx="11058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51.5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9A98458F-2979-968F-4B3E-42ACD31B7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4774" y="1612884"/>
                <a:ext cx="1105816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B2F47966-ADC0-B1C1-EDF1-9BF7189A4E2F}"/>
                  </a:ext>
                </a:extLst>
              </p:cNvPr>
              <p:cNvSpPr txBox="1"/>
              <p:nvPr/>
            </p:nvSpPr>
            <p:spPr>
              <a:xfrm>
                <a:off x="7764774" y="2250500"/>
                <a:ext cx="976229" cy="360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≃11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B2F47966-ADC0-B1C1-EDF1-9BF7189A4E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4774" y="2250500"/>
                <a:ext cx="976229" cy="360612"/>
              </a:xfrm>
              <a:prstGeom prst="rect">
                <a:avLst/>
              </a:prstGeom>
              <a:blipFill>
                <a:blip r:embed="rId6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8DA872FF-6818-FA5B-CB1A-0321B6B67BDF}"/>
                  </a:ext>
                </a:extLst>
              </p:cNvPr>
              <p:cNvSpPr txBox="1"/>
              <p:nvPr/>
            </p:nvSpPr>
            <p:spPr>
              <a:xfrm>
                <a:off x="7758361" y="3319832"/>
                <a:ext cx="989053" cy="3600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≃0.5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8DA872FF-6818-FA5B-CB1A-0321B6B67B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361" y="3319832"/>
                <a:ext cx="989053" cy="360035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magine 2" descr="Immagine che contiene Rettangolo, Policromia, linea, schermata&#10;&#10;Descrizione generata automaticamente">
            <a:extLst>
              <a:ext uri="{FF2B5EF4-FFF2-40B4-BE49-F238E27FC236}">
                <a16:creationId xmlns:a16="http://schemas.microsoft.com/office/drawing/2014/main" id="{95274AFD-8C4A-2225-EFD1-09A1C3141E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362" y="1075232"/>
            <a:ext cx="2816384" cy="498468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8E19CDBA-81D9-CCFA-222A-CCE82B4CB8B2}"/>
              </a:ext>
            </a:extLst>
          </p:cNvPr>
          <p:cNvSpPr txBox="1"/>
          <p:nvPr/>
        </p:nvSpPr>
        <p:spPr>
          <a:xfrm>
            <a:off x="5039405" y="1121257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885F4B-3729-A793-C2F7-C424DAE73E9D}"/>
              </a:ext>
            </a:extLst>
          </p:cNvPr>
          <p:cNvSpPr txBox="1"/>
          <p:nvPr/>
        </p:nvSpPr>
        <p:spPr>
          <a:xfrm>
            <a:off x="5949276" y="1638566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Inflation</a:t>
            </a:r>
            <a:endParaRPr lang="it-IT" sz="1600" dirty="0">
              <a:solidFill>
                <a:srgbClr val="000000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1DCD489-BB7B-C061-D9FF-0FC1FD33A676}"/>
              </a:ext>
            </a:extLst>
          </p:cNvPr>
          <p:cNvSpPr txBox="1"/>
          <p:nvPr/>
        </p:nvSpPr>
        <p:spPr>
          <a:xfrm>
            <a:off x="5820859" y="2272558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Inflaton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44FC758-5799-39BF-67B4-8B1E3344B75A}"/>
              </a:ext>
            </a:extLst>
          </p:cNvPr>
          <p:cNvSpPr txBox="1"/>
          <p:nvPr/>
        </p:nvSpPr>
        <p:spPr>
          <a:xfrm>
            <a:off x="5732728" y="2794132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Radiation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66320A3-8EFF-4966-47CD-9800636AA0CE}"/>
              </a:ext>
            </a:extLst>
          </p:cNvPr>
          <p:cNvSpPr txBox="1"/>
          <p:nvPr/>
        </p:nvSpPr>
        <p:spPr>
          <a:xfrm>
            <a:off x="5823361" y="3341313"/>
            <a:ext cx="138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Volume dom.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3308D70-D736-A381-4DC7-662354C9CE60}"/>
              </a:ext>
            </a:extLst>
          </p:cNvPr>
          <p:cNvSpPr txBox="1"/>
          <p:nvPr/>
        </p:nvSpPr>
        <p:spPr>
          <a:xfrm>
            <a:off x="5732728" y="4120722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Radiation</a:t>
            </a:r>
            <a:r>
              <a:rPr lang="it-IT" sz="1600" dirty="0">
                <a:solidFill>
                  <a:srgbClr val="000000"/>
                </a:solidFill>
              </a:rPr>
              <a:t> dom.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F785EDFE-098B-BDBB-A73E-D18DD2C784B3}"/>
              </a:ext>
            </a:extLst>
          </p:cNvPr>
          <p:cNvSpPr txBox="1"/>
          <p:nvPr/>
        </p:nvSpPr>
        <p:spPr>
          <a:xfrm>
            <a:off x="5872989" y="4934223"/>
            <a:ext cx="1282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Matter dom.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C6EA97D-88A4-C4D3-7B11-8B517952D63A}"/>
              </a:ext>
            </a:extLst>
          </p:cNvPr>
          <p:cNvSpPr txBox="1"/>
          <p:nvPr/>
        </p:nvSpPr>
        <p:spPr>
          <a:xfrm>
            <a:off x="5831834" y="5363213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Dark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B4C24528-1FF0-EF27-7A87-8C1C4B8EB321}"/>
                  </a:ext>
                </a:extLst>
              </p:cNvPr>
              <p:cNvSpPr txBox="1"/>
              <p:nvPr/>
            </p:nvSpPr>
            <p:spPr>
              <a:xfrm>
                <a:off x="7591665" y="2544387"/>
                <a:ext cx="13865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  <m:r>
                      <a:rPr lang="it-IT" sz="160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𝜒𝜒</m:t>
                    </m:r>
                  </m:oMath>
                </a14:m>
                <a:r>
                  <a:rPr lang="it-IT" sz="1600" kern="100" dirty="0">
                    <a:solidFill>
                      <a:srgbClr val="000000"/>
                    </a:solidFill>
                    <a:latin typeface="Aptos" panose="020B00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ϑ</m:t>
                        </m:r>
                      </m:e>
                      <m:sub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</m:sSub>
                    <m:sSub>
                      <m:sSub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ϑ</m:t>
                        </m:r>
                      </m:e>
                      <m:sub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</m:sSub>
                  </m:oMath>
                </a14:m>
                <a:endParaRPr lang="it-IT" sz="1600" kern="100" dirty="0">
                  <a:solidFill>
                    <a:srgbClr val="000000"/>
                  </a:solidFill>
                  <a:latin typeface="Aptos" panose="020B00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B4C24528-1FF0-EF27-7A87-8C1C4B8EB3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665" y="2544387"/>
                <a:ext cx="1386598" cy="338554"/>
              </a:xfrm>
              <a:prstGeom prst="rect">
                <a:avLst/>
              </a:prstGeom>
              <a:blipFill>
                <a:blip r:embed="rId9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BD2B5E1D-215E-3FC4-9502-F6F8DA334C61}"/>
                  </a:ext>
                </a:extLst>
              </p:cNvPr>
              <p:cNvSpPr txBox="1"/>
              <p:nvPr/>
            </p:nvSpPr>
            <p:spPr>
              <a:xfrm>
                <a:off x="7527530" y="3690038"/>
                <a:ext cx="16119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60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χ</m:t>
                      </m:r>
                      <m:r>
                        <a:rPr lang="it-IT" sz="160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sub>
                      </m:sSub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𝑑</m:t>
                          </m:r>
                        </m:sub>
                      </m:sSub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ϑ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ϑ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BD2B5E1D-215E-3FC4-9502-F6F8DA334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530" y="3690038"/>
                <a:ext cx="1611916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AC9AF5AB-36AD-7030-7E63-BEC6229C52E6}"/>
                  </a:ext>
                </a:extLst>
              </p:cNvPr>
              <p:cNvSpPr txBox="1"/>
              <p:nvPr/>
            </p:nvSpPr>
            <p:spPr>
              <a:xfrm>
                <a:off x="755576" y="5784672"/>
                <a:ext cx="1602298" cy="360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χ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≃11.5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1" name="CasellaDiTesto 30">
                <a:extLst>
                  <a:ext uri="{FF2B5EF4-FFF2-40B4-BE49-F238E27FC236}">
                    <a16:creationId xmlns:a16="http://schemas.microsoft.com/office/drawing/2014/main" id="{AC9AF5AB-36AD-7030-7E63-BEC6229C5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784672"/>
                <a:ext cx="1602298" cy="360612"/>
              </a:xfrm>
              <a:prstGeom prst="rect">
                <a:avLst/>
              </a:prstGeom>
              <a:blipFill>
                <a:blip r:embed="rId11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226EA543-ACAB-D54D-6911-6FF804721700}"/>
                  </a:ext>
                </a:extLst>
              </p:cNvPr>
              <p:cNvSpPr txBox="1"/>
              <p:nvPr/>
            </p:nvSpPr>
            <p:spPr>
              <a:xfrm>
                <a:off x="467544" y="5747725"/>
                <a:ext cx="8558220" cy="953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kern="1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</a:t>
                </a:r>
                <a:r>
                  <a:rPr lang="it-IT" sz="1600" kern="100" dirty="0" err="1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it-IT" sz="1600" kern="1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it-IT" sz="1600" kern="1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600" kern="1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before</a:t>
                </a:r>
                <a:r>
                  <a:rPr lang="it-IT" sz="1600" kern="1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r>
                  <a:rPr lang="it-IT" sz="1600" kern="1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same</a:t>
                </a:r>
                <a:r>
                  <a:rPr lang="it-IT" sz="1600" kern="1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it-IT" sz="1600" kern="1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predictions</a:t>
                </a:r>
                <a:r>
                  <a:rPr lang="it-IT" sz="1600" kern="1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</a:p>
              <a:p>
                <a:endParaRPr lang="it-IT" sz="1000" kern="1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0.97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57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1.</m:t>
                      </m:r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8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−5</m:t>
                          </m:r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rh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8</m:t>
                          </m:r>
                        </m:sup>
                      </m:s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1.43</m:t>
                          </m:r>
                        </m:num>
                        <m:den>
                          <m:sSup>
                            <m:sSup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.36    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𝑍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=2</m:t>
                      </m:r>
                    </m:oMath>
                  </m:oMathPara>
                </a14:m>
                <a:endParaRPr lang="it-IT" sz="1600" b="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226EA543-ACAB-D54D-6911-6FF804721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747725"/>
                <a:ext cx="8558220" cy="953466"/>
              </a:xfrm>
              <a:prstGeom prst="rect">
                <a:avLst/>
              </a:prstGeom>
              <a:blipFill>
                <a:blip r:embed="rId12"/>
                <a:stretch>
                  <a:fillRect t="-192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17">
            <a:extLst>
              <a:ext uri="{FF2B5EF4-FFF2-40B4-BE49-F238E27FC236}">
                <a16:creationId xmlns:a16="http://schemas.microsoft.com/office/drawing/2014/main" id="{A1B4DC1E-012C-3169-8396-4A409171881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382697" y="5949280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3672890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Conclusions on inflation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435" name="CasellaDiTesto 3">
                <a:extLst>
                  <a:ext uri="{FF2B5EF4-FFF2-40B4-BE49-F238E27FC236}">
                    <a16:creationId xmlns:a16="http://schemas.microsoft.com/office/drawing/2014/main" id="{4A566575-053C-B674-DBF4-ACD945F3D2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825" y="908720"/>
                <a:ext cx="8893175" cy="57420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285750" indent="-28575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Type IIB </a:t>
                </a:r>
                <a:r>
                  <a:rPr lang="en-US" altLang="it-IT" sz="1600" dirty="0" err="1">
                    <a:solidFill>
                      <a:srgbClr val="000000"/>
                    </a:solidFill>
                  </a:rPr>
                  <a:t>Kaehler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 moduli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⊥</m:t>
                    </m:r>
                    <m:r>
                      <a:rPr lang="it-IT" sz="160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are good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inflatons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ϕ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due to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approximate</a:t>
                </a:r>
                <a:r>
                  <a:rPr lang="it-IT" sz="1600" dirty="0">
                    <a:solidFill>
                      <a:srgbClr val="0000FF"/>
                    </a:solidFill>
                  </a:rPr>
                  <a:t> shift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symmetries</a:t>
                </a:r>
                <a:endParaRPr lang="it-IT" sz="1600" dirty="0">
                  <a:solidFill>
                    <a:srgbClr val="0000FF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altLang="it-IT" sz="1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V</m:t>
                    </m:r>
                    <m: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it-IT" sz="160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ϕ</m:t>
                    </m:r>
                    <m: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altLang="it-IT" sz="1600" dirty="0" err="1">
                    <a:solidFill>
                      <a:srgbClr val="000000"/>
                    </a:solidFill>
                  </a:rPr>
                  <a:t>determined</a:t>
                </a:r>
                <a:r>
                  <a:rPr lang="it-IT" altLang="it-IT" sz="1600" dirty="0">
                    <a:solidFill>
                      <a:srgbClr val="000000"/>
                    </a:solidFill>
                  </a:rPr>
                  <a:t> by nature of </a:t>
                </a:r>
                <a:r>
                  <a:rPr lang="it-IT" altLang="it-IT" sz="1600" dirty="0">
                    <a:solidFill>
                      <a:srgbClr val="0000FF"/>
                    </a:solidFill>
                  </a:rPr>
                  <a:t>breaking </a:t>
                </a:r>
                <a:r>
                  <a:rPr lang="it-IT" altLang="it-IT" sz="1600" dirty="0" err="1">
                    <a:solidFill>
                      <a:srgbClr val="0000FF"/>
                    </a:solidFill>
                  </a:rPr>
                  <a:t>effects</a:t>
                </a:r>
                <a:r>
                  <a:rPr lang="it-IT" alt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altLang="it-IT" sz="1600" dirty="0">
                    <a:solidFill>
                      <a:srgbClr val="000000"/>
                    </a:solidFill>
                  </a:rPr>
                  <a:t>(</a:t>
                </a:r>
                <a:r>
                  <a:rPr lang="it-IT" altLang="it-IT" sz="1600" dirty="0" err="1">
                    <a:solidFill>
                      <a:srgbClr val="000000"/>
                    </a:solidFill>
                  </a:rPr>
                  <a:t>pert</a:t>
                </a:r>
                <a:r>
                  <a:rPr lang="it-IT" altLang="it-IT" sz="1600" dirty="0">
                    <a:solidFill>
                      <a:srgbClr val="000000"/>
                    </a:solidFill>
                  </a:rPr>
                  <a:t>/non-</a:t>
                </a:r>
                <a:r>
                  <a:rPr lang="it-IT" altLang="it-IT" sz="1600" dirty="0" err="1">
                    <a:solidFill>
                      <a:srgbClr val="000000"/>
                    </a:solidFill>
                  </a:rPr>
                  <a:t>pert</a:t>
                </a:r>
                <a:r>
                  <a:rPr lang="it-IT" altLang="it-IT" sz="1600" dirty="0">
                    <a:solidFill>
                      <a:srgbClr val="000000"/>
                    </a:solidFill>
                  </a:rPr>
                  <a:t>.) and </a:t>
                </a:r>
                <a:r>
                  <a:rPr lang="it-IT" altLang="it-IT" sz="1600" dirty="0" err="1">
                    <a:solidFill>
                      <a:srgbClr val="0000FF"/>
                    </a:solidFill>
                  </a:rPr>
                  <a:t>topology</a:t>
                </a:r>
                <a:r>
                  <a:rPr lang="it-IT" altLang="it-IT" sz="1600" dirty="0">
                    <a:solidFill>
                      <a:srgbClr val="000000"/>
                    </a:solidFill>
                  </a:rPr>
                  <a:t> (bulk/</a:t>
                </a:r>
                <a:r>
                  <a:rPr lang="it-IT" altLang="it-IT" sz="1600" dirty="0" err="1">
                    <a:solidFill>
                      <a:srgbClr val="000000"/>
                    </a:solidFill>
                  </a:rPr>
                  <a:t>local</a:t>
                </a:r>
                <a:r>
                  <a:rPr lang="it-IT" alt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altLang="it-IT" sz="1600" dirty="0" err="1">
                    <a:solidFill>
                      <a:srgbClr val="000000"/>
                    </a:solidFill>
                  </a:rPr>
                  <a:t>cycle</a:t>
                </a:r>
                <a:r>
                  <a:rPr lang="it-IT" altLang="it-IT" sz="1600" dirty="0">
                    <a:solidFill>
                      <a:srgbClr val="000000"/>
                    </a:solidFill>
                  </a:rPr>
                  <a:t>)</a:t>
                </a:r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Wingdings" panose="05000000000000000000" pitchFamily="2" charset="2"/>
                  <a:buNone/>
                </a:pPr>
                <a:r>
                  <a:rPr lang="en-US" altLang="it-IT" sz="1000" dirty="0">
                    <a:solidFill>
                      <a:srgbClr val="FF0000"/>
                    </a:solidFill>
                  </a:rPr>
                  <a:t>                               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Wingdings" panose="05000000000000000000" pitchFamily="2" charset="2"/>
                  <a:buNone/>
                </a:pPr>
                <a:r>
                  <a:rPr lang="en-US" altLang="it-IT" sz="1600" dirty="0">
                    <a:solidFill>
                      <a:srgbClr val="FF0000"/>
                    </a:solidFill>
                  </a:rPr>
                  <a:t>                            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can have several scenarios 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Wingdings" panose="05000000000000000000" pitchFamily="2" charset="2"/>
                  <a:buNone/>
                </a:pPr>
                <a:r>
                  <a:rPr lang="en-US" altLang="it-IT" sz="1000" dirty="0">
                    <a:solidFill>
                      <a:srgbClr val="FF0000"/>
                    </a:solidFill>
                  </a:rPr>
                  <a:t>                          </a:t>
                </a:r>
                <a:r>
                  <a:rPr lang="en-US" altLang="it-IT" sz="1000" dirty="0">
                    <a:solidFill>
                      <a:srgbClr val="000000"/>
                    </a:solidFill>
                  </a:rPr>
                  <a:t>    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New model: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Loop Blow-up Inflation 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US" altLang="it-IT" sz="1600" dirty="0">
                  <a:solidFill>
                    <a:srgbClr val="0000FF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Inflation driven by a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blow-up mode 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with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V</m:t>
                    </m:r>
                    <m: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it-IT" sz="160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ϕ</m:t>
                    </m:r>
                    <m: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altLang="it-IT" sz="1600" dirty="0">
                    <a:solidFill>
                      <a:srgbClr val="000000"/>
                    </a:solidFill>
                  </a:rPr>
                  <a:t> generated by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1-loop corrections to K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US" altLang="it-IT" sz="1600" dirty="0">
                  <a:solidFill>
                    <a:srgbClr val="0000FF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FF"/>
                    </a:solidFill>
                  </a:rPr>
                  <a:t>1-loop K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: conjecture from toroidal computation </a:t>
                </a: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FF0000"/>
                  </a:buClr>
                  <a:buNone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                    + EFT matching with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1-loop 2-point function 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and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Coleman-Weinberg potential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US" altLang="it-IT" sz="10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 err="1">
                    <a:solidFill>
                      <a:srgbClr val="000000"/>
                    </a:solidFill>
                  </a:rPr>
                  <a:t>Inflaton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 potential: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EFT under control with inflation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inside </a:t>
                </a:r>
                <a:r>
                  <a:rPr lang="en-US" altLang="it-IT" sz="1600" dirty="0" err="1">
                    <a:solidFill>
                      <a:srgbClr val="0000FF"/>
                    </a:solidFill>
                  </a:rPr>
                  <a:t>Kaehler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 cone</a:t>
                </a: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FF0000"/>
                  </a:buClr>
                  <a:buNone/>
                </a:pPr>
                <a:endParaRPr lang="en-US" altLang="it-IT" sz="10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Microscopic parameters: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𝒱</m:t>
                        </m:r>
                        <m:r>
                          <a:rPr lang="it-IT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∼</m:t>
                        </m:r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𝒪</m:t>
                        </m:r>
                        <m:d>
                          <m:dPr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it-IT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it-IT" sz="1600" b="0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  <m:r>
                          <m:rPr>
                            <m:nor/>
                          </m:rPr>
                          <a:rPr lang="it-IT" sz="1600" b="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it-IT" sz="16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it-IT" altLang="it-IT" sz="1600" b="0" i="0" dirty="0" smtClean="0">
                            <a:solidFill>
                              <a:srgbClr val="000000"/>
                            </a:solidFill>
                          </a:rPr>
                          <m:t>and</m:t>
                        </m:r>
                        <m:r>
                          <m:rPr>
                            <m:nor/>
                          </m:rPr>
                          <a:rPr lang="it-IT" altLang="it-IT" sz="1600" b="0" i="0" dirty="0" smtClean="0">
                            <a:solidFill>
                              <a:srgbClr val="000000"/>
                            </a:solidFill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it-IT" sz="16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ϕ</m:t>
                        </m:r>
                      </m:e>
                      <m:sub>
                        <m:r>
                          <a:rPr lang="it-IT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b>
                    </m:sSub>
                    <m:r>
                      <a:rPr lang="it-IT" sz="16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0.2</m:t>
                        </m:r>
                      </m:e>
                    </m:d>
                  </m:oMath>
                </a14:m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US" altLang="it-IT" sz="10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Predictions: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0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0.9757</m:t>
                        </m:r>
                        <m: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≲</m:t>
                        </m:r>
                        <m:r>
                          <a:rPr lang="it-IT" sz="1600" i="1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it-IT" sz="1600" i="1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  <m:r>
                      <a:rPr lang="it-IT" sz="1600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≲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0.976</m:t>
                    </m:r>
                    <m: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</m:t>
                    </m:r>
                    <m:r>
                      <a:rPr lang="it-IT" sz="1600" kern="10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 </m:t>
                    </m:r>
                    <m:r>
                      <m:rPr>
                        <m:nor/>
                      </m:rPr>
                      <a:rPr lang="it-IT" altLang="it-IT" sz="1600" dirty="0">
                        <a:solidFill>
                          <a:srgbClr val="000000"/>
                        </a:solidFill>
                      </a:rPr>
                      <m:t>and</m:t>
                    </m:r>
                    <m:r>
                      <a:rPr lang="it-IT" sz="1600" kern="10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 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𝑟</m:t>
                    </m:r>
                    <m:r>
                      <a:rPr lang="it-IT" sz="1600" kern="10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</m:t>
                    </m:r>
                    <m: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it-IT" sz="1600" kern="10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×</m:t>
                    </m:r>
                    <m:sSup>
                      <m:sSup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i="1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FF0000"/>
                  </a:buClr>
                  <a:buNone/>
                </a:pPr>
                <a:endParaRPr lang="en-US" altLang="it-IT" sz="10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Post-inflation with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moduli domination 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and reheating from moduli decay</a:t>
                </a:r>
              </a:p>
              <a:p>
                <a:pPr marL="0" indent="0" eaLnBrk="1" hangingPunct="1">
                  <a:spcBef>
                    <a:spcPct val="0"/>
                  </a:spcBef>
                  <a:buClr>
                    <a:srgbClr val="FF0000"/>
                  </a:buClr>
                  <a:buNone/>
                </a:pPr>
                <a:endParaRPr lang="en-US" altLang="it-IT" sz="10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b="0" kern="1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Depending</a:t>
                </a:r>
                <a:r>
                  <a:rPr lang="it-IT" sz="1600" b="0" kern="1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on SM </a:t>
                </a:r>
                <a:r>
                  <a:rPr lang="it-IT" sz="1600" b="0" kern="100" dirty="0" err="1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realisation</a:t>
                </a:r>
                <a:r>
                  <a:rPr lang="it-IT" sz="1600" b="0" kern="100" dirty="0">
                    <a:solidFill>
                      <a:srgbClr val="000000"/>
                    </a:solidFill>
                    <a:effectLst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51.5≲</m:t>
                    </m:r>
                    <m:sSub>
                      <m:sSub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e</m:t>
                        </m:r>
                      </m:sub>
                    </m:sSub>
                    <m:r>
                      <a:rPr lang="it-IT" sz="1600" kern="10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≲</m:t>
                    </m:r>
                    <m:r>
                      <a:rPr lang="it-IT" sz="160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53</m:t>
                    </m:r>
                    <m:r>
                      <a:rPr lang="it-IT" sz="1600" b="0" i="0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it-IT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it-IT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≲</m:t>
                    </m:r>
                    <m:r>
                      <m:rPr>
                        <m:sty m:val="p"/>
                      </m:rPr>
                      <a:rPr lang="it-IT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Δ</m:t>
                    </m:r>
                    <m:sSub>
                      <m:sSubPr>
                        <m:ctrlP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16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eff</m:t>
                        </m:r>
                      </m:sub>
                    </m:sSub>
                    <m:r>
                      <a:rPr lang="it-IT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≲</m:t>
                    </m:r>
                    <m:r>
                      <a:rPr lang="it-IT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0.</m:t>
                    </m:r>
                    <m:r>
                      <a:rPr lang="it-IT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36</m:t>
                    </m:r>
                  </m:oMath>
                </a14:m>
                <a:endParaRPr lang="en-US" alt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8435" name="CasellaDiTesto 3">
                <a:extLst>
                  <a:ext uri="{FF2B5EF4-FFF2-40B4-BE49-F238E27FC236}">
                    <a16:creationId xmlns:a16="http://schemas.microsoft.com/office/drawing/2014/main" id="{4A566575-053C-B674-DBF4-ACD945F3D2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0825" y="908720"/>
                <a:ext cx="8893175" cy="5742021"/>
              </a:xfrm>
              <a:prstGeom prst="rect">
                <a:avLst/>
              </a:prstGeom>
              <a:blipFill>
                <a:blip r:embed="rId3"/>
                <a:stretch>
                  <a:fillRect l="-274" t="-31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442" name="Straight Arrow Connector 17">
            <a:extLst>
              <a:ext uri="{FF2B5EF4-FFF2-40B4-BE49-F238E27FC236}">
                <a16:creationId xmlns:a16="http://schemas.microsoft.com/office/drawing/2014/main" id="{1E1C3F9C-A6D3-A576-3FDA-B98CB7EA869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59632" y="1988840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D4CC0D5-0AD8-E943-5F10-91D2DA35EE83}"/>
                  </a:ext>
                </a:extLst>
              </p:cNvPr>
              <p:cNvSpPr txBox="1"/>
              <p:nvPr/>
            </p:nvSpPr>
            <p:spPr>
              <a:xfrm>
                <a:off x="2627784" y="3861048"/>
                <a:ext cx="2569486" cy="645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ϕ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𝒱</m:t>
                                  </m:r>
                                </m:e>
                                <m:sup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lit/>
                                    </m:r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e>
                                <m:sup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lit/>
                                    </m:r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3D4CC0D5-0AD8-E943-5F10-91D2DA35E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3861048"/>
                <a:ext cx="2569486" cy="6455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AF8214EB-756D-A749-B759-0D177BC5CABA}"/>
              </a:ext>
            </a:extLst>
          </p:cNvPr>
          <p:cNvSpPr txBox="1"/>
          <p:nvPr/>
        </p:nvSpPr>
        <p:spPr>
          <a:xfrm>
            <a:off x="3779912" y="2204864"/>
            <a:ext cx="3007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Bansal,Brunelli,MC,Hebecker,Kuespert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920" y="2355078"/>
            <a:ext cx="835216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sz="6400" dirty="0">
                <a:solidFill>
                  <a:srgbClr val="0000FF"/>
                </a:solidFill>
              </a:rPr>
              <a:t>Dark energy</a:t>
            </a:r>
            <a:endParaRPr lang="en-US" altLang="it-IT" sz="6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00233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 err="1">
                <a:solidFill>
                  <a:srgbClr val="0000FF"/>
                </a:solidFill>
              </a:rPr>
              <a:t>dS</a:t>
            </a:r>
            <a:r>
              <a:rPr lang="en-GB" altLang="it-IT" dirty="0">
                <a:solidFill>
                  <a:srgbClr val="0000FF"/>
                </a:solidFill>
              </a:rPr>
              <a:t> from string theory?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/>
              <p:nvPr/>
            </p:nvSpPr>
            <p:spPr>
              <a:xfrm>
                <a:off x="179512" y="908720"/>
                <a:ext cx="8784975" cy="5887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FF"/>
                    </a:solidFill>
                  </a:rPr>
                  <a:t>Stable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does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not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exist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Difficulty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get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with</a:t>
                </a:r>
                <a:r>
                  <a:rPr lang="it-IT" sz="1600" dirty="0">
                    <a:solidFill>
                      <a:srgbClr val="0000FF"/>
                    </a:solidFill>
                  </a:rPr>
                  <a:t> EFT </a:t>
                </a:r>
                <a:r>
                  <a:rPr lang="it-IT" sz="1600" dirty="0">
                    <a:solidFill>
                      <a:srgbClr val="000000"/>
                    </a:solidFill>
                  </a:rPr>
                  <a:t>under control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FF0000"/>
                    </a:solidFill>
                  </a:rPr>
                  <a:t>Extreme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point of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view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metastable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may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also</a:t>
                </a:r>
                <a:r>
                  <a:rPr lang="it-IT" sz="1600" dirty="0">
                    <a:solidFill>
                      <a:srgbClr val="000000"/>
                    </a:solidFill>
                  </a:rPr>
                  <a:t> be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incompatible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with </a:t>
                </a:r>
                <a:r>
                  <a:rPr lang="it-IT" sz="1600" dirty="0">
                    <a:solidFill>
                      <a:srgbClr val="0000FF"/>
                    </a:solidFill>
                  </a:rPr>
                  <a:t>QG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       No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conjectures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       DE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has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be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FF0000"/>
                    </a:solidFill>
                  </a:rPr>
                  <a:t>Conservative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point of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view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no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conjecture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applies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only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boundary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of moduli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space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         can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have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metastable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interior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of moduli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space</a:t>
                </a:r>
                <a:r>
                  <a:rPr lang="it-IT" sz="1600" dirty="0">
                    <a:solidFill>
                      <a:srgbClr val="FF0000"/>
                    </a:solidFill>
                  </a:rPr>
                  <a:t>              </a:t>
                </a:r>
                <a:r>
                  <a:rPr lang="it-IT" sz="1600" dirty="0">
                    <a:solidFill>
                      <a:srgbClr val="000000"/>
                    </a:solidFill>
                  </a:rPr>
                  <a:t>                 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No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with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parametric</a:t>
                </a:r>
                <a:r>
                  <a:rPr lang="it-IT" sz="1600" dirty="0">
                    <a:solidFill>
                      <a:srgbClr val="000000"/>
                    </a:solidFill>
                  </a:rPr>
                  <a:t> control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but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with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numerical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control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OK due to </a:t>
                </a:r>
                <a:r>
                  <a:rPr lang="it-IT" sz="1600" dirty="0">
                    <a:solidFill>
                      <a:srgbClr val="0000FF"/>
                    </a:solidFill>
                  </a:rPr>
                  <a:t>small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parameters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W</m:t>
                        </m:r>
                      </m:e>
                      <m:sub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≪1</m:t>
                    </m:r>
                  </m:oMath>
                </a14:m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in </a:t>
                </a:r>
                <a:r>
                  <a:rPr lang="it-IT" sz="1600" dirty="0">
                    <a:solidFill>
                      <a:srgbClr val="0000FF"/>
                    </a:solidFill>
                  </a:rPr>
                  <a:t>KKLT </a:t>
                </a:r>
                <a:r>
                  <a:rPr lang="it-IT" sz="1600" dirty="0">
                    <a:solidFill>
                      <a:srgbClr val="000000"/>
                    </a:solidFill>
                  </a:rPr>
                  <a:t>and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𝒱</m:t>
                        </m:r>
                      </m:e>
                      <m:sup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a:rPr lang="it-IT" sz="1600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∼</m:t>
                    </m:r>
                    <m:sSup>
                      <m:sSup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−1/</m:t>
                            </m:r>
                            <m: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b>
                        </m:sSub>
                      </m:sup>
                    </m:sSup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≪1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in </a:t>
                </a:r>
                <a:r>
                  <a:rPr lang="it-IT" sz="1600" dirty="0">
                    <a:solidFill>
                      <a:srgbClr val="0000FF"/>
                    </a:solidFill>
                  </a:rPr>
                  <a:t>LVS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Several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uplifting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mechanisms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anti-D3s, D-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terms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T-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branes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’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effects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</a:t>
                </a:r>
                <a:r>
                  <a:rPr lang="it-IT" sz="1600" baseline="30000" dirty="0" err="1">
                    <a:solidFill>
                      <a:srgbClr val="000000"/>
                    </a:solidFill>
                  </a:rPr>
                  <a:t>cx</a:t>
                </a:r>
                <a:r>
                  <a:rPr lang="it-IT" sz="1600" baseline="300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baseline="30000" dirty="0" err="1">
                    <a:solidFill>
                      <a:srgbClr val="000000"/>
                    </a:solidFill>
                  </a:rPr>
                  <a:t>str</a:t>
                </a:r>
                <a:r>
                  <a:rPr lang="it-IT" sz="1600" baseline="300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≠ 0, non-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pert</a:t>
                </a:r>
                <a:r>
                  <a:rPr lang="it-IT" sz="1600" dirty="0">
                    <a:solidFill>
                      <a:srgbClr val="000000"/>
                    </a:solidFill>
                  </a:rPr>
                  <a:t>.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singularities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Progress in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classifying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’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and </a:t>
                </a:r>
                <a:r>
                  <a:rPr lang="it-IT" sz="1600" dirty="0">
                    <a:solidFill>
                      <a:srgbClr val="0000FF"/>
                    </a:solidFill>
                  </a:rPr>
                  <a:t>g</a:t>
                </a:r>
                <a:r>
                  <a:rPr lang="it-IT" sz="1600" baseline="-25000" dirty="0">
                    <a:solidFill>
                      <a:srgbClr val="0000FF"/>
                    </a:solidFill>
                  </a:rPr>
                  <a:t>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corrections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using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>
                    <a:solidFill>
                      <a:srgbClr val="0000FF"/>
                    </a:solidFill>
                  </a:rPr>
                  <a:t>10D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symmetries</a:t>
                </a: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Global </a:t>
                </a:r>
                <a:r>
                  <a:rPr lang="it-IT" sz="1600" dirty="0">
                    <a:solidFill>
                      <a:srgbClr val="0000FF"/>
                    </a:solidFill>
                  </a:rPr>
                  <a:t>CY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models with </a:t>
                </a:r>
                <a:r>
                  <a:rPr lang="it-IT" sz="1600" dirty="0">
                    <a:solidFill>
                      <a:srgbClr val="0000FF"/>
                    </a:solidFill>
                  </a:rPr>
                  <a:t>SM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on </a:t>
                </a:r>
                <a:r>
                  <a:rPr lang="it-IT" sz="1600" dirty="0">
                    <a:solidFill>
                      <a:srgbClr val="0000FF"/>
                    </a:solidFill>
                  </a:rPr>
                  <a:t>D3s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and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from </a:t>
                </a:r>
                <a:r>
                  <a:rPr lang="it-IT" sz="1600" dirty="0">
                    <a:solidFill>
                      <a:srgbClr val="0000FF"/>
                    </a:solidFill>
                  </a:rPr>
                  <a:t>T-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branes</a:t>
                </a: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</a:t>
                </a:r>
              </a:p>
              <a:p>
                <a:pPr>
                  <a:buClr>
                    <a:srgbClr val="FF0000"/>
                  </a:buClr>
                </a:pPr>
                <a:endParaRPr lang="it-IT" sz="12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FF"/>
                    </a:solidFill>
                  </a:rPr>
                  <a:t>Metastable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may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exist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but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its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lifetime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upper-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bounded</a:t>
                </a:r>
                <a:endParaRPr lang="it-IT" sz="16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84975" cy="5887766"/>
              </a:xfrm>
              <a:prstGeom prst="rect">
                <a:avLst/>
              </a:prstGeom>
              <a:blipFill>
                <a:blip r:embed="rId3"/>
                <a:stretch>
                  <a:fillRect l="-277" t="-3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17">
            <a:extLst>
              <a:ext uri="{FF2B5EF4-FFF2-40B4-BE49-F238E27FC236}">
                <a16:creationId xmlns:a16="http://schemas.microsoft.com/office/drawing/2014/main" id="{8980B8B6-EA4A-A920-ABAE-9B1871B7B7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55576" y="2204864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17">
            <a:extLst>
              <a:ext uri="{FF2B5EF4-FFF2-40B4-BE49-F238E27FC236}">
                <a16:creationId xmlns:a16="http://schemas.microsoft.com/office/drawing/2014/main" id="{91398587-70F0-D1FA-5D88-9F28CCF3A71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55576" y="2611829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89E0D76-52B5-C324-812C-574CE7D9D029}"/>
              </a:ext>
            </a:extLst>
          </p:cNvPr>
          <p:cNvSpPr txBox="1"/>
          <p:nvPr/>
        </p:nvSpPr>
        <p:spPr>
          <a:xfrm>
            <a:off x="6012158" y="3860054"/>
            <a:ext cx="28884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MC,de</a:t>
            </a:r>
            <a:r>
              <a:rPr lang="it-IT" sz="1200" dirty="0">
                <a:solidFill>
                  <a:srgbClr val="FF0000"/>
                </a:solidFill>
              </a:rPr>
              <a:t> </a:t>
            </a:r>
            <a:r>
              <a:rPr lang="it-IT" sz="1200" dirty="0" err="1">
                <a:solidFill>
                  <a:srgbClr val="FF0000"/>
                </a:solidFill>
              </a:rPr>
              <a:t>Alwis,Maharana,Muia,Quevedo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7DE2DBD-443B-DE72-E9CC-479536C4C531}"/>
              </a:ext>
            </a:extLst>
          </p:cNvPr>
          <p:cNvSpPr txBox="1"/>
          <p:nvPr/>
        </p:nvSpPr>
        <p:spPr>
          <a:xfrm>
            <a:off x="5828692" y="5287367"/>
            <a:ext cx="31357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Burgess,MC,Ciupke,Krippendorf,Quevedo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A5316A5-E441-4721-6DF5-90FA6305D8D0}"/>
              </a:ext>
            </a:extLst>
          </p:cNvPr>
          <p:cNvSpPr txBox="1"/>
          <p:nvPr/>
        </p:nvSpPr>
        <p:spPr>
          <a:xfrm>
            <a:off x="4878096" y="5925029"/>
            <a:ext cx="4250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MC,Garcia</a:t>
            </a:r>
            <a:r>
              <a:rPr lang="it-IT" sz="1200" dirty="0">
                <a:solidFill>
                  <a:srgbClr val="FF0000"/>
                </a:solidFill>
              </a:rPr>
              <a:t> </a:t>
            </a:r>
            <a:r>
              <a:rPr lang="it-IT" sz="1200" dirty="0" err="1">
                <a:solidFill>
                  <a:srgbClr val="FF0000"/>
                </a:solidFill>
              </a:rPr>
              <a:t>Extebarria,Quevedo,Schacher,Shukla,Valandro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E4F8B08-C4F0-9B7F-EFC1-E351C575C1AD}"/>
              </a:ext>
            </a:extLst>
          </p:cNvPr>
          <p:cNvSpPr txBox="1"/>
          <p:nvPr/>
        </p:nvSpPr>
        <p:spPr>
          <a:xfrm>
            <a:off x="3995936" y="1997479"/>
            <a:ext cx="2320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 dirty="0" err="1">
                <a:solidFill>
                  <a:srgbClr val="000000"/>
                </a:solidFill>
              </a:rPr>
              <a:t>see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Ooguri’s</a:t>
            </a:r>
            <a:r>
              <a:rPr lang="it-IT" sz="1600" dirty="0">
                <a:solidFill>
                  <a:srgbClr val="000000"/>
                </a:solidFill>
              </a:rPr>
              <a:t> talk</a:t>
            </a:r>
          </a:p>
        </p:txBody>
      </p:sp>
      <p:cxnSp>
        <p:nvCxnSpPr>
          <p:cNvPr id="3" name="Straight Arrow Connector 17">
            <a:extLst>
              <a:ext uri="{FF2B5EF4-FFF2-40B4-BE49-F238E27FC236}">
                <a16:creationId xmlns:a16="http://schemas.microsoft.com/office/drawing/2014/main" id="{AF9AA043-8DC8-5640-E06F-26C10011434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55576" y="3356992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76D3FB-6F5E-CD7B-0BB4-FFE7936FAD93}"/>
              </a:ext>
            </a:extLst>
          </p:cNvPr>
          <p:cNvSpPr txBox="1"/>
          <p:nvPr/>
        </p:nvSpPr>
        <p:spPr>
          <a:xfrm>
            <a:off x="6280319" y="6321460"/>
            <a:ext cx="2672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 dirty="0" err="1">
                <a:solidFill>
                  <a:srgbClr val="000000"/>
                </a:solidFill>
              </a:rPr>
              <a:t>see</a:t>
            </a:r>
            <a:r>
              <a:rPr lang="it-IT" sz="1600" dirty="0">
                <a:solidFill>
                  <a:srgbClr val="000000"/>
                </a:solidFill>
              </a:rPr>
              <a:t> talks by </a:t>
            </a:r>
            <a:r>
              <a:rPr lang="it-IT" sz="1600" dirty="0" err="1">
                <a:solidFill>
                  <a:srgbClr val="000000"/>
                </a:solidFill>
              </a:rPr>
              <a:t>Dvali</a:t>
            </a:r>
            <a:r>
              <a:rPr lang="it-IT" sz="1600" dirty="0">
                <a:solidFill>
                  <a:srgbClr val="000000"/>
                </a:solidFill>
              </a:rPr>
              <a:t> and </a:t>
            </a:r>
            <a:r>
              <a:rPr lang="it-IT" sz="1600" dirty="0" err="1">
                <a:solidFill>
                  <a:srgbClr val="000000"/>
                </a:solidFill>
              </a:rPr>
              <a:t>Vafa</a:t>
            </a:r>
            <a:endParaRPr lang="it-IT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02267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Quintessence from string theory?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/>
              <p:nvPr/>
            </p:nvSpPr>
            <p:spPr>
              <a:xfrm>
                <a:off x="179512" y="908720"/>
                <a:ext cx="8784975" cy="5066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Take </a:t>
                </a:r>
                <a:r>
                  <a:rPr lang="it-IT" sz="1600" dirty="0">
                    <a:solidFill>
                      <a:srgbClr val="0000FF"/>
                    </a:solidFill>
                  </a:rPr>
                  <a:t>no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metastable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point of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view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        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implications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for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? 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Models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that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would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be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ruled</a:t>
                </a:r>
                <a:r>
                  <a:rPr lang="it-IT" sz="1600" dirty="0">
                    <a:solidFill>
                      <a:srgbClr val="FF0000"/>
                    </a:solidFill>
                  </a:rPr>
                  <a:t> out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i)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Saxion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slow-roll down a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shallow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(due to no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conjecture</a:t>
                </a:r>
                <a:r>
                  <a:rPr lang="it-IT" sz="1600" dirty="0">
                    <a:solidFill>
                      <a:srgbClr val="000000"/>
                    </a:solidFill>
                  </a:rPr>
                  <a:t>)</a:t>
                </a:r>
              </a:p>
              <a:p>
                <a:pPr>
                  <a:buClr>
                    <a:srgbClr val="FF0000"/>
                  </a:buClr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ii)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it-IT" sz="16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≳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(due to </a:t>
                </a:r>
                <a:r>
                  <a:rPr lang="it-IT" sz="1600" dirty="0">
                    <a:solidFill>
                      <a:srgbClr val="0000FF"/>
                    </a:solidFill>
                  </a:rPr>
                  <a:t>WGC</a:t>
                </a:r>
                <a:r>
                  <a:rPr lang="it-IT" sz="1600" dirty="0">
                    <a:solidFill>
                      <a:srgbClr val="000000"/>
                    </a:solidFill>
                  </a:rPr>
                  <a:t>)</a:t>
                </a: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Models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that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would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be </a:t>
                </a:r>
                <a:r>
                  <a:rPr lang="it-IT" sz="1600" dirty="0">
                    <a:solidFill>
                      <a:srgbClr val="2FAE02"/>
                    </a:solidFill>
                  </a:rPr>
                  <a:t>OK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</a:t>
                </a:r>
                <a:r>
                  <a:rPr lang="it-IT" sz="1600" dirty="0">
                    <a:solidFill>
                      <a:srgbClr val="FF0000"/>
                    </a:solidFill>
                  </a:rPr>
                  <a:t>i)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Saxion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/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hilltop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for a </a:t>
                </a:r>
                <a:r>
                  <a:rPr lang="it-IT" sz="1600" dirty="0">
                    <a:solidFill>
                      <a:srgbClr val="0000FF"/>
                    </a:solidFill>
                  </a:rPr>
                  <a:t>Minkowski/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AdS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vacuum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ii)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Saxion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runaway</a:t>
                </a: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84975" cy="5066515"/>
              </a:xfrm>
              <a:prstGeom prst="rect">
                <a:avLst/>
              </a:prstGeom>
              <a:blipFill>
                <a:blip r:embed="rId3"/>
                <a:stretch>
                  <a:fillRect l="-277" t="-36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17">
            <a:extLst>
              <a:ext uri="{FF2B5EF4-FFF2-40B4-BE49-F238E27FC236}">
                <a16:creationId xmlns:a16="http://schemas.microsoft.com/office/drawing/2014/main" id="{8980B8B6-EA4A-A920-ABAE-9B1871B7B7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1560" y="1484784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F3149755-24CB-E416-9E4A-1CA3E4FAC5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500" y="5499144"/>
            <a:ext cx="2160240" cy="126034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2F91DD24-3A9C-7333-D655-11099C0FE7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9417" y="4199239"/>
            <a:ext cx="2376264" cy="103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20112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Standard slow-roll</a:t>
            </a:r>
            <a:endParaRPr lang="en-US" altLang="it-IT" dirty="0">
              <a:solidFill>
                <a:srgbClr val="0000FF"/>
              </a:solidFill>
            </a:endParaRPr>
          </a:p>
        </p:txBody>
      </p:sp>
      <p:pic>
        <p:nvPicPr>
          <p:cNvPr id="3" name="Immagine 2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7C9FE4FE-DDEF-E944-DB33-3FB7E8842E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6498777" cy="36549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E3DB58E0-E866-A19D-3B80-055CE281803B}"/>
                  </a:ext>
                </a:extLst>
              </p:cNvPr>
              <p:cNvSpPr txBox="1"/>
              <p:nvPr/>
            </p:nvSpPr>
            <p:spPr>
              <a:xfrm>
                <a:off x="1619672" y="5356494"/>
                <a:ext cx="6408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8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d>
                        <m:dPr>
                          <m:ctrl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</m:d>
                      <m:r>
                        <a:rPr lang="it-IT" sz="18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it-IT" sz="18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it-IT" sz="18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</m:d>
                        </m:e>
                      </m:d>
                      <m:r>
                        <a:rPr lang="it-IT" sz="18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it-IT" sz="18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8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8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it-IT" sz="18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</m:t>
                      </m:r>
                      <m:r>
                        <m:rPr>
                          <m:nor/>
                        </m:rPr>
                        <a:rPr lang="it-IT" sz="18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since</m:t>
                      </m:r>
                      <m:r>
                        <m:rPr>
                          <m:nor/>
                        </m:rPr>
                        <a:rPr lang="it-IT" sz="18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</m:t>
                      </m:r>
                      <m:r>
                        <a:rPr lang="it-IT" sz="18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it-IT" sz="18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</m:d>
                      <m:r>
                        <a:rPr lang="it-IT" sz="18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≪1</m:t>
                      </m:r>
                      <m:r>
                        <m:rPr>
                          <m:nor/>
                        </m:rPr>
                        <a:rPr lang="it-IT" sz="18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</m:t>
                      </m:r>
                      <m:r>
                        <m:rPr>
                          <m:nor/>
                        </m:rPr>
                        <a:rPr lang="it-IT" sz="18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it-IT" sz="18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it-IT" sz="1800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ϕ</m:t>
                      </m:r>
                      <m:r>
                        <a:rPr lang="it-IT" sz="18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≫1</m:t>
                      </m:r>
                    </m:oMath>
                  </m:oMathPara>
                </a14:m>
                <a:endParaRPr lang="it-IT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E3DB58E0-E866-A19D-3B80-055CE2818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5356494"/>
                <a:ext cx="6408421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>
            <a:extLst>
              <a:ext uri="{FF2B5EF4-FFF2-40B4-BE49-F238E27FC236}">
                <a16:creationId xmlns:a16="http://schemas.microsoft.com/office/drawing/2014/main" id="{B773BE55-2BEB-DCC9-78A4-5AFEFDA4FF1B}"/>
              </a:ext>
            </a:extLst>
          </p:cNvPr>
          <p:cNvSpPr/>
          <p:nvPr/>
        </p:nvSpPr>
        <p:spPr bwMode="auto">
          <a:xfrm>
            <a:off x="1619672" y="5157192"/>
            <a:ext cx="2808312" cy="8054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10799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sz="3000" dirty="0">
                <a:solidFill>
                  <a:srgbClr val="0000FF"/>
                </a:solidFill>
              </a:rPr>
              <a:t>No quintessence at boundary of moduli space</a:t>
            </a:r>
            <a:endParaRPr lang="en-US" altLang="it-IT" sz="3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/>
              <p:nvPr/>
            </p:nvSpPr>
            <p:spPr>
              <a:xfrm>
                <a:off x="179512" y="908720"/>
                <a:ext cx="8784975" cy="57246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Focus on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type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IIB </a:t>
                </a:r>
                <a:r>
                  <a:rPr lang="it-IT" sz="1600" dirty="0">
                    <a:solidFill>
                      <a:srgbClr val="0000FF"/>
                    </a:solidFill>
                  </a:rPr>
                  <a:t>volume mode </a:t>
                </a:r>
                <a:r>
                  <a:rPr lang="it-IT" sz="1600" dirty="0">
                    <a:solidFill>
                      <a:srgbClr val="000000"/>
                    </a:solidFill>
                  </a:rPr>
                  <a:t>(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similar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results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for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type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IIA and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heterotic</a:t>
                </a:r>
                <a:r>
                  <a:rPr lang="it-IT" sz="1600" dirty="0">
                    <a:solidFill>
                      <a:srgbClr val="000000"/>
                    </a:solidFill>
                  </a:rPr>
                  <a:t>) 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         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</m:e>
                      <m:sub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𝜏</m:t>
                        </m:r>
                      </m:sub>
                    </m:sSub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𝑊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→∞</m:t>
                    </m:r>
                  </m:oMath>
                </a14:m>
                <a:r>
                  <a:rPr lang="it-IT" sz="1600" dirty="0">
                    <a:solidFill>
                      <a:srgbClr val="0000FF"/>
                    </a:solidFill>
                  </a:rPr>
                  <a:t>  </a:t>
                </a:r>
                <a:r>
                  <a:rPr lang="it-IT" sz="1600" dirty="0">
                    <a:solidFill>
                      <a:srgbClr val="000000"/>
                    </a:solidFill>
                  </a:rPr>
                  <a:t>(</a:t>
                </a:r>
                <a:r>
                  <a:rPr lang="it-IT" sz="160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it-IT" sz="1600" dirty="0">
                    <a:solidFill>
                      <a:srgbClr val="0000FF"/>
                    </a:solidFill>
                  </a:rPr>
                  <a:t>’ </a:t>
                </a:r>
                <a:r>
                  <a:rPr lang="it-IT" sz="1600" dirty="0">
                    <a:solidFill>
                      <a:srgbClr val="000000"/>
                    </a:solidFill>
                  </a:rPr>
                  <a:t>expansion under control)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If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it-IT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</m:sSub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d>
                  </m:oMath>
                </a14:m>
                <a:r>
                  <a:rPr lang="it-IT" sz="1600" dirty="0">
                    <a:solidFill>
                      <a:srgbClr val="0000FF"/>
                    </a:solidFill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it-IT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d>
                  </m:oMath>
                </a14:m>
                <a:r>
                  <a:rPr lang="it-IT" sz="1600" dirty="0">
                    <a:solidFill>
                      <a:srgbClr val="0000FF"/>
                    </a:solidFill>
                  </a:rPr>
                  <a:t> = 0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quantum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corrections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give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larger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suppression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𝜏</m:t>
                    </m:r>
                    <m:r>
                      <a:rPr lang="it-IT" sz="160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→∞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Similar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results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for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dilaton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𝑠</m:t>
                    </m:r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→∞</m:t>
                    </m:r>
                  </m:oMath>
                </a14:m>
                <a:r>
                  <a:rPr lang="it-IT" sz="1600" dirty="0">
                    <a:solidFill>
                      <a:srgbClr val="0000FF"/>
                    </a:solidFill>
                  </a:rPr>
                  <a:t>  </a:t>
                </a:r>
                <a:r>
                  <a:rPr lang="it-IT" sz="1600" dirty="0">
                    <a:solidFill>
                      <a:srgbClr val="000000"/>
                    </a:solidFill>
                  </a:rPr>
                  <a:t>(</a:t>
                </a:r>
                <a:r>
                  <a:rPr lang="it-IT" sz="1600" dirty="0">
                    <a:solidFill>
                      <a:srgbClr val="0000FF"/>
                    </a:solidFill>
                  </a:rPr>
                  <a:t>g</a:t>
                </a:r>
                <a:r>
                  <a:rPr lang="it-IT" sz="1600" baseline="-25000" dirty="0">
                    <a:solidFill>
                      <a:srgbClr val="0000FF"/>
                    </a:solidFill>
                  </a:rPr>
                  <a:t>s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expansion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under control)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84975" cy="5724644"/>
              </a:xfrm>
              <a:prstGeom prst="rect">
                <a:avLst/>
              </a:prstGeom>
              <a:blipFill>
                <a:blip r:embed="rId3"/>
                <a:stretch>
                  <a:fillRect l="-277" t="-31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17">
            <a:extLst>
              <a:ext uri="{FF2B5EF4-FFF2-40B4-BE49-F238E27FC236}">
                <a16:creationId xmlns:a16="http://schemas.microsoft.com/office/drawing/2014/main" id="{8980B8B6-EA4A-A920-ABAE-9B1871B7B7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19672" y="5474423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B88A772-2E73-4E3C-70C3-0A3A5D29C246}"/>
              </a:ext>
            </a:extLst>
          </p:cNvPr>
          <p:cNvSpPr txBox="1"/>
          <p:nvPr/>
        </p:nvSpPr>
        <p:spPr>
          <a:xfrm>
            <a:off x="6734496" y="1176661"/>
            <a:ext cx="2109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MC,Cunillera,Padilla,Pedro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88F5EFB-2957-C2DA-1CBB-ADD53720B56F}"/>
                  </a:ext>
                </a:extLst>
              </p:cNvPr>
              <p:cNvSpPr txBox="1"/>
              <p:nvPr/>
            </p:nvSpPr>
            <p:spPr>
              <a:xfrm>
                <a:off x="348174" y="1570933"/>
                <a:ext cx="7366667" cy="554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=−3</m:t>
                      </m:r>
                      <m:func>
                        <m:func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</m:fName>
                        <m:e>
                          <m:r>
                            <m:rPr>
                              <m:sty m:val="p"/>
                            </m:rPr>
                            <a:rPr lang="it-IT" sz="16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e>
                      </m:func>
                      <m:r>
                        <a:rPr lang="it-IT" sz="16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    ⇒  </m:t>
                      </m:r>
                      <m:r>
                        <a:rPr lang="it-IT" sz="16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𝑘𝑖𝑛</m:t>
                          </m:r>
                        </m:sub>
                      </m:sSub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𝜏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p>
                      </m:sSup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𝜏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𝜙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p>
                      </m:sSup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𝜙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           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𝜏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ad>
                            <m:radPr>
                              <m:degHide m:val="on"/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2/3</m:t>
                              </m:r>
                            </m:e>
                          </m:rad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p>
                      </m:sSup>
                    </m:oMath>
                  </m:oMathPara>
                </a14:m>
                <a:endParaRPr lang="it-IT" sz="16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88F5EFB-2957-C2DA-1CBB-ADD53720B5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174" y="1570933"/>
                <a:ext cx="7366667" cy="5549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61856A4-02D8-E0E6-29C1-7ADBBC68786A}"/>
                  </a:ext>
                </a:extLst>
              </p:cNvPr>
              <p:cNvSpPr txBox="1"/>
              <p:nvPr/>
            </p:nvSpPr>
            <p:spPr>
              <a:xfrm>
                <a:off x="422766" y="2923564"/>
                <a:ext cx="7366667" cy="553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sup>
                      </m:sSup>
                      <m:d>
                        <m:d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sub>
                                  </m:sSub>
                                  <m:r>
                                    <a:rPr 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</m:d>
                            </m:e>
                            <m:sup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sub>
                                  </m:sSub>
                                  <m:r>
                                    <a:rPr 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</m:d>
                            </m:e>
                            <m:sup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6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161856A4-02D8-E0E6-29C1-7ADBBC6878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66" y="2923564"/>
                <a:ext cx="7366667" cy="5533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6C1A4CE-7D84-7B03-4582-D528864A1239}"/>
                  </a:ext>
                </a:extLst>
              </p:cNvPr>
              <p:cNvSpPr txBox="1"/>
              <p:nvPr/>
            </p:nvSpPr>
            <p:spPr>
              <a:xfrm>
                <a:off x="755576" y="4373173"/>
                <a:ext cx="6206227" cy="553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3+</m:t>
                              </m:r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p>
                          </m:sSup>
                        </m:den>
                      </m:f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𝜆𝜙</m:t>
                          </m:r>
                        </m:sup>
                      </m:sSup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   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it-IT" sz="16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6C1A4CE-7D84-7B03-4582-D528864A1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373173"/>
                <a:ext cx="6206227" cy="5533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1342795-EF81-896C-50DC-76A9151ADEB1}"/>
                  </a:ext>
                </a:extLst>
              </p:cNvPr>
              <p:cNvSpPr txBox="1"/>
              <p:nvPr/>
            </p:nvSpPr>
            <p:spPr>
              <a:xfrm>
                <a:off x="600202" y="5164980"/>
                <a:ext cx="6862610" cy="694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sSup>
                        <m:sSup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=3 </m:t>
                      </m:r>
                      <m:sSup>
                        <m:sSup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</m:e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&gt;1</m:t>
                      </m:r>
                    </m:oMath>
                  </m:oMathPara>
                </a14:m>
                <a:endParaRPr lang="it-IT" sz="16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1342795-EF81-896C-50DC-76A9151AD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202" y="5164980"/>
                <a:ext cx="6862610" cy="69416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4FD84BC-16AA-AE66-103C-36AFEEB6AA73}"/>
              </a:ext>
            </a:extLst>
          </p:cNvPr>
          <p:cNvSpPr txBox="1"/>
          <p:nvPr/>
        </p:nvSpPr>
        <p:spPr>
          <a:xfrm>
            <a:off x="6268169" y="5342785"/>
            <a:ext cx="1608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No </a:t>
            </a:r>
            <a:r>
              <a:rPr lang="it-IT" sz="1600" dirty="0" err="1">
                <a:solidFill>
                  <a:srgbClr val="FF0000"/>
                </a:solidFill>
              </a:rPr>
              <a:t>acceleration</a:t>
            </a:r>
            <a:endParaRPr lang="it-IT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44129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Multifield quintessence?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/>
              <p:nvPr/>
            </p:nvSpPr>
            <p:spPr>
              <a:xfrm>
                <a:off x="179512" y="908720"/>
                <a:ext cx="8784975" cy="3581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Quintessence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could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still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work due to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kinetic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coupling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with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</a:t>
                </a: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FF"/>
                    </a:solidFill>
                  </a:rPr>
                  <a:t>                     non-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geodesic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motion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in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curved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field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space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gives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acceleration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>
                    <a:solidFill>
                      <a:srgbClr val="FF0000"/>
                    </a:solidFill>
                  </a:rPr>
                  <a:t>            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000" dirty="0">
                    <a:solidFill>
                      <a:srgbClr val="000000"/>
                    </a:solidFill>
                  </a:rPr>
                  <a:t>      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Idea: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000" dirty="0">
                    <a:solidFill>
                      <a:srgbClr val="000000"/>
                    </a:solidFill>
                  </a:rPr>
                  <a:t> 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gives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effective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time-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dependent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contribution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it-IT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it-IT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it-IT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if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it-IT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it-IT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acc>
                    <m:r>
                      <a:rPr lang="it-IT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≠0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However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does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not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work in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string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theory: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84975" cy="3581686"/>
              </a:xfrm>
              <a:prstGeom prst="rect">
                <a:avLst/>
              </a:prstGeom>
              <a:blipFill>
                <a:blip r:embed="rId3"/>
                <a:stretch>
                  <a:fillRect l="-277" t="-5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17">
            <a:extLst>
              <a:ext uri="{FF2B5EF4-FFF2-40B4-BE49-F238E27FC236}">
                <a16:creationId xmlns:a16="http://schemas.microsoft.com/office/drawing/2014/main" id="{8980B8B6-EA4A-A920-ABAE-9B1871B7B7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55577" y="1340768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B88A772-2E73-4E3C-70C3-0A3A5D29C246}"/>
              </a:ext>
            </a:extLst>
          </p:cNvPr>
          <p:cNvSpPr txBox="1"/>
          <p:nvPr/>
        </p:nvSpPr>
        <p:spPr>
          <a:xfrm>
            <a:off x="7381369" y="1180969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MC,Dibitetto,Pedro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88F5EFB-2957-C2DA-1CBB-ADD53720B56F}"/>
                  </a:ext>
                </a:extLst>
              </p:cNvPr>
              <p:cNvSpPr txBox="1"/>
              <p:nvPr/>
            </p:nvSpPr>
            <p:spPr>
              <a:xfrm>
                <a:off x="636229" y="1496916"/>
                <a:ext cx="7366667" cy="561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sz="1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it-IT" sz="1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    ⇒  </m:t>
                      </m:r>
                      <m:r>
                        <a:rPr lang="it-IT" sz="1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𝑘𝑖𝑛</m:t>
                          </m:r>
                        </m:sub>
                      </m:sSub>
                      <m:r>
                        <a:rPr lang="it-IT" sz="14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⊃</m:t>
                      </m:r>
                      <m:f>
                        <m:fPr>
                          <m:ctrlP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p>
                              <m: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</m:sSub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𝜃</m:t>
                      </m:r>
                      <m:sSup>
                        <m:sSupPr>
                          <m:ctrlP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p>
                      </m:sSup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𝜃</m:t>
                      </m:r>
                      <m:r>
                        <a:rPr lang="it-IT" sz="14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−2</m:t>
                          </m:r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rad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p>
                      </m:sSup>
                      <m:sSup>
                        <m:sSupPr>
                          <m:ctrlP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4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88F5EFB-2957-C2DA-1CBB-ADD53720B5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229" y="1496916"/>
                <a:ext cx="7366667" cy="5618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6C1A4CE-7D84-7B03-4582-D528864A1239}"/>
                  </a:ext>
                </a:extLst>
              </p:cNvPr>
              <p:cNvSpPr txBox="1"/>
              <p:nvPr/>
            </p:nvSpPr>
            <p:spPr>
              <a:xfrm>
                <a:off x="657983" y="2670520"/>
                <a:ext cx="4392488" cy="6273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eff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𝜆𝜙</m:t>
                          </m:r>
                        </m:sup>
                      </m:sSup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−2</m:t>
                          </m:r>
                          <m:rad>
                            <m:radPr>
                              <m:degHide m:val="on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rad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p>
                      </m:sSup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16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6C1A4CE-7D84-7B03-4582-D528864A1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983" y="2670520"/>
                <a:ext cx="4392488" cy="6273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1342795-EF81-896C-50DC-76A9151ADEB1}"/>
                  </a:ext>
                </a:extLst>
              </p:cNvPr>
              <p:cNvSpPr txBox="1"/>
              <p:nvPr/>
            </p:nvSpPr>
            <p:spPr>
              <a:xfrm>
                <a:off x="4306944" y="3747692"/>
                <a:ext cx="19915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unc>
                        <m:funcPr>
                          <m:ctrlPr>
                            <a:rPr lang="it-IT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ln</m:t>
                          </m:r>
                        </m:fName>
                        <m:e>
                          <m:r>
                            <a:rPr lang="it-IT" sz="14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it-IT" sz="14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X</m:t>
                          </m:r>
                          <m:r>
                            <a:rPr lang="it-IT" sz="14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acc>
                            <m:accPr>
                              <m:chr m:val="̅"/>
                              <m:ctrlP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𝑋</m:t>
                              </m:r>
                            </m:e>
                          </m:acc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it-IT" sz="14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1342795-EF81-896C-50DC-76A9151AD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6944" y="3747692"/>
                <a:ext cx="1991554" cy="307777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17">
            <a:extLst>
              <a:ext uri="{FF2B5EF4-FFF2-40B4-BE49-F238E27FC236}">
                <a16:creationId xmlns:a16="http://schemas.microsoft.com/office/drawing/2014/main" id="{D2D6D936-4373-7654-0662-6144DC01AA9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00999" y="3038117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Immagine 11">
            <a:extLst>
              <a:ext uri="{FF2B5EF4-FFF2-40B4-BE49-F238E27FC236}">
                <a16:creationId xmlns:a16="http://schemas.microsoft.com/office/drawing/2014/main" id="{4E5BDED2-D2DE-5B6E-1A64-1DDF6026FF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0895" y="2643657"/>
            <a:ext cx="2152891" cy="994913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5FF7785-7BF1-F900-0478-143FD8F18B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0511" y="3358392"/>
            <a:ext cx="185195" cy="281796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9F9E8B77-1DC5-19F9-C36C-BB02E12DCB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3103" y="2556495"/>
            <a:ext cx="277792" cy="2472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9F631C3D-844A-7307-53C7-829E5DF26448}"/>
                  </a:ext>
                </a:extLst>
              </p:cNvPr>
              <p:cNvSpPr txBox="1"/>
              <p:nvPr/>
            </p:nvSpPr>
            <p:spPr>
              <a:xfrm>
                <a:off x="6715436" y="2718123"/>
                <a:ext cx="2249051" cy="4970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140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it-IT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it-IT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it-IT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 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≃0</m:t>
                      </m:r>
                    </m:oMath>
                  </m:oMathPara>
                </a14:m>
                <a:endParaRPr lang="it-IT" sz="14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9F631C3D-844A-7307-53C7-829E5DF264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5436" y="2718123"/>
                <a:ext cx="2249051" cy="49705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4D0AC53-E98C-B6AF-AD42-37744587CE4F}"/>
                  </a:ext>
                </a:extLst>
              </p:cNvPr>
              <p:cNvSpPr txBox="1"/>
              <p:nvPr/>
            </p:nvSpPr>
            <p:spPr>
              <a:xfrm>
                <a:off x="6313096" y="3574036"/>
                <a:ext cx="2874280" cy="560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it-IT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sz="14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rad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r>
                        <a:rPr lang="it-IT" sz="1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4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−2</m:t>
                          </m:r>
                          <m:rad>
                            <m:radPr>
                              <m:degHide m:val="on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it-IT" sz="1400" b="0" i="1" kern="10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rad>
                          <m: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p>
                      </m:sSup>
                      <m:sSup>
                        <m:sSup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</m:acc>
                        </m:e>
                        <m:sup>
                          <m:r>
                            <a:rPr lang="it-IT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14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64D0AC53-E98C-B6AF-AD42-37744587CE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3096" y="3574036"/>
                <a:ext cx="2874280" cy="56047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Immagine 25">
            <a:extLst>
              <a:ext uri="{FF2B5EF4-FFF2-40B4-BE49-F238E27FC236}">
                <a16:creationId xmlns:a16="http://schemas.microsoft.com/office/drawing/2014/main" id="{6E188324-E32D-72ED-7439-5A4AA125F49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4957" y="4461029"/>
            <a:ext cx="3592555" cy="2205480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A0397C2D-B299-EBF7-A8DC-24A885DE4FF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82920" y="6292977"/>
            <a:ext cx="416689" cy="511834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CABDDF02-62BC-D405-5543-24460CDB502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9638" y="4367744"/>
            <a:ext cx="416689" cy="299049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694D65E4-9E59-A5E9-DD89-274600E092C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56069" y="4272463"/>
            <a:ext cx="2605588" cy="2493577"/>
          </a:xfrm>
          <a:prstGeom prst="rect">
            <a:avLst/>
          </a:prstGeom>
        </p:spPr>
      </p:pic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24FD84BC-16AA-AE66-103C-36AFEEB6AA73}"/>
              </a:ext>
            </a:extLst>
          </p:cNvPr>
          <p:cNvSpPr txBox="1"/>
          <p:nvPr/>
        </p:nvSpPr>
        <p:spPr>
          <a:xfrm>
            <a:off x="1854851" y="4164286"/>
            <a:ext cx="3139001" cy="33855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FF0000"/>
                </a:solidFill>
              </a:rPr>
              <a:t>fixed</a:t>
            </a:r>
            <a:r>
              <a:rPr lang="it-IT" sz="1600" dirty="0">
                <a:solidFill>
                  <a:srgbClr val="FF0000"/>
                </a:solidFill>
              </a:rPr>
              <a:t> points of </a:t>
            </a:r>
            <a:r>
              <a:rPr lang="it-IT" sz="1600" dirty="0" err="1">
                <a:solidFill>
                  <a:srgbClr val="FF0000"/>
                </a:solidFill>
              </a:rPr>
              <a:t>dynamical</a:t>
            </a:r>
            <a:r>
              <a:rPr lang="it-IT" sz="1600" dirty="0">
                <a:solidFill>
                  <a:srgbClr val="FF0000"/>
                </a:solidFill>
              </a:rPr>
              <a:t> system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A5D040F4-9DB3-0196-E98A-C1E8ACA15532}"/>
              </a:ext>
            </a:extLst>
          </p:cNvPr>
          <p:cNvSpPr txBox="1"/>
          <p:nvPr/>
        </p:nvSpPr>
        <p:spPr>
          <a:xfrm>
            <a:off x="7853471" y="4760541"/>
            <a:ext cx="1285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Brinkmann,MC</a:t>
            </a:r>
            <a:r>
              <a:rPr lang="it-IT" sz="1200" dirty="0">
                <a:solidFill>
                  <a:srgbClr val="FF0000"/>
                </a:solidFill>
              </a:rPr>
              <a:t>,</a:t>
            </a:r>
          </a:p>
          <a:p>
            <a:r>
              <a:rPr lang="it-IT" sz="1200" dirty="0" err="1">
                <a:solidFill>
                  <a:srgbClr val="FF0000"/>
                </a:solidFill>
              </a:rPr>
              <a:t>Dibitetto,Pedro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BEA77AD4-FFDC-CD25-7046-4CA786AA9097}"/>
              </a:ext>
            </a:extLst>
          </p:cNvPr>
          <p:cNvSpPr txBox="1"/>
          <p:nvPr/>
        </p:nvSpPr>
        <p:spPr>
          <a:xfrm>
            <a:off x="6010111" y="3965233"/>
            <a:ext cx="719674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rgbClr val="FF0000"/>
                </a:solidFill>
              </a:rPr>
              <a:t>today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45198C10-A140-8A02-B628-FE25678B243E}"/>
              </a:ext>
            </a:extLst>
          </p:cNvPr>
          <p:cNvSpPr txBox="1"/>
          <p:nvPr/>
        </p:nvSpPr>
        <p:spPr>
          <a:xfrm>
            <a:off x="6770850" y="4061480"/>
            <a:ext cx="261920" cy="26225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B4FD0889-E159-9D98-255B-76A9324EAC67}"/>
              </a:ext>
            </a:extLst>
          </p:cNvPr>
          <p:cNvSpPr txBox="1"/>
          <p:nvPr/>
        </p:nvSpPr>
        <p:spPr>
          <a:xfrm>
            <a:off x="7884368" y="5780003"/>
            <a:ext cx="1224136" cy="52322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it-IT" sz="1400" dirty="0" err="1">
                <a:solidFill>
                  <a:srgbClr val="000000"/>
                </a:solidFill>
              </a:rPr>
              <a:t>matter</a:t>
            </a:r>
            <a:r>
              <a:rPr lang="it-IT" sz="1400" dirty="0">
                <a:solidFill>
                  <a:srgbClr val="000000"/>
                </a:solidFill>
              </a:rPr>
              <a:t> dom.</a:t>
            </a:r>
          </a:p>
          <a:p>
            <a:r>
              <a:rPr lang="it-IT" sz="1400" dirty="0" err="1">
                <a:solidFill>
                  <a:srgbClr val="000000"/>
                </a:solidFill>
              </a:rPr>
              <a:t>initial</a:t>
            </a:r>
            <a:r>
              <a:rPr lang="it-IT" sz="1400" dirty="0">
                <a:solidFill>
                  <a:srgbClr val="000000"/>
                </a:solidFill>
              </a:rPr>
              <a:t> </a:t>
            </a:r>
            <a:r>
              <a:rPr lang="it-IT" sz="1400" dirty="0" err="1">
                <a:solidFill>
                  <a:srgbClr val="000000"/>
                </a:solidFill>
              </a:rPr>
              <a:t>cond.</a:t>
            </a:r>
            <a:endParaRPr lang="it-IT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28317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Challenges for quintessence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/>
              <p:nvPr/>
            </p:nvSpPr>
            <p:spPr>
              <a:xfrm>
                <a:off x="179512" y="908720"/>
                <a:ext cx="8784975" cy="5755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FF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has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be in </a:t>
                </a:r>
                <a:r>
                  <a:rPr lang="it-IT" sz="1600" dirty="0">
                    <a:solidFill>
                      <a:srgbClr val="0000FF"/>
                    </a:solidFill>
                  </a:rPr>
                  <a:t>bulk </a:t>
                </a:r>
                <a:r>
                  <a:rPr lang="it-IT" sz="1600" dirty="0">
                    <a:solidFill>
                      <a:srgbClr val="000000"/>
                    </a:solidFill>
                  </a:rPr>
                  <a:t>of moduli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space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000" dirty="0">
                    <a:solidFill>
                      <a:srgbClr val="FF0000"/>
                    </a:solidFill>
                  </a:rPr>
                  <a:t>         </a:t>
                </a: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Same control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issue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 + </a:t>
                </a:r>
                <a:r>
                  <a:rPr lang="it-IT" sz="1600" dirty="0">
                    <a:solidFill>
                      <a:srgbClr val="FF0000"/>
                    </a:solidFill>
                  </a:rPr>
                  <a:t>extra challenges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i) </a:t>
                </a:r>
                <a:r>
                  <a:rPr lang="it-IT" sz="1600" dirty="0">
                    <a:solidFill>
                      <a:srgbClr val="000000"/>
                    </a:solidFill>
                  </a:rPr>
                  <a:t>Ultra-light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field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ii)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String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and SUSY scale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above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1 TeV 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iii) </a:t>
                </a:r>
                <a:r>
                  <a:rPr lang="it-IT" sz="1600" dirty="0">
                    <a:solidFill>
                      <a:srgbClr val="000000"/>
                    </a:solidFill>
                  </a:rPr>
                  <a:t>Heavy volume mode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FF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Leading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order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  <m:r>
                      <a:rPr lang="it-IT" sz="160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lifted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while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f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flat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84975" cy="5755422"/>
              </a:xfrm>
              <a:prstGeom prst="rect">
                <a:avLst/>
              </a:prstGeom>
              <a:blipFill>
                <a:blip r:embed="rId3"/>
                <a:stretch>
                  <a:fillRect l="-277" t="-3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6C1A4CE-7D84-7B03-4582-D528864A1239}"/>
                  </a:ext>
                </a:extLst>
              </p:cNvPr>
              <p:cNvSpPr txBox="1"/>
              <p:nvPr/>
            </p:nvSpPr>
            <p:spPr>
              <a:xfrm>
                <a:off x="542976" y="2186777"/>
                <a:ext cx="6206227" cy="559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−60</m:t>
                          </m:r>
                        </m:sup>
                      </m:sSup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𝑓𝑟𝑜𝑚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   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𝜙𝜙</m:t>
                              </m:r>
                            </m:sub>
                          </m:sSub>
                        </m:num>
                        <m:den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≲1</m:t>
                      </m:r>
                    </m:oMath>
                  </m:oMathPara>
                </a14:m>
                <a:endParaRPr lang="it-IT" sz="16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66C1A4CE-7D84-7B03-4582-D528864A1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976" y="2186777"/>
                <a:ext cx="6206227" cy="5599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1342795-EF81-896C-50DC-76A9151ADEB1}"/>
                  </a:ext>
                </a:extLst>
              </p:cNvPr>
              <p:cNvSpPr txBox="1"/>
              <p:nvPr/>
            </p:nvSpPr>
            <p:spPr>
              <a:xfrm>
                <a:off x="683568" y="3261031"/>
                <a:ext cx="6862610" cy="605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it-IT" sz="160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rad>
                        </m:den>
                      </m:f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𝑇𝑒𝑉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 ⇔        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≲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30</m:t>
                          </m:r>
                        </m:sup>
                      </m:sSup>
                    </m:oMath>
                  </m:oMathPara>
                </a14:m>
                <a:endParaRPr lang="it-IT" sz="16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1342795-EF81-896C-50DC-76A9151ADE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261031"/>
                <a:ext cx="6862610" cy="60561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4FD84BC-16AA-AE66-103C-36AFEEB6AA73}"/>
              </a:ext>
            </a:extLst>
          </p:cNvPr>
          <p:cNvSpPr txBox="1"/>
          <p:nvPr/>
        </p:nvSpPr>
        <p:spPr>
          <a:xfrm>
            <a:off x="6372200" y="2249282"/>
            <a:ext cx="1824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radiatively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stable</a:t>
            </a:r>
            <a:r>
              <a:rPr lang="it-IT" sz="1600" dirty="0">
                <a:solidFill>
                  <a:srgbClr val="000000"/>
                </a:solidFill>
              </a:rPr>
              <a:t>?</a:t>
            </a:r>
          </a:p>
          <a:p>
            <a:r>
              <a:rPr lang="it-IT" sz="1600" dirty="0" err="1">
                <a:solidFill>
                  <a:srgbClr val="000000"/>
                </a:solidFill>
              </a:rPr>
              <a:t>fifth-forces</a:t>
            </a:r>
            <a:r>
              <a:rPr lang="it-IT" sz="1600" dirty="0">
                <a:solidFill>
                  <a:srgbClr val="000000"/>
                </a:solidFill>
              </a:rPr>
              <a:t>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FE0ED8F-BBCB-407D-F00D-3B92FBE2A56B}"/>
                  </a:ext>
                </a:extLst>
              </p:cNvPr>
              <p:cNvSpPr txBox="1"/>
              <p:nvPr/>
            </p:nvSpPr>
            <p:spPr>
              <a:xfrm>
                <a:off x="755576" y="4247762"/>
                <a:ext cx="2497739" cy="362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sub>
                      </m:sSub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1 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𝑚𝑒𝑉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p>
                        <m:sSup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−30</m:t>
                          </m:r>
                        </m:sup>
                      </m:sSup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it-IT" sz="16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FE0ED8F-BBCB-407D-F00D-3B92FBE2A5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4247762"/>
                <a:ext cx="2497739" cy="362472"/>
              </a:xfrm>
              <a:prstGeom prst="rect">
                <a:avLst/>
              </a:prstGeom>
              <a:blipFill>
                <a:blip r:embed="rId6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2831941-E14F-C967-D091-94A8D98FA625}"/>
              </a:ext>
            </a:extLst>
          </p:cNvPr>
          <p:cNvSpPr txBox="1"/>
          <p:nvPr/>
        </p:nvSpPr>
        <p:spPr>
          <a:xfrm>
            <a:off x="3154084" y="4220788"/>
            <a:ext cx="5117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</a:rPr>
              <a:t>from </a:t>
            </a:r>
            <a:r>
              <a:rPr lang="it-IT" sz="1600" dirty="0" err="1">
                <a:solidFill>
                  <a:srgbClr val="000000"/>
                </a:solidFill>
              </a:rPr>
              <a:t>fifth-forces</a:t>
            </a:r>
            <a:r>
              <a:rPr lang="it-IT" sz="1600" dirty="0">
                <a:solidFill>
                  <a:srgbClr val="000000"/>
                </a:solidFill>
              </a:rPr>
              <a:t> (screening/</a:t>
            </a:r>
            <a:r>
              <a:rPr lang="it-IT" sz="1600" dirty="0" err="1">
                <a:solidFill>
                  <a:srgbClr val="000000"/>
                </a:solidFill>
              </a:rPr>
              <a:t>sequestering</a:t>
            </a:r>
            <a:r>
              <a:rPr lang="it-IT" sz="1600" dirty="0">
                <a:solidFill>
                  <a:srgbClr val="000000"/>
                </a:solidFill>
              </a:rPr>
              <a:t> hard to work)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63264115-8E14-F7B6-2677-155660075321}"/>
                  </a:ext>
                </a:extLst>
              </p:cNvPr>
              <p:cNvSpPr txBox="1"/>
              <p:nvPr/>
            </p:nvSpPr>
            <p:spPr>
              <a:xfrm>
                <a:off x="4175504" y="4967665"/>
                <a:ext cx="291677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lead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d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  <m: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63264115-8E14-F7B6-2677-1556600753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504" y="4967665"/>
                <a:ext cx="2916776" cy="338554"/>
              </a:xfrm>
              <a:prstGeom prst="rect">
                <a:avLst/>
              </a:prstGeom>
              <a:blipFill>
                <a:blip r:embed="rId7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77D41988-389A-83C1-BFA1-2395377F1267}"/>
                  </a:ext>
                </a:extLst>
              </p:cNvPr>
              <p:cNvSpPr txBox="1"/>
              <p:nvPr/>
            </p:nvSpPr>
            <p:spPr>
              <a:xfrm>
                <a:off x="275415" y="5306853"/>
                <a:ext cx="3370674" cy="697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lead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b="0" i="0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sub</m:t>
                              </m:r>
                            </m:sub>
                          </m:sSub>
                        </m:den>
                      </m:f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600" b="0" i="1" kern="1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600" b="0" i="1" kern="10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b="0" i="1" kern="10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it-IT" sz="1600" b="0" i="1" kern="100" smtClean="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𝒱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−60</m:t>
                          </m:r>
                        </m:sup>
                      </m:sSup>
                    </m:oMath>
                  </m:oMathPara>
                </a14:m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77D41988-389A-83C1-BFA1-2395377F1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15" y="5306853"/>
                <a:ext cx="3370674" cy="69724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B1C9C7B-65A7-46BC-0E98-C9287EF2CF25}"/>
              </a:ext>
            </a:extLst>
          </p:cNvPr>
          <p:cNvSpPr txBox="1"/>
          <p:nvPr/>
        </p:nvSpPr>
        <p:spPr>
          <a:xfrm>
            <a:off x="3419872" y="5505913"/>
            <a:ext cx="4597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FF0000"/>
                </a:solidFill>
              </a:rPr>
              <a:t>cannot</a:t>
            </a:r>
            <a:r>
              <a:rPr lang="it-IT" sz="1600" dirty="0">
                <a:solidFill>
                  <a:srgbClr val="000000"/>
                </a:solidFill>
              </a:rPr>
              <a:t> be </a:t>
            </a:r>
            <a:r>
              <a:rPr lang="it-IT" sz="1600" dirty="0" err="1">
                <a:solidFill>
                  <a:srgbClr val="000000"/>
                </a:solidFill>
              </a:rPr>
              <a:t>obtained</a:t>
            </a:r>
            <a:r>
              <a:rPr lang="it-IT" sz="1600" dirty="0">
                <a:solidFill>
                  <a:srgbClr val="000000"/>
                </a:solidFill>
              </a:rPr>
              <a:t> with perturbative </a:t>
            </a:r>
            <a:r>
              <a:rPr lang="it-IT" sz="1600" dirty="0" err="1">
                <a:solidFill>
                  <a:srgbClr val="000000"/>
                </a:solidFill>
              </a:rPr>
              <a:t>corrections</a:t>
            </a:r>
            <a:endParaRPr lang="it-IT" sz="1600" dirty="0">
              <a:solidFill>
                <a:srgbClr val="000000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02AC22F-91D5-FBE1-2DEF-7A609ED87C39}"/>
              </a:ext>
            </a:extLst>
          </p:cNvPr>
          <p:cNvSpPr txBox="1"/>
          <p:nvPr/>
        </p:nvSpPr>
        <p:spPr>
          <a:xfrm>
            <a:off x="789754" y="6131511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since</a:t>
            </a:r>
            <a:endParaRPr lang="it-IT" sz="16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2B425F3-0284-4F1D-07DC-16B0B03698D8}"/>
                  </a:ext>
                </a:extLst>
              </p:cNvPr>
              <p:cNvSpPr txBox="1"/>
              <p:nvPr/>
            </p:nvSpPr>
            <p:spPr>
              <a:xfrm>
                <a:off x="1163331" y="6025636"/>
                <a:ext cx="7056784" cy="6169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</m:t>
                              </m:r>
                              <m:r>
                                <m:rPr>
                                  <m:sty m:val="p"/>
                                </m:rPr>
                                <a:rPr lang="it-IT" sz="1600" b="0" i="0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oop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it-IT" sz="1600" b="0" i="1" kern="10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b="0" i="1" kern="10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α</m:t>
                                  </m:r>
                                </m:e>
                                <m:sup>
                                  <m:r>
                                    <a:rPr lang="it-IT" sz="1600" b="0" i="1" kern="10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′3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f>
                        <m:f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1/3</m:t>
                              </m:r>
                            </m:sup>
                          </m:sSup>
                        </m:den>
                      </m:f>
                      <m:r>
                        <a:rPr lang="it-IT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−60</m:t>
                          </m:r>
                        </m:sup>
                      </m:sSup>
                      <m:r>
                        <a:rPr 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⇔       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≳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180</m:t>
                          </m:r>
                        </m:sup>
                      </m:sSup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     ⇒     </m:t>
                      </m:r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≪1 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𝑇𝑒𝑉</m:t>
                      </m:r>
                    </m:oMath>
                  </m:oMathPara>
                </a14:m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B2B425F3-0284-4F1D-07DC-16B0B0369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331" y="6025636"/>
                <a:ext cx="7056784" cy="61696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CAB8891-D538-44F4-D26A-7E07281ED846}"/>
                  </a:ext>
                </a:extLst>
              </p:cNvPr>
              <p:cNvSpPr txBox="1"/>
              <p:nvPr/>
            </p:nvSpPr>
            <p:spPr>
              <a:xfrm>
                <a:off x="2627784" y="4561445"/>
                <a:ext cx="1751017" cy="362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⇒      </m:t>
                          </m:r>
                          <m:r>
                            <a:rPr 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sub>
                      </m:sSub>
                      <m:r>
                        <a:rPr lang="it-IT" sz="160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b>
                      </m:sSub>
                    </m:oMath>
                  </m:oMathPara>
                </a14:m>
                <a:endParaRPr lang="it-IT" sz="1600" b="0" i="1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CAB8891-D538-44F4-D26A-7E07281ED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4561445"/>
                <a:ext cx="1751017" cy="362472"/>
              </a:xfrm>
              <a:prstGeom prst="rect">
                <a:avLst/>
              </a:prstGeom>
              <a:blipFill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169496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Quintessence model building 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/>
              <p:nvPr/>
            </p:nvSpPr>
            <p:spPr>
              <a:xfrm>
                <a:off x="179512" y="908720"/>
                <a:ext cx="8784975" cy="57626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as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challenging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as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+ extra challenges (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fifth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forces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right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scales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stability</a:t>
                </a:r>
                <a:r>
                  <a:rPr lang="it-IT" sz="1600" dirty="0">
                    <a:solidFill>
                      <a:srgbClr val="000000"/>
                    </a:solidFill>
                  </a:rPr>
                  <a:t>)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FF"/>
                    </a:solidFill>
                  </a:rPr>
                  <a:t>Metastable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seems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easier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to build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But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what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if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preferred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by </a:t>
                </a:r>
                <a:r>
                  <a:rPr lang="it-IT" sz="1600" dirty="0">
                    <a:solidFill>
                      <a:srgbClr val="0000FF"/>
                    </a:solidFill>
                  </a:rPr>
                  <a:t>data</a:t>
                </a:r>
                <a:r>
                  <a:rPr lang="it-IT" sz="1600" dirty="0">
                    <a:solidFill>
                      <a:srgbClr val="000000"/>
                    </a:solidFill>
                  </a:rPr>
                  <a:t>? (DESI?)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000" dirty="0">
                    <a:solidFill>
                      <a:srgbClr val="FF0000"/>
                    </a:solidFill>
                  </a:rPr>
                  <a:t>              </a:t>
                </a:r>
                <a:r>
                  <a:rPr lang="it-IT" sz="1000" dirty="0">
                    <a:solidFill>
                      <a:srgbClr val="000000"/>
                    </a:solidFill>
                  </a:rPr>
                  <a:t>               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FF0000"/>
                    </a:solidFill>
                  </a:rPr>
                  <a:t>Best candidate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b="0" i="0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lead</m:t>
                        </m:r>
                      </m:sub>
                    </m:sSub>
                    <m: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 err="1">
                    <a:solidFill>
                      <a:srgbClr val="000000"/>
                    </a:solidFill>
                  </a:rPr>
                  <a:t>has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 </a:t>
                </a:r>
                <a:r>
                  <a:rPr lang="it-IT" sz="1600" dirty="0">
                    <a:solidFill>
                      <a:srgbClr val="0000FF"/>
                    </a:solidFill>
                  </a:rPr>
                  <a:t>SUSY breaking Minkowski </a:t>
                </a:r>
                <a:r>
                  <a:rPr lang="it-IT" sz="1600" dirty="0">
                    <a:solidFill>
                      <a:srgbClr val="000000"/>
                    </a:solidFill>
                  </a:rPr>
                  <a:t>vacuum and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f</a:t>
                </a:r>
                <a:r>
                  <a:rPr lang="it-IT" sz="1600" dirty="0">
                    <a:solidFill>
                      <a:srgbClr val="000000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flat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b="0" i="0" kern="100" dirty="0">
                  <a:solidFill>
                    <a:srgbClr val="000000"/>
                  </a:solidFill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sub</m:t>
                        </m:r>
                      </m:sub>
                    </m:sSub>
                    <m: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generated by </a:t>
                </a:r>
                <a:r>
                  <a:rPr lang="it-IT" sz="1600" dirty="0">
                    <a:solidFill>
                      <a:srgbClr val="0000FF"/>
                    </a:solidFill>
                  </a:rPr>
                  <a:t>non-perturbative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effects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i)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Right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hierarchy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sub</m:t>
                        </m:r>
                      </m:sub>
                    </m:sSub>
                    <m:d>
                      <m:d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𝜙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𝒱</m:t>
                        </m:r>
                      </m:e>
                    </m:d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≪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lead</m:t>
                        </m:r>
                      </m:sub>
                    </m:sSub>
                    <m:r>
                      <a:rPr lang="it-IT" sz="1600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ii) </a:t>
                </a:r>
                <a:r>
                  <a:rPr lang="it-IT" sz="1600" dirty="0">
                    <a:solidFill>
                      <a:srgbClr val="000000"/>
                    </a:solidFill>
                  </a:rPr>
                  <a:t>Radiative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stability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due to </a:t>
                </a:r>
                <a:r>
                  <a:rPr lang="it-IT" sz="1600" dirty="0">
                    <a:solidFill>
                      <a:srgbClr val="0000FF"/>
                    </a:solidFill>
                  </a:rPr>
                  <a:t>perturbative shift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symmetry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iii) </a:t>
                </a:r>
                <a:r>
                  <a:rPr lang="it-IT" sz="1600" dirty="0">
                    <a:solidFill>
                      <a:srgbClr val="000000"/>
                    </a:solidFill>
                  </a:rPr>
                  <a:t>No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fifth</a:t>
                </a:r>
                <a:r>
                  <a:rPr lang="it-IT" sz="1600" dirty="0">
                    <a:solidFill>
                      <a:srgbClr val="000000"/>
                    </a:solidFill>
                  </a:rPr>
                  <a:t>-force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problem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But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yields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acceleration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only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it-IT" sz="16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≳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Never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obtained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in EFT +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forbidden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by </a:t>
                </a:r>
                <a:r>
                  <a:rPr lang="it-IT" sz="1600" dirty="0">
                    <a:solidFill>
                      <a:srgbClr val="0000FF"/>
                    </a:solidFill>
                  </a:rPr>
                  <a:t>WGC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</m:t>
                        </m:r>
                        <m:r>
                          <a:rPr 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can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have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from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hilltop</a:t>
                </a:r>
                <a:endParaRPr lang="it-IT" sz="16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84975" cy="5762603"/>
              </a:xfrm>
              <a:prstGeom prst="rect">
                <a:avLst/>
              </a:prstGeom>
              <a:blipFill>
                <a:blip r:embed="rId3"/>
                <a:stretch>
                  <a:fillRect l="-277" t="-317" b="-10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17">
            <a:extLst>
              <a:ext uri="{FF2B5EF4-FFF2-40B4-BE49-F238E27FC236}">
                <a16:creationId xmlns:a16="http://schemas.microsoft.com/office/drawing/2014/main" id="{8980B8B6-EA4A-A920-ABAE-9B1871B7B7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093531" y="4221088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E70D26FF-82FB-42DF-D178-1F1925AB7B6B}"/>
                  </a:ext>
                </a:extLst>
              </p:cNvPr>
              <p:cNvSpPr txBox="1"/>
              <p:nvPr/>
            </p:nvSpPr>
            <p:spPr>
              <a:xfrm>
                <a:off x="662922" y="3919909"/>
                <a:ext cx="2430609" cy="407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sup>
                      </m:sSup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  <m:sSup>
                            <m:sSup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2/3</m:t>
                              </m:r>
                            </m:sup>
                          </m:sSup>
                        </m:sup>
                      </m:sSup>
                    </m:oMath>
                  </m:oMathPara>
                </a14:m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E70D26FF-82FB-42DF-D178-1F1925AB7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22" y="3919909"/>
                <a:ext cx="2430609" cy="407099"/>
              </a:xfrm>
              <a:prstGeom prst="rect">
                <a:avLst/>
              </a:prstGeom>
              <a:blipFill>
                <a:blip r:embed="rId4"/>
                <a:stretch>
                  <a:fillRect b="-59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2AE9856-D731-E241-943F-F88118B350F7}"/>
                  </a:ext>
                </a:extLst>
              </p:cNvPr>
              <p:cNvSpPr txBox="1"/>
              <p:nvPr/>
            </p:nvSpPr>
            <p:spPr>
              <a:xfrm>
                <a:off x="3726649" y="3858035"/>
                <a:ext cx="5328592" cy="565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600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1600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lead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600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V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1600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sub</m:t>
                            </m:r>
                          </m:sub>
                        </m:sSub>
                      </m:den>
                    </m:f>
                    <m:r>
                      <a:rPr lang="it-IT" sz="1600" b="0" i="1" kern="10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∼</m:t>
                    </m:r>
                    <m:f>
                      <m:f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  <m:sSup>
                              <m:sSupPr>
                                <m:ctrlPr>
                                  <a:rPr lang="it-IT" sz="1600" i="1" kern="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1600" i="1" kern="1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𝒱</m:t>
                                </m:r>
                              </m:e>
                              <m:sup>
                                <m:r>
                                  <a:rPr lang="it-IT" sz="1600" b="0" i="1" kern="100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2/3</m:t>
                                </m:r>
                              </m:sup>
                            </m:sSup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𝒱</m:t>
                            </m:r>
                          </m:e>
                          <m:sup>
                            <m: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it-IT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60</m:t>
                        </m:r>
                      </m:sup>
                    </m:sSup>
                  </m:oMath>
                </a14:m>
                <a:r>
                  <a:rPr lang="it-IT" sz="1600" kern="1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 </m:t>
                    </m:r>
                    <m:r>
                      <m:rPr>
                        <m:sty m:val="p"/>
                      </m:rP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for</m:t>
                    </m:r>
                    <m: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≲</m:t>
                    </m:r>
                    <m:sSup>
                      <m:sSup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30</m:t>
                        </m:r>
                      </m:sup>
                    </m:sSup>
                  </m:oMath>
                </a14:m>
                <a:r>
                  <a:rPr lang="it-IT" sz="1600" i="1" kern="100" dirty="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 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𝑎𝑛𝑑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     </m:t>
                        </m:r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it-IT" sz="16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1 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𝑇𝑒𝑉</m:t>
                    </m:r>
                  </m:oMath>
                </a14:m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D2AE9856-D731-E241-943F-F88118B350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6649" y="3858035"/>
                <a:ext cx="5328592" cy="5656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3F44518-F337-374A-61B9-FD2B65A51966}"/>
                  </a:ext>
                </a:extLst>
              </p:cNvPr>
              <p:cNvSpPr txBox="1"/>
              <p:nvPr/>
            </p:nvSpPr>
            <p:spPr>
              <a:xfrm>
                <a:off x="5724127" y="5085184"/>
                <a:ext cx="3240360" cy="6455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d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Λ</m:t>
                      </m:r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1600" b="0" i="0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  <m:r>
                                <a:rPr lang="it-IT" sz="1600" b="0" i="0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⁡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sz="1600" b="0" i="1" kern="10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sz="1600" b="0" i="1" kern="10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1600" b="0" i="1" kern="10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num>
                                    <m:den>
                                      <m:r>
                                        <a:rPr lang="it-IT" sz="1600" b="0" i="1" kern="10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73F44518-F337-374A-61B9-FD2B65A519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7" y="5085184"/>
                <a:ext cx="3240360" cy="6455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82FE8C4A-9B98-2036-752C-D4E5D29AF4AB}"/>
              </a:ext>
            </a:extLst>
          </p:cNvPr>
          <p:cNvSpPr txBox="1"/>
          <p:nvPr/>
        </p:nvSpPr>
        <p:spPr>
          <a:xfrm>
            <a:off x="6534427" y="1234444"/>
            <a:ext cx="2109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MC,Cunillera,Padilla,Pedro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11217843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Axion hilltop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/>
              <p:nvPr/>
            </p:nvSpPr>
            <p:spPr>
              <a:xfrm>
                <a:off x="179512" y="908720"/>
                <a:ext cx="8784975" cy="5456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Focus on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axions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in </a:t>
                </a:r>
                <a:r>
                  <a:rPr lang="it-IT" sz="1600" dirty="0">
                    <a:solidFill>
                      <a:srgbClr val="0000FF"/>
                    </a:solidFill>
                  </a:rPr>
                  <a:t>LVS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     </a:t>
                </a:r>
                <a:r>
                  <a:rPr lang="it-IT" sz="1600" dirty="0">
                    <a:solidFill>
                      <a:srgbClr val="000000"/>
                    </a:solidFill>
                  </a:rPr>
                  <a:t>        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Leading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order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stabilisation: </a:t>
                </a:r>
                <a:r>
                  <a:rPr lang="it-IT" sz="1600" dirty="0">
                    <a:solidFill>
                      <a:srgbClr val="0000FF"/>
                    </a:solidFill>
                  </a:rPr>
                  <a:t>SUSY breaking Minkowski </a:t>
                </a:r>
                <a:r>
                  <a:rPr lang="it-IT" sz="1600" dirty="0">
                    <a:solidFill>
                      <a:srgbClr val="000000"/>
                    </a:solidFill>
                  </a:rPr>
                  <a:t>vacuum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at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Subleading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order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>
                  <a:buClr>
                    <a:srgbClr val="FF0000"/>
                  </a:buClr>
                </a:pPr>
                <a:endParaRPr lang="it-IT" sz="24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kern="100" dirty="0">
                    <a:solidFill>
                      <a:srgbClr val="000000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e>
                    </m:rad>
                    <m:f>
                      <m:f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84975" cy="5456302"/>
              </a:xfrm>
              <a:prstGeom prst="rect">
                <a:avLst/>
              </a:prstGeom>
              <a:blipFill>
                <a:blip r:embed="rId3"/>
                <a:stretch>
                  <a:fillRect l="-277" t="-33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CB88A772-2E73-4E3C-70C3-0A3A5D29C246}"/>
              </a:ext>
            </a:extLst>
          </p:cNvPr>
          <p:cNvSpPr txBox="1"/>
          <p:nvPr/>
        </p:nvSpPr>
        <p:spPr>
          <a:xfrm>
            <a:off x="6027182" y="867239"/>
            <a:ext cx="2109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MC,Cunillera,Padilla,Pedro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D3840E8A-F2A0-B4F2-F732-BA56F931DA22}"/>
                  </a:ext>
                </a:extLst>
              </p:cNvPr>
              <p:cNvSpPr txBox="1"/>
              <p:nvPr/>
            </p:nvSpPr>
            <p:spPr>
              <a:xfrm>
                <a:off x="683568" y="1284569"/>
                <a:ext cx="1591653" cy="400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D3840E8A-F2A0-B4F2-F732-BA56F931DA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284569"/>
                <a:ext cx="1591653" cy="400494"/>
              </a:xfrm>
              <a:prstGeom prst="rect">
                <a:avLst/>
              </a:prstGeom>
              <a:blipFill>
                <a:blip r:embed="rId4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2A31E24-5B13-8666-1A89-B834558ECE30}"/>
                  </a:ext>
                </a:extLst>
              </p:cNvPr>
              <p:cNvSpPr txBox="1"/>
              <p:nvPr/>
            </p:nvSpPr>
            <p:spPr>
              <a:xfrm>
                <a:off x="2699792" y="1139839"/>
                <a:ext cx="1926105" cy="650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r>
                        <a:rPr lang="it-IT" sz="14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=−2</m:t>
                      </m:r>
                      <m:func>
                        <m:funcPr>
                          <m:ctrlPr>
                            <a:rPr lang="it-IT" sz="14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it-IT" sz="1400" b="0" i="0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it-IT" sz="14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n</m:t>
                          </m:r>
                        </m:fName>
                        <m:e>
                          <m:d>
                            <m:dPr>
                              <m:ctrlP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4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  <m:r>
                                <a:rPr lang="it-IT" sz="14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sz="14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it-IT" sz="14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ξ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3</m:t>
                                      </m:r>
                                      <m:r>
                                        <m:rPr>
                                          <m:lit/>
                                        </m:rP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/</m:t>
                                      </m:r>
                                      <m:r>
                                        <a:rPr lang="it-IT" sz="14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it-IT" sz="14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E2A31E24-5B13-8666-1A89-B834558ECE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1139839"/>
                <a:ext cx="1926105" cy="6506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FC1F47DF-6968-44B9-2DFD-255BAD656F8E}"/>
                  </a:ext>
                </a:extLst>
              </p:cNvPr>
              <p:cNvSpPr txBox="1"/>
              <p:nvPr/>
            </p:nvSpPr>
            <p:spPr>
              <a:xfrm>
                <a:off x="5280610" y="1279748"/>
                <a:ext cx="256499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</m:sup>
                      </m:s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𝑏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FC1F47DF-6968-44B9-2DFD-255BAD656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0610" y="1279748"/>
                <a:ext cx="2564997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005DC3FB-72B2-EF43-28D2-5981298DBED4}"/>
                  </a:ext>
                </a:extLst>
              </p:cNvPr>
              <p:cNvSpPr txBox="1"/>
              <p:nvPr/>
            </p:nvSpPr>
            <p:spPr>
              <a:xfrm>
                <a:off x="4413925" y="2290537"/>
                <a:ext cx="2861488" cy="368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=0              </m:t>
                          </m:r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∼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≫1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 </m:t>
                      </m:r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005DC3FB-72B2-EF43-28D2-5981298DB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3925" y="2290537"/>
                <a:ext cx="2861488" cy="368627"/>
              </a:xfrm>
              <a:prstGeom prst="rect">
                <a:avLst/>
              </a:prstGeom>
              <a:blipFill>
                <a:blip r:embed="rId7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magine 16">
            <a:extLst>
              <a:ext uri="{FF2B5EF4-FFF2-40B4-BE49-F238E27FC236}">
                <a16:creationId xmlns:a16="http://schemas.microsoft.com/office/drawing/2014/main" id="{661E388A-D24B-FD8D-ACCF-AE57E941C2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8864" y="2328294"/>
            <a:ext cx="2881476" cy="1431676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772EE57D-2F36-66FC-8AC4-1B143263E9D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107" y="2249706"/>
            <a:ext cx="231494" cy="235789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4D08FD18-79C9-5E87-771D-5BDB153EE5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3170" y="3563963"/>
            <a:ext cx="231494" cy="218536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C79B4EE0-705F-1688-6351-53A54BFBC37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59163" y="2312687"/>
            <a:ext cx="921895" cy="5452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FF0CC6A3-6712-FF1A-1180-770B08BC0301}"/>
                  </a:ext>
                </a:extLst>
              </p:cNvPr>
              <p:cNvSpPr txBox="1"/>
              <p:nvPr/>
            </p:nvSpPr>
            <p:spPr>
              <a:xfrm>
                <a:off x="1763688" y="3824382"/>
                <a:ext cx="235751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lead</m:t>
                          </m:r>
                        </m:sub>
                      </m:sSub>
                      <m:d>
                        <m:d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b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𝑚𝑎𝑥</m:t>
                              </m:r>
                            </m:sub>
                          </m:sSub>
                        </m:e>
                      </m:d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sub>
                      </m:sSub>
                    </m:oMath>
                  </m:oMathPara>
                </a14:m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FF0CC6A3-6712-FF1A-1180-770B08BC03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3824382"/>
                <a:ext cx="2357519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2E8BD86F-7F89-4A76-92BC-420CC5717D0C}"/>
                  </a:ext>
                </a:extLst>
              </p:cNvPr>
              <p:cNvSpPr txBox="1"/>
              <p:nvPr/>
            </p:nvSpPr>
            <p:spPr>
              <a:xfrm>
                <a:off x="1115616" y="4755447"/>
                <a:ext cx="4032449" cy="693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d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rad>
                          <m:f>
                            <m:f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600" b="0" i="1" kern="10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b="0" i="1" kern="10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it-IT" sz="1600" b="0" i="1" kern="10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</m:den>
                          </m:f>
                        </m:sup>
                      </m:sSup>
                      <m:sSubSup>
                        <m:sSub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bSup>
                      <m:d>
                        <m:dPr>
                          <m:begChr m:val="["/>
                          <m:endChr m:val="]"/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1600" b="0" i="0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  <m:r>
                                <a:rPr lang="it-IT" sz="1600" b="0" i="0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⁡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sz="1600" b="0" i="1" kern="10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sz="1600" b="0" i="1" kern="10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1600" b="0" i="1" kern="10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𝜙</m:t>
                                      </m:r>
                                    </m:num>
                                    <m:den>
                                      <m:r>
                                        <a:rPr lang="it-IT" sz="1600" b="0" i="1" kern="100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2E8BD86F-7F89-4A76-92BC-420CC5717D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755447"/>
                <a:ext cx="4032449" cy="693523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548ECA76-6BB1-F425-3397-898DFCC05D7B}"/>
                  </a:ext>
                </a:extLst>
              </p:cNvPr>
              <p:cNvSpPr txBox="1"/>
              <p:nvPr/>
            </p:nvSpPr>
            <p:spPr>
              <a:xfrm>
                <a:off x="4425487" y="2787271"/>
                <a:ext cx="3548792" cy="347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600" b="0" i="0" kern="10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it-IT" sz="1600" i="1" kern="10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𝒱</m:t>
                    </m:r>
                    <m:r>
                      <a:rPr lang="it-IT" sz="1600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∼</m:t>
                    </m:r>
                    <m:sSup>
                      <m:sSup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600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τ</m:t>
                            </m:r>
                          </m:e>
                          <m:sub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b>
                        </m:sSub>
                      </m:sup>
                    </m:sSup>
                    <m:r>
                      <a:rPr lang="it-IT" sz="1600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∼</m:t>
                    </m:r>
                    <m:sSup>
                      <m:sSup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1600" b="0" i="0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sub>
                        </m:s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it-IT" sz="1600" b="0" i="1" kern="100" smtClean="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Aptos" panose="020B0004020202020204" pitchFamily="34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sub>
                        </m:sSub>
                      </m:sup>
                    </m:sSup>
                  </m:oMath>
                </a14:m>
                <a:r>
                  <a:rPr lang="it-IT" sz="1600" kern="100" dirty="0">
                    <a:solidFill>
                      <a:srgbClr val="000000"/>
                    </a:solidFill>
                    <a:ea typeface="Aptos" panose="020B000402020202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≫1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        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𝜃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𝑏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 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𝑖𝑠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ptos" panose="020B0004020202020204" pitchFamily="34" charset="0"/>
                        <a:cs typeface="Times New Roman" panose="02020603050405020304" pitchFamily="18" charset="0"/>
                      </a:rPr>
                      <m:t>𝑓𝑙𝑎𝑡</m:t>
                    </m:r>
                  </m:oMath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548ECA76-6BB1-F425-3397-898DFCC05D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5487" y="2787271"/>
                <a:ext cx="3548792" cy="347788"/>
              </a:xfrm>
              <a:prstGeom prst="rect">
                <a:avLst/>
              </a:prstGeom>
              <a:blipFill>
                <a:blip r:embed="rId15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261DD031-6695-05FD-E32D-ECA444EB5296}"/>
                  </a:ext>
                </a:extLst>
              </p:cNvPr>
              <p:cNvSpPr txBox="1"/>
              <p:nvPr/>
            </p:nvSpPr>
            <p:spPr>
              <a:xfrm>
                <a:off x="2665199" y="5591138"/>
                <a:ext cx="4647490" cy="4053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−120</m:t>
                          </m:r>
                        </m:sup>
                      </m:sSup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  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𝑓𝑜𝑟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  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𝑓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∼0.003 </m:t>
                      </m:r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   ⇔   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261DD031-6695-05FD-E32D-ECA444EB5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199" y="5591138"/>
                <a:ext cx="4647490" cy="405367"/>
              </a:xfrm>
              <a:prstGeom prst="rect">
                <a:avLst/>
              </a:prstGeom>
              <a:blipFill>
                <a:blip r:embed="rId16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711EB48-6E5A-143C-8979-1AB1C3B1285E}"/>
              </a:ext>
            </a:extLst>
          </p:cNvPr>
          <p:cNvSpPr txBox="1"/>
          <p:nvPr/>
        </p:nvSpPr>
        <p:spPr>
          <a:xfrm>
            <a:off x="5710740" y="6011486"/>
            <a:ext cx="26848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solidFill>
                  <a:srgbClr val="000000"/>
                </a:solidFill>
              </a:rPr>
              <a:t>natural</a:t>
            </a:r>
            <a:r>
              <a:rPr lang="it-IT" sz="1600" dirty="0">
                <a:solidFill>
                  <a:srgbClr val="000000"/>
                </a:solidFill>
              </a:rPr>
              <a:t> + EFT under control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1B059EF6-FD04-3232-35E8-9C3EB19DF464}"/>
                  </a:ext>
                </a:extLst>
              </p:cNvPr>
              <p:cNvSpPr txBox="1"/>
              <p:nvPr/>
            </p:nvSpPr>
            <p:spPr>
              <a:xfrm>
                <a:off x="5710740" y="6346177"/>
                <a:ext cx="1779653" cy="368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b="0" i="0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1600" b="0" i="0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13</m:t>
                          </m:r>
                        </m:sup>
                      </m:sSup>
                      <m: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GeV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 </m:t>
                      </m:r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0" name="CasellaDiTesto 29">
                <a:extLst>
                  <a:ext uri="{FF2B5EF4-FFF2-40B4-BE49-F238E27FC236}">
                    <a16:creationId xmlns:a16="http://schemas.microsoft.com/office/drawing/2014/main" id="{1B059EF6-FD04-3232-35E8-9C3EB19DF4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740" y="6346177"/>
                <a:ext cx="1779653" cy="368627"/>
              </a:xfrm>
              <a:prstGeom prst="rect">
                <a:avLst/>
              </a:prstGeom>
              <a:blipFill>
                <a:blip r:embed="rId17"/>
                <a:stretch>
                  <a:fillRect b="-180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Parentesi graffa chiusa 31">
            <a:extLst>
              <a:ext uri="{FF2B5EF4-FFF2-40B4-BE49-F238E27FC236}">
                <a16:creationId xmlns:a16="http://schemas.microsoft.com/office/drawing/2014/main" id="{F730D0BE-75D5-7C72-B332-5317A664BA65}"/>
              </a:ext>
            </a:extLst>
          </p:cNvPr>
          <p:cNvSpPr/>
          <p:nvPr/>
        </p:nvSpPr>
        <p:spPr bwMode="auto">
          <a:xfrm rot="5400000">
            <a:off x="2980047" y="5035270"/>
            <a:ext cx="174926" cy="735436"/>
          </a:xfrm>
          <a:prstGeom prst="rightBrac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088653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Hilltop and initial conditions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/>
              <p:nvPr/>
            </p:nvSpPr>
            <p:spPr>
              <a:xfrm>
                <a:off x="179512" y="908720"/>
                <a:ext cx="8784975" cy="58392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How close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should</a:t>
                </a:r>
                <a:r>
                  <a:rPr lang="it-IT" sz="160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 f </a:t>
                </a:r>
                <a:r>
                  <a:rPr lang="it-IT" sz="1600" dirty="0">
                    <a:solidFill>
                      <a:srgbClr val="000000"/>
                    </a:solidFill>
                  </a:rPr>
                  <a:t>be to the maximum to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get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acceleration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𝜙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≃−1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𝜙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≃0.7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? 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         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24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FF"/>
                    </a:solidFill>
                  </a:rPr>
                  <a:t>Quantum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diffusion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during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inflation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causes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fluctuations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Δ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∼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𝑖𝑛𝑓</m:t>
                        </m:r>
                      </m:sub>
                    </m:sSub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Need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require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𝑖𝑛𝑓</m:t>
                        </m:r>
                      </m:sub>
                    </m:sSub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≲</m:t>
                        </m:r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Δ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</a:t>
                </a:r>
                <a:r>
                  <a:rPr lang="it-IT" sz="1600" dirty="0">
                    <a:solidFill>
                      <a:srgbClr val="FF0000"/>
                    </a:solidFill>
                  </a:rPr>
                  <a:t>i)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≃0.1 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𝑖𝑛𝑓</m:t>
                        </m:r>
                      </m:sub>
                    </m:sSub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≲</m:t>
                        </m:r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∼</m:t>
                    </m:r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</m:sup>
                    </m:sSup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𝐺𝑒𝑉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FF0000"/>
                    </a:solidFill>
                  </a:rPr>
                  <a:t>        ii)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≃0.02 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𝑖𝑛𝑓</m:t>
                        </m:r>
                      </m:sub>
                    </m:sSub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≲</m:t>
                        </m:r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18</m:t>
                        </m:r>
                      </m:sup>
                    </m:sSup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∼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𝐺𝑒𝑉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In</a:t>
                </a:r>
                <a:r>
                  <a:rPr lang="it-IT" sz="1600" dirty="0">
                    <a:solidFill>
                      <a:srgbClr val="FF0000"/>
                    </a:solidFill>
                  </a:rPr>
                  <a:t> (i) </a:t>
                </a:r>
                <a:r>
                  <a:rPr lang="it-IT" sz="1600" dirty="0">
                    <a:solidFill>
                      <a:srgbClr val="000000"/>
                    </a:solidFill>
                  </a:rPr>
                  <a:t>use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poly-instantons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to generate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with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right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DE scale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In </a:t>
                </a:r>
                <a:r>
                  <a:rPr lang="it-IT" sz="1600" dirty="0">
                    <a:solidFill>
                      <a:srgbClr val="FF0000"/>
                    </a:solidFill>
                  </a:rPr>
                  <a:t>(ii) </a:t>
                </a:r>
                <a:r>
                  <a:rPr lang="it-IT" sz="1600" dirty="0">
                    <a:solidFill>
                      <a:srgbClr val="000000"/>
                    </a:solidFill>
                  </a:rPr>
                  <a:t>use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alignment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to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get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effective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≃0.1 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84975" cy="5839291"/>
              </a:xfrm>
              <a:prstGeom prst="rect">
                <a:avLst/>
              </a:prstGeom>
              <a:blipFill>
                <a:blip r:embed="rId3"/>
                <a:stretch>
                  <a:fillRect l="-277" t="-41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17">
            <a:extLst>
              <a:ext uri="{FF2B5EF4-FFF2-40B4-BE49-F238E27FC236}">
                <a16:creationId xmlns:a16="http://schemas.microsoft.com/office/drawing/2014/main" id="{8980B8B6-EA4A-A920-ABAE-9B1871B7B7E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95735" y="5013176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B88A772-2E73-4E3C-70C3-0A3A5D29C246}"/>
              </a:ext>
            </a:extLst>
          </p:cNvPr>
          <p:cNvSpPr txBox="1"/>
          <p:nvPr/>
        </p:nvSpPr>
        <p:spPr>
          <a:xfrm>
            <a:off x="6372200" y="1323831"/>
            <a:ext cx="2109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MC,Cunillera,Padilla,Pedro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24FD84BC-16AA-AE66-103C-36AFEEB6AA73}"/>
                  </a:ext>
                </a:extLst>
              </p:cNvPr>
              <p:cNvSpPr txBox="1"/>
              <p:nvPr/>
            </p:nvSpPr>
            <p:spPr>
              <a:xfrm>
                <a:off x="5446188" y="5188842"/>
                <a:ext cx="3707904" cy="357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dirty="0">
                    <a:solidFill>
                      <a:srgbClr val="000000"/>
                    </a:solidFill>
                  </a:rPr>
                  <a:t>tin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and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even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lower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for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≃0.003 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24FD84BC-16AA-AE66-103C-36AFEEB6A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188" y="5188842"/>
                <a:ext cx="3707904" cy="357534"/>
              </a:xfrm>
              <a:prstGeom prst="rect">
                <a:avLst/>
              </a:prstGeom>
              <a:blipFill>
                <a:blip r:embed="rId4"/>
                <a:stretch>
                  <a:fillRect l="-821" t="-5085" b="-1525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Immagine 12">
            <a:extLst>
              <a:ext uri="{FF2B5EF4-FFF2-40B4-BE49-F238E27FC236}">
                <a16:creationId xmlns:a16="http://schemas.microsoft.com/office/drawing/2014/main" id="{BB784D8E-1188-AC1C-D44C-AC532EA1CA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746" y="1323831"/>
            <a:ext cx="4030109" cy="2511461"/>
          </a:xfrm>
          <a:prstGeom prst="rect">
            <a:avLst/>
          </a:prstGeom>
        </p:spPr>
      </p:pic>
      <p:cxnSp>
        <p:nvCxnSpPr>
          <p:cNvPr id="14" name="Straight Arrow Connector 17">
            <a:extLst>
              <a:ext uri="{FF2B5EF4-FFF2-40B4-BE49-F238E27FC236}">
                <a16:creationId xmlns:a16="http://schemas.microsoft.com/office/drawing/2014/main" id="{C72F2F22-9BB8-6BFE-4EA8-DEED3CF73E6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95735" y="5367609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036E9402-56F5-DF03-6A0C-BCAAAB25806E}"/>
                  </a:ext>
                </a:extLst>
              </p:cNvPr>
              <p:cNvSpPr txBox="1"/>
              <p:nvPr/>
            </p:nvSpPr>
            <p:spPr>
              <a:xfrm>
                <a:off x="5436096" y="4831308"/>
                <a:ext cx="3707904" cy="357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dirty="0">
                    <a:solidFill>
                      <a:srgbClr val="000000"/>
                    </a:solidFill>
                  </a:rPr>
                  <a:t>but can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get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DE scale for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≃0.1 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?</a:t>
                </a:r>
              </a:p>
            </p:txBody>
          </p:sp>
        </mc:Choice>
        <mc:Fallback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036E9402-56F5-DF03-6A0C-BCAAAB2580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4831308"/>
                <a:ext cx="3707904" cy="357534"/>
              </a:xfrm>
              <a:prstGeom prst="rect">
                <a:avLst/>
              </a:prstGeom>
              <a:blipFill>
                <a:blip r:embed="rId6"/>
                <a:stretch>
                  <a:fillRect l="-987" t="-5172" b="-1724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5255539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>
            <a:extLst>
              <a:ext uri="{FF2B5EF4-FFF2-40B4-BE49-F238E27FC236}">
                <a16:creationId xmlns:a16="http://schemas.microsoft.com/office/drawing/2014/main" id="{B05C4140-6D9C-91E6-CBC8-2BD338884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88913"/>
            <a:ext cx="8785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sz="3600" dirty="0">
                <a:solidFill>
                  <a:srgbClr val="0000FF"/>
                </a:solidFill>
              </a:rPr>
              <a:t>Quintessence from poly-instantons</a:t>
            </a:r>
            <a:endParaRPr lang="en-US" altLang="it-IT" sz="36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507" name="CasellaDiTesto 3">
                <a:extLst>
                  <a:ext uri="{FF2B5EF4-FFF2-40B4-BE49-F238E27FC236}">
                    <a16:creationId xmlns:a16="http://schemas.microsoft.com/office/drawing/2014/main" id="{C4CB6ADB-CB1A-990A-FE10-601117BFA23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9512" y="858050"/>
                <a:ext cx="8893175" cy="5945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LVS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 in fibred CYs: </a:t>
                </a:r>
                <a:r>
                  <a:rPr lang="en-US" altLang="it-IT" sz="1800" dirty="0">
                    <a:solidFill>
                      <a:srgbClr val="000000"/>
                    </a:solidFill>
                  </a:rPr>
                  <a:t>  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Font typeface="Wingdings" panose="05000000000000000000" pitchFamily="2" charset="2"/>
                  <a:buNone/>
                </a:pPr>
                <a:r>
                  <a:rPr lang="en-US" altLang="it-IT" sz="600" dirty="0">
                    <a:solidFill>
                      <a:srgbClr val="000000"/>
                    </a:solidFill>
                  </a:rPr>
                  <a:t>  </a:t>
                </a:r>
                <a:endParaRPr lang="en-US" altLang="it-IT" sz="600" baseline="-250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 Potential: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None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𝑙𝑒𝑎𝑑</m:t>
                        </m:r>
                      </m:sub>
                    </m:sSub>
                    <m:d>
                      <m:d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rPr>
                          <m:t>𝒱</m:t>
                        </m:r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𝜗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𝑖𝑛𝑓</m:t>
                        </m:r>
                      </m:sub>
                    </m:sSub>
                    <m:d>
                      <m:d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</m:d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𝑠𝑢𝑏</m:t>
                        </m:r>
                      </m:sub>
                    </m:sSub>
                    <m:d>
                      <m:d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𝜗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𝜗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e>
                    </m:d>
                  </m:oMath>
                </a14:m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 Loop </a:t>
                </a:r>
                <a:r>
                  <a:rPr lang="en-US" altLang="it-IT" sz="1600" dirty="0" err="1">
                    <a:solidFill>
                      <a:srgbClr val="000000"/>
                    </a:solidFill>
                  </a:rPr>
                  <a:t>Fibre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 Inflation: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Font typeface="Wingdings" panose="05000000000000000000" pitchFamily="2" charset="2"/>
                  <a:buNone/>
                </a:pPr>
                <a:r>
                  <a:rPr lang="en-US" altLang="it-IT" sz="1000" dirty="0">
                    <a:solidFill>
                      <a:srgbClr val="000000"/>
                    </a:solidFill>
                  </a:rPr>
                  <a:t>  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Font typeface="Wingdings" panose="05000000000000000000" pitchFamily="2" charset="2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𝑖𝑛𝑓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(1−</m:t>
                    </m:r>
                    <m:f>
                      <m:f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ad>
                          <m:radPr>
                            <m:degHide m:val="on"/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sup>
                    </m:sSup>
                  </m:oMath>
                </a14:m>
                <a:r>
                  <a:rPr lang="en-US" altLang="it-IT" sz="1600" dirty="0">
                    <a:solidFill>
                      <a:srgbClr val="000000"/>
                    </a:solidFill>
                  </a:rPr>
                  <a:t>)       and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𝑖𝑛𝑓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p>
                      <m:sSup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Font typeface="Wingdings" panose="05000000000000000000" pitchFamily="2" charset="2"/>
                  <a:buNone/>
                </a:pPr>
                <a:endParaRPr lang="en-US" altLang="it-IT" sz="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 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2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 light bulk axions: </a:t>
                </a:r>
                <a:r>
                  <a:rPr lang="en-US" altLang="it-IT" sz="1600" dirty="0" err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J</a:t>
                </a:r>
                <a:r>
                  <a:rPr lang="en-US" altLang="it-IT" sz="1600" baseline="-25000" dirty="0" err="1">
                    <a:solidFill>
                      <a:srgbClr val="0000FF"/>
                    </a:solidFill>
                  </a:rPr>
                  <a:t>b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 = spectator</a:t>
                </a:r>
                <a:r>
                  <a:rPr lang="en-US" altLang="it-IT" sz="160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(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0.2% 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of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 DM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) and</a:t>
                </a:r>
                <a:r>
                  <a:rPr lang="en-US" altLang="it-IT" sz="160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altLang="it-IT" sz="1600" dirty="0" err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J</a:t>
                </a:r>
                <a:r>
                  <a:rPr lang="en-US" altLang="it-IT" sz="1600" baseline="-25000" dirty="0" err="1">
                    <a:solidFill>
                      <a:srgbClr val="0000FF"/>
                    </a:solidFill>
                  </a:rPr>
                  <a:t>f</a:t>
                </a:r>
                <a:r>
                  <a:rPr lang="en-US" altLang="it-IT" sz="1600" baseline="-2500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=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 DE</a:t>
                </a:r>
                <a:r>
                  <a:rPr lang="en-US" altLang="it-IT" sz="1600" dirty="0">
                    <a:solidFill>
                      <a:srgbClr val="000000"/>
                    </a:solidFill>
                  </a:rPr>
                  <a:t> via </a:t>
                </a:r>
                <a:r>
                  <a:rPr lang="en-US" altLang="it-IT" sz="1600" dirty="0">
                    <a:solidFill>
                      <a:srgbClr val="0000FF"/>
                    </a:solidFill>
                  </a:rPr>
                  <a:t>poly-instantons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US" altLang="it-IT" sz="8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None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𝑊</m:t>
                    </m:r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𝐿𝑉𝑆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it-IT" alt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alt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alt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it-IT" alt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it-IT" alt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it-IT" alt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altLang="it-IT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sSup>
                          <m:sSup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it-IT" altLang="it-IT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it-IT" altLang="it-IT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it-IT" altLang="it-IT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altLang="it-IT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it-IT" altLang="it-IT" sz="16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sub>
                            </m:sSub>
                          </m:sup>
                        </m:sSup>
                      </m:sup>
                    </m:sSup>
                  </m:oMath>
                </a14:m>
                <a:endParaRPr lang="it-IT" altLang="it-IT" sz="1600" b="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None/>
                </a:pPr>
                <a:endParaRPr lang="it-IT" altLang="it-IT" sz="600" b="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marL="285750" indent="-285750" eaLnBrk="1" hangingPunct="1">
                  <a:spcBef>
                    <a:spcPct val="0"/>
                  </a:spcBef>
                  <a:buClr>
                    <a:srgbClr val="FF0000"/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Axion potential:</a:t>
                </a: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None/>
                </a:pPr>
                <a:endParaRPr lang="en-US" altLang="it-IT" sz="6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𝑠𝑢𝑏</m:t>
                          </m:r>
                        </m:sub>
                      </m:sSub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alt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alt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alt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alt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it-IT" alt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altLang="it-IT" sz="16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altLang="it-IT" sz="1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altLang="it-IT" sz="1600" b="0" i="1" smtClean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it-IT" alt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alt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alt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it-IT" alt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it-IT" alt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altLang="it-IT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it-IT" altLang="it-IT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altLang="it-IT" sz="16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t-IT" alt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alt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altLang="it-IT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altLang="it-IT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altLang="it-IT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it-IT" altLang="it-IT" sz="16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it-IT" altLang="it-IT" sz="16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it-IT" altLang="it-IT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altLang="it-IT" sz="1600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b>
                                          <m: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altLang="it-IT" sz="160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it-IT" altLang="it-IT" sz="1600" b="0" i="1" smtClean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𝑓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None/>
                </a:pPr>
                <a:endParaRPr lang="en-US" altLang="it-IT" sz="6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Font typeface="Wingdings" panose="05000000000000000000" pitchFamily="2" charset="2"/>
                  <a:buNone/>
                </a:pPr>
                <a:endParaRPr lang="en-US" altLang="it-IT" sz="6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𝐷𝐸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∼</m:t>
                    </m:r>
                  </m:oMath>
                </a14:m>
                <a:r>
                  <a:rPr lang="it-IT" altLang="it-IT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altLang="it-IT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altLang="it-IT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it-IT" altLang="it-IT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altLang="it-IT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altLang="it-IT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  <m:sup>
                            <m:r>
                              <a:rPr lang="it-IT" altLang="it-IT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  <m:r>
                          <a:rPr lang="it-IT" altLang="it-IT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it-IT" altLang="it-IT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altLang="it-IT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  <m:sup>
                            <m:r>
                              <a:rPr lang="it-IT" altLang="it-IT" sz="1600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bSup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it-IT" alt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alt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func>
                          <m:funcPr>
                            <m:ctrlPr>
                              <a:rPr lang="it-IT" altLang="it-IT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it-IT" altLang="it-IT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d>
                              <m:dPr>
                                <m:ctrlPr>
                                  <a:rPr lang="it-IT" altLang="it-IT" sz="1600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it-IT" altLang="it-IT" sz="1600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altLang="it-IT" sz="16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altLang="it-IT" sz="16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it-IT" altLang="it-IT" sz="16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it-IT" altLang="it-IT" sz="1600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altLang="it-IT" sz="16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it-IT" altLang="it-IT" sz="1600" b="0" i="1" smtClean="0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US" altLang="it-IT" sz="1600" dirty="0">
                    <a:solidFill>
                      <a:srgbClr val="000000"/>
                    </a:solidFill>
                  </a:rPr>
                  <a:t>     after fixing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it-IT" sz="1600" dirty="0">
                  <a:solidFill>
                    <a:srgbClr val="0000FF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None/>
                </a:pPr>
                <a:endParaRPr lang="en-US" altLang="it-IT" sz="6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≃0.1 </m:t>
                    </m:r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it-IT" sz="1600" dirty="0">
                    <a:solidFill>
                      <a:srgbClr val="000000"/>
                    </a:solidFill>
                  </a:rPr>
                  <a:t>      and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it-IT" altLang="it-IT" sz="1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≃0.005 </m:t>
                    </m:r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altLang="it-IT" sz="1600" dirty="0">
                  <a:solidFill>
                    <a:srgbClr val="000000"/>
                  </a:solidFill>
                </a:endParaRPr>
              </a:p>
              <a:p>
                <a:pPr algn="ctr" eaLnBrk="1" hangingPunct="1">
                  <a:spcBef>
                    <a:spcPct val="0"/>
                  </a:spcBef>
                  <a:buClr>
                    <a:srgbClr val="FF0000"/>
                  </a:buClr>
                  <a:buSzPct val="150000"/>
                  <a:buNone/>
                </a:pPr>
                <a:endParaRPr lang="en-US" altLang="it-IT" sz="600" dirty="0">
                  <a:solidFill>
                    <a:srgbClr val="000000"/>
                  </a:solidFill>
                </a:endParaRPr>
              </a:p>
              <a:p>
                <a:pPr marL="285750" indent="-285750" eaLnBrk="1" hangingPunct="1">
                  <a:spcBef>
                    <a:spcPct val="0"/>
                  </a:spcBef>
                  <a:buClr>
                    <a:srgbClr val="FF0000"/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US" altLang="it-IT" sz="1600" dirty="0">
                    <a:solidFill>
                      <a:srgbClr val="000000"/>
                    </a:solidFill>
                  </a:rPr>
                  <a:t>Numerical results: </a:t>
                </a: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sSub>
                        <m:sSubPr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500</m:t>
                          </m:r>
                        </m:e>
                      </m:d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sSub>
                        <m:sSubPr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𝑂</m:t>
                          </m:r>
                          <m:d>
                            <m:dPr>
                              <m:ctrlPr>
                                <a:rPr lang="it-IT" alt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altLang="it-IT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    </m:t>
                          </m:r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it-IT" altLang="it-IT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d>
                        <m:dPr>
                          <m:ctrlP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altLang="it-IT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</m:d>
                    </m:oMath>
                  </m:oMathPara>
                </a14:m>
                <a:endParaRPr lang="it-IT" altLang="it-IT" sz="1600" b="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SzPct val="100000"/>
                  <a:buNone/>
                </a:pPr>
                <a:endParaRPr lang="it-IT" altLang="it-IT" sz="1000" dirty="0">
                  <a:solidFill>
                    <a:srgbClr val="000000"/>
                  </a:solidFill>
                </a:endParaRPr>
              </a:p>
              <a:p>
                <a:pPr eaLnBrk="1" hangingPunct="1">
                  <a:spcBef>
                    <a:spcPct val="0"/>
                  </a:spcBef>
                  <a:buClr>
                    <a:srgbClr val="FF0000"/>
                  </a:buClr>
                  <a:buSzPct val="100000"/>
                  <a:buNone/>
                </a:pPr>
                <a:r>
                  <a:rPr lang="it-IT" altLang="it-IT" sz="1600" b="0" dirty="0">
                    <a:solidFill>
                      <a:srgbClr val="000000"/>
                    </a:solidFill>
                  </a:rPr>
                  <a:t>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p>
                      <m:sSup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−29</m:t>
                        </m:r>
                      </m:sup>
                    </m:sSup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        </m:t>
                    </m:r>
                    <m:sSub>
                      <m:sSub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≃</m:t>
                    </m:r>
                    <m:sSup>
                      <m:sSupPr>
                        <m:ctrlP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altLang="it-IT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−32</m:t>
                        </m:r>
                      </m:sup>
                    </m:sSup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altLang="it-IT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𝑒𝑉</m:t>
                    </m:r>
                  </m:oMath>
                </a14:m>
                <a:endParaRPr lang="it-IT" altLang="it-IT" sz="1600" b="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1507" name="CasellaDiTesto 3">
                <a:extLst>
                  <a:ext uri="{FF2B5EF4-FFF2-40B4-BE49-F238E27FC236}">
                    <a16:creationId xmlns:a16="http://schemas.microsoft.com/office/drawing/2014/main" id="{C4CB6ADB-CB1A-990A-FE10-601117BFA2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858050"/>
                <a:ext cx="8893175" cy="5945217"/>
              </a:xfrm>
              <a:prstGeom prst="rect">
                <a:avLst/>
              </a:prstGeom>
              <a:blipFill>
                <a:blip r:embed="rId3"/>
                <a:stretch>
                  <a:fillRect l="-274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508" name="Object 5">
            <a:extLst>
              <a:ext uri="{FF2B5EF4-FFF2-40B4-BE49-F238E27FC236}">
                <a16:creationId xmlns:a16="http://schemas.microsoft.com/office/drawing/2014/main" id="{514551C6-EC1B-41B7-C273-CB596D79E1D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94200" y="23622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21508" name="Object 5">
                        <a:extLst>
                          <a:ext uri="{FF2B5EF4-FFF2-40B4-BE49-F238E27FC236}">
                            <a16:creationId xmlns:a16="http://schemas.microsoft.com/office/drawing/2014/main" id="{514551C6-EC1B-41B7-C273-CB596D79E1D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4200" y="236220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1510" name="Object 25">
                <a:extLst>
                  <a:ext uri="{FF2B5EF4-FFF2-40B4-BE49-F238E27FC236}">
                    <a16:creationId xmlns:a16="http://schemas.microsoft.com/office/drawing/2014/main" id="{E449EE51-2E53-0D86-0577-B0AF6FACA5C7}"/>
                  </a:ext>
                </a:extLst>
              </p:cNvPr>
              <p:cNvSpPr txBox="1"/>
              <p:nvPr/>
            </p:nvSpPr>
            <p:spPr bwMode="auto">
              <a:xfrm>
                <a:off x="3059832" y="858050"/>
                <a:ext cx="2160240" cy="4232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 fontScale="55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 =</m:t>
                      </m:r>
                      <m:rad>
                        <m:radPr>
                          <m:degHide m:val="on"/>
                          <m:ctrlP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it-IT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it-IT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3/2</m:t>
                          </m:r>
                        </m:sup>
                      </m:sSubSup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21510" name="Object 25">
                <a:extLst>
                  <a:ext uri="{FF2B5EF4-FFF2-40B4-BE49-F238E27FC236}">
                    <a16:creationId xmlns:a16="http://schemas.microsoft.com/office/drawing/2014/main" id="{E449EE51-2E53-0D86-0577-B0AF6FACA5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59832" y="858050"/>
                <a:ext cx="2160240" cy="4232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518" name="Rectangle 2">
            <a:extLst>
              <a:ext uri="{FF2B5EF4-FFF2-40B4-BE49-F238E27FC236}">
                <a16:creationId xmlns:a16="http://schemas.microsoft.com/office/drawing/2014/main" id="{F0DD253C-69E9-FC76-F364-DECF53B44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2240" y="866040"/>
            <a:ext cx="16004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it-IT" sz="1200" dirty="0">
                <a:solidFill>
                  <a:srgbClr val="FF0000"/>
                </a:solidFill>
              </a:rPr>
              <a:t>[</a:t>
            </a:r>
            <a:r>
              <a:rPr lang="en-US" altLang="it-IT" sz="1200" dirty="0" err="1">
                <a:solidFill>
                  <a:srgbClr val="FF0000"/>
                </a:solidFill>
              </a:rPr>
              <a:t>MC,Padilla,Pedro</a:t>
            </a:r>
            <a:r>
              <a:rPr lang="en-US" alt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0F54B2F-FF25-FACE-5096-53134F79C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3380" y="1988840"/>
            <a:ext cx="187290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None/>
            </a:pPr>
            <a:r>
              <a:rPr lang="en-US" altLang="it-IT" sz="1200" dirty="0">
                <a:solidFill>
                  <a:srgbClr val="FF0000"/>
                </a:solidFill>
              </a:rPr>
              <a:t>[</a:t>
            </a:r>
            <a:r>
              <a:rPr lang="en-US" altLang="it-IT" sz="1200" dirty="0" err="1">
                <a:solidFill>
                  <a:srgbClr val="FF0000"/>
                </a:solidFill>
              </a:rPr>
              <a:t>MC,Burgess,Quevedo</a:t>
            </a:r>
            <a:r>
              <a:rPr lang="en-US" alt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D59F76A9-1979-7CA5-BF98-BA2979760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4685" y="3204783"/>
            <a:ext cx="19797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None/>
            </a:pPr>
            <a:r>
              <a:rPr lang="en-US" altLang="it-IT" sz="1200" dirty="0">
                <a:solidFill>
                  <a:srgbClr val="FF0000"/>
                </a:solidFill>
              </a:rPr>
              <a:t>[</a:t>
            </a:r>
            <a:r>
              <a:rPr lang="en-US" altLang="it-IT" sz="1200" dirty="0" err="1">
                <a:solidFill>
                  <a:srgbClr val="FF0000"/>
                </a:solidFill>
              </a:rPr>
              <a:t>Blumenhagen,Schmidt-Sommerfeld;Luest,Zhang</a:t>
            </a:r>
            <a:r>
              <a:rPr lang="en-US" altLang="it-IT" sz="1200" dirty="0">
                <a:solidFill>
                  <a:srgbClr val="FF0000"/>
                </a:solidFill>
              </a:rPr>
              <a:t>]</a:t>
            </a:r>
            <a:r>
              <a:rPr lang="en-US" altLang="it-IT" sz="1200" dirty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lang="en-US" altLang="it-IT" sz="1200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17">
            <a:extLst>
              <a:ext uri="{FF2B5EF4-FFF2-40B4-BE49-F238E27FC236}">
                <a16:creationId xmlns:a16="http://schemas.microsoft.com/office/drawing/2014/main" id="{8358AC4A-5D84-76F2-ACCD-855A06D9567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20143" y="4941168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9236034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Conclusions on dark energy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/>
              <p:nvPr/>
            </p:nvSpPr>
            <p:spPr>
              <a:xfrm>
                <a:off x="179512" y="908720"/>
                <a:ext cx="8784975" cy="5849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FF0000"/>
                    </a:solidFill>
                  </a:rPr>
                  <a:t>No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boundary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of moduli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space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where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  <a:latin typeface="Symbol" panose="05050102010706020507" pitchFamily="18" charset="2"/>
                  </a:rPr>
                  <a:t>a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’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and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g</a:t>
                </a:r>
                <a:r>
                  <a:rPr lang="it-IT" sz="1600" baseline="-25000" dirty="0" err="1">
                    <a:solidFill>
                      <a:srgbClr val="0000FF"/>
                    </a:solidFill>
                  </a:rPr>
                  <a:t>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expansions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are under control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FF"/>
                    </a:solidFill>
                  </a:rPr>
                  <a:t>Multifield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string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models can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give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late time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acceleration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but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without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𝜔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𝜙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≃−1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𝜙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≃0.7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as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challenging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as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+ extra challenges (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fifth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forces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right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scales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stability</a:t>
                </a:r>
                <a:r>
                  <a:rPr lang="it-IT" sz="1600" dirty="0">
                    <a:solidFill>
                      <a:srgbClr val="000000"/>
                    </a:solidFill>
                  </a:rPr>
                  <a:t>)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FF"/>
                    </a:solidFill>
                  </a:rPr>
                  <a:t>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models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seem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easier</a:t>
                </a:r>
                <a:r>
                  <a:rPr lang="it-IT" sz="1600" dirty="0">
                    <a:solidFill>
                      <a:srgbClr val="FF0000"/>
                    </a:solidFill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to build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If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quintessence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preferred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by data (DESI?),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are the best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candidates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drive DE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But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simplest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does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not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yield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acceleration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Need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rely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on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axion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hilltop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</a:t>
                </a:r>
                <a:r>
                  <a:rPr lang="it-IT" sz="1600" dirty="0">
                    <a:solidFill>
                      <a:srgbClr val="FF0000"/>
                    </a:solidFill>
                  </a:rPr>
                  <a:t>i)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≃0.1 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𝑖𝑛𝑓</m:t>
                        </m:r>
                      </m:sub>
                    </m:sSub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≲</m:t>
                        </m:r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∼</m:t>
                    </m:r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  <m:sup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14</m:t>
                        </m:r>
                      </m:sup>
                    </m:sSup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𝐺𝑒𝑉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</a:t>
                </a:r>
                <a:r>
                  <a:rPr lang="it-IT" sz="1600" dirty="0">
                    <a:solidFill>
                      <a:srgbClr val="FF0000"/>
                    </a:solidFill>
                  </a:rPr>
                  <a:t>ii)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≃0.02 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  <m:sub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𝑖𝑛𝑓</m:t>
                        </m:r>
                      </m:sub>
                    </m:sSub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≲</m:t>
                        </m:r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18</m:t>
                        </m:r>
                      </m:sup>
                    </m:sSup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∼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1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𝐺𝑒𝑉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In </a:t>
                </a:r>
                <a:r>
                  <a:rPr lang="it-IT" sz="1600" dirty="0">
                    <a:solidFill>
                      <a:srgbClr val="FF0000"/>
                    </a:solidFill>
                  </a:rPr>
                  <a:t>(i) </a:t>
                </a:r>
                <a:r>
                  <a:rPr lang="it-IT" sz="1600" dirty="0">
                    <a:solidFill>
                      <a:srgbClr val="000000"/>
                    </a:solidFill>
                  </a:rPr>
                  <a:t>do </a:t>
                </a:r>
                <a:r>
                  <a:rPr lang="it-IT" sz="1600" dirty="0" err="1">
                    <a:solidFill>
                      <a:srgbClr val="FF0000"/>
                    </a:solidFill>
                  </a:rPr>
                  <a:t>not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get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right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DE scale for a single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axion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FF"/>
                    </a:solidFill>
                  </a:rPr>
                  <a:t>                                          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poly-instantons</a:t>
                </a:r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not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tuned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but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need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an explicit CY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example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285750" indent="-28575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In</a:t>
                </a:r>
                <a:r>
                  <a:rPr lang="it-IT" sz="1600" dirty="0">
                    <a:solidFill>
                      <a:srgbClr val="FF0000"/>
                    </a:solidFill>
                  </a:rPr>
                  <a:t> (ii)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need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alignment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get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an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effective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𝑓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≃0.1 </m:t>
                    </m:r>
                    <m:sSub>
                      <m:sSubPr>
                        <m:ctrlP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e>
                      <m:sub>
                        <m:r>
                          <a:rPr lang="it-IT" sz="1600" b="0" i="1" kern="1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but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contrived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and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tuned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                                 </a:t>
                </a:r>
              </a:p>
            </p:txBody>
          </p:sp>
        </mc:Choice>
        <mc:Fallback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BC77EF6-69CE-6E4C-16B0-292F1E5D6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908720"/>
                <a:ext cx="8784975" cy="5849550"/>
              </a:xfrm>
              <a:prstGeom prst="rect">
                <a:avLst/>
              </a:prstGeom>
              <a:blipFill>
                <a:blip r:embed="rId3"/>
                <a:stretch>
                  <a:fillRect l="-277" t="-4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17">
            <a:extLst>
              <a:ext uri="{FF2B5EF4-FFF2-40B4-BE49-F238E27FC236}">
                <a16:creationId xmlns:a16="http://schemas.microsoft.com/office/drawing/2014/main" id="{8C81FF9A-7EF7-19FA-4B6C-E8103E51E64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51720" y="4581128"/>
            <a:ext cx="503238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7">
            <a:extLst>
              <a:ext uri="{FF2B5EF4-FFF2-40B4-BE49-F238E27FC236}">
                <a16:creationId xmlns:a16="http://schemas.microsoft.com/office/drawing/2014/main" id="{741592B8-CE1C-6702-92E1-96D29D9AFB1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51720" y="5013176"/>
            <a:ext cx="503238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Arrow Connector 17">
            <a:extLst>
              <a:ext uri="{FF2B5EF4-FFF2-40B4-BE49-F238E27FC236}">
                <a16:creationId xmlns:a16="http://schemas.microsoft.com/office/drawing/2014/main" id="{7914D4CF-9B62-D7C2-E925-679694E0642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51720" y="5949280"/>
            <a:ext cx="503238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48965844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Inflating with string moduli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8897121B-6237-373E-1FDB-AE6F1CA475AB}"/>
                  </a:ext>
                </a:extLst>
              </p:cNvPr>
              <p:cNvSpPr txBox="1"/>
              <p:nvPr/>
            </p:nvSpPr>
            <p:spPr>
              <a:xfrm>
                <a:off x="231021" y="930223"/>
                <a:ext cx="8805475" cy="5298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Slow-roll picture with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inflaton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reproduced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with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type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IIB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Kaehler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moduli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Volume mode </a:t>
                </a:r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  <m:r>
                      <a:rPr lang="it-IT" sz="1600" i="1" kern="10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 err="1">
                    <a:solidFill>
                      <a:srgbClr val="000000"/>
                    </a:solidFill>
                  </a:rPr>
                  <a:t>couples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to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all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sources of energy due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1600" b="0" i="0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p>
                        <m:r>
                          <a:rPr lang="it-IT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sup>
                    </m:sSup>
                    <m:r>
                      <a:rPr lang="it-IT" sz="1600" b="0" i="0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𝒱</m:t>
                        </m:r>
                      </m:e>
                      <m:sup>
                        <m: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               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cannot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have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a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-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independent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plateau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if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≡</m:t>
                    </m:r>
                  </m:oMath>
                </a14:m>
                <a:r>
                  <a:rPr lang="it-IT" sz="1600" kern="100" dirty="0">
                    <a:solidFill>
                      <a:srgbClr val="0000FF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               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should</a:t>
                </a:r>
                <a:r>
                  <a:rPr lang="it-IT" sz="1600" dirty="0">
                    <a:solidFill>
                      <a:srgbClr val="000000"/>
                    </a:solidFill>
                  </a:rPr>
                  <a:t> be a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direction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⊥</m:t>
                    </m:r>
                    <m:r>
                      <a:rPr lang="it-IT" sz="160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≡</m:t>
                    </m:r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Since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each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term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in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depends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on </a:t>
                </a:r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FF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</m:t>
                    </m:r>
                    <m:d>
                      <m:d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e>
                    </m:d>
                    <m:r>
                      <a:rPr lang="it-IT" sz="1600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</m:t>
                    </m:r>
                    <m:sSub>
                      <m:sSub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1600" kern="100" dirty="0">
                    <a:solidFill>
                      <a:srgbClr val="000000"/>
                    </a:solidFill>
                    <a:latin typeface="Aptos" panose="020B00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it-IT" sz="1600" dirty="0">
                    <a:solidFill>
                      <a:srgbClr val="000000"/>
                    </a:solidFill>
                  </a:rPr>
                  <a:t>only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if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leading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dynamics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fixes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but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not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kern="100" dirty="0">
                    <a:solidFill>
                      <a:srgbClr val="0000FF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≡</m:t>
                    </m:r>
                    <m:sSub>
                      <m:sSub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is a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leading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order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flat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direction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with an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approximate</a:t>
                </a:r>
                <a:r>
                  <a:rPr lang="it-IT" sz="1600" dirty="0">
                    <a:solidFill>
                      <a:srgbClr val="0000FF"/>
                    </a:solidFill>
                  </a:rPr>
                  <a:t> shift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symmetry</a:t>
                </a: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Type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IIB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Kaehler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sector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tree-level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no-scale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cancellation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                                       + 1-loop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extended</a:t>
                </a:r>
                <a:r>
                  <a:rPr lang="it-IT" sz="1600" dirty="0">
                    <a:solidFill>
                      <a:srgbClr val="0000FF"/>
                    </a:solidFill>
                  </a:rPr>
                  <a:t> no-scale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FF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FF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Leading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no-scale breaking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effects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𝑂</m:t>
                    </m:r>
                    <m:d>
                      <m:d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it-IT" sz="1600" i="1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it-IT" sz="1600" i="1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it-IT" sz="1600" i="1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′3</m:t>
                            </m:r>
                          </m:sup>
                        </m:sSup>
                      </m:e>
                    </m:d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corrections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which</a:t>
                </a:r>
                <a:r>
                  <a:rPr lang="it-IT" sz="1600" dirty="0">
                    <a:solidFill>
                      <a:srgbClr val="000000"/>
                    </a:solidFill>
                  </a:rPr>
                  <a:t> lift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only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</m:oMath>
                </a14:m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𝜙</m:t>
                    </m:r>
                    <m:r>
                      <a:rPr lang="it-IT" sz="160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kern="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lifted</a:t>
                </a:r>
                <a:r>
                  <a:rPr lang="it-IT" sz="1600" kern="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by </a:t>
                </a:r>
                <a:r>
                  <a:rPr lang="it-IT" sz="1600" kern="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subdominant</a:t>
                </a:r>
                <a:r>
                  <a:rPr lang="it-IT" sz="1600" kern="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quantum </a:t>
                </a:r>
                <a:r>
                  <a:rPr lang="it-IT" sz="1600" kern="100" dirty="0" err="1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effects</a:t>
                </a:r>
                <a:r>
                  <a:rPr lang="it-IT" sz="1600" kern="100" dirty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                        </a:t>
                </a:r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8897121B-6237-373E-1FDB-AE6F1CA475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21" y="930223"/>
                <a:ext cx="8805475" cy="5298374"/>
              </a:xfrm>
              <a:prstGeom prst="rect">
                <a:avLst/>
              </a:prstGeom>
              <a:blipFill>
                <a:blip r:embed="rId3"/>
                <a:stretch>
                  <a:fillRect l="-277" t="-345" b="-5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17">
            <a:extLst>
              <a:ext uri="{FF2B5EF4-FFF2-40B4-BE49-F238E27FC236}">
                <a16:creationId xmlns:a16="http://schemas.microsoft.com/office/drawing/2014/main" id="{162E6A38-CBB6-1E89-5DF5-A1BD69B8A13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20053" y="1988840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Arrow Connector 17">
            <a:extLst>
              <a:ext uri="{FF2B5EF4-FFF2-40B4-BE49-F238E27FC236}">
                <a16:creationId xmlns:a16="http://schemas.microsoft.com/office/drawing/2014/main" id="{D36EA85F-55B7-7292-4421-A2CAA3DD156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20052" y="2420888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Arrow Connector 17">
            <a:extLst>
              <a:ext uri="{FF2B5EF4-FFF2-40B4-BE49-F238E27FC236}">
                <a16:creationId xmlns:a16="http://schemas.microsoft.com/office/drawing/2014/main" id="{4E34F8ED-DC92-5A63-D90D-C5BEA58180C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20052" y="3573016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267BAF3-9CB7-58F1-7C95-7DBE06CF1641}"/>
              </a:ext>
            </a:extLst>
          </p:cNvPr>
          <p:cNvSpPr txBox="1"/>
          <p:nvPr/>
        </p:nvSpPr>
        <p:spPr>
          <a:xfrm>
            <a:off x="4335147" y="3733298"/>
            <a:ext cx="45624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Burgess,MC,Quevedo,Williams</a:t>
            </a:r>
            <a:r>
              <a:rPr lang="it-IT" sz="1200" dirty="0">
                <a:solidFill>
                  <a:srgbClr val="FF0000"/>
                </a:solidFill>
              </a:rPr>
              <a:t>][</a:t>
            </a:r>
            <a:r>
              <a:rPr lang="it-IT" sz="1200" dirty="0" err="1">
                <a:solidFill>
                  <a:srgbClr val="FF0000"/>
                </a:solidFill>
              </a:rPr>
              <a:t>Burgess,MC,deAlwis,Quevedo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EF956F3-E8A8-6355-DD96-566DB829BAFC}"/>
              </a:ext>
            </a:extLst>
          </p:cNvPr>
          <p:cNvSpPr txBox="1"/>
          <p:nvPr/>
        </p:nvSpPr>
        <p:spPr>
          <a:xfrm>
            <a:off x="5580112" y="4653136"/>
            <a:ext cx="1702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MC,Conlon,Quevedo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61037378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Leading dynamics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7E80C254-D5EA-FFC0-425C-3BD9A3771CAA}"/>
                  </a:ext>
                </a:extLst>
              </p:cNvPr>
              <p:cNvSpPr txBox="1"/>
              <p:nvPr/>
            </p:nvSpPr>
            <p:spPr>
              <a:xfrm>
                <a:off x="1763688" y="1608545"/>
                <a:ext cx="3565079" cy="378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tot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e>
                      </m:d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lead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d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7E80C254-D5EA-FFC0-425C-3BD9A3771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1608545"/>
                <a:ext cx="3565079" cy="378245"/>
              </a:xfrm>
              <a:prstGeom prst="rect">
                <a:avLst/>
              </a:prstGeom>
              <a:blipFill>
                <a:blip r:embed="rId3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magine 14" descr="Immagine che contiene linea, diagramma, Diagramma&#10;&#10;Descrizione generata automaticamente">
            <a:extLst>
              <a:ext uri="{FF2B5EF4-FFF2-40B4-BE49-F238E27FC236}">
                <a16:creationId xmlns:a16="http://schemas.microsoft.com/office/drawing/2014/main" id="{9D545CFD-0D51-9B15-3B58-5A07E2449C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520" y="3804344"/>
            <a:ext cx="4140459" cy="25766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3C9FC798-9224-0B8F-37B7-B007091E79CD}"/>
                  </a:ext>
                </a:extLst>
              </p:cNvPr>
              <p:cNvSpPr txBox="1"/>
              <p:nvPr/>
            </p:nvSpPr>
            <p:spPr>
              <a:xfrm>
                <a:off x="5976156" y="1608545"/>
                <a:ext cx="2808311" cy="3782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lead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</m:d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3C9FC798-9224-0B8F-37B7-B007091E79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6156" y="1608545"/>
                <a:ext cx="2808311" cy="378245"/>
              </a:xfrm>
              <a:prstGeom prst="rect">
                <a:avLst/>
              </a:prstGeom>
              <a:blipFill>
                <a:blip r:embed="rId5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60C8FB7E-9CCA-2DFE-2C8B-6EEAB6B7ED6D}"/>
                  </a:ext>
                </a:extLst>
              </p:cNvPr>
              <p:cNvSpPr txBox="1"/>
              <p:nvPr/>
            </p:nvSpPr>
            <p:spPr>
              <a:xfrm>
                <a:off x="1763688" y="2671850"/>
                <a:ext cx="4766690" cy="637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lead</m:t>
                              </m:r>
                            </m:sub>
                          </m:sSub>
                        </m:num>
                        <m:den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den>
                      </m:f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</m:e>
                      </m:d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sub</m:t>
                              </m:r>
                            </m:sub>
                          </m:sSub>
                        </m:num>
                        <m:den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60C8FB7E-9CCA-2DFE-2C8B-6EEAB6B7ED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2671850"/>
                <a:ext cx="4766690" cy="63703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413B8883-2383-1141-6B0A-6A8FF7BE378E}"/>
                  </a:ext>
                </a:extLst>
              </p:cNvPr>
              <p:cNvSpPr txBox="1"/>
              <p:nvPr/>
            </p:nvSpPr>
            <p:spPr>
              <a:xfrm>
                <a:off x="1547131" y="3804344"/>
                <a:ext cx="3370674" cy="910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lead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</m:e>
                      </m:d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it-IT" sz="1600" i="1" kern="100" dirty="0">
                  <a:solidFill>
                    <a:srgbClr val="000000"/>
                  </a:solidFill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it-IT" sz="1600" i="1" kern="100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1600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tot</m:t>
                        </m:r>
                      </m:sub>
                    </m:sSub>
                    <m:d>
                      <m:d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𝒱</m:t>
                            </m:r>
                          </m:e>
                        </m:d>
                        <m: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it-IT" sz="1600" i="1" kern="1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1600" i="1" kern="1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it-IT" sz="1600" kern="1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τ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it-IT" sz="1600" kern="10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ϕ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it-IT" sz="1600" i="1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CasellaDiTesto 17">
                <a:extLst>
                  <a:ext uri="{FF2B5EF4-FFF2-40B4-BE49-F238E27FC236}">
                    <a16:creationId xmlns:a16="http://schemas.microsoft.com/office/drawing/2014/main" id="{413B8883-2383-1141-6B0A-6A8FF7BE3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131" y="3804344"/>
                <a:ext cx="3370674" cy="910377"/>
              </a:xfrm>
              <a:prstGeom prst="rect">
                <a:avLst/>
              </a:prstGeom>
              <a:blipFill>
                <a:blip r:embed="rId7"/>
                <a:stretch>
                  <a:fillRect b="-20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8897121B-6237-373E-1FDB-AE6F1CA475AB}"/>
              </a:ext>
            </a:extLst>
          </p:cNvPr>
          <p:cNvSpPr txBox="1"/>
          <p:nvPr/>
        </p:nvSpPr>
        <p:spPr>
          <a:xfrm>
            <a:off x="231021" y="1037945"/>
            <a:ext cx="8805475" cy="3334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FF"/>
                </a:solidFill>
              </a:rPr>
              <a:t>Total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potential</a:t>
            </a:r>
            <a:r>
              <a:rPr lang="it-IT" sz="1600" dirty="0">
                <a:solidFill>
                  <a:srgbClr val="000000"/>
                </a:solidFill>
              </a:rPr>
              <a:t>:</a:t>
            </a:r>
          </a:p>
          <a:p>
            <a:pPr>
              <a:buClr>
                <a:srgbClr val="FF0000"/>
              </a:buClr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rgbClr val="000000"/>
                </a:solidFill>
              </a:rPr>
              <a:t>Stabilisation: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kern="100" dirty="0">
                <a:solidFill>
                  <a:srgbClr val="0000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0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00"/>
                </a:solidFill>
              </a:rPr>
              <a:t>        with:  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600" dirty="0">
              <a:solidFill>
                <a:srgbClr val="00000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</p:txBody>
      </p:sp>
      <p:cxnSp>
        <p:nvCxnSpPr>
          <p:cNvPr id="4" name="Straight Arrow Connector 17">
            <a:extLst>
              <a:ext uri="{FF2B5EF4-FFF2-40B4-BE49-F238E27FC236}">
                <a16:creationId xmlns:a16="http://schemas.microsoft.com/office/drawing/2014/main" id="{ACB3E321-3186-40B0-06FD-487F42DA189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95736" y="4509120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3331293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 err="1">
                <a:solidFill>
                  <a:srgbClr val="0000FF"/>
                </a:solidFill>
              </a:rPr>
              <a:t>Subleading</a:t>
            </a:r>
            <a:r>
              <a:rPr lang="en-GB" altLang="it-IT" dirty="0">
                <a:solidFill>
                  <a:srgbClr val="0000FF"/>
                </a:solidFill>
              </a:rPr>
              <a:t> dynamics</a:t>
            </a:r>
            <a:endParaRPr lang="en-US" altLang="it-IT" dirty="0">
              <a:solidFill>
                <a:srgbClr val="0000FF"/>
              </a:solidFill>
            </a:endParaRPr>
          </a:p>
        </p:txBody>
      </p:sp>
      <p:pic>
        <p:nvPicPr>
          <p:cNvPr id="6" name="Immagine 5" descr="Immagine che contiene linea, schizzo, Diagramma, diagramma&#10;&#10;Descrizione generata automaticamente">
            <a:extLst>
              <a:ext uri="{FF2B5EF4-FFF2-40B4-BE49-F238E27FC236}">
                <a16:creationId xmlns:a16="http://schemas.microsoft.com/office/drawing/2014/main" id="{D9E4610E-A277-5433-9CD9-C9432C0620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382" y="4286115"/>
            <a:ext cx="4425115" cy="24891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D61C576A-C161-886C-BB75-70494F98979A}"/>
                  </a:ext>
                </a:extLst>
              </p:cNvPr>
              <p:cNvSpPr txBox="1"/>
              <p:nvPr/>
            </p:nvSpPr>
            <p:spPr>
              <a:xfrm>
                <a:off x="3806433" y="1501311"/>
                <a:ext cx="20853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</m:d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D61C576A-C161-886C-BB75-70494F989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433" y="1501311"/>
                <a:ext cx="2085314" cy="338554"/>
              </a:xfrm>
              <a:prstGeom prst="rect">
                <a:avLst/>
              </a:prstGeom>
              <a:blipFill>
                <a:blip r:embed="rId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FFB659C4-1A49-F374-33D0-A8D2E5179B67}"/>
                  </a:ext>
                </a:extLst>
              </p:cNvPr>
              <p:cNvSpPr txBox="1"/>
              <p:nvPr/>
            </p:nvSpPr>
            <p:spPr>
              <a:xfrm>
                <a:off x="1979712" y="2150970"/>
                <a:ext cx="5455660" cy="7820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and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≡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sub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𝒱</m:t>
                                  </m:r>
                                </m:e>
                              </m:d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sub</m:t>
                              </m:r>
                            </m:sub>
                          </m:sSub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𝒱</m:t>
                                  </m:r>
                                </m:e>
                              </m:d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,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 sz="16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τ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it-IT" sz="1600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ϕ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FFB659C4-1A49-F374-33D0-A8D2E5179B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2150970"/>
                <a:ext cx="5455660" cy="7820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09A82B68-B593-FA03-82C9-155AD1F9755E}"/>
                  </a:ext>
                </a:extLst>
              </p:cNvPr>
              <p:cNvSpPr txBox="1"/>
              <p:nvPr/>
            </p:nvSpPr>
            <p:spPr>
              <a:xfrm>
                <a:off x="1500646" y="3983411"/>
                <a:ext cx="3071354" cy="378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  <m: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09A82B68-B593-FA03-82C9-155AD1F975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0646" y="3983411"/>
                <a:ext cx="3071354" cy="378245"/>
              </a:xfrm>
              <a:prstGeom prst="rect">
                <a:avLst/>
              </a:prstGeom>
              <a:blipFill>
                <a:blip r:embed="rId6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ED0D9968-A352-5C8B-92F2-2BDA9A2CE423}"/>
                  </a:ext>
                </a:extLst>
              </p:cNvPr>
              <p:cNvSpPr txBox="1"/>
              <p:nvPr/>
            </p:nvSpPr>
            <p:spPr>
              <a:xfrm>
                <a:off x="4846048" y="3966098"/>
                <a:ext cx="1652632" cy="4994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for</m:t>
                          </m:r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      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&gt;</m:t>
                      </m:r>
                      <m:d>
                        <m:dPr>
                          <m:begChr m:val="⟨"/>
                          <m:endChr m:val="⟩"/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𝜙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ED0D9968-A352-5C8B-92F2-2BDA9A2CE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6048" y="3966098"/>
                <a:ext cx="1652632" cy="49949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CAE587AF-0515-D02B-3C7A-820A09C2E22A}"/>
                  </a:ext>
                </a:extLst>
              </p:cNvPr>
              <p:cNvSpPr txBox="1"/>
              <p:nvPr/>
            </p:nvSpPr>
            <p:spPr>
              <a:xfrm>
                <a:off x="1547664" y="4541256"/>
                <a:ext cx="10800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≪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CasellaDiTesto 27">
                <a:extLst>
                  <a:ext uri="{FF2B5EF4-FFF2-40B4-BE49-F238E27FC236}">
                    <a16:creationId xmlns:a16="http://schemas.microsoft.com/office/drawing/2014/main" id="{CAE587AF-0515-D02B-3C7A-820A09C2E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4541256"/>
                <a:ext cx="1080039" cy="338554"/>
              </a:xfrm>
              <a:prstGeom prst="rect">
                <a:avLst/>
              </a:prstGeom>
              <a:blipFill>
                <a:blip r:embed="rId8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48979115-0B93-E7C6-6EF3-1EC12079BE34}"/>
                  </a:ext>
                </a:extLst>
              </p:cNvPr>
              <p:cNvSpPr txBox="1"/>
              <p:nvPr/>
            </p:nvSpPr>
            <p:spPr>
              <a:xfrm>
                <a:off x="2675259" y="4531494"/>
                <a:ext cx="32265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and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    </m:t>
                    </m:r>
                    <m:r>
                      <a:rPr lang="it-IT" sz="1600" i="1" kern="10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</m:t>
                    </m:r>
                    <m:d>
                      <m:d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e>
                    </m:d>
                    <m:r>
                      <a:rPr lang="it-IT" sz="1600" kern="1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≃</m:t>
                    </m:r>
                    <m:sSub>
                      <m:sSubPr>
                        <m:ctrlPr>
                          <a:rPr lang="it-IT" sz="1600" i="1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V</m:t>
                        </m:r>
                      </m:e>
                      <m:sub>
                        <m:r>
                          <a:rPr lang="it-IT" sz="1600" kern="1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it-IT" sz="1600" kern="100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    </m:t>
                    </m:r>
                    <m:r>
                      <m:rPr>
                        <m:nor/>
                      </m:rPr>
                      <a:rPr lang="it-IT" sz="1600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for</m:t>
                    </m:r>
                    <m:r>
                      <m:rPr>
                        <m:nor/>
                      </m:rPr>
                      <a:rPr lang="it-IT" sz="1600" b="0" i="0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  </m:t>
                    </m:r>
                    <m:r>
                      <m:rPr>
                        <m:sty m:val="p"/>
                      </m:rP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ϕ</m:t>
                    </m:r>
                    <m:r>
                      <a:rPr lang="it-IT" sz="1600" b="0" i="1" kern="1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≫1</m:t>
                    </m:r>
                  </m:oMath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CasellaDiTesto 28">
                <a:extLst>
                  <a:ext uri="{FF2B5EF4-FFF2-40B4-BE49-F238E27FC236}">
                    <a16:creationId xmlns:a16="http://schemas.microsoft.com/office/drawing/2014/main" id="{48979115-0B93-E7C6-6EF3-1EC12079BE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5259" y="4531494"/>
                <a:ext cx="3226589" cy="338554"/>
              </a:xfrm>
              <a:prstGeom prst="rect">
                <a:avLst/>
              </a:prstGeom>
              <a:blipFill>
                <a:blip r:embed="rId9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ttangolo 30">
            <a:extLst>
              <a:ext uri="{FF2B5EF4-FFF2-40B4-BE49-F238E27FC236}">
                <a16:creationId xmlns:a16="http://schemas.microsoft.com/office/drawing/2014/main" id="{DFC3C081-16C3-F3EE-4D33-3439B8D78683}"/>
              </a:ext>
            </a:extLst>
          </p:cNvPr>
          <p:cNvSpPr/>
          <p:nvPr/>
        </p:nvSpPr>
        <p:spPr bwMode="auto">
          <a:xfrm>
            <a:off x="3806433" y="1391354"/>
            <a:ext cx="2085314" cy="61907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cxnSp>
        <p:nvCxnSpPr>
          <p:cNvPr id="32" name="Straight Arrow Connector 17">
            <a:extLst>
              <a:ext uri="{FF2B5EF4-FFF2-40B4-BE49-F238E27FC236}">
                <a16:creationId xmlns:a16="http://schemas.microsoft.com/office/drawing/2014/main" id="{9A4FDDA6-9F42-775E-D998-4237FDAD1F8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99592" y="4710533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3374AAED-D7EE-9C14-4F55-C4D281B7A240}"/>
                  </a:ext>
                </a:extLst>
              </p:cNvPr>
              <p:cNvSpPr txBox="1"/>
              <p:nvPr/>
            </p:nvSpPr>
            <p:spPr>
              <a:xfrm>
                <a:off x="231022" y="953228"/>
                <a:ext cx="8805475" cy="3192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Setting </a:t>
                </a:r>
                <a14:m>
                  <m:oMath xmlns:m="http://schemas.openxmlformats.org/officeDocument/2006/math">
                    <m:r>
                      <a:rPr lang="it-IT" sz="160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𝒱</m:t>
                    </m:r>
                    <m:r>
                      <a:rPr lang="it-IT" sz="160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𝒱</m:t>
                        </m:r>
                      </m:e>
                    </m:d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tot</m:t>
                        </m:r>
                      </m:sub>
                    </m:sSub>
                    <m:d>
                      <m:d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it-IT" sz="1600" i="1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it-IT" sz="1600" i="1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𝒱</m:t>
                            </m:r>
                          </m:e>
                        </m:d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600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τ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1600" kern="1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ϕ</m:t>
                            </m:r>
                          </m:sub>
                        </m:sSub>
                      </m:e>
                    </m:d>
                    <m:r>
                      <a:rPr lang="it-IT" sz="1600" i="1" kern="1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becomes: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with:</a:t>
                </a:r>
              </a:p>
              <a:p>
                <a:pPr>
                  <a:buClr>
                    <a:srgbClr val="FF0000"/>
                  </a:buClr>
                </a:pPr>
                <a:endParaRPr lang="it-IT" sz="10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it-IT" sz="1600" dirty="0">
                    <a:solidFill>
                      <a:srgbClr val="000000"/>
                    </a:solidFill>
                  </a:rPr>
                  <a:t>       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it-IT" sz="1600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ϕ</m:t>
                    </m:r>
                    <m:r>
                      <a:rPr lang="it-IT" sz="1600" b="0" i="0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determined by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canonical</a:t>
                </a:r>
                <a:r>
                  <a:rPr lang="it-IT" sz="1600" dirty="0">
                    <a:solidFill>
                      <a:srgbClr val="0000FF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FF"/>
                    </a:solidFill>
                  </a:rPr>
                  <a:t>normalisation</a:t>
                </a:r>
                <a:endParaRPr lang="it-IT" sz="1600" dirty="0">
                  <a:solidFill>
                    <a:srgbClr val="0000FF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Since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is a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leading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order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flat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direction</a:t>
                </a: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0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3374AAED-D7EE-9C14-4F55-C4D281B7A2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22" y="953228"/>
                <a:ext cx="8805475" cy="3192349"/>
              </a:xfrm>
              <a:prstGeom prst="rect">
                <a:avLst/>
              </a:prstGeom>
              <a:blipFill>
                <a:blip r:embed="rId10"/>
                <a:stretch>
                  <a:fillRect l="-27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014857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String inflation potentials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BFD85CB-51BC-0F40-2075-698EB17040DC}"/>
                  </a:ext>
                </a:extLst>
              </p:cNvPr>
              <p:cNvSpPr txBox="1"/>
              <p:nvPr/>
            </p:nvSpPr>
            <p:spPr>
              <a:xfrm>
                <a:off x="2051720" y="2351465"/>
                <a:ext cx="4693529" cy="6718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p>
                          </m:sSubSup>
                        </m:den>
                      </m:f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⟶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 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→∞   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if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𝑝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&gt;0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2BFD85CB-51BC-0F40-2075-698EB1704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2351465"/>
                <a:ext cx="4693529" cy="6718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98FA627-185D-C116-A9EF-E66FAF1AA6DC}"/>
                  </a:ext>
                </a:extLst>
              </p:cNvPr>
              <p:cNvSpPr txBox="1"/>
              <p:nvPr/>
            </p:nvSpPr>
            <p:spPr>
              <a:xfrm>
                <a:off x="2024348" y="3431060"/>
                <a:ext cx="4950521" cy="3952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</m:d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k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⟶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0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 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→∞   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if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k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&gt;0</m:t>
                      </m:r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098FA627-185D-C116-A9EF-E66FAF1AA6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4348" y="3431060"/>
                <a:ext cx="4950521" cy="395236"/>
              </a:xfrm>
              <a:prstGeom prst="rect">
                <a:avLst/>
              </a:prstGeom>
              <a:blipFill>
                <a:blip r:embed="rId4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9457E61-4A44-A071-C893-D4F36C283D6B}"/>
                  </a:ext>
                </a:extLst>
              </p:cNvPr>
              <p:cNvSpPr txBox="1"/>
              <p:nvPr/>
            </p:nvSpPr>
            <p:spPr>
              <a:xfrm>
                <a:off x="2401827" y="4929126"/>
                <a:ext cx="3395032" cy="4331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8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λϕ</m:t>
                          </m:r>
                        </m:sup>
                      </m:sSup>
                      <m: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nor/>
                        </m:rP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with</m:t>
                      </m:r>
                      <m: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λ</m:t>
                      </m:r>
                      <m: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r>
                        <a:rPr lang="it-IT" sz="18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𝒪</m:t>
                      </m:r>
                      <m:d>
                        <m:dPr>
                          <m:ctrl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it-IT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69457E61-4A44-A071-C893-D4F36C283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827" y="4929126"/>
                <a:ext cx="3395032" cy="433132"/>
              </a:xfrm>
              <a:prstGeom prst="rect">
                <a:avLst/>
              </a:prstGeom>
              <a:blipFill>
                <a:blip r:embed="rId5"/>
                <a:stretch>
                  <a:fillRect t="-1408" b="-140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3CC689-C476-EAFB-CCA2-590AB76C153A}"/>
                  </a:ext>
                </a:extLst>
              </p:cNvPr>
              <p:cNvSpPr txBox="1"/>
              <p:nvPr/>
            </p:nvSpPr>
            <p:spPr>
              <a:xfrm>
                <a:off x="2401827" y="5904081"/>
                <a:ext cx="4164986" cy="4331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8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8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μ</m:t>
                      </m:r>
                      <m:r>
                        <a:rPr lang="it-IT" sz="18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p>
                        <m:sSupPr>
                          <m:ctrl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e>
                        <m:sup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m:rPr>
                              <m:lit/>
                            </m:r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it-IT" sz="18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p>
                        <m:sSupPr>
                          <m:ctrl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18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  <m:sup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m:rPr>
                              <m:lit/>
                            </m:r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  <m: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nor/>
                        </m:rP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with</m:t>
                      </m:r>
                      <m: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μ</m:t>
                      </m:r>
                      <m:r>
                        <a:rPr lang="it-IT" sz="18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∼</m:t>
                      </m:r>
                      <m:r>
                        <a:rPr lang="it-IT" sz="18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𝒪</m:t>
                      </m:r>
                      <m:d>
                        <m:dPr>
                          <m:ctrlP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8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it-IT" sz="18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163CC689-C476-EAFB-CCA2-590AB76C1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827" y="5904081"/>
                <a:ext cx="4164986" cy="433132"/>
              </a:xfrm>
              <a:prstGeom prst="rect">
                <a:avLst/>
              </a:prstGeom>
              <a:blipFill>
                <a:blip r:embed="rId6"/>
                <a:stretch>
                  <a:fillRect t="-1408" b="-140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2F549A6E-707B-54FB-81CD-53B91C590F86}"/>
                  </a:ext>
                </a:extLst>
              </p:cNvPr>
              <p:cNvSpPr txBox="1"/>
              <p:nvPr/>
            </p:nvSpPr>
            <p:spPr>
              <a:xfrm>
                <a:off x="231021" y="1037945"/>
                <a:ext cx="8805475" cy="4832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rgbClr val="FF0000"/>
                  </a:buClr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Function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0" i="1" kern="1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𝑔</m:t>
                    </m:r>
                    <m:d>
                      <m:dPr>
                        <m:ctrlPr>
                          <a:rPr lang="it-IT" sz="1600" b="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e>
                    </m:d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depends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on </a:t>
                </a:r>
                <a:r>
                  <a:rPr lang="it-IT" sz="1600" dirty="0">
                    <a:solidFill>
                      <a:srgbClr val="0000FF"/>
                    </a:solidFill>
                  </a:rPr>
                  <a:t>2</a:t>
                </a:r>
                <a:r>
                  <a:rPr lang="it-IT" sz="1600" dirty="0">
                    <a:solidFill>
                      <a:srgbClr val="000000"/>
                    </a:solidFill>
                  </a:rPr>
                  <a:t> features: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+mj-lt"/>
                  <a:buAutoNum type="arabicPeriod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Origin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of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which</a:t>
                </a:r>
                <a:r>
                  <a:rPr lang="it-IT" sz="1600" dirty="0">
                    <a:solidFill>
                      <a:srgbClr val="000000"/>
                    </a:solidFill>
                  </a:rPr>
                  <a:t> generate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1600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sub</m:t>
                        </m:r>
                      </m:sub>
                    </m:sSub>
                    <m:d>
                      <m:d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it-IT" sz="1600" i="1" kern="100"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it-IT" sz="1600" i="1" kern="100"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𝒱</m:t>
                            </m:r>
                          </m:e>
                        </m:d>
                        <m:r>
                          <a:rPr lang="it-IT" sz="1600" i="1" kern="100"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it-IT" sz="1600" i="1" kern="100"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600" kern="100"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τ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1600" kern="100"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ϕ</m:t>
                            </m:r>
                          </m:sub>
                        </m:sSub>
                      </m:e>
                    </m:d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FF"/>
                    </a:solidFill>
                  </a:rPr>
                  <a:t>Perturbative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effects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FF"/>
                    </a:solidFill>
                  </a:rPr>
                  <a:t>Non-perturbative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effects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342900" indent="-342900">
                  <a:buClr>
                    <a:srgbClr val="FF0000"/>
                  </a:buClr>
                  <a:buFont typeface="+mj-lt"/>
                  <a:buAutoNum type="arabicPeriod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+mj-lt"/>
                  <a:buAutoNum type="arabicPeriod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+mj-lt"/>
                  <a:buAutoNum type="arabicPeriod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+mj-lt"/>
                  <a:buAutoNum type="arabicPeriod" startAt="2"/>
                </a:pPr>
                <a:r>
                  <a:rPr lang="it-IT" sz="1600" dirty="0">
                    <a:solidFill>
                      <a:srgbClr val="000000"/>
                    </a:solidFill>
                  </a:rPr>
                  <a:t>Topology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it-IT" sz="1600" dirty="0" err="1">
                    <a:solidFill>
                      <a:srgbClr val="000000"/>
                    </a:solidFill>
                  </a:rPr>
                  <a:t>which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determines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600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ϕ</m:t>
                        </m:r>
                      </m:sub>
                    </m:sSub>
                    <m:r>
                      <a:rPr lang="it-IT" sz="1600" i="1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it-IT" sz="1600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ϕ</m:t>
                    </m:r>
                    <m:r>
                      <a:rPr lang="it-IT" sz="1600" kern="1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 (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canonical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normalisation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):</a:t>
                </a: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FF"/>
                    </a:solidFill>
                  </a:rPr>
                  <a:t>Bulk</a:t>
                </a:r>
                <a:r>
                  <a:rPr lang="it-IT" sz="1600" dirty="0">
                    <a:solidFill>
                      <a:srgbClr val="000000"/>
                    </a:solidFill>
                  </a:rPr>
                  <a:t> (fibre)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modulus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>
                  <a:buClr>
                    <a:srgbClr val="FF0000"/>
                  </a:buClr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FF"/>
                    </a:solidFill>
                  </a:rPr>
                  <a:t>Local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(blow-up)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modulus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2F549A6E-707B-54FB-81CD-53B91C590F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21" y="1037945"/>
                <a:ext cx="8805475" cy="4832285"/>
              </a:xfrm>
              <a:prstGeom prst="rect">
                <a:avLst/>
              </a:prstGeom>
              <a:blipFill>
                <a:blip r:embed="rId7"/>
                <a:stretch>
                  <a:fillRect l="-416" t="-378" b="-63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747531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String inflation potentials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729E25C6-4197-CE87-C620-68AE268162EC}"/>
                  </a:ext>
                </a:extLst>
              </p:cNvPr>
              <p:cNvSpPr txBox="1"/>
              <p:nvPr/>
            </p:nvSpPr>
            <p:spPr>
              <a:xfrm>
                <a:off x="2202907" y="1923288"/>
                <a:ext cx="4094390" cy="3849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μ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 </m:t>
                          </m:r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 </m:t>
                          </m:r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≪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ϕ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&gt;0</m:t>
                      </m:r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729E25C6-4197-CE87-C620-68AE26816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2907" y="1923288"/>
                <a:ext cx="4094390" cy="384977"/>
              </a:xfrm>
              <a:prstGeom prst="rect">
                <a:avLst/>
              </a:prstGeom>
              <a:blipFill>
                <a:blip r:embed="rId3"/>
                <a:stretch>
                  <a:fillRect b="-1587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F3D6DBD9-087E-C42D-1C35-EE5DFC7B247F}"/>
                  </a:ext>
                </a:extLst>
              </p:cNvPr>
              <p:cNvSpPr txBox="1"/>
              <p:nvPr/>
            </p:nvSpPr>
            <p:spPr>
              <a:xfrm>
                <a:off x="3529343" y="982648"/>
                <a:ext cx="20853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</m:d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F3D6DBD9-087E-C42D-1C35-EE5DFC7B2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9343" y="982648"/>
                <a:ext cx="2085314" cy="338554"/>
              </a:xfrm>
              <a:prstGeom prst="rect">
                <a:avLst/>
              </a:prstGeom>
              <a:blipFill>
                <a:blip r:embed="rId4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9E66C8A0-A6F5-67CE-6C84-01571D0FA8F2}"/>
                  </a:ext>
                </a:extLst>
              </p:cNvPr>
              <p:cNvSpPr txBox="1"/>
              <p:nvPr/>
            </p:nvSpPr>
            <p:spPr>
              <a:xfrm>
                <a:off x="2123728" y="3020533"/>
                <a:ext cx="4147930" cy="388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 </m:t>
                          </m:r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λϕ</m:t>
                              </m:r>
                            </m:sup>
                          </m:sSup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≪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nor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ϕ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&gt;0</m:t>
                      </m:r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9E66C8A0-A6F5-67CE-6C84-01571D0FA8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3020533"/>
                <a:ext cx="4147930" cy="388183"/>
              </a:xfrm>
              <a:prstGeom prst="rect">
                <a:avLst/>
              </a:prstGeom>
              <a:blipFill>
                <a:blip r:embed="rId5"/>
                <a:stretch>
                  <a:fillRect b="-156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6229480-7AD0-FC3B-FD8B-93DBFB1A5170}"/>
                  </a:ext>
                </a:extLst>
              </p:cNvPr>
              <p:cNvSpPr txBox="1"/>
              <p:nvPr/>
            </p:nvSpPr>
            <p:spPr>
              <a:xfrm>
                <a:off x="2070217" y="4203291"/>
                <a:ext cx="4184159" cy="368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e>
                      </m:d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λϕ</m:t>
                          </m:r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≪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nor/>
                        </m:rPr>
                        <a:rPr lang="it-IT" sz="1600" b="0" i="0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         </m:t>
                      </m:r>
                      <m:r>
                        <m:rPr>
                          <m:nor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ϕ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&gt;0</m:t>
                      </m:r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86229480-7AD0-FC3B-FD8B-93DBFB1A51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217" y="4203291"/>
                <a:ext cx="4184159" cy="368627"/>
              </a:xfrm>
              <a:prstGeom prst="rect">
                <a:avLst/>
              </a:prstGeom>
              <a:blipFill>
                <a:blip r:embed="rId6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79DA7958-83B8-D9EC-F7EB-9E23C91B2D38}"/>
                  </a:ext>
                </a:extLst>
              </p:cNvPr>
              <p:cNvSpPr txBox="1"/>
              <p:nvPr/>
            </p:nvSpPr>
            <p:spPr>
              <a:xfrm>
                <a:off x="1907704" y="5254844"/>
                <a:ext cx="4303422" cy="5995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𝑔</m:t>
                      </m:r>
                      <m:r>
                        <a:rPr lang="it-IT" sz="1600" b="0" i="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𝜙</m:t>
                      </m:r>
                      <m:r>
                        <a:rPr lang="it-IT" sz="1600" b="0" i="1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f>
                        <m:fPr>
                          <m:ctrlPr>
                            <a:rPr lang="it-IT" sz="1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it-IT" sz="1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  <m:r>
                                <m:rPr>
                                  <m:lit/>
                                </m:r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it-IT" sz="1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 </m:t>
                          </m:r>
                          <m:sSup>
                            <m:sSupPr>
                              <m:ctrl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16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e>
                            <m:sup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  <m:r>
                                <m:rPr>
                                  <m:lit/>
                                </m:rP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≪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nor/>
                        </m:rPr>
                        <a:rPr lang="it-IT" sz="1600" b="0" i="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for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  </m:t>
                      </m:r>
                      <m:r>
                        <m:rPr>
                          <m:sty m:val="p"/>
                        </m:rP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ϕ</m:t>
                      </m:r>
                      <m:r>
                        <a:rPr lang="it-IT" sz="16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≲</m:t>
                      </m:r>
                      <m:r>
                        <a:rPr lang="it-IT" sz="1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1</m:t>
                      </m:r>
                    </m:oMath>
                  </m:oMathPara>
                </a14:m>
                <a:endParaRPr lang="it-IT" sz="16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79DA7958-83B8-D9EC-F7EB-9E23C91B2D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5254844"/>
                <a:ext cx="4303422" cy="59952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FE61F644-05A6-BD0E-411D-B4C234FB9195}"/>
                  </a:ext>
                </a:extLst>
              </p:cNvPr>
              <p:cNvSpPr txBox="1"/>
              <p:nvPr/>
            </p:nvSpPr>
            <p:spPr>
              <a:xfrm>
                <a:off x="4339908" y="5851528"/>
                <a:ext cx="2255296" cy="645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𝒱</m:t>
                                  </m:r>
                                </m:e>
                                <m:sup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1</m:t>
                                  </m:r>
                                  <m:r>
                                    <m:rPr>
                                      <m:lit/>
                                    </m:r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e>
                                <m:sup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lit/>
                                    </m:r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/</m:t>
                                  </m:r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FE61F644-05A6-BD0E-411D-B4C234FB9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9908" y="5851528"/>
                <a:ext cx="2255296" cy="64556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EF1B6928-F9B3-4606-2FE8-D3B8904E3996}"/>
                  </a:ext>
                </a:extLst>
              </p:cNvPr>
              <p:cNvSpPr txBox="1"/>
              <p:nvPr/>
            </p:nvSpPr>
            <p:spPr>
              <a:xfrm>
                <a:off x="1929083" y="6057330"/>
                <a:ext cx="93916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𝑝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=1</m:t>
                      </m:r>
                      <m:r>
                        <m:rPr>
                          <m:lit/>
                        </m:rP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2</m:t>
                      </m:r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EF1B6928-F9B3-4606-2FE8-D3B8904E39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9083" y="6057330"/>
                <a:ext cx="939167" cy="338554"/>
              </a:xfrm>
              <a:prstGeom prst="rect">
                <a:avLst/>
              </a:prstGeom>
              <a:blipFill>
                <a:blip r:embed="rId9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7BA89C1-4E1A-1C62-1B9B-E32F0242D215}"/>
              </a:ext>
            </a:extLst>
          </p:cNvPr>
          <p:cNvSpPr txBox="1"/>
          <p:nvPr/>
        </p:nvSpPr>
        <p:spPr>
          <a:xfrm>
            <a:off x="348407" y="1437564"/>
            <a:ext cx="4198585" cy="400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</a:rPr>
              <a:t>Non-perturbative Blow-up </a:t>
            </a:r>
            <a:r>
              <a:rPr lang="it-IT" sz="1800" dirty="0" err="1">
                <a:solidFill>
                  <a:srgbClr val="000000"/>
                </a:solidFill>
              </a:rPr>
              <a:t>Inflation</a:t>
            </a:r>
            <a:r>
              <a:rPr lang="it-IT" sz="18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</a:rPr>
              <a:t>Non-perturbative Fibre </a:t>
            </a:r>
            <a:r>
              <a:rPr lang="it-IT" sz="1800" dirty="0" err="1">
                <a:solidFill>
                  <a:srgbClr val="000000"/>
                </a:solidFill>
              </a:rPr>
              <a:t>Inflation</a:t>
            </a:r>
            <a:r>
              <a:rPr lang="it-IT" sz="18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</a:rPr>
              <a:t>Loop Fibre </a:t>
            </a:r>
            <a:r>
              <a:rPr lang="it-IT" sz="1800" dirty="0" err="1">
                <a:solidFill>
                  <a:srgbClr val="000000"/>
                </a:solidFill>
              </a:rPr>
              <a:t>Inflation</a:t>
            </a:r>
            <a:r>
              <a:rPr lang="it-IT" sz="1800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it-IT" sz="1800" dirty="0">
              <a:solidFill>
                <a:srgbClr val="000000"/>
              </a:solidFill>
            </a:endParaRPr>
          </a:p>
          <a:p>
            <a:pPr marL="457200" indent="-45720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FF"/>
                </a:solidFill>
              </a:rPr>
              <a:t>Loop Blow-up </a:t>
            </a:r>
            <a:r>
              <a:rPr lang="it-IT" sz="1800" dirty="0" err="1">
                <a:solidFill>
                  <a:srgbClr val="0000FF"/>
                </a:solidFill>
              </a:rPr>
              <a:t>Inflation</a:t>
            </a:r>
            <a:r>
              <a:rPr lang="it-IT" sz="1800" dirty="0">
                <a:solidFill>
                  <a:srgbClr val="000000"/>
                </a:solidFill>
              </a:rPr>
              <a:t>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7">
            <a:extLst>
              <a:ext uri="{FF2B5EF4-FFF2-40B4-BE49-F238E27FC236}">
                <a16:creationId xmlns:a16="http://schemas.microsoft.com/office/drawing/2014/main" id="{CF281687-95BE-97B1-9A14-D2BEA002390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91880" y="6237312"/>
            <a:ext cx="503237" cy="0"/>
          </a:xfrm>
          <a:prstGeom prst="straightConnector1">
            <a:avLst/>
          </a:prstGeom>
          <a:noFill/>
          <a:ln w="25400" algn="ctr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ttangolo 16">
            <a:extLst>
              <a:ext uri="{FF2B5EF4-FFF2-40B4-BE49-F238E27FC236}">
                <a16:creationId xmlns:a16="http://schemas.microsoft.com/office/drawing/2014/main" id="{4B93A392-9219-6E20-4FFD-95985640E659}"/>
              </a:ext>
            </a:extLst>
          </p:cNvPr>
          <p:cNvSpPr/>
          <p:nvPr/>
        </p:nvSpPr>
        <p:spPr bwMode="auto">
          <a:xfrm>
            <a:off x="4339908" y="5845197"/>
            <a:ext cx="2320324" cy="73599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it-IT" sz="2800" b="0" i="0" u="none" strike="noStrike" cap="none" normalizeH="0" baseline="0">
              <a:ln>
                <a:noFill/>
              </a:ln>
              <a:solidFill>
                <a:srgbClr val="CC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A35905A-C858-040C-0B3D-35C5DBF41E1B}"/>
              </a:ext>
            </a:extLst>
          </p:cNvPr>
          <p:cNvSpPr txBox="1"/>
          <p:nvPr/>
        </p:nvSpPr>
        <p:spPr>
          <a:xfrm>
            <a:off x="4337475" y="1499170"/>
            <a:ext cx="4180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Conlon,Quevedo</a:t>
            </a:r>
            <a:r>
              <a:rPr lang="it-IT" sz="1200" dirty="0">
                <a:solidFill>
                  <a:srgbClr val="FF0000"/>
                </a:solidFill>
              </a:rPr>
              <a:t>][</a:t>
            </a:r>
            <a:r>
              <a:rPr lang="it-IT" sz="1200" dirty="0" err="1">
                <a:solidFill>
                  <a:srgbClr val="FF0000"/>
                </a:solidFill>
              </a:rPr>
              <a:t>Bond,Kofman,Prokushkin,Vaudrevange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DEFD75E-6473-7A8C-A1A3-C586C6C8F811}"/>
              </a:ext>
            </a:extLst>
          </p:cNvPr>
          <p:cNvSpPr txBox="1"/>
          <p:nvPr/>
        </p:nvSpPr>
        <p:spPr>
          <a:xfrm>
            <a:off x="4059415" y="2580008"/>
            <a:ext cx="25160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MC,Pedro,Tasinato</a:t>
            </a:r>
            <a:r>
              <a:rPr lang="it-IT" sz="1200" dirty="0">
                <a:solidFill>
                  <a:srgbClr val="FF0000"/>
                </a:solidFill>
              </a:rPr>
              <a:t>][</a:t>
            </a:r>
            <a:r>
              <a:rPr lang="it-IT" sz="1200" dirty="0" err="1">
                <a:solidFill>
                  <a:srgbClr val="FF0000"/>
                </a:solidFill>
              </a:rPr>
              <a:t>Luest,Zhang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4AAC9FD-BD3D-661A-A47C-E6F6497ADFC9}"/>
              </a:ext>
            </a:extLst>
          </p:cNvPr>
          <p:cNvSpPr txBox="1"/>
          <p:nvPr/>
        </p:nvSpPr>
        <p:spPr>
          <a:xfrm>
            <a:off x="2868250" y="3685721"/>
            <a:ext cx="5580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MC,Burgess,Quevedo</a:t>
            </a:r>
            <a:r>
              <a:rPr lang="it-IT" sz="1200" dirty="0">
                <a:solidFill>
                  <a:srgbClr val="FF0000"/>
                </a:solidFill>
              </a:rPr>
              <a:t>][</a:t>
            </a:r>
            <a:r>
              <a:rPr lang="it-IT" sz="1200" dirty="0" err="1">
                <a:solidFill>
                  <a:srgbClr val="FF0000"/>
                </a:solidFill>
              </a:rPr>
              <a:t>Broy,Ciupke,Pedro,Westphal</a:t>
            </a:r>
            <a:r>
              <a:rPr lang="it-IT" sz="1200" dirty="0">
                <a:solidFill>
                  <a:srgbClr val="FF0000"/>
                </a:solidFill>
              </a:rPr>
              <a:t>][</a:t>
            </a:r>
            <a:r>
              <a:rPr lang="it-IT" sz="1200" dirty="0" err="1">
                <a:solidFill>
                  <a:srgbClr val="FF0000"/>
                </a:solidFill>
              </a:rPr>
              <a:t>MC,Ciupke,deAlwis,Muia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2825158-D2D1-7D1E-89DB-41608C4646BE}"/>
              </a:ext>
            </a:extLst>
          </p:cNvPr>
          <p:cNvSpPr txBox="1"/>
          <p:nvPr/>
        </p:nvSpPr>
        <p:spPr>
          <a:xfrm>
            <a:off x="3204021" y="4778290"/>
            <a:ext cx="3007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[</a:t>
            </a:r>
            <a:r>
              <a:rPr lang="it-IT" sz="1200" dirty="0" err="1">
                <a:solidFill>
                  <a:srgbClr val="FF0000"/>
                </a:solidFill>
              </a:rPr>
              <a:t>Bansal,Brunelli,MC,Hebecker,Kuespert</a:t>
            </a:r>
            <a:r>
              <a:rPr lang="it-IT" sz="1200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88787AF-F793-5A46-A787-B5F85776BD50}"/>
              </a:ext>
            </a:extLst>
          </p:cNvPr>
          <p:cNvSpPr txBox="1"/>
          <p:nvPr/>
        </p:nvSpPr>
        <p:spPr>
          <a:xfrm>
            <a:off x="6660232" y="4181259"/>
            <a:ext cx="2320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it-IT" sz="1600" dirty="0">
                <a:solidFill>
                  <a:srgbClr val="0000FF"/>
                </a:solidFill>
                <a:latin typeface="Symbol" panose="05050102010706020507" pitchFamily="18" charset="2"/>
              </a:rPr>
              <a:t>a</a:t>
            </a:r>
            <a:r>
              <a:rPr lang="it-IT" sz="1600" dirty="0">
                <a:solidFill>
                  <a:srgbClr val="0000FF"/>
                </a:solidFill>
              </a:rPr>
              <a:t>-</a:t>
            </a:r>
            <a:r>
              <a:rPr lang="it-IT" sz="1600" dirty="0" err="1">
                <a:solidFill>
                  <a:srgbClr val="0000FF"/>
                </a:solidFill>
              </a:rPr>
              <a:t>attractor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realisation</a:t>
            </a:r>
            <a:endParaRPr lang="it-IT" sz="1600" dirty="0">
              <a:solidFill>
                <a:srgbClr val="000000"/>
              </a:solidFill>
            </a:endParaRPr>
          </a:p>
          <a:p>
            <a:pPr>
              <a:buClr>
                <a:srgbClr val="FF0000"/>
              </a:buClr>
            </a:pPr>
            <a:r>
              <a:rPr lang="it-IT" sz="1600" dirty="0" err="1">
                <a:solidFill>
                  <a:srgbClr val="000000"/>
                </a:solidFill>
              </a:rPr>
              <a:t>see</a:t>
            </a:r>
            <a:r>
              <a:rPr lang="it-IT" sz="1600" dirty="0">
                <a:solidFill>
                  <a:srgbClr val="000000"/>
                </a:solidFill>
              </a:rPr>
              <a:t> </a:t>
            </a:r>
            <a:r>
              <a:rPr lang="it-IT" sz="1600" dirty="0" err="1">
                <a:solidFill>
                  <a:srgbClr val="000000"/>
                </a:solidFill>
              </a:rPr>
              <a:t>Linde’s</a:t>
            </a:r>
            <a:r>
              <a:rPr lang="it-IT" sz="1600" dirty="0">
                <a:solidFill>
                  <a:srgbClr val="000000"/>
                </a:solidFill>
              </a:rPr>
              <a:t> talk</a:t>
            </a:r>
          </a:p>
        </p:txBody>
      </p:sp>
    </p:spTree>
    <p:extLst>
      <p:ext uri="{BB962C8B-B14F-4D97-AF65-F5344CB8AC3E}">
        <p14:creationId xmlns:p14="http://schemas.microsoft.com/office/powerpoint/2010/main" val="111003040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>
            <a:extLst>
              <a:ext uri="{FF2B5EF4-FFF2-40B4-BE49-F238E27FC236}">
                <a16:creationId xmlns:a16="http://schemas.microsoft.com/office/drawing/2014/main" id="{68E273B8-49C3-9491-CE7C-12A697712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9" y="169863"/>
            <a:ext cx="835216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en-GB" altLang="it-IT" dirty="0">
                <a:solidFill>
                  <a:srgbClr val="0000FF"/>
                </a:solidFill>
              </a:rPr>
              <a:t>The model</a:t>
            </a:r>
            <a:endParaRPr lang="en-US" altLang="it-IT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3840E8A-F2A0-B4F2-F732-BA56F931DA22}"/>
                  </a:ext>
                </a:extLst>
              </p:cNvPr>
              <p:cNvSpPr txBox="1"/>
              <p:nvPr/>
            </p:nvSpPr>
            <p:spPr>
              <a:xfrm>
                <a:off x="3094128" y="1372705"/>
                <a:ext cx="2810962" cy="4319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≃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  <m:r>
                            <m:rPr>
                              <m:lit/>
                            </m:r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D3840E8A-F2A0-B4F2-F732-BA56F931DA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4128" y="1372705"/>
                <a:ext cx="2810962" cy="431978"/>
              </a:xfrm>
              <a:prstGeom prst="rect">
                <a:avLst/>
              </a:prstGeom>
              <a:blipFill>
                <a:blip r:embed="rId3"/>
                <a:stretch>
                  <a:fillRect b="-422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DD7A718-F7DE-895B-5F0C-A9E929E4A6EE}"/>
                  </a:ext>
                </a:extLst>
              </p:cNvPr>
              <p:cNvSpPr txBox="1"/>
              <p:nvPr/>
            </p:nvSpPr>
            <p:spPr>
              <a:xfrm>
                <a:off x="6876256" y="1401962"/>
                <a:ext cx="13226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ϑ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BDD7A718-F7DE-895B-5F0C-A9E929E4A6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256" y="1401962"/>
                <a:ext cx="1322605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E2A31E24-5B13-8666-1A89-B834558ECE30}"/>
                  </a:ext>
                </a:extLst>
              </p:cNvPr>
              <p:cNvSpPr txBox="1"/>
              <p:nvPr/>
            </p:nvSpPr>
            <p:spPr>
              <a:xfrm>
                <a:off x="1547664" y="2303391"/>
                <a:ext cx="2174185" cy="7305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𝐾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=−2</m:t>
                      </m:r>
                      <m:func>
                        <m:func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nor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n</m:t>
                          </m:r>
                        </m:fName>
                        <m:e>
                          <m:d>
                            <m:d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ξ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𝑠</m:t>
                                      </m:r>
                                    </m:sub>
                                    <m:sup>
                                      <m: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3</m:t>
                                      </m:r>
                                      <m:r>
                                        <m:rPr>
                                          <m:lit/>
                                        </m:rP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/</m:t>
                                      </m:r>
                                      <m:r>
                                        <a:rPr lang="it-IT" sz="1600" i="1" kern="100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Aptos" panose="020B000402020202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E2A31E24-5B13-8666-1A89-B834558ECE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303391"/>
                <a:ext cx="2174185" cy="7305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C1F47DF-6968-44B9-2DFD-255BAD656F8E}"/>
                  </a:ext>
                </a:extLst>
              </p:cNvPr>
              <p:cNvSpPr txBox="1"/>
              <p:nvPr/>
            </p:nvSpPr>
            <p:spPr>
              <a:xfrm>
                <a:off x="4716016" y="2483247"/>
                <a:ext cx="2664383" cy="3431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𝑊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 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</m:sup>
                      </m:sSup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 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it-IT" sz="1600" kern="100" dirty="0">
                  <a:solidFill>
                    <a:srgbClr val="000000"/>
                  </a:solidFill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C1F47DF-6968-44B9-2DFD-255BAD656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2483247"/>
                <a:ext cx="2664383" cy="34317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4E320423-4707-2CE4-8005-A6962C9C2E46}"/>
                  </a:ext>
                </a:extLst>
              </p:cNvPr>
              <p:cNvSpPr txBox="1"/>
              <p:nvPr/>
            </p:nvSpPr>
            <p:spPr>
              <a:xfrm>
                <a:off x="1733671" y="4658293"/>
                <a:ext cx="4379789" cy="6303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e>
                      </m:d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e>
                          </m:rad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den>
                      </m:f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ϕ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Aptos" panose="020B0004020202020204" pitchFamily="34" charset="0"/>
                                      <a:cs typeface="Times New Roman" panose="02020603050405020304" pitchFamily="18" charset="0"/>
                                    </a:rPr>
                                    <m:t>ϕ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4E320423-4707-2CE4-8005-A6962C9C2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3671" y="4658293"/>
                <a:ext cx="4379789" cy="6303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1B904C4B-6FE9-551A-E4D4-3F8C9A10F1B8}"/>
                  </a:ext>
                </a:extLst>
              </p:cNvPr>
              <p:cNvSpPr txBox="1"/>
              <p:nvPr/>
            </p:nvSpPr>
            <p:spPr>
              <a:xfrm>
                <a:off x="1726918" y="3994163"/>
                <a:ext cx="5631029" cy="693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lead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𝑢𝑝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rad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−2</m:t>
                              </m:r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𝒱</m:t>
                          </m:r>
                        </m:den>
                      </m:f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 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1600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τ</m:t>
                                  </m:r>
                                </m:e>
                                <m:sub>
                                  <m:r>
                                    <a:rPr lang="it-IT" sz="1600" i="1" kern="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it-IT" sz="1600" i="1" kern="1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f>
                        <m:f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𝛼</m:t>
                              </m:r>
                              <m:r>
                                <a:rPr lang="it-IT" sz="1600" b="0" i="1" kern="1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′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  <m:r>
                                <m:rPr>
                                  <m:lit/>
                                </m:r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𝒱</m:t>
                              </m:r>
                            </m:e>
                            <m:sup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1B904C4B-6FE9-551A-E4D4-3F8C9A10F1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6918" y="3994163"/>
                <a:ext cx="5631029" cy="69397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005DC3FB-72B2-EF43-28D2-5981298DBED4}"/>
                  </a:ext>
                </a:extLst>
              </p:cNvPr>
              <p:cNvSpPr txBox="1"/>
              <p:nvPr/>
            </p:nvSpPr>
            <p:spPr>
              <a:xfrm>
                <a:off x="2505024" y="5880010"/>
                <a:ext cx="3410100" cy="3686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1600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τ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∼</m:t>
                      </m:r>
                      <m:sSubSup>
                        <m:sSub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  <m:sup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b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    </m:t>
                      </m:r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𝒱</m:t>
                      </m:r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</m:sup>
                      </m:sSup>
                      <m:r>
                        <a:rPr lang="it-IT" sz="1600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005DC3FB-72B2-EF43-28D2-5981298DBE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5024" y="5880010"/>
                <a:ext cx="3410100" cy="368627"/>
              </a:xfrm>
              <a:prstGeom prst="rect">
                <a:avLst/>
              </a:prstGeom>
              <a:blipFill>
                <a:blip r:embed="rId9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A2C76CD6-F9F4-D738-B8D8-9E3917B6EBE1}"/>
                  </a:ext>
                </a:extLst>
              </p:cNvPr>
              <p:cNvSpPr txBox="1"/>
              <p:nvPr/>
            </p:nvSpPr>
            <p:spPr>
              <a:xfrm>
                <a:off x="2843808" y="3429000"/>
                <a:ext cx="2976071" cy="378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it-IT" sz="160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lead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a:rPr lang="it-IT" sz="1600" i="1" kern="10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r>
                        <a:rPr lang="it-IT" sz="1600" i="1" kern="10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lang="it-IT" sz="1600" b="0" i="0" kern="1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sub</m:t>
                          </m:r>
                        </m:sub>
                      </m:sSub>
                      <m:d>
                        <m:dPr>
                          <m:ctrlP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𝒱</m:t>
                          </m:r>
                          <m:r>
                            <a:rPr lang="it-IT" sz="1600" i="1" kern="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it-IT" sz="1600" i="1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τ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it-IT" sz="1600" kern="1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ptos" panose="020B0004020202020204" pitchFamily="34" charset="0"/>
                                  <a:cs typeface="Times New Roman" panose="02020603050405020304" pitchFamily="18" charset="0"/>
                                </a:rPr>
                                <m:t>ϕ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A2C76CD6-F9F4-D738-B8D8-9E3917B6EB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3429000"/>
                <a:ext cx="2976071" cy="378245"/>
              </a:xfrm>
              <a:prstGeom prst="rect">
                <a:avLst/>
              </a:prstGeom>
              <a:blipFill>
                <a:blip r:embed="rId10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B6E0ED17-C69D-2853-4BF3-0C831973030B}"/>
                  </a:ext>
                </a:extLst>
              </p:cNvPr>
              <p:cNvSpPr txBox="1"/>
              <p:nvPr/>
            </p:nvSpPr>
            <p:spPr>
              <a:xfrm>
                <a:off x="7097212" y="4762455"/>
                <a:ext cx="960006" cy="360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600" b="0" i="0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sub>
                      </m:sSub>
                      <m:r>
                        <a:rPr lang="it-IT" sz="1600" b="0" i="1" kern="100" smtClea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m:t>≫</m:t>
                      </m:r>
                      <m:sSub>
                        <m:sSubPr>
                          <m:ctrlP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it-IT" sz="1600" b="0" i="1" kern="10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Aptos" panose="020B0004020202020204" pitchFamily="34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it-IT" sz="160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CasellaDiTesto 12">
                <a:extLst>
                  <a:ext uri="{FF2B5EF4-FFF2-40B4-BE49-F238E27FC236}">
                    <a16:creationId xmlns:a16="http://schemas.microsoft.com/office/drawing/2014/main" id="{B6E0ED17-C69D-2853-4BF3-0C83197303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212" y="4762455"/>
                <a:ext cx="960006" cy="360483"/>
              </a:xfrm>
              <a:prstGeom prst="rect">
                <a:avLst/>
              </a:prstGeom>
              <a:blipFill>
                <a:blip r:embed="rId11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5A751FFD-E5A1-BD0B-A9CD-6C6F378FC6BE}"/>
                  </a:ext>
                </a:extLst>
              </p:cNvPr>
              <p:cNvSpPr txBox="1"/>
              <p:nvPr/>
            </p:nvSpPr>
            <p:spPr>
              <a:xfrm>
                <a:off x="424698" y="944439"/>
                <a:ext cx="7638181" cy="5016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FF"/>
                    </a:solidFill>
                  </a:rPr>
                  <a:t>Type</a:t>
                </a:r>
                <a:r>
                  <a:rPr lang="it-IT" sz="1600" dirty="0">
                    <a:solidFill>
                      <a:srgbClr val="0000FF"/>
                    </a:solidFill>
                  </a:rPr>
                  <a:t> IIB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compactification</a:t>
                </a:r>
                <a:r>
                  <a:rPr lang="it-IT" sz="1600" dirty="0">
                    <a:solidFill>
                      <a:srgbClr val="000000"/>
                    </a:solidFill>
                  </a:rPr>
                  <a:t> on CY with volume: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 err="1">
                    <a:solidFill>
                      <a:srgbClr val="000000"/>
                    </a:solidFill>
                  </a:rPr>
                  <a:t>Kaehler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(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tree-level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+</a:t>
                </a:r>
                <a:r>
                  <a:rPr lang="it-IT" sz="1600" kern="100" dirty="0">
                    <a:solidFill>
                      <a:srgbClr val="0000FF"/>
                    </a:solidFill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𝛼</m:t>
                        </m:r>
                      </m:e>
                      <m:sup>
                        <m:r>
                          <a:rPr lang="it-IT" sz="1600" i="1" kern="10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′3</m:t>
                        </m:r>
                      </m:sup>
                    </m:sSup>
                  </m:oMath>
                </a14:m>
                <a:r>
                  <a:rPr lang="it-IT" sz="1600" dirty="0">
                    <a:solidFill>
                      <a:srgbClr val="000000"/>
                    </a:solidFill>
                  </a:rPr>
                  <a:t>) and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superpotential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(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tree-level</a:t>
                </a:r>
                <a:r>
                  <a:rPr lang="it-IT" sz="1600" dirty="0">
                    <a:solidFill>
                      <a:srgbClr val="000000"/>
                    </a:solidFill>
                  </a:rPr>
                  <a:t> + non-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pert</a:t>
                </a:r>
                <a:r>
                  <a:rPr lang="it-IT" sz="1600" dirty="0">
                    <a:solidFill>
                      <a:srgbClr val="000000"/>
                    </a:solidFill>
                  </a:rPr>
                  <a:t>.):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00"/>
                    </a:solidFill>
                  </a:rPr>
                  <a:t>Scalar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potential</a:t>
                </a:r>
                <a:r>
                  <a:rPr lang="it-IT" sz="1600" dirty="0">
                    <a:solidFill>
                      <a:srgbClr val="000000"/>
                    </a:solidFill>
                  </a:rPr>
                  <a:t>: </a:t>
                </a: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16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it-IT" sz="800" dirty="0">
                  <a:solidFill>
                    <a:srgbClr val="000000"/>
                  </a:solidFill>
                </a:endParaRPr>
              </a:p>
              <a:p>
                <a:pPr marL="457200" indent="-457200"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it-IT" sz="1600" dirty="0">
                    <a:solidFill>
                      <a:srgbClr val="0000FF"/>
                    </a:solidFill>
                  </a:rPr>
                  <a:t>LVS Minkowski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mininum</a:t>
                </a:r>
                <a:r>
                  <a:rPr lang="it-IT" sz="1600" dirty="0">
                    <a:solidFill>
                      <a:srgbClr val="000000"/>
                    </a:solidFill>
                  </a:rPr>
                  <a:t> </a:t>
                </a:r>
                <a:r>
                  <a:rPr lang="it-IT" sz="1600" dirty="0" err="1">
                    <a:solidFill>
                      <a:srgbClr val="000000"/>
                    </a:solidFill>
                  </a:rPr>
                  <a:t>at</a:t>
                </a:r>
                <a:r>
                  <a:rPr lang="it-IT" sz="1600" dirty="0">
                    <a:solidFill>
                      <a:srgbClr val="000000"/>
                    </a:solidFill>
                  </a:rPr>
                  <a:t>:</a:t>
                </a:r>
              </a:p>
            </p:txBody>
          </p:sp>
        </mc:Choice>
        <mc:Fallback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5A751FFD-E5A1-BD0B-A9CD-6C6F378FC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98" y="944439"/>
                <a:ext cx="7638181" cy="5016758"/>
              </a:xfrm>
              <a:prstGeom prst="rect">
                <a:avLst/>
              </a:prstGeom>
              <a:blipFill>
                <a:blip r:embed="rId12"/>
                <a:stretch>
                  <a:fillRect l="-319" t="-36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251760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igital Dots">
  <a:themeElements>
    <a:clrScheme name="Digital Dots 5">
      <a:dk1>
        <a:srgbClr val="5B5E52"/>
      </a:dk1>
      <a:lt1>
        <a:srgbClr val="FFFFFF"/>
      </a:lt1>
      <a:dk2>
        <a:srgbClr val="686B5D"/>
      </a:dk2>
      <a:lt2>
        <a:srgbClr val="CCD5C7"/>
      </a:lt2>
      <a:accent1>
        <a:srgbClr val="809EA8"/>
      </a:accent1>
      <a:accent2>
        <a:srgbClr val="4F5147"/>
      </a:accent2>
      <a:accent3>
        <a:srgbClr val="B9BAB6"/>
      </a:accent3>
      <a:accent4>
        <a:srgbClr val="DADADA"/>
      </a:accent4>
      <a:accent5>
        <a:srgbClr val="C0CCD1"/>
      </a:accent5>
      <a:accent6>
        <a:srgbClr val="47493F"/>
      </a:accent6>
      <a:hlink>
        <a:srgbClr val="AAA854"/>
      </a:hlink>
      <a:folHlink>
        <a:srgbClr val="E1D09F"/>
      </a:folHlink>
    </a:clrScheme>
    <a:fontScheme name="Digital Dot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CC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CCCC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Digital Dots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gital Dots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gital Dots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C:\Programmi\Microsoft Office\Templates\Presentation Designs\Arco.pot</Template>
  <TotalTime>0</TotalTime>
  <Words>3709</Words>
  <Application>Microsoft Office PowerPoint</Application>
  <PresentationFormat>Presentazione su schermo (4:3)</PresentationFormat>
  <Paragraphs>862</Paragraphs>
  <Slides>37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48" baseType="lpstr">
      <vt:lpstr>Aptos</vt:lpstr>
      <vt:lpstr>Arial</vt:lpstr>
      <vt:lpstr>Cambria Math</vt:lpstr>
      <vt:lpstr>Lucida Calligraphy</vt:lpstr>
      <vt:lpstr>Lucida Handwriting</vt:lpstr>
      <vt:lpstr>Symbol</vt:lpstr>
      <vt:lpstr>Tahoma</vt:lpstr>
      <vt:lpstr>Times New Roman</vt:lpstr>
      <vt:lpstr>Wingdings</vt:lpstr>
      <vt:lpstr>Digital Dots</vt:lpstr>
      <vt:lpstr>Equation</vt:lpstr>
      <vt:lpstr>Recent progress on inflation and dark energy from string theory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Volume Scenarios</dc:title>
  <dc:creator>Michele Cicoli</dc:creator>
  <cp:lastModifiedBy>Michele Cicoli</cp:lastModifiedBy>
  <cp:revision>2101</cp:revision>
  <cp:lastPrinted>2004-07-03T01:02:55Z</cp:lastPrinted>
  <dcterms:created xsi:type="dcterms:W3CDTF">2004-06-28T22:05:41Z</dcterms:created>
  <dcterms:modified xsi:type="dcterms:W3CDTF">2024-06-20T22:34:34Z</dcterms:modified>
</cp:coreProperties>
</file>