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1.xml.rels" ContentType="application/vnd.openxmlformats-package.relationships+xml"/>
  <Override PartName="/ppt/slides/_rels/slide28.xml.rels" ContentType="application/vnd.openxmlformats-package.relationships+xml"/>
  <Override PartName="/ppt/slides/_rels/slide30.xml.rels" ContentType="application/vnd.openxmlformats-package.relationships+xml"/>
  <Override PartName="/ppt/slides/_rels/slide19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22.xml.rels" ContentType="application/vnd.openxmlformats-package.relationships+xml"/>
  <Override PartName="/ppt/slides/_rels/slide5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29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17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2.xml.rels" ContentType="application/vnd.openxmlformats-package.relationships+xml"/>
  <Override PartName="/ppt/slides/_rels/slide16.xml.rels" ContentType="application/vnd.openxmlformats-package.relationships+xml"/>
  <Override PartName="/ppt/slides/_rels/slide1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1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14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slide29.xml" ContentType="application/vnd.openxmlformats-officedocument.presentationml.slide+xml"/>
  <Override PartName="/ppt/slides/slide18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4.xml" ContentType="application/vnd.openxmlformats-officedocument.presentationml.slide+xml"/>
  <Override PartName="/ppt/slides/slide12.xml" ContentType="application/vnd.openxmlformats-officedocument.presentationml.slide+xml"/>
  <Override PartName="/ppt/slides/slide24.xml" ContentType="application/vnd.openxmlformats-officedocument.presentationml.slide+xml"/>
  <Override PartName="/ppt/slides/slide5.xml" ContentType="application/vnd.openxmlformats-officedocument.presentationml.slide+xml"/>
  <Override PartName="/ppt/slides/slide13.xml" ContentType="application/vnd.openxmlformats-officedocument.presentationml.slide+xml"/>
  <Override PartName="/ppt/slides/slide25.xml" ContentType="application/vnd.openxmlformats-officedocument.presentationml.slide+xml"/>
  <Override PartName="/ppt/slides/slide30.xml" ContentType="application/vnd.openxmlformats-officedocument.presentationml.slide+xml"/>
  <Override PartName="/ppt/slides/slide28.xml" ContentType="application/vnd.openxmlformats-officedocument.presentationml.slide+xml"/>
  <Override PartName="/ppt/slides/slide11.xml" ContentType="application/vnd.openxmlformats-officedocument.presentationml.slide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14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_rels/presentation.xml.rels" ContentType="application/vnd.openxmlformats-package.relationships+xml"/>
  <Override PartName="/ppt/media/image56.png" ContentType="image/png"/>
  <Override PartName="/ppt/media/image55.png" ContentType="image/png"/>
  <Override PartName="/ppt/media/image54.png" ContentType="image/png"/>
  <Override PartName="/ppt/media/image53.png" ContentType="image/png"/>
  <Override PartName="/ppt/media/image52.png" ContentType="image/png"/>
  <Override PartName="/ppt/media/image51.png" ContentType="image/png"/>
  <Override PartName="/ppt/media/image50.png" ContentType="image/png"/>
  <Override PartName="/ppt/media/image46.png" ContentType="image/png"/>
  <Override PartName="/ppt/media/image45.png" ContentType="image/png"/>
  <Override PartName="/ppt/media/image44.png" ContentType="image/png"/>
  <Override PartName="/ppt/media/image38.png" ContentType="image/png"/>
  <Override PartName="/ppt/media/image6.png" ContentType="image/png"/>
  <Override PartName="/ppt/media/image15.png" ContentType="image/png"/>
  <Override PartName="/ppt/media/image37.png" ContentType="image/png"/>
  <Override PartName="/ppt/media/image5.png" ContentType="image/png"/>
  <Override PartName="/ppt/media/image14.png" ContentType="image/png"/>
  <Override PartName="/ppt/media/image19.png" ContentType="image/png"/>
  <Override PartName="/ppt/media/image61.png" ContentType="image/png"/>
  <Override PartName="/ppt/media/image21.png" ContentType="image/png"/>
  <Override PartName="/ppt/media/image58.png" ContentType="image/png"/>
  <Override PartName="/ppt/media/image22.png" ContentType="image/png"/>
  <Override PartName="/ppt/media/image59.png" ContentType="image/png"/>
  <Override PartName="/ppt/media/image69.png" ContentType="image/png"/>
  <Override PartName="/ppt/media/image32.png" ContentType="image/png"/>
  <Override PartName="/ppt/media/image33.png" ContentType="image/png"/>
  <Override PartName="/ppt/media/image68.png" ContentType="image/png"/>
  <Override PartName="/ppt/media/image31.png" ContentType="image/png"/>
  <Override PartName="/ppt/media/image67.png" ContentType="image/png"/>
  <Override PartName="/ppt/media/image30.png" ContentType="image/png"/>
  <Override PartName="/ppt/media/image66.png" ContentType="image/png"/>
  <Override PartName="/ppt/media/image29.png" ContentType="image/png"/>
  <Override PartName="/ppt/media/image26.png" ContentType="image/png"/>
  <Override PartName="/ppt/media/image63.png" ContentType="image/png"/>
  <Override PartName="/ppt/media/image65.png" ContentType="image/png"/>
  <Override PartName="/ppt/media/image28.png" ContentType="image/png"/>
  <Override PartName="/ppt/media/image25.png" ContentType="image/png"/>
  <Override PartName="/ppt/media/image62.png" ContentType="image/png"/>
  <Override PartName="/ppt/media/image64.png" ContentType="image/png"/>
  <Override PartName="/ppt/media/image27.png" ContentType="image/png"/>
  <Override PartName="/ppt/media/image24.png" ContentType="image/png"/>
  <Override PartName="/ppt/media/image23.png" ContentType="image/png"/>
  <Override PartName="/ppt/media/image60.png" ContentType="image/png"/>
  <Override PartName="/ppt/media/image1.png" ContentType="image/png"/>
  <Override PartName="/ppt/media/image10.png" ContentType="image/png"/>
  <Override PartName="/ppt/media/image47.png" ContentType="image/png"/>
  <Override PartName="/ppt/media/image16.png" ContentType="image/png"/>
  <Override PartName="/ppt/media/image7.png" ContentType="image/png"/>
  <Override PartName="/ppt/media/image39.png" ContentType="image/png"/>
  <Override PartName="/ppt/media/image34.png" ContentType="image/png"/>
  <Override PartName="/ppt/media/image2.png" ContentType="image/png"/>
  <Override PartName="/ppt/media/image11.png" ContentType="image/png"/>
  <Override PartName="/ppt/media/image48.png" ContentType="image/png"/>
  <Override PartName="/ppt/media/image17.png" ContentType="image/png"/>
  <Override PartName="/ppt/media/image8.png" ContentType="image/png"/>
  <Override PartName="/ppt/media/image35.png" ContentType="image/png"/>
  <Override PartName="/ppt/media/image3.png" ContentType="image/png"/>
  <Override PartName="/ppt/media/image12.png" ContentType="image/png"/>
  <Override PartName="/ppt/media/image49.png" ContentType="image/png"/>
  <Override PartName="/ppt/media/image20.png" ContentType="image/png"/>
  <Override PartName="/ppt/media/image57.png" ContentType="image/png"/>
  <Override PartName="/ppt/media/image18.png" ContentType="image/png"/>
  <Override PartName="/ppt/media/image9.png" ContentType="image/png"/>
  <Override PartName="/ppt/media/image36.png" ContentType="image/png"/>
  <Override PartName="/ppt/media/image4.png" ContentType="image/png"/>
  <Override PartName="/ppt/media/image13.png" ContentType="image/png"/>
  <Override PartName="/ppt/media/image40.png" ContentType="image/png"/>
  <Override PartName="/ppt/media/image41.png" ContentType="image/png"/>
  <Override PartName="/ppt/media/image42.png" ContentType="image/png"/>
  <Override PartName="/ppt/media/image43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10080625" cy="567055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AAF66BC-AC9D-4B39-944E-78C762BB6ED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CA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CA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2A7D741-4D3D-4460-A97C-B64D2580E9C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CA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CA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8DE368F-AFAC-461F-B169-6DA396749DC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CA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CA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CA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CA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CA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CA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CA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CA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CA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CA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CA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CA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C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CA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C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C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CA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C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C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ADCE4999-53FD-489F-B00B-A9E36C1828E3}" type="slidenum">
              <a:rPr b="0" lang="en-CA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CA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8.png"/><Relationship Id="rId2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image" Target="../media/image40.png"/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44.png"/><Relationship Id="rId2" Type="http://schemas.openxmlformats.org/officeDocument/2006/relationships/image" Target="../media/image45.png"/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48.png"/><Relationship Id="rId2" Type="http://schemas.openxmlformats.org/officeDocument/2006/relationships/image" Target="../media/image49.png"/><Relationship Id="rId3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50.png"/><Relationship Id="rId2" Type="http://schemas.openxmlformats.org/officeDocument/2006/relationships/image" Target="../media/image51.png"/><Relationship Id="rId3" Type="http://schemas.openxmlformats.org/officeDocument/2006/relationships/image" Target="../media/image50.png"/><Relationship Id="rId4" Type="http://schemas.openxmlformats.org/officeDocument/2006/relationships/image" Target="../media/image52.png"/><Relationship Id="rId5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53.png"/><Relationship Id="rId2" Type="http://schemas.openxmlformats.org/officeDocument/2006/relationships/image" Target="../media/image54.png"/><Relationship Id="rId3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38.png"/><Relationship Id="rId2" Type="http://schemas.openxmlformats.org/officeDocument/2006/relationships/image" Target="../media/image55.png"/><Relationship Id="rId3" Type="http://schemas.openxmlformats.org/officeDocument/2006/relationships/image" Target="../media/image56.png"/><Relationship Id="rId4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57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58.png"/><Relationship Id="rId2" Type="http://schemas.openxmlformats.org/officeDocument/2006/relationships/image" Target="../media/image59.png"/><Relationship Id="rId3" Type="http://schemas.openxmlformats.org/officeDocument/2006/relationships/image" Target="../media/image60.png"/><Relationship Id="rId4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61.png"/><Relationship Id="rId2" Type="http://schemas.openxmlformats.org/officeDocument/2006/relationships/image" Target="../media/image62.png"/><Relationship Id="rId3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63.png"/><Relationship Id="rId2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64.png"/><Relationship Id="rId2" Type="http://schemas.openxmlformats.org/officeDocument/2006/relationships/image" Target="../media/image65.png"/><Relationship Id="rId3" Type="http://schemas.openxmlformats.org/officeDocument/2006/relationships/image" Target="../media/image66.png"/><Relationship Id="rId4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67.png"/><Relationship Id="rId2" Type="http://schemas.openxmlformats.org/officeDocument/2006/relationships/image" Target="../media/image68.png"/><Relationship Id="rId3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63.png"/><Relationship Id="rId2" Type="http://schemas.openxmlformats.org/officeDocument/2006/relationships/slideLayout" Target="../slideLayouts/slideLayout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69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Relationship Id="rId11" Type="http://schemas.openxmlformats.org/officeDocument/2006/relationships/image" Target="../media/image12.png"/><Relationship Id="rId1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4.png"/><Relationship Id="rId9" Type="http://schemas.openxmlformats.org/officeDocument/2006/relationships/image" Target="../media/image25.png"/><Relationship Id="rId10" Type="http://schemas.openxmlformats.org/officeDocument/2006/relationships/image" Target="../media/image26.png"/><Relationship Id="rId11" Type="http://schemas.openxmlformats.org/officeDocument/2006/relationships/image" Target="../media/image27.png"/><Relationship Id="rId12" Type="http://schemas.openxmlformats.org/officeDocument/2006/relationships/image" Target="../media/image28.png"/><Relationship Id="rId13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CA" sz="4400" spc="-1" strike="noStrike">
                <a:solidFill>
                  <a:srgbClr val="000000"/>
                </a:solidFill>
                <a:latin typeface="Arial"/>
              </a:rPr>
              <a:t>Ligo is quantum</a:t>
            </a:r>
            <a:endParaRPr b="0" lang="en-CA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0" algn="ctr">
              <a:spcBef>
                <a:spcPts val="1417"/>
              </a:spcBef>
              <a:buNone/>
            </a:pPr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W. Unruh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"/>
          <p:cNvSpPr txBox="1"/>
          <p:nvPr/>
        </p:nvSpPr>
        <p:spPr>
          <a:xfrm>
            <a:off x="6545880" y="4680000"/>
            <a:ext cx="2814120" cy="60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1800" spc="-1" strike="noStrike">
                <a:solidFill>
                  <a:srgbClr val="000000"/>
                </a:solidFill>
                <a:latin typeface="Arial"/>
              </a:rPr>
              <a:t>Lemaitre Vatican Museum</a:t>
            </a:r>
            <a:endParaRPr b="0" lang="en-CA" sz="18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1800" spc="-1" strike="noStrike">
                <a:solidFill>
                  <a:srgbClr val="000000"/>
                </a:solidFill>
                <a:latin typeface="Arial"/>
              </a:rPr>
              <a:t>Jun 2024</a:t>
            </a:r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"/>
          <p:cNvSpPr txBox="1"/>
          <p:nvPr/>
        </p:nvSpPr>
        <p:spPr>
          <a:xfrm>
            <a:off x="2130120" y="320040"/>
            <a:ext cx="271512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en-CA" sz="2600" spc="-1" strike="noStrike">
                <a:solidFill>
                  <a:srgbClr val="000000"/>
                </a:solidFill>
                <a:latin typeface="Arial"/>
              </a:rPr>
              <a:t>Motion of Mirror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"/>
          <p:cNvSpPr txBox="1"/>
          <p:nvPr/>
        </p:nvSpPr>
        <p:spPr>
          <a:xfrm>
            <a:off x="1080000" y="1620000"/>
            <a:ext cx="4435920" cy="715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P</a:t>
            </a:r>
            <a:r>
              <a:rPr b="0" lang="en-CA" sz="1800" spc="-1" strike="noStrike">
                <a:solidFill>
                  <a:srgbClr val="000000"/>
                </a:solidFill>
                <a:latin typeface="Arial"/>
              </a:rPr>
              <a:t> is radiation pressure of beam on mirror.</a:t>
            </a:r>
            <a:endParaRPr b="0" lang="en-CA" sz="1800" spc="-1" strike="noStrike">
              <a:solidFill>
                <a:srgbClr val="000000"/>
              </a:solidFill>
              <a:latin typeface="Arial"/>
            </a:endParaRPr>
          </a:p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8" name="" descr=""/>
          <p:cNvPicPr/>
          <p:nvPr/>
        </p:nvPicPr>
        <p:blipFill>
          <a:blip r:embed="rId1"/>
          <a:stretch/>
        </p:blipFill>
        <p:spPr>
          <a:xfrm>
            <a:off x="2062080" y="2305440"/>
            <a:ext cx="2822400" cy="529200"/>
          </a:xfrm>
          <a:prstGeom prst="rect">
            <a:avLst/>
          </a:prstGeom>
          <a:ln w="0">
            <a:noFill/>
          </a:ln>
        </p:spPr>
      </p:pic>
      <p:pic>
        <p:nvPicPr>
          <p:cNvPr id="109" name="" descr=""/>
          <p:cNvPicPr/>
          <p:nvPr/>
        </p:nvPicPr>
        <p:blipFill>
          <a:blip r:embed="rId2"/>
          <a:stretch/>
        </p:blipFill>
        <p:spPr>
          <a:xfrm>
            <a:off x="2063160" y="1077840"/>
            <a:ext cx="3067200" cy="324000"/>
          </a:xfrm>
          <a:prstGeom prst="rect">
            <a:avLst/>
          </a:prstGeom>
          <a:ln w="0">
            <a:noFill/>
          </a:ln>
        </p:spPr>
      </p:pic>
      <p:sp>
        <p:nvSpPr>
          <p:cNvPr id="110" name=""/>
          <p:cNvSpPr txBox="1"/>
          <p:nvPr/>
        </p:nvSpPr>
        <p:spPr>
          <a:xfrm>
            <a:off x="5550480" y="1220760"/>
            <a:ext cx="2084040" cy="346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1800" spc="-1" strike="noStrike">
                <a:solidFill>
                  <a:srgbClr val="000000"/>
                </a:solidFill>
                <a:latin typeface="Arial"/>
              </a:rPr>
              <a:t>A is the beam area</a:t>
            </a:r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1" name="" descr=""/>
          <p:cNvPicPr/>
          <p:nvPr/>
        </p:nvPicPr>
        <p:blipFill>
          <a:blip r:embed="rId3"/>
          <a:stretch/>
        </p:blipFill>
        <p:spPr>
          <a:xfrm>
            <a:off x="1440000" y="3060000"/>
            <a:ext cx="4064400" cy="529200"/>
          </a:xfrm>
          <a:prstGeom prst="rect">
            <a:avLst/>
          </a:prstGeom>
          <a:ln w="0">
            <a:noFill/>
          </a:ln>
        </p:spPr>
      </p:pic>
      <p:sp>
        <p:nvSpPr>
          <p:cNvPr id="112" name=""/>
          <p:cNvSpPr txBox="1"/>
          <p:nvPr/>
        </p:nvSpPr>
        <p:spPr>
          <a:xfrm>
            <a:off x="1260000" y="3960000"/>
            <a:ext cx="1841760" cy="346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1800" spc="-1" strike="noStrike">
                <a:solidFill>
                  <a:srgbClr val="000000"/>
                </a:solidFill>
                <a:latin typeface="Arial"/>
              </a:rPr>
              <a:t>and similarly for </a:t>
            </a:r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3" name="" descr=""/>
          <p:cNvPicPr/>
          <p:nvPr/>
        </p:nvPicPr>
        <p:blipFill>
          <a:blip r:embed="rId4"/>
          <a:stretch/>
        </p:blipFill>
        <p:spPr>
          <a:xfrm>
            <a:off x="3060000" y="3960000"/>
            <a:ext cx="306000" cy="290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"/>
          <p:cNvSpPr txBox="1"/>
          <p:nvPr/>
        </p:nvSpPr>
        <p:spPr>
          <a:xfrm>
            <a:off x="3056760" y="360000"/>
            <a:ext cx="168948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en-CA" sz="2600" spc="-1" strike="noStrike">
                <a:solidFill>
                  <a:srgbClr val="000000"/>
                </a:solidFill>
                <a:latin typeface="Arial"/>
              </a:rPr>
              <a:t>Detection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"/>
          <p:cNvSpPr txBox="1"/>
          <p:nvPr/>
        </p:nvSpPr>
        <p:spPr>
          <a:xfrm>
            <a:off x="540000" y="1393920"/>
            <a:ext cx="7691040" cy="828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At detection, Light falls onto a  Photodiode</a:t>
            </a:r>
            <a:r>
              <a:rPr b="1" lang="en-CA" sz="26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Photodiode detects number of photons in the beam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"/>
          <p:cNvSpPr txBox="1"/>
          <p:nvPr/>
        </p:nvSpPr>
        <p:spPr>
          <a:xfrm>
            <a:off x="675360" y="2485080"/>
            <a:ext cx="785412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en-CA" sz="2600" spc="-1" strike="noStrike">
                <a:solidFill>
                  <a:srgbClr val="000000"/>
                </a:solidFill>
                <a:latin typeface="Arial"/>
              </a:rPr>
              <a:t>Photocurrent </a:t>
            </a:r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in diode measures the flux of photons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7" name="" descr=""/>
          <p:cNvPicPr/>
          <p:nvPr/>
        </p:nvPicPr>
        <p:blipFill>
          <a:blip r:embed="rId1"/>
          <a:stretch/>
        </p:blipFill>
        <p:spPr>
          <a:xfrm>
            <a:off x="1440000" y="3412800"/>
            <a:ext cx="6400800" cy="367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"/>
          <p:cNvSpPr txBox="1"/>
          <p:nvPr/>
        </p:nvSpPr>
        <p:spPr>
          <a:xfrm>
            <a:off x="2340000" y="345960"/>
            <a:ext cx="286740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en-CA" sz="2600" spc="-1" strike="noStrike">
                <a:solidFill>
                  <a:srgbClr val="000000"/>
                </a:solidFill>
                <a:latin typeface="Arial"/>
              </a:rPr>
              <a:t>“</a:t>
            </a:r>
            <a:r>
              <a:rPr b="1" lang="en-CA" sz="2600" spc="-1" strike="noStrike">
                <a:solidFill>
                  <a:srgbClr val="000000"/>
                </a:solidFill>
                <a:latin typeface="Arial"/>
              </a:rPr>
              <a:t>Coherent State”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"/>
          <p:cNvSpPr txBox="1"/>
          <p:nvPr/>
        </p:nvSpPr>
        <p:spPr>
          <a:xfrm>
            <a:off x="692640" y="1220760"/>
            <a:ext cx="281124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Incoming EM field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0" name="" descr=""/>
          <p:cNvPicPr/>
          <p:nvPr/>
        </p:nvPicPr>
        <p:blipFill>
          <a:blip r:embed="rId1"/>
          <a:stretch/>
        </p:blipFill>
        <p:spPr>
          <a:xfrm>
            <a:off x="1593000" y="2651040"/>
            <a:ext cx="5994000" cy="774000"/>
          </a:xfrm>
          <a:prstGeom prst="rect">
            <a:avLst/>
          </a:prstGeom>
          <a:ln w="0">
            <a:noFill/>
          </a:ln>
        </p:spPr>
      </p:pic>
      <p:pic>
        <p:nvPicPr>
          <p:cNvPr id="121" name="" descr=""/>
          <p:cNvPicPr/>
          <p:nvPr/>
        </p:nvPicPr>
        <p:blipFill>
          <a:blip r:embed="rId2"/>
          <a:stretch/>
        </p:blipFill>
        <p:spPr>
          <a:xfrm>
            <a:off x="1040040" y="3896640"/>
            <a:ext cx="957600" cy="262800"/>
          </a:xfrm>
          <a:prstGeom prst="rect">
            <a:avLst/>
          </a:prstGeom>
          <a:ln w="0">
            <a:noFill/>
          </a:ln>
        </p:spPr>
      </p:pic>
      <p:sp>
        <p:nvSpPr>
          <p:cNvPr id="122" name=""/>
          <p:cNvSpPr txBox="1"/>
          <p:nvPr/>
        </p:nvSpPr>
        <p:spPr>
          <a:xfrm>
            <a:off x="2303280" y="3757680"/>
            <a:ext cx="592164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are annihilation operators at frequency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3" name="" descr=""/>
          <p:cNvPicPr/>
          <p:nvPr/>
        </p:nvPicPr>
        <p:blipFill>
          <a:blip r:embed="rId3"/>
          <a:stretch/>
        </p:blipFill>
        <p:spPr>
          <a:xfrm>
            <a:off x="8292240" y="3882240"/>
            <a:ext cx="630000" cy="201600"/>
          </a:xfrm>
          <a:prstGeom prst="rect">
            <a:avLst/>
          </a:prstGeom>
          <a:ln w="0">
            <a:noFill/>
          </a:ln>
        </p:spPr>
      </p:pic>
      <p:pic>
        <p:nvPicPr>
          <p:cNvPr id="124" name="" descr=""/>
          <p:cNvPicPr/>
          <p:nvPr/>
        </p:nvPicPr>
        <p:blipFill>
          <a:blip r:embed="rId4"/>
          <a:stretch/>
        </p:blipFill>
        <p:spPr>
          <a:xfrm>
            <a:off x="1080000" y="1680120"/>
            <a:ext cx="7455600" cy="774000"/>
          </a:xfrm>
          <a:prstGeom prst="rect">
            <a:avLst/>
          </a:prstGeom>
          <a:ln w="0">
            <a:noFill/>
          </a:ln>
        </p:spPr>
      </p:pic>
      <p:sp>
        <p:nvSpPr>
          <p:cNvPr id="125" name=""/>
          <p:cNvSpPr txBox="1"/>
          <p:nvPr/>
        </p:nvSpPr>
        <p:spPr>
          <a:xfrm>
            <a:off x="1073880" y="4459320"/>
            <a:ext cx="146988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Assume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6" name="" descr=""/>
          <p:cNvPicPr/>
          <p:nvPr/>
        </p:nvPicPr>
        <p:blipFill>
          <a:blip r:embed="rId5"/>
          <a:stretch/>
        </p:blipFill>
        <p:spPr>
          <a:xfrm>
            <a:off x="3060000" y="4284000"/>
            <a:ext cx="1382400" cy="590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" descr=""/>
          <p:cNvPicPr/>
          <p:nvPr/>
        </p:nvPicPr>
        <p:blipFill>
          <a:blip r:embed="rId1"/>
          <a:stretch/>
        </p:blipFill>
        <p:spPr>
          <a:xfrm>
            <a:off x="1840680" y="103320"/>
            <a:ext cx="5547600" cy="1238400"/>
          </a:xfrm>
          <a:prstGeom prst="rect">
            <a:avLst/>
          </a:prstGeom>
          <a:ln w="0">
            <a:noFill/>
          </a:ln>
        </p:spPr>
      </p:pic>
      <p:sp>
        <p:nvSpPr>
          <p:cNvPr id="128" name=""/>
          <p:cNvSpPr txBox="1"/>
          <p:nvPr/>
        </p:nvSpPr>
        <p:spPr>
          <a:xfrm>
            <a:off x="3780000" y="1341720"/>
            <a:ext cx="73404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and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"/>
          <p:cNvSpPr txBox="1"/>
          <p:nvPr/>
        </p:nvSpPr>
        <p:spPr>
          <a:xfrm>
            <a:off x="720000" y="3212280"/>
            <a:ext cx="209628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Now choose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0" name="" descr=""/>
          <p:cNvPicPr/>
          <p:nvPr/>
        </p:nvPicPr>
        <p:blipFill>
          <a:blip r:embed="rId2"/>
          <a:stretch/>
        </p:blipFill>
        <p:spPr>
          <a:xfrm>
            <a:off x="720000" y="1827720"/>
            <a:ext cx="8553960" cy="1238400"/>
          </a:xfrm>
          <a:prstGeom prst="rect">
            <a:avLst/>
          </a:prstGeom>
          <a:ln w="0">
            <a:noFill/>
          </a:ln>
        </p:spPr>
      </p:pic>
      <p:pic>
        <p:nvPicPr>
          <p:cNvPr id="131" name="" descr=""/>
          <p:cNvPicPr/>
          <p:nvPr/>
        </p:nvPicPr>
        <p:blipFill>
          <a:blip r:embed="rId3"/>
          <a:stretch/>
        </p:blipFill>
        <p:spPr>
          <a:xfrm>
            <a:off x="3060000" y="3276000"/>
            <a:ext cx="2786400" cy="324000"/>
          </a:xfrm>
          <a:prstGeom prst="rect">
            <a:avLst/>
          </a:prstGeom>
          <a:ln w="0">
            <a:noFill/>
          </a:ln>
        </p:spPr>
      </p:pic>
      <p:sp>
        <p:nvSpPr>
          <p:cNvPr id="132" name=""/>
          <p:cNvSpPr txBox="1"/>
          <p:nvPr/>
        </p:nvSpPr>
        <p:spPr>
          <a:xfrm>
            <a:off x="720000" y="3960000"/>
            <a:ext cx="93672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Then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3" name="" descr=""/>
          <p:cNvPicPr/>
          <p:nvPr/>
        </p:nvPicPr>
        <p:blipFill>
          <a:blip r:embed="rId4"/>
          <a:stretch/>
        </p:blipFill>
        <p:spPr>
          <a:xfrm>
            <a:off x="1719360" y="4109760"/>
            <a:ext cx="7657560" cy="875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"/>
          <p:cNvSpPr txBox="1"/>
          <p:nvPr/>
        </p:nvSpPr>
        <p:spPr>
          <a:xfrm>
            <a:off x="2160000" y="71640"/>
            <a:ext cx="3819960" cy="828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Output out the y (B) port.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5" name="" descr=""/>
          <p:cNvPicPr/>
          <p:nvPr/>
        </p:nvPicPr>
        <p:blipFill>
          <a:blip r:embed="rId1"/>
          <a:stretch/>
        </p:blipFill>
        <p:spPr>
          <a:xfrm>
            <a:off x="250200" y="1094400"/>
            <a:ext cx="9334080" cy="977760"/>
          </a:xfrm>
          <a:prstGeom prst="rect">
            <a:avLst/>
          </a:prstGeom>
          <a:ln w="0">
            <a:noFill/>
          </a:ln>
        </p:spPr>
      </p:pic>
      <p:sp>
        <p:nvSpPr>
          <p:cNvPr id="136" name=""/>
          <p:cNvSpPr txBox="1"/>
          <p:nvPr/>
        </p:nvSpPr>
        <p:spPr>
          <a:xfrm>
            <a:off x="540000" y="2664720"/>
            <a:ext cx="9270000" cy="1566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 quantum noise comes from the B operators ( coming into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 dark port (ie the one which is NOT where the laser comes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in). (Caves 1980). The noise from the laser port is suppressed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by 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7" name="" descr=""/>
          <p:cNvPicPr/>
          <p:nvPr/>
        </p:nvPicPr>
        <p:blipFill>
          <a:blip r:embed="rId2"/>
          <a:stretch/>
        </p:blipFill>
        <p:spPr>
          <a:xfrm>
            <a:off x="1260000" y="3888720"/>
            <a:ext cx="1294920" cy="342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"/>
          <p:cNvSpPr txBox="1"/>
          <p:nvPr/>
        </p:nvSpPr>
        <p:spPr>
          <a:xfrm>
            <a:off x="900000" y="540000"/>
            <a:ext cx="9103680" cy="378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 B in that formula comes from the direct reflection of the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incoming beams from the mirror.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However there is an additional source of noise. Namely due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to the Radiation pressure on the mirrors. The radiation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pressure on the mirrors due to    and A are symmetric on the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mirror, and thus exert the same pressure on the x side as on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 y side and cancel in their effect on the mirror.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However the radiation pressure due to the B noise is, to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lowest order, of opposite sign on the two sides of the mirror.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They do not cancel.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"/>
          <p:cNvSpPr txBox="1"/>
          <p:nvPr/>
        </p:nvSpPr>
        <p:spPr>
          <a:xfrm>
            <a:off x="900000" y="360000"/>
            <a:ext cx="601164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 force on the mirror is thus given by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0" name="" descr=""/>
          <p:cNvPicPr/>
          <p:nvPr/>
        </p:nvPicPr>
        <p:blipFill>
          <a:blip r:embed="rId1"/>
          <a:stretch/>
        </p:blipFill>
        <p:spPr>
          <a:xfrm>
            <a:off x="2153160" y="1263240"/>
            <a:ext cx="4647600" cy="735480"/>
          </a:xfrm>
          <a:prstGeom prst="rect">
            <a:avLst/>
          </a:prstGeom>
          <a:ln w="0">
            <a:noFill/>
          </a:ln>
        </p:spPr>
      </p:pic>
      <p:sp>
        <p:nvSpPr>
          <p:cNvPr id="141" name=""/>
          <p:cNvSpPr txBox="1"/>
          <p:nvPr/>
        </p:nvSpPr>
        <p:spPr>
          <a:xfrm>
            <a:off x="540000" y="2160000"/>
            <a:ext cx="9306360" cy="1566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 equation of motion of the mirror (I will approximate it as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a free particle, rather than an oscillator, since the restoring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force is small and the resonant frequency is much less than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 frequencies of interest (about 3Hz rather than 40-1000 Hz)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2" name="" descr=""/>
          <p:cNvPicPr/>
          <p:nvPr/>
        </p:nvPicPr>
        <p:blipFill>
          <a:blip r:embed="rId2"/>
          <a:stretch/>
        </p:blipFill>
        <p:spPr>
          <a:xfrm>
            <a:off x="1103040" y="3895560"/>
            <a:ext cx="1269000" cy="380520"/>
          </a:xfrm>
          <a:prstGeom prst="rect">
            <a:avLst/>
          </a:prstGeom>
          <a:ln w="0">
            <a:noFill/>
          </a:ln>
        </p:spPr>
      </p:pic>
      <p:pic>
        <p:nvPicPr>
          <p:cNvPr id="143" name="" descr=""/>
          <p:cNvPicPr/>
          <p:nvPr/>
        </p:nvPicPr>
        <p:blipFill>
          <a:blip r:embed="rId3"/>
          <a:stretch/>
        </p:blipFill>
        <p:spPr>
          <a:xfrm>
            <a:off x="2552400" y="3780000"/>
            <a:ext cx="4647600" cy="735480"/>
          </a:xfrm>
          <a:prstGeom prst="rect">
            <a:avLst/>
          </a:prstGeom>
          <a:ln w="0">
            <a:noFill/>
          </a:ln>
        </p:spPr>
      </p:pic>
      <p:pic>
        <p:nvPicPr>
          <p:cNvPr id="144" name="" descr=""/>
          <p:cNvPicPr/>
          <p:nvPr/>
        </p:nvPicPr>
        <p:blipFill>
          <a:blip r:embed="rId4"/>
          <a:stretch/>
        </p:blipFill>
        <p:spPr>
          <a:xfrm>
            <a:off x="2068200" y="4747320"/>
            <a:ext cx="4317120" cy="673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"/>
          <p:cNvSpPr txBox="1"/>
          <p:nvPr/>
        </p:nvSpPr>
        <p:spPr>
          <a:xfrm>
            <a:off x="875520" y="360000"/>
            <a:ext cx="9302040" cy="414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 motion of the mirror due to the quantum nature of the light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dies off with frequency . It also dies off with the mass of the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mirror, and increases with the amplitude of the laser light on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 mirror.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One thus, at a given frequency, one has two sources of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quantum noise due to the quantum fluctuations coming in to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 dark port. One is the direct reflection of the quantum light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from the mirror, and one is due to the motion of the mirror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due to the radiaiton pressure on the mirror. These also have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different phases --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6" name="" descr=""/>
          <p:cNvPicPr/>
          <p:nvPr/>
        </p:nvPicPr>
        <p:blipFill>
          <a:blip r:embed="rId1"/>
          <a:stretch/>
        </p:blipFill>
        <p:spPr>
          <a:xfrm>
            <a:off x="3733560" y="4140000"/>
            <a:ext cx="3466440" cy="392760"/>
          </a:xfrm>
          <a:prstGeom prst="rect">
            <a:avLst/>
          </a:prstGeom>
          <a:ln w="0">
            <a:noFill/>
          </a:ln>
        </p:spPr>
      </p:pic>
      <p:sp>
        <p:nvSpPr>
          <p:cNvPr id="147" name=""/>
          <p:cNvSpPr txBox="1"/>
          <p:nvPr/>
        </p:nvSpPr>
        <p:spPr>
          <a:xfrm>
            <a:off x="900000" y="4680000"/>
            <a:ext cx="591876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and different frequency dependencies.(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8" name="" descr=""/>
          <p:cNvPicPr/>
          <p:nvPr/>
        </p:nvPicPr>
        <p:blipFill>
          <a:blip r:embed="rId2"/>
          <a:stretch/>
        </p:blipFill>
        <p:spPr>
          <a:xfrm>
            <a:off x="6818760" y="4835880"/>
            <a:ext cx="216000" cy="204120"/>
          </a:xfrm>
          <a:prstGeom prst="rect">
            <a:avLst/>
          </a:prstGeom>
          <a:ln w="0">
            <a:noFill/>
          </a:ln>
        </p:spPr>
      </p:pic>
      <p:sp>
        <p:nvSpPr>
          <p:cNvPr id="149" name=""/>
          <p:cNvSpPr txBox="1"/>
          <p:nvPr/>
        </p:nvSpPr>
        <p:spPr>
          <a:xfrm>
            <a:off x="7089480" y="4680000"/>
            <a:ext cx="29052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)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"/>
          <p:cNvSpPr txBox="1"/>
          <p:nvPr/>
        </p:nvSpPr>
        <p:spPr>
          <a:xfrm>
            <a:off x="540000" y="360000"/>
            <a:ext cx="899568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How does the detector detect photons as a function of time?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"/>
          <p:cNvSpPr txBox="1"/>
          <p:nvPr/>
        </p:nvSpPr>
        <p:spPr>
          <a:xfrm>
            <a:off x="675360" y="1056240"/>
            <a:ext cx="9224280" cy="821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Times New Roman"/>
              </a:rPr>
              <a:t>Hard to model. Glauber argued that it measured some average of the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Times New Roman"/>
              </a:rPr>
              <a:t>flux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2" name="" descr=""/>
          <p:cNvPicPr/>
          <p:nvPr/>
        </p:nvPicPr>
        <p:blipFill>
          <a:blip r:embed="rId1"/>
          <a:stretch/>
        </p:blipFill>
        <p:spPr>
          <a:xfrm>
            <a:off x="1519200" y="1980000"/>
            <a:ext cx="6400800" cy="367200"/>
          </a:xfrm>
          <a:prstGeom prst="rect">
            <a:avLst/>
          </a:prstGeom>
          <a:ln w="0">
            <a:noFill/>
          </a:ln>
        </p:spPr>
      </p:pic>
      <p:sp>
        <p:nvSpPr>
          <p:cNvPr id="153" name=""/>
          <p:cNvSpPr txBox="1"/>
          <p:nvPr/>
        </p:nvSpPr>
        <p:spPr>
          <a:xfrm>
            <a:off x="1440000" y="2700000"/>
            <a:ext cx="8780760" cy="1566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Ie the normal ordered symplectic flux of the field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(The +,- superscripts refer to the negative and positive freq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of the EM field.                                 )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there  will be two terms-- the one prop to the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4" name="" descr=""/>
          <p:cNvPicPr/>
          <p:nvPr/>
        </p:nvPicPr>
        <p:blipFill>
          <a:blip r:embed="rId2"/>
          <a:stretch/>
        </p:blipFill>
        <p:spPr>
          <a:xfrm>
            <a:off x="3693600" y="4266360"/>
            <a:ext cx="1706400" cy="385200"/>
          </a:xfrm>
          <a:prstGeom prst="rect">
            <a:avLst/>
          </a:prstGeom>
          <a:ln w="0">
            <a:noFill/>
          </a:ln>
        </p:spPr>
      </p:pic>
      <p:sp>
        <p:nvSpPr>
          <p:cNvPr id="155" name=""/>
          <p:cNvSpPr txBox="1"/>
          <p:nvPr/>
        </p:nvSpPr>
        <p:spPr>
          <a:xfrm>
            <a:off x="1547640" y="4680000"/>
            <a:ext cx="529236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 other prop. to terms linear in  B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6" name="" descr=""/>
          <p:cNvPicPr/>
          <p:nvPr/>
        </p:nvPicPr>
        <p:blipFill>
          <a:blip r:embed="rId3"/>
          <a:stretch/>
        </p:blipFill>
        <p:spPr>
          <a:xfrm>
            <a:off x="3938400" y="3495600"/>
            <a:ext cx="2541600" cy="284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"/>
          <p:cNvSpPr txBox="1"/>
          <p:nvPr/>
        </p:nvSpPr>
        <p:spPr>
          <a:xfrm>
            <a:off x="720000" y="360000"/>
            <a:ext cx="556668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That other term will have the form of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"/>
          <p:cNvSpPr txBox="1"/>
          <p:nvPr/>
        </p:nvSpPr>
        <p:spPr>
          <a:xfrm>
            <a:off x="532440" y="2033640"/>
            <a:ext cx="9367560" cy="2304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where rho and sigma are complex constants which depend on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 amplitude of the incoming flux, the Mass of the mirror,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 freq of the light, etc. For Ligo, the two terms have equal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magnitude around 50 Hz.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 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"/>
          <p:cNvSpPr txBox="1"/>
          <p:nvPr/>
        </p:nvSpPr>
        <p:spPr>
          <a:xfrm>
            <a:off x="588600" y="3600000"/>
            <a:ext cx="877140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Ie the outgoing flux will that of a two mode squeezed state.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0" name="" descr=""/>
          <p:cNvPicPr/>
          <p:nvPr/>
        </p:nvPicPr>
        <p:blipFill>
          <a:blip r:embed="rId1"/>
          <a:stretch/>
        </p:blipFill>
        <p:spPr>
          <a:xfrm>
            <a:off x="2628360" y="1062720"/>
            <a:ext cx="4104000" cy="486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"/>
          <p:cNvSpPr txBox="1"/>
          <p:nvPr/>
        </p:nvSpPr>
        <p:spPr>
          <a:xfrm>
            <a:off x="1980000" y="360000"/>
            <a:ext cx="155988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en-CA" sz="2600" spc="-1" strike="noStrike">
                <a:solidFill>
                  <a:srgbClr val="000000"/>
                </a:solidFill>
                <a:latin typeface="Arial"/>
              </a:rPr>
              <a:t>Lemaitre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"/>
          <p:cNvSpPr txBox="1"/>
          <p:nvPr/>
        </p:nvSpPr>
        <p:spPr>
          <a:xfrm>
            <a:off x="720000" y="1080000"/>
            <a:ext cx="739080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 first to realize that Schw Horizon was regular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"/>
          <p:cNvSpPr txBox="1"/>
          <p:nvPr/>
        </p:nvSpPr>
        <p:spPr>
          <a:xfrm>
            <a:off x="900000" y="1800000"/>
            <a:ext cx="9103680" cy="2304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Very strange coords.  Part was Painelevi-Gulstrand.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First to show they were coord. trans. of Schwarz. (Suspected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by Einstein in ‘23). Second part was proper time        along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                              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const to match to dust universe.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" name="" descr=""/>
          <p:cNvPicPr/>
          <p:nvPr/>
        </p:nvPicPr>
        <p:blipFill>
          <a:blip r:embed="rId1"/>
          <a:stretch/>
        </p:blipFill>
        <p:spPr>
          <a:xfrm>
            <a:off x="1980000" y="2865600"/>
            <a:ext cx="4773600" cy="914400"/>
          </a:xfrm>
          <a:prstGeom prst="rect">
            <a:avLst/>
          </a:prstGeom>
          <a:ln w="0">
            <a:noFill/>
          </a:ln>
        </p:spPr>
      </p:pic>
      <p:pic>
        <p:nvPicPr>
          <p:cNvPr id="16" name="" descr=""/>
          <p:cNvPicPr/>
          <p:nvPr/>
        </p:nvPicPr>
        <p:blipFill>
          <a:blip r:embed="rId2"/>
          <a:stretch/>
        </p:blipFill>
        <p:spPr>
          <a:xfrm>
            <a:off x="8280000" y="2740680"/>
            <a:ext cx="284400" cy="139320"/>
          </a:xfrm>
          <a:prstGeom prst="rect">
            <a:avLst/>
          </a:prstGeom>
          <a:ln w="0">
            <a:noFill/>
          </a:ln>
        </p:spPr>
      </p:pic>
      <p:pic>
        <p:nvPicPr>
          <p:cNvPr id="17" name="" descr=""/>
          <p:cNvPicPr/>
          <p:nvPr/>
        </p:nvPicPr>
        <p:blipFill>
          <a:blip r:embed="rId3"/>
          <a:stretch/>
        </p:blipFill>
        <p:spPr>
          <a:xfrm>
            <a:off x="2181600" y="3960000"/>
            <a:ext cx="5378400" cy="1654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"/>
          <p:cNvSpPr txBox="1"/>
          <p:nvPr/>
        </p:nvSpPr>
        <p:spPr>
          <a:xfrm>
            <a:off x="540000" y="360000"/>
            <a:ext cx="424224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en-CA" sz="2600" spc="-1" strike="noStrike">
                <a:solidFill>
                  <a:srgbClr val="000000"/>
                </a:solidFill>
                <a:latin typeface="Arial"/>
              </a:rPr>
              <a:t>Two mode sqeezed states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2" name="" descr=""/>
          <p:cNvPicPr/>
          <p:nvPr/>
        </p:nvPicPr>
        <p:blipFill>
          <a:blip r:embed="rId1"/>
          <a:stretch/>
        </p:blipFill>
        <p:spPr>
          <a:xfrm>
            <a:off x="3420000" y="819360"/>
            <a:ext cx="1645200" cy="669600"/>
          </a:xfrm>
          <a:prstGeom prst="rect">
            <a:avLst/>
          </a:prstGeom>
          <a:ln w="0">
            <a:noFill/>
          </a:ln>
        </p:spPr>
      </p:pic>
      <p:sp>
        <p:nvSpPr>
          <p:cNvPr id="163" name=""/>
          <p:cNvSpPr txBox="1"/>
          <p:nvPr/>
        </p:nvSpPr>
        <p:spPr>
          <a:xfrm>
            <a:off x="720000" y="1800000"/>
            <a:ext cx="3419280" cy="828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commutation relations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4" name="" descr=""/>
          <p:cNvPicPr/>
          <p:nvPr/>
        </p:nvPicPr>
        <p:blipFill>
          <a:blip r:embed="rId2"/>
          <a:stretch/>
        </p:blipFill>
        <p:spPr>
          <a:xfrm>
            <a:off x="4320000" y="1910880"/>
            <a:ext cx="2926800" cy="957600"/>
          </a:xfrm>
          <a:prstGeom prst="rect">
            <a:avLst/>
          </a:prstGeom>
          <a:ln w="0">
            <a:noFill/>
          </a:ln>
        </p:spPr>
      </p:pic>
      <p:sp>
        <p:nvSpPr>
          <p:cNvPr id="165" name=""/>
          <p:cNvSpPr txBox="1"/>
          <p:nvPr/>
        </p:nvSpPr>
        <p:spPr>
          <a:xfrm>
            <a:off x="720000" y="3186360"/>
            <a:ext cx="146700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Amplifier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6" name="" descr=""/>
          <p:cNvPicPr/>
          <p:nvPr/>
        </p:nvPicPr>
        <p:blipFill>
          <a:blip r:embed="rId3"/>
          <a:stretch/>
        </p:blipFill>
        <p:spPr>
          <a:xfrm>
            <a:off x="2867040" y="3291480"/>
            <a:ext cx="2804400" cy="1036800"/>
          </a:xfrm>
          <a:prstGeom prst="rect">
            <a:avLst/>
          </a:prstGeom>
          <a:ln w="0">
            <a:noFill/>
          </a:ln>
        </p:spPr>
      </p:pic>
      <p:sp>
        <p:nvSpPr>
          <p:cNvPr id="167" name=""/>
          <p:cNvSpPr txBox="1"/>
          <p:nvPr/>
        </p:nvSpPr>
        <p:spPr>
          <a:xfrm>
            <a:off x="892080" y="4500000"/>
            <a:ext cx="8552160" cy="828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Ligo acts as an amplifier of noise.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"/>
          <p:cNvSpPr txBox="1"/>
          <p:nvPr/>
        </p:nvSpPr>
        <p:spPr>
          <a:xfrm>
            <a:off x="360000" y="360000"/>
            <a:ext cx="9807840" cy="1935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Radiation noise and shot noise are approx equal in the 50-100 Hz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band.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Note that they simply add to each other. If instead of feeding in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a vacuum  state into the B port , one feeds in  the vacuum for D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(Ie a two mode squeezed state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9" name="" descr=""/>
          <p:cNvPicPr/>
          <p:nvPr/>
        </p:nvPicPr>
        <p:blipFill>
          <a:blip r:embed="rId1"/>
          <a:stretch/>
        </p:blipFill>
        <p:spPr>
          <a:xfrm>
            <a:off x="3327840" y="2493360"/>
            <a:ext cx="2458800" cy="367200"/>
          </a:xfrm>
          <a:prstGeom prst="rect">
            <a:avLst/>
          </a:prstGeom>
          <a:ln w="0">
            <a:noFill/>
          </a:ln>
        </p:spPr>
      </p:pic>
      <p:sp>
        <p:nvSpPr>
          <p:cNvPr id="170" name=""/>
          <p:cNvSpPr txBox="1"/>
          <p:nvPr/>
        </p:nvSpPr>
        <p:spPr>
          <a:xfrm>
            <a:off x="540000" y="3195000"/>
            <a:ext cx="9068760" cy="1197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one will reduce the noise to vacuum noise.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One can reduce it even further for a single phase by doing a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further single mode squeezing. Eg for single mode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1" name="" descr=""/>
          <p:cNvPicPr/>
          <p:nvPr/>
        </p:nvPicPr>
        <p:blipFill>
          <a:blip r:embed="rId2"/>
          <a:stretch/>
        </p:blipFill>
        <p:spPr>
          <a:xfrm>
            <a:off x="1800000" y="4672800"/>
            <a:ext cx="6138000" cy="367200"/>
          </a:xfrm>
          <a:prstGeom prst="rect">
            <a:avLst/>
          </a:prstGeom>
          <a:ln w="0">
            <a:noFill/>
          </a:ln>
        </p:spPr>
      </p:pic>
      <p:sp>
        <p:nvSpPr>
          <p:cNvPr id="172" name=""/>
          <p:cNvSpPr txBox="1"/>
          <p:nvPr/>
        </p:nvSpPr>
        <p:spPr>
          <a:xfrm>
            <a:off x="720000" y="5169240"/>
            <a:ext cx="792864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One can make the noise arb. small for a given phase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"/>
          <p:cNvSpPr txBox="1"/>
          <p:nvPr/>
        </p:nvSpPr>
        <p:spPr>
          <a:xfrm>
            <a:off x="692640" y="484560"/>
            <a:ext cx="8795880" cy="828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Ie, one can make the shot noise and the rad pressue noise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interfere destructively with each other.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4" name="" descr=""/>
          <p:cNvPicPr/>
          <p:nvPr/>
        </p:nvPicPr>
        <p:blipFill>
          <a:blip r:embed="rId1"/>
          <a:stretch/>
        </p:blipFill>
        <p:spPr>
          <a:xfrm>
            <a:off x="1440000" y="1440000"/>
            <a:ext cx="6076440" cy="3152520"/>
          </a:xfrm>
          <a:prstGeom prst="rect">
            <a:avLst/>
          </a:prstGeom>
          <a:ln w="0">
            <a:noFill/>
          </a:ln>
        </p:spPr>
      </p:pic>
      <p:sp>
        <p:nvSpPr>
          <p:cNvPr id="175" name=""/>
          <p:cNvSpPr txBox="1"/>
          <p:nvPr/>
        </p:nvSpPr>
        <p:spPr>
          <a:xfrm>
            <a:off x="1080000" y="4996080"/>
            <a:ext cx="785556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Ligo test about 2 years ago now. (theory 1979-1983)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"/>
          <p:cNvSpPr txBox="1"/>
          <p:nvPr/>
        </p:nvSpPr>
        <p:spPr>
          <a:xfrm>
            <a:off x="540000" y="360000"/>
            <a:ext cx="9585360" cy="3411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Quantum Interference.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What if the mirrors were classical?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 shot noise would not change since it is due to purely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specular deflection by the mass. It does not probe any quantum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dynamics of the mirror.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However, the radiation pressure noise would change. It is due to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 response of the mirror to the quantum nature of the light.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"/>
          <p:cNvSpPr txBox="1"/>
          <p:nvPr/>
        </p:nvSpPr>
        <p:spPr>
          <a:xfrm>
            <a:off x="-900000" y="501840"/>
            <a:ext cx="180720" cy="828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"/>
          <p:cNvSpPr txBox="1"/>
          <p:nvPr/>
        </p:nvSpPr>
        <p:spPr>
          <a:xfrm>
            <a:off x="718920" y="3960000"/>
            <a:ext cx="9163080" cy="1566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How does a classical system respond to a quantum system?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"/>
          <p:cNvSpPr txBox="1"/>
          <p:nvPr/>
        </p:nvSpPr>
        <p:spPr>
          <a:xfrm>
            <a:off x="540000" y="493200"/>
            <a:ext cx="9146520" cy="3042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Semiclassical:  Mirror responds to expectation-value of the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Quantum force.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But we have seen that to linear order, the quantum force is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proportional to the Operators B and its conjugate.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Their expectation value is 0. Ie, under this theory, if the mirror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were classic, there would be no radiation pressure noise.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Already disproven 20 years ago. It has never been a serious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contender for classicality.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"/>
          <p:cNvSpPr txBox="1"/>
          <p:nvPr/>
        </p:nvSpPr>
        <p:spPr>
          <a:xfrm>
            <a:off x="701280" y="3930840"/>
            <a:ext cx="927288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Stochastic Gravity.-- Take into account statistical nature of QM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"/>
          <p:cNvSpPr txBox="1"/>
          <p:nvPr/>
        </p:nvSpPr>
        <p:spPr>
          <a:xfrm>
            <a:off x="720000" y="4500000"/>
            <a:ext cx="8965080" cy="828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Jonathan Oppenheim has been exploring classical/quantum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interaction (Gravity classical, matter quantum).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"/>
          <p:cNvSpPr txBox="1"/>
          <p:nvPr/>
        </p:nvSpPr>
        <p:spPr>
          <a:xfrm>
            <a:off x="540000" y="360000"/>
            <a:ext cx="973332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Quantum system exerts forces which are classical but stochastic.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"/>
          <p:cNvSpPr txBox="1"/>
          <p:nvPr/>
        </p:nvSpPr>
        <p:spPr>
          <a:xfrm>
            <a:off x="540000" y="1030320"/>
            <a:ext cx="9376560" cy="1197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Quantum effect is, when measuring the response of a classical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system, like a stochastic noise.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Response of mirror would be 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"/>
          <p:cNvSpPr txBox="1"/>
          <p:nvPr/>
        </p:nvSpPr>
        <p:spPr>
          <a:xfrm>
            <a:off x="7560000" y="1440000"/>
            <a:ext cx="180720" cy="828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5" name="" descr=""/>
          <p:cNvPicPr/>
          <p:nvPr/>
        </p:nvPicPr>
        <p:blipFill>
          <a:blip r:embed="rId1"/>
          <a:stretch/>
        </p:blipFill>
        <p:spPr>
          <a:xfrm>
            <a:off x="2521440" y="2462760"/>
            <a:ext cx="3027600" cy="529200"/>
          </a:xfrm>
          <a:prstGeom prst="rect">
            <a:avLst/>
          </a:prstGeom>
          <a:ln w="0">
            <a:noFill/>
          </a:ln>
        </p:spPr>
      </p:pic>
      <p:pic>
        <p:nvPicPr>
          <p:cNvPr id="186" name="" descr=""/>
          <p:cNvPicPr/>
          <p:nvPr/>
        </p:nvPicPr>
        <p:blipFill>
          <a:blip r:embed="rId2"/>
          <a:stretch/>
        </p:blipFill>
        <p:spPr>
          <a:xfrm>
            <a:off x="720000" y="3355200"/>
            <a:ext cx="262800" cy="244800"/>
          </a:xfrm>
          <a:prstGeom prst="rect">
            <a:avLst/>
          </a:prstGeom>
          <a:ln w="0">
            <a:noFill/>
          </a:ln>
        </p:spPr>
      </p:pic>
      <p:sp>
        <p:nvSpPr>
          <p:cNvPr id="187" name=""/>
          <p:cNvSpPr txBox="1"/>
          <p:nvPr/>
        </p:nvSpPr>
        <p:spPr>
          <a:xfrm>
            <a:off x="1080000" y="3240000"/>
            <a:ext cx="514908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has the same prob distribution as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88" name="" descr=""/>
          <p:cNvPicPr/>
          <p:nvPr/>
        </p:nvPicPr>
        <p:blipFill>
          <a:blip r:embed="rId3"/>
          <a:stretch/>
        </p:blipFill>
        <p:spPr>
          <a:xfrm>
            <a:off x="6229080" y="3355200"/>
            <a:ext cx="345600" cy="244800"/>
          </a:xfrm>
          <a:prstGeom prst="rect">
            <a:avLst/>
          </a:prstGeom>
          <a:ln w="0">
            <a:noFill/>
          </a:ln>
        </p:spPr>
      </p:pic>
      <p:sp>
        <p:nvSpPr>
          <p:cNvPr id="189" name=""/>
          <p:cNvSpPr txBox="1"/>
          <p:nvPr/>
        </p:nvSpPr>
        <p:spPr>
          <a:xfrm>
            <a:off x="720000" y="3922200"/>
            <a:ext cx="9528840" cy="828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(zero mean, Gaussian distr, with same variance as the quantum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operator)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"/>
          <p:cNvSpPr txBox="1"/>
          <p:nvPr/>
        </p:nvSpPr>
        <p:spPr>
          <a:xfrm>
            <a:off x="540000" y="360000"/>
            <a:ext cx="9585360" cy="828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However a quantum operator and a classical one cannot interfer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(cannot cancel)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1" name="" descr=""/>
          <p:cNvPicPr/>
          <p:nvPr/>
        </p:nvPicPr>
        <p:blipFill>
          <a:blip r:embed="rId1"/>
          <a:stretch/>
        </p:blipFill>
        <p:spPr>
          <a:xfrm>
            <a:off x="3060000" y="835200"/>
            <a:ext cx="853200" cy="244800"/>
          </a:xfrm>
          <a:prstGeom prst="rect">
            <a:avLst/>
          </a:prstGeom>
          <a:ln w="0">
            <a:noFill/>
          </a:ln>
        </p:spPr>
      </p:pic>
      <p:sp>
        <p:nvSpPr>
          <p:cNvPr id="192" name=""/>
          <p:cNvSpPr txBox="1"/>
          <p:nvPr/>
        </p:nvSpPr>
        <p:spPr>
          <a:xfrm>
            <a:off x="3960000" y="720000"/>
            <a:ext cx="384300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has same distribution as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3" name="" descr=""/>
          <p:cNvPicPr/>
          <p:nvPr/>
        </p:nvPicPr>
        <p:blipFill>
          <a:blip r:embed="rId2"/>
          <a:stretch/>
        </p:blipFill>
        <p:spPr>
          <a:xfrm>
            <a:off x="796680" y="1355760"/>
            <a:ext cx="853200" cy="244800"/>
          </a:xfrm>
          <a:prstGeom prst="rect">
            <a:avLst/>
          </a:prstGeom>
          <a:ln w="0">
            <a:noFill/>
          </a:ln>
        </p:spPr>
      </p:pic>
      <p:sp>
        <p:nvSpPr>
          <p:cNvPr id="194" name=""/>
          <p:cNvSpPr txBox="1"/>
          <p:nvPr/>
        </p:nvSpPr>
        <p:spPr>
          <a:xfrm>
            <a:off x="720000" y="1930680"/>
            <a:ext cx="9218160" cy="1566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while single mode squeezing can reduce the single phase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uncertainty of a quantum operator, so one can use single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mode squeezing to reduce the shot noise or the rad pressure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noise, it cannot reduce the sum of them.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"/>
          <p:cNvSpPr txBox="1"/>
          <p:nvPr/>
        </p:nvSpPr>
        <p:spPr>
          <a:xfrm>
            <a:off x="720000" y="4140000"/>
            <a:ext cx="6875640" cy="828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en-CA" sz="2600" spc="-1" strike="noStrike">
                <a:solidFill>
                  <a:srgbClr val="000000"/>
                </a:solidFill>
                <a:latin typeface="Arial"/>
              </a:rPr>
              <a:t>LIGO is Quantum. 40kg mirrors behave as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1" lang="en-CA" sz="2600" spc="-1" strike="noStrike">
                <a:solidFill>
                  <a:srgbClr val="000000"/>
                </a:solidFill>
                <a:latin typeface="Arial"/>
              </a:rPr>
              <a:t>quantum systems.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" descr=""/>
          <p:cNvPicPr/>
          <p:nvPr/>
        </p:nvPicPr>
        <p:blipFill>
          <a:blip r:embed="rId1"/>
          <a:stretch/>
        </p:blipFill>
        <p:spPr>
          <a:xfrm>
            <a:off x="1260360" y="180360"/>
            <a:ext cx="6076440" cy="3152520"/>
          </a:xfrm>
          <a:prstGeom prst="rect">
            <a:avLst/>
          </a:prstGeom>
          <a:ln w="0">
            <a:noFill/>
          </a:ln>
        </p:spPr>
      </p:pic>
      <p:sp>
        <p:nvSpPr>
          <p:cNvPr id="197" name=""/>
          <p:cNvSpPr txBox="1"/>
          <p:nvPr/>
        </p:nvSpPr>
        <p:spPr>
          <a:xfrm>
            <a:off x="1229760" y="3600000"/>
            <a:ext cx="9068760" cy="1566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2021 Squeezing of input state (Ie, Feeding in noise --2mode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squeezed state – into the “dark port” of interferometer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reduces the noise in the output of the interferometer, as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I predicted in 1979-83)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"/>
          <p:cNvSpPr txBox="1"/>
          <p:nvPr/>
        </p:nvSpPr>
        <p:spPr>
          <a:xfrm>
            <a:off x="540000" y="360000"/>
            <a:ext cx="9506160" cy="828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This has now been implimented in both Hanford and Livingston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and is part of current runs. About 3dB (2) improvement to noise.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"/>
          <p:cNvSpPr txBox="1"/>
          <p:nvPr/>
        </p:nvSpPr>
        <p:spPr>
          <a:xfrm>
            <a:off x="540000" y="1440000"/>
            <a:ext cx="8957520" cy="1197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 current LIGO depends crucially on the mirrors –40Kg of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silicon di-oxide-- being quantum objects.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"/>
          <p:cNvSpPr txBox="1"/>
          <p:nvPr/>
        </p:nvSpPr>
        <p:spPr>
          <a:xfrm>
            <a:off x="749880" y="53640"/>
            <a:ext cx="6990120" cy="1566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Quantum mechanics is the physics of the small.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Well 40Kg is not small.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However the motion of that mirror IS small.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1" name="" descr=""/>
          <p:cNvPicPr/>
          <p:nvPr/>
        </p:nvPicPr>
        <p:blipFill>
          <a:blip r:embed="rId1"/>
          <a:stretch/>
        </p:blipFill>
        <p:spPr>
          <a:xfrm>
            <a:off x="1267560" y="1620000"/>
            <a:ext cx="2638440" cy="442800"/>
          </a:xfrm>
          <a:prstGeom prst="rect">
            <a:avLst/>
          </a:prstGeom>
          <a:ln w="0">
            <a:noFill/>
          </a:ln>
        </p:spPr>
      </p:pic>
      <p:sp>
        <p:nvSpPr>
          <p:cNvPr id="202" name=""/>
          <p:cNvSpPr txBox="1"/>
          <p:nvPr/>
        </p:nvSpPr>
        <p:spPr>
          <a:xfrm>
            <a:off x="720000" y="2160000"/>
            <a:ext cx="490968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Is that which makes it quantum?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"/>
          <p:cNvSpPr txBox="1"/>
          <p:nvPr/>
        </p:nvSpPr>
        <p:spPr>
          <a:xfrm>
            <a:off x="720000" y="2857320"/>
            <a:ext cx="8971200" cy="828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Room for creating a theory which is quantum for small dist.,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but classical for  large is shrinking.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"/>
          <p:cNvSpPr txBox="1"/>
          <p:nvPr/>
        </p:nvSpPr>
        <p:spPr>
          <a:xfrm>
            <a:off x="675360" y="3939480"/>
            <a:ext cx="8901000" cy="1197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Note that if your theory acts in the same way as a quantum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theory for short times, Maybe it could still pass the ligo test.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But it is hard.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"/>
          <p:cNvSpPr txBox="1"/>
          <p:nvPr/>
        </p:nvSpPr>
        <p:spPr>
          <a:xfrm>
            <a:off x="720000" y="360000"/>
            <a:ext cx="8032320" cy="1197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en-CA" sz="2600" spc="-1" strike="noStrike">
                <a:solidFill>
                  <a:srgbClr val="000000"/>
                </a:solidFill>
                <a:latin typeface="Arial"/>
              </a:rPr>
              <a:t>World Atom (</a:t>
            </a:r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I hate it because it gives entirely wrong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image of birth of universe) The whole universe as a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quantum system.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"/>
          <p:cNvSpPr txBox="1"/>
          <p:nvPr/>
        </p:nvSpPr>
        <p:spPr>
          <a:xfrm>
            <a:off x="900000" y="1800000"/>
            <a:ext cx="8666280" cy="3042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Is there a limit to QM? Is Macroscopic different from 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Microscopic-- classical vs quantum?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Belief vs experiment. How do we show that that there is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no such difference?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Many have argued the opposite. Bohm, Leggett, Penrose,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Oppenheim,...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"/>
          <p:cNvSpPr txBox="1"/>
          <p:nvPr/>
        </p:nvSpPr>
        <p:spPr>
          <a:xfrm>
            <a:off x="1620000" y="1620000"/>
            <a:ext cx="4691880" cy="657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en-CA" sz="4000" spc="-1" strike="noStrike">
                <a:solidFill>
                  <a:srgbClr val="000000"/>
                </a:solidFill>
                <a:latin typeface="Arial"/>
              </a:rPr>
              <a:t>Ligo  IS  Quantum!</a:t>
            </a:r>
            <a:endParaRPr b="0" lang="en-CA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"/>
          <p:cNvSpPr txBox="1"/>
          <p:nvPr/>
        </p:nvSpPr>
        <p:spPr>
          <a:xfrm>
            <a:off x="1080000" y="540000"/>
            <a:ext cx="9012240" cy="3042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Since invention of QM, there has been conflict as to whether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there are limits to Quantum Mechanics?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Not helped by Bohr’s discussion of measurement in which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measurement made by coupling a quantum system to a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macroscopic classical system, where “Measurement” has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a well accepted meaning (values exist even if not measured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Measurement simply reveal those pre-existing values.)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"/>
          <p:cNvSpPr txBox="1"/>
          <p:nvPr/>
        </p:nvSpPr>
        <p:spPr>
          <a:xfrm>
            <a:off x="900000" y="3942360"/>
            <a:ext cx="9073440" cy="1197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Is there a limit to the validity of Quantum Mechanics?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Many otherwise very good physicists have taken the position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that there is.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"/>
          <p:cNvSpPr txBox="1"/>
          <p:nvPr/>
        </p:nvSpPr>
        <p:spPr>
          <a:xfrm>
            <a:off x="720000" y="62640"/>
            <a:ext cx="8035560" cy="1197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LIGO (Laser Interferometer gravity wave observatory)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Huge system-- 4 km long, masses of mirrors 40Kg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Energy of laser beam: ~1MW (10</a:t>
            </a:r>
            <a:r>
              <a:rPr b="0" lang="en-CA" sz="2600" spc="-1" strike="noStrike" baseline="33000">
                <a:solidFill>
                  <a:srgbClr val="000000"/>
                </a:solidFill>
                <a:latin typeface="Arial"/>
              </a:rPr>
              <a:t>-11 </a:t>
            </a:r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kg/s)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" name="" descr=""/>
          <p:cNvPicPr/>
          <p:nvPr/>
        </p:nvPicPr>
        <p:blipFill>
          <a:blip r:embed="rId1"/>
          <a:stretch/>
        </p:blipFill>
        <p:spPr>
          <a:xfrm>
            <a:off x="360" y="1440000"/>
            <a:ext cx="10079640" cy="4120920"/>
          </a:xfrm>
          <a:prstGeom prst="rect">
            <a:avLst/>
          </a:prstGeom>
          <a:ln w="0">
            <a:noFill/>
          </a:ln>
        </p:spPr>
      </p:pic>
      <p:pic>
        <p:nvPicPr>
          <p:cNvPr id="24" name="" descr=""/>
          <p:cNvPicPr/>
          <p:nvPr/>
        </p:nvPicPr>
        <p:blipFill>
          <a:blip r:embed="rId2"/>
          <a:stretch/>
        </p:blipFill>
        <p:spPr>
          <a:xfrm>
            <a:off x="3310920" y="1620000"/>
            <a:ext cx="3113640" cy="1980000"/>
          </a:xfrm>
          <a:prstGeom prst="rect">
            <a:avLst/>
          </a:prstGeom>
          <a:ln w="0">
            <a:noFill/>
          </a:ln>
        </p:spPr>
      </p:pic>
      <p:sp>
        <p:nvSpPr>
          <p:cNvPr id="25" name=""/>
          <p:cNvSpPr/>
          <p:nvPr/>
        </p:nvSpPr>
        <p:spPr>
          <a:xfrm flipV="1">
            <a:off x="2160000" y="1349640"/>
            <a:ext cx="2699640" cy="117036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"/>
          <p:cNvSpPr/>
          <p:nvPr/>
        </p:nvSpPr>
        <p:spPr>
          <a:xfrm flipV="1">
            <a:off x="6300000" y="989640"/>
            <a:ext cx="1619640" cy="333036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"/>
          <p:cNvSpPr txBox="1"/>
          <p:nvPr/>
        </p:nvSpPr>
        <p:spPr>
          <a:xfrm>
            <a:off x="2328480" y="180000"/>
            <a:ext cx="305208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LIGO Noise Budget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" name="" descr=""/>
          <p:cNvPicPr/>
          <p:nvPr/>
        </p:nvPicPr>
        <p:blipFill>
          <a:blip r:embed="rId1"/>
          <a:stretch/>
        </p:blipFill>
        <p:spPr>
          <a:xfrm>
            <a:off x="657720" y="9360"/>
            <a:ext cx="88048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"/>
          <p:cNvSpPr txBox="1"/>
          <p:nvPr/>
        </p:nvSpPr>
        <p:spPr>
          <a:xfrm>
            <a:off x="825480" y="71640"/>
            <a:ext cx="7814520" cy="828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Quantum noise is dominant noise source.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Does not mean that mirror CM are quantum objects.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"/>
          <p:cNvSpPr/>
          <p:nvPr/>
        </p:nvSpPr>
        <p:spPr>
          <a:xfrm>
            <a:off x="1620000" y="1620000"/>
            <a:ext cx="3060000" cy="306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"/>
          <p:cNvSpPr/>
          <p:nvPr/>
        </p:nvSpPr>
        <p:spPr>
          <a:xfrm>
            <a:off x="900000" y="4680000"/>
            <a:ext cx="3780000" cy="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-45000" bIns="-45000" anchor="ctr">
            <a:noAutofit/>
          </a:bodyPr>
          <a:p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"/>
          <p:cNvSpPr/>
          <p:nvPr/>
        </p:nvSpPr>
        <p:spPr>
          <a:xfrm flipV="1">
            <a:off x="1620000" y="1620000"/>
            <a:ext cx="7920" cy="360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"/>
          <p:cNvSpPr/>
          <p:nvPr/>
        </p:nvSpPr>
        <p:spPr>
          <a:xfrm flipV="1">
            <a:off x="2880000" y="2880000"/>
            <a:ext cx="360000" cy="3600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"/>
          <p:cNvSpPr/>
          <p:nvPr/>
        </p:nvSpPr>
        <p:spPr>
          <a:xfrm flipV="1">
            <a:off x="1440000" y="4500000"/>
            <a:ext cx="360000" cy="3600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"/>
          <p:cNvSpPr/>
          <p:nvPr/>
        </p:nvSpPr>
        <p:spPr>
          <a:xfrm flipV="1">
            <a:off x="1260000" y="1440000"/>
            <a:ext cx="720000" cy="3600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"/>
          <p:cNvSpPr/>
          <p:nvPr/>
        </p:nvSpPr>
        <p:spPr>
          <a:xfrm flipH="1">
            <a:off x="4500000" y="4320000"/>
            <a:ext cx="360000" cy="720000"/>
          </a:xfrm>
          <a:prstGeom prst="line">
            <a:avLst/>
          </a:prstGeom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"/>
          <p:cNvSpPr txBox="1"/>
          <p:nvPr/>
        </p:nvSpPr>
        <p:spPr>
          <a:xfrm>
            <a:off x="3420000" y="2824560"/>
            <a:ext cx="1181880" cy="316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1600" spc="-1" strike="noStrike">
                <a:solidFill>
                  <a:srgbClr val="000000"/>
                </a:solidFill>
                <a:latin typeface="Arial"/>
              </a:rPr>
              <a:t>Free Mirror</a:t>
            </a:r>
            <a:endParaRPr b="0" lang="en-CA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"/>
          <p:cNvSpPr txBox="1"/>
          <p:nvPr/>
        </p:nvSpPr>
        <p:spPr>
          <a:xfrm>
            <a:off x="1938240" y="4320000"/>
            <a:ext cx="1400040" cy="316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1600" spc="-1" strike="noStrike">
                <a:solidFill>
                  <a:srgbClr val="000000"/>
                </a:solidFill>
                <a:latin typeface="Arial"/>
              </a:rPr>
              <a:t>Beam Splitter</a:t>
            </a:r>
            <a:endParaRPr b="0" lang="en-CA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"/>
          <p:cNvSpPr txBox="1"/>
          <p:nvPr/>
        </p:nvSpPr>
        <p:spPr>
          <a:xfrm>
            <a:off x="2520000" y="5040000"/>
            <a:ext cx="75996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x--&gt;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"/>
          <p:cNvSpPr txBox="1"/>
          <p:nvPr/>
        </p:nvSpPr>
        <p:spPr>
          <a:xfrm>
            <a:off x="1203840" y="3181680"/>
            <a:ext cx="34668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y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"/>
          <p:cNvSpPr txBox="1"/>
          <p:nvPr/>
        </p:nvSpPr>
        <p:spPr>
          <a:xfrm>
            <a:off x="2520000" y="3240000"/>
            <a:ext cx="38340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Z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1"/>
          <a:stretch/>
        </p:blipFill>
        <p:spPr>
          <a:xfrm>
            <a:off x="2879640" y="2658240"/>
            <a:ext cx="1896120" cy="199440"/>
          </a:xfrm>
          <a:prstGeom prst="rect">
            <a:avLst/>
          </a:prstGeom>
          <a:ln w="0">
            <a:noFill/>
          </a:ln>
        </p:spPr>
      </p:pic>
      <p:pic>
        <p:nvPicPr>
          <p:cNvPr id="43" name="" descr=""/>
          <p:cNvPicPr/>
          <p:nvPr/>
        </p:nvPicPr>
        <p:blipFill>
          <a:blip r:embed="rId2"/>
          <a:stretch/>
        </p:blipFill>
        <p:spPr>
          <a:xfrm>
            <a:off x="4078080" y="3670200"/>
            <a:ext cx="932400" cy="306000"/>
          </a:xfrm>
          <a:prstGeom prst="rect">
            <a:avLst/>
          </a:prstGeom>
          <a:ln w="0">
            <a:noFill/>
          </a:ln>
        </p:spPr>
      </p:pic>
      <p:pic>
        <p:nvPicPr>
          <p:cNvPr id="44" name="" descr=""/>
          <p:cNvPicPr/>
          <p:nvPr/>
        </p:nvPicPr>
        <p:blipFill>
          <a:blip r:embed="rId3"/>
          <a:stretch/>
        </p:blipFill>
        <p:spPr>
          <a:xfrm>
            <a:off x="660960" y="2589480"/>
            <a:ext cx="914400" cy="324000"/>
          </a:xfrm>
          <a:prstGeom prst="rect">
            <a:avLst/>
          </a:prstGeom>
          <a:ln w="0">
            <a:noFill/>
          </a:ln>
        </p:spPr>
      </p:pic>
      <p:pic>
        <p:nvPicPr>
          <p:cNvPr id="45" name="" descr=""/>
          <p:cNvPicPr/>
          <p:nvPr/>
        </p:nvPicPr>
        <p:blipFill>
          <a:blip r:embed="rId4"/>
          <a:stretch/>
        </p:blipFill>
        <p:spPr>
          <a:xfrm>
            <a:off x="466200" y="4384800"/>
            <a:ext cx="932400" cy="345600"/>
          </a:xfrm>
          <a:prstGeom prst="rect">
            <a:avLst/>
          </a:prstGeom>
          <a:ln w="0">
            <a:noFill/>
          </a:ln>
        </p:spPr>
      </p:pic>
      <p:pic>
        <p:nvPicPr>
          <p:cNvPr id="46" name="" descr=""/>
          <p:cNvPicPr/>
          <p:nvPr/>
        </p:nvPicPr>
        <p:blipFill>
          <a:blip r:embed="rId5"/>
          <a:stretch/>
        </p:blipFill>
        <p:spPr>
          <a:xfrm>
            <a:off x="1157040" y="5302800"/>
            <a:ext cx="914400" cy="367200"/>
          </a:xfrm>
          <a:prstGeom prst="rect">
            <a:avLst/>
          </a:prstGeom>
          <a:ln w="0">
            <a:noFill/>
          </a:ln>
        </p:spPr>
      </p:pic>
      <p:pic>
        <p:nvPicPr>
          <p:cNvPr id="47" name="" descr=""/>
          <p:cNvPicPr/>
          <p:nvPr/>
        </p:nvPicPr>
        <p:blipFill>
          <a:blip r:embed="rId6"/>
          <a:stretch/>
        </p:blipFill>
        <p:spPr>
          <a:xfrm>
            <a:off x="5760000" y="2880000"/>
            <a:ext cx="3891960" cy="1016640"/>
          </a:xfrm>
          <a:prstGeom prst="rect">
            <a:avLst/>
          </a:prstGeom>
          <a:ln w="0">
            <a:noFill/>
          </a:ln>
        </p:spPr>
      </p:pic>
      <p:pic>
        <p:nvPicPr>
          <p:cNvPr id="48" name="" descr=""/>
          <p:cNvPicPr/>
          <p:nvPr/>
        </p:nvPicPr>
        <p:blipFill>
          <a:blip r:embed="rId7"/>
          <a:stretch/>
        </p:blipFill>
        <p:spPr>
          <a:xfrm>
            <a:off x="7840440" y="1148040"/>
            <a:ext cx="1131480" cy="256680"/>
          </a:xfrm>
          <a:prstGeom prst="rect">
            <a:avLst/>
          </a:prstGeom>
          <a:ln w="0">
            <a:noFill/>
          </a:ln>
        </p:spPr>
      </p:pic>
      <p:pic>
        <p:nvPicPr>
          <p:cNvPr id="49" name="" descr=""/>
          <p:cNvPicPr/>
          <p:nvPr/>
        </p:nvPicPr>
        <p:blipFill>
          <a:blip r:embed="rId8"/>
          <a:stretch/>
        </p:blipFill>
        <p:spPr>
          <a:xfrm>
            <a:off x="7920000" y="1779120"/>
            <a:ext cx="1097280" cy="263160"/>
          </a:xfrm>
          <a:prstGeom prst="rect">
            <a:avLst/>
          </a:prstGeom>
          <a:ln w="0">
            <a:noFill/>
          </a:ln>
        </p:spPr>
      </p:pic>
      <p:pic>
        <p:nvPicPr>
          <p:cNvPr id="50" name="" descr=""/>
          <p:cNvPicPr/>
          <p:nvPr/>
        </p:nvPicPr>
        <p:blipFill>
          <a:blip r:embed="rId9"/>
          <a:stretch/>
        </p:blipFill>
        <p:spPr>
          <a:xfrm>
            <a:off x="5130360" y="1440000"/>
            <a:ext cx="4589640" cy="339120"/>
          </a:xfrm>
          <a:prstGeom prst="rect">
            <a:avLst/>
          </a:prstGeom>
          <a:ln w="0">
            <a:noFill/>
          </a:ln>
        </p:spPr>
      </p:pic>
      <p:pic>
        <p:nvPicPr>
          <p:cNvPr id="51" name="" descr=""/>
          <p:cNvPicPr/>
          <p:nvPr/>
        </p:nvPicPr>
        <p:blipFill>
          <a:blip r:embed="rId10"/>
          <a:stretch/>
        </p:blipFill>
        <p:spPr>
          <a:xfrm>
            <a:off x="5157720" y="2085120"/>
            <a:ext cx="4462920" cy="351360"/>
          </a:xfrm>
          <a:prstGeom prst="rect">
            <a:avLst/>
          </a:prstGeom>
          <a:ln w="0">
            <a:noFill/>
          </a:ln>
        </p:spPr>
      </p:pic>
      <p:pic>
        <p:nvPicPr>
          <p:cNvPr id="52" name="" descr=""/>
          <p:cNvPicPr/>
          <p:nvPr/>
        </p:nvPicPr>
        <p:blipFill>
          <a:blip r:embed="rId11"/>
          <a:stretch/>
        </p:blipFill>
        <p:spPr>
          <a:xfrm>
            <a:off x="5811480" y="4019040"/>
            <a:ext cx="3908520" cy="1020960"/>
          </a:xfrm>
          <a:prstGeom prst="rect">
            <a:avLst/>
          </a:prstGeom>
          <a:ln w="0">
            <a:noFill/>
          </a:ln>
        </p:spPr>
      </p:pic>
      <p:sp>
        <p:nvSpPr>
          <p:cNvPr id="53" name=""/>
          <p:cNvSpPr/>
          <p:nvPr/>
        </p:nvSpPr>
        <p:spPr>
          <a:xfrm rot="8298600">
            <a:off x="2666520" y="3028320"/>
            <a:ext cx="720000" cy="174240"/>
          </a:xfrm>
          <a:prstGeom prst="leftRightArrow">
            <a:avLst>
              <a:gd name="adj1" fmla="val 50000"/>
              <a:gd name="adj2" fmla="val 82262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2120" bIns="4212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"/>
          <p:cNvSpPr/>
          <p:nvPr/>
        </p:nvSpPr>
        <p:spPr>
          <a:xfrm rot="18856800">
            <a:off x="1304280" y="4550400"/>
            <a:ext cx="720000" cy="180000"/>
          </a:xfrm>
          <a:prstGeom prst="rect">
            <a:avLst/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"/>
          <p:cNvSpPr txBox="1"/>
          <p:nvPr/>
        </p:nvSpPr>
        <p:spPr>
          <a:xfrm>
            <a:off x="900000" y="1080000"/>
            <a:ext cx="253548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2600" spc="-1" strike="noStrike">
                <a:solidFill>
                  <a:srgbClr val="000000"/>
                </a:solidFill>
                <a:latin typeface="Arial"/>
              </a:rPr>
              <a:t>Simplifed Model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"/>
          <p:cNvSpPr txBox="1"/>
          <p:nvPr/>
        </p:nvSpPr>
        <p:spPr>
          <a:xfrm>
            <a:off x="2644200" y="360000"/>
            <a:ext cx="231264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en-CA" sz="2600" spc="-1" strike="noStrike">
                <a:solidFill>
                  <a:srgbClr val="000000"/>
                </a:solidFill>
                <a:latin typeface="Arial"/>
              </a:rPr>
              <a:t>Beam Splitter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"/>
          <p:cNvSpPr/>
          <p:nvPr/>
        </p:nvSpPr>
        <p:spPr>
          <a:xfrm rot="8349000">
            <a:off x="2540520" y="1918080"/>
            <a:ext cx="1085040" cy="179640"/>
          </a:xfrm>
          <a:prstGeom prst="rect">
            <a:avLst/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"/>
          <p:cNvSpPr/>
          <p:nvPr/>
        </p:nvSpPr>
        <p:spPr>
          <a:xfrm>
            <a:off x="957600" y="2012040"/>
            <a:ext cx="900000" cy="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-45000" bIns="-4500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"/>
          <p:cNvSpPr/>
          <p:nvPr/>
        </p:nvSpPr>
        <p:spPr>
          <a:xfrm>
            <a:off x="3960000" y="1980000"/>
            <a:ext cx="900000" cy="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-45000" bIns="-4500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"/>
          <p:cNvSpPr/>
          <p:nvPr/>
        </p:nvSpPr>
        <p:spPr>
          <a:xfrm flipV="1">
            <a:off x="3044520" y="810000"/>
            <a:ext cx="12240" cy="90000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1" name="" descr=""/>
          <p:cNvPicPr/>
          <p:nvPr/>
        </p:nvPicPr>
        <p:blipFill>
          <a:blip r:embed="rId1"/>
          <a:stretch/>
        </p:blipFill>
        <p:spPr>
          <a:xfrm>
            <a:off x="3552480" y="2051280"/>
            <a:ext cx="1566000" cy="590400"/>
          </a:xfrm>
          <a:prstGeom prst="rect">
            <a:avLst/>
          </a:prstGeom>
          <a:ln w="0">
            <a:noFill/>
          </a:ln>
        </p:spPr>
      </p:pic>
      <p:pic>
        <p:nvPicPr>
          <p:cNvPr id="62" name="" descr=""/>
          <p:cNvPicPr/>
          <p:nvPr/>
        </p:nvPicPr>
        <p:blipFill>
          <a:blip r:embed="rId2"/>
          <a:stretch/>
        </p:blipFill>
        <p:spPr>
          <a:xfrm>
            <a:off x="869760" y="2109960"/>
            <a:ext cx="1159200" cy="284400"/>
          </a:xfrm>
          <a:prstGeom prst="rect">
            <a:avLst/>
          </a:prstGeom>
          <a:ln w="0">
            <a:noFill/>
          </a:ln>
        </p:spPr>
      </p:pic>
      <p:pic>
        <p:nvPicPr>
          <p:cNvPr id="63" name="" descr=""/>
          <p:cNvPicPr/>
          <p:nvPr/>
        </p:nvPicPr>
        <p:blipFill>
          <a:blip r:embed="rId3"/>
          <a:stretch/>
        </p:blipFill>
        <p:spPr>
          <a:xfrm>
            <a:off x="3144600" y="977400"/>
            <a:ext cx="1544400" cy="590400"/>
          </a:xfrm>
          <a:prstGeom prst="rect">
            <a:avLst/>
          </a:prstGeom>
          <a:ln w="0">
            <a:noFill/>
          </a:ln>
        </p:spPr>
      </p:pic>
      <p:sp>
        <p:nvSpPr>
          <p:cNvPr id="64" name=""/>
          <p:cNvSpPr/>
          <p:nvPr/>
        </p:nvSpPr>
        <p:spPr>
          <a:xfrm rot="8453400">
            <a:off x="2440080" y="3786480"/>
            <a:ext cx="1085040" cy="179640"/>
          </a:xfrm>
          <a:prstGeom prst="rect">
            <a:avLst/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"/>
          <p:cNvSpPr/>
          <p:nvPr/>
        </p:nvSpPr>
        <p:spPr>
          <a:xfrm flipV="1">
            <a:off x="2945880" y="4140000"/>
            <a:ext cx="12240" cy="90000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"/>
          <p:cNvSpPr/>
          <p:nvPr/>
        </p:nvSpPr>
        <p:spPr>
          <a:xfrm flipV="1">
            <a:off x="2981880" y="2732760"/>
            <a:ext cx="12240" cy="90000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"/>
          <p:cNvSpPr/>
          <p:nvPr/>
        </p:nvSpPr>
        <p:spPr>
          <a:xfrm>
            <a:off x="3747240" y="3895920"/>
            <a:ext cx="900000" cy="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-45000" bIns="-4500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8" name="" descr=""/>
          <p:cNvPicPr/>
          <p:nvPr/>
        </p:nvPicPr>
        <p:blipFill>
          <a:blip r:embed="rId4"/>
          <a:stretch/>
        </p:blipFill>
        <p:spPr>
          <a:xfrm>
            <a:off x="3790440" y="3984840"/>
            <a:ext cx="1566000" cy="590400"/>
          </a:xfrm>
          <a:prstGeom prst="rect">
            <a:avLst/>
          </a:prstGeom>
          <a:ln w="0">
            <a:noFill/>
          </a:ln>
        </p:spPr>
      </p:pic>
      <p:pic>
        <p:nvPicPr>
          <p:cNvPr id="69" name="" descr=""/>
          <p:cNvPicPr/>
          <p:nvPr/>
        </p:nvPicPr>
        <p:blipFill>
          <a:blip r:embed="rId5"/>
          <a:stretch/>
        </p:blipFill>
        <p:spPr>
          <a:xfrm>
            <a:off x="1764000" y="4500000"/>
            <a:ext cx="1116000" cy="284400"/>
          </a:xfrm>
          <a:prstGeom prst="rect">
            <a:avLst/>
          </a:prstGeom>
          <a:ln w="0">
            <a:noFill/>
          </a:ln>
        </p:spPr>
      </p:pic>
      <p:pic>
        <p:nvPicPr>
          <p:cNvPr id="70" name="" descr=""/>
          <p:cNvPicPr/>
          <p:nvPr/>
        </p:nvPicPr>
        <p:blipFill>
          <a:blip r:embed="rId6"/>
          <a:stretch/>
        </p:blipFill>
        <p:spPr>
          <a:xfrm>
            <a:off x="2997720" y="2825640"/>
            <a:ext cx="1706400" cy="590400"/>
          </a:xfrm>
          <a:prstGeom prst="rect">
            <a:avLst/>
          </a:prstGeom>
          <a:ln w="0">
            <a:noFill/>
          </a:ln>
        </p:spPr>
      </p:pic>
      <p:sp>
        <p:nvSpPr>
          <p:cNvPr id="71" name=""/>
          <p:cNvSpPr/>
          <p:nvPr/>
        </p:nvSpPr>
        <p:spPr>
          <a:xfrm flipV="1">
            <a:off x="360000" y="2650680"/>
            <a:ext cx="9540000" cy="8964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4640" bIns="4464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"/>
          <p:cNvSpPr/>
          <p:nvPr/>
        </p:nvSpPr>
        <p:spPr>
          <a:xfrm>
            <a:off x="5760000" y="360000"/>
            <a:ext cx="0" cy="5040000"/>
          </a:xfrm>
          <a:prstGeom prst="line">
            <a:avLst/>
          </a:prstGeom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"/>
          <p:cNvSpPr/>
          <p:nvPr/>
        </p:nvSpPr>
        <p:spPr>
          <a:xfrm rot="8349000">
            <a:off x="7126560" y="1107360"/>
            <a:ext cx="1085040" cy="179640"/>
          </a:xfrm>
          <a:prstGeom prst="rect">
            <a:avLst/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"/>
          <p:cNvSpPr/>
          <p:nvPr/>
        </p:nvSpPr>
        <p:spPr>
          <a:xfrm rot="8349000">
            <a:off x="7268040" y="3752640"/>
            <a:ext cx="1085040" cy="179640"/>
          </a:xfrm>
          <a:prstGeom prst="rect">
            <a:avLst/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"/>
          <p:cNvSpPr/>
          <p:nvPr/>
        </p:nvSpPr>
        <p:spPr>
          <a:xfrm flipH="1" flipV="1">
            <a:off x="8246520" y="1236240"/>
            <a:ext cx="539640" cy="1332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-31680" bIns="-3168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"/>
          <p:cNvSpPr/>
          <p:nvPr/>
        </p:nvSpPr>
        <p:spPr>
          <a:xfrm flipH="1" flipV="1">
            <a:off x="6660000" y="1247040"/>
            <a:ext cx="539640" cy="1332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-31680" bIns="-3168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"/>
          <p:cNvSpPr/>
          <p:nvPr/>
        </p:nvSpPr>
        <p:spPr>
          <a:xfrm flipH="1" flipV="1">
            <a:off x="8246880" y="1232280"/>
            <a:ext cx="539640" cy="1332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-31680" bIns="-3168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"/>
          <p:cNvSpPr/>
          <p:nvPr/>
        </p:nvSpPr>
        <p:spPr>
          <a:xfrm>
            <a:off x="7775280" y="2969640"/>
            <a:ext cx="10080" cy="53964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"/>
          <p:cNvSpPr/>
          <p:nvPr/>
        </p:nvSpPr>
        <p:spPr>
          <a:xfrm flipH="1" flipV="1">
            <a:off x="6660360" y="3767040"/>
            <a:ext cx="539640" cy="1332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-31680" bIns="-3168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"/>
          <p:cNvSpPr/>
          <p:nvPr/>
        </p:nvSpPr>
        <p:spPr>
          <a:xfrm>
            <a:off x="7814160" y="4140000"/>
            <a:ext cx="10080" cy="53964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"/>
          <p:cNvSpPr/>
          <p:nvPr/>
        </p:nvSpPr>
        <p:spPr>
          <a:xfrm>
            <a:off x="7740000" y="1620360"/>
            <a:ext cx="10080" cy="53964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"/>
          <p:cNvSpPr txBox="1"/>
          <p:nvPr/>
        </p:nvSpPr>
        <p:spPr>
          <a:xfrm>
            <a:off x="4680000" y="5025600"/>
            <a:ext cx="180720" cy="427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3" name="" descr=""/>
          <p:cNvPicPr/>
          <p:nvPr/>
        </p:nvPicPr>
        <p:blipFill>
          <a:blip r:embed="rId7"/>
          <a:stretch/>
        </p:blipFill>
        <p:spPr>
          <a:xfrm>
            <a:off x="7786440" y="1601640"/>
            <a:ext cx="1605600" cy="590400"/>
          </a:xfrm>
          <a:prstGeom prst="rect">
            <a:avLst/>
          </a:prstGeom>
          <a:ln w="0">
            <a:noFill/>
          </a:ln>
        </p:spPr>
      </p:pic>
      <p:pic>
        <p:nvPicPr>
          <p:cNvPr id="84" name="" descr=""/>
          <p:cNvPicPr/>
          <p:nvPr/>
        </p:nvPicPr>
        <p:blipFill>
          <a:blip r:embed="rId8"/>
          <a:stretch/>
        </p:blipFill>
        <p:spPr>
          <a:xfrm>
            <a:off x="6062040" y="3243960"/>
            <a:ext cx="1605600" cy="590400"/>
          </a:xfrm>
          <a:prstGeom prst="rect">
            <a:avLst/>
          </a:prstGeom>
          <a:ln w="0">
            <a:noFill/>
          </a:ln>
        </p:spPr>
      </p:pic>
      <p:pic>
        <p:nvPicPr>
          <p:cNvPr id="85" name="" descr=""/>
          <p:cNvPicPr/>
          <p:nvPr/>
        </p:nvPicPr>
        <p:blipFill>
          <a:blip r:embed="rId9"/>
          <a:stretch/>
        </p:blipFill>
        <p:spPr>
          <a:xfrm>
            <a:off x="8350560" y="867960"/>
            <a:ext cx="1198800" cy="284400"/>
          </a:xfrm>
          <a:prstGeom prst="rect">
            <a:avLst/>
          </a:prstGeom>
          <a:ln w="0">
            <a:noFill/>
          </a:ln>
        </p:spPr>
      </p:pic>
      <p:pic>
        <p:nvPicPr>
          <p:cNvPr id="86" name="" descr=""/>
          <p:cNvPicPr/>
          <p:nvPr/>
        </p:nvPicPr>
        <p:blipFill>
          <a:blip r:embed="rId10"/>
          <a:stretch/>
        </p:blipFill>
        <p:spPr>
          <a:xfrm>
            <a:off x="5954400" y="540000"/>
            <a:ext cx="1605600" cy="590400"/>
          </a:xfrm>
          <a:prstGeom prst="rect">
            <a:avLst/>
          </a:prstGeom>
          <a:ln w="0">
            <a:noFill/>
          </a:ln>
        </p:spPr>
      </p:pic>
      <p:pic>
        <p:nvPicPr>
          <p:cNvPr id="87" name="" descr=""/>
          <p:cNvPicPr/>
          <p:nvPr/>
        </p:nvPicPr>
        <p:blipFill>
          <a:blip r:embed="rId11"/>
          <a:stretch/>
        </p:blipFill>
        <p:spPr>
          <a:xfrm>
            <a:off x="7920000" y="4089600"/>
            <a:ext cx="1767600" cy="590400"/>
          </a:xfrm>
          <a:prstGeom prst="rect">
            <a:avLst/>
          </a:prstGeom>
          <a:ln w="0">
            <a:noFill/>
          </a:ln>
        </p:spPr>
      </p:pic>
      <p:pic>
        <p:nvPicPr>
          <p:cNvPr id="88" name="" descr=""/>
          <p:cNvPicPr/>
          <p:nvPr/>
        </p:nvPicPr>
        <p:blipFill>
          <a:blip r:embed="rId12"/>
          <a:stretch/>
        </p:blipFill>
        <p:spPr>
          <a:xfrm>
            <a:off x="7920000" y="2955600"/>
            <a:ext cx="1177200" cy="284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"/>
          <p:cNvSpPr txBox="1"/>
          <p:nvPr/>
        </p:nvSpPr>
        <p:spPr>
          <a:xfrm>
            <a:off x="3385800" y="180000"/>
            <a:ext cx="1134720" cy="459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en-CA" sz="2600" spc="-1" strike="noStrike">
                <a:solidFill>
                  <a:srgbClr val="000000"/>
                </a:solidFill>
                <a:latin typeface="Arial"/>
              </a:rPr>
              <a:t>Mirror</a:t>
            </a:r>
            <a:endParaRPr b="0" lang="en-CA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"/>
          <p:cNvSpPr/>
          <p:nvPr/>
        </p:nvSpPr>
        <p:spPr>
          <a:xfrm>
            <a:off x="4320000" y="1440000"/>
            <a:ext cx="360000" cy="3600000"/>
          </a:xfrm>
          <a:prstGeom prst="rect">
            <a:avLst/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1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"/>
          <p:cNvSpPr txBox="1"/>
          <p:nvPr/>
        </p:nvSpPr>
        <p:spPr>
          <a:xfrm>
            <a:off x="4320000" y="900000"/>
            <a:ext cx="320760" cy="346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1800" spc="-1" strike="noStrike">
                <a:solidFill>
                  <a:srgbClr val="000000"/>
                </a:solidFill>
                <a:latin typeface="Arial"/>
              </a:rPr>
              <a:t>Z</a:t>
            </a:r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"/>
          <p:cNvSpPr/>
          <p:nvPr/>
        </p:nvSpPr>
        <p:spPr>
          <a:xfrm>
            <a:off x="1260000" y="1980000"/>
            <a:ext cx="1620000" cy="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-45000" bIns="-4500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"/>
          <p:cNvSpPr/>
          <p:nvPr/>
        </p:nvSpPr>
        <p:spPr>
          <a:xfrm>
            <a:off x="5400000" y="3780000"/>
            <a:ext cx="2340000" cy="0"/>
          </a:xfrm>
          <a:prstGeom prst="line">
            <a:avLst/>
          </a:prstGeom>
          <a:ln w="0"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-45000" bIns="-4500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5400000" y="1980000"/>
            <a:ext cx="2160000" cy="0"/>
          </a:xfrm>
          <a:prstGeom prst="line">
            <a:avLst/>
          </a:prstGeom>
          <a:ln w="0">
            <a:solidFill>
              <a:srgbClr val="3465a4"/>
            </a:solidFill>
            <a:head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-45000" bIns="-4500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"/>
          <p:cNvSpPr/>
          <p:nvPr/>
        </p:nvSpPr>
        <p:spPr>
          <a:xfrm>
            <a:off x="1260000" y="3780000"/>
            <a:ext cx="1620000" cy="0"/>
          </a:xfrm>
          <a:prstGeom prst="line">
            <a:avLst/>
          </a:prstGeom>
          <a:ln w="0">
            <a:solidFill>
              <a:srgbClr val="3465a4"/>
            </a:solidFill>
            <a:head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-45000" bIns="-4500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6" name="" descr=""/>
          <p:cNvPicPr/>
          <p:nvPr/>
        </p:nvPicPr>
        <p:blipFill>
          <a:blip r:embed="rId1"/>
          <a:stretch/>
        </p:blipFill>
        <p:spPr>
          <a:xfrm>
            <a:off x="1522440" y="1582200"/>
            <a:ext cx="1159200" cy="284400"/>
          </a:xfrm>
          <a:prstGeom prst="rect">
            <a:avLst/>
          </a:prstGeom>
          <a:ln w="0">
            <a:noFill/>
          </a:ln>
        </p:spPr>
      </p:pic>
      <p:pic>
        <p:nvPicPr>
          <p:cNvPr id="97" name="" descr=""/>
          <p:cNvPicPr/>
          <p:nvPr/>
        </p:nvPicPr>
        <p:blipFill>
          <a:blip r:embed="rId2"/>
          <a:stretch/>
        </p:blipFill>
        <p:spPr>
          <a:xfrm>
            <a:off x="5989320" y="1697040"/>
            <a:ext cx="1159200" cy="284400"/>
          </a:xfrm>
          <a:prstGeom prst="rect">
            <a:avLst/>
          </a:prstGeom>
          <a:ln w="0">
            <a:noFill/>
          </a:ln>
        </p:spPr>
      </p:pic>
      <p:sp>
        <p:nvSpPr>
          <p:cNvPr id="98" name=""/>
          <p:cNvSpPr txBox="1"/>
          <p:nvPr/>
        </p:nvSpPr>
        <p:spPr>
          <a:xfrm>
            <a:off x="540000" y="5195160"/>
            <a:ext cx="1121040" cy="346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1800" spc="-1" strike="noStrike">
                <a:solidFill>
                  <a:srgbClr val="000000"/>
                </a:solidFill>
                <a:latin typeface="Arial"/>
              </a:rPr>
              <a:t>At mirror </a:t>
            </a:r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9" name="" descr=""/>
          <p:cNvPicPr/>
          <p:nvPr/>
        </p:nvPicPr>
        <p:blipFill>
          <a:blip r:embed="rId3"/>
          <a:stretch/>
        </p:blipFill>
        <p:spPr>
          <a:xfrm>
            <a:off x="1620000" y="5261040"/>
            <a:ext cx="223200" cy="223200"/>
          </a:xfrm>
          <a:prstGeom prst="rect">
            <a:avLst/>
          </a:prstGeom>
          <a:ln w="0">
            <a:noFill/>
          </a:ln>
        </p:spPr>
      </p:pic>
      <p:sp>
        <p:nvSpPr>
          <p:cNvPr id="100" name=""/>
          <p:cNvSpPr txBox="1"/>
          <p:nvPr/>
        </p:nvSpPr>
        <p:spPr>
          <a:xfrm>
            <a:off x="1980000" y="5220000"/>
            <a:ext cx="916920" cy="346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1800" spc="-1" strike="noStrike">
                <a:solidFill>
                  <a:srgbClr val="000000"/>
                </a:solidFill>
                <a:latin typeface="Arial"/>
              </a:rPr>
              <a:t>is zero.</a:t>
            </a:r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"/>
          <p:cNvSpPr txBox="1"/>
          <p:nvPr/>
        </p:nvSpPr>
        <p:spPr>
          <a:xfrm>
            <a:off x="6300000" y="4257720"/>
            <a:ext cx="3600000" cy="60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1800" spc="-1" strike="noStrike">
                <a:solidFill>
                  <a:srgbClr val="000000"/>
                </a:solidFill>
                <a:latin typeface="Arial"/>
              </a:rPr>
              <a:t>Should be t+x-2Z(t+x-2Z)</a:t>
            </a:r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2" name="" descr=""/>
          <p:cNvPicPr/>
          <p:nvPr/>
        </p:nvPicPr>
        <p:blipFill>
          <a:blip r:embed="rId4"/>
          <a:stretch/>
        </p:blipFill>
        <p:spPr>
          <a:xfrm>
            <a:off x="895680" y="3996360"/>
            <a:ext cx="2642400" cy="284400"/>
          </a:xfrm>
          <a:prstGeom prst="rect">
            <a:avLst/>
          </a:prstGeom>
          <a:ln w="0">
            <a:noFill/>
          </a:ln>
        </p:spPr>
      </p:pic>
      <p:sp>
        <p:nvSpPr>
          <p:cNvPr id="103" name=""/>
          <p:cNvSpPr/>
          <p:nvPr/>
        </p:nvSpPr>
        <p:spPr>
          <a:xfrm>
            <a:off x="6660000" y="3704400"/>
            <a:ext cx="720000" cy="615600"/>
          </a:xfrm>
          <a:prstGeom prst="line">
            <a:avLst/>
          </a:prstGeom>
          <a:ln w="0">
            <a:solidFill>
              <a:srgbClr val="fc5c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4" name="" descr=""/>
          <p:cNvPicPr/>
          <p:nvPr/>
        </p:nvPicPr>
        <p:blipFill>
          <a:blip r:embed="rId5"/>
          <a:stretch/>
        </p:blipFill>
        <p:spPr>
          <a:xfrm>
            <a:off x="5023440" y="3323160"/>
            <a:ext cx="2664000" cy="284400"/>
          </a:xfrm>
          <a:prstGeom prst="rect">
            <a:avLst/>
          </a:prstGeom>
          <a:ln w="0">
            <a:noFill/>
          </a:ln>
        </p:spPr>
      </p:pic>
      <p:sp>
        <p:nvSpPr>
          <p:cNvPr id="105" name=""/>
          <p:cNvSpPr txBox="1"/>
          <p:nvPr/>
        </p:nvSpPr>
        <p:spPr>
          <a:xfrm>
            <a:off x="3420000" y="5220000"/>
            <a:ext cx="3873240" cy="346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CA" sz="1800" spc="-1" strike="noStrike">
                <a:solidFill>
                  <a:srgbClr val="000000"/>
                </a:solidFill>
                <a:latin typeface="Arial"/>
              </a:rPr>
              <a:t>Z occurs in phase of reflected beam.</a:t>
            </a:r>
            <a:endParaRPr b="0" lang="en-CA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1364</TotalTime>
  <Application>LibreOffice/7.6.6.3$Linux_X86_64 LibreOffice_project/60$Build-3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2023-05-19T23:11:26Z</dcterms:created>
  <dc:creator/>
  <dc:description/>
  <dc:language>en-CA</dc:language>
  <cp:lastModifiedBy/>
  <cp:lastPrinted>2024-06-18T15:37:59Z</cp:lastPrinted>
  <dcterms:modified xsi:type="dcterms:W3CDTF">2024-06-18T15:37:28Z</dcterms:modified>
  <cp:revision>16</cp:revision>
  <dc:subject/>
  <dc:title/>
</cp:coreProperties>
</file>