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594" r:id="rId3"/>
    <p:sldId id="441" r:id="rId4"/>
    <p:sldId id="595" r:id="rId5"/>
    <p:sldId id="576" r:id="rId6"/>
    <p:sldId id="589" r:id="rId7"/>
    <p:sldId id="571" r:id="rId8"/>
    <p:sldId id="579" r:id="rId9"/>
    <p:sldId id="596" r:id="rId10"/>
    <p:sldId id="590" r:id="rId11"/>
    <p:sldId id="467" r:id="rId12"/>
    <p:sldId id="593" r:id="rId13"/>
    <p:sldId id="563" r:id="rId14"/>
    <p:sldId id="555" r:id="rId15"/>
    <p:sldId id="356" r:id="rId16"/>
    <p:sldId id="5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89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9"/>
    <p:restoredTop sz="92319"/>
  </p:normalViewPr>
  <p:slideViewPr>
    <p:cSldViewPr snapToGrid="0">
      <p:cViewPr varScale="1">
        <p:scale>
          <a:sx n="98" d="100"/>
          <a:sy n="98" d="100"/>
        </p:scale>
        <p:origin x="7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69EB7-6E72-D34C-A7FD-2ECF0FDB3193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67F4FB-82F3-6B48-86FB-903B618E5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0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7F4FB-82F3-6B48-86FB-903B618E5E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39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6070-60E2-D34F-ADD3-AEA8B53F45D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06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7F4FB-82F3-6B48-86FB-903B618E5E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03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7F4FB-82F3-6B48-86FB-903B618E5E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71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7F4FB-82F3-6B48-86FB-903B618E5E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5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A832-1728-AA44-958F-B013A1192F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73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A832-1728-AA44-958F-B013A1192F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87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A832-1728-AA44-958F-B013A1192F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87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1BA832-1728-AA44-958F-B013A1192F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76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Lunar orbit is 5 degrees of of ecliptic. Polar</a:t>
            </a:r>
            <a:r>
              <a:rPr lang="en-US" baseline="0" dirty="0"/>
              <a:t> craters are in the twilight zone</a:t>
            </a:r>
          </a:p>
          <a:p>
            <a:r>
              <a:rPr lang="en-US" baseline="0" dirty="0"/>
              <a:t>LRO  reflectance/DIVINER temperature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6070-60E2-D34F-ADD3-AEA8B53F45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89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67F4FB-82F3-6B48-86FB-903B618E5E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7AE8F-32C5-F373-EFC3-84776754C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1B61BD-8613-3DCE-6F06-172CCABF3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34392-EBF2-78BB-33E9-7FACA6B70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74A6A-9A81-BE01-D78B-AD8561818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EA619-F178-CE46-6D79-B93C86308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7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4AF00-873B-25C3-4E15-AEB5C755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E1CB75-A811-AD8D-5BAB-B729F05A06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932E0-F106-9CAB-1DA3-911524BC3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8029E-8137-E8C0-1509-316F8CD61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C2BAC-AE9D-807E-A625-BBB0918EE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78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802D4B-F23B-7316-15EE-087CA3E6AC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042BF-B0A6-2ADA-F929-A327FE29E3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6220C-4F8D-B664-C051-0D14CA248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821FE-4D6B-21A4-DEF5-45EF78AA6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6B3EF-5210-61ED-3833-A8FB49BC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2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65B95-9EF1-871B-5D55-82CBC04BF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0E076-9663-1ABE-64E5-83CBDC131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EC103-27F1-DC83-2C52-0F923E890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EF007-6EE2-9DAE-A65C-AB0DD628B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60784-52CD-DFE2-07AC-64B3CEC9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3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5F04F-E357-F3F3-CE85-62DC37AB2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B5730-8701-7122-9A2A-539C2EE0C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60E8B-AD43-4929-9B30-66B7F018E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161F22-0824-0101-7270-3D0C9821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1AF46-B22C-B2ED-4C1E-A04B9CA76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1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E2565-E296-B068-229D-CD101C1D8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379F0-C3D7-B90D-4948-24D93CC69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A12D78-0F7F-CA2B-49AE-634DACFA3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2E40F0-945E-C181-C4E6-73E0EAF97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C5B78-A100-4E26-81B6-B784EA91A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58ECCC-8899-CD26-CC12-8BEB2A1B5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8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E4C55-461B-D7D4-DE0E-6C9A0108C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2B14A-4B91-E99A-C08F-6775FFF0F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6DB2DE-03CA-2DF4-72FC-EA4E11A24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5D170-E16F-389E-F1FC-3B5DA79A8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156C62-29F9-2B78-298E-017C194BD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A8513B-8BF9-9D03-7780-425368CDC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3ACD89-7783-3FFD-FB54-E0250FCA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C42E0A-D912-C095-0E02-A25C6424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8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FEDB-41AE-B588-E61F-F934AC7FF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284377-A273-3E6F-59C9-E847B220A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EE5B56-2B02-840C-538E-1EF5D3D10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DAD6C6-AF25-7A73-0A84-B7C96DFCE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1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9F5FA-6E68-6F94-C49F-987771EC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7D515E-5531-D403-59C8-7D486124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A6739-E016-3C55-5F7B-B41C577C4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14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F6104-ABDA-EC5C-0CD0-5A3D670D4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BD21A-7BA4-E071-925B-ABF18A955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17F4D7-9629-1D38-DAAD-1602C131D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014F13-AFA3-9050-957E-D30D3504E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764095-B9A3-F17A-97DA-EA5BB2CD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2F4E69-AEA5-A667-F2A6-768DE03AF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23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24CCD-06AA-A7E4-4CBF-087BFA587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3F4B6-E7BB-D294-3546-092782F418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FF35C8-8022-B769-39AB-78121BBE4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BE54A-1ADA-72BA-D7B4-E58E4C6F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B5027-1958-30CC-0534-6FAC95FF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73342-0A10-2412-F0C5-84381A99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1FC3A9-F9B5-2FB1-C758-AE4D4FFE8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3C0D5-C58F-C0C1-427F-265572E67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E6260-AA6F-B850-298E-7F9342D4BB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D4227-5123-7C44-8DD1-1A2E4F1C4A60}" type="datetimeFigureOut">
              <a:rPr lang="en-US" smtClean="0"/>
              <a:t>6/13/24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696A3-CAFB-F093-22D8-124DA3B2A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F00ED-F2FF-FEB6-6065-E690221F7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8089-8360-7B43-B671-6CFB6851C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3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55.png"/><Relationship Id="rId4" Type="http://schemas.openxmlformats.org/officeDocument/2006/relationships/image" Target="../media/image54.jpeg"/><Relationship Id="rId9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jpeg"/><Relationship Id="rId4" Type="http://schemas.openxmlformats.org/officeDocument/2006/relationships/image" Target="../media/image63.emf"/><Relationship Id="rId9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iff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hyperlink" Target="https://en.wikipedia.org/wiki/Guizhou" TargetMode="External"/><Relationship Id="rId3" Type="http://schemas.openxmlformats.org/officeDocument/2006/relationships/image" Target="../media/image44.png"/><Relationship Id="rId7" Type="http://schemas.openxmlformats.org/officeDocument/2006/relationships/image" Target="../media/image48.emf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jpeg"/><Relationship Id="rId5" Type="http://schemas.openxmlformats.org/officeDocument/2006/relationships/image" Target="../media/image46.png"/><Relationship Id="rId10" Type="http://schemas.openxmlformats.org/officeDocument/2006/relationships/image" Target="../media/image43.png"/><Relationship Id="rId4" Type="http://schemas.openxmlformats.org/officeDocument/2006/relationships/image" Target="../media/image45.png"/><Relationship Id="rId9" Type="http://schemas.openxmlformats.org/officeDocument/2006/relationships/image" Target="../media/image5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989C-E9E5-D8DD-C543-102535BBFD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TO THE MOON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6D7300-8457-640B-59E4-AEE941A01322}"/>
              </a:ext>
            </a:extLst>
          </p:cNvPr>
          <p:cNvSpPr txBox="1"/>
          <p:nvPr/>
        </p:nvSpPr>
        <p:spPr>
          <a:xfrm>
            <a:off x="1265350" y="814565"/>
            <a:ext cx="98026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0" i="0" u="none" strike="noStrike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The future of cosmology  </a:t>
            </a:r>
          </a:p>
          <a:p>
            <a:r>
              <a:rPr lang="en-US" sz="7200" b="0" i="0" u="none" strike="noStrike" dirty="0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      </a:t>
            </a:r>
            <a:endParaRPr lang="en-US" sz="7200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BB3D01-A628-1F01-C0C7-E33064C80D31}"/>
              </a:ext>
            </a:extLst>
          </p:cNvPr>
          <p:cNvSpPr txBox="1"/>
          <p:nvPr/>
        </p:nvSpPr>
        <p:spPr>
          <a:xfrm>
            <a:off x="3565003" y="3251054"/>
            <a:ext cx="5306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            Joseph Silk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           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          </a:t>
            </a:r>
            <a:r>
              <a:rPr lang="en-US" sz="2400" dirty="0">
                <a:solidFill>
                  <a:srgbClr val="FFFF00"/>
                </a:solidFill>
              </a:rPr>
              <a:t>15  June  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EFE768-12DF-2E94-48F3-9F7FBE42DE9C}"/>
              </a:ext>
            </a:extLst>
          </p:cNvPr>
          <p:cNvSpPr txBox="1"/>
          <p:nvPr/>
        </p:nvSpPr>
        <p:spPr>
          <a:xfrm>
            <a:off x="4906444" y="3817761"/>
            <a:ext cx="11895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IAP, JHU, Oxford</a:t>
            </a:r>
          </a:p>
        </p:txBody>
      </p:sp>
    </p:spTree>
    <p:extLst>
      <p:ext uri="{BB962C8B-B14F-4D97-AF65-F5344CB8AC3E}">
        <p14:creationId xmlns:p14="http://schemas.microsoft.com/office/powerpoint/2010/main" val="3197519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unyaev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6" t="11977" r="21833" b="40452"/>
          <a:stretch/>
        </p:blipFill>
        <p:spPr>
          <a:xfrm>
            <a:off x="5893568" y="1636504"/>
            <a:ext cx="1054828" cy="836791"/>
          </a:xfrm>
          <a:prstGeom prst="rect">
            <a:avLst/>
          </a:prstGeom>
        </p:spPr>
      </p:pic>
      <p:pic>
        <p:nvPicPr>
          <p:cNvPr id="11" name="Picture 10" descr="zeldovich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8" t="6107" r="22909" b="41487"/>
          <a:stretch/>
        </p:blipFill>
        <p:spPr>
          <a:xfrm>
            <a:off x="5971149" y="2646853"/>
            <a:ext cx="830175" cy="876793"/>
          </a:xfrm>
          <a:prstGeom prst="rect">
            <a:avLst/>
          </a:prstGeom>
        </p:spPr>
      </p:pic>
      <p:pic>
        <p:nvPicPr>
          <p:cNvPr id="14" name="Picture 13" descr="Cc.pdf">
            <a:extLst>
              <a:ext uri="{FF2B5EF4-FFF2-40B4-BE49-F238E27FC236}">
                <a16:creationId xmlns:a16="http://schemas.microsoft.com/office/drawing/2014/main" id="{16B94E5B-7EC6-5C37-7A65-8A8BD0F838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63" y="1469433"/>
            <a:ext cx="2497735" cy="22765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69DAE6C-B80E-8A02-EE73-A64B9AC5E4E2}"/>
              </a:ext>
            </a:extLst>
          </p:cNvPr>
          <p:cNvSpPr txBox="1"/>
          <p:nvPr/>
        </p:nvSpPr>
        <p:spPr>
          <a:xfrm>
            <a:off x="743752" y="1740870"/>
            <a:ext cx="978879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Symbol" pitchFamily="2" charset="2"/>
              </a:rPr>
              <a:t>m </a:t>
            </a:r>
            <a:r>
              <a:rPr lang="en-US" sz="1200" dirty="0">
                <a:solidFill>
                  <a:srgbClr val="FF0000"/>
                </a:solidFill>
              </a:rPr>
              <a:t>distortion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234DA1-DA83-C95C-301D-58C7AE91EAE5}"/>
              </a:ext>
            </a:extLst>
          </p:cNvPr>
          <p:cNvSpPr txBox="1"/>
          <p:nvPr/>
        </p:nvSpPr>
        <p:spPr>
          <a:xfrm>
            <a:off x="6003239" y="2496959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Rashid </a:t>
            </a:r>
            <a:r>
              <a:rPr lang="en-US" sz="800" dirty="0" err="1">
                <a:solidFill>
                  <a:schemeClr val="bg1"/>
                </a:solidFill>
              </a:rPr>
              <a:t>Sunyaev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820EA6-B20B-3BF9-0C9D-670DF7F1C308}"/>
              </a:ext>
            </a:extLst>
          </p:cNvPr>
          <p:cNvSpPr txBox="1"/>
          <p:nvPr/>
        </p:nvSpPr>
        <p:spPr>
          <a:xfrm>
            <a:off x="5893568" y="3495809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Yaakov </a:t>
            </a:r>
            <a:r>
              <a:rPr lang="en-US" sz="800" dirty="0" err="1">
                <a:solidFill>
                  <a:schemeClr val="bg1"/>
                </a:solidFill>
              </a:rPr>
              <a:t>Zeldovich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2" name="Content Placeholder 3" descr="FIRASbb.pdf">
            <a:extLst>
              <a:ext uri="{FF2B5EF4-FFF2-40B4-BE49-F238E27FC236}">
                <a16:creationId xmlns:a16="http://schemas.microsoft.com/office/drawing/2014/main" id="{207B687E-8449-4B1E-ACA9-771D8C6DE40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3" t="33961" r="22766" b="34366"/>
          <a:stretch/>
        </p:blipFill>
        <p:spPr>
          <a:xfrm>
            <a:off x="3136433" y="1611598"/>
            <a:ext cx="2597055" cy="19922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49753F-01E4-B3FC-0DA4-2194E7F04BAD}"/>
              </a:ext>
            </a:extLst>
          </p:cNvPr>
          <p:cNvSpPr txBox="1"/>
          <p:nvPr/>
        </p:nvSpPr>
        <p:spPr>
          <a:xfrm>
            <a:off x="556593" y="2115259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580148-52DF-FDDF-03B6-9829F44DDD30}"/>
              </a:ext>
            </a:extLst>
          </p:cNvPr>
          <p:cNvSpPr txBox="1"/>
          <p:nvPr/>
        </p:nvSpPr>
        <p:spPr>
          <a:xfrm>
            <a:off x="4904761" y="2607730"/>
            <a:ext cx="550151" cy="30777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1990</a:t>
            </a:r>
          </a:p>
        </p:txBody>
      </p:sp>
      <p:pic>
        <p:nvPicPr>
          <p:cNvPr id="16" name="Picture 15" descr="Ca.pdf">
            <a:extLst>
              <a:ext uri="{FF2B5EF4-FFF2-40B4-BE49-F238E27FC236}">
                <a16:creationId xmlns:a16="http://schemas.microsoft.com/office/drawing/2014/main" id="{4D02CC5E-1161-1522-734E-E380B8D7D4B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2792" r="29419" b="-4932"/>
          <a:stretch/>
        </p:blipFill>
        <p:spPr>
          <a:xfrm>
            <a:off x="3539694" y="2911898"/>
            <a:ext cx="1359460" cy="362673"/>
          </a:xfrm>
          <a:prstGeom prst="rect">
            <a:avLst/>
          </a:prstGeom>
        </p:spPr>
      </p:pic>
      <p:pic>
        <p:nvPicPr>
          <p:cNvPr id="25" name="Picture 24" descr="Mg16SM3.pdf">
            <a:extLst>
              <a:ext uri="{FF2B5EF4-FFF2-40B4-BE49-F238E27FC236}">
                <a16:creationId xmlns:a16="http://schemas.microsoft.com/office/drawing/2014/main" id="{9F275368-B832-2EE5-6DE4-CFE0B8AD587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3" t="25679" r="16752" b="21234"/>
          <a:stretch/>
        </p:blipFill>
        <p:spPr>
          <a:xfrm>
            <a:off x="10789704" y="5262911"/>
            <a:ext cx="1093453" cy="12647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2070803-132A-0856-517C-633BAA52F43E}"/>
              </a:ext>
            </a:extLst>
          </p:cNvPr>
          <p:cNvSpPr txBox="1"/>
          <p:nvPr/>
        </p:nvSpPr>
        <p:spPr>
          <a:xfrm>
            <a:off x="11336430" y="6230047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S. </a:t>
            </a:r>
            <a:r>
              <a:rPr lang="en-US" sz="1200" dirty="0" err="1"/>
              <a:t>Masi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191A4E8-E061-C8E9-D414-54B0EAF1CD8A}"/>
              </a:ext>
            </a:extLst>
          </p:cNvPr>
          <p:cNvSpPr txBox="1"/>
          <p:nvPr/>
        </p:nvSpPr>
        <p:spPr>
          <a:xfrm>
            <a:off x="253263" y="4379581"/>
            <a:ext cx="3139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the most perfect blackbody is in the sky. 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Trillions of modes from dwarf galaxy precursors</a:t>
            </a:r>
          </a:p>
          <a:p>
            <a:r>
              <a:rPr lang="en-US" sz="1200" dirty="0">
                <a:solidFill>
                  <a:srgbClr val="FFFF00"/>
                </a:solidFill>
              </a:rPr>
              <a:t> inject early energy --&gt; spectral distortions</a:t>
            </a:r>
          </a:p>
          <a:p>
            <a:endParaRPr lang="en-US" dirty="0"/>
          </a:p>
        </p:txBody>
      </p:sp>
      <p:pic>
        <p:nvPicPr>
          <p:cNvPr id="33" name="Picture 32" descr="pajer2012 copy.pdf">
            <a:extLst>
              <a:ext uri="{FF2B5EF4-FFF2-40B4-BE49-F238E27FC236}">
                <a16:creationId xmlns:a16="http://schemas.microsoft.com/office/drawing/2014/main" id="{C3F53E15-7F98-84B2-CC36-7BA6DA6E88C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9" t="9081" r="3822" b="2476"/>
          <a:stretch/>
        </p:blipFill>
        <p:spPr>
          <a:xfrm>
            <a:off x="443397" y="5178825"/>
            <a:ext cx="2660551" cy="155001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22913CD-34C3-482E-B41F-6423A7B16D9E}"/>
              </a:ext>
            </a:extLst>
          </p:cNvPr>
          <p:cNvSpPr txBox="1"/>
          <p:nvPr/>
        </p:nvSpPr>
        <p:spPr>
          <a:xfrm>
            <a:off x="2446593" y="4957984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1EA5B7-9762-FE1F-FE56-69C0606B8012}"/>
              </a:ext>
            </a:extLst>
          </p:cNvPr>
          <p:cNvSpPr txBox="1"/>
          <p:nvPr/>
        </p:nvSpPr>
        <p:spPr>
          <a:xfrm>
            <a:off x="295426" y="-377765"/>
            <a:ext cx="1141562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FF00"/>
                </a:solidFill>
              </a:rPr>
              <a:t>2.</a:t>
            </a:r>
            <a:r>
              <a:rPr lang="en-US" sz="6000" dirty="0">
                <a:solidFill>
                  <a:srgbClr val="FFFF00"/>
                </a:solidFill>
              </a:rPr>
              <a:t> </a:t>
            </a:r>
            <a:r>
              <a:rPr lang="en-US" sz="4800" dirty="0">
                <a:solidFill>
                  <a:srgbClr val="FFFF00"/>
                </a:solidFill>
              </a:rPr>
              <a:t>Cosmic microwave background radiation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C19592-4A1F-9145-E545-7D17CF6CA6F8}"/>
              </a:ext>
            </a:extLst>
          </p:cNvPr>
          <p:cNvSpPr txBox="1"/>
          <p:nvPr/>
        </p:nvSpPr>
        <p:spPr>
          <a:xfrm>
            <a:off x="253264" y="3773361"/>
            <a:ext cx="4874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bottom-up formation is fundamental </a:t>
            </a:r>
          </a:p>
          <a:p>
            <a:r>
              <a:rPr lang="en-US" sz="1600" dirty="0">
                <a:solidFill>
                  <a:srgbClr val="FFFF00"/>
                </a:solidFill>
              </a:rPr>
              <a:t>prediction of  cold dark matter cosmology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80E716-908D-7F9C-45C3-B9CE15D82D0D}"/>
              </a:ext>
            </a:extLst>
          </p:cNvPr>
          <p:cNvSpPr txBox="1"/>
          <p:nvPr/>
        </p:nvSpPr>
        <p:spPr>
          <a:xfrm>
            <a:off x="4294412" y="3899954"/>
            <a:ext cx="5307967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Fourier transform  interferometer in space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PIXIE  rejected (2011, 2017) by NASA MIDEX: 55cm telescope   </a:t>
            </a:r>
            <a:r>
              <a:rPr lang="en-US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>
                <a:solidFill>
                  <a:srgbClr val="FF0000"/>
                </a:solidFill>
              </a:rPr>
              <a:t> &lt; 10</a:t>
            </a:r>
            <a:r>
              <a:rPr lang="en-US" sz="1400" baseline="30000" dirty="0">
                <a:solidFill>
                  <a:srgbClr val="FF0000"/>
                </a:solidFill>
              </a:rPr>
              <a:t>-8</a:t>
            </a:r>
            <a:r>
              <a:rPr lang="en-US" sz="1400" dirty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322BF9-7D88-9895-3C68-586E8B479830}"/>
              </a:ext>
            </a:extLst>
          </p:cNvPr>
          <p:cNvSpPr txBox="1"/>
          <p:nvPr/>
        </p:nvSpPr>
        <p:spPr>
          <a:xfrm>
            <a:off x="4055575" y="5144628"/>
            <a:ext cx="568452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ESA Voyage2050: </a:t>
            </a:r>
            <a:r>
              <a:rPr lang="en-US" sz="2400" dirty="0">
                <a:solidFill>
                  <a:srgbClr val="FFFF00"/>
                </a:solidFill>
              </a:rPr>
              <a:t>CMB spectral distortion </a:t>
            </a:r>
          </a:p>
          <a:p>
            <a:r>
              <a:rPr lang="en-US" dirty="0">
                <a:solidFill>
                  <a:srgbClr val="FFFF00"/>
                </a:solidFill>
              </a:rPr>
              <a:t>L class mission. 1m telescope + FTS     </a:t>
            </a:r>
            <a:r>
              <a:rPr lang="en-US" dirty="0">
                <a:solidFill>
                  <a:srgbClr val="FFFF00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rgbClr val="FFFF00"/>
                </a:solidFill>
              </a:rPr>
              <a:t> &lt; 10</a:t>
            </a:r>
            <a:r>
              <a:rPr lang="en-US" baseline="30000" dirty="0">
                <a:solidFill>
                  <a:srgbClr val="FFFF00"/>
                </a:solidFill>
              </a:rPr>
              <a:t>-9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en-US" sz="2400" b="1" baseline="30000" dirty="0">
              <a:solidFill>
                <a:srgbClr val="FFFF00"/>
              </a:solidFill>
              <a:latin typeface="Symbol" charset="2"/>
              <a:cs typeface="Symbol" charset="2"/>
            </a:endParaRPr>
          </a:p>
          <a:p>
            <a:endParaRPr lang="en-US" sz="2400" b="1" baseline="30000" dirty="0">
              <a:solidFill>
                <a:srgbClr val="FFFF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767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/>
      <p:bldP spid="17" grpId="0"/>
      <p:bldP spid="31" grpId="0"/>
      <p:bldP spid="34" grpId="0"/>
      <p:bldP spid="6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266" y="3617228"/>
            <a:ext cx="9025467" cy="311203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FF00"/>
                </a:solidFill>
              </a:rPr>
              <a:t> </a:t>
            </a:r>
            <a:endParaRPr lang="en-US" sz="5400" baseline="30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9609F-E249-2285-2B3B-78240081F247}"/>
              </a:ext>
            </a:extLst>
          </p:cNvPr>
          <p:cNvSpPr txBox="1"/>
          <p:nvPr/>
        </p:nvSpPr>
        <p:spPr>
          <a:xfrm>
            <a:off x="451413" y="2754775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FIRAS </a:t>
            </a:r>
          </a:p>
        </p:txBody>
      </p:sp>
      <p:pic>
        <p:nvPicPr>
          <p:cNvPr id="9" name="Picture 8" descr="desjacues15.pdf">
            <a:extLst>
              <a:ext uri="{FF2B5EF4-FFF2-40B4-BE49-F238E27FC236}">
                <a16:creationId xmlns:a16="http://schemas.microsoft.com/office/drawing/2014/main" id="{116DBEDC-0D26-E463-0EE4-2F1DC49BF7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9" t="19396" r="8245" b="14820"/>
          <a:stretch/>
        </p:blipFill>
        <p:spPr>
          <a:xfrm rot="5400000">
            <a:off x="6911406" y="1664975"/>
            <a:ext cx="4053706" cy="5684520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51AACCA2-6C58-9162-EDD5-B0B6D4BD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9505" y="-204888"/>
            <a:ext cx="7665502" cy="1325563"/>
          </a:xfrm>
        </p:spPr>
        <p:txBody>
          <a:bodyPr>
            <a:noAutofit/>
          </a:bodyPr>
          <a:lstStyle/>
          <a:p>
            <a:r>
              <a:rPr lang="en-FR" sz="6000" dirty="0">
                <a:solidFill>
                  <a:srgbClr val="FFFF00"/>
                </a:solidFill>
              </a:rPr>
              <a:t>Why not on the moon?</a:t>
            </a:r>
          </a:p>
        </p:txBody>
      </p:sp>
      <p:pic>
        <p:nvPicPr>
          <p:cNvPr id="16" name="Picture 15" descr="LAC144closeup .pdf">
            <a:extLst>
              <a:ext uri="{FF2B5EF4-FFF2-40B4-BE49-F238E27FC236}">
                <a16:creationId xmlns:a16="http://schemas.microsoft.com/office/drawing/2014/main" id="{40EE2BD1-F448-7BC9-230F-D467836FDF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87"/>
          <a:stretch/>
        </p:blipFill>
        <p:spPr>
          <a:xfrm>
            <a:off x="135720" y="1102210"/>
            <a:ext cx="3673763" cy="287733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09AD61-B133-355E-F38F-E698D5ABB974}"/>
              </a:ext>
            </a:extLst>
          </p:cNvPr>
          <p:cNvSpPr txBox="1"/>
          <p:nvPr/>
        </p:nvSpPr>
        <p:spPr>
          <a:xfrm>
            <a:off x="4004935" y="1273548"/>
            <a:ext cx="56845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90--2000 GHz bolometer array in a ~30K permanently dark crater</a:t>
            </a:r>
          </a:p>
          <a:p>
            <a:r>
              <a:rPr lang="en-US" sz="1600" dirty="0">
                <a:solidFill>
                  <a:srgbClr val="FFFF00"/>
                </a:solidFill>
              </a:rPr>
              <a:t>1 m telescope cooled to  2.5 K. </a:t>
            </a:r>
          </a:p>
          <a:p>
            <a:r>
              <a:rPr lang="en-US" sz="1600" dirty="0">
                <a:solidFill>
                  <a:srgbClr val="FFFF00"/>
                </a:solidFill>
              </a:rPr>
              <a:t>Scan sky by lunar rotation.  Sunlit rims for perpetual solar power</a:t>
            </a:r>
          </a:p>
          <a:p>
            <a:r>
              <a:rPr lang="en-US" sz="1600" dirty="0">
                <a:solidFill>
                  <a:srgbClr val="FFFF00"/>
                </a:solidFill>
              </a:rPr>
              <a:t>Probe  </a:t>
            </a:r>
            <a:r>
              <a:rPr lang="en-US" sz="1600" dirty="0">
                <a:solidFill>
                  <a:srgbClr val="FFFF00"/>
                </a:solidFill>
                <a:latin typeface="Symbol" pitchFamily="2" charset="2"/>
              </a:rPr>
              <a:t>m</a:t>
            </a:r>
            <a:r>
              <a:rPr lang="en-US" sz="1600" dirty="0">
                <a:solidFill>
                  <a:srgbClr val="FFFF00"/>
                </a:solidFill>
              </a:rPr>
              <a:t> ~ 10</a:t>
            </a:r>
            <a:r>
              <a:rPr lang="en-US" sz="1600" baseline="30000" dirty="0">
                <a:solidFill>
                  <a:srgbClr val="FFFF00"/>
                </a:solidFill>
              </a:rPr>
              <a:t>-9</a:t>
            </a:r>
            <a:r>
              <a:rPr lang="en-US" sz="1600" dirty="0">
                <a:solidFill>
                  <a:srgbClr val="FFFF00"/>
                </a:solidFill>
              </a:rPr>
              <a:t>       </a:t>
            </a:r>
            <a:r>
              <a:rPr lang="en-US" sz="1400" dirty="0">
                <a:solidFill>
                  <a:srgbClr val="FF0000"/>
                </a:solidFill>
              </a:rPr>
              <a:t>COBE FIRAS 1990   </a:t>
            </a:r>
            <a:r>
              <a:rPr lang="en-US" sz="1400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>
                <a:solidFill>
                  <a:srgbClr val="FF0000"/>
                </a:solidFill>
              </a:rPr>
              <a:t> &gt; 5.10</a:t>
            </a:r>
            <a:r>
              <a:rPr lang="en-US" sz="1400" baseline="30000" dirty="0">
                <a:solidFill>
                  <a:srgbClr val="FF0000"/>
                </a:solidFill>
              </a:rPr>
              <a:t>-5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E1B731-9E86-E515-6E35-B594728519B5}"/>
              </a:ext>
            </a:extLst>
          </p:cNvPr>
          <p:cNvSpPr txBox="1"/>
          <p:nvPr/>
        </p:nvSpPr>
        <p:spPr>
          <a:xfrm>
            <a:off x="889634" y="1176226"/>
            <a:ext cx="2425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South pole of the Moon</a:t>
            </a:r>
          </a:p>
          <a:p>
            <a:endParaRPr lang="en-FR" dirty="0"/>
          </a:p>
        </p:txBody>
      </p:sp>
      <p:pic>
        <p:nvPicPr>
          <p:cNvPr id="20" name="Picture 19" descr="hart21lines.pdf">
            <a:extLst>
              <a:ext uri="{FF2B5EF4-FFF2-40B4-BE49-F238E27FC236}">
                <a16:creationId xmlns:a16="http://schemas.microsoft.com/office/drawing/2014/main" id="{35E1E31A-A771-BAA8-32EE-1707D66887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7" t="10262" r="9751" b="8186"/>
          <a:stretch/>
        </p:blipFill>
        <p:spPr>
          <a:xfrm rot="5400000">
            <a:off x="2220551" y="3174645"/>
            <a:ext cx="3112030" cy="376679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72EAAA-CCCB-53CB-4888-2BF51BB66C60}"/>
              </a:ext>
            </a:extLst>
          </p:cNvPr>
          <p:cNvSpPr txBox="1"/>
          <p:nvPr/>
        </p:nvSpPr>
        <p:spPr>
          <a:xfrm>
            <a:off x="2911571" y="5957241"/>
            <a:ext cx="2186728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H, He. recombination lines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336A0E-673E-C8A1-5120-DB0E48169456}"/>
              </a:ext>
            </a:extLst>
          </p:cNvPr>
          <p:cNvSpPr txBox="1"/>
          <p:nvPr/>
        </p:nvSpPr>
        <p:spPr>
          <a:xfrm>
            <a:off x="3102413" y="6476508"/>
            <a:ext cx="141413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Hart &amp; </a:t>
            </a:r>
            <a:r>
              <a:rPr lang="en-US" sz="900" dirty="0" err="1">
                <a:solidFill>
                  <a:schemeClr val="bg1"/>
                </a:solidFill>
              </a:rPr>
              <a:t>Chluba</a:t>
            </a:r>
            <a:r>
              <a:rPr lang="en-US" sz="900" dirty="0">
                <a:solidFill>
                  <a:schemeClr val="bg1"/>
                </a:solidFill>
              </a:rPr>
              <a:t> 2021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D15A92-297E-88EF-638B-676EBBC48282}"/>
              </a:ext>
            </a:extLst>
          </p:cNvPr>
          <p:cNvSpPr txBox="1"/>
          <p:nvPr/>
        </p:nvSpPr>
        <p:spPr>
          <a:xfrm>
            <a:off x="6296146" y="5322054"/>
            <a:ext cx="4898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ESA Voyage2050</a:t>
            </a:r>
            <a:endParaRPr lang="en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0835" y="-186930"/>
            <a:ext cx="131897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600" dirty="0">
                <a:solidFill>
                  <a:srgbClr val="FFFF00"/>
                </a:solidFill>
              </a:rPr>
              <a:t>3.</a:t>
            </a:r>
            <a:r>
              <a:rPr lang="en-US" sz="4050" dirty="0">
                <a:solidFill>
                  <a:srgbClr val="FFFF00"/>
                </a:solidFill>
              </a:rPr>
              <a:t> 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5901FD-13E8-4AFB-2491-BA1D90D566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26921" y="1525855"/>
            <a:ext cx="707130" cy="10006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B45F9-65CC-EAFF-C4C3-8C06652E075B}"/>
              </a:ext>
            </a:extLst>
          </p:cNvPr>
          <p:cNvSpPr txBox="1"/>
          <p:nvPr/>
        </p:nvSpPr>
        <p:spPr>
          <a:xfrm>
            <a:off x="3351662" y="2495387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3"/>
                </a:solidFill>
              </a:rPr>
              <a:t>Chinese 15cm telescope</a:t>
            </a:r>
          </a:p>
          <a:p>
            <a:r>
              <a:rPr lang="en-US" sz="1000" dirty="0">
                <a:solidFill>
                  <a:schemeClr val="accent3"/>
                </a:solidFill>
              </a:rPr>
              <a:t>observing since 2014</a:t>
            </a:r>
          </a:p>
        </p:txBody>
      </p:sp>
      <p:pic>
        <p:nvPicPr>
          <p:cNvPr id="14" name="Picture 13" descr="Fig1numbers.pdf">
            <a:extLst>
              <a:ext uri="{FF2B5EF4-FFF2-40B4-BE49-F238E27FC236}">
                <a16:creationId xmlns:a16="http://schemas.microsoft.com/office/drawing/2014/main" id="{1163F020-CB5E-D2E3-D861-5707D5CD0B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26"/>
          <a:stretch/>
        </p:blipFill>
        <p:spPr>
          <a:xfrm>
            <a:off x="8765543" y="2128663"/>
            <a:ext cx="2616946" cy="19663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129F2E-6511-1A0C-6EBA-5F99EB74D065}"/>
              </a:ext>
            </a:extLst>
          </p:cNvPr>
          <p:cNvSpPr txBox="1"/>
          <p:nvPr/>
        </p:nvSpPr>
        <p:spPr>
          <a:xfrm>
            <a:off x="9694199" y="3725702"/>
            <a:ext cx="147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aperture-----&gt;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FDBBA8A-B980-B3D1-CCEA-232DAC76BFD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9745"/>
          <a:stretch/>
        </p:blipFill>
        <p:spPr>
          <a:xfrm>
            <a:off x="10398676" y="565068"/>
            <a:ext cx="1815503" cy="12691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3697AC3-564B-92E3-9ACF-39C840C4899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32" t="35316" r="6053" b="33622"/>
          <a:stretch/>
        </p:blipFill>
        <p:spPr>
          <a:xfrm>
            <a:off x="105541" y="4401776"/>
            <a:ext cx="4458736" cy="213697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7069FC7-24C8-F227-5C32-A4D97DF63177}"/>
              </a:ext>
            </a:extLst>
          </p:cNvPr>
          <p:cNvSpPr txBox="1"/>
          <p:nvPr/>
        </p:nvSpPr>
        <p:spPr>
          <a:xfrm>
            <a:off x="812383" y="4671420"/>
            <a:ext cx="125707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/>
              <a:t>Schneider &amp; </a:t>
            </a:r>
            <a:r>
              <a:rPr lang="en-US" sz="750" dirty="0" err="1"/>
              <a:t>Labeyrie</a:t>
            </a:r>
            <a:r>
              <a:rPr lang="en-US" sz="750" dirty="0"/>
              <a:t>  2023</a:t>
            </a:r>
          </a:p>
        </p:txBody>
      </p:sp>
      <p:pic>
        <p:nvPicPr>
          <p:cNvPr id="26" name="Picture 25" descr="TRAPPIST! .pdf">
            <a:extLst>
              <a:ext uri="{FF2B5EF4-FFF2-40B4-BE49-F238E27FC236}">
                <a16:creationId xmlns:a16="http://schemas.microsoft.com/office/drawing/2014/main" id="{D462DFFB-651D-B170-712E-D66C5B02D5B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1" r="18022" b="64588"/>
          <a:stretch/>
        </p:blipFill>
        <p:spPr>
          <a:xfrm>
            <a:off x="4967458" y="5574905"/>
            <a:ext cx="6546639" cy="84757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B6B094F-7796-A938-B7EF-A32AD6EA87DB}"/>
              </a:ext>
            </a:extLst>
          </p:cNvPr>
          <p:cNvSpPr txBox="1"/>
          <p:nvPr/>
        </p:nvSpPr>
        <p:spPr>
          <a:xfrm>
            <a:off x="5025390" y="4866396"/>
            <a:ext cx="5335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Integrate  combining beams for hours vs msec on Earth</a:t>
            </a:r>
          </a:p>
          <a:p>
            <a:r>
              <a:rPr lang="en-US" dirty="0">
                <a:solidFill>
                  <a:srgbClr val="FFFF00"/>
                </a:solidFill>
              </a:rPr>
              <a:t>10</a:t>
            </a:r>
            <a:r>
              <a:rPr lang="en-US" dirty="0">
                <a:solidFill>
                  <a:srgbClr val="FFFF00"/>
                </a:solidFill>
                <a:latin typeface="Symbol" pitchFamily="2" charset="2"/>
              </a:rPr>
              <a:t>m</a:t>
            </a:r>
            <a:r>
              <a:rPr lang="en-US" dirty="0">
                <a:solidFill>
                  <a:srgbClr val="FFFF00"/>
                </a:solidFill>
              </a:rPr>
              <a:t>sec resolution at Trappist-1  system  at 12.5 pc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A38B60-F0BD-67A9-DC0C-4A1EE5994EE2}"/>
              </a:ext>
            </a:extLst>
          </p:cNvPr>
          <p:cNvSpPr txBox="1"/>
          <p:nvPr/>
        </p:nvSpPr>
        <p:spPr>
          <a:xfrm>
            <a:off x="10182334" y="57279"/>
            <a:ext cx="2099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6.5m HWO</a:t>
            </a:r>
          </a:p>
          <a:p>
            <a:r>
              <a:rPr lang="en-US" sz="1200" dirty="0">
                <a:solidFill>
                  <a:schemeClr val="bg1"/>
                </a:solidFill>
              </a:rPr>
              <a:t>Habitable Worlds Observatory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63A64C9-68F1-E68B-CA60-BBD2ECBB0501}"/>
              </a:ext>
            </a:extLst>
          </p:cNvPr>
          <p:cNvCxnSpPr>
            <a:cxnSpLocks/>
          </p:cNvCxnSpPr>
          <p:nvPr/>
        </p:nvCxnSpPr>
        <p:spPr bwMode="auto">
          <a:xfrm>
            <a:off x="8524143" y="2253084"/>
            <a:ext cx="47587" cy="12363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12E3A86-5717-5F1A-3AB8-73E9AD458B53}"/>
              </a:ext>
            </a:extLst>
          </p:cNvPr>
          <p:cNvSpPr txBox="1"/>
          <p:nvPr/>
        </p:nvSpPr>
        <p:spPr>
          <a:xfrm rot="16200000" flipH="1">
            <a:off x="8047352" y="2536769"/>
            <a:ext cx="1805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number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E67994C-8CA7-C0C4-DD91-8994D6C13739}"/>
              </a:ext>
            </a:extLst>
          </p:cNvPr>
          <p:cNvSpPr/>
          <p:nvPr/>
        </p:nvSpPr>
        <p:spPr>
          <a:xfrm flipV="1">
            <a:off x="8979526" y="3459730"/>
            <a:ext cx="336350" cy="386733"/>
          </a:xfrm>
          <a:prstGeom prst="ellipse">
            <a:avLst/>
          </a:prstGeom>
          <a:solidFill>
            <a:schemeClr val="accent1"/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F9607D-5EA2-DA07-E14D-40895AB0EE74}"/>
              </a:ext>
            </a:extLst>
          </p:cNvPr>
          <p:cNvSpPr txBox="1"/>
          <p:nvPr/>
        </p:nvSpPr>
        <p:spPr>
          <a:xfrm>
            <a:off x="8372672" y="2131298"/>
            <a:ext cx="3619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from  &lt; 25 Earth twins with HWO </a:t>
            </a:r>
          </a:p>
          <a:p>
            <a:r>
              <a:rPr lang="en-US" sz="1600" dirty="0">
                <a:solidFill>
                  <a:schemeClr val="bg1"/>
                </a:solidFill>
              </a:rPr>
              <a:t>to thousands for a lunar 100m telescope!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BE19343-2245-7155-626A-993B4B80D88A}"/>
              </a:ext>
            </a:extLst>
          </p:cNvPr>
          <p:cNvCxnSpPr>
            <a:cxnSpLocks/>
          </p:cNvCxnSpPr>
          <p:nvPr/>
        </p:nvCxnSpPr>
        <p:spPr bwMode="auto">
          <a:xfrm>
            <a:off x="7000142" y="2253084"/>
            <a:ext cx="47587" cy="12363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3742CFEF-5D98-2BD3-3E1D-7F6FF335DB06}"/>
              </a:ext>
            </a:extLst>
          </p:cNvPr>
          <p:cNvSpPr/>
          <p:nvPr/>
        </p:nvSpPr>
        <p:spPr>
          <a:xfrm flipV="1">
            <a:off x="10915421" y="2623788"/>
            <a:ext cx="336350" cy="386733"/>
          </a:xfrm>
          <a:prstGeom prst="ellipse">
            <a:avLst/>
          </a:prstGeom>
          <a:solidFill>
            <a:schemeClr val="accent1"/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2B51465-FC6C-821B-B008-1AEAA3E6D36C}"/>
              </a:ext>
            </a:extLst>
          </p:cNvPr>
          <p:cNvCxnSpPr>
            <a:cxnSpLocks/>
          </p:cNvCxnSpPr>
          <p:nvPr/>
        </p:nvCxnSpPr>
        <p:spPr bwMode="auto">
          <a:xfrm>
            <a:off x="6919466" y="2266772"/>
            <a:ext cx="47587" cy="12363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2CDE455C-842F-C64F-A997-FAE42A53D1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132380" y="2317249"/>
            <a:ext cx="240382" cy="1245806"/>
          </a:xfrm>
          <a:prstGeom prst="rect">
            <a:avLst/>
          </a:prstGeom>
        </p:spPr>
      </p:pic>
      <p:pic>
        <p:nvPicPr>
          <p:cNvPr id="38" name="Picture 37" descr="shackeltonCrater.pdf">
            <a:extLst>
              <a:ext uri="{FF2B5EF4-FFF2-40B4-BE49-F238E27FC236}">
                <a16:creationId xmlns:a16="http://schemas.microsoft.com/office/drawing/2014/main" id="{33877A0E-138A-434D-9485-8E7A50F910A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05" r="32849"/>
          <a:stretch/>
        </p:blipFill>
        <p:spPr>
          <a:xfrm>
            <a:off x="10591364" y="4819204"/>
            <a:ext cx="1529803" cy="169548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20CC830-431A-81AB-70DA-B77958D32D10}"/>
              </a:ext>
            </a:extLst>
          </p:cNvPr>
          <p:cNvSpPr txBox="1"/>
          <p:nvPr/>
        </p:nvSpPr>
        <p:spPr>
          <a:xfrm>
            <a:off x="10304501" y="5166064"/>
            <a:ext cx="1940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00"/>
                </a:solidFill>
              </a:rPr>
              <a:t>Shackleton</a:t>
            </a:r>
            <a:r>
              <a:rPr lang="en-US" sz="1200" dirty="0">
                <a:solidFill>
                  <a:srgbClr val="FFFF00"/>
                </a:solidFill>
              </a:rPr>
              <a:t> crater</a:t>
            </a:r>
          </a:p>
          <a:p>
            <a:r>
              <a:rPr lang="en-US" sz="1200" dirty="0">
                <a:solidFill>
                  <a:srgbClr val="FFFF00"/>
                </a:solidFill>
              </a:rPr>
              <a:t>4 km deep, 21 km wide</a:t>
            </a:r>
          </a:p>
          <a:p>
            <a:r>
              <a:rPr lang="en-US" sz="1200" dirty="0">
                <a:solidFill>
                  <a:srgbClr val="FFFF00"/>
                </a:solidFill>
              </a:rPr>
              <a:t>eternal darkness, cold  ~30K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141E08-2C1E-5018-CC7E-332A20DF15D4}"/>
              </a:ext>
            </a:extLst>
          </p:cNvPr>
          <p:cNvSpPr txBox="1"/>
          <p:nvPr/>
        </p:nvSpPr>
        <p:spPr>
          <a:xfrm>
            <a:off x="1753631" y="972464"/>
            <a:ext cx="5621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no atmosphere: FIR spectroscopy </a:t>
            </a:r>
          </a:p>
          <a:p>
            <a:r>
              <a:rPr lang="en-US" sz="2000" dirty="0">
                <a:solidFill>
                  <a:srgbClr val="FFFF00"/>
                </a:solidFill>
              </a:rPr>
              <a:t>larger apertures: exoplanet numbers and resolution </a:t>
            </a:r>
          </a:p>
        </p:txBody>
      </p:sp>
      <p:pic>
        <p:nvPicPr>
          <p:cNvPr id="43" name="Content Placeholder 4">
            <a:extLst>
              <a:ext uri="{FF2B5EF4-FFF2-40B4-BE49-F238E27FC236}">
                <a16:creationId xmlns:a16="http://schemas.microsoft.com/office/drawing/2014/main" id="{E34A9964-E055-73FE-303F-D10E1289C3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0"/>
          <a:srcRect l="8069" t="8592" r="9323" b="8728"/>
          <a:stretch/>
        </p:blipFill>
        <p:spPr>
          <a:xfrm rot="5400000">
            <a:off x="5255864" y="1726868"/>
            <a:ext cx="2386560" cy="3380231"/>
          </a:xfr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9585F5B-84F6-6EEE-BE6F-B838F549F95B}"/>
              </a:ext>
            </a:extLst>
          </p:cNvPr>
          <p:cNvSpPr txBox="1"/>
          <p:nvPr/>
        </p:nvSpPr>
        <p:spPr>
          <a:xfrm>
            <a:off x="6631589" y="3913617"/>
            <a:ext cx="8322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Maillard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40CEBA-4690-AC35-05DA-E8DEB426BCD2}"/>
              </a:ext>
            </a:extLst>
          </p:cNvPr>
          <p:cNvSpPr txBox="1"/>
          <p:nvPr/>
        </p:nvSpPr>
        <p:spPr>
          <a:xfrm>
            <a:off x="84878" y="6500752"/>
            <a:ext cx="4579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ighlight>
                  <a:srgbClr val="FFFF00"/>
                </a:highlight>
                <a:latin typeface="+mn-lt"/>
              </a:rPr>
              <a:t>Optical/IR  interferometer in lunar polar crater </a:t>
            </a:r>
            <a:endParaRPr lang="en-US" dirty="0"/>
          </a:p>
        </p:txBody>
      </p:sp>
      <p:pic>
        <p:nvPicPr>
          <p:cNvPr id="4" name="Content Placeholder 4" descr="A satellite image of a moon&#10;&#10;Description automatically generated with medium confidence">
            <a:extLst>
              <a:ext uri="{FF2B5EF4-FFF2-40B4-BE49-F238E27FC236}">
                <a16:creationId xmlns:a16="http://schemas.microsoft.com/office/drawing/2014/main" id="{EC4231DE-0219-A0C2-4BE9-F78DA2D845F3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0505" t="72" r="6864" b="18122"/>
          <a:stretch/>
        </p:blipFill>
        <p:spPr>
          <a:xfrm>
            <a:off x="569161" y="2677954"/>
            <a:ext cx="2845625" cy="15771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11DDB3-0F2F-DCC7-CE10-25319A5A3D0F}"/>
              </a:ext>
            </a:extLst>
          </p:cNvPr>
          <p:cNvSpPr txBox="1"/>
          <p:nvPr/>
        </p:nvSpPr>
        <p:spPr>
          <a:xfrm>
            <a:off x="204425" y="3522560"/>
            <a:ext cx="3098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FF00"/>
                </a:solidFill>
              </a:rPr>
              <a:t>Artemis-enabled Stellar Imager</a:t>
            </a:r>
          </a:p>
          <a:p>
            <a:endParaRPr lang="en-FR" dirty="0">
              <a:solidFill>
                <a:srgbClr val="FFFF00"/>
              </a:solidFill>
            </a:endParaRPr>
          </a:p>
          <a:p>
            <a:r>
              <a:rPr lang="en-FR" sz="1200" dirty="0">
                <a:solidFill>
                  <a:srgbClr val="FFFF00"/>
                </a:solidFill>
              </a:rPr>
              <a:t>K. Carpenter 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2D1CEB-BFCE-CE71-8C83-CAF5098D7C82}"/>
              </a:ext>
            </a:extLst>
          </p:cNvPr>
          <p:cNvSpPr txBox="1"/>
          <p:nvPr/>
        </p:nvSpPr>
        <p:spPr>
          <a:xfrm>
            <a:off x="1213403" y="-32940"/>
            <a:ext cx="86224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6000" dirty="0">
                <a:solidFill>
                  <a:srgbClr val="FFFF00"/>
                </a:solidFill>
              </a:rPr>
              <a:t>Lunar optical/IR telescopes</a:t>
            </a:r>
          </a:p>
        </p:txBody>
      </p:sp>
    </p:spTree>
    <p:extLst>
      <p:ext uri="{BB962C8B-B14F-4D97-AF65-F5344CB8AC3E}">
        <p14:creationId xmlns:p14="http://schemas.microsoft.com/office/powerpoint/2010/main" val="307056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7" grpId="1"/>
      <p:bldP spid="27" grpId="2"/>
      <p:bldP spid="39" grpId="0"/>
      <p:bldP spid="44" grpId="0"/>
      <p:bldP spid="10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001A8-D7A9-493C-942E-15B233A9E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566" y="-137539"/>
            <a:ext cx="10472434" cy="1325563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rgbClr val="FFFF00"/>
                </a:solidFill>
              </a:rPr>
              <a:t>  </a:t>
            </a:r>
            <a:r>
              <a:rPr lang="en-US" sz="9600" dirty="0">
                <a:solidFill>
                  <a:srgbClr val="FFFF00"/>
                </a:solidFill>
                <a:latin typeface="+mn-lt"/>
              </a:rPr>
              <a:t>Is it too expensive?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DA8AD-8FDD-4B47-E914-A7EE52979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144508"/>
            <a:ext cx="12191999" cy="48141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NASA commercial launch providers</a:t>
            </a:r>
            <a:endParaRPr lang="en-US" sz="1500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ESA’s Argonaut lander 1.5 ton payload</a:t>
            </a:r>
          </a:p>
          <a:p>
            <a:r>
              <a:rPr lang="en-US" dirty="0">
                <a:solidFill>
                  <a:srgbClr val="FFFF00"/>
                </a:solidFill>
              </a:rPr>
              <a:t>Larger lunar payloads are feasible</a:t>
            </a:r>
          </a:p>
          <a:p>
            <a:r>
              <a:rPr lang="en-US" dirty="0">
                <a:solidFill>
                  <a:srgbClr val="FFFF00"/>
                </a:solidFill>
              </a:rPr>
              <a:t>Telescopes will piggyback on lunar exploration: </a:t>
            </a:r>
            <a:r>
              <a:rPr lang="en-US" dirty="0" err="1">
                <a:solidFill>
                  <a:srgbClr val="FFFF00"/>
                </a:solidFill>
              </a:rPr>
              <a:t>cf</a:t>
            </a:r>
            <a:r>
              <a:rPr lang="en-US" dirty="0">
                <a:solidFill>
                  <a:srgbClr val="FFFF00"/>
                </a:solidFill>
              </a:rPr>
              <a:t> HST</a:t>
            </a:r>
          </a:p>
          <a:p>
            <a:r>
              <a:rPr lang="en-US" dirty="0">
                <a:solidFill>
                  <a:srgbClr val="FFFF00"/>
                </a:solidFill>
              </a:rPr>
              <a:t>Chinese astronauts on Moon by 2030</a:t>
            </a:r>
          </a:p>
          <a:p>
            <a:r>
              <a:rPr lang="en-US" dirty="0">
                <a:solidFill>
                  <a:srgbClr val="FFFF00"/>
                </a:solidFill>
              </a:rPr>
              <a:t>Launch costs/ton are plummeting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1500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1F8B1FD-6B94-5CD6-749B-55F9ED7C8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555" y="1084599"/>
            <a:ext cx="2813282" cy="15629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942E931-6DDF-2707-2302-55F91420B6E4}"/>
              </a:ext>
            </a:extLst>
          </p:cNvPr>
          <p:cNvSpPr txBox="1"/>
          <p:nvPr/>
        </p:nvSpPr>
        <p:spPr>
          <a:xfrm rot="21377579">
            <a:off x="7585416" y="5212964"/>
            <a:ext cx="644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45t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5BB12A-15E5-2825-7D34-9B1233427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2531" y="3227362"/>
            <a:ext cx="1789468" cy="31940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F5AFBC-C868-D6DA-72F3-22C31191C3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836" t="27679" r="15408" b="32320"/>
          <a:stretch/>
        </p:blipFill>
        <p:spPr>
          <a:xfrm rot="5400000">
            <a:off x="9238671" y="2162589"/>
            <a:ext cx="857250" cy="685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E7CA69-2429-9BA1-6739-5B5A8F68D42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445" t="32072" r="29998" b="35635"/>
          <a:stretch/>
        </p:blipFill>
        <p:spPr>
          <a:xfrm>
            <a:off x="10954365" y="2163357"/>
            <a:ext cx="685800" cy="8572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CF2DFA-6EB2-634A-A0FD-A6C8C0B9623D}"/>
              </a:ext>
            </a:extLst>
          </p:cNvPr>
          <p:cNvSpPr txBox="1"/>
          <p:nvPr/>
        </p:nvSpPr>
        <p:spPr>
          <a:xfrm>
            <a:off x="9241769" y="2913348"/>
            <a:ext cx="1044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Elon Musk           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4CE6920-8246-C5B3-F7C5-38AAB33583E2}"/>
              </a:ext>
            </a:extLst>
          </p:cNvPr>
          <p:cNvSpPr txBox="1"/>
          <p:nvPr/>
        </p:nvSpPr>
        <p:spPr>
          <a:xfrm>
            <a:off x="10949956" y="2920408"/>
            <a:ext cx="795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Jeff Bezos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DDE7B01-3158-2017-E76C-04FBCF3697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475" b="4328"/>
          <a:stretch/>
        </p:blipFill>
        <p:spPr>
          <a:xfrm rot="5400000">
            <a:off x="6596035" y="2566941"/>
            <a:ext cx="3194055" cy="457480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BDE7222-1255-1FF2-8EA6-DAFB43FE3191}"/>
              </a:ext>
            </a:extLst>
          </p:cNvPr>
          <p:cNvSpPr txBox="1"/>
          <p:nvPr/>
        </p:nvSpPr>
        <p:spPr>
          <a:xfrm>
            <a:off x="10733218" y="4317611"/>
            <a:ext cx="934871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Blue Origins</a:t>
            </a:r>
          </a:p>
          <a:p>
            <a:r>
              <a:rPr lang="en-US" sz="1200" dirty="0" err="1">
                <a:solidFill>
                  <a:srgbClr val="FFFF00"/>
                </a:solidFill>
              </a:rPr>
              <a:t>NewGlenn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3141E5-F20D-1506-122C-2E305E7F9B77}"/>
              </a:ext>
            </a:extLst>
          </p:cNvPr>
          <p:cNvSpPr txBox="1"/>
          <p:nvPr/>
        </p:nvSpPr>
        <p:spPr>
          <a:xfrm>
            <a:off x="6843960" y="5146571"/>
            <a:ext cx="827471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500M$ 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95D5A-503A-BAF6-7DE0-A49BC8BFA408}"/>
              </a:ext>
            </a:extLst>
          </p:cNvPr>
          <p:cNvSpPr txBox="1"/>
          <p:nvPr/>
        </p:nvSpPr>
        <p:spPr>
          <a:xfrm>
            <a:off x="8108359" y="3146512"/>
            <a:ext cx="139385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SpaceX  Starship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E50A04-2FF8-0034-5D5C-7BB2BCC2484E}"/>
              </a:ext>
            </a:extLst>
          </p:cNvPr>
          <p:cNvSpPr txBox="1"/>
          <p:nvPr/>
        </p:nvSpPr>
        <p:spPr>
          <a:xfrm>
            <a:off x="8985705" y="4914258"/>
            <a:ext cx="696024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20M$?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CF7A232-252D-F804-228D-B8E7B809FF0B}"/>
              </a:ext>
            </a:extLst>
          </p:cNvPr>
          <p:cNvSpPr txBox="1"/>
          <p:nvPr/>
        </p:nvSpPr>
        <p:spPr>
          <a:xfrm>
            <a:off x="6386197" y="5554628"/>
            <a:ext cx="1216999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SLS </a:t>
            </a:r>
            <a:r>
              <a:rPr lang="en-US" sz="1400" dirty="0" err="1">
                <a:solidFill>
                  <a:srgbClr val="FFFF00"/>
                </a:solidFill>
              </a:rPr>
              <a:t>BlockII</a:t>
            </a:r>
            <a:r>
              <a:rPr lang="en-US" sz="1400" dirty="0">
                <a:solidFill>
                  <a:srgbClr val="FFFF00"/>
                </a:solidFill>
              </a:rPr>
              <a:t> 95t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6B368944-73F5-A5EF-1E7E-77D440688E7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589" t="10688" r="3252" b="10377"/>
          <a:stretch/>
        </p:blipFill>
        <p:spPr>
          <a:xfrm rot="5400000">
            <a:off x="1692262" y="2985474"/>
            <a:ext cx="2079132" cy="54460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1DA6CF-0BAF-8962-AA93-3F23FEFF1DD6}"/>
              </a:ext>
            </a:extLst>
          </p:cNvPr>
          <p:cNvSpPr txBox="1"/>
          <p:nvPr/>
        </p:nvSpPr>
        <p:spPr>
          <a:xfrm>
            <a:off x="1081948" y="4594610"/>
            <a:ext cx="20843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NASA’s budget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E9011C-88FB-07D0-82FF-0A60C8E6243B}"/>
              </a:ext>
            </a:extLst>
          </p:cNvPr>
          <p:cNvSpPr txBox="1"/>
          <p:nvPr/>
        </p:nvSpPr>
        <p:spPr>
          <a:xfrm>
            <a:off x="499735" y="5964403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Apollo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395C63-CFAD-EEF1-2093-57D82F3FEAD3}"/>
              </a:ext>
            </a:extLst>
          </p:cNvPr>
          <p:cNvSpPr txBox="1"/>
          <p:nvPr/>
        </p:nvSpPr>
        <p:spPr>
          <a:xfrm>
            <a:off x="1719566" y="5000630"/>
            <a:ext cx="3495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Artemis cost 2017-2025:  ~$90B</a:t>
            </a:r>
          </a:p>
          <a:p>
            <a:r>
              <a:rPr lang="en-US" sz="2400" dirty="0"/>
              <a:t>astronauts on Moon 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EB641F-7026-AAC6-0088-4C5EEF912004}"/>
              </a:ext>
            </a:extLst>
          </p:cNvPr>
          <p:cNvSpPr txBox="1"/>
          <p:nvPr/>
        </p:nvSpPr>
        <p:spPr>
          <a:xfrm>
            <a:off x="7501056" y="3536307"/>
            <a:ext cx="138491" cy="246221"/>
          </a:xfrm>
          <a:prstGeom prst="rect">
            <a:avLst/>
          </a:prstGeom>
          <a:solidFill>
            <a:srgbClr val="221897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F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565088-056B-3492-D2F8-76CBC9347BD9}"/>
              </a:ext>
            </a:extLst>
          </p:cNvPr>
          <p:cNvSpPr txBox="1"/>
          <p:nvPr/>
        </p:nvSpPr>
        <p:spPr>
          <a:xfrm>
            <a:off x="8625669" y="3513365"/>
            <a:ext cx="811217" cy="2462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FR" sz="1000" b="1" dirty="0">
                <a:solidFill>
                  <a:srgbClr val="FF0000"/>
                </a:solidFill>
              </a:rPr>
              <a:t>June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88285A-E023-DCAE-CC53-88703F539E10}"/>
              </a:ext>
            </a:extLst>
          </p:cNvPr>
          <p:cNvSpPr txBox="1"/>
          <p:nvPr/>
        </p:nvSpPr>
        <p:spPr>
          <a:xfrm>
            <a:off x="8625670" y="3756186"/>
            <a:ext cx="1151277" cy="24622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FR" sz="1000" b="1" dirty="0">
                <a:solidFill>
                  <a:srgbClr val="FF0000"/>
                </a:solidFill>
              </a:rPr>
              <a:t>ARTEMIS-3 2026 ?</a:t>
            </a:r>
          </a:p>
        </p:txBody>
      </p:sp>
    </p:spTree>
    <p:extLst>
      <p:ext uri="{BB962C8B-B14F-4D97-AF65-F5344CB8AC3E}">
        <p14:creationId xmlns:p14="http://schemas.microsoft.com/office/powerpoint/2010/main" val="360996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1" grpId="0"/>
      <p:bldP spid="23" grpId="0" animBg="1"/>
      <p:bldP spid="24" grpId="0" animBg="1"/>
      <p:bldP spid="25" grpId="0" animBg="1"/>
      <p:bldP spid="26" grpId="0" animBg="1"/>
      <p:bldP spid="27" grpId="0" animBg="1"/>
      <p:bldP spid="13" grpId="0"/>
      <p:bldP spid="6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10124" y="1075200"/>
            <a:ext cx="1320177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00" dirty="0">
                <a:solidFill>
                  <a:srgbClr val="FFFF00"/>
                </a:solidFill>
              </a:rPr>
              <a:t>rare earth mining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91249D-3A63-E04A-301C-6F9A3624E6AB}"/>
              </a:ext>
            </a:extLst>
          </p:cNvPr>
          <p:cNvSpPr/>
          <p:nvPr/>
        </p:nvSpPr>
        <p:spPr>
          <a:xfrm>
            <a:off x="246599" y="1956375"/>
            <a:ext cx="6344164" cy="461665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Earth: 140 </a:t>
            </a:r>
            <a:r>
              <a:rPr lang="en-US" sz="2400" dirty="0" err="1">
                <a:solidFill>
                  <a:srgbClr val="FFFF00"/>
                </a:solidFill>
              </a:rPr>
              <a:t>megatonnes</a:t>
            </a:r>
            <a:r>
              <a:rPr lang="en-US" sz="2400" dirty="0">
                <a:solidFill>
                  <a:srgbClr val="FFFF00"/>
                </a:solidFill>
              </a:rPr>
              <a:t>  (China 55 Mt,  US 14 Mt) </a:t>
            </a:r>
          </a:p>
        </p:txBody>
      </p:sp>
      <p:pic>
        <p:nvPicPr>
          <p:cNvPr id="8" name="Content Placeholder 3" descr="NASALUNARPROSPECTORTHORIUM.pdf">
            <a:extLst>
              <a:ext uri="{FF2B5EF4-FFF2-40B4-BE49-F238E27FC236}">
                <a16:creationId xmlns:a16="http://schemas.microsoft.com/office/drawing/2014/main" id="{76CBFD85-7E0E-8CE1-A05E-C81F0D44CC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53717" r="42492" b="10406"/>
          <a:stretch/>
        </p:blipFill>
        <p:spPr>
          <a:xfrm rot="5400000">
            <a:off x="10034190" y="1393950"/>
            <a:ext cx="2126433" cy="200001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8B17648-8CA3-E359-6621-A7A6988A945E}"/>
              </a:ext>
            </a:extLst>
          </p:cNvPr>
          <p:cNvSpPr/>
          <p:nvPr/>
        </p:nvSpPr>
        <p:spPr>
          <a:xfrm>
            <a:off x="246599" y="2374945"/>
            <a:ext cx="8435336" cy="8309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Terrestrial reserves are  limited</a:t>
            </a:r>
          </a:p>
          <a:p>
            <a:r>
              <a:rPr lang="en-US" sz="2400" dirty="0">
                <a:solidFill>
                  <a:srgbClr val="FFFF00"/>
                </a:solidFill>
              </a:rPr>
              <a:t>The Moon has huge reserves:  a  trillion 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367DCC-0B5B-EC10-E36B-16924BE99D78}"/>
              </a:ext>
            </a:extLst>
          </p:cNvPr>
          <p:cNvSpPr txBox="1"/>
          <p:nvPr/>
        </p:nvSpPr>
        <p:spPr>
          <a:xfrm>
            <a:off x="99509" y="3649617"/>
            <a:ext cx="3062057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solidFill>
                  <a:srgbClr val="FFFF00"/>
                </a:solidFill>
              </a:rPr>
              <a:t>ice mining</a:t>
            </a:r>
          </a:p>
          <a:p>
            <a:r>
              <a:rPr lang="en-US" sz="3200" dirty="0">
                <a:solidFill>
                  <a:srgbClr val="FFFF00"/>
                </a:solidFill>
              </a:rPr>
              <a:t>Icy polar craters</a:t>
            </a:r>
          </a:p>
        </p:txBody>
      </p:sp>
      <p:pic>
        <p:nvPicPr>
          <p:cNvPr id="10" name="Picture 9" descr="foing10a copy.pdf">
            <a:extLst>
              <a:ext uri="{FF2B5EF4-FFF2-40B4-BE49-F238E27FC236}">
                <a16:creationId xmlns:a16="http://schemas.microsoft.com/office/drawing/2014/main" id="{CE04CF40-45C9-E312-407B-59884D4AE1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3" t="15471" r="36885" b="44164"/>
          <a:stretch/>
        </p:blipFill>
        <p:spPr>
          <a:xfrm>
            <a:off x="7132100" y="3235801"/>
            <a:ext cx="2000011" cy="20731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AB5272-697E-B7E9-A590-7FA84098FA7B}"/>
              </a:ext>
            </a:extLst>
          </p:cNvPr>
          <p:cNvSpPr txBox="1"/>
          <p:nvPr/>
        </p:nvSpPr>
        <p:spPr>
          <a:xfrm>
            <a:off x="94588" y="5580980"/>
            <a:ext cx="23644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5400" dirty="0">
                <a:solidFill>
                  <a:srgbClr val="FFFF00"/>
                </a:solidFill>
              </a:rPr>
              <a:t>tourism</a:t>
            </a:r>
          </a:p>
        </p:txBody>
      </p:sp>
      <p:pic>
        <p:nvPicPr>
          <p:cNvPr id="12" name="Content Placeholder 3" descr="MoonVillageB .pdf">
            <a:extLst>
              <a:ext uri="{FF2B5EF4-FFF2-40B4-BE49-F238E27FC236}">
                <a16:creationId xmlns:a16="http://schemas.microsoft.com/office/drawing/2014/main" id="{971BFFB1-D55B-B904-C1C0-722E79E525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79963" y="4894250"/>
            <a:ext cx="2954956" cy="17401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8AD2315-02AB-2F31-EC3D-B349C5AAFBF1}"/>
              </a:ext>
            </a:extLst>
          </p:cNvPr>
          <p:cNvSpPr txBox="1"/>
          <p:nvPr/>
        </p:nvSpPr>
        <p:spPr>
          <a:xfrm>
            <a:off x="7235770" y="4971348"/>
            <a:ext cx="1792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India’s Chandrayaan-1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38B166-1802-10DD-EED7-F2627BA669D9}"/>
              </a:ext>
            </a:extLst>
          </p:cNvPr>
          <p:cNvSpPr txBox="1"/>
          <p:nvPr/>
        </p:nvSpPr>
        <p:spPr>
          <a:xfrm>
            <a:off x="9180824" y="6342874"/>
            <a:ext cx="3073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ESA’s Moon village concept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F9CB88-1600-C861-2C14-BE785AF28996}"/>
              </a:ext>
            </a:extLst>
          </p:cNvPr>
          <p:cNvSpPr txBox="1"/>
          <p:nvPr/>
        </p:nvSpPr>
        <p:spPr>
          <a:xfrm>
            <a:off x="9897013" y="3066524"/>
            <a:ext cx="2400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Thorium radioactive tracer</a:t>
            </a:r>
            <a:endParaRPr lang="en-FR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F2D15F-FD48-3253-7E81-09DED813FDDC}"/>
              </a:ext>
            </a:extLst>
          </p:cNvPr>
          <p:cNvSpPr txBox="1"/>
          <p:nvPr/>
        </p:nvSpPr>
        <p:spPr>
          <a:xfrm>
            <a:off x="2221549" y="-279017"/>
            <a:ext cx="669266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FF00"/>
                </a:solidFill>
              </a:rPr>
              <a:t>Competition </a:t>
            </a:r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89144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4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52" y="-110891"/>
            <a:ext cx="12192000" cy="114300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FF00"/>
                </a:solidFill>
              </a:rPr>
              <a:t>Issues for the future of lunar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10382"/>
            <a:ext cx="11369926" cy="3490597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Property law/Mineral rights/Criminal law/Pollution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FF00"/>
                </a:solidFill>
              </a:rPr>
              <a:t>Enforcement?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CEDEDCF-55A4-44FF-B7CA-18356547E35F}"/>
              </a:ext>
            </a:extLst>
          </p:cNvPr>
          <p:cNvSpPr txBox="1">
            <a:spLocks/>
          </p:cNvSpPr>
          <p:nvPr/>
        </p:nvSpPr>
        <p:spPr>
          <a:xfrm>
            <a:off x="217309" y="5742892"/>
            <a:ext cx="1095113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rgbClr val="FFFF00"/>
                </a:solidFill>
              </a:rPr>
              <a:t>Lets avoid the wild west scenario!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26C5F4-A422-1F09-975C-5F807075FC0D}"/>
              </a:ext>
            </a:extLst>
          </p:cNvPr>
          <p:cNvSpPr txBox="1"/>
          <p:nvPr/>
        </p:nvSpPr>
        <p:spPr>
          <a:xfrm>
            <a:off x="6681131" y="3960663"/>
            <a:ext cx="52695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>
                <a:solidFill>
                  <a:srgbClr val="FFFF00"/>
                </a:solidFill>
                <a:latin typeface="Times" pitchFamily="2" charset="0"/>
              </a:rPr>
              <a:t>United Nations Outer Space Treaty of 1967 </a:t>
            </a:r>
          </a:p>
          <a:p>
            <a:r>
              <a:rPr lang="en-US" sz="1800" i="1" dirty="0">
                <a:solidFill>
                  <a:srgbClr val="FFFF00"/>
                </a:solidFill>
                <a:latin typeface="Times" pitchFamily="2" charset="0"/>
              </a:rPr>
              <a:t>provides</a:t>
            </a:r>
            <a:r>
              <a:rPr lang="en-US" i="1" dirty="0">
                <a:solidFill>
                  <a:srgbClr val="FFFF00"/>
                </a:solidFill>
                <a:latin typeface="Times" pitchFamily="2" charset="0"/>
              </a:rPr>
              <a:t> </a:t>
            </a:r>
            <a:r>
              <a:rPr lang="en-US" sz="1800" i="1" dirty="0">
                <a:solidFill>
                  <a:srgbClr val="FFFF00"/>
                </a:solidFill>
                <a:latin typeface="Times" pitchFamily="2" charset="0"/>
              </a:rPr>
              <a:t>basic framework</a:t>
            </a:r>
            <a:r>
              <a:rPr lang="en-US" sz="1800" dirty="0">
                <a:solidFill>
                  <a:srgbClr val="FFFF00"/>
                </a:solidFill>
                <a:latin typeface="Times" pitchFamily="2" charset="0"/>
              </a:rPr>
              <a:t> </a:t>
            </a:r>
            <a:r>
              <a:rPr lang="en-US" sz="1800" i="1" dirty="0">
                <a:solidFill>
                  <a:srgbClr val="FFFF00"/>
                </a:solidFill>
                <a:latin typeface="Times" pitchFamily="2" charset="0"/>
              </a:rPr>
              <a:t>on international space law, </a:t>
            </a:r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4A8B40-C0BE-271E-D31E-08F012124CD0}"/>
              </a:ext>
            </a:extLst>
          </p:cNvPr>
          <p:cNvSpPr txBox="1">
            <a:spLocks/>
          </p:cNvSpPr>
          <p:nvPr/>
        </p:nvSpPr>
        <p:spPr>
          <a:xfrm>
            <a:off x="0" y="95436"/>
            <a:ext cx="12192000" cy="671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B0CEE8-FC32-A764-1A90-C5CFF221D286}"/>
              </a:ext>
            </a:extLst>
          </p:cNvPr>
          <p:cNvSpPr txBox="1"/>
          <p:nvPr/>
        </p:nvSpPr>
        <p:spPr>
          <a:xfrm>
            <a:off x="20980" y="2430992"/>
            <a:ext cx="34911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Number of suitable sites is limited</a:t>
            </a:r>
            <a:endParaRPr lang="en-US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36F54D-4379-2E09-8B04-F5186F8E9E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99" t="10321" r="4164" b="16792"/>
          <a:stretch/>
        </p:blipFill>
        <p:spPr>
          <a:xfrm>
            <a:off x="3097189" y="2609347"/>
            <a:ext cx="2885042" cy="29382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F4118C-F014-D77C-7247-FCEFC0A7C6A5}"/>
              </a:ext>
            </a:extLst>
          </p:cNvPr>
          <p:cNvSpPr txBox="1"/>
          <p:nvPr/>
        </p:nvSpPr>
        <p:spPr>
          <a:xfrm>
            <a:off x="20980" y="3934592"/>
            <a:ext cx="34806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5-50 km scale craters  with smooth/mild slopes</a:t>
            </a:r>
          </a:p>
          <a:p>
            <a:r>
              <a:rPr lang="en-US" sz="1200" dirty="0">
                <a:solidFill>
                  <a:srgbClr val="FFFF00"/>
                </a:solidFill>
              </a:rPr>
              <a:t>far side for low terrestrial  interference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permanently shadowed   cold polar craters </a:t>
            </a:r>
          </a:p>
          <a:p>
            <a:r>
              <a:rPr lang="en-US" sz="1200" dirty="0">
                <a:solidFill>
                  <a:srgbClr val="FFFF00"/>
                </a:solidFill>
              </a:rPr>
              <a:t>High rims for solar power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22BE70-1AFD-1122-683C-179DE38B7178}"/>
              </a:ext>
            </a:extLst>
          </p:cNvPr>
          <p:cNvSpPr txBox="1"/>
          <p:nvPr/>
        </p:nvSpPr>
        <p:spPr>
          <a:xfrm>
            <a:off x="11007307" y="5382879"/>
            <a:ext cx="809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Elvis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781148-2AD4-E2A5-14A4-741754A118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40" t="36905" r="14310" b="33706"/>
          <a:stretch/>
        </p:blipFill>
        <p:spPr>
          <a:xfrm>
            <a:off x="6439846" y="927393"/>
            <a:ext cx="5752154" cy="30071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039B04-B3C3-B783-B2A2-E5F4B38004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760" t="33991" r="31852" b="39428"/>
          <a:stretch/>
        </p:blipFill>
        <p:spPr>
          <a:xfrm>
            <a:off x="9315924" y="4822611"/>
            <a:ext cx="793476" cy="8202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1C3EE8-4239-ECF0-0D7C-8158BEEA87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221" t="33991" r="32659" b="36952"/>
          <a:stretch/>
        </p:blipFill>
        <p:spPr>
          <a:xfrm>
            <a:off x="7277908" y="4594270"/>
            <a:ext cx="1123405" cy="12789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ED75DAB-D39C-1F22-862D-F1128D957CB4}"/>
              </a:ext>
            </a:extLst>
          </p:cNvPr>
          <p:cNvSpPr txBox="1"/>
          <p:nvPr/>
        </p:nvSpPr>
        <p:spPr>
          <a:xfrm>
            <a:off x="7360183" y="5487922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solidFill>
                  <a:schemeClr val="bg1"/>
                </a:solidFill>
              </a:rPr>
              <a:t>1969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EFF087-13DB-1B17-E122-2B37A7146C6E}"/>
              </a:ext>
            </a:extLst>
          </p:cNvPr>
          <p:cNvSpPr txBox="1"/>
          <p:nvPr/>
        </p:nvSpPr>
        <p:spPr>
          <a:xfrm>
            <a:off x="9559248" y="5547375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solidFill>
                  <a:schemeClr val="bg1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85372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182" y="2222589"/>
            <a:ext cx="1197781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Compelling </a:t>
            </a:r>
            <a:r>
              <a:rPr lang="en-US" sz="2400" dirty="0">
                <a:solidFill>
                  <a:srgbClr val="FFFF00"/>
                </a:solidFill>
              </a:rPr>
              <a:t>science</a:t>
            </a:r>
            <a:r>
              <a:rPr lang="en-US" sz="2400" b="1" dirty="0">
                <a:solidFill>
                  <a:srgbClr val="FFFF00"/>
                </a:solidFill>
              </a:rPr>
              <a:t>  </a:t>
            </a:r>
            <a:r>
              <a:rPr lang="en-US" sz="2400" dirty="0">
                <a:solidFill>
                  <a:srgbClr val="FFFF00"/>
                </a:solidFill>
              </a:rPr>
              <a:t>is relativel</a:t>
            </a:r>
            <a:r>
              <a:rPr lang="en-US" sz="2400" b="1" dirty="0">
                <a:solidFill>
                  <a:srgbClr val="FFFF00"/>
                </a:solidFill>
              </a:rPr>
              <a:t>y</a:t>
            </a:r>
            <a:r>
              <a:rPr lang="en-US" sz="2400" dirty="0">
                <a:solidFill>
                  <a:srgbClr val="FFFF00"/>
                </a:solidFill>
              </a:rPr>
              <a:t> i</a:t>
            </a:r>
            <a:r>
              <a:rPr lang="en-US" sz="2400" b="1" dirty="0">
                <a:solidFill>
                  <a:srgbClr val="FFFF00"/>
                </a:solidFill>
              </a:rPr>
              <a:t>nexpensive</a:t>
            </a:r>
            <a:r>
              <a:rPr lang="en-US" sz="2400" dirty="0">
                <a:solidFill>
                  <a:srgbClr val="FFFF00"/>
                </a:solidFill>
              </a:rPr>
              <a:t>  and </a:t>
            </a:r>
            <a:r>
              <a:rPr lang="en-US" sz="2400" b="1" dirty="0">
                <a:solidFill>
                  <a:srgbClr val="FFFF00"/>
                </a:solidFill>
              </a:rPr>
              <a:t>humanity</a:t>
            </a:r>
            <a:r>
              <a:rPr lang="en-US" sz="2400" dirty="0">
                <a:solidFill>
                  <a:srgbClr val="FFFF00"/>
                </a:solidFill>
              </a:rPr>
              <a:t> will benefit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en-US" sz="4000" dirty="0">
                <a:solidFill>
                  <a:srgbClr val="FFFF00"/>
                </a:solidFill>
              </a:rPr>
              <a:t>The future of cosmology: what were our cosmic origins?</a:t>
            </a:r>
          </a:p>
          <a:p>
            <a:r>
              <a:rPr lang="en-US" sz="4000" dirty="0">
                <a:solidFill>
                  <a:srgbClr val="FFFF00"/>
                </a:solidFill>
              </a:rPr>
              <a:t>The future of astronomy:  are we alone?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07578B-B0A8-BC34-8FEA-99138ACF3408}"/>
              </a:ext>
            </a:extLst>
          </p:cNvPr>
          <p:cNvSpPr txBox="1"/>
          <p:nvPr/>
        </p:nvSpPr>
        <p:spPr>
          <a:xfrm>
            <a:off x="214182" y="4263296"/>
            <a:ext cx="10062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Now’s the time to plan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4CDF8B-FE0E-462F-64B9-C0ECCFE0757D}"/>
              </a:ext>
            </a:extLst>
          </p:cNvPr>
          <p:cNvSpPr txBox="1"/>
          <p:nvPr/>
        </p:nvSpPr>
        <p:spPr>
          <a:xfrm>
            <a:off x="9414446" y="3545353"/>
            <a:ext cx="28342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Low frequency radio astronomy     </a:t>
            </a:r>
          </a:p>
          <a:p>
            <a:r>
              <a:rPr lang="en-US" sz="1400" dirty="0">
                <a:solidFill>
                  <a:srgbClr val="FFFF00"/>
                </a:solidFill>
              </a:rPr>
              <a:t>Far infrared</a:t>
            </a:r>
          </a:p>
          <a:p>
            <a:r>
              <a:rPr lang="en-US" sz="1400" dirty="0">
                <a:solidFill>
                  <a:srgbClr val="FFFF00"/>
                </a:solidFill>
              </a:rPr>
              <a:t>Optical/IR at high resolution</a:t>
            </a:r>
          </a:p>
          <a:p>
            <a:r>
              <a:rPr lang="en-US" sz="1400" dirty="0">
                <a:solidFill>
                  <a:srgbClr val="FFFF00"/>
                </a:solidFill>
              </a:rPr>
              <a:t>Gravity waves at  decihertz</a:t>
            </a:r>
          </a:p>
          <a:p>
            <a:r>
              <a:rPr lang="en-US" sz="1400" dirty="0">
                <a:solidFill>
                  <a:srgbClr val="FFFF00"/>
                </a:solidFill>
              </a:rPr>
              <a:t>X-rays at keV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E1A574-DECF-E4E7-4BEF-72293EA348CC}"/>
              </a:ext>
            </a:extLst>
          </p:cNvPr>
          <p:cNvSpPr txBox="1"/>
          <p:nvPr/>
        </p:nvSpPr>
        <p:spPr>
          <a:xfrm>
            <a:off x="0" y="16620"/>
            <a:ext cx="10327764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rgbClr val="FFFF00"/>
                </a:solidFill>
              </a:rPr>
              <a:t>There is a space race</a:t>
            </a:r>
          </a:p>
          <a:p>
            <a:r>
              <a:rPr lang="en-US" sz="4800" dirty="0">
                <a:solidFill>
                  <a:srgbClr val="FFFF00"/>
                </a:solidFill>
              </a:rPr>
              <a:t>for commercial reasons and  inspiration  </a:t>
            </a:r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6159F6-D0A7-AE95-F76E-6D7157C9794E}"/>
              </a:ext>
            </a:extLst>
          </p:cNvPr>
          <p:cNvSpPr txBox="1"/>
          <p:nvPr/>
        </p:nvSpPr>
        <p:spPr>
          <a:xfrm>
            <a:off x="157524" y="5349895"/>
            <a:ext cx="1187695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There are  no limits but the </a:t>
            </a:r>
            <a:r>
              <a:rPr lang="en-US" sz="8000" dirty="0">
                <a:solidFill>
                  <a:srgbClr val="FFFF00"/>
                </a:solidFill>
              </a:rPr>
              <a:t>sky</a:t>
            </a:r>
          </a:p>
          <a:p>
            <a:r>
              <a:rPr lang="en-US" sz="1200" dirty="0">
                <a:solidFill>
                  <a:srgbClr val="FFFF00"/>
                </a:solidFill>
              </a:rPr>
              <a:t>Miguel de Cervantes</a:t>
            </a:r>
          </a:p>
        </p:txBody>
      </p:sp>
      <p:pic>
        <p:nvPicPr>
          <p:cNvPr id="2" name="Content Placeholder 3" descr="EarthRiseLRO.pdf">
            <a:extLst>
              <a:ext uri="{FF2B5EF4-FFF2-40B4-BE49-F238E27FC236}">
                <a16:creationId xmlns:a16="http://schemas.microsoft.com/office/drawing/2014/main" id="{4D555B40-7F76-CD2A-99C1-C838EAFF5C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4" t="26285" r="27037" b="36377"/>
          <a:stretch/>
        </p:blipFill>
        <p:spPr>
          <a:xfrm>
            <a:off x="9872133" y="16620"/>
            <a:ext cx="2238755" cy="257951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E4C031-5784-4B97-3AB6-BB45359EBE05}"/>
              </a:ext>
            </a:extLst>
          </p:cNvPr>
          <p:cNvSpPr txBox="1"/>
          <p:nvPr/>
        </p:nvSpPr>
        <p:spPr>
          <a:xfrm>
            <a:off x="10246533" y="203792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Apollo 8 (1968)</a:t>
            </a:r>
          </a:p>
        </p:txBody>
      </p:sp>
    </p:spTree>
    <p:extLst>
      <p:ext uri="{BB962C8B-B14F-4D97-AF65-F5344CB8AC3E}">
        <p14:creationId xmlns:p14="http://schemas.microsoft.com/office/powerpoint/2010/main" val="365447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3EE538-386F-A116-9987-84740EAEE256}"/>
              </a:ext>
            </a:extLst>
          </p:cNvPr>
          <p:cNvSpPr txBox="1"/>
          <p:nvPr/>
        </p:nvSpPr>
        <p:spPr>
          <a:xfrm>
            <a:off x="116790" y="0"/>
            <a:ext cx="12219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The birth of modern cosmology</a:t>
            </a:r>
          </a:p>
        </p:txBody>
      </p:sp>
      <p:pic>
        <p:nvPicPr>
          <p:cNvPr id="5" name="Image 1">
            <a:extLst>
              <a:ext uri="{FF2B5EF4-FFF2-40B4-BE49-F238E27FC236}">
                <a16:creationId xmlns:a16="http://schemas.microsoft.com/office/drawing/2014/main" id="{1C130B5F-CBE3-E080-2BA8-2FDA95AE09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88" t="17006" r="14954" b="-485"/>
          <a:stretch/>
        </p:blipFill>
        <p:spPr bwMode="auto">
          <a:xfrm>
            <a:off x="190772" y="1503416"/>
            <a:ext cx="3675212" cy="456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73E108-B05A-CD0E-D4DC-B53B84567D07}"/>
              </a:ext>
            </a:extLst>
          </p:cNvPr>
          <p:cNvSpPr txBox="1"/>
          <p:nvPr/>
        </p:nvSpPr>
        <p:spPr>
          <a:xfrm>
            <a:off x="1054443" y="5237850"/>
            <a:ext cx="165699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Georges Lemaitre</a:t>
            </a:r>
          </a:p>
        </p:txBody>
      </p:sp>
      <p:pic>
        <p:nvPicPr>
          <p:cNvPr id="7" name="Content Placeholder 3" descr="RW_lemaitre.pdf">
            <a:extLst>
              <a:ext uri="{FF2B5EF4-FFF2-40B4-BE49-F238E27FC236}">
                <a16:creationId xmlns:a16="http://schemas.microsoft.com/office/drawing/2014/main" id="{F73066ED-F6E8-0202-B7F7-1283C93F1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7" r="7883" b="26403"/>
          <a:stretch/>
        </p:blipFill>
        <p:spPr>
          <a:xfrm>
            <a:off x="8226520" y="1591178"/>
            <a:ext cx="3907129" cy="2841927"/>
          </a:xfrm>
          <a:prstGeom prst="rect">
            <a:avLst/>
          </a:prstGeom>
        </p:spPr>
      </p:pic>
      <p:pic>
        <p:nvPicPr>
          <p:cNvPr id="8" name="Picture 7" descr="lemaitre1933on DE .pdf">
            <a:extLst>
              <a:ext uri="{FF2B5EF4-FFF2-40B4-BE49-F238E27FC236}">
                <a16:creationId xmlns:a16="http://schemas.microsoft.com/office/drawing/2014/main" id="{2A5CFAEE-D9C9-1518-8564-82775E232B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60" b="11878"/>
          <a:stretch/>
        </p:blipFill>
        <p:spPr>
          <a:xfrm>
            <a:off x="4076813" y="2256310"/>
            <a:ext cx="3846691" cy="8137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958035-8A05-771A-55BF-8CB16358C070}"/>
              </a:ext>
            </a:extLst>
          </p:cNvPr>
          <p:cNvSpPr txBox="1"/>
          <p:nvPr/>
        </p:nvSpPr>
        <p:spPr>
          <a:xfrm>
            <a:off x="21679" y="6022593"/>
            <a:ext cx="5740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Inflation was a great success,  c. 1980!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876962-8A22-8BC3-6FF6-5054D46FF450}"/>
              </a:ext>
            </a:extLst>
          </p:cNvPr>
          <p:cNvSpPr txBox="1"/>
          <p:nvPr/>
        </p:nvSpPr>
        <p:spPr>
          <a:xfrm>
            <a:off x="11353800" y="3843759"/>
            <a:ext cx="7040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1927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0D0F7B-5ED5-B362-EFD2-9B2A5E44AF39}"/>
              </a:ext>
            </a:extLst>
          </p:cNvPr>
          <p:cNvSpPr txBox="1"/>
          <p:nvPr/>
        </p:nvSpPr>
        <p:spPr>
          <a:xfrm>
            <a:off x="8380230" y="2997771"/>
            <a:ext cx="131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matter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8A2019-1EFC-C53E-89C9-E77AB8BEE640}"/>
              </a:ext>
            </a:extLst>
          </p:cNvPr>
          <p:cNvSpPr txBox="1"/>
          <p:nvPr/>
        </p:nvSpPr>
        <p:spPr>
          <a:xfrm>
            <a:off x="8226520" y="1503416"/>
            <a:ext cx="131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2F40B6-1D5C-8FFA-0C53-E589A5C7EA8C}"/>
              </a:ext>
            </a:extLst>
          </p:cNvPr>
          <p:cNvSpPr txBox="1"/>
          <p:nvPr/>
        </p:nvSpPr>
        <p:spPr>
          <a:xfrm>
            <a:off x="3323025" y="1292631"/>
            <a:ext cx="2780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Einstein’s Cosmological constant at work</a:t>
            </a:r>
          </a:p>
        </p:txBody>
      </p:sp>
      <p:pic>
        <p:nvPicPr>
          <p:cNvPr id="2" name="Picture 1" descr="Guth.pdf">
            <a:extLst>
              <a:ext uri="{FF2B5EF4-FFF2-40B4-BE49-F238E27FC236}">
                <a16:creationId xmlns:a16="http://schemas.microsoft.com/office/drawing/2014/main" id="{BA5287AE-EFCD-1092-7503-572E5A709F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479" y="5732972"/>
            <a:ext cx="1252824" cy="882197"/>
          </a:xfrm>
          <a:prstGeom prst="rect">
            <a:avLst/>
          </a:prstGeom>
        </p:spPr>
      </p:pic>
      <p:pic>
        <p:nvPicPr>
          <p:cNvPr id="3" name="Picture 2" descr="Linde.pdf">
            <a:extLst>
              <a:ext uri="{FF2B5EF4-FFF2-40B4-BE49-F238E27FC236}">
                <a16:creationId xmlns:a16="http://schemas.microsoft.com/office/drawing/2014/main" id="{FA30C9CB-E4EB-BC98-ED65-6778879E50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075" y="5597100"/>
            <a:ext cx="738148" cy="1099915"/>
          </a:xfrm>
          <a:prstGeom prst="rect">
            <a:avLst/>
          </a:prstGeom>
        </p:spPr>
      </p:pic>
      <p:pic>
        <p:nvPicPr>
          <p:cNvPr id="14" name="Picture 13" descr="ALBRECHT.pdf">
            <a:extLst>
              <a:ext uri="{FF2B5EF4-FFF2-40B4-BE49-F238E27FC236}">
                <a16:creationId xmlns:a16="http://schemas.microsoft.com/office/drawing/2014/main" id="{C04650E3-8B08-5A66-C0BA-B92CD7F548A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9" t="22646" r="25138" b="22715"/>
          <a:stretch/>
        </p:blipFill>
        <p:spPr>
          <a:xfrm>
            <a:off x="10406548" y="5654934"/>
            <a:ext cx="713061" cy="962136"/>
          </a:xfrm>
          <a:prstGeom prst="rect">
            <a:avLst/>
          </a:prstGeom>
        </p:spPr>
      </p:pic>
      <p:pic>
        <p:nvPicPr>
          <p:cNvPr id="15" name="Picture 14" descr="steinhardt.pdf">
            <a:extLst>
              <a:ext uri="{FF2B5EF4-FFF2-40B4-BE49-F238E27FC236}">
                <a16:creationId xmlns:a16="http://schemas.microsoft.com/office/drawing/2014/main" id="{ED72E24F-0DC3-30FF-3DF0-1BF9BE86731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0" t="37284" r="35970" b="38765"/>
          <a:stretch/>
        </p:blipFill>
        <p:spPr>
          <a:xfrm>
            <a:off x="11196889" y="5599267"/>
            <a:ext cx="804339" cy="9288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16A9FD0-2CC1-1F9D-A215-45673E7B8C5A}"/>
              </a:ext>
            </a:extLst>
          </p:cNvPr>
          <p:cNvSpPr txBox="1"/>
          <p:nvPr/>
        </p:nvSpPr>
        <p:spPr>
          <a:xfrm>
            <a:off x="8169806" y="5748316"/>
            <a:ext cx="6527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Alan </a:t>
            </a:r>
            <a:r>
              <a:rPr lang="en-US" sz="900" dirty="0" err="1"/>
              <a:t>Guth</a:t>
            </a:r>
            <a:endParaRPr lang="en-US" sz="9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026E1D-B9AC-E3A1-8390-6B06F3EE81A6}"/>
              </a:ext>
            </a:extLst>
          </p:cNvPr>
          <p:cNvSpPr txBox="1"/>
          <p:nvPr/>
        </p:nvSpPr>
        <p:spPr>
          <a:xfrm>
            <a:off x="9314059" y="6630588"/>
            <a:ext cx="7793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</a:rPr>
              <a:t>Andrei </a:t>
            </a:r>
            <a:r>
              <a:rPr lang="en-US" sz="900" dirty="0" err="1">
                <a:solidFill>
                  <a:srgbClr val="FFFFFF"/>
                </a:solidFill>
              </a:rPr>
              <a:t>Linde</a:t>
            </a:r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D06B6-CEB3-8EFB-361A-E8F87229A36F}"/>
              </a:ext>
            </a:extLst>
          </p:cNvPr>
          <p:cNvSpPr txBox="1"/>
          <p:nvPr/>
        </p:nvSpPr>
        <p:spPr>
          <a:xfrm>
            <a:off x="10139223" y="6557065"/>
            <a:ext cx="9973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</a:rPr>
              <a:t>Andreas Albrecht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A259B1-6F16-AFD1-3F1F-90B7DA3E22FD}"/>
              </a:ext>
            </a:extLst>
          </p:cNvPr>
          <p:cNvSpPr txBox="1"/>
          <p:nvPr/>
        </p:nvSpPr>
        <p:spPr>
          <a:xfrm>
            <a:off x="11125044" y="6457890"/>
            <a:ext cx="1200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FFFF"/>
                </a:solidFill>
              </a:rPr>
              <a:t>Paul Steinhardt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73F146-1CFB-1184-1771-CA7F485750C4}"/>
              </a:ext>
            </a:extLst>
          </p:cNvPr>
          <p:cNvSpPr txBox="1"/>
          <p:nvPr/>
        </p:nvSpPr>
        <p:spPr>
          <a:xfrm>
            <a:off x="5175287" y="2949877"/>
            <a:ext cx="7040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1933</a:t>
            </a:r>
          </a:p>
          <a:p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FEF6BBE-5BDA-799E-DE9B-B12B59519D0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0338" t="36102" r="32374" b="35434"/>
          <a:stretch/>
        </p:blipFill>
        <p:spPr>
          <a:xfrm>
            <a:off x="6940813" y="5732972"/>
            <a:ext cx="866779" cy="9271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BA75D3B-FFEB-6EF1-CE53-433547F69309}"/>
              </a:ext>
            </a:extLst>
          </p:cNvPr>
          <p:cNvSpPr txBox="1"/>
          <p:nvPr/>
        </p:nvSpPr>
        <p:spPr>
          <a:xfrm>
            <a:off x="6859400" y="5693119"/>
            <a:ext cx="10438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900" dirty="0"/>
              <a:t>Alexei Starobinsky</a:t>
            </a:r>
          </a:p>
        </p:txBody>
      </p:sp>
    </p:spTree>
    <p:extLst>
      <p:ext uri="{BB962C8B-B14F-4D97-AF65-F5344CB8AC3E}">
        <p14:creationId xmlns:p14="http://schemas.microsoft.com/office/powerpoint/2010/main" val="277926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18" grpId="0"/>
      <p:bldP spid="19" grpId="0"/>
      <p:bldP spid="21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koopmans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98" t="9088" r="15739" b="7498"/>
          <a:stretch/>
        </p:blipFill>
        <p:spPr>
          <a:xfrm rot="5400000">
            <a:off x="4446193" y="-3635625"/>
            <a:ext cx="3204009" cy="12096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3562579"/>
            <a:ext cx="939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Pimentel 2021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23585" y="3513850"/>
            <a:ext cx="7882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Pimentel 2021</a:t>
            </a:r>
          </a:p>
        </p:txBody>
      </p:sp>
      <p:pic>
        <p:nvPicPr>
          <p:cNvPr id="6" name="Picture 5" descr="planck.pdf">
            <a:extLst>
              <a:ext uri="{FF2B5EF4-FFF2-40B4-BE49-F238E27FC236}">
                <a16:creationId xmlns:a16="http://schemas.microsoft.com/office/drawing/2014/main" id="{4EF5A3DA-8652-0874-D2B3-259E3D9A06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430" y="1261625"/>
            <a:ext cx="891464" cy="20140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0EB2BA-C2F7-C0AB-87EA-1B2B8E4CCE04}"/>
              </a:ext>
            </a:extLst>
          </p:cNvPr>
          <p:cNvSpPr txBox="1"/>
          <p:nvPr/>
        </p:nvSpPr>
        <p:spPr>
          <a:xfrm>
            <a:off x="2642262" y="-205095"/>
            <a:ext cx="69840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Our biggest questions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E25E66-3077-DDE7-8DC4-4AD8E76B95B1}"/>
              </a:ext>
            </a:extLst>
          </p:cNvPr>
          <p:cNvSpPr txBox="1"/>
          <p:nvPr/>
        </p:nvSpPr>
        <p:spPr>
          <a:xfrm>
            <a:off x="4470294" y="1373519"/>
            <a:ext cx="755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3EEEFC-9DED-A734-FB7B-B140AE18F6C8}"/>
              </a:ext>
            </a:extLst>
          </p:cNvPr>
          <p:cNvSpPr txBox="1"/>
          <p:nvPr/>
        </p:nvSpPr>
        <p:spPr>
          <a:xfrm>
            <a:off x="10275919" y="1373519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BC1FC4-FD37-1B0F-C9CB-EF003ECF0016}"/>
              </a:ext>
            </a:extLst>
          </p:cNvPr>
          <p:cNvSpPr txBox="1"/>
          <p:nvPr/>
        </p:nvSpPr>
        <p:spPr>
          <a:xfrm>
            <a:off x="282660" y="5673273"/>
            <a:ext cx="24817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Beginning?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EF3FEE-496F-86D8-EA00-A30781673B98}"/>
              </a:ext>
            </a:extLst>
          </p:cNvPr>
          <p:cNvSpPr txBox="1"/>
          <p:nvPr/>
        </p:nvSpPr>
        <p:spPr>
          <a:xfrm>
            <a:off x="4142192" y="5488607"/>
            <a:ext cx="13602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Dark </a:t>
            </a:r>
          </a:p>
          <a:p>
            <a:r>
              <a:rPr lang="en-US" sz="4000" dirty="0">
                <a:solidFill>
                  <a:srgbClr val="FFFF00"/>
                </a:solidFill>
              </a:rPr>
              <a:t>ages?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F2FE8B8-E79D-2596-D12D-03E2D2CB9A78}"/>
              </a:ext>
            </a:extLst>
          </p:cNvPr>
          <p:cNvSpPr txBox="1"/>
          <p:nvPr/>
        </p:nvSpPr>
        <p:spPr>
          <a:xfrm>
            <a:off x="9893647" y="5445739"/>
            <a:ext cx="17572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Are we </a:t>
            </a:r>
          </a:p>
          <a:p>
            <a:r>
              <a:rPr lang="en-US" sz="4000" dirty="0">
                <a:solidFill>
                  <a:srgbClr val="FFFF00"/>
                </a:solidFill>
              </a:rPr>
              <a:t>alone?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FC8769-4C2A-E3DF-4D75-135FAE2AB6C4}"/>
              </a:ext>
            </a:extLst>
          </p:cNvPr>
          <p:cNvSpPr txBox="1"/>
          <p:nvPr/>
        </p:nvSpPr>
        <p:spPr>
          <a:xfrm>
            <a:off x="1218745" y="1760807"/>
            <a:ext cx="609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FFFF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790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0B97C-7A39-6F90-7E50-08D551EB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04" y="-96772"/>
            <a:ext cx="12173896" cy="1325563"/>
          </a:xfrm>
        </p:spPr>
        <p:txBody>
          <a:bodyPr>
            <a:noAutofit/>
          </a:bodyPr>
          <a:lstStyle/>
          <a:p>
            <a:r>
              <a:rPr lang="en-US" sz="7500" dirty="0">
                <a:solidFill>
                  <a:srgbClr val="FFFF00"/>
                </a:solidFill>
                <a:latin typeface="+mn-lt"/>
              </a:rPr>
              <a:t>current progress in cosmology</a:t>
            </a:r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37957340-EDBD-1890-BD25-55A3691C67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753" t="19750" r="21110" b="19772"/>
          <a:stretch/>
        </p:blipFill>
        <p:spPr>
          <a:xfrm rot="5400000">
            <a:off x="333439" y="1616902"/>
            <a:ext cx="1363398" cy="1552957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977639-A7F6-6DC7-EEFD-C681925EF30B}"/>
              </a:ext>
            </a:extLst>
          </p:cNvPr>
          <p:cNvSpPr txBox="1"/>
          <p:nvPr/>
        </p:nvSpPr>
        <p:spPr>
          <a:xfrm>
            <a:off x="374744" y="4653507"/>
            <a:ext cx="132845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in common for  all current or planned  experiments:</a:t>
            </a:r>
          </a:p>
          <a:p>
            <a:r>
              <a:rPr lang="en-US" sz="9600" dirty="0">
                <a:solidFill>
                  <a:srgbClr val="FFFF00"/>
                </a:solidFill>
              </a:rPr>
              <a:t>no guaranteed return!</a:t>
            </a:r>
          </a:p>
        </p:txBody>
      </p:sp>
      <p:pic>
        <p:nvPicPr>
          <p:cNvPr id="6" name="Content Placeholder 11" descr="BICEP2-2021.pdf">
            <a:extLst>
              <a:ext uri="{FF2B5EF4-FFF2-40B4-BE49-F238E27FC236}">
                <a16:creationId xmlns:a16="http://schemas.microsoft.com/office/drawing/2014/main" id="{FD231E82-1964-68F8-C4CC-D0433157C3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0" t="24577" r="6711" b="18551"/>
          <a:stretch/>
        </p:blipFill>
        <p:spPr>
          <a:xfrm>
            <a:off x="2889058" y="1294058"/>
            <a:ext cx="1822493" cy="1778515"/>
          </a:xfrm>
          <a:prstGeom prst="rect">
            <a:avLst/>
          </a:prstGeom>
        </p:spPr>
      </p:pic>
      <p:pic>
        <p:nvPicPr>
          <p:cNvPr id="7" name="Picture 6" descr="buckleypeter18.pdf">
            <a:extLst>
              <a:ext uri="{FF2B5EF4-FFF2-40B4-BE49-F238E27FC236}">
                <a16:creationId xmlns:a16="http://schemas.microsoft.com/office/drawing/2014/main" id="{2B828EBB-C611-A970-F733-2462212548C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" t="23600" r="10325" b="20967"/>
          <a:stretch/>
        </p:blipFill>
        <p:spPr>
          <a:xfrm>
            <a:off x="6422180" y="1258651"/>
            <a:ext cx="1920818" cy="1578938"/>
          </a:xfrm>
          <a:prstGeom prst="rect">
            <a:avLst/>
          </a:prstGeom>
        </p:spPr>
      </p:pic>
      <p:pic>
        <p:nvPicPr>
          <p:cNvPr id="8" name="Picture 7" descr="FCC.pdf">
            <a:extLst>
              <a:ext uri="{FF2B5EF4-FFF2-40B4-BE49-F238E27FC236}">
                <a16:creationId xmlns:a16="http://schemas.microsoft.com/office/drawing/2014/main" id="{34311ED4-AD50-4224-EFB7-83C2BC79E4B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3" r="17547" b="2833"/>
          <a:stretch/>
        </p:blipFill>
        <p:spPr>
          <a:xfrm rot="5400000">
            <a:off x="10189050" y="666245"/>
            <a:ext cx="1321353" cy="2588523"/>
          </a:xfrm>
          <a:prstGeom prst="rect">
            <a:avLst/>
          </a:prstGeom>
        </p:spPr>
      </p:pic>
      <p:pic>
        <p:nvPicPr>
          <p:cNvPr id="9" name="Picture 8" descr="deRhamGRTESTS.pdf">
            <a:extLst>
              <a:ext uri="{FF2B5EF4-FFF2-40B4-BE49-F238E27FC236}">
                <a16:creationId xmlns:a16="http://schemas.microsoft.com/office/drawing/2014/main" id="{D2A2B6D5-CBA4-F517-A1BC-EBBD3F6F1E1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8" t="32039" r="12438" b="2631"/>
          <a:stretch/>
        </p:blipFill>
        <p:spPr>
          <a:xfrm rot="5400000">
            <a:off x="10074589" y="2452952"/>
            <a:ext cx="1569312" cy="23147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5D4EB4-F3E4-05B4-3F60-EB30528660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4008" y="1528026"/>
            <a:ext cx="619609" cy="799858"/>
          </a:xfrm>
          <a:prstGeom prst="rect">
            <a:avLst/>
          </a:prstGeom>
        </p:spPr>
      </p:pic>
      <p:pic>
        <p:nvPicPr>
          <p:cNvPr id="11" name="Picture 10" descr="SPTa.pdf">
            <a:extLst>
              <a:ext uri="{FF2B5EF4-FFF2-40B4-BE49-F238E27FC236}">
                <a16:creationId xmlns:a16="http://schemas.microsoft.com/office/drawing/2014/main" id="{28725528-2010-FB9E-599A-7C641864F36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0" t="30860" r="25111" b="21094"/>
          <a:stretch/>
        </p:blipFill>
        <p:spPr>
          <a:xfrm>
            <a:off x="4740843" y="2348955"/>
            <a:ext cx="1011899" cy="759559"/>
          </a:xfrm>
          <a:prstGeom prst="rect">
            <a:avLst/>
          </a:prstGeom>
        </p:spPr>
      </p:pic>
      <p:pic>
        <p:nvPicPr>
          <p:cNvPr id="12" name="Picture 11" descr="LiteBIRD.pdf">
            <a:extLst>
              <a:ext uri="{FF2B5EF4-FFF2-40B4-BE49-F238E27FC236}">
                <a16:creationId xmlns:a16="http://schemas.microsoft.com/office/drawing/2014/main" id="{AA653811-EF8E-8672-FEEE-6AEEC5D5E25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8" t="10772" r="11209" b="7180"/>
          <a:stretch/>
        </p:blipFill>
        <p:spPr>
          <a:xfrm>
            <a:off x="4722260" y="1185725"/>
            <a:ext cx="1024732" cy="1100829"/>
          </a:xfrm>
          <a:prstGeom prst="rect">
            <a:avLst/>
          </a:prstGeom>
        </p:spPr>
      </p:pic>
      <p:pic>
        <p:nvPicPr>
          <p:cNvPr id="13" name="Picture 12" descr="Daylan16_GCresidualmap.pdf">
            <a:extLst>
              <a:ext uri="{FF2B5EF4-FFF2-40B4-BE49-F238E27FC236}">
                <a16:creationId xmlns:a16="http://schemas.microsoft.com/office/drawing/2014/main" id="{1A930C98-3303-A800-D905-FEA9F543ECB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8" t="34813" r="16783" b="31303"/>
          <a:stretch/>
        </p:blipFill>
        <p:spPr>
          <a:xfrm>
            <a:off x="8340361" y="1294629"/>
            <a:ext cx="1144130" cy="899908"/>
          </a:xfrm>
          <a:prstGeom prst="rect">
            <a:avLst/>
          </a:prstGeom>
        </p:spPr>
      </p:pic>
      <p:pic>
        <p:nvPicPr>
          <p:cNvPr id="14" name="Picture 13" descr="LUXa.pdf">
            <a:extLst>
              <a:ext uri="{FF2B5EF4-FFF2-40B4-BE49-F238E27FC236}">
                <a16:creationId xmlns:a16="http://schemas.microsoft.com/office/drawing/2014/main" id="{F462C5FA-A6D3-B06D-4E93-C0C0B78A98F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 r="20492"/>
          <a:stretch/>
        </p:blipFill>
        <p:spPr>
          <a:xfrm>
            <a:off x="8359418" y="2452235"/>
            <a:ext cx="1144130" cy="1065075"/>
          </a:xfrm>
          <a:prstGeom prst="rect">
            <a:avLst/>
          </a:prstGeom>
        </p:spPr>
      </p:pic>
      <p:pic>
        <p:nvPicPr>
          <p:cNvPr id="16" name="Picture 15" descr="RubinTelescope.pdf">
            <a:extLst>
              <a:ext uri="{FF2B5EF4-FFF2-40B4-BE49-F238E27FC236}">
                <a16:creationId xmlns:a16="http://schemas.microsoft.com/office/drawing/2014/main" id="{DB1C0361-CD0E-6B76-55C4-82A8CBC87E29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0" t="23278" r="17052" b="23304"/>
          <a:stretch/>
        </p:blipFill>
        <p:spPr>
          <a:xfrm rot="5400000">
            <a:off x="1907259" y="2541464"/>
            <a:ext cx="516859" cy="718399"/>
          </a:xfrm>
          <a:prstGeom prst="rect">
            <a:avLst/>
          </a:prstGeom>
        </p:spPr>
      </p:pic>
      <p:pic>
        <p:nvPicPr>
          <p:cNvPr id="17" name="Picture 16" descr="RomanTelescope.pdf">
            <a:extLst>
              <a:ext uri="{FF2B5EF4-FFF2-40B4-BE49-F238E27FC236}">
                <a16:creationId xmlns:a16="http://schemas.microsoft.com/office/drawing/2014/main" id="{C95C3D8E-8CDD-954A-6C60-AAFC91BDC289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6" t="38559" r="26446" b="38093"/>
          <a:stretch/>
        </p:blipFill>
        <p:spPr>
          <a:xfrm>
            <a:off x="1779051" y="2214700"/>
            <a:ext cx="921499" cy="4538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A7481BF-E128-8E42-E81D-3C57D8D6983F}"/>
              </a:ext>
            </a:extLst>
          </p:cNvPr>
          <p:cNvSpPr txBox="1"/>
          <p:nvPr/>
        </p:nvSpPr>
        <p:spPr>
          <a:xfrm>
            <a:off x="1856609" y="1944540"/>
            <a:ext cx="5450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Euclid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E85FF2-569D-1D83-DC05-A990A85FACC0}"/>
              </a:ext>
            </a:extLst>
          </p:cNvPr>
          <p:cNvSpPr txBox="1"/>
          <p:nvPr/>
        </p:nvSpPr>
        <p:spPr>
          <a:xfrm>
            <a:off x="1790068" y="2437442"/>
            <a:ext cx="5517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Roman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09596D-1423-4F09-47FD-9109FA92B4C9}"/>
              </a:ext>
            </a:extLst>
          </p:cNvPr>
          <p:cNvSpPr txBox="1"/>
          <p:nvPr/>
        </p:nvSpPr>
        <p:spPr>
          <a:xfrm>
            <a:off x="1950386" y="2968338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Rubin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D6E2D7-CB4A-E231-CE38-91BA0AACBCE1}"/>
              </a:ext>
            </a:extLst>
          </p:cNvPr>
          <p:cNvSpPr txBox="1"/>
          <p:nvPr/>
        </p:nvSpPr>
        <p:spPr>
          <a:xfrm>
            <a:off x="4632183" y="1952883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LiteBIRD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13F70C-3598-83B1-D953-E866F0CB1BAC}"/>
              </a:ext>
            </a:extLst>
          </p:cNvPr>
          <p:cNvSpPr txBox="1"/>
          <p:nvPr/>
        </p:nvSpPr>
        <p:spPr>
          <a:xfrm>
            <a:off x="4752627" y="2944708"/>
            <a:ext cx="5870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CMB S4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71E94C-B142-2AB4-2ABA-AAB7D10EDBF7}"/>
              </a:ext>
            </a:extLst>
          </p:cNvPr>
          <p:cNvSpPr txBox="1"/>
          <p:nvPr/>
        </p:nvSpPr>
        <p:spPr>
          <a:xfrm>
            <a:off x="8342998" y="2107784"/>
            <a:ext cx="10294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Fermi GC excess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E58AD3-0F20-66A9-B955-54D111755A54}"/>
              </a:ext>
            </a:extLst>
          </p:cNvPr>
          <p:cNvSpPr txBox="1"/>
          <p:nvPr/>
        </p:nvSpPr>
        <p:spPr>
          <a:xfrm>
            <a:off x="8370612" y="3114171"/>
            <a:ext cx="8515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LZ in Lead , SD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67B2D6-8C28-4EE0-89C6-DC0124DDCE5B}"/>
              </a:ext>
            </a:extLst>
          </p:cNvPr>
          <p:cNvSpPr txBox="1"/>
          <p:nvPr/>
        </p:nvSpPr>
        <p:spPr>
          <a:xfrm>
            <a:off x="399229" y="1236775"/>
            <a:ext cx="119693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dark energy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DBBB7A-6E07-5A24-E22B-5AA7B4718CB3}"/>
              </a:ext>
            </a:extLst>
          </p:cNvPr>
          <p:cNvSpPr txBox="1"/>
          <p:nvPr/>
        </p:nvSpPr>
        <p:spPr>
          <a:xfrm>
            <a:off x="3983799" y="1617171"/>
            <a:ext cx="626745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CMB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D51BE6-A6E2-5974-EBD0-64C1C63F0DC5}"/>
              </a:ext>
            </a:extLst>
          </p:cNvPr>
          <p:cNvSpPr txBox="1"/>
          <p:nvPr/>
        </p:nvSpPr>
        <p:spPr>
          <a:xfrm>
            <a:off x="4083896" y="2969842"/>
            <a:ext cx="62674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r>
              <a:rPr lang="en-US" baseline="-25000" dirty="0"/>
              <a:t>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B2E2F0-E2D5-9D72-9E1A-8508F043A31D}"/>
              </a:ext>
            </a:extLst>
          </p:cNvPr>
          <p:cNvSpPr txBox="1"/>
          <p:nvPr/>
        </p:nvSpPr>
        <p:spPr>
          <a:xfrm flipH="1">
            <a:off x="3136263" y="1887833"/>
            <a:ext cx="262467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endParaRPr lang="en-US" baseline="-25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004E27-BB6B-4CB1-16D2-23ED45040DA8}"/>
              </a:ext>
            </a:extLst>
          </p:cNvPr>
          <p:cNvSpPr txBox="1"/>
          <p:nvPr/>
        </p:nvSpPr>
        <p:spPr>
          <a:xfrm rot="16200000">
            <a:off x="5278438" y="2100263"/>
            <a:ext cx="203194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Particle cross-section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9403B5-6CAB-B434-7BBE-1103D5B32B5A}"/>
              </a:ext>
            </a:extLst>
          </p:cNvPr>
          <p:cNvSpPr txBox="1"/>
          <p:nvPr/>
        </p:nvSpPr>
        <p:spPr>
          <a:xfrm>
            <a:off x="6721711" y="2811551"/>
            <a:ext cx="130112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Particle mass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DB5B03-D423-1657-90B4-F32E43F25CF4}"/>
              </a:ext>
            </a:extLst>
          </p:cNvPr>
          <p:cNvSpPr txBox="1"/>
          <p:nvPr/>
        </p:nvSpPr>
        <p:spPr>
          <a:xfrm>
            <a:off x="7016999" y="1314744"/>
            <a:ext cx="119250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dark matter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448F0F3-6836-B9A5-0638-BE194F1671E8}"/>
              </a:ext>
            </a:extLst>
          </p:cNvPr>
          <p:cNvSpPr txBox="1"/>
          <p:nvPr/>
        </p:nvSpPr>
        <p:spPr>
          <a:xfrm>
            <a:off x="9866277" y="1401289"/>
            <a:ext cx="130766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seeking SUSY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17DE1D-A6BB-1EA1-BC72-E586ADC1CECA}"/>
              </a:ext>
            </a:extLst>
          </p:cNvPr>
          <p:cNvSpPr txBox="1"/>
          <p:nvPr/>
        </p:nvSpPr>
        <p:spPr>
          <a:xfrm>
            <a:off x="10059044" y="1990401"/>
            <a:ext cx="2103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Future 100 </a:t>
            </a:r>
            <a:r>
              <a:rPr lang="en-US" sz="1600" dirty="0" err="1">
                <a:solidFill>
                  <a:schemeClr val="bg1"/>
                </a:solidFill>
              </a:rPr>
              <a:t>TeV</a:t>
            </a:r>
            <a:r>
              <a:rPr lang="en-US" sz="1600" dirty="0">
                <a:solidFill>
                  <a:schemeClr val="bg1"/>
                </a:solidFill>
              </a:rPr>
              <a:t> collider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D92056F-2AA6-8851-B2F5-020D6C6527B0}"/>
              </a:ext>
            </a:extLst>
          </p:cNvPr>
          <p:cNvSpPr txBox="1"/>
          <p:nvPr/>
        </p:nvSpPr>
        <p:spPr>
          <a:xfrm>
            <a:off x="9992346" y="2775431"/>
            <a:ext cx="167231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modifying gravity</a:t>
            </a:r>
          </a:p>
        </p:txBody>
      </p:sp>
      <p:sp>
        <p:nvSpPr>
          <p:cNvPr id="39" name="Donut 38">
            <a:extLst>
              <a:ext uri="{FF2B5EF4-FFF2-40B4-BE49-F238E27FC236}">
                <a16:creationId xmlns:a16="http://schemas.microsoft.com/office/drawing/2014/main" id="{A6167897-49A0-B573-D05B-E880EDCAEEAB}"/>
              </a:ext>
            </a:extLst>
          </p:cNvPr>
          <p:cNvSpPr/>
          <p:nvPr/>
        </p:nvSpPr>
        <p:spPr>
          <a:xfrm>
            <a:off x="11121023" y="3004958"/>
            <a:ext cx="819329" cy="847588"/>
          </a:xfrm>
          <a:prstGeom prst="don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D72B291-0B7C-662D-4FC5-36DF2A5DF8C1}"/>
              </a:ext>
            </a:extLst>
          </p:cNvPr>
          <p:cNvSpPr txBox="1"/>
          <p:nvPr/>
        </p:nvSpPr>
        <p:spPr>
          <a:xfrm>
            <a:off x="9267264" y="1857820"/>
            <a:ext cx="491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size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B890B2-DCC2-16A8-F1FC-F79A7CD3C208}"/>
              </a:ext>
            </a:extLst>
          </p:cNvPr>
          <p:cNvSpPr txBox="1"/>
          <p:nvPr/>
        </p:nvSpPr>
        <p:spPr>
          <a:xfrm>
            <a:off x="10412642" y="3962241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F4561E-81D5-7892-4855-F33902699F42}"/>
              </a:ext>
            </a:extLst>
          </p:cNvPr>
          <p:cNvSpPr txBox="1"/>
          <p:nvPr/>
        </p:nvSpPr>
        <p:spPr>
          <a:xfrm>
            <a:off x="9744548" y="3136100"/>
            <a:ext cx="491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size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DA6B16-C130-5FB9-25B9-3C51D36D81A2}"/>
              </a:ext>
            </a:extLst>
          </p:cNvPr>
          <p:cNvSpPr txBox="1"/>
          <p:nvPr/>
        </p:nvSpPr>
        <p:spPr>
          <a:xfrm>
            <a:off x="18104" y="1955939"/>
            <a:ext cx="422905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w</a:t>
            </a:r>
            <a:endParaRPr lang="en-US" sz="3200" baseline="-250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7B29B2-8DE0-3435-BC0C-3A794D94B6E3}"/>
              </a:ext>
            </a:extLst>
          </p:cNvPr>
          <p:cNvSpPr txBox="1"/>
          <p:nvPr/>
        </p:nvSpPr>
        <p:spPr>
          <a:xfrm>
            <a:off x="748734" y="2922662"/>
            <a:ext cx="7183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Symbol" charset="2"/>
                <a:cs typeface="Symbol" charset="2"/>
              </a:rPr>
              <a:t>W</a:t>
            </a:r>
            <a:r>
              <a:rPr lang="en-US" sz="2800" baseline="-25000" dirty="0" err="1"/>
              <a:t>m</a:t>
            </a:r>
            <a:endParaRPr lang="en-US" sz="2800" baseline="-25000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5606807-1612-C49E-14DA-6ABA3D84352C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24976" t="38446" r="22555" b="38181"/>
          <a:stretch/>
        </p:blipFill>
        <p:spPr>
          <a:xfrm>
            <a:off x="1742123" y="996351"/>
            <a:ext cx="935950" cy="59002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4FF8BDA-1495-ED4E-B81D-B0350088A3B5}"/>
              </a:ext>
            </a:extLst>
          </p:cNvPr>
          <p:cNvSpPr txBox="1"/>
          <p:nvPr/>
        </p:nvSpPr>
        <p:spPr>
          <a:xfrm>
            <a:off x="1779051" y="1291256"/>
            <a:ext cx="6008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000" dirty="0">
                <a:solidFill>
                  <a:schemeClr val="bg1"/>
                </a:solidFill>
              </a:rPr>
              <a:t>DESI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9DF09AA5-0BFC-09D0-228A-279042BF6A1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3627" t="25100" r="-7573" b="23578"/>
          <a:stretch/>
        </p:blipFill>
        <p:spPr>
          <a:xfrm>
            <a:off x="4727993" y="3188300"/>
            <a:ext cx="1285849" cy="111249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EA629982-A8CB-59DD-5DF0-A58D4FF29586}"/>
              </a:ext>
            </a:extLst>
          </p:cNvPr>
          <p:cNvSpPr txBox="1"/>
          <p:nvPr/>
        </p:nvSpPr>
        <p:spPr>
          <a:xfrm>
            <a:off x="4710641" y="4035589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00" dirty="0">
                <a:solidFill>
                  <a:schemeClr val="bg1"/>
                </a:solidFill>
              </a:rPr>
              <a:t>Simons Obs</a:t>
            </a:r>
          </a:p>
        </p:txBody>
      </p:sp>
    </p:spTree>
    <p:extLst>
      <p:ext uri="{BB962C8B-B14F-4D97-AF65-F5344CB8AC3E}">
        <p14:creationId xmlns:p14="http://schemas.microsoft.com/office/powerpoint/2010/main" val="27931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4" grpId="0"/>
      <p:bldP spid="25" grpId="0"/>
      <p:bldP spid="26" grpId="0"/>
      <p:bldP spid="2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 animBg="1"/>
      <p:bldP spid="39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oopmansB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7" r="13312"/>
          <a:stretch/>
        </p:blipFill>
        <p:spPr>
          <a:xfrm rot="5400000">
            <a:off x="4781343" y="-3200506"/>
            <a:ext cx="1815635" cy="10493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8767" y="-131301"/>
            <a:ext cx="115722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Dark ages are new frontier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4303" y="2087719"/>
            <a:ext cx="393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21cm brightness temperature in </a:t>
            </a:r>
            <a:r>
              <a:rPr lang="en-US" sz="2000" dirty="0" err="1"/>
              <a:t>mK</a:t>
            </a:r>
            <a:endParaRPr lang="en-US" sz="2000" dirty="0"/>
          </a:p>
        </p:txBody>
      </p:sp>
      <p:pic>
        <p:nvPicPr>
          <p:cNvPr id="9" name="Picture 8" descr="T21madau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45939" r="41983" b="45178"/>
          <a:stretch/>
        </p:blipFill>
        <p:spPr>
          <a:xfrm>
            <a:off x="5331267" y="2211718"/>
            <a:ext cx="1763646" cy="567508"/>
          </a:xfrm>
          <a:prstGeom prst="rect">
            <a:avLst/>
          </a:prstGeom>
        </p:spPr>
      </p:pic>
      <p:pic>
        <p:nvPicPr>
          <p:cNvPr id="10" name="Picture 9" descr="Pancieq1Ts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7" r="38397" b="54976"/>
          <a:stretch/>
        </p:blipFill>
        <p:spPr>
          <a:xfrm rot="5400000">
            <a:off x="7779334" y="1585209"/>
            <a:ext cx="545135" cy="1850829"/>
          </a:xfrm>
          <a:prstGeom prst="rect">
            <a:avLst/>
          </a:prstGeom>
        </p:spPr>
      </p:pic>
      <p:pic>
        <p:nvPicPr>
          <p:cNvPr id="17" name="Picture 16" descr="plotforJoeSrev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3" r="13195"/>
          <a:stretch/>
        </p:blipFill>
        <p:spPr>
          <a:xfrm>
            <a:off x="136486" y="3943376"/>
            <a:ext cx="7984238" cy="28558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55059" y="6593691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Cole + JS 2021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9098520" y="1812047"/>
            <a:ext cx="1030823" cy="874137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31694" y="5210731"/>
            <a:ext cx="38052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many clouds, building blocks of galaxies</a:t>
            </a:r>
          </a:p>
          <a:p>
            <a:r>
              <a:rPr lang="en-US" sz="1400" dirty="0"/>
              <a:t>trillions of  modes give ultimate precision</a:t>
            </a:r>
          </a:p>
          <a:p>
            <a:r>
              <a:rPr lang="en-US" sz="1400" dirty="0"/>
              <a:t>How to unlock this?  Information at  high z</a:t>
            </a:r>
          </a:p>
        </p:txBody>
      </p:sp>
      <p:pic>
        <p:nvPicPr>
          <p:cNvPr id="12" name="Picture 11" descr="heirarchy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4" t="50000" r="47861" b="19215"/>
          <a:stretch/>
        </p:blipFill>
        <p:spPr>
          <a:xfrm rot="10800000" flipH="1" flipV="1">
            <a:off x="7236926" y="4461532"/>
            <a:ext cx="599197" cy="18420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38F674-6C8A-2BB4-6679-5AECA150B09F}"/>
              </a:ext>
            </a:extLst>
          </p:cNvPr>
          <p:cNvSpPr txBox="1"/>
          <p:nvPr/>
        </p:nvSpPr>
        <p:spPr>
          <a:xfrm>
            <a:off x="1394569" y="2335491"/>
            <a:ext cx="3717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ground-based instruments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9200BF-4F91-10DD-7869-35E39AAD20FA}"/>
              </a:ext>
            </a:extLst>
          </p:cNvPr>
          <p:cNvSpPr txBox="1"/>
          <p:nvPr/>
        </p:nvSpPr>
        <p:spPr>
          <a:xfrm>
            <a:off x="7293987" y="2454462"/>
            <a:ext cx="3308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space-based instruments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4B888-7DCB-2A0C-375D-BA12DCA6122A}"/>
              </a:ext>
            </a:extLst>
          </p:cNvPr>
          <p:cNvSpPr txBox="1"/>
          <p:nvPr/>
        </p:nvSpPr>
        <p:spPr>
          <a:xfrm>
            <a:off x="8948479" y="29508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3807AD-5D22-CD9D-18D3-44B18CC60773}"/>
              </a:ext>
            </a:extLst>
          </p:cNvPr>
          <p:cNvSpPr txBox="1"/>
          <p:nvPr/>
        </p:nvSpPr>
        <p:spPr>
          <a:xfrm>
            <a:off x="11750854" y="2957808"/>
            <a:ext cx="441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_-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921CB5-B5EA-2648-A8BC-1E0AC9448A76}"/>
              </a:ext>
            </a:extLst>
          </p:cNvPr>
          <p:cNvSpPr txBox="1"/>
          <p:nvPr/>
        </p:nvSpPr>
        <p:spPr>
          <a:xfrm>
            <a:off x="7293987" y="6303578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Frenk</a:t>
            </a:r>
            <a:r>
              <a:rPr lang="en-US" sz="1000" dirty="0"/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1F31985-4C99-7526-DE2C-6B52B155BC95}"/>
              </a:ext>
            </a:extLst>
          </p:cNvPr>
          <p:cNvSpPr txBox="1"/>
          <p:nvPr/>
        </p:nvSpPr>
        <p:spPr>
          <a:xfrm>
            <a:off x="0" y="-13130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9600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390C5C-8CD6-6B97-2313-3186F6997DF9}"/>
              </a:ext>
            </a:extLst>
          </p:cNvPr>
          <p:cNvSpPr txBox="1"/>
          <p:nvPr/>
        </p:nvSpPr>
        <p:spPr>
          <a:xfrm>
            <a:off x="8345241" y="5552889"/>
            <a:ext cx="38467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no ionosphere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no terrestrial radio interference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most radio quiet environment </a:t>
            </a:r>
          </a:p>
          <a:p>
            <a:r>
              <a:rPr lang="en-US" sz="2000" dirty="0">
                <a:solidFill>
                  <a:srgbClr val="FFFF00"/>
                </a:solidFill>
              </a:rPr>
              <a:t>      in inner solar system</a:t>
            </a:r>
          </a:p>
        </p:txBody>
      </p:sp>
      <p:pic>
        <p:nvPicPr>
          <p:cNvPr id="16" name="Content Placeholder 3" descr="landing sites.tiff">
            <a:extLst>
              <a:ext uri="{FF2B5EF4-FFF2-40B4-BE49-F238E27FC236}">
                <a16:creationId xmlns:a16="http://schemas.microsoft.com/office/drawing/2014/main" id="{35FFEF6E-2967-91F4-69B6-C358B4ECAFD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3" r="11196" b="12374"/>
          <a:stretch/>
        </p:blipFill>
        <p:spPr>
          <a:xfrm>
            <a:off x="7915591" y="3383601"/>
            <a:ext cx="2065774" cy="2046222"/>
          </a:xfrm>
          <a:prstGeom prst="rect">
            <a:avLst/>
          </a:prstGeom>
        </p:spPr>
      </p:pic>
      <p:pic>
        <p:nvPicPr>
          <p:cNvPr id="19" name="Picture 18" descr="2sidesMoon.pdf">
            <a:extLst>
              <a:ext uri="{FF2B5EF4-FFF2-40B4-BE49-F238E27FC236}">
                <a16:creationId xmlns:a16="http://schemas.microsoft.com/office/drawing/2014/main" id="{5E4F2696-5519-B97E-744A-2C2CA045B4F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8" t="9035" r="34894" b="52252"/>
          <a:stretch/>
        </p:blipFill>
        <p:spPr>
          <a:xfrm rot="5400000">
            <a:off x="10015865" y="3212711"/>
            <a:ext cx="2135923" cy="226478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6E4B367-0F6E-381A-2B88-FB299D317951}"/>
              </a:ext>
            </a:extLst>
          </p:cNvPr>
          <p:cNvSpPr txBox="1"/>
          <p:nvPr/>
        </p:nvSpPr>
        <p:spPr>
          <a:xfrm>
            <a:off x="8883576" y="33194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FE6151-1207-B30C-81AF-AC89E6C940CB}"/>
              </a:ext>
            </a:extLst>
          </p:cNvPr>
          <p:cNvSpPr txBox="1"/>
          <p:nvPr/>
        </p:nvSpPr>
        <p:spPr>
          <a:xfrm>
            <a:off x="29000" y="3170409"/>
            <a:ext cx="106320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FFFF00"/>
                </a:solidFill>
              </a:rPr>
              <a:t>Where?   t</a:t>
            </a:r>
            <a:r>
              <a:rPr lang="en-FR" sz="3200" dirty="0">
                <a:solidFill>
                  <a:srgbClr val="FFFF00"/>
                </a:solidFill>
              </a:rPr>
              <a:t>here’s only one place </a:t>
            </a:r>
            <a:r>
              <a:rPr lang="en-FR" sz="3200">
                <a:solidFill>
                  <a:srgbClr val="FFFF00"/>
                </a:solidFill>
              </a:rPr>
              <a:t>to go</a:t>
            </a:r>
            <a:r>
              <a:rPr lang="en-US" sz="3200" dirty="0">
                <a:solidFill>
                  <a:srgbClr val="FFFF00"/>
                </a:solidFill>
              </a:rPr>
              <a:t>: the far side of the Moon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 </a:t>
            </a:r>
            <a:endParaRPr lang="en-FR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39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RASbb.pdf">
            <a:extLst>
              <a:ext uri="{FF2B5EF4-FFF2-40B4-BE49-F238E27FC236}">
                <a16:creationId xmlns:a16="http://schemas.microsoft.com/office/drawing/2014/main" id="{ACB23980-25E4-28AA-AA8A-C68901E754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3" t="33961" r="22766" b="34366"/>
          <a:stretch/>
        </p:blipFill>
        <p:spPr>
          <a:xfrm>
            <a:off x="107915" y="2190321"/>
            <a:ext cx="3993974" cy="3063875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D522DA5-4C57-2017-3E5A-A291709C48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6774" t="3371" r="6703" b="64956"/>
          <a:stretch/>
        </p:blipFill>
        <p:spPr>
          <a:xfrm>
            <a:off x="5217760" y="1720074"/>
            <a:ext cx="6705600" cy="353412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595955-09A9-B794-067F-61B7D0EF4919}"/>
              </a:ext>
            </a:extLst>
          </p:cNvPr>
          <p:cNvSpPr txBox="1"/>
          <p:nvPr/>
        </p:nvSpPr>
        <p:spPr>
          <a:xfrm>
            <a:off x="721803" y="1407171"/>
            <a:ext cx="2220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1990.  COBE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165681-5586-283F-4A1D-38DDA58AAB55}"/>
              </a:ext>
            </a:extLst>
          </p:cNvPr>
          <p:cNvSpPr txBox="1"/>
          <p:nvPr/>
        </p:nvSpPr>
        <p:spPr>
          <a:xfrm>
            <a:off x="6566505" y="1265599"/>
            <a:ext cx="2932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2018.  PLANCK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5D8571-0ED2-D6A9-41DE-DC53DDF62822}"/>
              </a:ext>
            </a:extLst>
          </p:cNvPr>
          <p:cNvSpPr txBox="1"/>
          <p:nvPr/>
        </p:nvSpPr>
        <p:spPr>
          <a:xfrm>
            <a:off x="1831851" y="0"/>
            <a:ext cx="85282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Analogy with the CMB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17719-B1ED-58B9-55CA-7268BAC9BF14}"/>
              </a:ext>
            </a:extLst>
          </p:cNvPr>
          <p:cNvSpPr txBox="1"/>
          <p:nvPr/>
        </p:nvSpPr>
        <p:spPr>
          <a:xfrm>
            <a:off x="1596098" y="5466058"/>
            <a:ext cx="87316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First:   detection of the dark ages shadow</a:t>
            </a:r>
          </a:p>
          <a:p>
            <a:r>
              <a:rPr lang="en-US" sz="4000" dirty="0">
                <a:solidFill>
                  <a:srgbClr val="FFFF00"/>
                </a:solidFill>
              </a:rPr>
              <a:t>Next:  the fluctuations</a:t>
            </a:r>
          </a:p>
        </p:txBody>
      </p:sp>
    </p:spTree>
    <p:extLst>
      <p:ext uri="{BB962C8B-B14F-4D97-AF65-F5344CB8AC3E}">
        <p14:creationId xmlns:p14="http://schemas.microsoft.com/office/powerpoint/2010/main" val="3635619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9005" y="860956"/>
            <a:ext cx="888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baryon </a:t>
            </a:r>
          </a:p>
          <a:p>
            <a:r>
              <a:rPr lang="en-US" dirty="0"/>
              <a:t>density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8531" y="5184463"/>
            <a:ext cx="241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Halo velocity dispersion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6113" y="493870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10km/s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09006" y="376865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-5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00257" y="1666566"/>
            <a:ext cx="95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3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00258" y="2836617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2" name="Rectangle 1"/>
          <p:cNvSpPr/>
          <p:nvPr/>
        </p:nvSpPr>
        <p:spPr>
          <a:xfrm>
            <a:off x="-1" y="-133363"/>
            <a:ext cx="123179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>
                <a:solidFill>
                  <a:srgbClr val="FFFF00"/>
                </a:solidFill>
              </a:rPr>
              <a:t>Lunar far side interferometer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929308" y="7899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34719" y="1378647"/>
            <a:ext cx="5331075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21cm: probe  z=50  at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US" sz="2400" dirty="0">
                <a:solidFill>
                  <a:srgbClr val="FFFF00"/>
                </a:solidFill>
                <a:latin typeface="Symbol" charset="2"/>
                <a:cs typeface="Symbol" charset="2"/>
              </a:rPr>
              <a:t>l</a:t>
            </a:r>
            <a:r>
              <a:rPr lang="en-US" sz="2400" dirty="0">
                <a:solidFill>
                  <a:srgbClr val="FFFF00"/>
                </a:solidFill>
                <a:latin typeface="Arial"/>
                <a:cs typeface="Arial"/>
              </a:rPr>
              <a:t>~ 10 </a:t>
            </a:r>
            <a:r>
              <a:rPr lang="en-US" sz="2400">
                <a:solidFill>
                  <a:srgbClr val="FFFF00"/>
                </a:solidFill>
                <a:cs typeface="Arial"/>
              </a:rPr>
              <a:t>m or </a:t>
            </a:r>
            <a:r>
              <a:rPr lang="en-US" sz="2400" dirty="0">
                <a:solidFill>
                  <a:srgbClr val="FFFF00"/>
                </a:solidFill>
                <a:cs typeface="Arial"/>
              </a:rPr>
              <a:t>30MHz</a:t>
            </a:r>
            <a:endParaRPr lang="en-US" sz="2400" dirty="0">
              <a:solidFill>
                <a:srgbClr val="FFFF00"/>
              </a:solidFill>
              <a:latin typeface="Symbol" charset="2"/>
              <a:cs typeface="Symbol" charset="2"/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100 x CMB resolution   </a:t>
            </a:r>
            <a:r>
              <a:rPr lang="en-US" sz="2400" dirty="0">
                <a:solidFill>
                  <a:srgbClr val="FFFF00"/>
                </a:solidFill>
                <a:latin typeface="Brush Script MT Italic"/>
                <a:cs typeface="Brush Script MT Italic"/>
              </a:rPr>
              <a:t>l</a:t>
            </a:r>
            <a:r>
              <a:rPr lang="en-US" sz="2400" dirty="0">
                <a:solidFill>
                  <a:srgbClr val="FFFF00"/>
                </a:solidFill>
              </a:rPr>
              <a:t> ~ 10</a:t>
            </a:r>
            <a:r>
              <a:rPr lang="en-US" sz="2400" baseline="30000" dirty="0">
                <a:solidFill>
                  <a:srgbClr val="FFFF00"/>
                </a:solidFill>
              </a:rPr>
              <a:t>5 </a:t>
            </a:r>
            <a:r>
              <a:rPr lang="en-US" sz="2000" dirty="0">
                <a:solidFill>
                  <a:srgbClr val="FFFF00"/>
                </a:solidFill>
              </a:rPr>
              <a:t>or k~ 10Mpc</a:t>
            </a:r>
            <a:r>
              <a:rPr lang="en-US" sz="2000" baseline="30000" dirty="0">
                <a:solidFill>
                  <a:srgbClr val="FFFF00"/>
                </a:solidFill>
              </a:rPr>
              <a:t>-1</a:t>
            </a:r>
          </a:p>
          <a:p>
            <a:r>
              <a:rPr lang="en-US" sz="2400" dirty="0">
                <a:solidFill>
                  <a:srgbClr val="FFFF00"/>
                </a:solidFill>
              </a:rPr>
              <a:t>Optimal array  </a:t>
            </a:r>
            <a:r>
              <a:rPr lang="en-US" sz="2400" dirty="0">
                <a:solidFill>
                  <a:srgbClr val="FFFF00"/>
                </a:solidFill>
                <a:latin typeface="Brush Script MT Italic"/>
                <a:cs typeface="Brush Script MT Italic"/>
              </a:rPr>
              <a:t>l</a:t>
            </a:r>
            <a:r>
              <a:rPr lang="en-US" sz="2400" dirty="0">
                <a:solidFill>
                  <a:srgbClr val="FFFF00"/>
                </a:solidFill>
              </a:rPr>
              <a:t>  </a:t>
            </a:r>
            <a:r>
              <a:rPr lang="en-US" sz="2400" dirty="0">
                <a:solidFill>
                  <a:srgbClr val="FFFF00"/>
                </a:solidFill>
                <a:latin typeface="Symbol" charset="2"/>
                <a:cs typeface="Symbol" charset="2"/>
              </a:rPr>
              <a:t>l/2p  </a:t>
            </a:r>
            <a:r>
              <a:rPr lang="en-US" sz="2400" dirty="0">
                <a:solidFill>
                  <a:srgbClr val="FFFF00"/>
                </a:solidFill>
                <a:cs typeface="Symbol" charset="2"/>
              </a:rPr>
              <a:t>or D~100 </a:t>
            </a:r>
            <a:r>
              <a:rPr lang="en-US" sz="2400" dirty="0">
                <a:solidFill>
                  <a:srgbClr val="FFFF00"/>
                </a:solidFill>
                <a:cs typeface="Arial"/>
              </a:rPr>
              <a:t>km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Sensitivity: millions of dipoles:  </a:t>
            </a:r>
            <a:r>
              <a:rPr lang="en-US" sz="2400" baseline="30000" dirty="0">
                <a:solidFill>
                  <a:srgbClr val="FFFF00"/>
                </a:solidFill>
              </a:rPr>
              <a:t>        </a:t>
            </a:r>
            <a:r>
              <a:rPr lang="en-US" sz="2400" dirty="0">
                <a:solidFill>
                  <a:srgbClr val="FFFF00"/>
                </a:solidFill>
              </a:rPr>
              <a:t>~10</a:t>
            </a:r>
            <a:r>
              <a:rPr lang="en-US" sz="2400" baseline="30000" dirty="0">
                <a:solidFill>
                  <a:srgbClr val="FFFF00"/>
                </a:solidFill>
              </a:rPr>
              <a:t>6</a:t>
            </a:r>
          </a:p>
          <a:p>
            <a:endParaRPr lang="en-US" sz="2400" baseline="30000" dirty="0">
              <a:solidFill>
                <a:srgbClr val="FFFF00"/>
              </a:solidFill>
            </a:endParaRPr>
          </a:p>
          <a:p>
            <a:endParaRPr lang="en-US" baseline="30000" dirty="0">
              <a:solidFill>
                <a:srgbClr val="FFFF00"/>
              </a:solidFill>
            </a:endParaRPr>
          </a:p>
          <a:p>
            <a:endParaRPr lang="en-US" dirty="0"/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661" y="2446355"/>
            <a:ext cx="361617" cy="5262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8050" y="58705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6" name="Picture 25" descr="rogers2018foregroun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90" t="15394" r="11739" b="12754"/>
          <a:stretch/>
        </p:blipFill>
        <p:spPr>
          <a:xfrm rot="5400000">
            <a:off x="355493" y="3139763"/>
            <a:ext cx="3302878" cy="373190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34012" y="3884141"/>
            <a:ext cx="157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T~ </a:t>
            </a:r>
            <a:r>
              <a:rPr lang="en-US" sz="3600" dirty="0">
                <a:solidFill>
                  <a:srgbClr val="FF0000"/>
                </a:solidFill>
                <a:latin typeface="Symbol" charset="2"/>
                <a:cs typeface="Symbol" charset="2"/>
              </a:rPr>
              <a:t>n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baseline="30000" dirty="0">
                <a:solidFill>
                  <a:srgbClr val="FF0000"/>
                </a:solidFill>
              </a:rPr>
              <a:t>-2.5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26949" y="6055207"/>
            <a:ext cx="19169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Rogers and Bowman 2008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72884" y="5800886"/>
            <a:ext cx="807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wedge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E21416-3894-4383-606E-DDA85AC5056B}"/>
              </a:ext>
            </a:extLst>
          </p:cNvPr>
          <p:cNvSpPr txBox="1"/>
          <p:nvPr/>
        </p:nvSpPr>
        <p:spPr>
          <a:xfrm>
            <a:off x="5637987" y="1970257"/>
            <a:ext cx="3558842" cy="318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N ~ 10</a:t>
            </a:r>
            <a:r>
              <a:rPr lang="en-US" sz="4000" baseline="30000" dirty="0">
                <a:solidFill>
                  <a:srgbClr val="FFFF00"/>
                </a:solidFill>
              </a:rPr>
              <a:t>6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en-US" sz="1800" dirty="0">
                <a:solidFill>
                  <a:srgbClr val="FFFF00"/>
                </a:solidFill>
              </a:rPr>
              <a:t>CMB pixels </a:t>
            </a:r>
            <a:r>
              <a:rPr lang="en-US" sz="2400" dirty="0">
                <a:solidFill>
                  <a:srgbClr val="FFFF00"/>
                </a:solidFill>
              </a:rPr>
              <a:t>f</a:t>
            </a:r>
            <a:r>
              <a:rPr lang="en-US" sz="2400" baseline="-25000" dirty="0">
                <a:solidFill>
                  <a:srgbClr val="FFFF00"/>
                </a:solidFill>
              </a:rPr>
              <a:t>nl</a:t>
            </a:r>
            <a:r>
              <a:rPr lang="en-US" sz="2400" dirty="0">
                <a:solidFill>
                  <a:srgbClr val="FFFF00"/>
                </a:solidFill>
              </a:rPr>
              <a:t>~10</a:t>
            </a:r>
          </a:p>
          <a:p>
            <a:r>
              <a:rPr lang="en-US" sz="4000" dirty="0">
                <a:solidFill>
                  <a:srgbClr val="FFFF00"/>
                </a:solidFill>
              </a:rPr>
              <a:t>N~ 10</a:t>
            </a:r>
            <a:r>
              <a:rPr lang="en-US" sz="4000" baseline="30000" dirty="0">
                <a:solidFill>
                  <a:srgbClr val="FFFF00"/>
                </a:solidFill>
              </a:rPr>
              <a:t>8</a:t>
            </a:r>
          </a:p>
          <a:p>
            <a:r>
              <a:rPr lang="en-US" dirty="0">
                <a:solidFill>
                  <a:srgbClr val="FFFF00"/>
                </a:solidFill>
              </a:rPr>
              <a:t>galaxies </a:t>
            </a:r>
            <a:r>
              <a:rPr lang="en-US" sz="2400" dirty="0">
                <a:solidFill>
                  <a:srgbClr val="FFFF00"/>
                </a:solidFill>
              </a:rPr>
              <a:t>f</a:t>
            </a:r>
            <a:r>
              <a:rPr lang="en-US" sz="2400" baseline="-25000" dirty="0">
                <a:solidFill>
                  <a:srgbClr val="FFFF00"/>
                </a:solidFill>
              </a:rPr>
              <a:t>nl</a:t>
            </a:r>
            <a:r>
              <a:rPr lang="en-US" sz="2400" dirty="0">
                <a:solidFill>
                  <a:srgbClr val="FFFF00"/>
                </a:solidFill>
              </a:rPr>
              <a:t>~1</a:t>
            </a:r>
          </a:p>
          <a:p>
            <a:endParaRPr lang="en-US" sz="900" dirty="0">
              <a:solidFill>
                <a:srgbClr val="FFFF00"/>
              </a:solidFill>
            </a:endParaRPr>
          </a:p>
          <a:p>
            <a:r>
              <a:rPr lang="en-US" sz="4000" dirty="0">
                <a:solidFill>
                  <a:srgbClr val="FFFF00"/>
                </a:solidFill>
              </a:rPr>
              <a:t>N~ 10</a:t>
            </a:r>
            <a:r>
              <a:rPr lang="en-US" sz="4000" baseline="30000" dirty="0">
                <a:solidFill>
                  <a:srgbClr val="FFFF00"/>
                </a:solidFill>
              </a:rPr>
              <a:t>12 </a:t>
            </a:r>
          </a:p>
          <a:p>
            <a:r>
              <a:rPr lang="en-US" dirty="0">
                <a:solidFill>
                  <a:srgbClr val="FFFF00"/>
                </a:solidFill>
              </a:rPr>
              <a:t>hydrogen clouds </a:t>
            </a:r>
            <a:r>
              <a:rPr lang="en-US" sz="2400" dirty="0">
                <a:solidFill>
                  <a:srgbClr val="FFFF00"/>
                </a:solidFill>
              </a:rPr>
              <a:t>f</a:t>
            </a:r>
            <a:r>
              <a:rPr lang="en-US" sz="2400" baseline="-25000" dirty="0">
                <a:solidFill>
                  <a:srgbClr val="FFFF00"/>
                </a:solidFill>
              </a:rPr>
              <a:t>nl</a:t>
            </a:r>
            <a:r>
              <a:rPr lang="en-US" sz="2400" dirty="0">
                <a:solidFill>
                  <a:srgbClr val="FFFF00"/>
                </a:solidFill>
              </a:rPr>
              <a:t>~0.01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E39D87-F360-A45F-0341-AE9FD6F0F520}"/>
              </a:ext>
            </a:extLst>
          </p:cNvPr>
          <p:cNvSpPr txBox="1"/>
          <p:nvPr/>
        </p:nvSpPr>
        <p:spPr>
          <a:xfrm>
            <a:off x="8650796" y="969875"/>
            <a:ext cx="2017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T/T (1+ </a:t>
            </a:r>
            <a:r>
              <a:rPr lang="en-US" sz="2000" dirty="0" err="1">
                <a:solidFill>
                  <a:schemeClr val="bg1"/>
                </a:solidFill>
              </a:rPr>
              <a:t>f</a:t>
            </a:r>
            <a:r>
              <a:rPr lang="en-US" sz="2000" baseline="-25000" dirty="0" err="1">
                <a:solidFill>
                  <a:schemeClr val="bg1"/>
                </a:solidFill>
              </a:rPr>
              <a:t>NL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T/T) 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3323FE-DC19-8CCC-FD8C-DA04312654C8}"/>
              </a:ext>
            </a:extLst>
          </p:cNvPr>
          <p:cNvSpPr txBox="1"/>
          <p:nvPr/>
        </p:nvSpPr>
        <p:spPr>
          <a:xfrm>
            <a:off x="7500717" y="1372001"/>
            <a:ext cx="482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     </a:t>
            </a:r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f</a:t>
            </a:r>
            <a:r>
              <a:rPr lang="en-US" sz="2000" baseline="-25000" dirty="0" err="1">
                <a:solidFill>
                  <a:schemeClr val="bg1"/>
                </a:solidFill>
                <a:latin typeface="Arial"/>
                <a:cs typeface="Arial"/>
              </a:rPr>
              <a:t>NL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 ~ -5/12 (</a:t>
            </a:r>
            <a:r>
              <a:rPr lang="en-US" sz="2000" dirty="0">
                <a:solidFill>
                  <a:schemeClr val="bg1"/>
                </a:solidFill>
              </a:rPr>
              <a:t>n</a:t>
            </a:r>
            <a:r>
              <a:rPr lang="en-US" sz="2000" baseline="-25000" dirty="0">
                <a:solidFill>
                  <a:schemeClr val="bg1"/>
                </a:solidFill>
              </a:rPr>
              <a:t>s</a:t>
            </a:r>
            <a:r>
              <a:rPr lang="en-US" sz="2000" dirty="0">
                <a:solidFill>
                  <a:schemeClr val="bg1"/>
                </a:solidFill>
              </a:rPr>
              <a:t>-1) ~ 0.01   </a:t>
            </a:r>
            <a:r>
              <a:rPr lang="en-US" sz="2000" dirty="0">
                <a:solidFill>
                  <a:schemeClr val="bg1"/>
                </a:solidFill>
                <a:cs typeface="Symbol" charset="2"/>
              </a:rPr>
              <a:t>n</a:t>
            </a:r>
            <a:r>
              <a:rPr lang="en-US" sz="2000" baseline="-25000" dirty="0">
                <a:solidFill>
                  <a:schemeClr val="bg1"/>
                </a:solidFill>
                <a:cs typeface="Symbol" charset="2"/>
              </a:rPr>
              <a:t>s</a:t>
            </a:r>
            <a:r>
              <a:rPr lang="en-US" sz="2000" dirty="0">
                <a:solidFill>
                  <a:schemeClr val="bg1"/>
                </a:solidFill>
                <a:cs typeface="Symbol" charset="2"/>
              </a:rPr>
              <a:t>=0.96 (9 </a:t>
            </a:r>
            <a:r>
              <a:rPr lang="en-US" sz="2000" dirty="0">
                <a:solidFill>
                  <a:schemeClr val="bg1"/>
                </a:solidFill>
                <a:latin typeface="Symbol" charset="2"/>
                <a:cs typeface="Symbol" charset="2"/>
              </a:rPr>
              <a:t>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B0F689-F98C-2988-F8A2-4AF2BC718B33}"/>
              </a:ext>
            </a:extLst>
          </p:cNvPr>
          <p:cNvSpPr txBox="1"/>
          <p:nvPr/>
        </p:nvSpPr>
        <p:spPr>
          <a:xfrm>
            <a:off x="8229935" y="1789677"/>
            <a:ext cx="3143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  <a:latin typeface="Arial"/>
                <a:cs typeface="Arial"/>
              </a:rPr>
              <a:t>Maldacena</a:t>
            </a: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 2003, </a:t>
            </a:r>
            <a:r>
              <a:rPr lang="en-US" sz="1000" dirty="0" err="1">
                <a:solidFill>
                  <a:schemeClr val="bg1"/>
                </a:solidFill>
                <a:latin typeface="Arial"/>
                <a:cs typeface="Arial"/>
              </a:rPr>
              <a:t>Cabass</a:t>
            </a: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 + 2017; </a:t>
            </a:r>
            <a:r>
              <a:rPr lang="en-US" sz="1000" dirty="0" err="1">
                <a:solidFill>
                  <a:schemeClr val="bg1"/>
                </a:solidFill>
                <a:latin typeface="Arial"/>
                <a:cs typeface="Arial"/>
              </a:rPr>
              <a:t>Mattarese</a:t>
            </a:r>
            <a:r>
              <a:rPr lang="en-US" sz="1000" dirty="0">
                <a:solidFill>
                  <a:schemeClr val="bg1"/>
                </a:solidFill>
                <a:latin typeface="Arial"/>
                <a:cs typeface="Arial"/>
              </a:rPr>
              <a:t> + 2021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A16862-FB64-C01A-5F62-CA66203D79CE}"/>
              </a:ext>
            </a:extLst>
          </p:cNvPr>
          <p:cNvSpPr txBox="1"/>
          <p:nvPr/>
        </p:nvSpPr>
        <p:spPr>
          <a:xfrm>
            <a:off x="4890645" y="5546723"/>
            <a:ext cx="74273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Test inflation via primordial </a:t>
            </a:r>
            <a:r>
              <a:rPr lang="en-US" sz="3200" dirty="0" err="1">
                <a:solidFill>
                  <a:srgbClr val="FFFF00"/>
                </a:solidFill>
              </a:rPr>
              <a:t>nongaussianity</a:t>
            </a:r>
            <a:r>
              <a:rPr lang="en-US" sz="3200" dirty="0">
                <a:solidFill>
                  <a:srgbClr val="FFFF00"/>
                </a:solidFill>
              </a:rPr>
              <a:t>:</a:t>
            </a:r>
          </a:p>
          <a:p>
            <a:r>
              <a:rPr lang="en-US" sz="3200" dirty="0">
                <a:solidFill>
                  <a:srgbClr val="FFFF00"/>
                </a:solidFill>
              </a:rPr>
              <a:t> ultimate precision cosmology</a:t>
            </a:r>
            <a:endParaRPr lang="en-US" sz="3200" dirty="0"/>
          </a:p>
        </p:txBody>
      </p:sp>
      <p:pic>
        <p:nvPicPr>
          <p:cNvPr id="24" name="Picture 23" descr="pimentel21A.pdf">
            <a:extLst>
              <a:ext uri="{FF2B5EF4-FFF2-40B4-BE49-F238E27FC236}">
                <a16:creationId xmlns:a16="http://schemas.microsoft.com/office/drawing/2014/main" id="{44311A1A-800E-4513-2D24-110C8CF209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2" t="3048" r="71065"/>
          <a:stretch/>
        </p:blipFill>
        <p:spPr>
          <a:xfrm rot="5400000">
            <a:off x="9774227" y="925281"/>
            <a:ext cx="1064115" cy="3446525"/>
          </a:xfrm>
          <a:prstGeom prst="rect">
            <a:avLst/>
          </a:prstGeom>
        </p:spPr>
      </p:pic>
      <p:pic>
        <p:nvPicPr>
          <p:cNvPr id="30" name="Picture 29" descr="pimentel21A.pdf">
            <a:extLst>
              <a:ext uri="{FF2B5EF4-FFF2-40B4-BE49-F238E27FC236}">
                <a16:creationId xmlns:a16="http://schemas.microsoft.com/office/drawing/2014/main" id="{320017F7-D375-96B6-F99D-D818A36DF0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5" t="3048" r="4294"/>
          <a:stretch/>
        </p:blipFill>
        <p:spPr>
          <a:xfrm rot="5400000">
            <a:off x="9408152" y="2855686"/>
            <a:ext cx="1799164" cy="3486569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F0031B2-4CEC-93B9-A525-E6D0B22D5CDE}"/>
              </a:ext>
            </a:extLst>
          </p:cNvPr>
          <p:cNvSpPr txBox="1"/>
          <p:nvPr/>
        </p:nvSpPr>
        <p:spPr>
          <a:xfrm>
            <a:off x="9239300" y="3198167"/>
            <a:ext cx="213396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dark ages 21cm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71F74D-63C2-E3D6-9A01-305A1DE14221}"/>
              </a:ext>
            </a:extLst>
          </p:cNvPr>
          <p:cNvSpPr txBox="1"/>
          <p:nvPr/>
        </p:nvSpPr>
        <p:spPr>
          <a:xfrm>
            <a:off x="671016" y="5522591"/>
            <a:ext cx="20617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/>
              <a:t>10mK signal in </a:t>
            </a:r>
          </a:p>
          <a:p>
            <a:r>
              <a:rPr lang="en-US" sz="2000" dirty="0"/>
              <a:t>1000K foreground</a:t>
            </a:r>
          </a:p>
        </p:txBody>
      </p:sp>
    </p:spTree>
    <p:extLst>
      <p:ext uri="{BB962C8B-B14F-4D97-AF65-F5344CB8AC3E}">
        <p14:creationId xmlns:p14="http://schemas.microsoft.com/office/powerpoint/2010/main" val="91658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/>
      <p:bldP spid="2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0596FA8-5A1E-B9C3-089E-17E5018B9A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70" b="7822"/>
          <a:stretch/>
        </p:blipFill>
        <p:spPr>
          <a:xfrm>
            <a:off x="10014699" y="5163894"/>
            <a:ext cx="2081048" cy="15271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757CDE-B85C-2F27-E9FE-38315AF0ED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35" t="18535" r="4265" b="16615"/>
          <a:stretch/>
        </p:blipFill>
        <p:spPr>
          <a:xfrm rot="5400000">
            <a:off x="223693" y="55550"/>
            <a:ext cx="3859978" cy="4133252"/>
          </a:xfrm>
          <a:prstGeom prst="rect">
            <a:avLst/>
          </a:prstGeom>
        </p:spPr>
      </p:pic>
      <p:pic>
        <p:nvPicPr>
          <p:cNvPr id="13" name="Picture 12" descr="Chang'eLander+ Antennae.pdf">
            <a:extLst>
              <a:ext uri="{FF2B5EF4-FFF2-40B4-BE49-F238E27FC236}">
                <a16:creationId xmlns:a16="http://schemas.microsoft.com/office/drawing/2014/main" id="{29012211-BDFF-7A1C-45A6-4C2A66B7E3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5" t="13385" r="29029" b="15073"/>
          <a:stretch/>
        </p:blipFill>
        <p:spPr>
          <a:xfrm rot="5400000">
            <a:off x="7384855" y="3977355"/>
            <a:ext cx="1757941" cy="35855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C7B2AE-36E8-E31D-FF39-55607DE0642E}"/>
              </a:ext>
            </a:extLst>
          </p:cNvPr>
          <p:cNvSpPr txBox="1"/>
          <p:nvPr/>
        </p:nvSpPr>
        <p:spPr>
          <a:xfrm>
            <a:off x="8868103" y="5516105"/>
            <a:ext cx="1146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2019 </a:t>
            </a:r>
            <a:r>
              <a:rPr lang="en-US" sz="1200" dirty="0" err="1">
                <a:solidFill>
                  <a:srgbClr val="FFFF00"/>
                </a:solidFill>
              </a:rPr>
              <a:t>Chang’e</a:t>
            </a:r>
            <a:r>
              <a:rPr lang="en-US" sz="1200" dirty="0">
                <a:solidFill>
                  <a:srgbClr val="FFFF00"/>
                </a:solidFill>
              </a:rPr>
              <a:t> 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C098D5-3A02-8B3F-A10C-DE8477432180}"/>
              </a:ext>
            </a:extLst>
          </p:cNvPr>
          <p:cNvSpPr txBox="1"/>
          <p:nvPr/>
        </p:nvSpPr>
        <p:spPr>
          <a:xfrm>
            <a:off x="1843898" y="-137314"/>
            <a:ext cx="99309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rgbClr val="FFFF00"/>
                </a:solidFill>
              </a:rPr>
              <a:t>Its happening soon: 2026!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DEC6AFD3-33E9-9A6A-1C60-FD77BEF27C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227308" y="1200736"/>
            <a:ext cx="5488772" cy="3085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B49B40-CFDF-7389-33BD-6459DB4988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046" t="-32170" r="33657" b="19908"/>
          <a:stretch/>
        </p:blipFill>
        <p:spPr>
          <a:xfrm>
            <a:off x="7925118" y="2313141"/>
            <a:ext cx="515568" cy="4484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20E5EC-4533-0AE1-8D79-A0DD3D433AC1}"/>
              </a:ext>
            </a:extLst>
          </p:cNvPr>
          <p:cNvSpPr txBox="1"/>
          <p:nvPr/>
        </p:nvSpPr>
        <p:spPr>
          <a:xfrm>
            <a:off x="8263825" y="3554594"/>
            <a:ext cx="3176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2026: DSL lunar orbit array 8 +1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F3DD21-342C-163C-011D-A4278D96FBA0}"/>
              </a:ext>
            </a:extLst>
          </p:cNvPr>
          <p:cNvSpPr txBox="1"/>
          <p:nvPr/>
        </p:nvSpPr>
        <p:spPr>
          <a:xfrm>
            <a:off x="8627961" y="3895777"/>
            <a:ext cx="2089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rgbClr val="FFFF00"/>
                </a:solidFill>
              </a:rPr>
              <a:t>PI</a:t>
            </a:r>
            <a:r>
              <a:rPr kumimoji="1" lang="zh-CN" altLang="en-US" sz="1600" dirty="0">
                <a:solidFill>
                  <a:srgbClr val="FFFF00"/>
                </a:solidFill>
              </a:rPr>
              <a:t>:</a:t>
            </a:r>
            <a:r>
              <a:rPr kumimoji="1" lang="en-US" altLang="zh-CN" sz="1600" dirty="0">
                <a:solidFill>
                  <a:srgbClr val="FFFF00"/>
                </a:solidFill>
              </a:rPr>
              <a:t> </a:t>
            </a:r>
            <a:r>
              <a:rPr kumimoji="1" lang="en-US" altLang="zh-CN" sz="1600" dirty="0" err="1">
                <a:solidFill>
                  <a:srgbClr val="FFFF00"/>
                </a:solidFill>
              </a:rPr>
              <a:t>Xuelei</a:t>
            </a:r>
            <a:r>
              <a:rPr kumimoji="1" lang="zh-CN" altLang="en-US" sz="1600" dirty="0">
                <a:solidFill>
                  <a:srgbClr val="FFFF00"/>
                </a:solidFill>
              </a:rPr>
              <a:t> </a:t>
            </a:r>
            <a:r>
              <a:rPr kumimoji="1" lang="en-US" altLang="zh-CN" sz="1600" dirty="0">
                <a:solidFill>
                  <a:srgbClr val="FFFF00"/>
                </a:solidFill>
              </a:rPr>
              <a:t>Chen</a:t>
            </a:r>
            <a:r>
              <a:rPr kumimoji="1" lang="zh-CN" altLang="en-US" sz="1600" dirty="0">
                <a:solidFill>
                  <a:srgbClr val="FFFF00"/>
                </a:solidFill>
              </a:rPr>
              <a:t> </a:t>
            </a:r>
            <a:r>
              <a:rPr kumimoji="1" lang="en-US" altLang="zh-CN" sz="1600" dirty="0">
                <a:solidFill>
                  <a:srgbClr val="FFFF00"/>
                </a:solidFill>
              </a:rPr>
              <a:t>(NAOC)</a:t>
            </a:r>
          </a:p>
        </p:txBody>
      </p:sp>
      <p:pic>
        <p:nvPicPr>
          <p:cNvPr id="10" name="Picture 9" descr="A picture containing ground, seat&#10;&#10;Description automatically generated">
            <a:extLst>
              <a:ext uri="{FF2B5EF4-FFF2-40B4-BE49-F238E27FC236}">
                <a16:creationId xmlns:a16="http://schemas.microsoft.com/office/drawing/2014/main" id="{80046453-DC23-F338-6053-BAB37A9DA5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618" y="2693577"/>
            <a:ext cx="5790924" cy="41247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B85D63C-9733-D68E-DD03-C22801BF4103}"/>
              </a:ext>
            </a:extLst>
          </p:cNvPr>
          <p:cNvSpPr txBox="1"/>
          <p:nvPr/>
        </p:nvSpPr>
        <p:spPr>
          <a:xfrm>
            <a:off x="-79953" y="5895631"/>
            <a:ext cx="59873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NASA CLPS LUSEE-Night          </a:t>
            </a:r>
            <a:r>
              <a:rPr lang="en-US" sz="1600" b="1" dirty="0">
                <a:solidFill>
                  <a:srgbClr val="FFFF00"/>
                </a:solidFill>
              </a:rPr>
              <a:t>PI:</a:t>
            </a: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1600" b="1" dirty="0">
                <a:solidFill>
                  <a:srgbClr val="FFFF00"/>
                </a:solidFill>
              </a:rPr>
              <a:t>Stuart Bale (UCB)</a:t>
            </a:r>
          </a:p>
          <a:p>
            <a:r>
              <a:rPr lang="en-US" dirty="0">
                <a:solidFill>
                  <a:schemeClr val="bg1"/>
                </a:solidFill>
              </a:rPr>
              <a:t>Launch – December 2025 on Falcon 9.      Land:  January 2026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35E699-91CF-9E01-3B01-F34180FE0C2D}"/>
              </a:ext>
            </a:extLst>
          </p:cNvPr>
          <p:cNvSpPr txBox="1"/>
          <p:nvPr/>
        </p:nvSpPr>
        <p:spPr>
          <a:xfrm>
            <a:off x="87056" y="6479832"/>
            <a:ext cx="24561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</a:rPr>
              <a:t>Firefly Aerospace ‘Blue Ghost’ lunar lander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6D73D9-CEE7-9894-822E-8959492BFB1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518" t="9876" r="30161" b="8337"/>
          <a:stretch/>
        </p:blipFill>
        <p:spPr>
          <a:xfrm>
            <a:off x="4624876" y="4919996"/>
            <a:ext cx="647636" cy="5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9005" y="860956"/>
            <a:ext cx="888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baryon </a:t>
            </a:r>
          </a:p>
          <a:p>
            <a:r>
              <a:rPr lang="en-US" dirty="0"/>
              <a:t>density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16113" y="493870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10km/s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09006" y="376865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-5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42409" y="2379289"/>
            <a:ext cx="955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3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10892" y="331425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-1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929308" y="7899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8050" y="58705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0" name="Picture 29" descr="FARSID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" t="47446" r="3125" b="29877"/>
          <a:stretch/>
        </p:blipFill>
        <p:spPr>
          <a:xfrm>
            <a:off x="4617648" y="3014084"/>
            <a:ext cx="4078874" cy="13977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AAC0CA-7921-163F-8D07-7EE78BD96022}"/>
              </a:ext>
            </a:extLst>
          </p:cNvPr>
          <p:cNvSpPr txBox="1"/>
          <p:nvPr/>
        </p:nvSpPr>
        <p:spPr>
          <a:xfrm>
            <a:off x="5881992" y="3894687"/>
            <a:ext cx="2658479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FARSIDE 128 antennae PI: Jack Burns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10BAC8-64BE-6B6C-27D4-588685913814}"/>
              </a:ext>
            </a:extLst>
          </p:cNvPr>
          <p:cNvSpPr txBox="1"/>
          <p:nvPr/>
        </p:nvSpPr>
        <p:spPr>
          <a:xfrm>
            <a:off x="0" y="2759"/>
            <a:ext cx="12104625" cy="11079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6600" dirty="0"/>
              <a:t>2030-2050:  lunar radio telescopes 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97D65267-6DA8-CDEA-069B-D7586460C1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024" b="18998"/>
          <a:stretch/>
        </p:blipFill>
        <p:spPr>
          <a:xfrm>
            <a:off x="9793026" y="1359969"/>
            <a:ext cx="2240350" cy="264243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888991B8-4056-B91F-C0A3-DDFFDC3BF6E8}"/>
              </a:ext>
            </a:extLst>
          </p:cNvPr>
          <p:cNvSpPr txBox="1"/>
          <p:nvPr/>
        </p:nvSpPr>
        <p:spPr>
          <a:xfrm>
            <a:off x="10015136" y="3614767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solidFill>
                  <a:srgbClr val="FFFF00"/>
                </a:solidFill>
              </a:rPr>
              <a:t>Farview</a:t>
            </a:r>
            <a:r>
              <a:rPr lang="en-US" sz="800" dirty="0">
                <a:solidFill>
                  <a:srgbClr val="FFFF00"/>
                </a:solidFill>
              </a:rPr>
              <a:t>: 10</a:t>
            </a:r>
            <a:r>
              <a:rPr lang="en-US" sz="800" baseline="30000" dirty="0">
                <a:solidFill>
                  <a:srgbClr val="FFFF00"/>
                </a:solidFill>
              </a:rPr>
              <a:t>5</a:t>
            </a:r>
            <a:r>
              <a:rPr lang="en-US" sz="800" dirty="0">
                <a:solidFill>
                  <a:srgbClr val="FFFF00"/>
                </a:solidFill>
              </a:rPr>
              <a:t> antennae</a:t>
            </a:r>
          </a:p>
          <a:p>
            <a:r>
              <a:rPr lang="en-US" sz="800" dirty="0">
                <a:solidFill>
                  <a:srgbClr val="FFFF00"/>
                </a:solidFill>
              </a:rPr>
              <a:t> over 20km </a:t>
            </a:r>
            <a:r>
              <a:rPr lang="en-US" sz="400" dirty="0">
                <a:solidFill>
                  <a:srgbClr val="FFFF00"/>
                </a:solidFill>
              </a:rPr>
              <a:t>(</a:t>
            </a:r>
            <a:r>
              <a:rPr lang="en-US" sz="400" dirty="0" err="1">
                <a:solidFill>
                  <a:srgbClr val="FFFF00"/>
                </a:solidFill>
              </a:rPr>
              <a:t>Polidan</a:t>
            </a:r>
            <a:r>
              <a:rPr lang="en-US" sz="400" dirty="0">
                <a:solidFill>
                  <a:srgbClr val="FFFF00"/>
                </a:solidFill>
              </a:rPr>
              <a:t> 2022)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AB7EC97-C671-02D8-FA3D-3C59A1837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54" y="3984492"/>
            <a:ext cx="4251607" cy="273150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8DA38880-CB80-4594-296A-FF75AC3958C7}"/>
              </a:ext>
            </a:extLst>
          </p:cNvPr>
          <p:cNvSpPr txBox="1"/>
          <p:nvPr/>
        </p:nvSpPr>
        <p:spPr>
          <a:xfrm>
            <a:off x="775051" y="3650721"/>
            <a:ext cx="2536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ESA. Astronomical Lunar Observatory</a:t>
            </a:r>
          </a:p>
        </p:txBody>
      </p:sp>
      <p:pic>
        <p:nvPicPr>
          <p:cNvPr id="2" name="Picture 1" descr="SKA-Low50-350MHz.pdf">
            <a:extLst>
              <a:ext uri="{FF2B5EF4-FFF2-40B4-BE49-F238E27FC236}">
                <a16:creationId xmlns:a16="http://schemas.microsoft.com/office/drawing/2014/main" id="{E7000891-E959-98DC-A6EB-8BE8A09C63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7" r="25251" b="9428"/>
          <a:stretch/>
        </p:blipFill>
        <p:spPr>
          <a:xfrm>
            <a:off x="63817" y="1290406"/>
            <a:ext cx="4352282" cy="19387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C17971-D811-E994-667F-7AAB31F4D1D1}"/>
              </a:ext>
            </a:extLst>
          </p:cNvPr>
          <p:cNvSpPr txBox="1"/>
          <p:nvPr/>
        </p:nvSpPr>
        <p:spPr>
          <a:xfrm>
            <a:off x="92757" y="2561241"/>
            <a:ext cx="399632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SKA-Low: an array of 100000+ 50-350 MHz antennae in Western Australia: 2028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13B85F22-BE68-B74C-A5F1-ABF9F05B8C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9255" y="4473359"/>
            <a:ext cx="4033402" cy="208111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F88272A-5C8B-422B-5445-A45B3BE1F385}"/>
              </a:ext>
            </a:extLst>
          </p:cNvPr>
          <p:cNvSpPr txBox="1"/>
          <p:nvPr/>
        </p:nvSpPr>
        <p:spPr>
          <a:xfrm>
            <a:off x="5323439" y="6424998"/>
            <a:ext cx="266130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LARAF: 270 dipoles, 10 km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2988571-C912-5ECC-3851-A7F3ECDC0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681888" y="4579197"/>
            <a:ext cx="1377970" cy="30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F678EBE-BB51-0F65-0D8B-5F31BF1C8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825" y="4544923"/>
            <a:ext cx="1575277" cy="34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嫦娥四号传回世界第一张近距离拍摄月背影像图|鹊桥|通信|嫦娥四号_新浪科技_新浪网">
            <a:extLst>
              <a:ext uri="{FF2B5EF4-FFF2-40B4-BE49-F238E27FC236}">
                <a16:creationId xmlns:a16="http://schemas.microsoft.com/office/drawing/2014/main" id="{06E40A89-C75A-E239-BAB5-8EA668A6F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8359" y="4851335"/>
            <a:ext cx="1311466" cy="73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896D84-E030-053D-1641-FAC62221B46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5518" t="9876" r="30161" b="8337"/>
          <a:stretch/>
        </p:blipFill>
        <p:spPr>
          <a:xfrm>
            <a:off x="6879355" y="3052794"/>
            <a:ext cx="647636" cy="596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6F2BF01-35B4-A57D-B4AE-DDB2F6BDDF8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5518" t="9876" r="30161" b="8337"/>
          <a:stretch/>
        </p:blipFill>
        <p:spPr>
          <a:xfrm>
            <a:off x="11359669" y="3485989"/>
            <a:ext cx="647636" cy="596109"/>
          </a:xfrm>
          <a:prstGeom prst="rect">
            <a:avLst/>
          </a:prstGeom>
        </p:spPr>
      </p:pic>
      <p:pic>
        <p:nvPicPr>
          <p:cNvPr id="6" name="Content Placeholder 3" descr="LCRT_VIEW_2_SQUAREDa.pdf">
            <a:extLst>
              <a:ext uri="{FF2B5EF4-FFF2-40B4-BE49-F238E27FC236}">
                <a16:creationId xmlns:a16="http://schemas.microsoft.com/office/drawing/2014/main" id="{1CE0C5D4-2EB1-681E-495D-BBB91C2AA9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5" t="16293" r="4912" b="14921"/>
          <a:stretch/>
        </p:blipFill>
        <p:spPr>
          <a:xfrm rot="5400000">
            <a:off x="9433637" y="3983647"/>
            <a:ext cx="2368179" cy="33014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E014EA-84EE-A9E0-BDCD-C41E21320970}"/>
              </a:ext>
            </a:extLst>
          </p:cNvPr>
          <p:cNvSpPr txBox="1"/>
          <p:nvPr/>
        </p:nvSpPr>
        <p:spPr>
          <a:xfrm>
            <a:off x="9363053" y="5123373"/>
            <a:ext cx="2143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FF00"/>
                </a:solidFill>
              </a:rPr>
              <a:t>Far side lunar crater </a:t>
            </a:r>
          </a:p>
          <a:p>
            <a:r>
              <a:rPr lang="en-US" sz="1800" dirty="0">
                <a:solidFill>
                  <a:srgbClr val="FFFF00"/>
                </a:solidFill>
              </a:rPr>
              <a:t>radio telescope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5AAFA4-F854-B160-23A5-9F32B002662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9997"/>
          <a:stretch/>
        </p:blipFill>
        <p:spPr>
          <a:xfrm rot="5400000">
            <a:off x="5490005" y="697866"/>
            <a:ext cx="1939681" cy="30497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620BC8-9CAF-2FFE-07C5-082565455477}"/>
              </a:ext>
            </a:extLst>
          </p:cNvPr>
          <p:cNvSpPr txBox="1"/>
          <p:nvPr/>
        </p:nvSpPr>
        <p:spPr>
          <a:xfrm>
            <a:off x="5075733" y="1204415"/>
            <a:ext cx="273491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FAST 500m Guizhou China</a:t>
            </a:r>
            <a:r>
              <a:rPr lang="en-US" dirty="0">
                <a:hlinkClick r:id="rId13"/>
              </a:rPr>
              <a:t> </a:t>
            </a:r>
            <a:r>
              <a:rPr lang="en-US" dirty="0"/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EC97EF3-077A-1E44-9E48-459267A3AA9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5518" t="9876" r="30161" b="8337"/>
          <a:stretch/>
        </p:blipFill>
        <p:spPr>
          <a:xfrm>
            <a:off x="11430210" y="5269439"/>
            <a:ext cx="647636" cy="5961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DB36D2-D971-0DBE-6478-D9D5B920F677}"/>
              </a:ext>
            </a:extLst>
          </p:cNvPr>
          <p:cNvSpPr txBox="1"/>
          <p:nvPr/>
        </p:nvSpPr>
        <p:spPr>
          <a:xfrm>
            <a:off x="3494358" y="1874513"/>
            <a:ext cx="180344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/>
              <a:t>W</a:t>
            </a:r>
            <a:r>
              <a:rPr lang="en-FR" sz="2000" dirty="0"/>
              <a:t>e can do this!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CD33DD-2C0E-971F-ACEA-758D7E69E76D}"/>
              </a:ext>
            </a:extLst>
          </p:cNvPr>
          <p:cNvSpPr txBox="1"/>
          <p:nvPr/>
        </p:nvSpPr>
        <p:spPr>
          <a:xfrm>
            <a:off x="1490391" y="4283133"/>
            <a:ext cx="1525903" cy="5075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64975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2" grpId="0"/>
      <p:bldP spid="44" grpId="0"/>
      <p:bldP spid="22" grpId="0" animBg="1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38877</TotalTime>
  <Words>1088</Words>
  <Application>Microsoft Macintosh PowerPoint</Application>
  <PresentationFormat>Widescreen</PresentationFormat>
  <Paragraphs>267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Brush Script MT Italic</vt:lpstr>
      <vt:lpstr>Arial</vt:lpstr>
      <vt:lpstr>Calibri</vt:lpstr>
      <vt:lpstr>Calibri Light</vt:lpstr>
      <vt:lpstr>Symbol</vt:lpstr>
      <vt:lpstr>Times</vt:lpstr>
      <vt:lpstr>Times New Roman</vt:lpstr>
      <vt:lpstr>Wingdings</vt:lpstr>
      <vt:lpstr>Office Theme</vt:lpstr>
      <vt:lpstr>BACK TO THE MOON </vt:lpstr>
      <vt:lpstr>PowerPoint Presentation</vt:lpstr>
      <vt:lpstr>PowerPoint Presentation</vt:lpstr>
      <vt:lpstr>current progress in cosmology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not on the moon?</vt:lpstr>
      <vt:lpstr>PowerPoint Presentation</vt:lpstr>
      <vt:lpstr>  Is it too expensive?</vt:lpstr>
      <vt:lpstr>PowerPoint Presentation</vt:lpstr>
      <vt:lpstr>Issues for the future of lunar exploration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Joe Silk</cp:lastModifiedBy>
  <cp:revision>231</cp:revision>
  <dcterms:created xsi:type="dcterms:W3CDTF">2022-11-07T19:35:05Z</dcterms:created>
  <dcterms:modified xsi:type="dcterms:W3CDTF">2024-06-16T09:11:53Z</dcterms:modified>
</cp:coreProperties>
</file>