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83"/>
  </p:notesMasterIdLst>
  <p:sldIdLst>
    <p:sldId id="1016" r:id="rId3"/>
    <p:sldId id="1073" r:id="rId4"/>
    <p:sldId id="1075" r:id="rId5"/>
    <p:sldId id="1036" r:id="rId6"/>
    <p:sldId id="999" r:id="rId7"/>
    <p:sldId id="1107" r:id="rId8"/>
    <p:sldId id="1079" r:id="rId9"/>
    <p:sldId id="1108" r:id="rId10"/>
    <p:sldId id="1109" r:id="rId11"/>
    <p:sldId id="1059" r:id="rId12"/>
    <p:sldId id="1053" r:id="rId13"/>
    <p:sldId id="839" r:id="rId14"/>
    <p:sldId id="721" r:id="rId15"/>
    <p:sldId id="1078" r:id="rId16"/>
    <p:sldId id="685" r:id="rId17"/>
    <p:sldId id="690" r:id="rId18"/>
    <p:sldId id="1051" r:id="rId19"/>
    <p:sldId id="481" r:id="rId20"/>
    <p:sldId id="1105" r:id="rId21"/>
    <p:sldId id="1077" r:id="rId22"/>
    <p:sldId id="1097" r:id="rId23"/>
    <p:sldId id="1096" r:id="rId24"/>
    <p:sldId id="1076" r:id="rId25"/>
    <p:sldId id="1069" r:id="rId26"/>
    <p:sldId id="1098" r:id="rId27"/>
    <p:sldId id="1072" r:id="rId28"/>
    <p:sldId id="1081" r:id="rId29"/>
    <p:sldId id="1101" r:id="rId30"/>
    <p:sldId id="1099" r:id="rId31"/>
    <p:sldId id="1100" r:id="rId32"/>
    <p:sldId id="1102" r:id="rId33"/>
    <p:sldId id="1103" r:id="rId34"/>
    <p:sldId id="1104" r:id="rId35"/>
    <p:sldId id="1106" r:id="rId36"/>
    <p:sldId id="1074" r:id="rId37"/>
    <p:sldId id="1080" r:id="rId38"/>
    <p:sldId id="1011" r:id="rId39"/>
    <p:sldId id="1070" r:id="rId40"/>
    <p:sldId id="1071" r:id="rId41"/>
    <p:sldId id="665" r:id="rId42"/>
    <p:sldId id="1057" r:id="rId43"/>
    <p:sldId id="1058" r:id="rId44"/>
    <p:sldId id="998" r:id="rId45"/>
    <p:sldId id="316" r:id="rId46"/>
    <p:sldId id="654" r:id="rId47"/>
    <p:sldId id="332" r:id="rId48"/>
    <p:sldId id="1041" r:id="rId49"/>
    <p:sldId id="1050" r:id="rId50"/>
    <p:sldId id="436" r:id="rId51"/>
    <p:sldId id="896" r:id="rId52"/>
    <p:sldId id="288" r:id="rId53"/>
    <p:sldId id="1061" r:id="rId54"/>
    <p:sldId id="1054" r:id="rId55"/>
    <p:sldId id="1064" r:id="rId56"/>
    <p:sldId id="260" r:id="rId57"/>
    <p:sldId id="589" r:id="rId58"/>
    <p:sldId id="674" r:id="rId59"/>
    <p:sldId id="583" r:id="rId60"/>
    <p:sldId id="579" r:id="rId61"/>
    <p:sldId id="612" r:id="rId62"/>
    <p:sldId id="389" r:id="rId63"/>
    <p:sldId id="344" r:id="rId64"/>
    <p:sldId id="372" r:id="rId65"/>
    <p:sldId id="373" r:id="rId66"/>
    <p:sldId id="834" r:id="rId67"/>
    <p:sldId id="270" r:id="rId68"/>
    <p:sldId id="1055" r:id="rId69"/>
    <p:sldId id="1056" r:id="rId70"/>
    <p:sldId id="287" r:id="rId71"/>
    <p:sldId id="266" r:id="rId72"/>
    <p:sldId id="1047" r:id="rId73"/>
    <p:sldId id="300" r:id="rId74"/>
    <p:sldId id="1040" r:id="rId75"/>
    <p:sldId id="263" r:id="rId76"/>
    <p:sldId id="262" r:id="rId77"/>
    <p:sldId id="259" r:id="rId78"/>
    <p:sldId id="1029" r:id="rId79"/>
    <p:sldId id="559" r:id="rId80"/>
    <p:sldId id="258" r:id="rId81"/>
    <p:sldId id="314" r:id="rId8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3E7FF"/>
    <a:srgbClr val="A0FFFE"/>
    <a:srgbClr val="FFCBE6"/>
    <a:srgbClr val="999999"/>
    <a:srgbClr val="4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14"/>
    <p:restoredTop sz="94640"/>
  </p:normalViewPr>
  <p:slideViewPr>
    <p:cSldViewPr snapToGrid="0" snapToObjects="1">
      <p:cViewPr varScale="1">
        <p:scale>
          <a:sx n="117" d="100"/>
          <a:sy n="117" d="100"/>
        </p:scale>
        <p:origin x="85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presProps" Target="pres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tableStyles" Target="tableStyles.xml"/><Relationship Id="rId61" Type="http://schemas.openxmlformats.org/officeDocument/2006/relationships/slide" Target="slides/slide59.xml"/><Relationship Id="rId82" Type="http://schemas.openxmlformats.org/officeDocument/2006/relationships/slide" Target="slides/slide8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5E60D-9B1A-3342-8083-E0D104ECE090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F4CF8-05A1-FB46-9DB2-7B6B18FBB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25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EC7556-DFB1-C94A-B161-1646CEACD959}" type="slidenum">
              <a:rPr lang="en-US"/>
              <a:pPr/>
              <a:t>1</a:t>
            </a:fld>
            <a:endParaRPr lang="en-US"/>
          </a:p>
        </p:txBody>
      </p:sp>
      <p:sp>
        <p:nvSpPr>
          <p:cNvPr id="415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5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89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610240-2035-DE4B-9C74-A185020E534C}" type="slidenum">
              <a:rPr lang="en-US"/>
              <a:pPr/>
              <a:t>37</a:t>
            </a:fld>
            <a:endParaRPr lang="en-US"/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19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>
            <a:extLst>
              <a:ext uri="{FF2B5EF4-FFF2-40B4-BE49-F238E27FC236}">
                <a16:creationId xmlns:a16="http://schemas.microsoft.com/office/drawing/2014/main" id="{EB631646-4248-F746-9C0F-E49395B62E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F47289E-E7DC-0543-8D84-8E5CB1635475}" type="slidenum">
              <a:rPr lang="en-US" altLang="en-US" smtClean="0"/>
              <a:pPr>
                <a:spcBef>
                  <a:spcPct val="0"/>
                </a:spcBef>
              </a:pPr>
              <a:t>40</a:t>
            </a:fld>
            <a:endParaRPr lang="en-US" altLang="en-US"/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2ECD10B6-5A5D-D548-8916-642C873DC5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1B7CA4C1-E9F2-7043-B1A9-C35CE7F6E0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013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7">
            <a:extLst>
              <a:ext uri="{FF2B5EF4-FFF2-40B4-BE49-F238E27FC236}">
                <a16:creationId xmlns:a16="http://schemas.microsoft.com/office/drawing/2014/main" id="{2EED6607-0F64-5A4F-80BF-838AB999934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1F1465-800E-4C4D-A32D-D604EFB12FBF}" type="slidenum">
              <a:rPr lang="en-US" altLang="en-US" smtClean="0"/>
              <a:pPr>
                <a:spcBef>
                  <a:spcPct val="0"/>
                </a:spcBef>
              </a:pPr>
              <a:t>41</a:t>
            </a:fld>
            <a:endParaRPr lang="en-US" altLang="en-US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D2CBDA68-22F2-8447-B95C-60A472901C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1D1E7680-AE1E-2148-98F9-A7D5583A58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9025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the</a:t>
            </a:r>
            <a:r>
              <a:rPr lang="en-US" baseline="0" dirty="0"/>
              <a:t> spherical harmonic power spectrum and the LCDM curve determined by 6 parameters.  On the right is the polarization power spectrum.  Much of this data is from experiments we have been involved in, including WMAP and the SPT.  Just think of that:  6 numbers describe our Universe</a:t>
            </a:r>
            <a:endParaRPr lang="en-US" dirty="0"/>
          </a:p>
          <a:p>
            <a:endParaRPr lang="en-US" dirty="0"/>
          </a:p>
          <a:p>
            <a:r>
              <a:rPr lang="en-US" dirty="0"/>
              <a:t>Baryon density, Matter density,</a:t>
            </a:r>
            <a:r>
              <a:rPr lang="en-US" baseline="0" dirty="0"/>
              <a:t> tau, n, Q and age/Omega_L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885F8-2850-F44B-80AF-5B2DB973AEB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266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322D8A5E-F291-4144-AA5C-9B677E0B69BF}" type="slidenum">
              <a:rPr lang="en-US" sz="1200"/>
              <a:pPr eaLnBrk="1" hangingPunct="1"/>
              <a:t>44</a:t>
            </a:fld>
            <a:endParaRPr lang="en-US" sz="1200"/>
          </a:p>
        </p:txBody>
      </p:sp>
      <p:sp>
        <p:nvSpPr>
          <p:cNvPr id="300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12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Rectangle 7">
            <a:extLst>
              <a:ext uri="{FF2B5EF4-FFF2-40B4-BE49-F238E27FC236}">
                <a16:creationId xmlns:a16="http://schemas.microsoft.com/office/drawing/2014/main" id="{247FA58E-B253-9643-9671-D60EC293EE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BCCDDAB-9C8A-8747-8596-8850257A08AD}" type="slidenum">
              <a:rPr lang="en-US" altLang="en-US" smtClean="0"/>
              <a:pPr>
                <a:spcBef>
                  <a:spcPct val="0"/>
                </a:spcBef>
              </a:pPr>
              <a:t>45</a:t>
            </a:fld>
            <a:endParaRPr lang="en-US" altLang="en-US"/>
          </a:p>
        </p:txBody>
      </p:sp>
      <p:sp>
        <p:nvSpPr>
          <p:cNvPr id="138242" name="Rectangle 2">
            <a:extLst>
              <a:ext uri="{FF2B5EF4-FFF2-40B4-BE49-F238E27FC236}">
                <a16:creationId xmlns:a16="http://schemas.microsoft.com/office/drawing/2014/main" id="{E2E02662-5AD2-F642-8536-FDAF936E0A5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>
            <a:extLst>
              <a:ext uri="{FF2B5EF4-FFF2-40B4-BE49-F238E27FC236}">
                <a16:creationId xmlns:a16="http://schemas.microsoft.com/office/drawing/2014/main" id="{15FEC743-0673-244F-A54A-4A3EA1E1794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725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>
            <a:extLst>
              <a:ext uri="{FF2B5EF4-FFF2-40B4-BE49-F238E27FC236}">
                <a16:creationId xmlns:a16="http://schemas.microsoft.com/office/drawing/2014/main" id="{81A374EA-D3D2-D444-9F50-BC79765323C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9DE9C60-C9A3-6A41-90DD-695F42884950}" type="slidenum">
              <a:rPr lang="en-US" altLang="en-US" smtClean="0">
                <a:latin typeface="Times" pitchFamily="2" charset="0"/>
              </a:rPr>
              <a:pPr/>
              <a:t>46</a:t>
            </a:fld>
            <a:endParaRPr lang="en-US" altLang="en-US">
              <a:latin typeface="Times" pitchFamily="2" charset="0"/>
            </a:endParaRPr>
          </a:p>
        </p:txBody>
      </p:sp>
      <p:sp>
        <p:nvSpPr>
          <p:cNvPr id="122882" name="Rectangle 2">
            <a:extLst>
              <a:ext uri="{FF2B5EF4-FFF2-40B4-BE49-F238E27FC236}">
                <a16:creationId xmlns:a16="http://schemas.microsoft.com/office/drawing/2014/main" id="{41F5AF42-A54F-714E-A4FC-2954941239D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>
            <a:extLst>
              <a:ext uri="{FF2B5EF4-FFF2-40B4-BE49-F238E27FC236}">
                <a16:creationId xmlns:a16="http://schemas.microsoft.com/office/drawing/2014/main" id="{5A5C8B6B-BD47-114E-92B2-2299B135F29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49776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7">
            <a:extLst>
              <a:ext uri="{FF2B5EF4-FFF2-40B4-BE49-F238E27FC236}">
                <a16:creationId xmlns:a16="http://schemas.microsoft.com/office/drawing/2014/main" id="{B2320BC0-50C3-C64F-968B-ECF8094059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F324FCE-3D20-1F4B-B996-F4E66A07F484}" type="slidenum">
              <a:rPr lang="en-US" altLang="en-US" smtClean="0"/>
              <a:pPr>
                <a:spcBef>
                  <a:spcPct val="0"/>
                </a:spcBef>
              </a:pPr>
              <a:t>49</a:t>
            </a:fld>
            <a:endParaRPr lang="en-US" altLang="en-US"/>
          </a:p>
        </p:txBody>
      </p:sp>
      <p:sp>
        <p:nvSpPr>
          <p:cNvPr id="162818" name="Rectangle 2">
            <a:extLst>
              <a:ext uri="{FF2B5EF4-FFF2-40B4-BE49-F238E27FC236}">
                <a16:creationId xmlns:a16="http://schemas.microsoft.com/office/drawing/2014/main" id="{5F894FDD-A00D-DB48-B896-ED10C5D7EF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>
            <a:extLst>
              <a:ext uri="{FF2B5EF4-FFF2-40B4-BE49-F238E27FC236}">
                <a16:creationId xmlns:a16="http://schemas.microsoft.com/office/drawing/2014/main" id="{4C761E40-5715-A544-96EE-69ECB00CF5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7059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>
                <a:solidFill>
                  <a:prstClr val="black"/>
                </a:solidFill>
                <a:latin typeface="Calibri"/>
              </a:rPr>
              <a:pPr/>
              <a:t>53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421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B6E064-54FD-E948-A5FB-01E4D723DC10}" type="slidenum">
              <a:rPr lang="en-US" smtClean="0"/>
              <a:t>59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4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None part of the standard model, all are big mysteries and portals to a deeper understanding.  The</a:t>
            </a:r>
            <a:r>
              <a:rPr lang="en-US" baseline="0" dirty="0"/>
              <a:t> three are tied together in their asking and answering.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885F8-2850-F44B-80AF-5B2DB973AEB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3121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Rectangle 7">
            <a:extLst>
              <a:ext uri="{FF2B5EF4-FFF2-40B4-BE49-F238E27FC236}">
                <a16:creationId xmlns:a16="http://schemas.microsoft.com/office/drawing/2014/main" id="{4D3DD62C-53B7-0846-BC32-3708579F0BA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9660BE9-D3E1-414F-8172-DB2ACC8652E6}" type="slidenum">
              <a:rPr lang="en-US" altLang="en-US" smtClean="0"/>
              <a:pPr>
                <a:spcBef>
                  <a:spcPct val="0"/>
                </a:spcBef>
              </a:pPr>
              <a:t>61</a:t>
            </a:fld>
            <a:endParaRPr lang="en-US" altLang="en-US"/>
          </a:p>
        </p:txBody>
      </p:sp>
      <p:sp>
        <p:nvSpPr>
          <p:cNvPr id="199682" name="Rectangle 2">
            <a:extLst>
              <a:ext uri="{FF2B5EF4-FFF2-40B4-BE49-F238E27FC236}">
                <a16:creationId xmlns:a16="http://schemas.microsoft.com/office/drawing/2014/main" id="{7468C4A0-EA20-C340-8FED-72BFA124B7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>
            <a:extLst>
              <a:ext uri="{FF2B5EF4-FFF2-40B4-BE49-F238E27FC236}">
                <a16:creationId xmlns:a16="http://schemas.microsoft.com/office/drawing/2014/main" id="{BBB61228-B1D9-C049-AA37-16F62E9679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3012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5" name="Rectangle 7">
            <a:extLst>
              <a:ext uri="{FF2B5EF4-FFF2-40B4-BE49-F238E27FC236}">
                <a16:creationId xmlns:a16="http://schemas.microsoft.com/office/drawing/2014/main" id="{E2D0084D-D9CC-2748-85CC-4C754DF53A5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BBA5B3-B94D-4846-88A8-E37B4959DD46}" type="slidenum">
              <a:rPr lang="en-US" altLang="en-US" smtClean="0"/>
              <a:pPr>
                <a:spcBef>
                  <a:spcPct val="0"/>
                </a:spcBef>
              </a:pPr>
              <a:t>62</a:t>
            </a:fld>
            <a:endParaRPr lang="en-US" altLang="en-US"/>
          </a:p>
        </p:txBody>
      </p:sp>
      <p:sp>
        <p:nvSpPr>
          <p:cNvPr id="159746" name="Rectangle 2">
            <a:extLst>
              <a:ext uri="{FF2B5EF4-FFF2-40B4-BE49-F238E27FC236}">
                <a16:creationId xmlns:a16="http://schemas.microsoft.com/office/drawing/2014/main" id="{89F5F682-6360-354F-99C0-87BCE30B506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>
            <a:extLst>
              <a:ext uri="{FF2B5EF4-FFF2-40B4-BE49-F238E27FC236}">
                <a16:creationId xmlns:a16="http://schemas.microsoft.com/office/drawing/2014/main" id="{0E8A6FFA-F61B-AA45-9D5C-65FD75E8BE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90099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7">
            <a:extLst>
              <a:ext uri="{FF2B5EF4-FFF2-40B4-BE49-F238E27FC236}">
                <a16:creationId xmlns:a16="http://schemas.microsoft.com/office/drawing/2014/main" id="{2CA0F875-EA2F-A54C-AB34-68ECB578880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ED68B5D-E0BD-AE43-B438-2E3A1D4B901D}" type="slidenum">
              <a:rPr lang="en-US" altLang="en-US" smtClean="0"/>
              <a:pPr>
                <a:spcBef>
                  <a:spcPct val="0"/>
                </a:spcBef>
              </a:pPr>
              <a:t>63</a:t>
            </a:fld>
            <a:endParaRPr lang="en-US" altLang="en-US"/>
          </a:p>
        </p:txBody>
      </p:sp>
      <p:sp>
        <p:nvSpPr>
          <p:cNvPr id="187394" name="Rectangle 2">
            <a:extLst>
              <a:ext uri="{FF2B5EF4-FFF2-40B4-BE49-F238E27FC236}">
                <a16:creationId xmlns:a16="http://schemas.microsoft.com/office/drawing/2014/main" id="{A4F5C41F-FDF5-6E48-A4B7-A3E2BA830F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>
            <a:extLst>
              <a:ext uri="{FF2B5EF4-FFF2-40B4-BE49-F238E27FC236}">
                <a16:creationId xmlns:a16="http://schemas.microsoft.com/office/drawing/2014/main" id="{2FCDC1B9-9D90-C441-B9D5-E2D6F317135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4950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7">
            <a:extLst>
              <a:ext uri="{FF2B5EF4-FFF2-40B4-BE49-F238E27FC236}">
                <a16:creationId xmlns:a16="http://schemas.microsoft.com/office/drawing/2014/main" id="{357702BD-3841-F14A-8E36-E2A8A73118A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C4BAA5-A4D0-7545-A87E-A7C0006AD0D9}" type="slidenum">
              <a:rPr lang="en-US" altLang="en-US" smtClean="0"/>
              <a:pPr>
                <a:spcBef>
                  <a:spcPct val="0"/>
                </a:spcBef>
              </a:pPr>
              <a:t>64</a:t>
            </a:fld>
            <a:endParaRPr lang="en-US" altLang="en-US"/>
          </a:p>
        </p:txBody>
      </p:sp>
      <p:sp>
        <p:nvSpPr>
          <p:cNvPr id="193538" name="Rectangle 2">
            <a:extLst>
              <a:ext uri="{FF2B5EF4-FFF2-40B4-BE49-F238E27FC236}">
                <a16:creationId xmlns:a16="http://schemas.microsoft.com/office/drawing/2014/main" id="{232230A9-70EA-EF44-B276-7F3C3B7AA0B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>
            <a:extLst>
              <a:ext uri="{FF2B5EF4-FFF2-40B4-BE49-F238E27FC236}">
                <a16:creationId xmlns:a16="http://schemas.microsoft.com/office/drawing/2014/main" id="{82751BED-25A3-4843-A7D7-7769E104D7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8982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A67CB-9BD4-BD4D-B913-B9DBFC45A53D}" type="slidenum">
              <a:rPr lang="en-US"/>
              <a:pPr/>
              <a:t>65</a:t>
            </a:fld>
            <a:endParaRPr lang="en-US"/>
          </a:p>
        </p:txBody>
      </p:sp>
      <p:sp>
        <p:nvSpPr>
          <p:cNvPr id="460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550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F4CF8-05A1-FB46-9DB2-7B6B18FBB513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971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3D94B5-B880-7848-9B77-2C16DF015FDB}" type="slidenum">
              <a:rPr lang="en-US"/>
              <a:pPr/>
              <a:t>71</a:t>
            </a:fld>
            <a:endParaRPr lang="en-US"/>
          </a:p>
        </p:txBody>
      </p:sp>
      <p:sp>
        <p:nvSpPr>
          <p:cNvPr id="499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9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6668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9F4CF8-05A1-FB46-9DB2-7B6B18FBB513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3750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Rectangle 7">
            <a:extLst>
              <a:ext uri="{FF2B5EF4-FFF2-40B4-BE49-F238E27FC236}">
                <a16:creationId xmlns:a16="http://schemas.microsoft.com/office/drawing/2014/main" id="{DC0A8261-4E91-D446-AADE-604A17CA251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5F95198-CEDD-E14A-B50E-812BBB3C9F7D}" type="slidenum">
              <a:rPr lang="en-US" altLang="en-US"/>
              <a:pPr>
                <a:spcBef>
                  <a:spcPct val="0"/>
                </a:spcBef>
              </a:pPr>
              <a:t>78</a:t>
            </a:fld>
            <a:endParaRPr lang="en-US" altLang="en-US"/>
          </a:p>
        </p:txBody>
      </p:sp>
      <p:sp>
        <p:nvSpPr>
          <p:cNvPr id="243714" name="Rectangle 2">
            <a:extLst>
              <a:ext uri="{FF2B5EF4-FFF2-40B4-BE49-F238E27FC236}">
                <a16:creationId xmlns:a16="http://schemas.microsoft.com/office/drawing/2014/main" id="{BA07011E-5CC5-4143-859F-42E608D188A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3715" name="Rectangle 3">
            <a:extLst>
              <a:ext uri="{FF2B5EF4-FFF2-40B4-BE49-F238E27FC236}">
                <a16:creationId xmlns:a16="http://schemas.microsoft.com/office/drawing/2014/main" id="{6C0C7F84-D802-294D-9C58-AB9ED12E52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951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>
            <a:extLst>
              <a:ext uri="{FF2B5EF4-FFF2-40B4-BE49-F238E27FC236}">
                <a16:creationId xmlns:a16="http://schemas.microsoft.com/office/drawing/2014/main" id="{0786B39D-A43A-9F48-BE44-6AA6CA3B5C9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5BFC6E7-61A6-5E40-B699-436B9185409D}" type="slidenum">
              <a:rPr lang="en-US" altLang="en-US" smtClean="0"/>
              <a:pPr>
                <a:spcBef>
                  <a:spcPct val="0"/>
                </a:spcBef>
              </a:pPr>
              <a:t>80</a:t>
            </a:fld>
            <a:endParaRPr lang="en-US" altLang="en-US"/>
          </a:p>
        </p:txBody>
      </p:sp>
      <p:sp>
        <p:nvSpPr>
          <p:cNvPr id="175106" name="Rectangle 2">
            <a:extLst>
              <a:ext uri="{FF2B5EF4-FFF2-40B4-BE49-F238E27FC236}">
                <a16:creationId xmlns:a16="http://schemas.microsoft.com/office/drawing/2014/main" id="{3DBF1B0A-154F-2446-9479-324326FD1D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>
            <a:extLst>
              <a:ext uri="{FF2B5EF4-FFF2-40B4-BE49-F238E27FC236}">
                <a16:creationId xmlns:a16="http://schemas.microsoft.com/office/drawing/2014/main" id="{C3D3772F-7B6B-2E4A-958D-98680D666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03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None part of the standard model, all are big mysteries and portals to a deeper understanding.  The</a:t>
            </a:r>
            <a:r>
              <a:rPr lang="en-US" baseline="0" dirty="0"/>
              <a:t> three are tied together in their asking and answering.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885F8-2850-F44B-80AF-5B2DB973AEB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147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 is the</a:t>
            </a:r>
            <a:r>
              <a:rPr lang="en-US" baseline="0" dirty="0"/>
              <a:t> spherical harmonic power spectrum and the LCDM curve determined by 6 parameters.  On the right is the polarization power spectrum.  Much of this data is from experiments we have been involved in, including WMAP and the SPT.  Just think of that:  6 numbers describe our Universe</a:t>
            </a:r>
            <a:endParaRPr lang="en-US" dirty="0"/>
          </a:p>
          <a:p>
            <a:endParaRPr lang="en-US" dirty="0"/>
          </a:p>
          <a:p>
            <a:r>
              <a:rPr lang="en-US" dirty="0"/>
              <a:t>Baryon density, Matter density,</a:t>
            </a:r>
            <a:r>
              <a:rPr lang="en-US" baseline="0" dirty="0"/>
              <a:t> tau, n, Q and age/Omega_L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2885F8-2850-F44B-80AF-5B2DB973AEB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2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20596D-7B3E-E740-B74E-4155BB97FB35}" type="slidenum">
              <a:rPr lang="en-US"/>
              <a:pPr/>
              <a:t>12</a:t>
            </a:fld>
            <a:endParaRPr lang="en-US"/>
          </a:p>
        </p:txBody>
      </p:sp>
      <p:sp>
        <p:nvSpPr>
          <p:cNvPr id="378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CAF861-82E6-1D4C-BFA0-10E8882FBE43}" type="slidenum">
              <a:rPr lang="en-US"/>
              <a:pPr/>
              <a:t>13</a:t>
            </a:fld>
            <a:endParaRPr lang="en-US"/>
          </a:p>
        </p:txBody>
      </p:sp>
      <p:sp>
        <p:nvSpPr>
          <p:cNvPr id="296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15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5B03CF-CA70-BB48-80E8-1E0A32EADF36}" type="slidenum">
              <a:rPr lang="en-US"/>
              <a:pPr/>
              <a:t>15</a:t>
            </a:fld>
            <a:endParaRPr lang="en-US"/>
          </a:p>
        </p:txBody>
      </p:sp>
      <p:sp>
        <p:nvSpPr>
          <p:cNvPr id="329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4059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831F5E-D810-6F42-9855-EDE7AEB10F0A}" type="slidenum">
              <a:rPr lang="en-US"/>
              <a:pPr/>
              <a:t>16</a:t>
            </a:fld>
            <a:endParaRPr lang="en-US"/>
          </a:p>
        </p:txBody>
      </p:sp>
      <p:sp>
        <p:nvSpPr>
          <p:cNvPr id="382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5631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2B74BA-9748-2545-A752-139B47F3EC78}" type="slidenum">
              <a:rPr lang="en-US"/>
              <a:pPr/>
              <a:t>18</a:t>
            </a:fld>
            <a:endParaRPr lang="en-US"/>
          </a:p>
        </p:txBody>
      </p:sp>
      <p:sp>
        <p:nvSpPr>
          <p:cNvPr id="395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5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096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795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80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0CF1FC6-8A37-F44A-A0B8-7EAD1EBCC8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AE4555E-AA08-4247-A286-6C58736BAC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28B54C9-E741-3945-AAB7-1FF25ED5B4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67E13F-831A-AE45-9AF8-FB2146BF639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8288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11D184FC-2370-934C-8906-0E77517932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EDCE6599-5038-CC48-B7D2-F0DE7876BB9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57E0A25-57C5-CB4A-89ED-11F504FE5D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AED06-8654-5A4C-B4CE-1558D67DD00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2306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4485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4473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03840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9629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6503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19279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4130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57982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7854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812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39598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43075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D46FA8-A275-2445-8E85-7F473E608AEE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91454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CA6F2-925A-EA4F-AAF3-7A3511224D23}" type="slidenum">
              <a:rPr lang="en-US" alt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 alt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72264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7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58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810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5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59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39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289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43814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2E005-FDA4-A740-8D49-097ED2844669}" type="datetimeFigureOut">
              <a:rPr lang="en-US" smtClean="0"/>
              <a:t>6/11/24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8DA51-F482-9745-91DA-DEB5E917B5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62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4" r:id="rId12"/>
    <p:sldLayoutId id="2147483675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alphaModFix amt="43814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C9758-50CA-764C-9656-97B1FDD03ACC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6/11/24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2E27-1FC8-5A46-AD55-8BCA3D58CFE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240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tif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9.jpeg"/><Relationship Id="rId4" Type="http://schemas.openxmlformats.org/officeDocument/2006/relationships/image" Target="../media/image68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gi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tif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7" Type="http://schemas.openxmlformats.org/officeDocument/2006/relationships/image" Target="../media/image6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.jpeg"/><Relationship Id="rId4" Type="http://schemas.openxmlformats.org/officeDocument/2006/relationships/image" Target="../media/image80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2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jpe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1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4.png"/><Relationship Id="rId4" Type="http://schemas.openxmlformats.org/officeDocument/2006/relationships/image" Target="../media/image113.jpeg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tiff"/><Relationship Id="rId4" Type="http://schemas.openxmlformats.org/officeDocument/2006/relationships/image" Target="../media/image7.jpe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1106898" y="2289078"/>
            <a:ext cx="6930204" cy="961198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5400" dirty="0"/>
              <a:t>ΛCDM:  the road ahead</a:t>
            </a: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416997" y="4059412"/>
            <a:ext cx="4310006" cy="1854445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18 June 2024</a:t>
            </a:r>
          </a:p>
          <a:p>
            <a:r>
              <a:rPr lang="en-US" sz="1800" dirty="0">
                <a:solidFill>
                  <a:schemeClr val="tx1"/>
                </a:solidFill>
              </a:rPr>
              <a:t>Michael S. Turner</a:t>
            </a:r>
          </a:p>
          <a:p>
            <a:r>
              <a:rPr lang="en-US" sz="1800" dirty="0">
                <a:solidFill>
                  <a:schemeClr val="tx1"/>
                </a:solidFill>
              </a:rPr>
              <a:t>Department of Physics and Astronomy, UCLA</a:t>
            </a:r>
          </a:p>
          <a:p>
            <a:r>
              <a:rPr lang="en-US" sz="1800" dirty="0">
                <a:solidFill>
                  <a:schemeClr val="tx1"/>
                </a:solidFill>
              </a:rPr>
              <a:t>and</a:t>
            </a:r>
          </a:p>
          <a:p>
            <a:r>
              <a:rPr lang="en-US" sz="1800" dirty="0">
                <a:solidFill>
                  <a:schemeClr val="tx1"/>
                </a:solidFill>
              </a:rPr>
              <a:t>Kavli Institute for Cosmological Physics</a:t>
            </a:r>
          </a:p>
          <a:p>
            <a:r>
              <a:rPr lang="en-US" sz="1800" dirty="0">
                <a:solidFill>
                  <a:schemeClr val="tx1"/>
                </a:solidFill>
              </a:rPr>
              <a:t>University of Chicago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5DA5AD-3A61-5689-2528-CF9D271445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22" y="0"/>
            <a:ext cx="9126878" cy="2189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975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5">
            <a:extLst>
              <a:ext uri="{FF2B5EF4-FFF2-40B4-BE49-F238E27FC236}">
                <a16:creationId xmlns:a16="http://schemas.microsoft.com/office/drawing/2014/main" id="{A7D35FD7-4822-E544-95B3-FCBAA75220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t="-4996" b="-4996"/>
          <a:stretch>
            <a:fillRect/>
          </a:stretch>
        </p:blipFill>
        <p:spPr>
          <a:xfrm>
            <a:off x="620081" y="944555"/>
            <a:ext cx="7717883" cy="4244538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F23582F-A41A-ED0E-3A9A-EF99F2D98B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977" r="30770"/>
          <a:stretch/>
        </p:blipFill>
        <p:spPr>
          <a:xfrm rot="19933641">
            <a:off x="259763" y="5006200"/>
            <a:ext cx="1690343" cy="1341813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1988550" y="121595"/>
            <a:ext cx="5166899" cy="8229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274320" tIns="45720" rIns="27432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6 physical parameters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643C62-7335-AB43-84F0-F180E94CC3DE}"/>
              </a:ext>
            </a:extLst>
          </p:cNvPr>
          <p:cNvSpPr txBox="1"/>
          <p:nvPr/>
        </p:nvSpPr>
        <p:spPr>
          <a:xfrm>
            <a:off x="2252788" y="5388590"/>
            <a:ext cx="2959400" cy="7386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1400" dirty="0"/>
              <a:t>Baryon mass density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CDM mass density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/>
              <a:t>Density perturbation amplitude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2495C9-D3B1-794C-BA5E-6C4B160B2F58}"/>
              </a:ext>
            </a:extLst>
          </p:cNvPr>
          <p:cNvSpPr txBox="1"/>
          <p:nvPr/>
        </p:nvSpPr>
        <p:spPr>
          <a:xfrm>
            <a:off x="5212188" y="5388590"/>
            <a:ext cx="1695529" cy="7386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457200" indent="-457200">
              <a:buAutoNum type="arabicPeriod" startAt="4"/>
            </a:pPr>
            <a:r>
              <a:rPr lang="en-US" sz="1400" dirty="0"/>
              <a:t>Tilt</a:t>
            </a:r>
          </a:p>
          <a:p>
            <a:pPr marL="457200" indent="-457200">
              <a:buAutoNum type="arabicPeriod" startAt="4"/>
            </a:pPr>
            <a:r>
              <a:rPr lang="en-US" sz="1400" dirty="0"/>
              <a:t>Sound horizon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1400" dirty="0"/>
              <a:t>Optical depth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BAC001-D6A9-814D-A9CC-D99384E7C3A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5631" b="19307"/>
          <a:stretch>
            <a:fillRect/>
          </a:stretch>
        </p:blipFill>
        <p:spPr>
          <a:xfrm>
            <a:off x="1241537" y="1002537"/>
            <a:ext cx="6474969" cy="4186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3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8980-8071-6845-AC1D-00016BC6A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26512"/>
            <a:ext cx="8229600" cy="1246153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Measurements of large-scale structure agree with </a:t>
            </a:r>
            <a:r>
              <a:rPr lang="el-GR" dirty="0"/>
              <a:t>Λ</a:t>
            </a:r>
            <a:r>
              <a:rPr lang="en-US" dirty="0"/>
              <a:t>CDM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148A2B-0532-3B4D-A327-04F71ACFB3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626"/>
          <a:stretch/>
        </p:blipFill>
        <p:spPr>
          <a:xfrm>
            <a:off x="1234021" y="1607316"/>
            <a:ext cx="6675957" cy="50533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64443C-7820-3243-AABF-A37C548E280A}"/>
              </a:ext>
            </a:extLst>
          </p:cNvPr>
          <p:cNvSpPr txBox="1"/>
          <p:nvPr/>
        </p:nvSpPr>
        <p:spPr>
          <a:xfrm>
            <a:off x="6298234" y="1523413"/>
            <a:ext cx="9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galaxies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274EB6-4039-9743-A767-F82600379D6A}"/>
              </a:ext>
            </a:extLst>
          </p:cNvPr>
          <p:cNvSpPr txBox="1"/>
          <p:nvPr/>
        </p:nvSpPr>
        <p:spPr>
          <a:xfrm>
            <a:off x="4705149" y="1520791"/>
            <a:ext cx="90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clusters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F88E65-A1BF-D044-97A0-80B1B4D0E6B6}"/>
              </a:ext>
            </a:extLst>
          </p:cNvPr>
          <p:cNvSpPr txBox="1"/>
          <p:nvPr/>
        </p:nvSpPr>
        <p:spPr>
          <a:xfrm>
            <a:off x="2146433" y="1520791"/>
            <a:ext cx="1614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Hubble volume</a:t>
            </a:r>
          </a:p>
        </p:txBody>
      </p:sp>
    </p:spTree>
    <p:extLst>
      <p:ext uri="{BB962C8B-B14F-4D97-AF65-F5344CB8AC3E}">
        <p14:creationId xmlns:p14="http://schemas.microsoft.com/office/powerpoint/2010/main" val="2709159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9" name="Title 4"/>
          <p:cNvSpPr>
            <a:spLocks noGrp="1"/>
          </p:cNvSpPr>
          <p:nvPr>
            <p:ph type="title"/>
          </p:nvPr>
        </p:nvSpPr>
        <p:spPr>
          <a:xfrm>
            <a:off x="1578019" y="192135"/>
            <a:ext cx="6446384" cy="1396221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dirty="0"/>
              <a:t>Cosmic consistency:  </a:t>
            </a:r>
            <a:br>
              <a:rPr lang="en-US" dirty="0"/>
            </a:br>
            <a:r>
              <a:rPr lang="en-US" dirty="0"/>
              <a:t>Ω</a:t>
            </a:r>
            <a:r>
              <a:rPr lang="en-US" baseline="-25000" dirty="0"/>
              <a:t>B</a:t>
            </a:r>
            <a:r>
              <a:rPr lang="en-US" dirty="0"/>
              <a:t>h</a:t>
            </a:r>
            <a:r>
              <a:rPr lang="en-US" baseline="30000" dirty="0"/>
              <a:t>2</a:t>
            </a:r>
            <a:r>
              <a:rPr lang="en-US" dirty="0"/>
              <a:t> at &lt;1% precision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1307" t="7539" r="3686" b="19652"/>
          <a:stretch/>
        </p:blipFill>
        <p:spPr>
          <a:xfrm>
            <a:off x="4801211" y="3067286"/>
            <a:ext cx="4130551" cy="27267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19651" y="2157138"/>
            <a:ext cx="3314700" cy="78483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CMB + Gravity driven acoustic oscillations at </a:t>
            </a:r>
            <a:r>
              <a:rPr lang="en-US" sz="1500" dirty="0" err="1"/>
              <a:t>t</a:t>
            </a:r>
            <a:r>
              <a:rPr lang="en-US" sz="1500" dirty="0"/>
              <a:t> = 380,000 yrs </a:t>
            </a:r>
            <a:r>
              <a:rPr lang="en-US" sz="1500" dirty="0" err="1">
                <a:sym typeface="Wingdings"/>
              </a:rPr>
              <a:t></a:t>
            </a:r>
            <a:r>
              <a:rPr lang="en-US" sz="1500" dirty="0">
                <a:sym typeface="Wingdings"/>
              </a:rPr>
              <a:t> </a:t>
            </a:r>
            <a:r>
              <a:rPr lang="el-GR" sz="1500" dirty="0"/>
              <a:t>Ω</a:t>
            </a:r>
            <a:r>
              <a:rPr lang="en-US" sz="1500" baseline="-25000" dirty="0"/>
              <a:t>b</a:t>
            </a:r>
            <a:r>
              <a:rPr lang="en-US" sz="1500" dirty="0"/>
              <a:t>h</a:t>
            </a:r>
            <a:r>
              <a:rPr lang="en-US" sz="1500" baseline="30000" dirty="0"/>
              <a:t>2</a:t>
            </a:r>
            <a:r>
              <a:rPr lang="en-US" sz="1500" dirty="0"/>
              <a:t> = 0.02237 ± 0.00015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339" y="2387970"/>
            <a:ext cx="2914650" cy="55399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ym typeface="Wingdings"/>
              </a:rPr>
              <a:t>D/H + Nuclear physics at </a:t>
            </a:r>
            <a:r>
              <a:rPr lang="en-US" sz="1500" dirty="0" err="1">
                <a:sym typeface="Wingdings"/>
              </a:rPr>
              <a:t>t</a:t>
            </a:r>
            <a:r>
              <a:rPr lang="en-US" sz="1500" dirty="0">
                <a:sym typeface="Wingdings"/>
              </a:rPr>
              <a:t> ~ 1 sec </a:t>
            </a:r>
            <a:r>
              <a:rPr lang="en-US" sz="1500" dirty="0" err="1">
                <a:sym typeface="Wingdings"/>
              </a:rPr>
              <a:t></a:t>
            </a:r>
            <a:r>
              <a:rPr lang="en-US" sz="1500" dirty="0">
                <a:sym typeface="Wingdings"/>
              </a:rPr>
              <a:t> </a:t>
            </a:r>
            <a:r>
              <a:rPr lang="el-GR" sz="1500" dirty="0"/>
              <a:t>Ω</a:t>
            </a:r>
            <a:r>
              <a:rPr lang="en-US" sz="1500" baseline="-25000" dirty="0"/>
              <a:t>b</a:t>
            </a:r>
            <a:r>
              <a:rPr lang="en-US" sz="1500" dirty="0"/>
              <a:t>h</a:t>
            </a:r>
            <a:r>
              <a:rPr lang="en-US" sz="1500" baseline="30000" dirty="0"/>
              <a:t>2</a:t>
            </a:r>
            <a:r>
              <a:rPr lang="en-US" sz="1500" dirty="0"/>
              <a:t> = 0.02166 ± 0.00015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F481DF-3441-03BA-AA49-9F2268620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95"/>
          <a:stretch/>
        </p:blipFill>
        <p:spPr>
          <a:xfrm>
            <a:off x="359313" y="3187584"/>
            <a:ext cx="4184702" cy="2382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371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838" name="Picture 5"/>
          <p:cNvPicPr>
            <a:picLocks noChangeAspect="1" noChangeArrowheads="1"/>
          </p:cNvPicPr>
          <p:nvPr/>
        </p:nvPicPr>
        <p:blipFill>
          <a:blip r:embed="rId3">
            <a:lum bright="8000" contrast="20000"/>
          </a:blip>
          <a:srcRect/>
          <a:stretch>
            <a:fillRect/>
          </a:stretch>
        </p:blipFill>
        <p:spPr bwMode="auto">
          <a:xfrm>
            <a:off x="135347" y="1557689"/>
            <a:ext cx="3289300" cy="41148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  <a:softEdge rad="38100"/>
          </a:effectLst>
        </p:spPr>
      </p:pic>
      <p:pic>
        <p:nvPicPr>
          <p:cNvPr id="9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1828800"/>
            <a:ext cx="456764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5226050" y="4114800"/>
            <a:ext cx="3536950" cy="2308324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  <a:miter lim="800000"/>
            <a:headEnd/>
            <a:tailEnd/>
          </a:ln>
          <a:effectLst>
            <a:outerShdw blurRad="50800" dist="127000" dir="2700000" algn="tl" rotWithShape="0">
              <a:prstClr val="black">
                <a:alpha val="40000"/>
              </a:prst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 &amp; BBN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B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0.0222 ± 0.0002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vs.</a:t>
            </a:r>
          </a:p>
          <a:p>
            <a:pPr algn="ctr">
              <a:defRPr/>
            </a:pPr>
            <a:r>
              <a:rPr lang="en-US" sz="2400" dirty="0">
                <a:solidFill>
                  <a:schemeClr val="bg1"/>
                </a:solidFill>
              </a:rPr>
              <a:t>CMB/SDSS/DES/DESI</a:t>
            </a:r>
          </a:p>
          <a:p>
            <a:pPr algn="ctr">
              <a:defRPr/>
            </a:pPr>
            <a:r>
              <a:rPr lang="el-GR" sz="2400" dirty="0">
                <a:solidFill>
                  <a:schemeClr val="bg1"/>
                </a:solidFill>
              </a:rPr>
              <a:t>Ω</a:t>
            </a:r>
            <a:r>
              <a:rPr lang="en-US" sz="2400" baseline="-25000" dirty="0">
                <a:solidFill>
                  <a:schemeClr val="bg1"/>
                </a:solidFill>
              </a:rPr>
              <a:t>M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300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</a:rPr>
              <a:t> = 0.143 ± 0.001</a:t>
            </a:r>
          </a:p>
          <a:p>
            <a:pPr algn="ctr">
              <a:defRPr/>
            </a:pPr>
            <a:r>
              <a:rPr lang="en-US" sz="2400" u="sng" dirty="0">
                <a:solidFill>
                  <a:schemeClr val="bg1"/>
                </a:solidFill>
              </a:rPr>
              <a:t>&gt; 50</a:t>
            </a:r>
            <a:r>
              <a:rPr lang="el-GR" sz="2400" u="sng" dirty="0">
                <a:solidFill>
                  <a:schemeClr val="bg1"/>
                </a:solidFill>
              </a:rPr>
              <a:t>σ</a:t>
            </a:r>
            <a:r>
              <a:rPr lang="en-US" sz="2400" u="sng" dirty="0">
                <a:solidFill>
                  <a:schemeClr val="bg1"/>
                </a:solidFill>
              </a:rPr>
              <a:t> discrepancy</a:t>
            </a:r>
            <a:endParaRPr lang="el-GR" sz="2400" u="sng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809B18F-83C1-C84F-8586-4F35EE23667C}"/>
              </a:ext>
            </a:extLst>
          </p:cNvPr>
          <p:cNvSpPr txBox="1">
            <a:spLocks/>
          </p:cNvSpPr>
          <p:nvPr/>
        </p:nvSpPr>
        <p:spPr>
          <a:xfrm>
            <a:off x="304800" y="280033"/>
            <a:ext cx="8229600" cy="7105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Airtight evidence for nonbaryonic DM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300805-2113-EA48-90A9-2D044B179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678"/>
          <a:stretch/>
        </p:blipFill>
        <p:spPr>
          <a:xfrm>
            <a:off x="758862" y="5053262"/>
            <a:ext cx="3051138" cy="1675443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93494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70339" y="360248"/>
            <a:ext cx="4803321" cy="764949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Since “</a:t>
            </a:r>
            <a:r>
              <a:rPr lang="en-US" dirty="0" err="1"/>
              <a:t>Lemaître</a:t>
            </a:r>
            <a:r>
              <a:rPr lang="en-US" dirty="0"/>
              <a:t> 2017”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7E566-60E4-96D5-EDD5-A0396ECCD3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11086"/>
                <a:ext cx="8229600" cy="4397829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77500" lnSpcReduction="20000"/>
              </a:bodyPr>
              <a:lstStyle/>
              <a:p>
                <a:r>
                  <a:rPr lang="el-GR" dirty="0"/>
                  <a:t>Λ</a:t>
                </a:r>
                <a:r>
                  <a:rPr lang="en-US" dirty="0"/>
                  <a:t>CDM:  remains alive and well as the precision increases from a few percent to sub percent</a:t>
                </a:r>
              </a:p>
              <a:p>
                <a:r>
                  <a:rPr lang="en-US" dirty="0"/>
                  <a:t>Dark matter:  sensitive experiments, but no evidence for the DM particle &amp; lots of ideas for candidates and detection</a:t>
                </a:r>
              </a:p>
              <a:p>
                <a:r>
                  <a:rPr lang="en-US" dirty="0"/>
                  <a:t>Inflation:  Keck/BICEP keep drilling down on the B-modes (more results soon!)</a:t>
                </a:r>
              </a:p>
              <a:p>
                <a:r>
                  <a:rPr lang="en-US" dirty="0"/>
                  <a:t>Dark Energy:  DESI (and DES 5yr) hint at something very interesting – not just </a:t>
                </a:r>
                <a:r>
                  <a:rPr lang="el-GR" dirty="0"/>
                  <a:t>Λ</a:t>
                </a:r>
                <a:r>
                  <a:rPr lang="en-US" dirty="0"/>
                  <a:t>!</a:t>
                </a:r>
              </a:p>
              <a:p>
                <a:r>
                  <a:rPr lang="en-US" dirty="0"/>
                  <a:t>Loose threads?</a:t>
                </a:r>
              </a:p>
              <a:p>
                <a:pPr lvl="1"/>
                <a:r>
                  <a:rPr lang="en-US" dirty="0"/>
                  <a:t>Hubble tension:  Wendy, </a:t>
                </a:r>
                <a:r>
                  <a:rPr lang="en-US" dirty="0" err="1"/>
                  <a:t>Licia</a:t>
                </a:r>
                <a:r>
                  <a:rPr lang="en-US" dirty="0"/>
                  <a:t> and Adam</a:t>
                </a:r>
              </a:p>
              <a:p>
                <a:pPr lvl="1"/>
                <a:r>
                  <a:rPr lang="en-US" dirty="0"/>
                  <a:t>Other tensions (e.g.,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JWST reveals the first billion years of cosmic history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367E566-60E4-96D5-EDD5-A0396ECCD3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11086"/>
                <a:ext cx="8229600" cy="4397829"/>
              </a:xfrm>
              <a:blipFill>
                <a:blip r:embed="rId2"/>
                <a:stretch>
                  <a:fillRect l="-1077" t="-2586" r="-107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38773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Michael S Turner</a:t>
            </a:r>
          </a:p>
        </p:txBody>
      </p:sp>
      <p:pic>
        <p:nvPicPr>
          <p:cNvPr id="328714" name="Picture 7"/>
          <p:cNvPicPr>
            <a:picLocks noChangeAspect="1" noChangeArrowheads="1"/>
          </p:cNvPicPr>
          <p:nvPr/>
        </p:nvPicPr>
        <p:blipFill>
          <a:blip r:embed="rId3">
            <a:lum bright="-4000" contrast="10000"/>
          </a:blip>
          <a:srcRect/>
          <a:stretch>
            <a:fillRect/>
          </a:stretch>
        </p:blipFill>
        <p:spPr bwMode="auto">
          <a:xfrm>
            <a:off x="2152515" y="1409062"/>
            <a:ext cx="4838969" cy="53124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114300" dir="28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28715" name="Text Box 8"/>
          <p:cNvSpPr txBox="1">
            <a:spLocks noChangeArrowheads="1"/>
          </p:cNvSpPr>
          <p:nvPr/>
        </p:nvSpPr>
        <p:spPr bwMode="auto">
          <a:xfrm>
            <a:off x="1295400" y="5148712"/>
            <a:ext cx="1828800" cy="1025525"/>
          </a:xfrm>
          <a:prstGeom prst="rect">
            <a:avLst/>
          </a:prstGeom>
          <a:solidFill>
            <a:srgbClr val="000000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Neutrinos contribute a few 0.1%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BC8602-517E-9947-90B9-9A1DDBF2D911}"/>
              </a:ext>
            </a:extLst>
          </p:cNvPr>
          <p:cNvSpPr txBox="1">
            <a:spLocks/>
          </p:cNvSpPr>
          <p:nvPr/>
        </p:nvSpPr>
        <p:spPr>
          <a:xfrm>
            <a:off x="457200" y="166152"/>
            <a:ext cx="8229600" cy="10953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DM:  Circa 1990 – 2010</a:t>
            </a:r>
          </a:p>
        </p:txBody>
      </p:sp>
    </p:spTree>
    <p:extLst>
      <p:ext uri="{BB962C8B-B14F-4D97-AF65-F5344CB8AC3E}">
        <p14:creationId xmlns:p14="http://schemas.microsoft.com/office/powerpoint/2010/main" val="2515006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1954" name="Picture 4" descr="DesparatelySeekingDarkMatter"/>
          <p:cNvPicPr>
            <a:picLocks noChangeAspect="1" noChangeArrowheads="1"/>
          </p:cNvPicPr>
          <p:nvPr/>
        </p:nvPicPr>
        <p:blipFill rotWithShape="1">
          <a:blip r:embed="rId3">
            <a:lum bright="-12000" contrast="28000"/>
          </a:blip>
          <a:srcRect t="2353" r="10257" b="2001"/>
          <a:stretch/>
        </p:blipFill>
        <p:spPr bwMode="auto">
          <a:xfrm>
            <a:off x="485775" y="361949"/>
            <a:ext cx="8124825" cy="628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294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381955" name="TextBox 2"/>
          <p:cNvSpPr txBox="1">
            <a:spLocks noChangeArrowheads="1"/>
          </p:cNvSpPr>
          <p:nvPr/>
        </p:nvSpPr>
        <p:spPr bwMode="auto">
          <a:xfrm>
            <a:off x="4114800" y="4588102"/>
            <a:ext cx="4495800" cy="206210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u="sng" dirty="0">
                <a:solidFill>
                  <a:srgbClr val="FF0000"/>
                </a:solidFill>
                <a:latin typeface="Helvetica" charset="0"/>
              </a:rPr>
              <a:t>Full Court Press!!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Produce at LHC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Detect particles in our halo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Helvetica" charset="0"/>
              </a:rPr>
              <a:t> Detect annihilation products</a:t>
            </a:r>
          </a:p>
          <a:p>
            <a:pPr algn="ctr"/>
            <a:r>
              <a:rPr lang="en-US" sz="2400" b="1" u="sng" dirty="0">
                <a:solidFill>
                  <a:srgbClr val="FF0000"/>
                </a:solidFill>
                <a:latin typeface="Helvetica" charset="0"/>
              </a:rPr>
              <a:t>But where is the WIMP?</a:t>
            </a:r>
            <a:endParaRPr lang="en-US" sz="2400" b="1" dirty="0">
              <a:solidFill>
                <a:srgbClr val="FF0000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1159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BCFD8E-7139-7341-A84A-DCE7C24B9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93369" y="1481496"/>
            <a:ext cx="6757261" cy="5221521"/>
          </a:xfrm>
          <a:effectLst>
            <a:outerShdw blurRad="50800" dist="127000" dir="306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71DEBBF-EBB1-E545-B3B3-462E40E76A2D}"/>
              </a:ext>
            </a:extLst>
          </p:cNvPr>
          <p:cNvSpPr txBox="1">
            <a:spLocks/>
          </p:cNvSpPr>
          <p:nvPr/>
        </p:nvSpPr>
        <p:spPr>
          <a:xfrm>
            <a:off x="1366787" y="245763"/>
            <a:ext cx="6420051" cy="98627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/>
              <a:t>No lack of new ideas!</a:t>
            </a:r>
          </a:p>
        </p:txBody>
      </p:sp>
    </p:spTree>
    <p:extLst>
      <p:ext uri="{BB962C8B-B14F-4D97-AF65-F5344CB8AC3E}">
        <p14:creationId xmlns:p14="http://schemas.microsoft.com/office/powerpoint/2010/main" val="2773496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iquid Helium Delivery__BICEP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345" y="1675051"/>
            <a:ext cx="8627309" cy="485286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96529" y="258454"/>
            <a:ext cx="5967876" cy="114300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Keck/BICEP continue to lead the way on B-modes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18EBBB-7704-78FA-EA06-17B777105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220229" y="2663947"/>
            <a:ext cx="3229490" cy="1808514"/>
          </a:xfrm>
          <a:prstGeom prst="rect">
            <a:avLst/>
          </a:prstGeom>
          <a:effectLst>
            <a:outerShdw blurRad="50800" dist="114300" dir="28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D9D720-4C0F-7CB5-2FD5-EC315034DA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69" y="1873809"/>
            <a:ext cx="4362575" cy="137013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function&#10;&#10;Description automatically generated">
            <a:extLst>
              <a:ext uri="{FF2B5EF4-FFF2-40B4-BE49-F238E27FC236}">
                <a16:creationId xmlns:a16="http://schemas.microsoft.com/office/drawing/2014/main" id="{3D8B80C6-ACD6-BA09-FAF7-67F577B6D9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528" y="2295960"/>
            <a:ext cx="5044783" cy="3664640"/>
          </a:xfrm>
          <a:prstGeom prst="rect">
            <a:avLst/>
          </a:prstGeom>
        </p:spPr>
      </p:pic>
      <p:pic>
        <p:nvPicPr>
          <p:cNvPr id="4" name="Picture 3" descr="A document with text on it&#10;&#10;Description automatically generated">
            <a:extLst>
              <a:ext uri="{FF2B5EF4-FFF2-40B4-BE49-F238E27FC236}">
                <a16:creationId xmlns:a16="http://schemas.microsoft.com/office/drawing/2014/main" id="{5775B97B-467B-BA9E-4C3E-AB36A1D70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517" y="2411366"/>
            <a:ext cx="3631862" cy="343382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BDAF532-D884-F361-B1E0-264C17BBE6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431218" y="460086"/>
                <a:ext cx="6440935" cy="1302212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dirty="0"/>
                  <a:t>2018:  r &lt; 0.036 (95% cl),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=0.009</m:t>
                    </m:r>
                  </m:oMath>
                </a14:m>
                <a:endParaRPr lang="en-US" dirty="0"/>
              </a:p>
              <a:p>
                <a:r>
                  <a:rPr lang="en-US" dirty="0"/>
                  <a:t>2024 or 2025: 5 years more data, more bands, more detectors &amp;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=0.005 </m:t>
                    </m:r>
                  </m:oMath>
                </a14:m>
                <a:r>
                  <a:rPr lang="en-US" dirty="0"/>
                  <a:t>expected</a:t>
                </a:r>
              </a:p>
              <a:p>
                <a:r>
                  <a:rPr lang="en-US" dirty="0"/>
                  <a:t>Simons Observatory, CMB S4?, </a:t>
                </a:r>
                <a:r>
                  <a:rPr lang="en-US" dirty="0" err="1"/>
                  <a:t>Litebird</a:t>
                </a:r>
                <a:r>
                  <a:rPr lang="en-US" dirty="0"/>
                  <a:t> ahead</a:t>
                </a:r>
              </a:p>
            </p:txBody>
          </p:sp>
        </mc:Choice>
        <mc:Fallback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CBDAF532-D884-F361-B1E0-264C17BBE6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31218" y="460086"/>
                <a:ext cx="6440935" cy="1302212"/>
              </a:xfrm>
              <a:blipFill>
                <a:blip r:embed="rId4"/>
                <a:stretch>
                  <a:fillRect l="-786" t="-6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9438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aper with text on it&#10;&#10;Description automatically generated">
            <a:extLst>
              <a:ext uri="{FF2B5EF4-FFF2-40B4-BE49-F238E27FC236}">
                <a16:creationId xmlns:a16="http://schemas.microsoft.com/office/drawing/2014/main" id="{EC0828DE-9AC9-727B-B806-61A51F24DE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196" y="0"/>
            <a:ext cx="5309606" cy="685800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134E4BA0-EF77-4142-D9A7-8E5216DFE0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2327" y="124287"/>
            <a:ext cx="4539343" cy="656318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4800" dirty="0" err="1"/>
              <a:t>Lemaître</a:t>
            </a:r>
            <a:r>
              <a:rPr lang="en-US" sz="4800" dirty="0"/>
              <a:t> 2017</a:t>
            </a:r>
          </a:p>
        </p:txBody>
      </p:sp>
    </p:spTree>
    <p:extLst>
      <p:ext uri="{BB962C8B-B14F-4D97-AF65-F5344CB8AC3E}">
        <p14:creationId xmlns:p14="http://schemas.microsoft.com/office/powerpoint/2010/main" val="26517045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JWST reveals the billion years</a:t>
            </a:r>
            <a:br>
              <a:rPr lang="en-US" dirty="0"/>
            </a:br>
            <a:r>
              <a:rPr lang="en-US" sz="2800" dirty="0"/>
              <a:t>bigger aperture, IR, better site, higher resolution and SPECTRA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46AC8-A7B5-1112-1902-D4B88609046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/>
              <a:t>“Uninhibited,” bursty star formation – faster than expected</a:t>
            </a:r>
          </a:p>
          <a:p>
            <a:r>
              <a:rPr lang="en-US" dirty="0"/>
              <a:t>Small, messy galaxies with lots of UV radiation beyond z = 10 with spectra not seen at low z</a:t>
            </a:r>
          </a:p>
          <a:p>
            <a:r>
              <a:rPr lang="en-US" dirty="0"/>
              <a:t>But, hard to connect light to mass to constrain </a:t>
            </a:r>
            <a:r>
              <a:rPr lang="el-GR" dirty="0"/>
              <a:t>Λ</a:t>
            </a:r>
            <a:r>
              <a:rPr lang="en-US" dirty="0"/>
              <a:t>CDM (don’t believe everything you read!).  Some lessons?</a:t>
            </a:r>
          </a:p>
          <a:p>
            <a:pPr lvl="1"/>
            <a:r>
              <a:rPr lang="en-US" dirty="0"/>
              <a:t>Early lenses reveal galactic substructure down to 10</a:t>
            </a:r>
            <a:r>
              <a:rPr lang="en-US" baseline="30000" dirty="0"/>
              <a:t>7</a:t>
            </a:r>
            <a:r>
              <a:rPr lang="en-US" dirty="0"/>
              <a:t> solar masses (Keeley et al arXiv:2405.01620) </a:t>
            </a:r>
            <a:r>
              <a:rPr lang="en-US" dirty="0">
                <a:sym typeface="Wingdings" pitchFamily="2" charset="2"/>
              </a:rPr>
              <a:t> m &gt; 6 keV</a:t>
            </a:r>
            <a:endParaRPr lang="en-US" dirty="0"/>
          </a:p>
          <a:p>
            <a:pPr lvl="1"/>
            <a:r>
              <a:rPr lang="en-US" dirty="0"/>
              <a:t>SMBH at z &gt; 4 with masses from 4 x 10</a:t>
            </a:r>
            <a:r>
              <a:rPr lang="en-US" baseline="30000" dirty="0"/>
              <a:t>5</a:t>
            </a:r>
            <a:r>
              <a:rPr lang="en-US" dirty="0"/>
              <a:t> to 8 x 10</a:t>
            </a:r>
            <a:r>
              <a:rPr lang="en-US" baseline="30000" dirty="0"/>
              <a:t>7</a:t>
            </a:r>
            <a:r>
              <a:rPr lang="en-US" dirty="0"/>
              <a:t> solar masses (</a:t>
            </a:r>
            <a:r>
              <a:rPr lang="en-US" dirty="0" err="1"/>
              <a:t>Maiolino</a:t>
            </a:r>
            <a:r>
              <a:rPr lang="en-US" dirty="0"/>
              <a:t> et al, arXiv:230801230) -- challenge to make (need seeds?)</a:t>
            </a:r>
          </a:p>
          <a:p>
            <a:r>
              <a:rPr lang="en-US" dirty="0"/>
              <a:t>New light on the distance scale (Wendy and Adam)</a:t>
            </a:r>
          </a:p>
        </p:txBody>
      </p:sp>
    </p:spTree>
    <p:extLst>
      <p:ext uri="{BB962C8B-B14F-4D97-AF65-F5344CB8AC3E}">
        <p14:creationId xmlns:p14="http://schemas.microsoft.com/office/powerpoint/2010/main" val="1152371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60CB401-E54F-76AE-0FC9-ABAE0CC669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96" y="388258"/>
            <a:ext cx="8125407" cy="45502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8F1D29-085F-885B-C87C-B56FF6840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250" y="3712029"/>
            <a:ext cx="4425042" cy="295002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D81083-CC72-D460-058B-62AFA5905987}"/>
              </a:ext>
            </a:extLst>
          </p:cNvPr>
          <p:cNvSpPr txBox="1"/>
          <p:nvPr/>
        </p:nvSpPr>
        <p:spPr>
          <a:xfrm>
            <a:off x="3203509" y="2622751"/>
            <a:ext cx="51219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Adieu James:  December 25, 2021</a:t>
            </a:r>
          </a:p>
        </p:txBody>
      </p:sp>
    </p:spTree>
    <p:extLst>
      <p:ext uri="{BB962C8B-B14F-4D97-AF65-F5344CB8AC3E}">
        <p14:creationId xmlns:p14="http://schemas.microsoft.com/office/powerpoint/2010/main" val="33003678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1B650-D72A-A046-B5C5-722D28EFE3F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The power of infrared eyes!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69ED56-3AB8-3C49-A766-8D9F2C87B9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3000" contrast="15000"/>
                    </a14:imgEffect>
                  </a14:imgLayer>
                </a14:imgProps>
              </a:ext>
            </a:extLst>
          </a:blip>
          <a:srcRect r="51390"/>
          <a:stretch/>
        </p:blipFill>
        <p:spPr>
          <a:xfrm>
            <a:off x="263550" y="1722923"/>
            <a:ext cx="4188708" cy="45238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C86847-F3C8-F842-B372-78FEE50E694E}"/>
              </a:ext>
            </a:extLst>
          </p:cNvPr>
          <p:cNvSpPr txBox="1"/>
          <p:nvPr/>
        </p:nvSpPr>
        <p:spPr>
          <a:xfrm>
            <a:off x="5784783" y="6367415"/>
            <a:ext cx="1897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JWST NIR Deep Field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609EF8-4517-F44F-A96C-252C2E4FB099}"/>
              </a:ext>
            </a:extLst>
          </p:cNvPr>
          <p:cNvSpPr txBox="1"/>
          <p:nvPr/>
        </p:nvSpPr>
        <p:spPr>
          <a:xfrm>
            <a:off x="1086049" y="6367415"/>
            <a:ext cx="2347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Hubble Optical Deep Field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7399E6-2F88-276D-67E0-9234F628F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549" y="1722923"/>
            <a:ext cx="8616901" cy="452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9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B3A5B39-8E26-0A62-2E92-FA7875C2A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765" b="7145"/>
          <a:stretch/>
        </p:blipFill>
        <p:spPr>
          <a:xfrm>
            <a:off x="108856" y="40192"/>
            <a:ext cx="4767943" cy="3388808"/>
          </a:xfrm>
          <a:prstGeom prst="rect">
            <a:avLst/>
          </a:prstGeom>
        </p:spPr>
      </p:pic>
      <p:pic>
        <p:nvPicPr>
          <p:cNvPr id="6" name="Picture 5" descr="A graph showing the difference between red and blue dots&#10;&#10;Description automatically generated">
            <a:extLst>
              <a:ext uri="{FF2B5EF4-FFF2-40B4-BE49-F238E27FC236}">
                <a16:creationId xmlns:a16="http://schemas.microsoft.com/office/drawing/2014/main" id="{42E66490-DE79-08A9-23F8-72EA3DDEDE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0461" r="6582"/>
          <a:stretch/>
        </p:blipFill>
        <p:spPr>
          <a:xfrm>
            <a:off x="202693" y="3671837"/>
            <a:ext cx="8738613" cy="30268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A4DC30-AD6F-A6A7-5C83-059B934C864B}"/>
              </a:ext>
            </a:extLst>
          </p:cNvPr>
          <p:cNvSpPr txBox="1"/>
          <p:nvPr/>
        </p:nvSpPr>
        <p:spPr>
          <a:xfrm>
            <a:off x="5616934" y="6329328"/>
            <a:ext cx="3324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ISSI Workshop, </a:t>
            </a:r>
            <a:r>
              <a:rPr lang="en-US" dirty="0" err="1"/>
              <a:t>arXiv</a:t>
            </a:r>
            <a:r>
              <a:rPr lang="en-US" dirty="0"/>
              <a:t>: 2405.21054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8508BFA-10E6-C1E7-7C6D-3A314348A1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99689" y="876119"/>
            <a:ext cx="3845054" cy="201671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en-US" sz="3200" dirty="0"/>
              <a:t>Lots of early, bursty and uninhibited star formation (unexpected)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CB496430-C943-4BE4-891E-29F51358BE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B1E9BC-D85B-8B52-9EF4-151EDD96DC78}"/>
              </a:ext>
            </a:extLst>
          </p:cNvPr>
          <p:cNvSpPr txBox="1"/>
          <p:nvPr/>
        </p:nvSpPr>
        <p:spPr>
          <a:xfrm>
            <a:off x="108856" y="3128445"/>
            <a:ext cx="17908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Madau</a:t>
            </a:r>
            <a:r>
              <a:rPr lang="en-US" sz="1200" dirty="0"/>
              <a:t> &amp; Dickinson, 2014</a:t>
            </a:r>
          </a:p>
        </p:txBody>
      </p:sp>
    </p:spTree>
    <p:extLst>
      <p:ext uri="{BB962C8B-B14F-4D97-AF65-F5344CB8AC3E}">
        <p14:creationId xmlns:p14="http://schemas.microsoft.com/office/powerpoint/2010/main" val="382158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D9B9CE-907E-D6AB-DF23-0197DCF7E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458" y="1345300"/>
            <a:ext cx="5975345" cy="542561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5813C3D-548D-29E7-0A8E-82DE61238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654" y="216449"/>
            <a:ext cx="6982691" cy="864206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/>
              <a:t>Lots of high redshift galaxies</a:t>
            </a:r>
          </a:p>
        </p:txBody>
      </p:sp>
    </p:spTree>
    <p:extLst>
      <p:ext uri="{BB962C8B-B14F-4D97-AF65-F5344CB8AC3E}">
        <p14:creationId xmlns:p14="http://schemas.microsoft.com/office/powerpoint/2010/main" val="20913918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1064CDC-97C8-BDB2-7795-6A439894F5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80"/>
          <a:stretch/>
        </p:blipFill>
        <p:spPr>
          <a:xfrm>
            <a:off x="457200" y="4553388"/>
            <a:ext cx="3543721" cy="2161564"/>
          </a:xfrm>
          <a:prstGeom prst="rect">
            <a:avLst/>
          </a:prstGeom>
          <a:effectLst>
            <a:outerShdw blurRad="50800" dist="50800" dir="4250819" algn="ctr" rotWithShape="0">
              <a:srgbClr val="000000">
                <a:alpha val="43137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C9CE20E-A80D-F4E7-C6E3-C849B1E07CC4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Poster child:  GN-z11</a:t>
            </a:r>
            <a:br>
              <a:rPr lang="en-US" dirty="0"/>
            </a:br>
            <a:r>
              <a:rPr lang="en-US" sz="2000" dirty="0"/>
              <a:t>found with HST (candidate z = 11 galaxy), studied with JWST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B32E824-E61F-A24E-0CC6-E1AC807CFC0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1531" y="1563437"/>
                <a:ext cx="4114801" cy="2329021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z = 10.60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± </m:t>
                    </m:r>
                  </m:oMath>
                </a14:m>
                <a:r>
                  <a:rPr lang="en-US" dirty="0"/>
                  <a:t>0.0013</a:t>
                </a:r>
              </a:p>
              <a:p>
                <a:r>
                  <a:rPr lang="en-US" dirty="0" err="1"/>
                  <a:t>d</a:t>
                </a:r>
                <a:r>
                  <a:rPr lang="en-US" baseline="-25000" dirty="0" err="1"/>
                  <a:t>C</a:t>
                </a:r>
                <a:r>
                  <a:rPr lang="en-US" dirty="0"/>
                  <a:t> = 31.2 Bly</a:t>
                </a:r>
              </a:p>
              <a:p>
                <a:r>
                  <a:rPr lang="en-US" dirty="0"/>
                  <a:t>d</a:t>
                </a:r>
                <a:r>
                  <a:rPr lang="en-US" baseline="-25000" dirty="0"/>
                  <a:t>L </a:t>
                </a:r>
                <a:r>
                  <a:rPr lang="en-US" dirty="0"/>
                  <a:t>= 362 Bly</a:t>
                </a:r>
              </a:p>
              <a:p>
                <a:r>
                  <a:rPr lang="en-US" dirty="0" err="1"/>
                  <a:t>d</a:t>
                </a:r>
                <a:r>
                  <a:rPr lang="en-US" baseline="-25000" dirty="0" err="1"/>
                  <a:t>A</a:t>
                </a:r>
                <a:r>
                  <a:rPr lang="en-US" dirty="0"/>
                  <a:t> = 2.69 Bly (z = 0.25)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0" name="Content Placeholder 9">
                <a:extLst>
                  <a:ext uri="{FF2B5EF4-FFF2-40B4-BE49-F238E27FC236}">
                    <a16:creationId xmlns:a16="http://schemas.microsoft.com/office/drawing/2014/main" id="{2B32E824-E61F-A24E-0CC6-E1AC807CFC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1531" y="1563437"/>
                <a:ext cx="4114801" cy="2329021"/>
              </a:xfrm>
              <a:blipFill>
                <a:blip r:embed="rId3"/>
                <a:stretch>
                  <a:fillRect l="-2761" t="-2688" b="-215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9F12FA7-DE29-EA47-061D-066B8230D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0169" y="1725286"/>
            <a:ext cx="4432300" cy="4838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2A6EA7-144B-C383-565B-24EA53D6EB5D}"/>
              </a:ext>
            </a:extLst>
          </p:cNvPr>
          <p:cNvSpPr txBox="1"/>
          <p:nvPr/>
        </p:nvSpPr>
        <p:spPr>
          <a:xfrm>
            <a:off x="578608" y="4038257"/>
            <a:ext cx="330090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NB: </a:t>
            </a:r>
            <a:r>
              <a:rPr lang="en-US" dirty="0" err="1"/>
              <a:t>d</a:t>
            </a:r>
            <a:r>
              <a:rPr lang="en-US" baseline="-25000" dirty="0" err="1"/>
              <a:t>A</a:t>
            </a:r>
            <a:r>
              <a:rPr lang="en-US" dirty="0"/>
              <a:t> = </a:t>
            </a:r>
            <a:r>
              <a:rPr lang="en-US" dirty="0" err="1"/>
              <a:t>d</a:t>
            </a:r>
            <a:r>
              <a:rPr lang="en-US" baseline="-25000" dirty="0" err="1"/>
              <a:t>C</a:t>
            </a:r>
            <a:r>
              <a:rPr lang="en-US" dirty="0"/>
              <a:t>/(1+z) and d</a:t>
            </a:r>
            <a:r>
              <a:rPr lang="en-US" baseline="-25000" dirty="0"/>
              <a:t>L</a:t>
            </a:r>
            <a:r>
              <a:rPr lang="en-US" dirty="0"/>
              <a:t> = (1+z)</a:t>
            </a:r>
            <a:r>
              <a:rPr lang="en-US" dirty="0" err="1"/>
              <a:t>d</a:t>
            </a:r>
            <a:r>
              <a:rPr lang="en-US" baseline="-25000" dirty="0" err="1"/>
              <a:t>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23765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0B6D79-E258-36A9-4F5E-30C19510D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610" y="2773363"/>
            <a:ext cx="9171215" cy="3668486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74F2469F-19C3-9004-3D1B-DB831CD59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397" y="228600"/>
            <a:ext cx="4267200" cy="718458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GN-z11 (cont’d)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2580D9-4624-6CF4-3C0B-93F8D4E4A7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7284" y="1262744"/>
            <a:ext cx="5769429" cy="1273629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dirty="0"/>
              <a:t>100 pc resolution at </a:t>
            </a:r>
            <a:r>
              <a:rPr lang="en-US" dirty="0" err="1"/>
              <a:t>d</a:t>
            </a:r>
            <a:r>
              <a:rPr lang="en-US" baseline="-25000" dirty="0" err="1"/>
              <a:t>C</a:t>
            </a:r>
            <a:r>
              <a:rPr lang="en-US" dirty="0"/>
              <a:t> = 32 </a:t>
            </a:r>
            <a:r>
              <a:rPr lang="en-US" dirty="0" err="1"/>
              <a:t>BLy</a:t>
            </a:r>
            <a:endParaRPr lang="en-US" dirty="0"/>
          </a:p>
          <a:p>
            <a:r>
              <a:rPr lang="en-US" dirty="0"/>
              <a:t>10</a:t>
            </a:r>
            <a:r>
              <a:rPr lang="en-US" baseline="30000" dirty="0"/>
              <a:t>9</a:t>
            </a:r>
            <a:r>
              <a:rPr lang="en-US" dirty="0"/>
              <a:t> solar masses in stars</a:t>
            </a:r>
          </a:p>
          <a:p>
            <a:r>
              <a:rPr lang="en-US" dirty="0"/>
              <a:t>few x 10</a:t>
            </a:r>
            <a:r>
              <a:rPr lang="en-US" baseline="30000" dirty="0"/>
              <a:t>6</a:t>
            </a:r>
            <a:r>
              <a:rPr lang="en-US" dirty="0"/>
              <a:t> solar mass BH (so big, so early)</a:t>
            </a:r>
          </a:p>
          <a:p>
            <a:r>
              <a:rPr lang="en-US" dirty="0"/>
              <a:t>Look at that spectrum of a redshift 10.6 object!</a:t>
            </a:r>
          </a:p>
        </p:txBody>
      </p:sp>
    </p:spTree>
    <p:extLst>
      <p:ext uri="{BB962C8B-B14F-4D97-AF65-F5344CB8AC3E}">
        <p14:creationId xmlns:p14="http://schemas.microsoft.com/office/powerpoint/2010/main" val="1421782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7395" y="224762"/>
            <a:ext cx="6209210" cy="114300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DESI (and DES 5 </a:t>
            </a:r>
            <a:r>
              <a:rPr lang="en-US" dirty="0" err="1"/>
              <a:t>yr</a:t>
            </a:r>
            <a:r>
              <a:rPr lang="en-US" dirty="0"/>
              <a:t>) </a:t>
            </a:r>
            <a:br>
              <a:rPr lang="en-US" dirty="0"/>
            </a:br>
            <a:r>
              <a:rPr lang="en-US" sz="3100" dirty="0"/>
              <a:t>hints that dark energy evolves (i.e., not </a:t>
            </a:r>
            <a:r>
              <a:rPr lang="el-GR" sz="3100" dirty="0"/>
              <a:t>Λ</a:t>
            </a:r>
            <a:r>
              <a:rPr lang="en-US" sz="3100" dirty="0"/>
              <a:t>)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646AC8-A7B5-1112-1902-D4B88609046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92500"/>
              </a:bodyPr>
              <a:lstStyle/>
              <a:p>
                <a:r>
                  <a:rPr lang="en-US" dirty="0"/>
                  <a:t>DESI year 1 alone:  20M redshifts and BAO distances to z = 4</a:t>
                </a:r>
              </a:p>
              <a:p>
                <a:r>
                  <a:rPr lang="el-GR" dirty="0"/>
                  <a:t>Λ</a:t>
                </a:r>
                <a:r>
                  <a:rPr lang="en-US" dirty="0"/>
                  <a:t>CDM is a reasonable fit, but a (3-4)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better fit is evolving dark energy w</a:t>
                </a:r>
                <a:r>
                  <a:rPr lang="en-US" baseline="-25000" dirty="0"/>
                  <a:t>0</a:t>
                </a:r>
                <a:r>
                  <a:rPr lang="en-US" dirty="0"/>
                  <a:t> = -0.7 and </a:t>
                </a:r>
                <a:r>
                  <a:rPr lang="en-US" dirty="0" err="1"/>
                  <a:t>w</a:t>
                </a:r>
                <a:r>
                  <a:rPr lang="en-US" baseline="-25000" dirty="0" err="1"/>
                  <a:t>a</a:t>
                </a:r>
                <a:r>
                  <a:rPr lang="en-US" dirty="0"/>
                  <a:t> = -1</a:t>
                </a:r>
              </a:p>
              <a:p>
                <a:r>
                  <a:rPr lang="en-US" dirty="0"/>
                  <a:t>If the result holds up, something is going on right now AND BIG NEWS ABOUT DARK ENERGY</a:t>
                </a:r>
              </a:p>
              <a:p>
                <a:r>
                  <a:rPr lang="en-US" dirty="0"/>
                  <a:t>Matilde de Abreu (UCLA UG) and I have looked at this:  a rolling scalar field is a better fit than </a:t>
                </a:r>
                <a:r>
                  <a:rPr lang="el-GR" dirty="0"/>
                  <a:t>Λ</a:t>
                </a:r>
                <a:r>
                  <a:rPr lang="en-US" dirty="0"/>
                  <a:t>CDM or w</a:t>
                </a:r>
                <a:r>
                  <a:rPr lang="en-US" baseline="-25000" dirty="0"/>
                  <a:t>0</a:t>
                </a:r>
                <a:r>
                  <a:rPr lang="en-US" dirty="0"/>
                  <a:t>/</a:t>
                </a:r>
                <a:r>
                  <a:rPr lang="en-US" dirty="0" err="1"/>
                  <a:t>w</a:t>
                </a:r>
                <a:r>
                  <a:rPr lang="en-US" baseline="-25000" dirty="0" err="1"/>
                  <a:t>a</a:t>
                </a:r>
                <a:r>
                  <a:rPr lang="en-US" dirty="0"/>
                  <a:t> (and better motivated)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0646AC8-A7B5-1112-1902-D4B88609046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538" t="-1397" r="-1385" b="-307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3171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F6E9BE-694E-1A55-DDB4-5FBB0B2B4E7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DESI fits to w</a:t>
            </a:r>
            <a:r>
              <a:rPr lang="en-US" baseline="-25000" dirty="0"/>
              <a:t>0</a:t>
            </a:r>
            <a:r>
              <a:rPr lang="en-US" dirty="0"/>
              <a:t>w</a:t>
            </a:r>
            <a:r>
              <a:rPr lang="en-US" baseline="-25000" dirty="0"/>
              <a:t>a</a:t>
            </a:r>
            <a:r>
              <a:rPr lang="en-US" dirty="0"/>
              <a:t> (DES 5yr similar)</a:t>
            </a:r>
            <a:br>
              <a:rPr lang="en-US" dirty="0"/>
            </a:br>
            <a:r>
              <a:rPr lang="en-US" sz="2400" dirty="0"/>
              <a:t>NB: w = w</a:t>
            </a:r>
            <a:r>
              <a:rPr lang="en-US" sz="2400" baseline="-25000" dirty="0"/>
              <a:t>0</a:t>
            </a:r>
            <a:r>
              <a:rPr lang="en-US" sz="2400" dirty="0"/>
              <a:t> + </a:t>
            </a:r>
            <a:r>
              <a:rPr lang="en-US" sz="2400" dirty="0" err="1"/>
              <a:t>w</a:t>
            </a:r>
            <a:r>
              <a:rPr lang="en-US" sz="2400" baseline="-25000" dirty="0" err="1"/>
              <a:t>a</a:t>
            </a:r>
            <a:r>
              <a:rPr lang="en-US" sz="2400" dirty="0"/>
              <a:t>(1-a) = w</a:t>
            </a:r>
            <a:r>
              <a:rPr lang="en-US" sz="2400" baseline="-25000" dirty="0"/>
              <a:t>0</a:t>
            </a:r>
            <a:r>
              <a:rPr lang="en-US" sz="2400" dirty="0"/>
              <a:t> + </a:t>
            </a:r>
            <a:r>
              <a:rPr lang="en-US" sz="2400" dirty="0" err="1"/>
              <a:t>w</a:t>
            </a:r>
            <a:r>
              <a:rPr lang="en-US" sz="2400" baseline="-25000" dirty="0" err="1"/>
              <a:t>a</a:t>
            </a:r>
            <a:r>
              <a:rPr lang="en-US" sz="2400" dirty="0" err="1"/>
              <a:t>z</a:t>
            </a:r>
            <a:r>
              <a:rPr lang="en-US" sz="2400" dirty="0"/>
              <a:t>/(1+z)</a:t>
            </a:r>
            <a:endParaRPr lang="en-US" dirty="0"/>
          </a:p>
        </p:txBody>
      </p:sp>
      <p:pic>
        <p:nvPicPr>
          <p:cNvPr id="5" name="Content Placeholder 4" descr="A diagram of a diagram of a complex object&#10;&#10;Description automatically generated with medium confidence">
            <a:extLst>
              <a:ext uri="{FF2B5EF4-FFF2-40B4-BE49-F238E27FC236}">
                <a16:creationId xmlns:a16="http://schemas.microsoft.com/office/drawing/2014/main" id="{FD908323-191D-5B4C-6F02-BA26CAC501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071590"/>
            <a:ext cx="8229600" cy="3583182"/>
          </a:xfrm>
          <a:effectLst>
            <a:outerShdw blurRad="50800" dist="50800" dir="24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37773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8DE064-0BFC-8CE1-6205-940BE01A32A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93748"/>
                <a:ext cx="8229600" cy="1387907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DESI BAO distances (few % precision)</a:t>
                </a:r>
                <a:br>
                  <a:rPr lang="en-US" dirty="0"/>
                </a:br>
                <a:r>
                  <a:rPr lang="en-US" sz="2700" dirty="0"/>
                  <a:t>note:</a:t>
                </a:r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  <m:d>
                          <m:d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 </a:t>
                </a:r>
                <a:r>
                  <a:rPr lang="en-US" sz="240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=∫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𝑑𝑧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408DE064-0BFC-8CE1-6205-940BE01A32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93748"/>
                <a:ext cx="8229600" cy="1387907"/>
              </a:xfrm>
              <a:blipFill>
                <a:blip r:embed="rId2"/>
                <a:stretch>
                  <a:fillRect t="-45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8E920C22-CB2B-CEAB-8BA3-AA55529D31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856064"/>
            <a:ext cx="8229600" cy="4014234"/>
          </a:xfrm>
          <a:effectLst>
            <a:outerShdw blurRad="50800" dist="50800" dir="2792095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8251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010B3F-8EA6-9FE4-2AD2-89A328880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3906"/>
            <a:ext cx="8229600" cy="4292414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l-GR" dirty="0"/>
              <a:t>Λ</a:t>
            </a:r>
            <a:r>
              <a:rPr lang="en-US" dirty="0"/>
              <a:t>CDM is a precision (few percent) phenomenological model supported by a wealth of data, which describes the evolution of the Universe from a tiny fraction of a second until today</a:t>
            </a:r>
          </a:p>
        </p:txBody>
      </p:sp>
    </p:spTree>
    <p:extLst>
      <p:ext uri="{BB962C8B-B14F-4D97-AF65-F5344CB8AC3E}">
        <p14:creationId xmlns:p14="http://schemas.microsoft.com/office/powerpoint/2010/main" val="126824254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AEF29-42F7-3A35-AA60-828FE6AAC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274638"/>
            <a:ext cx="8479971" cy="114300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Best-fit w</a:t>
            </a:r>
            <a:r>
              <a:rPr lang="en-US" baseline="-25000" dirty="0"/>
              <a:t>0</a:t>
            </a:r>
            <a:r>
              <a:rPr lang="en-US" dirty="0"/>
              <a:t>w</a:t>
            </a:r>
            <a:r>
              <a:rPr lang="en-US" baseline="-25000" dirty="0"/>
              <a:t>a</a:t>
            </a:r>
            <a:r>
              <a:rPr lang="en-US" dirty="0"/>
              <a:t> model compared to </a:t>
            </a:r>
            <a:r>
              <a:rPr lang="el-GR" dirty="0"/>
              <a:t>Λ</a:t>
            </a:r>
            <a:r>
              <a:rPr lang="en-US" dirty="0"/>
              <a:t>CDM   is the Universe is giving us the @@#!?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CBE5B7-5EC1-E072-12D9-C5BF9B980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805781"/>
            <a:ext cx="5943600" cy="4114800"/>
          </a:xfr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9002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5F837-993C-3692-812E-BAB5F2A0F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271133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w</a:t>
            </a:r>
            <a:r>
              <a:rPr lang="en-US" baseline="-25000" dirty="0"/>
              <a:t>0</a:t>
            </a:r>
            <a:r>
              <a:rPr lang="en-US" dirty="0"/>
              <a:t>w</a:t>
            </a:r>
            <a:r>
              <a:rPr lang="en-US" baseline="-25000" dirty="0"/>
              <a:t>a</a:t>
            </a:r>
            <a:r>
              <a:rPr lang="en-US" dirty="0"/>
              <a:t> parameterization maybe useful, but it is unphysical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CC9D0D2-AF04-E813-E6E6-7CEACC3029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1805781"/>
            <a:ext cx="5943600" cy="4114800"/>
          </a:xfrm>
          <a:effectLst>
            <a:outerShdw blurRad="50800" dist="50800" dir="324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986180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4C2A91-13D5-D448-5EEE-4B4D360ADB2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161585"/>
                <a:ext cx="8229600" cy="1482158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Scalar field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br>
                  <a:rPr lang="en-US" b="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64C2A91-13D5-D448-5EEE-4B4D360ADB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161585"/>
                <a:ext cx="8229600" cy="1482158"/>
              </a:xfrm>
              <a:blipFill>
                <a:blip r:embed="rId2"/>
                <a:stretch>
                  <a:fillRect t="-840" b="-1176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C4E97D-B409-7394-1215-7E053A172A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400" y="1920141"/>
            <a:ext cx="4419600" cy="2762251"/>
          </a:xfrm>
          <a:effectLst>
            <a:outerShdw blurRad="50800" dist="50800" dir="34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86774B6-485A-255A-D488-058CA28E7D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3657" y="3659301"/>
            <a:ext cx="4859382" cy="3037114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027773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F372675-E2A4-6B25-4CE1-5C6ED7B7BB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457200" y="274637"/>
                <a:ext cx="8229600" cy="1288155"/>
              </a:xfr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Scalar field works just as well (with one less parameter, only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5F372675-E2A4-6B25-4CE1-5C6ED7B7BB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57200" y="274637"/>
                <a:ext cx="8229600" cy="1288155"/>
              </a:xfrm>
              <a:blipFill>
                <a:blip r:embed="rId2"/>
                <a:stretch>
                  <a:fillRect l="-154" t="-9709" b="-2135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CA610B-2235-6367-706F-B31511CFD6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00200" y="1805781"/>
            <a:ext cx="5943600" cy="411480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A1508B9A-529C-ACF0-133D-F0178AB208B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57200" y="3050495"/>
                <a:ext cx="8229600" cy="166302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 anchor="ctr">
                <a:normAutofit fontScale="67500" lnSpcReduction="20000"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dirty="0"/>
                  <a:t>Exciting, but this is not the time to get carried away!  Much more to come and remember precision cosmology is really hard!</a:t>
                </a:r>
              </a:p>
              <a:p>
                <a:r>
                  <a:rPr lang="en-US" dirty="0"/>
                  <a:t>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≃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−33</m:t>
                        </m:r>
                      </m:sup>
                    </m:sSup>
                  </m:oMath>
                </a14:m>
                <a:r>
                  <a:rPr lang="en-US" dirty="0"/>
                  <a:t> eV</a:t>
                </a:r>
              </a:p>
            </p:txBody>
          </p:sp>
        </mc:Choice>
        <mc:Fallback>
          <p:sp>
            <p:nvSpPr>
              <p:cNvPr id="6" name="Title 1">
                <a:extLst>
                  <a:ext uri="{FF2B5EF4-FFF2-40B4-BE49-F238E27FC236}">
                    <a16:creationId xmlns:a16="http://schemas.microsoft.com/office/drawing/2014/main" id="{A1508B9A-529C-ACF0-133D-F0178AB20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050495"/>
                <a:ext cx="8229600" cy="1663020"/>
              </a:xfrm>
              <a:prstGeom prst="rect">
                <a:avLst/>
              </a:prstGeom>
              <a:blipFill>
                <a:blip r:embed="rId4"/>
                <a:stretch>
                  <a:fillRect l="-1538" t="-5263" r="-3538" b="-827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484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919D8-3E4A-AE0E-906D-6C53C6215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67076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The path forward</a:t>
            </a:r>
            <a:br>
              <a:rPr lang="en-US" dirty="0"/>
            </a:br>
            <a:r>
              <a:rPr lang="el-GR" dirty="0"/>
              <a:t>Λ</a:t>
            </a:r>
            <a:r>
              <a:rPr lang="en-US" dirty="0"/>
              <a:t>CDM: Make it, break it, or extend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343F01-2CB2-BDD3-E1B4-58AAF4D78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23160"/>
            <a:ext cx="8229600" cy="2822171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Big data and precision measurements are likely to lead the way:  DESI, Euclid, LSST, Roman, CMB-S4, </a:t>
            </a:r>
            <a:r>
              <a:rPr lang="en-US" dirty="0" err="1"/>
              <a:t>Litebird</a:t>
            </a:r>
            <a:r>
              <a:rPr lang="en-US" dirty="0"/>
              <a:t>, HL-LHC, DUNE, FCC, …, dark matter searches</a:t>
            </a:r>
          </a:p>
          <a:p>
            <a:r>
              <a:rPr lang="en-US" dirty="0"/>
              <a:t>But, don’t give up on bold ideas</a:t>
            </a:r>
          </a:p>
        </p:txBody>
      </p:sp>
    </p:spTree>
    <p:extLst>
      <p:ext uri="{BB962C8B-B14F-4D97-AF65-F5344CB8AC3E}">
        <p14:creationId xmlns:p14="http://schemas.microsoft.com/office/powerpoint/2010/main" val="37387391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Ambitions for “the third paradigm”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D1BF3B-5B5D-70DE-42E6-7E061A46C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25686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r>
              <a:rPr lang="en-US" dirty="0"/>
              <a:t>Fundamental model(s) for dark matter, dark energy and “inflation” (or something better)</a:t>
            </a:r>
          </a:p>
          <a:p>
            <a:r>
              <a:rPr lang="en-US" dirty="0"/>
              <a:t>No parameters:  the “automatic” Universe</a:t>
            </a:r>
          </a:p>
          <a:p>
            <a:r>
              <a:rPr lang="en-US" dirty="0"/>
              <a:t>Origin of the space, time and the Universe</a:t>
            </a:r>
          </a:p>
          <a:p>
            <a:r>
              <a:rPr lang="en-US" dirty="0"/>
              <a:t>Destiny of the Universe</a:t>
            </a:r>
          </a:p>
          <a:p>
            <a:r>
              <a:rPr lang="en-US" dirty="0"/>
              <a:t>Multiverse: up or out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/>
              <a:t>That is, finish </a:t>
            </a:r>
            <a:r>
              <a:rPr lang="en-US" dirty="0" err="1"/>
              <a:t>Lemaître’s</a:t>
            </a:r>
            <a:r>
              <a:rPr lang="en-US" dirty="0"/>
              <a:t> big dream!</a:t>
            </a:r>
          </a:p>
        </p:txBody>
      </p:sp>
    </p:spTree>
    <p:extLst>
      <p:ext uri="{BB962C8B-B14F-4D97-AF65-F5344CB8AC3E}">
        <p14:creationId xmlns:p14="http://schemas.microsoft.com/office/powerpoint/2010/main" val="22058903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04B3B9-7F5E-1963-1FEC-9116772F52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107168"/>
            <a:ext cx="7772400" cy="1984375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The grandest challenge in cosmology</a:t>
            </a:r>
            <a:r>
              <a:rPr lang="en-US"/>
              <a:t>:  </a:t>
            </a:r>
            <a:br>
              <a:rPr lang="en-US"/>
            </a:br>
            <a:r>
              <a:rPr lang="en-US"/>
              <a:t>Connect </a:t>
            </a:r>
            <a:r>
              <a:rPr lang="en-US" dirty="0"/>
              <a:t>big ideas with big data</a:t>
            </a:r>
          </a:p>
        </p:txBody>
      </p:sp>
    </p:spTree>
    <p:extLst>
      <p:ext uri="{BB962C8B-B14F-4D97-AF65-F5344CB8AC3E}">
        <p14:creationId xmlns:p14="http://schemas.microsoft.com/office/powerpoint/2010/main" val="37504902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800776" y="152400"/>
            <a:ext cx="7543800" cy="1828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Precision Cosmology!</a:t>
            </a:r>
            <a:endParaRPr kumimoji="0" lang="en-US" sz="5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17460" y="2209800"/>
            <a:ext cx="7543800" cy="18288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Precision Cosmology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kern="0" dirty="0">
                <a:latin typeface="+mj-lt"/>
                <a:ea typeface="+mj-ea"/>
                <a:cs typeface="+mj-cs"/>
              </a:rPr>
              <a:t>i</a:t>
            </a:r>
            <a:r>
              <a:rPr lang="en-US" sz="5400" b="1" kern="0" dirty="0">
                <a:effectLst/>
                <a:latin typeface="+mj-lt"/>
                <a:ea typeface="+mj-ea"/>
                <a:cs typeface="+mj-cs"/>
              </a:rPr>
              <a:t>s Hard</a:t>
            </a: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818812" y="4419600"/>
            <a:ext cx="7543800" cy="1828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>
            <a:outerShdw blurRad="50800" dist="76200" dir="2700000" algn="tl" rotWithShape="0">
              <a:schemeClr val="bg1">
                <a:alpha val="43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Accurate</a:t>
            </a:r>
            <a:r>
              <a:rPr kumimoji="0" lang="en-US" sz="54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</a:t>
            </a:r>
            <a:r>
              <a:rPr kumimoji="0" 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osmology</a:t>
            </a:r>
            <a:endParaRPr lang="en-US" sz="5400" kern="0" dirty="0">
              <a:effectLst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5400" b="1" kern="0" dirty="0">
                <a:effectLst/>
                <a:latin typeface="+mj-lt"/>
                <a:ea typeface="+mj-ea"/>
                <a:cs typeface="+mj-cs"/>
              </a:rPr>
              <a:t>is even Harder!</a:t>
            </a:r>
            <a:endParaRPr kumimoji="0" lang="en-US" sz="5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074986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D527ABB-8412-84DD-7175-13B57EF64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32"/>
            <a:ext cx="9429604" cy="701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18186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59980C-3030-360D-5E7C-C4634F3ED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"/>
            <a:ext cx="9307286" cy="674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954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5627" y="281353"/>
            <a:ext cx="5229581" cy="8440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274320" tIns="45720" rIns="27432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ΛCDM in plain English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half" idx="1"/>
          </p:nvPr>
        </p:nvSpPr>
        <p:spPr>
          <a:xfrm>
            <a:off x="330187" y="1607234"/>
            <a:ext cx="8341227" cy="4547382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marL="0" indent="0" algn="ctr">
              <a:spcBef>
                <a:spcPts val="0"/>
              </a:spcBef>
              <a:spcAft>
                <a:spcPts val="2400"/>
              </a:spcAft>
              <a:buNone/>
            </a:pPr>
            <a:r>
              <a:rPr lang="en-US" sz="2400" dirty="0"/>
              <a:t>… very-early accelerated expansion driven by the potential energy of a scalar field gives rise to a very-large, smooth, spatially flat patch that becomes all that we can see today.  </a:t>
            </a:r>
            <a:r>
              <a:rPr lang="en-US" sz="2400" b="1" u="sng" dirty="0"/>
              <a:t>Quantum fluctuations</a:t>
            </a:r>
            <a:r>
              <a:rPr lang="en-US" sz="2400" dirty="0"/>
              <a:t> during this </a:t>
            </a:r>
            <a:r>
              <a:rPr lang="en-US" sz="2400" b="1" u="sng" dirty="0"/>
              <a:t>inflationary</a:t>
            </a:r>
            <a:r>
              <a:rPr lang="en-US" sz="2400" dirty="0"/>
              <a:t> phase grow into the seeds for galaxies.  The conversion of potential field energy into heat produces the quark soup that evolves a baryon asymmetry and long-lived dark matter particles.  The excess of quarks over antiquarks (</a:t>
            </a:r>
            <a:r>
              <a:rPr lang="en-US" sz="2400" b="1" u="sng" dirty="0"/>
              <a:t>baryogenesis</a:t>
            </a:r>
            <a:r>
              <a:rPr lang="en-US" sz="2400" dirty="0"/>
              <a:t>) becomes neutrons and protons, later some light elements and finally atoms.  The gravity of the </a:t>
            </a:r>
            <a:r>
              <a:rPr lang="en-US" sz="2400" b="1" u="sng" dirty="0"/>
              <a:t>dark matter </a:t>
            </a:r>
            <a:r>
              <a:rPr lang="en-US" sz="2400" dirty="0"/>
              <a:t>particles drives the formation of structure from galaxies to superclusters and a mere 5 billion years ago the repulsive gravity of </a:t>
            </a:r>
            <a:r>
              <a:rPr lang="en-US" sz="2400" b="1" u="sng" dirty="0"/>
              <a:t>dark energy (</a:t>
            </a:r>
            <a:r>
              <a:rPr lang="el-GR" sz="2400" b="1" u="sng" dirty="0"/>
              <a:t>Λ</a:t>
            </a:r>
            <a:r>
              <a:rPr lang="en-US" sz="2400" b="1" u="sng" dirty="0"/>
              <a:t>)</a:t>
            </a:r>
            <a:r>
              <a:rPr lang="en-US" sz="2400" b="1" dirty="0"/>
              <a:t> </a:t>
            </a:r>
            <a:r>
              <a:rPr lang="en-US" sz="2400" dirty="0"/>
              <a:t>again drove accelerated expansion …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4306155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Rectangle 2">
            <a:extLst>
              <a:ext uri="{FF2B5EF4-FFF2-40B4-BE49-F238E27FC236}">
                <a16:creationId xmlns:a16="http://schemas.microsoft.com/office/drawing/2014/main" id="{F23540F3-DC07-5945-BC04-20DC645FE9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95263" y="-76200"/>
            <a:ext cx="9525001" cy="14192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US" sz="4800" b="1">
                <a:solidFill>
                  <a:schemeClr val="bg1"/>
                </a:solidFill>
                <a:ea typeface="ＭＳ Ｐゴシック" panose="020B0600070205080204" pitchFamily="34" charset="-128"/>
              </a:rPr>
              <a:t>1980: Fall of </a:t>
            </a:r>
            <a:r>
              <a:rPr lang="ja-JP" altLang="en-US" sz="4800" b="1">
                <a:solidFill>
                  <a:schemeClr val="bg1"/>
                </a:solidFill>
                <a:ea typeface="ＭＳ Ｐゴシック" panose="020B0600070205080204" pitchFamily="34" charset="-128"/>
              </a:rPr>
              <a:t>“</a:t>
            </a:r>
            <a:r>
              <a:rPr lang="en-US" altLang="ja-JP" sz="4800" b="1">
                <a:solidFill>
                  <a:schemeClr val="bg1"/>
                </a:solidFill>
                <a:ea typeface="ＭＳ Ｐゴシック" panose="020B0600070205080204" pitchFamily="34" charset="-128"/>
              </a:rPr>
              <a:t>The Hadron Wall</a:t>
            </a:r>
            <a:r>
              <a:rPr lang="ja-JP" altLang="en-US" sz="4800" b="1">
                <a:solidFill>
                  <a:schemeClr val="bg1"/>
                </a:solidFill>
                <a:ea typeface="ＭＳ Ｐゴシック" panose="020B0600070205080204" pitchFamily="34" charset="-128"/>
              </a:rPr>
              <a:t>”</a:t>
            </a:r>
            <a:br>
              <a:rPr lang="en-US" altLang="ja-JP" sz="3200" b="1">
                <a:solidFill>
                  <a:schemeClr val="bg1"/>
                </a:solidFill>
                <a:ea typeface="ＭＳ Ｐゴシック" panose="020B0600070205080204" pitchFamily="34" charset="-128"/>
              </a:rPr>
            </a:br>
            <a:r>
              <a:rPr lang="en-US" altLang="ja-JP" sz="3200" b="1">
                <a:solidFill>
                  <a:schemeClr val="bg1"/>
                </a:solidFill>
                <a:ea typeface="ＭＳ Ｐゴシック" panose="020B0600070205080204" pitchFamily="34" charset="-128"/>
              </a:rPr>
              <a:t>seeds in the pudding &amp; asymptotic freedom</a:t>
            </a:r>
            <a:br>
              <a:rPr lang="en-US" altLang="ja-JP" sz="4800" b="1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ea typeface="ＭＳ Ｐゴシック" panose="020B0600070205080204" pitchFamily="34" charset="-128"/>
              </a:rPr>
            </a:br>
            <a:endParaRPr lang="en-US" altLang="en-US" sz="2800">
              <a:solidFill>
                <a:schemeClr val="bg1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103426" name="Picture 4" descr="slac-aerial-view_hr.jpg">
            <a:extLst>
              <a:ext uri="{FF2B5EF4-FFF2-40B4-BE49-F238E27FC236}">
                <a16:creationId xmlns:a16="http://schemas.microsoft.com/office/drawing/2014/main" id="{9C33E491-E0C3-5140-85FE-AD20168D0A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1676400"/>
            <a:ext cx="561498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7" name="Picture 5" descr="history_bar.jpg">
            <a:extLst>
              <a:ext uri="{FF2B5EF4-FFF2-40B4-BE49-F238E27FC236}">
                <a16:creationId xmlns:a16="http://schemas.microsoft.com/office/drawing/2014/main" id="{42D3E390-8ADC-BA49-85A0-625B781795F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-14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44001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55830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49" name="Picture 2" descr="seeing the beginning.tiff">
            <a:extLst>
              <a:ext uri="{FF2B5EF4-FFF2-40B4-BE49-F238E27FC236}">
                <a16:creationId xmlns:a16="http://schemas.microsoft.com/office/drawing/2014/main" id="{2B8C35E4-86B3-1745-A73F-09E7518A4F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15000" contras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832" y="-73572"/>
            <a:ext cx="9203832" cy="7037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62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68C63F-8970-D042-8A0A-EDFB85C7A9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590"/>
          <a:stretch/>
        </p:blipFill>
        <p:spPr>
          <a:xfrm>
            <a:off x="322446" y="1871813"/>
            <a:ext cx="8499107" cy="246968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7288CE1B-C83F-0445-A561-3FB380B06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36528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Seeing the beginning with increasing resolution and precision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67BFDEC-03E9-164E-807D-7FE67F8B996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9152"/>
          <a:stretch/>
        </p:blipFill>
        <p:spPr>
          <a:xfrm rot="19225182">
            <a:off x="6017984" y="4551720"/>
            <a:ext cx="1648420" cy="1451585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6DC689-23F8-394C-BEE0-44A01AF339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911692">
            <a:off x="703794" y="4067710"/>
            <a:ext cx="1485499" cy="1268864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1926C7-927B-7B43-98E0-37B17009C6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73500">
            <a:off x="3723648" y="4143228"/>
            <a:ext cx="1384300" cy="1460500"/>
          </a:xfrm>
          <a:prstGeom prst="rect">
            <a:avLst/>
          </a:prstGeom>
          <a:effectLst>
            <a:outerShdw blurRad="50800" dist="50800" dir="33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82A6071-EF0C-A04F-9A4F-3B2AAD98E8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28886" y="5311535"/>
            <a:ext cx="1141247" cy="1141247"/>
          </a:xfrm>
          <a:prstGeom prst="rect">
            <a:avLst/>
          </a:prstGeom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583590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rcRect t="-4996" b="-4996"/>
          <a:stretch>
            <a:fillRect/>
          </a:stretch>
        </p:blipFill>
        <p:spPr>
          <a:xfrm>
            <a:off x="0" y="1199037"/>
            <a:ext cx="9204478" cy="5062108"/>
          </a:xfr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745178" y="132764"/>
            <a:ext cx="7301132" cy="8229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vert="horz" lIns="274320" tIns="45720" rIns="27432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</a:rPr>
              <a:t>The Universe at 380,000 years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4953B7C-C667-C24E-AFEE-DE2E2B8A9F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152"/>
          <a:stretch/>
        </p:blipFill>
        <p:spPr>
          <a:xfrm rot="19225182">
            <a:off x="7588168" y="5322893"/>
            <a:ext cx="1312455" cy="1155737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566463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9010" name="Picture 2" descr="Andromeda"/>
          <p:cNvPicPr>
            <a:picLocks noChangeAspect="1" noChangeArrowheads="1"/>
          </p:cNvPicPr>
          <p:nvPr/>
        </p:nvPicPr>
        <p:blipFill>
          <a:blip r:embed="rId3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285" y="1271270"/>
            <a:ext cx="4236704" cy="339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>
          <a:xfrm>
            <a:off x="963637" y="297692"/>
            <a:ext cx="7302597" cy="867533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</a:rPr>
              <a:t>Grandest quantum connection</a:t>
            </a:r>
          </a:p>
        </p:txBody>
      </p:sp>
      <p:pic>
        <p:nvPicPr>
          <p:cNvPr id="299012" name="Picture 4" descr="wmap_detail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lum bright="-6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9481" y="4523723"/>
            <a:ext cx="4214898" cy="2107449"/>
          </a:xfrm>
          <a:noFill/>
        </p:spPr>
      </p:pic>
      <p:sp>
        <p:nvSpPr>
          <p:cNvPr id="299014" name="Comment 7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1687500" y="2851913"/>
            <a:ext cx="3716338" cy="2346325"/>
          </a:xfrm>
          <a:custGeom>
            <a:avLst/>
            <a:gdLst>
              <a:gd name="T0" fmla="*/ 2147483647 w 10324"/>
              <a:gd name="T1" fmla="*/ 2147483647 h 6514"/>
              <a:gd name="T2" fmla="*/ 2147483647 w 10324"/>
              <a:gd name="T3" fmla="*/ 2147483647 h 6514"/>
              <a:gd name="T4" fmla="*/ 2147483647 w 10324"/>
              <a:gd name="T5" fmla="*/ 2147483647 h 6514"/>
              <a:gd name="T6" fmla="*/ 2147483647 w 10324"/>
              <a:gd name="T7" fmla="*/ 2147483647 h 6514"/>
              <a:gd name="T8" fmla="*/ 2147483647 w 10324"/>
              <a:gd name="T9" fmla="*/ 2147483647 h 6514"/>
              <a:gd name="T10" fmla="*/ 2147483647 w 10324"/>
              <a:gd name="T11" fmla="*/ 2147483647 h 6514"/>
              <a:gd name="T12" fmla="*/ 2147483647 w 10324"/>
              <a:gd name="T13" fmla="*/ 2147483647 h 6514"/>
              <a:gd name="T14" fmla="*/ 2147483647 w 10324"/>
              <a:gd name="T15" fmla="*/ 2147483647 h 6514"/>
              <a:gd name="T16" fmla="*/ 2147483647 w 10324"/>
              <a:gd name="T17" fmla="*/ 2147483647 h 6514"/>
              <a:gd name="T18" fmla="*/ 2147483647 w 10324"/>
              <a:gd name="T19" fmla="*/ 2147483647 h 6514"/>
              <a:gd name="T20" fmla="*/ 2147483647 w 10324"/>
              <a:gd name="T21" fmla="*/ 2147483647 h 6514"/>
              <a:gd name="T22" fmla="*/ 2147483647 w 10324"/>
              <a:gd name="T23" fmla="*/ 2147483647 h 6514"/>
              <a:gd name="T24" fmla="*/ 2147483647 w 10324"/>
              <a:gd name="T25" fmla="*/ 2147483647 h 6514"/>
              <a:gd name="T26" fmla="*/ 2147483647 w 10324"/>
              <a:gd name="T27" fmla="*/ 2147483647 h 6514"/>
              <a:gd name="T28" fmla="*/ 2147483647 w 10324"/>
              <a:gd name="T29" fmla="*/ 2147483647 h 6514"/>
              <a:gd name="T30" fmla="*/ 2147483647 w 10324"/>
              <a:gd name="T31" fmla="*/ 2147483647 h 6514"/>
              <a:gd name="T32" fmla="*/ 2147483647 w 10324"/>
              <a:gd name="T33" fmla="*/ 2147483647 h 6514"/>
              <a:gd name="T34" fmla="*/ 2147483647 w 10324"/>
              <a:gd name="T35" fmla="*/ 2147483647 h 6514"/>
              <a:gd name="T36" fmla="*/ 2147483647 w 10324"/>
              <a:gd name="T37" fmla="*/ 2147483647 h 6514"/>
              <a:gd name="T38" fmla="*/ 0 w 10324"/>
              <a:gd name="T39" fmla="*/ 2147483647 h 6514"/>
              <a:gd name="T40" fmla="*/ 2147483647 w 10324"/>
              <a:gd name="T41" fmla="*/ 2147483647 h 6514"/>
              <a:gd name="T42" fmla="*/ 2147483647 w 10324"/>
              <a:gd name="T43" fmla="*/ 2147483647 h 6514"/>
              <a:gd name="T44" fmla="*/ 2147483647 w 10324"/>
              <a:gd name="T45" fmla="*/ 2147483647 h 6514"/>
              <a:gd name="T46" fmla="*/ 2147483647 w 10324"/>
              <a:gd name="T47" fmla="*/ 2147483647 h 6514"/>
              <a:gd name="T48" fmla="*/ 2147483647 w 10324"/>
              <a:gd name="T49" fmla="*/ 2147483647 h 6514"/>
              <a:gd name="T50" fmla="*/ 2147483647 w 10324"/>
              <a:gd name="T51" fmla="*/ 2147483647 h 6514"/>
              <a:gd name="T52" fmla="*/ 2147483647 w 10324"/>
              <a:gd name="T53" fmla="*/ 2147483647 h 6514"/>
              <a:gd name="T54" fmla="*/ 2147483647 w 10324"/>
              <a:gd name="T55" fmla="*/ 2147483647 h 6514"/>
              <a:gd name="T56" fmla="*/ 2147483647 w 10324"/>
              <a:gd name="T57" fmla="*/ 2147483647 h 6514"/>
              <a:gd name="T58" fmla="*/ 2147483647 w 10324"/>
              <a:gd name="T59" fmla="*/ 2147483647 h 6514"/>
              <a:gd name="T60" fmla="*/ 2147483647 w 10324"/>
              <a:gd name="T61" fmla="*/ 2147483647 h 6514"/>
              <a:gd name="T62" fmla="*/ 2147483647 w 10324"/>
              <a:gd name="T63" fmla="*/ 2147483647 h 6514"/>
              <a:gd name="T64" fmla="*/ 2147483647 w 10324"/>
              <a:gd name="T65" fmla="*/ 2147483647 h 6514"/>
              <a:gd name="T66" fmla="*/ 2147483647 w 10324"/>
              <a:gd name="T67" fmla="*/ 2147483647 h 6514"/>
              <a:gd name="T68" fmla="*/ 2147483647 w 10324"/>
              <a:gd name="T69" fmla="*/ 2147483647 h 6514"/>
              <a:gd name="T70" fmla="*/ 2147483647 w 10324"/>
              <a:gd name="T71" fmla="*/ 2147483647 h 6514"/>
              <a:gd name="T72" fmla="*/ 2147483647 w 10324"/>
              <a:gd name="T73" fmla="*/ 2147483647 h 6514"/>
              <a:gd name="T74" fmla="*/ 2147483647 w 10324"/>
              <a:gd name="T75" fmla="*/ 2147483647 h 6514"/>
              <a:gd name="T76" fmla="*/ 2147483647 w 10324"/>
              <a:gd name="T77" fmla="*/ 2147483647 h 6514"/>
              <a:gd name="T78" fmla="*/ 2147483647 w 10324"/>
              <a:gd name="T79" fmla="*/ 2147483647 h 6514"/>
              <a:gd name="T80" fmla="*/ 2147483647 w 10324"/>
              <a:gd name="T81" fmla="*/ 2147483647 h 6514"/>
              <a:gd name="T82" fmla="*/ 2147483647 w 10324"/>
              <a:gd name="T83" fmla="*/ 2147483647 h 6514"/>
              <a:gd name="T84" fmla="*/ 2147483647 w 10324"/>
              <a:gd name="T85" fmla="*/ 2147483647 h 6514"/>
              <a:gd name="T86" fmla="*/ 2147483647 w 10324"/>
              <a:gd name="T87" fmla="*/ 2147483647 h 6514"/>
              <a:gd name="T88" fmla="*/ 2147483647 w 10324"/>
              <a:gd name="T89" fmla="*/ 2147483647 h 6514"/>
              <a:gd name="T90" fmla="*/ 2147483647 w 10324"/>
              <a:gd name="T91" fmla="*/ 2147483647 h 6514"/>
              <a:gd name="T92" fmla="*/ 2147483647 w 10324"/>
              <a:gd name="T93" fmla="*/ 2147483647 h 6514"/>
              <a:gd name="T94" fmla="*/ 2147483647 w 10324"/>
              <a:gd name="T95" fmla="*/ 2147483647 h 6514"/>
              <a:gd name="T96" fmla="*/ 2147483647 w 10324"/>
              <a:gd name="T97" fmla="*/ 2147483647 h 651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0324"/>
              <a:gd name="T148" fmla="*/ 0 h 6514"/>
              <a:gd name="T149" fmla="*/ 10324 w 10324"/>
              <a:gd name="T150" fmla="*/ 6514 h 6514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0324" h="6514" extrusionOk="0">
                <a:moveTo>
                  <a:pt x="4064" y="3483"/>
                </a:moveTo>
                <a:cubicBezTo>
                  <a:pt x="4125" y="3440"/>
                  <a:pt x="4180" y="3399"/>
                  <a:pt x="4245" y="3356"/>
                </a:cubicBezTo>
                <a:cubicBezTo>
                  <a:pt x="4359" y="3281"/>
                  <a:pt x="4474" y="3195"/>
                  <a:pt x="4590" y="3120"/>
                </a:cubicBezTo>
                <a:cubicBezTo>
                  <a:pt x="4789" y="2991"/>
                  <a:pt x="4989" y="2852"/>
                  <a:pt x="5189" y="2721"/>
                </a:cubicBezTo>
                <a:cubicBezTo>
                  <a:pt x="5442" y="2555"/>
                  <a:pt x="5697" y="2392"/>
                  <a:pt x="5951" y="2231"/>
                </a:cubicBezTo>
                <a:cubicBezTo>
                  <a:pt x="6090" y="2143"/>
                  <a:pt x="6222" y="2071"/>
                  <a:pt x="6368" y="1995"/>
                </a:cubicBezTo>
                <a:cubicBezTo>
                  <a:pt x="6306" y="2060"/>
                  <a:pt x="6240" y="2144"/>
                  <a:pt x="6168" y="2213"/>
                </a:cubicBezTo>
                <a:cubicBezTo>
                  <a:pt x="5894" y="2476"/>
                  <a:pt x="5593" y="2718"/>
                  <a:pt x="5297" y="2957"/>
                </a:cubicBezTo>
                <a:cubicBezTo>
                  <a:pt x="5124" y="3096"/>
                  <a:pt x="4954" y="3231"/>
                  <a:pt x="4789" y="3374"/>
                </a:cubicBezTo>
                <a:cubicBezTo>
                  <a:pt x="4688" y="3462"/>
                  <a:pt x="4566" y="3562"/>
                  <a:pt x="4481" y="3664"/>
                </a:cubicBezTo>
                <a:cubicBezTo>
                  <a:pt x="4409" y="3750"/>
                  <a:pt x="4364" y="3847"/>
                  <a:pt x="4300" y="3937"/>
                </a:cubicBezTo>
                <a:cubicBezTo>
                  <a:pt x="4274" y="3973"/>
                  <a:pt x="4252" y="4010"/>
                  <a:pt x="4227" y="4045"/>
                </a:cubicBezTo>
                <a:cubicBezTo>
                  <a:pt x="4342" y="4040"/>
                  <a:pt x="4514" y="4089"/>
                  <a:pt x="4644" y="4064"/>
                </a:cubicBezTo>
                <a:cubicBezTo>
                  <a:pt x="4866" y="4022"/>
                  <a:pt x="5118" y="3942"/>
                  <a:pt x="5334" y="3864"/>
                </a:cubicBezTo>
                <a:cubicBezTo>
                  <a:pt x="5591" y="3771"/>
                  <a:pt x="5854" y="3659"/>
                  <a:pt x="6096" y="3537"/>
                </a:cubicBezTo>
                <a:cubicBezTo>
                  <a:pt x="6351" y="3409"/>
                  <a:pt x="6619" y="3270"/>
                  <a:pt x="6858" y="3120"/>
                </a:cubicBezTo>
                <a:cubicBezTo>
                  <a:pt x="6995" y="3034"/>
                  <a:pt x="7126" y="2938"/>
                  <a:pt x="7257" y="2848"/>
                </a:cubicBezTo>
                <a:cubicBezTo>
                  <a:pt x="7272" y="2838"/>
                  <a:pt x="7206" y="2876"/>
                  <a:pt x="7221" y="2866"/>
                </a:cubicBezTo>
                <a:cubicBezTo>
                  <a:pt x="7160" y="2916"/>
                  <a:pt x="7070" y="2993"/>
                  <a:pt x="7003" y="3048"/>
                </a:cubicBezTo>
                <a:cubicBezTo>
                  <a:pt x="6787" y="3225"/>
                  <a:pt x="6567" y="3385"/>
                  <a:pt x="6350" y="3556"/>
                </a:cubicBezTo>
                <a:cubicBezTo>
                  <a:pt x="5734" y="4043"/>
                  <a:pt x="5242" y="4628"/>
                  <a:pt x="4717" y="5207"/>
                </a:cubicBezTo>
                <a:cubicBezTo>
                  <a:pt x="4663" y="5261"/>
                  <a:pt x="4608" y="5316"/>
                  <a:pt x="4554" y="5370"/>
                </a:cubicBezTo>
                <a:cubicBezTo>
                  <a:pt x="4536" y="5382"/>
                  <a:pt x="4301" y="5575"/>
                  <a:pt x="4372" y="5497"/>
                </a:cubicBezTo>
                <a:cubicBezTo>
                  <a:pt x="4586" y="5261"/>
                  <a:pt x="4858" y="5068"/>
                  <a:pt x="5098" y="4862"/>
                </a:cubicBezTo>
                <a:cubicBezTo>
                  <a:pt x="5610" y="4421"/>
                  <a:pt x="6144" y="4021"/>
                  <a:pt x="6694" y="3628"/>
                </a:cubicBezTo>
                <a:cubicBezTo>
                  <a:pt x="7073" y="3358"/>
                  <a:pt x="7419" y="3062"/>
                  <a:pt x="7783" y="2775"/>
                </a:cubicBezTo>
                <a:cubicBezTo>
                  <a:pt x="8101" y="2524"/>
                  <a:pt x="8432" y="2289"/>
                  <a:pt x="8745" y="2032"/>
                </a:cubicBezTo>
                <a:cubicBezTo>
                  <a:pt x="8878" y="1923"/>
                  <a:pt x="9034" y="1787"/>
                  <a:pt x="9162" y="1687"/>
                </a:cubicBezTo>
                <a:cubicBezTo>
                  <a:pt x="9020" y="1872"/>
                  <a:pt x="8903" y="2039"/>
                  <a:pt x="8726" y="2213"/>
                </a:cubicBezTo>
                <a:cubicBezTo>
                  <a:pt x="8157" y="2773"/>
                  <a:pt x="7592" y="3252"/>
                  <a:pt x="6912" y="3683"/>
                </a:cubicBezTo>
                <a:cubicBezTo>
                  <a:pt x="6425" y="3992"/>
                  <a:pt x="5904" y="4313"/>
                  <a:pt x="5388" y="4572"/>
                </a:cubicBezTo>
                <a:cubicBezTo>
                  <a:pt x="5145" y="4694"/>
                  <a:pt x="4910" y="4794"/>
                  <a:pt x="4662" y="4898"/>
                </a:cubicBezTo>
                <a:cubicBezTo>
                  <a:pt x="4420" y="4999"/>
                  <a:pt x="4181" y="5107"/>
                  <a:pt x="3937" y="5207"/>
                </a:cubicBezTo>
                <a:cubicBezTo>
                  <a:pt x="3855" y="5240"/>
                  <a:pt x="3783" y="5264"/>
                  <a:pt x="3701" y="5297"/>
                </a:cubicBezTo>
                <a:cubicBezTo>
                  <a:pt x="3718" y="5284"/>
                  <a:pt x="3786" y="5244"/>
                  <a:pt x="3810" y="5225"/>
                </a:cubicBezTo>
                <a:cubicBezTo>
                  <a:pt x="3939" y="5123"/>
                  <a:pt x="4063" y="5021"/>
                  <a:pt x="4191" y="4916"/>
                </a:cubicBezTo>
                <a:cubicBezTo>
                  <a:pt x="4352" y="4784"/>
                  <a:pt x="4498" y="4645"/>
                  <a:pt x="4644" y="4499"/>
                </a:cubicBezTo>
                <a:cubicBezTo>
                  <a:pt x="4789" y="4354"/>
                  <a:pt x="4927" y="4199"/>
                  <a:pt x="5062" y="4045"/>
                </a:cubicBezTo>
                <a:cubicBezTo>
                  <a:pt x="5153" y="3941"/>
                  <a:pt x="5235" y="3829"/>
                  <a:pt x="5334" y="3737"/>
                </a:cubicBezTo>
                <a:cubicBezTo>
                  <a:pt x="5432" y="3645"/>
                  <a:pt x="5533" y="3550"/>
                  <a:pt x="5642" y="3465"/>
                </a:cubicBezTo>
                <a:cubicBezTo>
                  <a:pt x="6039" y="3155"/>
                  <a:pt x="6479" y="2905"/>
                  <a:pt x="6876" y="2594"/>
                </a:cubicBezTo>
                <a:cubicBezTo>
                  <a:pt x="7282" y="2276"/>
                  <a:pt x="7747" y="1830"/>
                  <a:pt x="8128" y="1578"/>
                </a:cubicBezTo>
                <a:cubicBezTo>
                  <a:pt x="8128" y="1603"/>
                  <a:pt x="8125" y="1616"/>
                  <a:pt x="8110" y="1632"/>
                </a:cubicBezTo>
                <a:cubicBezTo>
                  <a:pt x="8051" y="1688"/>
                  <a:pt x="8018" y="1754"/>
                  <a:pt x="7946" y="1814"/>
                </a:cubicBezTo>
                <a:cubicBezTo>
                  <a:pt x="7665" y="2048"/>
                  <a:pt x="7351" y="2259"/>
                  <a:pt x="7039" y="2449"/>
                </a:cubicBezTo>
                <a:cubicBezTo>
                  <a:pt x="6512" y="2771"/>
                  <a:pt x="5999" y="3125"/>
                  <a:pt x="5461" y="3429"/>
                </a:cubicBezTo>
                <a:cubicBezTo>
                  <a:pt x="5112" y="3626"/>
                  <a:pt x="4748" y="3776"/>
                  <a:pt x="4390" y="3955"/>
                </a:cubicBezTo>
                <a:cubicBezTo>
                  <a:pt x="4192" y="4054"/>
                  <a:pt x="3989" y="4148"/>
                  <a:pt x="3792" y="4245"/>
                </a:cubicBezTo>
                <a:cubicBezTo>
                  <a:pt x="3686" y="4298"/>
                  <a:pt x="3608" y="4338"/>
                  <a:pt x="3501" y="4390"/>
                </a:cubicBezTo>
                <a:cubicBezTo>
                  <a:pt x="3564" y="4352"/>
                  <a:pt x="3654" y="4303"/>
                  <a:pt x="3719" y="4263"/>
                </a:cubicBezTo>
                <a:cubicBezTo>
                  <a:pt x="4396" y="3842"/>
                  <a:pt x="4987" y="3292"/>
                  <a:pt x="5606" y="2794"/>
                </a:cubicBezTo>
                <a:cubicBezTo>
                  <a:pt x="6074" y="2417"/>
                  <a:pt x="6522" y="2014"/>
                  <a:pt x="6985" y="1632"/>
                </a:cubicBezTo>
                <a:cubicBezTo>
                  <a:pt x="7090" y="1545"/>
                  <a:pt x="7257" y="1385"/>
                  <a:pt x="7384" y="1342"/>
                </a:cubicBezTo>
                <a:cubicBezTo>
                  <a:pt x="7505" y="1301"/>
                  <a:pt x="7571" y="1380"/>
                  <a:pt x="7692" y="1342"/>
                </a:cubicBezTo>
                <a:cubicBezTo>
                  <a:pt x="7662" y="1342"/>
                  <a:pt x="7632" y="1342"/>
                  <a:pt x="7602" y="1342"/>
                </a:cubicBezTo>
                <a:cubicBezTo>
                  <a:pt x="6947" y="1385"/>
                  <a:pt x="6326" y="1475"/>
                  <a:pt x="5678" y="1596"/>
                </a:cubicBezTo>
                <a:cubicBezTo>
                  <a:pt x="5001" y="1723"/>
                  <a:pt x="4331" y="1807"/>
                  <a:pt x="3646" y="1868"/>
                </a:cubicBezTo>
                <a:cubicBezTo>
                  <a:pt x="2540" y="1966"/>
                  <a:pt x="1429" y="2031"/>
                  <a:pt x="326" y="2140"/>
                </a:cubicBezTo>
                <a:cubicBezTo>
                  <a:pt x="213" y="2151"/>
                  <a:pt x="111" y="2172"/>
                  <a:pt x="0" y="2177"/>
                </a:cubicBezTo>
                <a:cubicBezTo>
                  <a:pt x="0" y="2171"/>
                  <a:pt x="0" y="2165"/>
                  <a:pt x="0" y="2159"/>
                </a:cubicBezTo>
                <a:cubicBezTo>
                  <a:pt x="44" y="2161"/>
                  <a:pt x="81" y="2193"/>
                  <a:pt x="127" y="2195"/>
                </a:cubicBezTo>
                <a:cubicBezTo>
                  <a:pt x="764" y="2220"/>
                  <a:pt x="1420" y="2120"/>
                  <a:pt x="2050" y="2050"/>
                </a:cubicBezTo>
                <a:cubicBezTo>
                  <a:pt x="2820" y="1965"/>
                  <a:pt x="3588" y="1858"/>
                  <a:pt x="4354" y="1741"/>
                </a:cubicBezTo>
                <a:cubicBezTo>
                  <a:pt x="5164" y="1618"/>
                  <a:pt x="5968" y="1456"/>
                  <a:pt x="6767" y="1288"/>
                </a:cubicBezTo>
                <a:cubicBezTo>
                  <a:pt x="7357" y="1164"/>
                  <a:pt x="7841" y="973"/>
                  <a:pt x="8400" y="762"/>
                </a:cubicBezTo>
                <a:cubicBezTo>
                  <a:pt x="8838" y="596"/>
                  <a:pt x="9292" y="452"/>
                  <a:pt x="9724" y="272"/>
                </a:cubicBezTo>
                <a:cubicBezTo>
                  <a:pt x="9771" y="253"/>
                  <a:pt x="10195" y="44"/>
                  <a:pt x="10250" y="18"/>
                </a:cubicBezTo>
                <a:cubicBezTo>
                  <a:pt x="10191" y="39"/>
                  <a:pt x="10273" y="-3"/>
                  <a:pt x="10214" y="18"/>
                </a:cubicBezTo>
                <a:cubicBezTo>
                  <a:pt x="9319" y="343"/>
                  <a:pt x="8465" y="761"/>
                  <a:pt x="7547" y="1016"/>
                </a:cubicBezTo>
                <a:cubicBezTo>
                  <a:pt x="7084" y="1145"/>
                  <a:pt x="6606" y="1244"/>
                  <a:pt x="6132" y="1324"/>
                </a:cubicBezTo>
                <a:cubicBezTo>
                  <a:pt x="5770" y="1385"/>
                  <a:pt x="5404" y="1400"/>
                  <a:pt x="5043" y="1451"/>
                </a:cubicBezTo>
                <a:cubicBezTo>
                  <a:pt x="4304" y="1556"/>
                  <a:pt x="3561" y="1685"/>
                  <a:pt x="2830" y="1832"/>
                </a:cubicBezTo>
                <a:cubicBezTo>
                  <a:pt x="2769" y="1844"/>
                  <a:pt x="2783" y="1858"/>
                  <a:pt x="2721" y="1868"/>
                </a:cubicBezTo>
                <a:cubicBezTo>
                  <a:pt x="2727" y="1862"/>
                  <a:pt x="2733" y="1856"/>
                  <a:pt x="2739" y="1850"/>
                </a:cubicBezTo>
                <a:cubicBezTo>
                  <a:pt x="3046" y="1766"/>
                  <a:pt x="3309" y="1710"/>
                  <a:pt x="3628" y="1687"/>
                </a:cubicBezTo>
                <a:cubicBezTo>
                  <a:pt x="3796" y="1675"/>
                  <a:pt x="3967" y="1672"/>
                  <a:pt x="4136" y="1669"/>
                </a:cubicBezTo>
                <a:cubicBezTo>
                  <a:pt x="4799" y="1656"/>
                  <a:pt x="5455" y="1642"/>
                  <a:pt x="6114" y="1578"/>
                </a:cubicBezTo>
                <a:cubicBezTo>
                  <a:pt x="6368" y="1553"/>
                  <a:pt x="6610" y="1516"/>
                  <a:pt x="6858" y="1469"/>
                </a:cubicBezTo>
                <a:cubicBezTo>
                  <a:pt x="7409" y="1365"/>
                  <a:pt x="7930" y="1235"/>
                  <a:pt x="8436" y="1016"/>
                </a:cubicBezTo>
                <a:cubicBezTo>
                  <a:pt x="8580" y="954"/>
                  <a:pt x="8709" y="874"/>
                  <a:pt x="8853" y="816"/>
                </a:cubicBezTo>
                <a:cubicBezTo>
                  <a:pt x="8908" y="794"/>
                  <a:pt x="8944" y="763"/>
                  <a:pt x="8999" y="743"/>
                </a:cubicBezTo>
                <a:cubicBezTo>
                  <a:pt x="9025" y="733"/>
                  <a:pt x="9063" y="753"/>
                  <a:pt x="9089" y="743"/>
                </a:cubicBezTo>
                <a:cubicBezTo>
                  <a:pt x="9095" y="811"/>
                  <a:pt x="9151" y="885"/>
                  <a:pt x="9144" y="979"/>
                </a:cubicBezTo>
                <a:cubicBezTo>
                  <a:pt x="9135" y="1106"/>
                  <a:pt x="9109" y="1256"/>
                  <a:pt x="9071" y="1378"/>
                </a:cubicBezTo>
                <a:cubicBezTo>
                  <a:pt x="8913" y="1894"/>
                  <a:pt x="8632" y="2399"/>
                  <a:pt x="8400" y="2884"/>
                </a:cubicBezTo>
                <a:cubicBezTo>
                  <a:pt x="8309" y="3075"/>
                  <a:pt x="8214" y="3279"/>
                  <a:pt x="8146" y="3483"/>
                </a:cubicBezTo>
                <a:cubicBezTo>
                  <a:pt x="8096" y="3632"/>
                  <a:pt x="8058" y="3784"/>
                  <a:pt x="8019" y="3937"/>
                </a:cubicBezTo>
                <a:cubicBezTo>
                  <a:pt x="7991" y="4046"/>
                  <a:pt x="7950" y="4185"/>
                  <a:pt x="7946" y="4299"/>
                </a:cubicBezTo>
                <a:cubicBezTo>
                  <a:pt x="7942" y="4424"/>
                  <a:pt x="7981" y="4509"/>
                  <a:pt x="8001" y="4626"/>
                </a:cubicBezTo>
                <a:cubicBezTo>
                  <a:pt x="8022" y="4747"/>
                  <a:pt x="8058" y="4863"/>
                  <a:pt x="8073" y="4989"/>
                </a:cubicBezTo>
                <a:cubicBezTo>
                  <a:pt x="8098" y="5201"/>
                  <a:pt x="8105" y="5569"/>
                  <a:pt x="8110" y="5715"/>
                </a:cubicBezTo>
                <a:cubicBezTo>
                  <a:pt x="8134" y="5649"/>
                  <a:pt x="8155" y="5570"/>
                  <a:pt x="8182" y="5497"/>
                </a:cubicBezTo>
                <a:cubicBezTo>
                  <a:pt x="8520" y="4579"/>
                  <a:pt x="8830" y="3658"/>
                  <a:pt x="9107" y="2721"/>
                </a:cubicBezTo>
                <a:cubicBezTo>
                  <a:pt x="9184" y="2460"/>
                  <a:pt x="9247" y="2206"/>
                  <a:pt x="9307" y="1941"/>
                </a:cubicBezTo>
                <a:cubicBezTo>
                  <a:pt x="9343" y="1780"/>
                  <a:pt x="9399" y="1615"/>
                  <a:pt x="9416" y="1451"/>
                </a:cubicBezTo>
                <a:cubicBezTo>
                  <a:pt x="9450" y="1122"/>
                  <a:pt x="9449" y="784"/>
                  <a:pt x="9452" y="453"/>
                </a:cubicBezTo>
                <a:cubicBezTo>
                  <a:pt x="9453" y="361"/>
                  <a:pt x="9462" y="262"/>
                  <a:pt x="9470" y="181"/>
                </a:cubicBezTo>
                <a:cubicBezTo>
                  <a:pt x="9483" y="127"/>
                  <a:pt x="9489" y="121"/>
                  <a:pt x="9488" y="90"/>
                </a:cubicBezTo>
                <a:cubicBezTo>
                  <a:pt x="9488" y="937"/>
                  <a:pt x="9478" y="1772"/>
                  <a:pt x="9380" y="2612"/>
                </a:cubicBezTo>
                <a:cubicBezTo>
                  <a:pt x="9356" y="2819"/>
                  <a:pt x="9324" y="3024"/>
                  <a:pt x="9289" y="3229"/>
                </a:cubicBezTo>
                <a:cubicBezTo>
                  <a:pt x="9226" y="3597"/>
                  <a:pt x="9131" y="3963"/>
                  <a:pt x="9035" y="4318"/>
                </a:cubicBezTo>
                <a:cubicBezTo>
                  <a:pt x="9001" y="4445"/>
                  <a:pt x="8953" y="4569"/>
                  <a:pt x="8926" y="4699"/>
                </a:cubicBezTo>
                <a:cubicBezTo>
                  <a:pt x="8900" y="4822"/>
                  <a:pt x="8887" y="4955"/>
                  <a:pt x="8872" y="5080"/>
                </a:cubicBezTo>
                <a:cubicBezTo>
                  <a:pt x="8855" y="5221"/>
                  <a:pt x="8846" y="5357"/>
                  <a:pt x="8835" y="5497"/>
                </a:cubicBezTo>
                <a:cubicBezTo>
                  <a:pt x="8824" y="5642"/>
                  <a:pt x="8808" y="5787"/>
                  <a:pt x="8799" y="5932"/>
                </a:cubicBezTo>
                <a:cubicBezTo>
                  <a:pt x="8789" y="6096"/>
                  <a:pt x="8789" y="6258"/>
                  <a:pt x="8781" y="6422"/>
                </a:cubicBezTo>
                <a:cubicBezTo>
                  <a:pt x="8794" y="6375"/>
                  <a:pt x="8802" y="6345"/>
                  <a:pt x="8817" y="6295"/>
                </a:cubicBezTo>
                <a:cubicBezTo>
                  <a:pt x="8857" y="6163"/>
                  <a:pt x="8888" y="6015"/>
                  <a:pt x="8926" y="5878"/>
                </a:cubicBezTo>
                <a:cubicBezTo>
                  <a:pt x="8990" y="5645"/>
                  <a:pt x="9076" y="5419"/>
                  <a:pt x="9144" y="5188"/>
                </a:cubicBezTo>
                <a:cubicBezTo>
                  <a:pt x="9277" y="4739"/>
                  <a:pt x="9388" y="4286"/>
                  <a:pt x="9488" y="3828"/>
                </a:cubicBezTo>
                <a:cubicBezTo>
                  <a:pt x="9542" y="3580"/>
                  <a:pt x="9584" y="3332"/>
                  <a:pt x="9634" y="3084"/>
                </a:cubicBezTo>
                <a:cubicBezTo>
                  <a:pt x="9736" y="2571"/>
                  <a:pt x="9841" y="2058"/>
                  <a:pt x="9924" y="1542"/>
                </a:cubicBezTo>
                <a:cubicBezTo>
                  <a:pt x="9949" y="1385"/>
                  <a:pt x="9972" y="1228"/>
                  <a:pt x="9978" y="1070"/>
                </a:cubicBezTo>
                <a:cubicBezTo>
                  <a:pt x="9985" y="906"/>
                  <a:pt x="9957" y="757"/>
                  <a:pt x="9942" y="598"/>
                </a:cubicBezTo>
                <a:cubicBezTo>
                  <a:pt x="9937" y="549"/>
                  <a:pt x="9930" y="501"/>
                  <a:pt x="9924" y="453"/>
                </a:cubicBezTo>
                <a:cubicBezTo>
                  <a:pt x="9899" y="484"/>
                  <a:pt x="9817" y="505"/>
                  <a:pt x="9779" y="562"/>
                </a:cubicBezTo>
                <a:cubicBezTo>
                  <a:pt x="9651" y="756"/>
                  <a:pt x="9572" y="982"/>
                  <a:pt x="9488" y="1197"/>
                </a:cubicBezTo>
                <a:cubicBezTo>
                  <a:pt x="9401" y="1419"/>
                  <a:pt x="9325" y="1641"/>
                  <a:pt x="9253" y="1868"/>
                </a:cubicBezTo>
                <a:cubicBezTo>
                  <a:pt x="9114" y="2306"/>
                  <a:pt x="8978" y="2751"/>
                  <a:pt x="8853" y="3193"/>
                </a:cubicBezTo>
                <a:cubicBezTo>
                  <a:pt x="8769" y="3490"/>
                  <a:pt x="8697" y="3789"/>
                  <a:pt x="8599" y="4082"/>
                </a:cubicBezTo>
                <a:cubicBezTo>
                  <a:pt x="8501" y="4375"/>
                  <a:pt x="8396" y="4663"/>
                  <a:pt x="8291" y="4953"/>
                </a:cubicBezTo>
                <a:cubicBezTo>
                  <a:pt x="8210" y="5175"/>
                  <a:pt x="8138" y="5403"/>
                  <a:pt x="8055" y="5624"/>
                </a:cubicBezTo>
                <a:cubicBezTo>
                  <a:pt x="8038" y="5669"/>
                  <a:pt x="7838" y="6075"/>
                  <a:pt x="7892" y="6132"/>
                </a:cubicBezTo>
                <a:cubicBezTo>
                  <a:pt x="7938" y="6181"/>
                  <a:pt x="7930" y="6010"/>
                  <a:pt x="7983" y="5969"/>
                </a:cubicBezTo>
                <a:cubicBezTo>
                  <a:pt x="8078" y="5896"/>
                  <a:pt x="8218" y="5777"/>
                  <a:pt x="8273" y="5696"/>
                </a:cubicBezTo>
                <a:cubicBezTo>
                  <a:pt x="8288" y="5674"/>
                  <a:pt x="8295" y="5701"/>
                  <a:pt x="8309" y="5678"/>
                </a:cubicBezTo>
                <a:cubicBezTo>
                  <a:pt x="8332" y="5640"/>
                  <a:pt x="8254" y="5651"/>
                  <a:pt x="8273" y="5624"/>
                </a:cubicBezTo>
                <a:cubicBezTo>
                  <a:pt x="8269" y="5631"/>
                  <a:pt x="8223" y="5631"/>
                  <a:pt x="8218" y="5642"/>
                </a:cubicBezTo>
                <a:cubicBezTo>
                  <a:pt x="8195" y="5687"/>
                  <a:pt x="8169" y="5742"/>
                  <a:pt x="8146" y="5787"/>
                </a:cubicBezTo>
                <a:cubicBezTo>
                  <a:pt x="8079" y="5919"/>
                  <a:pt x="8029" y="6064"/>
                  <a:pt x="7983" y="6204"/>
                </a:cubicBezTo>
                <a:cubicBezTo>
                  <a:pt x="7968" y="6249"/>
                  <a:pt x="7960" y="6352"/>
                  <a:pt x="7928" y="6386"/>
                </a:cubicBezTo>
                <a:cubicBezTo>
                  <a:pt x="7901" y="6415"/>
                  <a:pt x="7932" y="6498"/>
                  <a:pt x="7892" y="6495"/>
                </a:cubicBezTo>
                <a:cubicBezTo>
                  <a:pt x="7853" y="6492"/>
                  <a:pt x="7914" y="6494"/>
                  <a:pt x="7856" y="6422"/>
                </a:cubicBezTo>
                <a:cubicBezTo>
                  <a:pt x="7755" y="6296"/>
                  <a:pt x="7722" y="5969"/>
                  <a:pt x="7692" y="5823"/>
                </a:cubicBezTo>
                <a:cubicBezTo>
                  <a:pt x="7635" y="5548"/>
                  <a:pt x="7617" y="5265"/>
                  <a:pt x="7565" y="4989"/>
                </a:cubicBezTo>
                <a:cubicBezTo>
                  <a:pt x="7516" y="4729"/>
                  <a:pt x="7456" y="4473"/>
                  <a:pt x="7420" y="4209"/>
                </a:cubicBezTo>
                <a:cubicBezTo>
                  <a:pt x="7402" y="4078"/>
                  <a:pt x="7395" y="3944"/>
                  <a:pt x="7384" y="3810"/>
                </a:cubicBezTo>
                <a:cubicBezTo>
                  <a:pt x="7378" y="3733"/>
                  <a:pt x="7371" y="3654"/>
                  <a:pt x="7366" y="3574"/>
                </a:cubicBezTo>
              </a:path>
              <a:path w="10324" h="6514" extrusionOk="0">
                <a:moveTo>
                  <a:pt x="308" y="1995"/>
                </a:moveTo>
                <a:cubicBezTo>
                  <a:pt x="488" y="2044"/>
                  <a:pt x="643" y="2080"/>
                  <a:pt x="834" y="2086"/>
                </a:cubicBezTo>
                <a:cubicBezTo>
                  <a:pt x="1088" y="2094"/>
                  <a:pt x="1342" y="2102"/>
                  <a:pt x="1596" y="2104"/>
                </a:cubicBezTo>
                <a:cubicBezTo>
                  <a:pt x="2221" y="2110"/>
                  <a:pt x="2841" y="2115"/>
                  <a:pt x="3465" y="2140"/>
                </a:cubicBezTo>
                <a:cubicBezTo>
                  <a:pt x="3670" y="2148"/>
                  <a:pt x="3877" y="2146"/>
                  <a:pt x="4082" y="2159"/>
                </a:cubicBezTo>
                <a:cubicBezTo>
                  <a:pt x="4301" y="2173"/>
                  <a:pt x="4515" y="2177"/>
                  <a:pt x="4735" y="2177"/>
                </a:cubicBezTo>
                <a:cubicBezTo>
                  <a:pt x="5106" y="2177"/>
                  <a:pt x="5492" y="2144"/>
                  <a:pt x="5860" y="2195"/>
                </a:cubicBezTo>
                <a:cubicBezTo>
                  <a:pt x="5947" y="2207"/>
                  <a:pt x="6028" y="2232"/>
                  <a:pt x="6114" y="2249"/>
                </a:cubicBezTo>
                <a:cubicBezTo>
                  <a:pt x="6217" y="2269"/>
                  <a:pt x="6322" y="2288"/>
                  <a:pt x="6422" y="2304"/>
                </a:cubicBezTo>
                <a:cubicBezTo>
                  <a:pt x="6484" y="2314"/>
                  <a:pt x="6606" y="2334"/>
                  <a:pt x="6640" y="2340"/>
                </a:cubicBezTo>
              </a:path>
            </a:pathLst>
          </a:custGeom>
          <a:noFill/>
          <a:ln w="34925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FBE634-B3B5-D644-8E9D-D4CEBD625792}"/>
              </a:ext>
            </a:extLst>
          </p:cNvPr>
          <p:cNvSpPr txBox="1"/>
          <p:nvPr/>
        </p:nvSpPr>
        <p:spPr>
          <a:xfrm>
            <a:off x="4527573" y="5458105"/>
            <a:ext cx="4425041" cy="646331"/>
          </a:xfrm>
          <a:prstGeom prst="rect">
            <a:avLst/>
          </a:prstGeom>
          <a:solidFill>
            <a:srgbClr val="9999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Quantum fluctuations on unimaginably small scales lead to structure on cosmic scales</a:t>
            </a:r>
          </a:p>
        </p:txBody>
      </p:sp>
    </p:spTree>
    <p:extLst>
      <p:ext uri="{BB962C8B-B14F-4D97-AF65-F5344CB8AC3E}">
        <p14:creationId xmlns:p14="http://schemas.microsoft.com/office/powerpoint/2010/main" val="218791899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3" name="Picture 2" descr="Planck_CMB with SH.jpg">
            <a:extLst>
              <a:ext uri="{FF2B5EF4-FFF2-40B4-BE49-F238E27FC236}">
                <a16:creationId xmlns:a16="http://schemas.microsoft.com/office/drawing/2014/main" id="{3B036E0D-89F4-7247-997F-AC7C975BC0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4" y="1083806"/>
            <a:ext cx="4533889" cy="2266945"/>
          </a:xfrm>
          <a:prstGeom prst="rect">
            <a:avLst/>
          </a:prstGeom>
          <a:noFill/>
          <a:ln>
            <a:noFill/>
          </a:ln>
          <a:effectLst>
            <a:outerShdw blurRad="50800" dist="50800" dir="252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74723D-E651-454C-B808-83307D77F0F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4626"/>
          <a:stretch/>
        </p:blipFill>
        <p:spPr>
          <a:xfrm>
            <a:off x="1748225" y="4013830"/>
            <a:ext cx="3394973" cy="2569824"/>
          </a:xfrm>
          <a:prstGeom prst="rect">
            <a:avLst/>
          </a:prstGeom>
          <a:effectLst>
            <a:outerShdw blurRad="50800" dist="50800" dir="28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37218" name="Picture 3" descr="sim3dnew-highres">
            <a:extLst>
              <a:ext uri="{FF2B5EF4-FFF2-40B4-BE49-F238E27FC236}">
                <a16:creationId xmlns:a16="http://schemas.microsoft.com/office/drawing/2014/main" id="{F4CA4367-AF16-CA48-9DE2-067F84BEB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6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35" y="2102667"/>
            <a:ext cx="4648200" cy="3011487"/>
          </a:xfrm>
          <a:prstGeom prst="rect">
            <a:avLst/>
          </a:prstGeom>
          <a:noFill/>
          <a:ln>
            <a:noFill/>
          </a:ln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0" name="Picture 5">
            <a:extLst>
              <a:ext uri="{FF2B5EF4-FFF2-40B4-BE49-F238E27FC236}">
                <a16:creationId xmlns:a16="http://schemas.microsoft.com/office/drawing/2014/main" id="{075398D2-D691-A644-87D3-DCF73876F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lum bright="-10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037" y="3888249"/>
            <a:ext cx="4724400" cy="2820987"/>
          </a:xfrm>
          <a:prstGeom prst="rect">
            <a:avLst/>
          </a:prstGeom>
          <a:noFill/>
          <a:ln>
            <a:noFill/>
          </a:ln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Text Box 6">
            <a:extLst>
              <a:ext uri="{FF2B5EF4-FFF2-40B4-BE49-F238E27FC236}">
                <a16:creationId xmlns:a16="http://schemas.microsoft.com/office/drawing/2014/main" id="{AA3F50C7-B0F1-2446-A825-6219064ACC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8413" y="58738"/>
            <a:ext cx="6607175" cy="9540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1"/>
                </a:solidFill>
              </a:rPr>
              <a:t>Tracing the history from a slightly lumpy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>
                <a:solidFill>
                  <a:schemeClr val="bg1"/>
                </a:solidFill>
              </a:rPr>
              <a:t>Universe to galaxies ablaze</a:t>
            </a:r>
          </a:p>
        </p:txBody>
      </p:sp>
    </p:spTree>
    <p:extLst>
      <p:ext uri="{BB962C8B-B14F-4D97-AF65-F5344CB8AC3E}">
        <p14:creationId xmlns:p14="http://schemas.microsoft.com/office/powerpoint/2010/main" val="224252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Rectangle 2">
            <a:extLst>
              <a:ext uri="{FF2B5EF4-FFF2-40B4-BE49-F238E27FC236}">
                <a16:creationId xmlns:a16="http://schemas.microsoft.com/office/drawing/2014/main" id="{FE414329-D8BB-5142-A54D-18C7C91A40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934390" y="397192"/>
            <a:ext cx="3275220" cy="99060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altLang="en-US" b="1" dirty="0">
                <a:solidFill>
                  <a:srgbClr val="FFFFFF"/>
                </a:solidFill>
                <a:ea typeface="ＭＳ Ｐゴシック" panose="020B0600070205080204" pitchFamily="34" charset="-128"/>
              </a:rPr>
              <a:t>Dark Matter</a:t>
            </a:r>
          </a:p>
        </p:txBody>
      </p:sp>
      <p:sp>
        <p:nvSpPr>
          <p:cNvPr id="145411" name="Rectangle 3">
            <a:extLst>
              <a:ext uri="{FF2B5EF4-FFF2-40B4-BE49-F238E27FC236}">
                <a16:creationId xmlns:a16="http://schemas.microsoft.com/office/drawing/2014/main" id="{339DC0BC-9710-5D4F-A38B-8FF13B7032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11150" y="1815164"/>
            <a:ext cx="8521700" cy="437388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Galaxies and clusters of galaxies are held together by the gravity of dark matter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ea typeface="Arial" charset="0"/>
              </a:rPr>
              <a:t>Without the gravity of dark matter cannot make observed structure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ea typeface="Arial" charset="0"/>
              </a:rPr>
              <a:t>More diffuse (less condensed) than stellar matter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ea typeface="Arial" charset="0"/>
              </a:rPr>
              <a:t>Moves slowly (cold) and bashful (doesn’t interact much with ordinary matter)</a:t>
            </a:r>
          </a:p>
          <a:p>
            <a:pPr>
              <a:defRPr/>
            </a:pPr>
            <a:r>
              <a:rPr lang="en-US" dirty="0">
                <a:solidFill>
                  <a:srgbClr val="FFFFFF"/>
                </a:solidFill>
                <a:ea typeface="Arial" charset="0"/>
              </a:rPr>
              <a:t>Not enough atoms to account for it, must be new form of matter</a:t>
            </a:r>
          </a:p>
          <a:p>
            <a:pPr marL="0" indent="0" algn="ctr">
              <a:buFontTx/>
              <a:buNone/>
              <a:defRPr/>
            </a:pPr>
            <a:endParaRPr lang="en-US" dirty="0">
              <a:solidFill>
                <a:srgbClr val="FFFFFF"/>
              </a:solidFill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62249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45785-A0A9-1143-859E-85617D10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34" y="192173"/>
            <a:ext cx="4971448" cy="870768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Dark Matter:  this?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9AEA5-E7B0-F044-B678-625E7DC7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4" y="1234758"/>
            <a:ext cx="8283266" cy="552217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16F198-47E7-A649-BA7E-D87AA7282041}"/>
              </a:ext>
            </a:extLst>
          </p:cNvPr>
          <p:cNvSpPr txBox="1"/>
          <p:nvPr/>
        </p:nvSpPr>
        <p:spPr>
          <a:xfrm>
            <a:off x="3503596" y="5111015"/>
            <a:ext cx="2454646" cy="646331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dark matter particle</a:t>
            </a:r>
          </a:p>
          <a:p>
            <a:pPr algn="ctr"/>
            <a:r>
              <a:rPr lang="en-US" dirty="0"/>
              <a:t>WIMPs or axions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02F7D-5E17-F544-AEA6-BC7F7CCC0788}"/>
              </a:ext>
            </a:extLst>
          </p:cNvPr>
          <p:cNvSpPr txBox="1"/>
          <p:nvPr/>
        </p:nvSpPr>
        <p:spPr>
          <a:xfrm>
            <a:off x="4328433" y="3190697"/>
            <a:ext cx="641138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Stars</a:t>
            </a:r>
          </a:p>
        </p:txBody>
      </p:sp>
    </p:spTree>
    <p:extLst>
      <p:ext uri="{BB962C8B-B14F-4D97-AF65-F5344CB8AC3E}">
        <p14:creationId xmlns:p14="http://schemas.microsoft.com/office/powerpoint/2010/main" val="335308886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45785-A0A9-1143-859E-85617D107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34" y="188010"/>
            <a:ext cx="5616341" cy="899644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Dark Matter:  or that?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9AEA5-E7B0-F044-B678-625E7DC7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34" y="1234758"/>
            <a:ext cx="8283266" cy="552217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216F198-47E7-A649-BA7E-D87AA7282041}"/>
              </a:ext>
            </a:extLst>
          </p:cNvPr>
          <p:cNvSpPr txBox="1"/>
          <p:nvPr/>
        </p:nvSpPr>
        <p:spPr>
          <a:xfrm>
            <a:off x="3978525" y="5098945"/>
            <a:ext cx="1636346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The dark sector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102F7D-5E17-F544-AEA6-BC7F7CCC0788}"/>
              </a:ext>
            </a:extLst>
          </p:cNvPr>
          <p:cNvSpPr txBox="1"/>
          <p:nvPr/>
        </p:nvSpPr>
        <p:spPr>
          <a:xfrm>
            <a:off x="4134433" y="3440955"/>
            <a:ext cx="1324530" cy="36933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Dark Matter</a:t>
            </a:r>
          </a:p>
        </p:txBody>
      </p:sp>
    </p:spTree>
    <p:extLst>
      <p:ext uri="{BB962C8B-B14F-4D97-AF65-F5344CB8AC3E}">
        <p14:creationId xmlns:p14="http://schemas.microsoft.com/office/powerpoint/2010/main" val="42752091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3" name="Picture 6" descr="Profound">
            <a:extLst>
              <a:ext uri="{FF2B5EF4-FFF2-40B4-BE49-F238E27FC236}">
                <a16:creationId xmlns:a16="http://schemas.microsoft.com/office/drawing/2014/main" id="{3BB42934-7EEE-CB44-B8A2-C7B407BB31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1" b="10580"/>
          <a:stretch>
            <a:fillRect/>
          </a:stretch>
        </p:blipFill>
        <p:spPr bwMode="auto">
          <a:xfrm>
            <a:off x="5146947" y="4064409"/>
            <a:ext cx="3904498" cy="265909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blurRad="50800" dist="50800" dir="306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A52F9F-08EA-3F4C-9500-7D681E9B37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2531" y="149894"/>
            <a:ext cx="3268914" cy="3671336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  <a:effectLst>
            <a:outerShdw blurRad="50800" dist="50800" dir="32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quantumvacuum">
            <a:extLst>
              <a:ext uri="{FF2B5EF4-FFF2-40B4-BE49-F238E27FC236}">
                <a16:creationId xmlns:a16="http://schemas.microsoft.com/office/drawing/2014/main" id="{6501B8A4-E0FA-E74D-ABDA-87FD3C626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lum bright="-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11" y="3662673"/>
            <a:ext cx="4081112" cy="3060834"/>
          </a:xfrm>
          <a:prstGeom prst="rect">
            <a:avLst/>
          </a:prstGeom>
          <a:noFill/>
          <a:ln>
            <a:noFill/>
          </a:ln>
          <a:effectLst>
            <a:outerShdw blurRad="50800" dist="50800" dir="47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38DA85-74B1-254B-BE53-CD338846306C}"/>
              </a:ext>
            </a:extLst>
          </p:cNvPr>
          <p:cNvSpPr txBox="1"/>
          <p:nvPr/>
        </p:nvSpPr>
        <p:spPr>
          <a:xfrm>
            <a:off x="195611" y="149894"/>
            <a:ext cx="5346160" cy="310854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bg1"/>
                </a:solidFill>
              </a:rPr>
              <a:t>Λ</a:t>
            </a:r>
            <a:r>
              <a:rPr lang="en-US" sz="2800" dirty="0">
                <a:solidFill>
                  <a:schemeClr val="bg1"/>
                </a:solidFill>
              </a:rPr>
              <a:t> (vacuum energy) fits the date but why so small?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Evidence of the rich </a:t>
            </a:r>
            <a:r>
              <a:rPr lang="en-US" sz="2800" dirty="0" err="1">
                <a:solidFill>
                  <a:schemeClr val="bg1"/>
                </a:solidFill>
              </a:rPr>
              <a:t>vacua</a:t>
            </a:r>
            <a:r>
              <a:rPr lang="en-US" sz="2800" dirty="0">
                <a:solidFill>
                  <a:schemeClr val="bg1"/>
                </a:solidFill>
              </a:rPr>
              <a:t> of string theory and the multiverse?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</a:rPr>
              <a:t>Related to inflation (accelerated expansion) or something else?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F8848C1-F662-F142-B9F1-7E88D45516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1128" y="2413987"/>
            <a:ext cx="2931719" cy="301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5639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23702" y="238671"/>
            <a:ext cx="8096596" cy="7184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274320" tIns="45720" rIns="27432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/>
              <a:t>… a lot of new physics in that plain language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half" idx="1"/>
          </p:nvPr>
        </p:nvSpPr>
        <p:spPr>
          <a:xfrm>
            <a:off x="351288" y="1143000"/>
            <a:ext cx="8341227" cy="5476329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400" dirty="0"/>
              <a:t>The repulsive gravity of </a:t>
            </a:r>
            <a:r>
              <a:rPr lang="en-US" sz="2400" b="1" u="sng" dirty="0"/>
              <a:t>Dark Energy</a:t>
            </a:r>
            <a:r>
              <a:rPr lang="en-US" sz="2400" b="1" dirty="0"/>
              <a:t> </a:t>
            </a:r>
            <a:r>
              <a:rPr lang="en-US" sz="2400" dirty="0"/>
              <a:t>explains cosmic acceleration and Λ (quantum vacuum energy) is the default dark energy candidate.  </a:t>
            </a:r>
            <a:r>
              <a:rPr lang="en-US" sz="2400" i="1" dirty="0"/>
              <a:t>What is dark energy, why now, why so small?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400" dirty="0"/>
              <a:t>A very early burst of tremendous expansion – </a:t>
            </a:r>
            <a:r>
              <a:rPr lang="en-US" sz="2400" b="1" u="sng" dirty="0"/>
              <a:t>Inflation</a:t>
            </a:r>
            <a:r>
              <a:rPr lang="en-US" sz="2400" dirty="0"/>
              <a:t> – explains our smooth, flat Universe with seeds for galaxies grown from quantum fluctuations.  </a:t>
            </a:r>
            <a:r>
              <a:rPr lang="en-US" sz="2400" i="1" dirty="0"/>
              <a:t>Really? how?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400" dirty="0"/>
              <a:t>The gravity of slowly-moving </a:t>
            </a:r>
            <a:r>
              <a:rPr lang="en-US" sz="2400" b="1" u="sng" dirty="0"/>
              <a:t>Dark Matter</a:t>
            </a:r>
            <a:r>
              <a:rPr lang="en-US" sz="2400" b="1" dirty="0"/>
              <a:t> </a:t>
            </a:r>
            <a:r>
              <a:rPr lang="en-US" sz="2400" dirty="0"/>
              <a:t>particles (CDM) holds all cosmic structures together.  </a:t>
            </a:r>
            <a:r>
              <a:rPr lang="en-US" sz="2400" i="1" dirty="0"/>
              <a:t>Which particle(s)?</a:t>
            </a: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sz="2400" b="1" u="sng" dirty="0"/>
              <a:t>Baryogenesis</a:t>
            </a:r>
            <a:r>
              <a:rPr lang="en-US" sz="2400" dirty="0"/>
              <a:t> produces an excess of matter over anti-matter and the survival of a small number of baryons today (few per billion photons).  </a:t>
            </a:r>
            <a:r>
              <a:rPr lang="en-US" sz="2400" i="1" dirty="0"/>
              <a:t>Baryons are important; more details please!</a:t>
            </a:r>
            <a:endParaRPr lang="en-US" sz="2400" b="1" i="1" u="sng" dirty="0"/>
          </a:p>
        </p:txBody>
      </p:sp>
    </p:spTree>
    <p:extLst>
      <p:ext uri="{BB962C8B-B14F-4D97-AF65-F5344CB8AC3E}">
        <p14:creationId xmlns:p14="http://schemas.microsoft.com/office/powerpoint/2010/main" val="6798232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rit4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741" y="138223"/>
            <a:ext cx="4354629" cy="3365294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80998" y="3608673"/>
            <a:ext cx="8426116" cy="304698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CMB anisotropy consistent with predictions:  Gaussian, </a:t>
            </a:r>
            <a:r>
              <a:rPr lang="en-US" sz="3200" u="sng" dirty="0">
                <a:solidFill>
                  <a:srgbClr val="FFFFFF"/>
                </a:solidFill>
              </a:rPr>
              <a:t>almost</a:t>
            </a:r>
            <a:r>
              <a:rPr lang="en-US" sz="3200" dirty="0">
                <a:solidFill>
                  <a:srgbClr val="FFFFFF"/>
                </a:solidFill>
              </a:rPr>
              <a:t> scale-invariant density perturbations and flat Universe, but no “standard model” or signature of “when”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Wanted: odd-parity (B) mode of CMB polarization produced by gravitational waves</a:t>
            </a:r>
          </a:p>
        </p:txBody>
      </p:sp>
    </p:spTree>
    <p:extLst>
      <p:ext uri="{BB962C8B-B14F-4D97-AF65-F5344CB8AC3E}">
        <p14:creationId xmlns:p14="http://schemas.microsoft.com/office/powerpoint/2010/main" val="39805635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28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GWs and B-mode CMB polarization</a:t>
            </a:r>
          </a:p>
        </p:txBody>
      </p:sp>
      <p:pic>
        <p:nvPicPr>
          <p:cNvPr id="8" name="Picture 7" descr="Screen Shot 2019-01-08 at 8.18.3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06" y="1914754"/>
            <a:ext cx="5459057" cy="4640392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Screen Shot 2019-01-08 at 8.18.5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846" y="5411456"/>
            <a:ext cx="2989384" cy="1143690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949461" y="2061299"/>
            <a:ext cx="716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&lt;&lt;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49461" y="4235926"/>
            <a:ext cx="601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 =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10322" y="1437963"/>
            <a:ext cx="6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81938" y="1437963"/>
            <a:ext cx="934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= 0.85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B564C6-ECFB-3643-A3F4-48D649811A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919831" y="2347747"/>
            <a:ext cx="3810000" cy="2133600"/>
          </a:xfrm>
          <a:prstGeom prst="rect">
            <a:avLst/>
          </a:prstGeom>
          <a:effectLst>
            <a:outerShdw blurRad="50800" dist="114300" dir="28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9C35FDF-71D2-1548-80AB-D07B14C4C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714" y="2927747"/>
            <a:ext cx="5454059" cy="17129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50800" dir="258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5358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E0D7B-992A-AA4B-AAA3-FA403D6B37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92663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Predictions are hard … especially about the future </a:t>
            </a:r>
            <a:br>
              <a:rPr lang="en-US" sz="2400" dirty="0">
                <a:solidFill>
                  <a:schemeClr val="bg1"/>
                </a:solidFill>
              </a:rPr>
            </a:br>
            <a:r>
              <a:rPr lang="en-US" sz="2400" dirty="0">
                <a:solidFill>
                  <a:schemeClr val="bg1"/>
                </a:solidFill>
              </a:rPr>
              <a:t>… Y. Berra and N. Bohr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1B084-F992-C848-968D-33572D29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768066"/>
            <a:ext cx="8229600" cy="2802417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Astrophysical cosmology (story of stars and galaxies) will be interesting (and exciting)</a:t>
            </a:r>
          </a:p>
          <a:p>
            <a:r>
              <a:rPr lang="en-US" dirty="0">
                <a:solidFill>
                  <a:schemeClr val="bg1"/>
                </a:solidFill>
              </a:rPr>
              <a:t>The connections between the very small and very large will deepen</a:t>
            </a:r>
          </a:p>
          <a:p>
            <a:r>
              <a:rPr lang="en-US" dirty="0">
                <a:solidFill>
                  <a:schemeClr val="bg1"/>
                </a:solidFill>
              </a:rPr>
              <a:t>There will be surprises!</a:t>
            </a:r>
          </a:p>
        </p:txBody>
      </p:sp>
    </p:spTree>
    <p:extLst>
      <p:ext uri="{BB962C8B-B14F-4D97-AF65-F5344CB8AC3E}">
        <p14:creationId xmlns:p14="http://schemas.microsoft.com/office/powerpoint/2010/main" val="54183968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rot="20018502">
            <a:off x="38138" y="1059559"/>
            <a:ext cx="7059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prstClr val="white"/>
                </a:solidFill>
                <a:latin typeface="Calibri"/>
              </a:rPr>
              <a:t>Dark Matter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0" y="2697540"/>
            <a:ext cx="495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prstClr val="white"/>
                </a:solidFill>
                <a:latin typeface="Calibri"/>
              </a:rPr>
              <a:t>Inflation</a:t>
            </a:r>
          </a:p>
        </p:txBody>
      </p:sp>
      <p:sp>
        <p:nvSpPr>
          <p:cNvPr id="9" name="TextBox 8"/>
          <p:cNvSpPr txBox="1"/>
          <p:nvPr/>
        </p:nvSpPr>
        <p:spPr>
          <a:xfrm rot="673403">
            <a:off x="303813" y="4586146"/>
            <a:ext cx="77009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prstClr val="white"/>
                </a:solidFill>
                <a:latin typeface="Calibri"/>
              </a:rPr>
              <a:t>Dark Energy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84074" y="1715869"/>
            <a:ext cx="1697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Calibri"/>
              </a:rPr>
              <a:t>WIMPs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6390" y="6039731"/>
            <a:ext cx="24299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Calibri"/>
              </a:rPr>
              <a:t>Quark Soup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95800" y="4382869"/>
            <a:ext cx="3212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rgbClr val="FFFFFF"/>
                </a:solidFill>
                <a:latin typeface="Calibri"/>
              </a:rPr>
              <a:t>Baryogenesis</a:t>
            </a:r>
            <a:endParaRPr lang="en-US" sz="3600" b="1" dirty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5562600"/>
            <a:ext cx="123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  <a:latin typeface="Calibri"/>
              </a:rPr>
              <a:t>CDM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9394" y="146209"/>
            <a:ext cx="7241212" cy="1569660"/>
          </a:xfrm>
          <a:prstGeom prst="rect">
            <a:avLst/>
          </a:prstGeom>
          <a:solidFill>
            <a:schemeClr val="tx1">
              <a:alpha val="33000"/>
            </a:schemeClr>
          </a:solidFill>
          <a:ln w="19050"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prstClr val="white"/>
                </a:solidFill>
                <a:latin typeface="Calibri"/>
              </a:rPr>
              <a:t>1980: Coming together of cosmology and particles changed the vocabulary, the players and the experimental techniques</a:t>
            </a:r>
          </a:p>
        </p:txBody>
      </p:sp>
    </p:spTree>
    <p:extLst>
      <p:ext uri="{BB962C8B-B14F-4D97-AF65-F5344CB8AC3E}">
        <p14:creationId xmlns:p14="http://schemas.microsoft.com/office/powerpoint/2010/main" val="1797509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65E5DA-E9E8-9248-9885-48F77C5DB3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0210" y="3959397"/>
            <a:ext cx="5128368" cy="32668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D59591-C503-AA46-A46A-005943D23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7771" y="-609761"/>
            <a:ext cx="11382703" cy="1302839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58C7FE7-219D-1C4C-8522-3E63C57C2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3176" y="177144"/>
            <a:ext cx="6385691" cy="1158766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7200" b="1" dirty="0">
                <a:solidFill>
                  <a:schemeClr val="bg1"/>
                </a:solidFill>
              </a:rPr>
              <a:t>Hubble troubles</a:t>
            </a:r>
          </a:p>
        </p:txBody>
      </p:sp>
    </p:spTree>
    <p:extLst>
      <p:ext uri="{BB962C8B-B14F-4D97-AF65-F5344CB8AC3E}">
        <p14:creationId xmlns:p14="http://schemas.microsoft.com/office/powerpoint/2010/main" val="193785235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830"/>
            <a:ext cx="8229600" cy="114300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1970 Allan </a:t>
            </a:r>
            <a:r>
              <a:rPr lang="en-US" dirty="0" err="1">
                <a:solidFill>
                  <a:srgbClr val="FFFFFF"/>
                </a:solidFill>
              </a:rPr>
              <a:t>Sandage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sand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08" y="2241905"/>
            <a:ext cx="4758638" cy="3682571"/>
          </a:xfrm>
          <a:prstGeom prst="rect">
            <a:avLst/>
          </a:prstGeom>
          <a:ln>
            <a:noFill/>
          </a:ln>
          <a:effectLst>
            <a:outerShdw blurRad="50800" dist="88900" dir="2700000" algn="tl" rotWithShape="0">
              <a:schemeClr val="tx1">
                <a:alpha val="43000"/>
              </a:scheme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075" t="33071" r="3035"/>
          <a:stretch/>
        </p:blipFill>
        <p:spPr>
          <a:xfrm>
            <a:off x="5197231" y="1543539"/>
            <a:ext cx="3614615" cy="1505844"/>
          </a:xfrm>
          <a:prstGeom prst="rect">
            <a:avLst/>
          </a:prstGeom>
          <a:effectLst>
            <a:outerShdw blurRad="50800" dist="76200" dir="258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3" name="Picture 2" descr="Screen Shot 2019-01-08 at 6.03.3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643" y="3316092"/>
            <a:ext cx="2675588" cy="3399691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618059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EBECAF0-2300-E844-8847-A1595A1AB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041" y="111769"/>
            <a:ext cx="5174290" cy="906549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H</a:t>
            </a:r>
            <a:r>
              <a:rPr lang="en-US" baseline="-25000" dirty="0">
                <a:solidFill>
                  <a:schemeClr val="bg1"/>
                </a:solidFill>
              </a:rPr>
              <a:t>0 </a:t>
            </a:r>
            <a:r>
              <a:rPr lang="en-US" dirty="0">
                <a:solidFill>
                  <a:schemeClr val="bg1"/>
                </a:solidFill>
              </a:rPr>
              <a:t>reined in, part one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457DC-B493-1947-90A7-8537B2D10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v4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F14496-B05B-6742-9EFD-348636D60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7" y="3184028"/>
            <a:ext cx="5124759" cy="3562847"/>
          </a:xfrm>
          <a:prstGeom prst="rect">
            <a:avLst/>
          </a:prstGeom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9" name="Picture 2" descr="hubble_launch">
            <a:extLst>
              <a:ext uri="{FF2B5EF4-FFF2-40B4-BE49-F238E27FC236}">
                <a16:creationId xmlns:a16="http://schemas.microsoft.com/office/drawing/2014/main" id="{8A20316B-F07A-8B42-810F-F2CABDE61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8644" y="120864"/>
            <a:ext cx="2977452" cy="2995926"/>
          </a:xfrm>
          <a:prstGeom prst="rect">
            <a:avLst/>
          </a:prstGeom>
          <a:noFill/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0" name="Picture 3" descr="freedman">
            <a:extLst>
              <a:ext uri="{FF2B5EF4-FFF2-40B4-BE49-F238E27FC236}">
                <a16:creationId xmlns:a16="http://schemas.microsoft.com/office/drawing/2014/main" id="{579AF410-7C8D-BA45-8779-A3CC07042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8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7457" y="1075643"/>
            <a:ext cx="1166543" cy="160230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1903D97-2B90-0547-9D08-A335F027D2FC}"/>
              </a:ext>
            </a:extLst>
          </p:cNvPr>
          <p:cNvCxnSpPr>
            <a:cxnSpLocks/>
          </p:cNvCxnSpPr>
          <p:nvPr/>
        </p:nvCxnSpPr>
        <p:spPr>
          <a:xfrm>
            <a:off x="559603" y="6019215"/>
            <a:ext cx="44046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D9D1DC3-811D-CA4E-8016-2AFF0DA74872}"/>
              </a:ext>
            </a:extLst>
          </p:cNvPr>
          <p:cNvSpPr txBox="1"/>
          <p:nvPr/>
        </p:nvSpPr>
        <p:spPr>
          <a:xfrm>
            <a:off x="145472" y="5811466"/>
            <a:ext cx="457176" cy="415498"/>
          </a:xfrm>
          <a:prstGeom prst="rect">
            <a:avLst/>
          </a:prstGeom>
          <a:noFill/>
          <a:ln w="158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100" dirty="0"/>
              <a:t>70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85CDB1-6BB9-1743-A452-781FB6028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7860" y="2967017"/>
            <a:ext cx="2867471" cy="2057100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9C5FC68-EBE4-D44E-B9E6-D8306BF075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7875" y="1128726"/>
            <a:ext cx="3737456" cy="1113538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FD091AA-AAB2-D54B-9C75-57F57D97CC10}"/>
              </a:ext>
            </a:extLst>
          </p:cNvPr>
          <p:cNvSpPr txBox="1"/>
          <p:nvPr/>
        </p:nvSpPr>
        <p:spPr>
          <a:xfrm>
            <a:off x="1824911" y="2375966"/>
            <a:ext cx="3483383" cy="46166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en-US" sz="2400" baseline="-25000" dirty="0">
                <a:solidFill>
                  <a:schemeClr val="bg1"/>
                </a:solidFill>
              </a:rPr>
              <a:t>0  </a:t>
            </a:r>
            <a:r>
              <a:rPr lang="en-US" sz="2400" dirty="0">
                <a:solidFill>
                  <a:schemeClr val="bg1"/>
                </a:solidFill>
              </a:rPr>
              <a:t>= 72</a:t>
            </a:r>
            <a:r>
              <a:rPr lang="en-US" sz="2400" dirty="0">
                <a:solidFill>
                  <a:schemeClr val="bg1"/>
                </a:solidFill>
                <a:sym typeface="Symbol" pitchFamily="2" charset="2"/>
              </a:rPr>
              <a:t>  </a:t>
            </a:r>
            <a:r>
              <a:rPr lang="en-US" sz="2400" dirty="0">
                <a:solidFill>
                  <a:schemeClr val="bg1"/>
                </a:solidFill>
              </a:rPr>
              <a:t>2 </a:t>
            </a:r>
            <a:r>
              <a:rPr lang="en-US" sz="2400" dirty="0">
                <a:solidFill>
                  <a:schemeClr val="bg1"/>
                </a:solidFill>
                <a:sym typeface="Symbol" pitchFamily="2" charset="2"/>
              </a:rPr>
              <a:t> </a:t>
            </a:r>
            <a:r>
              <a:rPr lang="en-US" sz="2400" dirty="0">
                <a:solidFill>
                  <a:schemeClr val="bg1"/>
                </a:solidFill>
              </a:rPr>
              <a:t>6 km/s/</a:t>
            </a:r>
            <a:r>
              <a:rPr lang="en-US" sz="2400" dirty="0" err="1">
                <a:solidFill>
                  <a:schemeClr val="bg1"/>
                </a:solidFill>
              </a:rPr>
              <a:t>Mpc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4" descr="figure4">
            <a:extLst>
              <a:ext uri="{FF2B5EF4-FFF2-40B4-BE49-F238E27FC236}">
                <a16:creationId xmlns:a16="http://schemas.microsoft.com/office/drawing/2014/main" id="{C46461F9-C26B-5346-87B9-AC506E080A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331" y="3275011"/>
            <a:ext cx="3570765" cy="3479707"/>
          </a:xfrm>
          <a:prstGeom prst="rect">
            <a:avLst/>
          </a:prstGeom>
          <a:noFill/>
          <a:ln>
            <a:noFill/>
          </a:ln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29388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E083616-52ED-134E-8583-2CB11CEBF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842" y="136739"/>
            <a:ext cx="7537858" cy="808257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Hubble troubles again!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5A3FA2-7FC2-6C43-8827-9B07289B2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v4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329E22-2E24-3142-BE7F-38DCA1DA6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715" y="1167618"/>
            <a:ext cx="5604232" cy="5553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9A201D1-9BD0-394C-9C4F-C6B779A17FA6}"/>
              </a:ext>
            </a:extLst>
          </p:cNvPr>
          <p:cNvSpPr txBox="1"/>
          <p:nvPr/>
        </p:nvSpPr>
        <p:spPr>
          <a:xfrm>
            <a:off x="6033042" y="1571354"/>
            <a:ext cx="2974324" cy="36933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Indirect (pink):  </a:t>
            </a:r>
            <a:r>
              <a:rPr lang="en-US" b="1" dirty="0">
                <a:solidFill>
                  <a:schemeClr val="bg1"/>
                </a:solidFill>
              </a:rPr>
              <a:t>67.5 </a:t>
            </a:r>
            <a:r>
              <a:rPr lang="en-US" b="1" dirty="0">
                <a:solidFill>
                  <a:schemeClr val="bg1"/>
                </a:solidFill>
                <a:sym typeface="Symbol" pitchFamily="2" charset="2"/>
              </a:rPr>
              <a:t></a:t>
            </a:r>
            <a:r>
              <a:rPr lang="en-US" b="1" dirty="0">
                <a:solidFill>
                  <a:schemeClr val="bg1"/>
                </a:solidFill>
              </a:rPr>
              <a:t>  0.5</a:t>
            </a:r>
            <a:r>
              <a:rPr lang="en-US" dirty="0">
                <a:solidFill>
                  <a:schemeClr val="bg1"/>
                </a:solidFill>
              </a:rPr>
              <a:t> km/s/</a:t>
            </a:r>
            <a:r>
              <a:rPr lang="en-US" dirty="0" err="1">
                <a:solidFill>
                  <a:schemeClr val="bg1"/>
                </a:solidFill>
              </a:rPr>
              <a:t>Mpc</a:t>
            </a: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Direct (cyan):  </a:t>
            </a:r>
            <a:r>
              <a:rPr lang="en-US" b="1" dirty="0">
                <a:solidFill>
                  <a:schemeClr val="bg1"/>
                </a:solidFill>
              </a:rPr>
              <a:t>73.2 </a:t>
            </a:r>
            <a:r>
              <a:rPr lang="en-US" b="1" dirty="0">
                <a:solidFill>
                  <a:schemeClr val="bg1"/>
                </a:solidFill>
                <a:sym typeface="Symbol" pitchFamily="2" charset="2"/>
              </a:rPr>
              <a:t></a:t>
            </a:r>
            <a:r>
              <a:rPr lang="en-US" b="1" dirty="0">
                <a:solidFill>
                  <a:schemeClr val="bg1"/>
                </a:solidFill>
              </a:rPr>
              <a:t> 1.3 </a:t>
            </a:r>
            <a:r>
              <a:rPr lang="en-US" dirty="0">
                <a:solidFill>
                  <a:schemeClr val="bg1"/>
                </a:solidFill>
              </a:rPr>
              <a:t>km/s/</a:t>
            </a:r>
            <a:r>
              <a:rPr lang="en-US" dirty="0" err="1">
                <a:solidFill>
                  <a:schemeClr val="bg1"/>
                </a:solidFill>
              </a:rPr>
              <a:t>Mpc</a:t>
            </a: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5-sigma difference!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9E42D0-2C55-2243-AEBD-58E9AF73AA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021" y="3600294"/>
            <a:ext cx="673330" cy="1024793"/>
          </a:xfrm>
          <a:prstGeom prst="rect">
            <a:avLst/>
          </a:prstGeom>
          <a:effectLst>
            <a:outerShdw blurRad="50800" dist="50800" dir="300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9AC954-C483-2049-9E2D-7E2C212B4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2468" y="2016108"/>
            <a:ext cx="1010883" cy="1010883"/>
          </a:xfrm>
          <a:prstGeom prst="rect">
            <a:avLst/>
          </a:prstGeom>
          <a:effectLst>
            <a:outerShdw blurRad="50800" dist="50800" dir="34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14035E-7D0B-F94F-A6BE-D6586ABF3324}"/>
              </a:ext>
            </a:extLst>
          </p:cNvPr>
          <p:cNvSpPr txBox="1"/>
          <p:nvPr/>
        </p:nvSpPr>
        <p:spPr>
          <a:xfrm>
            <a:off x="7325656" y="4625087"/>
            <a:ext cx="15776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Adam </a:t>
            </a:r>
            <a:r>
              <a:rPr lang="en-US" sz="1350" dirty="0" err="1"/>
              <a:t>Riess</a:t>
            </a:r>
            <a:r>
              <a:rPr lang="en-US" sz="1350" dirty="0"/>
              <a:t> (</a:t>
            </a:r>
            <a:r>
              <a:rPr lang="en-US" sz="1350" dirty="0" err="1"/>
              <a:t>SHoES</a:t>
            </a:r>
            <a:r>
              <a:rPr lang="en-US" sz="1350" dirty="0"/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A99C69-5BB9-5241-89DC-53C64E37CDCB}"/>
              </a:ext>
            </a:extLst>
          </p:cNvPr>
          <p:cNvSpPr txBox="1"/>
          <p:nvPr/>
        </p:nvSpPr>
        <p:spPr>
          <a:xfrm>
            <a:off x="6875466" y="3026991"/>
            <a:ext cx="20414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George </a:t>
            </a:r>
            <a:r>
              <a:rPr lang="en-US" sz="1350" dirty="0" err="1"/>
              <a:t>Efstathiou</a:t>
            </a:r>
            <a:r>
              <a:rPr lang="en-US" sz="1350" dirty="0"/>
              <a:t> (Planck)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58C16E-CC4D-A947-9EDF-A45CF39021F6}"/>
              </a:ext>
            </a:extLst>
          </p:cNvPr>
          <p:cNvSpPr txBox="1"/>
          <p:nvPr/>
        </p:nvSpPr>
        <p:spPr>
          <a:xfrm>
            <a:off x="148038" y="6356350"/>
            <a:ext cx="1826141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arXiv:2103.01183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583650-E00A-714F-9852-49A20C64B620}"/>
              </a:ext>
            </a:extLst>
          </p:cNvPr>
          <p:cNvSpPr txBox="1"/>
          <p:nvPr/>
        </p:nvSpPr>
        <p:spPr>
          <a:xfrm>
            <a:off x="5181914" y="1831442"/>
            <a:ext cx="837473" cy="369332"/>
          </a:xfrm>
          <a:prstGeom prst="rect">
            <a:avLst/>
          </a:prstGeom>
          <a:solidFill>
            <a:srgbClr val="FFCBE6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“early”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F2DCC0-3C44-A743-A785-6BAB05075A1B}"/>
              </a:ext>
            </a:extLst>
          </p:cNvPr>
          <p:cNvSpPr txBox="1"/>
          <p:nvPr/>
        </p:nvSpPr>
        <p:spPr>
          <a:xfrm>
            <a:off x="5236512" y="4242460"/>
            <a:ext cx="728276" cy="369332"/>
          </a:xfrm>
          <a:prstGeom prst="rect">
            <a:avLst/>
          </a:prstGeom>
          <a:solidFill>
            <a:srgbClr val="83E7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“late”</a:t>
            </a:r>
          </a:p>
        </p:txBody>
      </p:sp>
    </p:spTree>
    <p:extLst>
      <p:ext uri="{BB962C8B-B14F-4D97-AF65-F5344CB8AC3E}">
        <p14:creationId xmlns:p14="http://schemas.microsoft.com/office/powerpoint/2010/main" val="35904087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931F9-BC3E-4B45-8EF9-B0165784A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1263" y="416376"/>
            <a:ext cx="6602437" cy="791422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Measuring different things!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056A62-0EB0-9A4F-BDFE-DDAE849F1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793" y="1557997"/>
            <a:ext cx="8229600" cy="4296703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Direct (today): 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NB:  “v easy, d hard”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Distance ladder:  standard candles –  </a:t>
            </a:r>
            <a:r>
              <a:rPr lang="en-US" dirty="0" err="1">
                <a:solidFill>
                  <a:schemeClr val="bg1"/>
                </a:solidFill>
              </a:rPr>
              <a:t>Cepheids</a:t>
            </a:r>
            <a:r>
              <a:rPr lang="en-US" dirty="0">
                <a:solidFill>
                  <a:schemeClr val="bg1"/>
                </a:solidFill>
              </a:rPr>
              <a:t>, TRB, SNe1a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Time delay (jump ladder)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Both agree</a:t>
            </a:r>
          </a:p>
          <a:p>
            <a:r>
              <a:rPr lang="en-US" dirty="0">
                <a:solidFill>
                  <a:schemeClr val="bg1"/>
                </a:solidFill>
              </a:rPr>
              <a:t>Indirect (early via CMB)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Direct and indirect could both be correct and </a:t>
            </a:r>
            <a:r>
              <a:rPr lang="en-US" dirty="0">
                <a:solidFill>
                  <a:schemeClr val="bg1"/>
                </a:solidFill>
                <a:sym typeface="Symbol" pitchFamily="2" charset="2"/>
              </a:rPr>
              <a:t>paradigm wrong!  Or, one or both measurements could be wrong and </a:t>
            </a:r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 correct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E07B4-AF1B-8B4D-BB4A-EEB2333C6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v4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9AD22C-6DAC-8342-A0DE-17BB2D707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635" fontAlgn="base">
              <a:spcBef>
                <a:spcPct val="0"/>
              </a:spcBef>
              <a:spcAft>
                <a:spcPct val="0"/>
              </a:spcAft>
              <a:defRPr/>
            </a:pPr>
            <a:fld id="{98B54DE2-7A76-4F43-92D5-E22C460D9034}" type="slidenum">
              <a:rPr lang="en-US" smtClean="0">
                <a:solidFill>
                  <a:prstClr val="black"/>
                </a:solidFill>
                <a:latin typeface="Arial" charset="0"/>
                <a:ea typeface="ＭＳ Ｐゴシック" charset="-128"/>
                <a:cs typeface="ＭＳ Ｐゴシック" charset="-128"/>
                <a:sym typeface="Helvetica Light"/>
              </a:rPr>
              <a:pPr defTabSz="342635" fontAlgn="base">
                <a:spcBef>
                  <a:spcPct val="0"/>
                </a:spcBef>
                <a:spcAft>
                  <a:spcPct val="0"/>
                </a:spcAft>
                <a:defRPr/>
              </a:pPr>
              <a:t>58</a:t>
            </a:fld>
            <a:endParaRPr lang="en-US" dirty="0">
              <a:solidFill>
                <a:prstClr val="black"/>
              </a:solidFill>
              <a:latin typeface="Arial" charset="0"/>
              <a:ea typeface="ＭＳ Ｐゴシック" charset="-128"/>
              <a:cs typeface="ＭＳ Ｐゴシック" charset="-128"/>
              <a:sym typeface="Helvetica Light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A051CE-F467-C946-9D49-E02ECB0AC5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448" y="2734999"/>
            <a:ext cx="2731452" cy="6770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2DA0DE-74B7-6E40-B7EA-FADE55C21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998" y="3868232"/>
            <a:ext cx="5284152" cy="79155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58FA89E-3F41-0B40-8819-134EDD35787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46" r="42442"/>
          <a:stretch/>
        </p:blipFill>
        <p:spPr>
          <a:xfrm>
            <a:off x="4000500" y="1631633"/>
            <a:ext cx="2552700" cy="62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0097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F2480-E235-614F-AF36-4868E5E7A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52" y="179702"/>
            <a:ext cx="3538025" cy="766371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“New physics”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D7F46D-5F90-A249-A387-FCCCF87CA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v4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AutoShape 2" descr="kitp_h0.pdf">
            <a:extLst>
              <a:ext uri="{FF2B5EF4-FFF2-40B4-BE49-F238E27FC236}">
                <a16:creationId xmlns:a16="http://schemas.microsoft.com/office/drawing/2014/main" id="{A79B42D8-FE00-A64D-AC3C-AE1E816DBC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57700" y="33147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AutoShape 4" descr="kitp_h0.pdf">
            <a:extLst>
              <a:ext uri="{FF2B5EF4-FFF2-40B4-BE49-F238E27FC236}">
                <a16:creationId xmlns:a16="http://schemas.microsoft.com/office/drawing/2014/main" id="{1EDC4998-A8E9-FF47-AFFA-7EF7453981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E302EA9-2B82-0B46-A8D9-469F49F59D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925" y="1412092"/>
            <a:ext cx="3999149" cy="3435252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two discrepant measurements could both could be right if </a:t>
            </a:r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 is wrong!</a:t>
            </a:r>
          </a:p>
          <a:p>
            <a:r>
              <a:rPr lang="en-US" dirty="0">
                <a:solidFill>
                  <a:schemeClr val="bg1"/>
                </a:solidFill>
              </a:rPr>
              <a:t>New ingredient(s) to </a:t>
            </a:r>
            <a:r>
              <a:rPr lang="el-GR" dirty="0">
                <a:solidFill>
                  <a:schemeClr val="bg1"/>
                </a:solidFill>
              </a:rPr>
              <a:t>Λ</a:t>
            </a:r>
            <a:r>
              <a:rPr lang="en-US" dirty="0">
                <a:solidFill>
                  <a:schemeClr val="bg1"/>
                </a:solidFill>
              </a:rPr>
              <a:t>CDM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Early dark energy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Extra radiation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None compelling yet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80C4C5-4296-D54D-9633-A358241A4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398" y="179702"/>
            <a:ext cx="4814851" cy="4975942"/>
          </a:xfrm>
          <a:prstGeom prst="rect">
            <a:avLst/>
          </a:prstGeom>
          <a:effectLst>
            <a:outerShdw blurRad="50800" dist="50800" dir="318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0873362-A06A-1040-B608-04DA745A05BD}"/>
              </a:ext>
            </a:extLst>
          </p:cNvPr>
          <p:cNvSpPr txBox="1"/>
          <p:nvPr/>
        </p:nvSpPr>
        <p:spPr>
          <a:xfrm>
            <a:off x="858580" y="5479606"/>
            <a:ext cx="7198240" cy="83099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Or one or both measurements could be wrong or NEW PHYSICS!  Big mystery; stay tuned!</a:t>
            </a:r>
          </a:p>
        </p:txBody>
      </p:sp>
    </p:spTree>
    <p:extLst>
      <p:ext uri="{BB962C8B-B14F-4D97-AF65-F5344CB8AC3E}">
        <p14:creationId xmlns:p14="http://schemas.microsoft.com/office/powerpoint/2010/main" val="293610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6010B3F-8EA6-9FE4-2AD2-89A328880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95"/>
            <a:ext cx="8229600" cy="2958420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l-GR" dirty="0"/>
              <a:t>Λ</a:t>
            </a:r>
            <a:r>
              <a:rPr lang="en-US" dirty="0"/>
              <a:t>CDM is a phenomenological model that </a:t>
            </a:r>
            <a:r>
              <a:rPr lang="en-US" i="1" u="sng" dirty="0"/>
              <a:t>can</a:t>
            </a:r>
            <a:r>
              <a:rPr lang="en-US" dirty="0"/>
              <a:t> be ungraded to a fundamental model of the Universe (or not)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D01234-6D05-B55D-2901-33A7A025EA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65714"/>
            <a:ext cx="8229600" cy="3287485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n-US" dirty="0"/>
              <a:t>Gravity and spacetime:  done!, but could be improved</a:t>
            </a:r>
          </a:p>
          <a:p>
            <a:r>
              <a:rPr lang="en-US" dirty="0"/>
              <a:t>Dark matter: particle in the “BSM theory” </a:t>
            </a:r>
          </a:p>
          <a:p>
            <a:r>
              <a:rPr lang="en-US" dirty="0"/>
              <a:t>Inflation: </a:t>
            </a:r>
            <a:r>
              <a:rPr lang="en-US" dirty="0" err="1"/>
              <a:t>inflaton</a:t>
            </a:r>
            <a:r>
              <a:rPr lang="en-US" dirty="0"/>
              <a:t> in the BSM theory</a:t>
            </a:r>
          </a:p>
          <a:p>
            <a:r>
              <a:rPr lang="en-US" dirty="0"/>
              <a:t>Baryogenesis: B, C and CP violation in the BSM</a:t>
            </a:r>
          </a:p>
          <a:p>
            <a:pPr marL="0" indent="0" algn="ctr">
              <a:buNone/>
            </a:pPr>
            <a:r>
              <a:rPr lang="en-US" dirty="0"/>
              <a:t>Can we find the BSM theory?</a:t>
            </a:r>
          </a:p>
          <a:p>
            <a:pPr marL="0" indent="0" algn="ctr">
              <a:buNone/>
            </a:pPr>
            <a:r>
              <a:rPr lang="en-US" dirty="0"/>
              <a:t>Cosmology will help!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24476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6F230-E97F-8348-BF65-37103A9E8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106" y="154745"/>
            <a:ext cx="8444694" cy="1589649"/>
          </a:xfr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el-GR" sz="3200" dirty="0">
                <a:solidFill>
                  <a:schemeClr val="bg1"/>
                </a:solidFill>
              </a:rPr>
              <a:t>Λ</a:t>
            </a:r>
            <a:r>
              <a:rPr lang="en-US" sz="3200" dirty="0">
                <a:solidFill>
                  <a:schemeClr val="bg1"/>
                </a:solidFill>
              </a:rPr>
              <a:t>CDM paradigm shift:  adding one (odious) thing, solved FIVE problems with Inflation + CDM.  H</a:t>
            </a:r>
            <a:r>
              <a:rPr lang="en-US" sz="3200" baseline="-25000" dirty="0">
                <a:solidFill>
                  <a:schemeClr val="bg1"/>
                </a:solidFill>
              </a:rPr>
              <a:t>0</a:t>
            </a:r>
            <a:r>
              <a:rPr lang="en-US" sz="3200" dirty="0">
                <a:solidFill>
                  <a:schemeClr val="bg1"/>
                </a:solidFill>
              </a:rPr>
              <a:t> doesn’t look quite as compelling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F5E46-F11E-0F48-9A5F-8BE3ABDFE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v4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06F9FE-EA6F-6A46-929C-F496644ED8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0514" y="2341305"/>
            <a:ext cx="3489453" cy="419760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A0B44BF-B8D8-024E-AB7F-713057D4D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35" y="2277746"/>
            <a:ext cx="5053314" cy="4187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287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658" name="Picture 2" descr="Scan0006">
            <a:extLst>
              <a:ext uri="{FF2B5EF4-FFF2-40B4-BE49-F238E27FC236}">
                <a16:creationId xmlns:a16="http://schemas.microsoft.com/office/drawing/2014/main" id="{7A2AD21C-725E-0F49-95D0-10076AD31B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2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688"/>
          <a:stretch>
            <a:fillRect/>
          </a:stretch>
        </p:blipFill>
        <p:spPr>
          <a:xfrm>
            <a:off x="2895600" y="381000"/>
            <a:ext cx="6172200" cy="5992813"/>
          </a:xfrm>
          <a:noFill/>
          <a:ln w="31750">
            <a:noFill/>
            <a:miter lim="800000"/>
            <a:headEnd/>
            <a:tailEnd/>
          </a:ln>
          <a:effectLst>
            <a:outerShdw blurRad="50800" dist="50800" dir="312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283651" name="Text Box 3">
            <a:extLst>
              <a:ext uri="{FF2B5EF4-FFF2-40B4-BE49-F238E27FC236}">
                <a16:creationId xmlns:a16="http://schemas.microsoft.com/office/drawing/2014/main" id="{3351F36D-7121-8448-A457-53A47F90F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30" y="1430887"/>
            <a:ext cx="2743200" cy="2554545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defRPr/>
            </a:pPr>
            <a:r>
              <a:rPr lang="en-US" alt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Einstein got the right answer for the wrong reason?</a:t>
            </a:r>
          </a:p>
        </p:txBody>
      </p:sp>
      <p:sp>
        <p:nvSpPr>
          <p:cNvPr id="198660" name="Text Box 4">
            <a:extLst>
              <a:ext uri="{FF2B5EF4-FFF2-40B4-BE49-F238E27FC236}">
                <a16:creationId xmlns:a16="http://schemas.microsoft.com/office/drawing/2014/main" id="{6A7A4D6E-AAEA-AA41-9ADA-B6AA04E83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9900" y="4506310"/>
            <a:ext cx="2971800" cy="996950"/>
          </a:xfrm>
          <a:prstGeom prst="rect">
            <a:avLst/>
          </a:prstGeom>
          <a:solidFill>
            <a:srgbClr val="FFFF00"/>
          </a:solidFill>
          <a:ln w="508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800" b="1">
                <a:solidFill>
                  <a:srgbClr val="FF3300"/>
                </a:solidFill>
              </a:rPr>
              <a:t>= Emergence of space and time</a:t>
            </a:r>
          </a:p>
        </p:txBody>
      </p:sp>
    </p:spTree>
    <p:extLst>
      <p:ext uri="{BB962C8B-B14F-4D97-AF65-F5344CB8AC3E}">
        <p14:creationId xmlns:p14="http://schemas.microsoft.com/office/powerpoint/2010/main" val="202158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1" grpId="0" animBg="1"/>
      <p:bldP spid="198660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1" name="Picture 2" descr="DarkEnergy8">
            <a:extLst>
              <a:ext uri="{FF2B5EF4-FFF2-40B4-BE49-F238E27FC236}">
                <a16:creationId xmlns:a16="http://schemas.microsoft.com/office/drawing/2014/main" id="{CC13606B-07F9-C64A-A517-98B88A2DB4D8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10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" y="1912938"/>
            <a:ext cx="4876800" cy="4183062"/>
          </a:xfrm>
          <a:noFill/>
        </p:spPr>
      </p:pic>
      <p:pic>
        <p:nvPicPr>
          <p:cNvPr id="158722" name="Picture 3" descr="DarkEnergy1">
            <a:extLst>
              <a:ext uri="{FF2B5EF4-FFF2-40B4-BE49-F238E27FC236}">
                <a16:creationId xmlns:a16="http://schemas.microsoft.com/office/drawing/2014/main" id="{E83AFD56-951F-8F46-8AB0-15A98DA650A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4">
            <a:lum bright="-8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87"/>
          <a:stretch>
            <a:fillRect/>
          </a:stretch>
        </p:blipFill>
        <p:spPr>
          <a:xfrm>
            <a:off x="4343400" y="838200"/>
            <a:ext cx="4800600" cy="3886200"/>
          </a:xfrm>
          <a:noFill/>
        </p:spPr>
      </p:pic>
      <p:sp>
        <p:nvSpPr>
          <p:cNvPr id="158723" name="Text Box 4">
            <a:extLst>
              <a:ext uri="{FF2B5EF4-FFF2-40B4-BE49-F238E27FC236}">
                <a16:creationId xmlns:a16="http://schemas.microsoft.com/office/drawing/2014/main" id="{BE217350-EA92-3E49-870D-14AB95DC11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96" y="221408"/>
            <a:ext cx="4104009" cy="76944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bg1"/>
                </a:solidFill>
              </a:rPr>
              <a:t>Cosmic Destiny</a:t>
            </a:r>
          </a:p>
        </p:txBody>
      </p:sp>
      <p:sp>
        <p:nvSpPr>
          <p:cNvPr id="158724" name="Text Box 5">
            <a:extLst>
              <a:ext uri="{FF2B5EF4-FFF2-40B4-BE49-F238E27FC236}">
                <a16:creationId xmlns:a16="http://schemas.microsoft.com/office/drawing/2014/main" id="{6244E052-CFEF-6243-971E-7ECB069F4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6275" y="5010807"/>
            <a:ext cx="2584450" cy="14652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In the Presence of Dark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Energy, a Flat Universe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Can Expand Forever,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Re-collapse, or Even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bg1"/>
                </a:solidFill>
              </a:rPr>
              <a:t>Experience a Big Rip!</a:t>
            </a:r>
          </a:p>
        </p:txBody>
      </p:sp>
    </p:spTree>
    <p:extLst>
      <p:ext uri="{BB962C8B-B14F-4D97-AF65-F5344CB8AC3E}">
        <p14:creationId xmlns:p14="http://schemas.microsoft.com/office/powerpoint/2010/main" val="20288089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69" name="Picture 2" descr="InflationaryMicroverse">
            <a:extLst>
              <a:ext uri="{FF2B5EF4-FFF2-40B4-BE49-F238E27FC236}">
                <a16:creationId xmlns:a16="http://schemas.microsoft.com/office/drawing/2014/main" id="{3CF10F17-4950-6C4D-87ED-3A23F17C9F3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lum bright="-4000" contras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29320773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multiverse-FINAL700">
            <a:extLst>
              <a:ext uri="{FF2B5EF4-FFF2-40B4-BE49-F238E27FC236}">
                <a16:creationId xmlns:a16="http://schemas.microsoft.com/office/drawing/2014/main" id="{B82828ED-DABB-774F-A9B8-4E5D2FF309C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lum bright="10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6" t="1577" r="15116" b="5420"/>
          <a:stretch/>
        </p:blipFill>
        <p:spPr>
          <a:xfrm>
            <a:off x="0" y="0"/>
            <a:ext cx="9144000" cy="6858000"/>
          </a:xfrm>
          <a:solidFill>
            <a:schemeClr val="tx1">
              <a:lumMod val="50000"/>
              <a:lumOff val="50000"/>
            </a:schemeClr>
          </a:solidFill>
        </p:spPr>
      </p:pic>
      <p:sp>
        <p:nvSpPr>
          <p:cNvPr id="246787" name="Rectangle 3">
            <a:extLst>
              <a:ext uri="{FF2B5EF4-FFF2-40B4-BE49-F238E27FC236}">
                <a16:creationId xmlns:a16="http://schemas.microsoft.com/office/drawing/2014/main" id="{737CDD6B-7BED-2243-B89F-734169F9BC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ea typeface="ＭＳ Ｐゴシック" charset="-128"/>
              </a:rPr>
              <a:t>The multiverse</a:t>
            </a:r>
          </a:p>
        </p:txBody>
      </p:sp>
    </p:spTree>
    <p:extLst>
      <p:ext uri="{BB962C8B-B14F-4D97-AF65-F5344CB8AC3E}">
        <p14:creationId xmlns:p14="http://schemas.microsoft.com/office/powerpoint/2010/main" val="335506038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62554"/>
            <a:ext cx="8004517" cy="802017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What to do about the multiverse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800600" y="2012733"/>
            <a:ext cx="4196255" cy="2443654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Most important “discovery” since Copernicus?</a:t>
            </a:r>
          </a:p>
          <a:p>
            <a:r>
              <a:rPr lang="en-US" dirty="0">
                <a:solidFill>
                  <a:schemeClr val="bg1"/>
                </a:solidFill>
              </a:rPr>
              <a:t>But is it science? (not testable – yet)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 descr="the-scre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19200"/>
            <a:ext cx="4405580" cy="5562600"/>
          </a:xfrm>
          <a:prstGeom prst="rect">
            <a:avLst/>
          </a:prstGeom>
          <a:effectLst>
            <a:outerShdw blurRad="50800" dist="50800" dir="3180000" algn="ctr" rotWithShape="0">
              <a:srgbClr val="000000">
                <a:alpha val="43137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600316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148"/>
            <a:ext cx="8229600" cy="114300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My aspiration: zero numbers</a:t>
            </a:r>
            <a:br>
              <a:rPr lang="en-US" sz="2800" dirty="0">
                <a:solidFill>
                  <a:srgbClr val="FFFFFF"/>
                </a:solidFill>
              </a:rPr>
            </a:br>
            <a:r>
              <a:rPr lang="en-US" sz="2800" dirty="0">
                <a:solidFill>
                  <a:srgbClr val="FFFFFF"/>
                </a:solidFill>
              </a:rPr>
              <a:t>once given the ”laws of physics”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4886569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Laws of physics (not initial conditions or parameters) determine the present large-scale features of the Universe and statistical properties (climate not weather)</a:t>
            </a:r>
          </a:p>
          <a:p>
            <a:r>
              <a:rPr lang="en-US" dirty="0">
                <a:solidFill>
                  <a:schemeClr val="bg1"/>
                </a:solidFill>
              </a:rPr>
              <a:t>Agnostic to the uniqueness of “TOE”, the “watchmaker,” and to the existence of a multiverse/“</a:t>
            </a:r>
            <a:r>
              <a:rPr lang="en-US" dirty="0" err="1">
                <a:solidFill>
                  <a:schemeClr val="bg1"/>
                </a:solidFill>
              </a:rPr>
              <a:t>ensembiverse</a:t>
            </a:r>
            <a:r>
              <a:rPr lang="en-US" dirty="0">
                <a:solidFill>
                  <a:schemeClr val="bg1"/>
                </a:solidFill>
              </a:rPr>
              <a:t>”</a:t>
            </a:r>
          </a:p>
          <a:p>
            <a:r>
              <a:rPr lang="en-US" dirty="0">
                <a:solidFill>
                  <a:schemeClr val="bg1"/>
                </a:solidFill>
              </a:rPr>
              <a:t>Successes:</a:t>
            </a:r>
          </a:p>
          <a:p>
            <a:pPr lvl="1"/>
            <a:r>
              <a:rPr lang="en-US" u="sng" dirty="0">
                <a:solidFill>
                  <a:schemeClr val="bg1"/>
                </a:solidFill>
              </a:rPr>
              <a:t>Big bang nucleosynthesis </a:t>
            </a:r>
            <a:r>
              <a:rPr lang="en-US" dirty="0">
                <a:solidFill>
                  <a:schemeClr val="bg1"/>
                </a:solidFill>
              </a:rPr>
              <a:t>(no need to specify initial chemical abundances; nuclear physics + expansion determines the primordial mix)</a:t>
            </a:r>
          </a:p>
          <a:p>
            <a:r>
              <a:rPr lang="en-US" dirty="0">
                <a:solidFill>
                  <a:schemeClr val="bg1"/>
                </a:solidFill>
              </a:rPr>
              <a:t>Partial successes:</a:t>
            </a:r>
          </a:p>
          <a:p>
            <a:pPr lvl="1"/>
            <a:r>
              <a:rPr lang="en-US" u="sng" dirty="0" err="1">
                <a:solidFill>
                  <a:schemeClr val="bg1"/>
                </a:solidFill>
              </a:rPr>
              <a:t>Baryogenesis</a:t>
            </a:r>
            <a:r>
              <a:rPr lang="en-US" dirty="0">
                <a:solidFill>
                  <a:schemeClr val="bg1"/>
                </a:solidFill>
              </a:rPr>
              <a:t> (no need to specify initial baryon asymmetry or large entropy per baryon; baryon number + C/CP violation + expansion determine the outcome)</a:t>
            </a:r>
          </a:p>
          <a:p>
            <a:pPr lvl="1"/>
            <a:r>
              <a:rPr lang="en-US" u="sng" dirty="0">
                <a:solidFill>
                  <a:schemeClr val="bg1"/>
                </a:solidFill>
              </a:rPr>
              <a:t>Structure formation</a:t>
            </a:r>
            <a:r>
              <a:rPr lang="en-US" dirty="0">
                <a:solidFill>
                  <a:schemeClr val="bg1"/>
                </a:solidFill>
              </a:rPr>
              <a:t> (once the initial homogeneity is specified, gravity + expansion and hydro determine the outcome)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71219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28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Learning from/testing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904" y="1571817"/>
            <a:ext cx="5128591" cy="26298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Inflation: essential part of automatic Universe (reduces sensitivity to initial state).  Tie descriptive Planck parameters (A</a:t>
            </a:r>
            <a:r>
              <a:rPr lang="en-US" baseline="-25000" dirty="0"/>
              <a:t>S</a:t>
            </a:r>
            <a:r>
              <a:rPr lang="en-US" dirty="0"/>
              <a:t>, n</a:t>
            </a:r>
            <a:r>
              <a:rPr lang="en-US" baseline="-25000" dirty="0"/>
              <a:t>s</a:t>
            </a:r>
            <a:r>
              <a:rPr lang="en-US" dirty="0"/>
              <a:t>, </a:t>
            </a:r>
            <a:r>
              <a:rPr lang="en-US" dirty="0" err="1"/>
              <a:t>dn</a:t>
            </a:r>
            <a:r>
              <a:rPr lang="en-US" baseline="-25000" dirty="0" err="1"/>
              <a:t>s</a:t>
            </a:r>
            <a:r>
              <a:rPr lang="en-US" dirty="0"/>
              <a:t>/</a:t>
            </a:r>
            <a:r>
              <a:rPr lang="en-US" dirty="0" err="1"/>
              <a:t>dlnk</a:t>
            </a:r>
            <a:r>
              <a:rPr lang="en-US" dirty="0"/>
              <a:t>, r, </a:t>
            </a:r>
            <a:r>
              <a:rPr lang="en-US" dirty="0" err="1"/>
              <a:t>n</a:t>
            </a:r>
            <a:r>
              <a:rPr lang="en-US" baseline="-25000" dirty="0" err="1"/>
              <a:t>T</a:t>
            </a:r>
            <a:r>
              <a:rPr lang="en-US" dirty="0"/>
              <a:t>) to theory parameters</a:t>
            </a:r>
          </a:p>
        </p:txBody>
      </p:sp>
      <p:pic>
        <p:nvPicPr>
          <p:cNvPr id="5" name="Picture 4" descr="Screen Shot 2019-01-04 at 8.44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33" y="4310859"/>
            <a:ext cx="4312259" cy="2021501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creen Shot 2019-01-04 at 8.44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152" y="4584405"/>
            <a:ext cx="4249615" cy="158820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9-01-09 at 7.53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866" y="1495791"/>
            <a:ext cx="3605901" cy="2972191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254263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28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Learning from/testing inflation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904" y="1571817"/>
            <a:ext cx="5128591" cy="262987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Inflation: essential part of automatic Universe (reduces sensitivity to initial state).  Tie descriptive Planck parameters (A</a:t>
            </a:r>
            <a:r>
              <a:rPr lang="en-US" baseline="-25000" dirty="0"/>
              <a:t>S</a:t>
            </a:r>
            <a:r>
              <a:rPr lang="en-US" dirty="0"/>
              <a:t>, n</a:t>
            </a:r>
            <a:r>
              <a:rPr lang="en-US" baseline="-25000" dirty="0"/>
              <a:t>s</a:t>
            </a:r>
            <a:r>
              <a:rPr lang="en-US" dirty="0"/>
              <a:t>, </a:t>
            </a:r>
            <a:r>
              <a:rPr lang="en-US" dirty="0" err="1"/>
              <a:t>dn</a:t>
            </a:r>
            <a:r>
              <a:rPr lang="en-US" baseline="-25000" dirty="0" err="1"/>
              <a:t>s</a:t>
            </a:r>
            <a:r>
              <a:rPr lang="en-US" dirty="0"/>
              <a:t>/</a:t>
            </a:r>
            <a:r>
              <a:rPr lang="en-US" dirty="0" err="1"/>
              <a:t>dlnk</a:t>
            </a:r>
            <a:r>
              <a:rPr lang="en-US" dirty="0"/>
              <a:t>, r, </a:t>
            </a:r>
            <a:r>
              <a:rPr lang="en-US" dirty="0" err="1"/>
              <a:t>n</a:t>
            </a:r>
            <a:r>
              <a:rPr lang="en-US" baseline="-25000" dirty="0" err="1"/>
              <a:t>T</a:t>
            </a:r>
            <a:r>
              <a:rPr lang="en-US" dirty="0"/>
              <a:t>) to theory parameters</a:t>
            </a:r>
          </a:p>
        </p:txBody>
      </p:sp>
      <p:pic>
        <p:nvPicPr>
          <p:cNvPr id="5" name="Picture 4" descr="Screen Shot 2019-01-04 at 8.44.4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33" y="4310859"/>
            <a:ext cx="4312259" cy="2021501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creen Shot 2019-01-04 at 8.44.1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152" y="4584405"/>
            <a:ext cx="4249615" cy="1588203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9-01-09 at 7.53.24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0866" y="1495791"/>
            <a:ext cx="3605901" cy="2972191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8074350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114300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What could possibly go wrong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2054"/>
            <a:ext cx="8229600" cy="3315235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Initial conditions might matter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Axion dark matter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Penrose:  it is all about the initial singularity</a:t>
            </a:r>
          </a:p>
          <a:p>
            <a:r>
              <a:rPr lang="en-US" dirty="0">
                <a:solidFill>
                  <a:schemeClr val="bg1"/>
                </a:solidFill>
              </a:rPr>
              <a:t>Universe is often just beyond the reach of our biggest ideas and most powerful instruments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No TOE or too many missing pieces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795E03-99E5-7847-97F1-675320187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9799" y="2223436"/>
            <a:ext cx="2734320" cy="153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83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13474"/>
            <a:ext cx="6781800" cy="1258989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A long road to precision cosmology!</a:t>
            </a:r>
          </a:p>
        </p:txBody>
      </p:sp>
      <p:pic>
        <p:nvPicPr>
          <p:cNvPr id="3" name="Picture 2" descr="A white cover with black text&#10;&#10;Description automatically generated">
            <a:extLst>
              <a:ext uri="{FF2B5EF4-FFF2-40B4-BE49-F238E27FC236}">
                <a16:creationId xmlns:a16="http://schemas.microsoft.com/office/drawing/2014/main" id="{1C408E89-8ED0-587B-9958-7FFD2D62A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421" y="1677949"/>
            <a:ext cx="4005157" cy="49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6765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852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Back to the “numbers question”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6735"/>
            <a:ext cx="8229600" cy="4273065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Zero : </a:t>
            </a:r>
            <a:r>
              <a:rPr lang="en-US" u="sng" dirty="0">
                <a:solidFill>
                  <a:schemeClr val="bg1"/>
                </a:solidFill>
              </a:rPr>
              <a:t>Unifying physical theory</a:t>
            </a:r>
            <a:r>
              <a:rPr lang="en-US" dirty="0">
                <a:solidFill>
                  <a:schemeClr val="bg1"/>
                </a:solidFill>
              </a:rPr>
              <a:t> is all that is needed</a:t>
            </a:r>
          </a:p>
          <a:p>
            <a:pPr marL="914400" lvl="1" indent="-5143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Gell-Mann, </a:t>
            </a:r>
            <a:r>
              <a:rPr lang="en-US" dirty="0" err="1">
                <a:solidFill>
                  <a:schemeClr val="bg1"/>
                </a:solidFill>
              </a:rPr>
              <a:t>Hartle</a:t>
            </a:r>
            <a:r>
              <a:rPr lang="en-US" dirty="0">
                <a:solidFill>
                  <a:schemeClr val="bg1"/>
                </a:solidFill>
              </a:rPr>
              <a:t>-Hawking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Handful: </a:t>
            </a:r>
            <a:r>
              <a:rPr lang="en-US" u="sng" dirty="0">
                <a:solidFill>
                  <a:schemeClr val="bg1"/>
                </a:solidFill>
              </a:rPr>
              <a:t>Descriptive</a:t>
            </a:r>
            <a:r>
              <a:rPr lang="en-US" dirty="0">
                <a:solidFill>
                  <a:schemeClr val="bg1"/>
                </a:solidFill>
              </a:rPr>
              <a:t> (largely theory agnostic)</a:t>
            </a:r>
          </a:p>
          <a:p>
            <a:pPr marL="914400" lvl="1" indent="-5143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For example, the “CMB 6” or H</a:t>
            </a:r>
            <a:r>
              <a:rPr lang="en-US" baseline="-25000" dirty="0">
                <a:solidFill>
                  <a:schemeClr val="bg1"/>
                </a:solidFill>
              </a:rPr>
              <a:t>0</a:t>
            </a:r>
            <a:r>
              <a:rPr lang="en-US" dirty="0">
                <a:solidFill>
                  <a:schemeClr val="bg1"/>
                </a:solidFill>
              </a:rPr>
              <a:t>/q</a:t>
            </a:r>
            <a:r>
              <a:rPr lang="en-US" baseline="-25000" dirty="0">
                <a:solidFill>
                  <a:schemeClr val="bg1"/>
                </a:solidFill>
              </a:rPr>
              <a:t>0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514350">
              <a:buFont typeface="Arial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</a:rPr>
              <a:t>Handful:  </a:t>
            </a:r>
            <a:r>
              <a:rPr lang="en-US" u="sng" dirty="0">
                <a:solidFill>
                  <a:schemeClr val="bg1"/>
                </a:solidFill>
              </a:rPr>
              <a:t>Anthropic/multiverse</a:t>
            </a:r>
            <a:r>
              <a:rPr lang="en-US" dirty="0">
                <a:solidFill>
                  <a:schemeClr val="bg1"/>
                </a:solidFill>
              </a:rPr>
              <a:t> (infer from first principles what is needed for our existence!)</a:t>
            </a:r>
            <a:r>
              <a:rPr lang="en-US" baseline="30000" dirty="0">
                <a:solidFill>
                  <a:schemeClr val="bg1"/>
                </a:solidFill>
              </a:rPr>
              <a:t>*</a:t>
            </a:r>
            <a:endParaRPr lang="en-US" dirty="0">
              <a:solidFill>
                <a:schemeClr val="bg1"/>
              </a:solidFill>
            </a:endParaRPr>
          </a:p>
          <a:p>
            <a:pPr marL="914400" lvl="1" indent="-514350">
              <a:buFont typeface="Arial"/>
              <a:buChar char="•"/>
            </a:pPr>
            <a:r>
              <a:rPr lang="en-US" dirty="0">
                <a:solidFill>
                  <a:schemeClr val="bg1"/>
                </a:solidFill>
              </a:rPr>
              <a:t>Rees, West Coast, </a:t>
            </a:r>
            <a:r>
              <a:rPr lang="mr-IN" dirty="0">
                <a:solidFill>
                  <a:schemeClr val="bg1"/>
                </a:solidFill>
              </a:rPr>
              <a:t>…</a:t>
            </a:r>
            <a:endParaRPr lang="en-US" dirty="0">
              <a:solidFill>
                <a:schemeClr val="bg1"/>
              </a:solidFill>
            </a:endParaRPr>
          </a:p>
          <a:p>
            <a:pPr marL="514350" indent="-514350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43924" y="6205360"/>
            <a:ext cx="5159848" cy="369332"/>
          </a:xfrm>
          <a:prstGeom prst="rect">
            <a:avLst/>
          </a:prstGeom>
          <a:solidFill>
            <a:schemeClr val="tx1">
              <a:alpha val="36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rgbClr val="FFFFFF"/>
                </a:solidFill>
              </a:rPr>
              <a:t>*</a:t>
            </a:r>
            <a:r>
              <a:rPr lang="en-US" dirty="0">
                <a:solidFill>
                  <a:srgbClr val="FFFFFF"/>
                </a:solidFill>
              </a:rPr>
              <a:t>That is why it is often called the narcissistic principle</a:t>
            </a:r>
            <a:endParaRPr lang="en-US" baseline="30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1962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1" name="Text Box 4"/>
          <p:cNvSpPr txBox="1">
            <a:spLocks noChangeArrowheads="1"/>
          </p:cNvSpPr>
          <p:nvPr/>
        </p:nvSpPr>
        <p:spPr bwMode="auto">
          <a:xfrm>
            <a:off x="228600" y="166646"/>
            <a:ext cx="6680200" cy="769441"/>
          </a:xfrm>
          <a:prstGeom prst="rect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A very complicated Universe</a:t>
            </a:r>
          </a:p>
        </p:txBody>
      </p:sp>
      <p:sp>
        <p:nvSpPr>
          <p:cNvPr id="498692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28600" y="1507699"/>
            <a:ext cx="5181600" cy="4784188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Atoms :  Democritus to 1964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photons:  1964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neutrinos (e, μ):  1967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exotic dark matter:  1981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CDM: 1983/4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massive neutrinos:  1998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dark energy:  1998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+ </a:t>
            </a:r>
            <a:r>
              <a:rPr lang="en-US" sz="2800" dirty="0" err="1">
                <a:solidFill>
                  <a:schemeClr val="bg1"/>
                </a:solidFill>
              </a:rPr>
              <a:t>τ</a:t>
            </a:r>
            <a:r>
              <a:rPr lang="en-US" sz="2800" dirty="0">
                <a:solidFill>
                  <a:schemeClr val="bg1"/>
                </a:solidFill>
              </a:rPr>
              <a:t> neutrino: 2000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Done? Not likely!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solidFill>
                  <a:schemeClr val="bg1"/>
                </a:solidFill>
              </a:rPr>
              <a:t>Why is Ω</a:t>
            </a:r>
            <a:r>
              <a:rPr lang="en-US" sz="2800" baseline="-25000" dirty="0">
                <a:solidFill>
                  <a:schemeClr val="bg1"/>
                </a:solidFill>
              </a:rPr>
              <a:t>CDM</a:t>
            </a:r>
            <a:r>
              <a:rPr lang="en-US" sz="2800" dirty="0">
                <a:solidFill>
                  <a:schemeClr val="bg1"/>
                </a:solidFill>
              </a:rPr>
              <a:t>/Ω</a:t>
            </a:r>
            <a:r>
              <a:rPr lang="en-US" sz="2800" baseline="-25000" dirty="0">
                <a:solidFill>
                  <a:schemeClr val="bg1"/>
                </a:solidFill>
              </a:rPr>
              <a:t>B</a:t>
            </a:r>
            <a:r>
              <a:rPr lang="en-US" sz="2800" dirty="0">
                <a:solidFill>
                  <a:schemeClr val="bg1"/>
                </a:solidFill>
              </a:rPr>
              <a:t> ≈ 5?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638800" y="1066800"/>
            <a:ext cx="3048000" cy="3438210"/>
            <a:chOff x="5334000" y="2171700"/>
            <a:chExt cx="3048000" cy="3438210"/>
          </a:xfrm>
        </p:grpSpPr>
        <p:pic>
          <p:nvPicPr>
            <p:cNvPr id="5" name="Picture 4" descr="rabi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0" y="2171700"/>
              <a:ext cx="3048000" cy="2476500"/>
            </a:xfrm>
            <a:prstGeom prst="rect">
              <a:avLst/>
            </a:prstGeom>
            <a:effectLst>
              <a:outerShdw blurRad="50800" dist="38100" dir="2700000" algn="tl" rotWithShape="0">
                <a:srgbClr val="000000">
                  <a:alpha val="43000"/>
                </a:srgbClr>
              </a:outerShdw>
              <a:softEdge rad="38100"/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5770098" y="4778913"/>
              <a:ext cx="2611902" cy="83099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I.I. Rabi</a:t>
              </a:r>
            </a:p>
            <a:p>
              <a:pPr algn="ctr"/>
              <a:r>
                <a:rPr lang="en-US" sz="2400" dirty="0"/>
                <a:t>Who ordered that?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94084" y="5091558"/>
            <a:ext cx="2670831" cy="1200329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How much room for more: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UR: ~0.2</a:t>
            </a:r>
            <a:r>
              <a:rPr lang="en-US" dirty="0">
                <a:solidFill>
                  <a:schemeClr val="bg1"/>
                </a:solidFill>
                <a:sym typeface="Symbol" charset="2"/>
              </a:rPr>
              <a:t></a:t>
            </a:r>
            <a:r>
              <a:rPr lang="en-US" baseline="-25000" dirty="0">
                <a:solidFill>
                  <a:schemeClr val="bg1"/>
                </a:solidFill>
                <a:sym typeface="Symbol" charset="2"/>
              </a:rPr>
              <a:t>CMB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sym typeface="Symbol" charset="2"/>
              </a:rPr>
              <a:t>NR: ~0.1</a:t>
            </a:r>
            <a:r>
              <a:rPr lang="en-US" baseline="-25000" dirty="0">
                <a:solidFill>
                  <a:schemeClr val="bg1"/>
                </a:solidFill>
                <a:sym typeface="Symbol" charset="2"/>
              </a:rPr>
              <a:t>crit</a:t>
            </a:r>
            <a:endParaRPr lang="en-US" dirty="0">
              <a:solidFill>
                <a:schemeClr val="bg1"/>
              </a:solidFill>
              <a:sym typeface="Symbol" charset="2"/>
            </a:endParaRPr>
          </a:p>
          <a:p>
            <a:pPr marL="457200" indent="-457200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sym typeface="Symbol" charset="2"/>
              </a:rPr>
              <a:t>Other leftovers: 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79577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338"/>
            <a:ext cx="8229600" cy="1143000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And then, the limits of cosmology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7428"/>
            <a:ext cx="8229600" cy="3528646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Limited by past light cone (GFR Ellis)</a:t>
            </a:r>
          </a:p>
          <a:p>
            <a:r>
              <a:rPr lang="en-US" dirty="0">
                <a:solidFill>
                  <a:schemeClr val="bg1"/>
                </a:solidFill>
              </a:rPr>
              <a:t>“The iron curtains”:  CMB, </a:t>
            </a:r>
            <a:r>
              <a:rPr lang="en-US" dirty="0" err="1">
                <a:solidFill>
                  <a:schemeClr val="bg1"/>
                </a:solidFill>
              </a:rPr>
              <a:t>neutrinosphere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u="sng" dirty="0">
                <a:solidFill>
                  <a:schemeClr val="bg1"/>
                </a:solidFill>
              </a:rPr>
              <a:t>inflation</a:t>
            </a:r>
          </a:p>
          <a:p>
            <a:r>
              <a:rPr lang="en-US" dirty="0">
                <a:solidFill>
                  <a:schemeClr val="bg1"/>
                </a:solidFill>
              </a:rPr>
              <a:t>Testability in an historical science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e.g., what constitutes proof of inflation? dark matter?</a:t>
            </a:r>
          </a:p>
          <a:p>
            <a:r>
              <a:rPr lang="en-US" dirty="0">
                <a:solidFill>
                  <a:schemeClr val="bg1"/>
                </a:solidFill>
              </a:rPr>
              <a:t>Technology (hard and soft)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Dogs cannot understand QM; can we, creatures of time, understand the Universe?  </a:t>
            </a:r>
          </a:p>
          <a:p>
            <a:r>
              <a:rPr lang="en-US" dirty="0">
                <a:solidFill>
                  <a:schemeClr val="bg1"/>
                </a:solidFill>
              </a:rPr>
              <a:t>Nature of science:  theories are disprovable, not provable &amp; the assumption of objective reality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83138" y="5438655"/>
            <a:ext cx="6877538" cy="120032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mr-IN" sz="3600" dirty="0">
                <a:solidFill>
                  <a:srgbClr val="FFFFFF"/>
                </a:solidFill>
              </a:rPr>
              <a:t>…</a:t>
            </a:r>
            <a:r>
              <a:rPr lang="en-US" sz="3600" dirty="0">
                <a:solidFill>
                  <a:srgbClr val="FFFFFF"/>
                </a:solidFill>
              </a:rPr>
              <a:t> but hopefully not by our passion to understand our Universe</a:t>
            </a:r>
          </a:p>
        </p:txBody>
      </p:sp>
    </p:spTree>
    <p:extLst>
      <p:ext uri="{BB962C8B-B14F-4D97-AF65-F5344CB8AC3E}">
        <p14:creationId xmlns:p14="http://schemas.microsoft.com/office/powerpoint/2010/main" val="1487992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4BE14-097A-FF43-A764-9AF8F4A5F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7064" y="275521"/>
            <a:ext cx="4596063" cy="957716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Boltzmann brain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A9308-254E-814E-9667-EE5C622348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70" y="3856911"/>
            <a:ext cx="8917806" cy="2664204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bg1"/>
                </a:solidFill>
              </a:rPr>
              <a:t>The Boltzmann brain argument suggests that it is more likely for a single brain to spontaneously and briefly form in a void (complete with a false memory of having existed in our universe) than it is for the universe to have come about as the result of a random fluctuation in a universe in thermal equilibrium. It was first proposed as a </a:t>
            </a:r>
            <a:r>
              <a:rPr lang="en-US" sz="2400" dirty="0" err="1">
                <a:solidFill>
                  <a:schemeClr val="bg1"/>
                </a:solidFill>
              </a:rPr>
              <a:t>reductio</a:t>
            </a:r>
            <a:r>
              <a:rPr lang="en-US" sz="2400" dirty="0">
                <a:solidFill>
                  <a:schemeClr val="bg1"/>
                </a:solidFill>
              </a:rPr>
              <a:t> ad absurdum response to Ludwig Boltzmann's early explanation for the low-entropy state of our universe.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9251D5-6306-9F47-9E29-13D90A306E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6052" y="1427941"/>
            <a:ext cx="1835869" cy="22595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2834E4-00E9-3F4A-9BD4-CC92D80C4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5096" y="1415910"/>
            <a:ext cx="3407343" cy="2271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170782-4C0E-0544-AAAA-ED8A77E3B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44" y="1429144"/>
            <a:ext cx="3367641" cy="224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17422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35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Murray Gell-Mann:  0 numbers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19680"/>
            <a:ext cx="4768528" cy="3576396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70488" y="2399056"/>
            <a:ext cx="359766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There is </a:t>
            </a:r>
            <a:r>
              <a:rPr lang="en-US" sz="3200" u="sng" dirty="0"/>
              <a:t>a unique </a:t>
            </a:r>
            <a:r>
              <a:rPr lang="en-US" sz="3200" dirty="0"/>
              <a:t>Theory Of Everything (the TOE) </a:t>
            </a:r>
            <a:r>
              <a:rPr lang="mr-IN" sz="3200" dirty="0"/>
              <a:t>–</a:t>
            </a:r>
            <a:r>
              <a:rPr lang="en-US" sz="3200" dirty="0"/>
              <a:t> a string theory </a:t>
            </a:r>
            <a:r>
              <a:rPr lang="mr-IN" sz="3200" dirty="0"/>
              <a:t>–</a:t>
            </a:r>
            <a:r>
              <a:rPr lang="en-US" sz="3200" dirty="0"/>
              <a:t> and the rest is “weather”</a:t>
            </a:r>
            <a:r>
              <a:rPr lang="en-US" sz="3200" baseline="30000" dirty="0"/>
              <a:t>*</a:t>
            </a:r>
            <a:r>
              <a:rPr lang="en-US" sz="32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48266" y="6301154"/>
            <a:ext cx="4919887" cy="369332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*</a:t>
            </a:r>
            <a:r>
              <a:rPr lang="en-US" dirty="0">
                <a:solidFill>
                  <a:schemeClr val="bg1"/>
                </a:solidFill>
              </a:rPr>
              <a:t>paraphrasing here, he said environmental science</a:t>
            </a:r>
            <a:endParaRPr lang="en-US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8767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7352"/>
            <a:ext cx="8229600" cy="1143000"/>
          </a:xfrm>
          <a:solidFill>
            <a:schemeClr val="tx1">
              <a:alpha val="3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Lord Rees of Ludlow:  just 6 numbers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1140" r="-1140"/>
          <a:stretch>
            <a:fillRect/>
          </a:stretch>
        </p:blipFill>
        <p:spPr>
          <a:xfrm>
            <a:off x="873670" y="1385748"/>
            <a:ext cx="4881795" cy="2684799"/>
          </a:xfr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4831" y="1407019"/>
            <a:ext cx="1917946" cy="2673095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684635" y="4061880"/>
            <a:ext cx="6429965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3 dimensions of space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Weak gravity = 10</a:t>
            </a:r>
            <a:r>
              <a:rPr lang="en-US" sz="2800" baseline="30000" dirty="0"/>
              <a:t>-36</a:t>
            </a:r>
            <a:r>
              <a:rPr lang="en-US" sz="2800" dirty="0"/>
              <a:t> x EM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Energy release in 4 H </a:t>
            </a:r>
            <a:r>
              <a:rPr lang="en-US" sz="2800" dirty="0">
                <a:sym typeface="Wingdings"/>
              </a:rPr>
              <a:t> He is 0.007mc</a:t>
            </a:r>
            <a:r>
              <a:rPr lang="en-US" sz="2800" baseline="30000" dirty="0">
                <a:sym typeface="Wingdings"/>
              </a:rPr>
              <a:t>2</a:t>
            </a:r>
            <a:endParaRPr lang="en-US" sz="2800" dirty="0">
              <a:sym typeface="Wingding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ym typeface="Wingdings"/>
              </a:rPr>
              <a:t>Flat Universe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ym typeface="Wingdings"/>
              </a:rPr>
              <a:t>Small </a:t>
            </a:r>
            <a:r>
              <a:rPr lang="en-US" sz="2800" dirty="0" err="1">
                <a:sym typeface="Wingdings"/>
              </a:rPr>
              <a:t>Λ</a:t>
            </a:r>
            <a:endParaRPr lang="en-US" sz="2800" dirty="0">
              <a:sym typeface="Wingding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sym typeface="Wingdings"/>
              </a:rPr>
              <a:t>Density perturbations:  Q = 10</a:t>
            </a:r>
            <a:r>
              <a:rPr lang="en-US" sz="2800" baseline="30000" dirty="0">
                <a:sym typeface="Wingdings"/>
              </a:rPr>
              <a:t>-5</a:t>
            </a:r>
            <a:endParaRPr lang="en-US" sz="2800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97205220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469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" r="15011"/>
          <a:stretch/>
        </p:blipFill>
        <p:spPr>
          <a:xfrm rot="5400000">
            <a:off x="813716" y="3595657"/>
            <a:ext cx="1735838" cy="1576286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914" y="93443"/>
            <a:ext cx="8686800" cy="1066005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l-GR" sz="4000" dirty="0">
                <a:solidFill>
                  <a:srgbClr val="FFFFFF"/>
                </a:solidFill>
              </a:rPr>
              <a:t>Λ</a:t>
            </a:r>
            <a:r>
              <a:rPr lang="en-US" sz="4000" dirty="0">
                <a:solidFill>
                  <a:srgbClr val="FFFFFF"/>
                </a:solidFill>
              </a:rPr>
              <a:t>CDM 6 numbers:  new version of q</a:t>
            </a:r>
            <a:r>
              <a:rPr lang="en-US" sz="4000" baseline="-25000" dirty="0">
                <a:solidFill>
                  <a:srgbClr val="FFFFFF"/>
                </a:solidFill>
              </a:rPr>
              <a:t>0</a:t>
            </a:r>
            <a:r>
              <a:rPr lang="en-US" sz="4000" dirty="0">
                <a:solidFill>
                  <a:srgbClr val="FFFFFF"/>
                </a:solidFill>
              </a:rPr>
              <a:t>/H</a:t>
            </a:r>
            <a:r>
              <a:rPr lang="en-US" sz="4000" baseline="-25000" dirty="0">
                <a:solidFill>
                  <a:srgbClr val="FFFFFF"/>
                </a:solidFill>
              </a:rPr>
              <a:t>0</a:t>
            </a:r>
            <a:r>
              <a:rPr lang="en-US" sz="4000" dirty="0">
                <a:solidFill>
                  <a:srgbClr val="FFFFFF"/>
                </a:solidFill>
              </a:rPr>
              <a:t>?</a:t>
            </a:r>
          </a:p>
        </p:txBody>
      </p:sp>
      <p:pic>
        <p:nvPicPr>
          <p:cNvPr id="6" name="Content Placeholder 5" descr="Screen Shot 2019-01-02 at 8.30.02 AM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" r="561"/>
          <a:stretch/>
        </p:blipFill>
        <p:spPr>
          <a:xfrm>
            <a:off x="3079810" y="1269179"/>
            <a:ext cx="5935096" cy="4185879"/>
          </a:xfr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788157" y="5554570"/>
            <a:ext cx="458330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Baryon density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Matter density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Density perturbation amplitude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29372" y="5554570"/>
            <a:ext cx="2428870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AutoNum type="arabicPeriod" startAt="4"/>
            </a:pPr>
            <a:r>
              <a:rPr lang="en-US" sz="2400" dirty="0"/>
              <a:t>Tilt</a:t>
            </a:r>
          </a:p>
          <a:p>
            <a:pPr marL="457200" indent="-457200">
              <a:buAutoNum type="arabicPeriod" startAt="4"/>
            </a:pPr>
            <a:r>
              <a:rPr lang="en-US" sz="2400" dirty="0"/>
              <a:t>Sound horizon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US" sz="2400" dirty="0"/>
              <a:t>Optical depth</a:t>
            </a:r>
          </a:p>
        </p:txBody>
      </p:sp>
      <p:pic>
        <p:nvPicPr>
          <p:cNvPr id="3" name="Picture 2" descr="cmbr_planck_36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4" y="1801450"/>
            <a:ext cx="2643597" cy="1321799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872542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8C7FE7-219D-1C4C-8522-3E63C57C237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Ideas from particle physics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2111DF4-0131-2042-B5EE-CC3B7522D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81555"/>
            <a:ext cx="8229600" cy="573257"/>
          </a:xfr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solidFill>
                  <a:schemeClr val="bg1"/>
                </a:solidFill>
              </a:rPr>
              <a:t>The coming together of the very big and the very small</a:t>
            </a:r>
          </a:p>
        </p:txBody>
      </p:sp>
      <p:pic>
        <p:nvPicPr>
          <p:cNvPr id="7" name="Picture 4" descr="D:\NRC\dns_isos.jpg">
            <a:extLst>
              <a:ext uri="{FF2B5EF4-FFF2-40B4-BE49-F238E27FC236}">
                <a16:creationId xmlns:a16="http://schemas.microsoft.com/office/drawing/2014/main" id="{F4AF5799-172E-2C45-8AB9-4E9758459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960"/>
          <a:stretch>
            <a:fillRect/>
          </a:stretch>
        </p:blipFill>
        <p:spPr bwMode="auto">
          <a:xfrm>
            <a:off x="896815" y="2828153"/>
            <a:ext cx="4015789" cy="331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D:\pictures\bookcover.bmp">
            <a:extLst>
              <a:ext uri="{FF2B5EF4-FFF2-40B4-BE49-F238E27FC236}">
                <a16:creationId xmlns:a16="http://schemas.microsoft.com/office/drawing/2014/main" id="{8A7CF219-CAF5-554F-B924-7760C86A54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882" y="2943372"/>
            <a:ext cx="2195146" cy="3085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4A9E54-816E-A24B-A094-9D252BB33943}"/>
              </a:ext>
            </a:extLst>
          </p:cNvPr>
          <p:cNvSpPr txBox="1"/>
          <p:nvPr/>
        </p:nvSpPr>
        <p:spPr>
          <a:xfrm>
            <a:off x="1577807" y="6252741"/>
            <a:ext cx="2653803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David Schramm circa 1980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1DD5291-9E3F-4245-9D22-EE4AAFBF4BED}"/>
              </a:ext>
            </a:extLst>
          </p:cNvPr>
          <p:cNvSpPr txBox="1"/>
          <p:nvPr/>
        </p:nvSpPr>
        <p:spPr>
          <a:xfrm>
            <a:off x="5699617" y="6149125"/>
            <a:ext cx="3123676" cy="36933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Fermilab</a:t>
            </a:r>
            <a:r>
              <a:rPr lang="en-US" dirty="0">
                <a:solidFill>
                  <a:schemeClr val="bg1"/>
                </a:solidFill>
              </a:rPr>
              <a:t> Symposium May 1984</a:t>
            </a:r>
          </a:p>
        </p:txBody>
      </p:sp>
    </p:spTree>
    <p:extLst>
      <p:ext uri="{BB962C8B-B14F-4D97-AF65-F5344CB8AC3E}">
        <p14:creationId xmlns:p14="http://schemas.microsoft.com/office/powerpoint/2010/main" val="3602451970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89" name="Picture 2" descr="COBE Hawking">
            <a:extLst>
              <a:ext uri="{FF2B5EF4-FFF2-40B4-BE49-F238E27FC236}">
                <a16:creationId xmlns:a16="http://schemas.microsoft.com/office/drawing/2014/main" id="{8F417ADB-9C55-9645-96D7-E0F61C12D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14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b="10185"/>
          <a:stretch>
            <a:fillRect/>
          </a:stretch>
        </p:blipFill>
        <p:spPr bwMode="auto">
          <a:xfrm>
            <a:off x="200526" y="478055"/>
            <a:ext cx="3733800" cy="3733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690" name="Picture 3" descr="COBE WOW">
            <a:extLst>
              <a:ext uri="{FF2B5EF4-FFF2-40B4-BE49-F238E27FC236}">
                <a16:creationId xmlns:a16="http://schemas.microsoft.com/office/drawing/2014/main" id="{FCA65C05-450B-1246-A4B6-F827A05A1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12000" contras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04800"/>
            <a:ext cx="4857750" cy="6172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obe_4yr">
            <a:extLst>
              <a:ext uri="{FF2B5EF4-FFF2-40B4-BE49-F238E27FC236}">
                <a16:creationId xmlns:a16="http://schemas.microsoft.com/office/drawing/2014/main" id="{F4B593A5-BC21-9041-B2F2-194669831E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lum bright="-10000" contras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466" b="6110"/>
          <a:stretch/>
        </p:blipFill>
        <p:spPr bwMode="auto">
          <a:xfrm>
            <a:off x="150722" y="4523874"/>
            <a:ext cx="3833408" cy="155929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76022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35000"/>
            </a:schemeClr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Era of Precision Cosmology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600" dirty="0">
                <a:solidFill>
                  <a:srgbClr val="FFFFFF"/>
                </a:solidFill>
              </a:rPr>
              <a:t>(plenty of well measured numbers)</a:t>
            </a:r>
          </a:p>
        </p:txBody>
      </p:sp>
      <p:pic>
        <p:nvPicPr>
          <p:cNvPr id="3" name="Picture 2" descr="Screen Shot 2019-01-03 at 8.48.2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067" y="1619745"/>
            <a:ext cx="3516962" cy="5082760"/>
          </a:xfrm>
          <a:prstGeom prst="rect">
            <a:avLst/>
          </a:prstGeom>
          <a:effectLst>
            <a:outerShdw blurRad="50800" dist="889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7953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D1D2061D-488E-7BCC-9987-CD84EE964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888" y="2315462"/>
            <a:ext cx="3737456" cy="1113538"/>
          </a:xfrm>
          <a:prstGeom prst="rect">
            <a:avLst/>
          </a:prstGeom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8" name="Picture 4" descr="figure4">
            <a:extLst>
              <a:ext uri="{FF2B5EF4-FFF2-40B4-BE49-F238E27FC236}">
                <a16:creationId xmlns:a16="http://schemas.microsoft.com/office/drawing/2014/main" id="{D9F3C3E1-D4A4-DDB7-F394-6AB6D538F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341" y="3577801"/>
            <a:ext cx="3063449" cy="2985328"/>
          </a:xfrm>
          <a:prstGeom prst="rect">
            <a:avLst/>
          </a:prstGeom>
          <a:noFill/>
          <a:ln>
            <a:noFill/>
          </a:ln>
          <a:effectLst>
            <a:outerShdw blurRad="50800" dist="50800" dir="282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C98522-45C7-C042-0380-83A5A20FB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1100" y="213474"/>
            <a:ext cx="6781800" cy="1258989"/>
          </a:xfr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/>
              <a:t>A long road to precision cosmology!</a:t>
            </a:r>
          </a:p>
        </p:txBody>
      </p:sp>
      <p:pic>
        <p:nvPicPr>
          <p:cNvPr id="4" name="Picture 4" descr="hubble1929">
            <a:extLst>
              <a:ext uri="{FF2B5EF4-FFF2-40B4-BE49-F238E27FC236}">
                <a16:creationId xmlns:a16="http://schemas.microsoft.com/office/drawing/2014/main" id="{18F1AED4-2542-7AA5-2DFF-52CFDF7226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bright="-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20" y="1775045"/>
            <a:ext cx="2277422" cy="153598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>
            <a:outerShdw blurRad="50800" dist="50800" dir="2640000" algn="ctr" rotWithShape="0">
              <a:srgbClr val="000000">
                <a:alpha val="43137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C84124-4E17-B7B9-287C-BAE2EF7C8F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247" y="3566526"/>
            <a:ext cx="4005157" cy="2784475"/>
          </a:xfrm>
          <a:prstGeom prst="rect">
            <a:avLst/>
          </a:prstGeom>
          <a:effectLst>
            <a:outerShdw blurRad="50800" dist="50800" dir="2940000" algn="ctr" rotWithShape="0">
              <a:srgbClr val="000000">
                <a:alpha val="43137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BB82BC-4C10-483B-CCEC-21D8397E2E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8001" y="2972358"/>
            <a:ext cx="2064336" cy="1480938"/>
          </a:xfrm>
          <a:prstGeom prst="rect">
            <a:avLst/>
          </a:prstGeom>
          <a:effectLst>
            <a:outerShdw blurRad="50800" dist="50800" dir="2700000" algn="ctr" rotWithShape="0">
              <a:srgbClr val="000000">
                <a:alpha val="43137"/>
              </a:srgb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76C7854-FC76-9376-31E4-10AF21CF27F2}"/>
              </a:ext>
            </a:extLst>
          </p:cNvPr>
          <p:cNvSpPr txBox="1">
            <a:spLocks/>
          </p:cNvSpPr>
          <p:nvPr/>
        </p:nvSpPr>
        <p:spPr>
          <a:xfrm>
            <a:off x="1181100" y="199322"/>
            <a:ext cx="6781800" cy="12589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Two exemplars for precision cosmology:  CMB and Baryons</a:t>
            </a:r>
            <a:endParaRPr lang="en-US" dirty="0"/>
          </a:p>
        </p:txBody>
      </p:sp>
      <p:pic>
        <p:nvPicPr>
          <p:cNvPr id="3" name="Picture 2" descr="A white cover with black text&#10;&#10;Description automatically generated">
            <a:extLst>
              <a:ext uri="{FF2B5EF4-FFF2-40B4-BE49-F238E27FC236}">
                <a16:creationId xmlns:a16="http://schemas.microsoft.com/office/drawing/2014/main" id="{1C408E89-8ED0-587B-9958-7FFD2D62A6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69421" y="1677949"/>
            <a:ext cx="4005157" cy="4966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73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1" name="Picture 2" descr="Scan0016">
            <a:extLst>
              <a:ext uri="{FF2B5EF4-FFF2-40B4-BE49-F238E27FC236}">
                <a16:creationId xmlns:a16="http://schemas.microsoft.com/office/drawing/2014/main" id="{EE4487B3-3A8F-F940-81EE-5761B648B5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-6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9"/>
          <a:stretch>
            <a:fillRect/>
          </a:stretch>
        </p:blipFill>
        <p:spPr>
          <a:xfrm>
            <a:off x="0" y="19050"/>
            <a:ext cx="9144000" cy="6858000"/>
          </a:xfrm>
        </p:spPr>
      </p:pic>
      <p:sp>
        <p:nvSpPr>
          <p:cNvPr id="122883" name="Text Box 3">
            <a:extLst>
              <a:ext uri="{FF2B5EF4-FFF2-40B4-BE49-F238E27FC236}">
                <a16:creationId xmlns:a16="http://schemas.microsoft.com/office/drawing/2014/main" id="{ED7441F0-5AAA-3445-8822-7ADC8DB8D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0400" y="5334000"/>
            <a:ext cx="8953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en-US" sz="6600" b="1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nap ITC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76607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C31EED-CEDE-6C08-B005-7251C83EB8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590"/>
          <a:stretch/>
        </p:blipFill>
        <p:spPr>
          <a:xfrm>
            <a:off x="322446" y="1871813"/>
            <a:ext cx="8499107" cy="246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151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43932</TotalTime>
  <Words>2984</Words>
  <Application>Microsoft Macintosh PowerPoint</Application>
  <PresentationFormat>On-screen Show (4:3)</PresentationFormat>
  <Paragraphs>341</Paragraphs>
  <Slides>80</Slides>
  <Notes>29</Notes>
  <HiddenSlides>6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80</vt:i4>
      </vt:variant>
    </vt:vector>
  </HeadingPairs>
  <TitlesOfParts>
    <vt:vector size="91" baseType="lpstr">
      <vt:lpstr>ＭＳ Ｐゴシック</vt:lpstr>
      <vt:lpstr>Arial</vt:lpstr>
      <vt:lpstr>Calibri</vt:lpstr>
      <vt:lpstr>Cambria Math</vt:lpstr>
      <vt:lpstr>Helvetica</vt:lpstr>
      <vt:lpstr>Snap ITC</vt:lpstr>
      <vt:lpstr>Symbol</vt:lpstr>
      <vt:lpstr>Times</vt:lpstr>
      <vt:lpstr>Wingdings</vt:lpstr>
      <vt:lpstr>Office Theme</vt:lpstr>
      <vt:lpstr>1_Office Theme</vt:lpstr>
      <vt:lpstr>ΛCDM:  the road ahead</vt:lpstr>
      <vt:lpstr>Lemaître 2017</vt:lpstr>
      <vt:lpstr>ΛCDM is a precision (few percent) phenomenological model supported by a wealth of data, which describes the evolution of the Universe from a tiny fraction of a second until today</vt:lpstr>
      <vt:lpstr>PowerPoint Presentation</vt:lpstr>
      <vt:lpstr>PowerPoint Presentation</vt:lpstr>
      <vt:lpstr>ΛCDM is a phenomenological model that can be ungraded to a fundamental model of the Universe (or not)</vt:lpstr>
      <vt:lpstr>A long road to precision cosmology!</vt:lpstr>
      <vt:lpstr>A long road to precision cosmology!</vt:lpstr>
      <vt:lpstr>PowerPoint Presentation</vt:lpstr>
      <vt:lpstr>PowerPoint Presentation</vt:lpstr>
      <vt:lpstr>Measurements of large-scale structure agree with ΛCDM</vt:lpstr>
      <vt:lpstr>Cosmic consistency:   ΩBh2 at &lt;1% precision</vt:lpstr>
      <vt:lpstr>PowerPoint Presentation</vt:lpstr>
      <vt:lpstr>Since “Lemaître 2017”</vt:lpstr>
      <vt:lpstr>PowerPoint Presentation</vt:lpstr>
      <vt:lpstr>PowerPoint Presentation</vt:lpstr>
      <vt:lpstr>PowerPoint Presentation</vt:lpstr>
      <vt:lpstr>Keck/BICEP continue to lead the way on B-modes</vt:lpstr>
      <vt:lpstr>PowerPoint Presentation</vt:lpstr>
      <vt:lpstr>JWST reveals the billion years bigger aperture, IR, better site, higher resolution and SPECTRA</vt:lpstr>
      <vt:lpstr>PowerPoint Presentation</vt:lpstr>
      <vt:lpstr>The power of infrared eyes!</vt:lpstr>
      <vt:lpstr>Lots of early, bursty and uninhibited star formation (unexpected)</vt:lpstr>
      <vt:lpstr>Lots of high redshift galaxies</vt:lpstr>
      <vt:lpstr>Poster child:  GN-z11 found with HST (candidate z = 11 galaxy), studied with JWST</vt:lpstr>
      <vt:lpstr>GN-z11 (cont’d)</vt:lpstr>
      <vt:lpstr>DESI (and DES 5 yr)  hints that dark energy evolves (i.e., not Λ) </vt:lpstr>
      <vt:lpstr>DESI fits to w0wa (DES 5yr similar) NB: w = w0 + wa(1-a) = w0 + waz/(1+z)</vt:lpstr>
      <vt:lpstr>DESI BAO distances (few % precision) note: D_H=1/H(z)  and D_M=∫dz/H(z)=d_C</vt:lpstr>
      <vt:lpstr>Best-fit w0wa model compared to ΛCDM   is the Universe is giving us the @@#!?</vt:lpstr>
      <vt:lpstr>w0wa parameterization maybe useful, but it is unphysical</vt:lpstr>
      <vt:lpstr>Scalar field ϕ with V(ϕ)=1/2 m^2 ϕ^2 β≡m^2/H_0^2</vt:lpstr>
      <vt:lpstr>Scalar field works just as well (with one less parameter, only β=m^2/H_0^2</vt:lpstr>
      <vt:lpstr>The path forward ΛCDM: Make it, break it, or extend it</vt:lpstr>
      <vt:lpstr>Ambitions for “the third paradigm”</vt:lpstr>
      <vt:lpstr>The grandest challenge in cosmology:   Connect big ideas with big data</vt:lpstr>
      <vt:lpstr>PowerPoint Presentation</vt:lpstr>
      <vt:lpstr>PowerPoint Presentation</vt:lpstr>
      <vt:lpstr>PowerPoint Presentation</vt:lpstr>
      <vt:lpstr>1980: Fall of “The Hadron Wall” seeds in the pudding &amp; asymptotic freedom </vt:lpstr>
      <vt:lpstr>PowerPoint Presentation</vt:lpstr>
      <vt:lpstr>Seeing the beginning with increasing resolution and precision</vt:lpstr>
      <vt:lpstr>PowerPoint Presentation</vt:lpstr>
      <vt:lpstr>Grandest quantum connection</vt:lpstr>
      <vt:lpstr>PowerPoint Presentation</vt:lpstr>
      <vt:lpstr>Dark Matter</vt:lpstr>
      <vt:lpstr>Dark Matter:  this?</vt:lpstr>
      <vt:lpstr>Dark Matter:  or that?</vt:lpstr>
      <vt:lpstr>PowerPoint Presentation</vt:lpstr>
      <vt:lpstr>PowerPoint Presentation</vt:lpstr>
      <vt:lpstr>GWs and B-mode CMB polarization</vt:lpstr>
      <vt:lpstr>Predictions are hard … especially about the future  … Y. Berra and N. Bohr</vt:lpstr>
      <vt:lpstr>PowerPoint Presentation</vt:lpstr>
      <vt:lpstr>Hubble troubles</vt:lpstr>
      <vt:lpstr>1970 Allan Sandage</vt:lpstr>
      <vt:lpstr>H0 reined in, part one</vt:lpstr>
      <vt:lpstr>Hubble troubles again!</vt:lpstr>
      <vt:lpstr>Measuring different things!</vt:lpstr>
      <vt:lpstr>“New physics”</vt:lpstr>
      <vt:lpstr>ΛCDM paradigm shift:  adding one (odious) thing, solved FIVE problems with Inflation + CDM.  H0 doesn’t look quite as compelling</vt:lpstr>
      <vt:lpstr>PowerPoint Presentation</vt:lpstr>
      <vt:lpstr>PowerPoint Presentation</vt:lpstr>
      <vt:lpstr>PowerPoint Presentation</vt:lpstr>
      <vt:lpstr>The multiverse</vt:lpstr>
      <vt:lpstr>What to do about the multiverse</vt:lpstr>
      <vt:lpstr>My aspiration: zero numbers once given the ”laws of physics”</vt:lpstr>
      <vt:lpstr>Learning from/testing inflation</vt:lpstr>
      <vt:lpstr>Learning from/testing inflation</vt:lpstr>
      <vt:lpstr>What could possibly go wrong</vt:lpstr>
      <vt:lpstr>Back to the “numbers question” </vt:lpstr>
      <vt:lpstr>PowerPoint Presentation</vt:lpstr>
      <vt:lpstr>And then, the limits of cosmology</vt:lpstr>
      <vt:lpstr>Boltzmann brain</vt:lpstr>
      <vt:lpstr>Murray Gell-Mann:  0 numbers</vt:lpstr>
      <vt:lpstr>Lord Rees of Ludlow:  just 6 numbers</vt:lpstr>
      <vt:lpstr>ΛCDM 6 numbers:  new version of q0/H0?</vt:lpstr>
      <vt:lpstr>Ideas from particle physics</vt:lpstr>
      <vt:lpstr>PowerPoint Presentation</vt:lpstr>
      <vt:lpstr>Era of Precision Cosmology (plenty of well measured numbers)</vt:lpstr>
      <vt:lpstr>PowerPoint Presentation</vt:lpstr>
    </vt:vector>
  </TitlesOfParts>
  <Manager/>
  <Company>UChicago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Michael S Turner</dc:creator>
  <cp:keywords/>
  <dc:description/>
  <cp:lastModifiedBy>Michael S. Turner</cp:lastModifiedBy>
  <cp:revision>367</cp:revision>
  <cp:lastPrinted>2021-06-21T23:39:36Z</cp:lastPrinted>
  <dcterms:created xsi:type="dcterms:W3CDTF">2019-01-01T14:32:09Z</dcterms:created>
  <dcterms:modified xsi:type="dcterms:W3CDTF">2024-06-18T05:37:33Z</dcterms:modified>
  <cp:category/>
</cp:coreProperties>
</file>