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 strictFirstAndLastChars="0" saveSubsetFonts="1" autoCompressPictures="0">
  <p:sldMasterIdLst>
    <p:sldMasterId id="2147483649" r:id="rId1"/>
    <p:sldMasterId id="2147483651" r:id="rId2"/>
    <p:sldMasterId id="2147483686" r:id="rId3"/>
    <p:sldMasterId id="2147483710" r:id="rId4"/>
    <p:sldMasterId id="2147483722" r:id="rId5"/>
    <p:sldMasterId id="2147483734" r:id="rId6"/>
  </p:sldMasterIdLst>
  <p:notesMasterIdLst>
    <p:notesMasterId r:id="rId65"/>
  </p:notesMasterIdLst>
  <p:sldIdLst>
    <p:sldId id="407" r:id="rId7"/>
    <p:sldId id="1654" r:id="rId8"/>
    <p:sldId id="481" r:id="rId9"/>
    <p:sldId id="1711" r:id="rId10"/>
    <p:sldId id="439" r:id="rId11"/>
    <p:sldId id="440" r:id="rId12"/>
    <p:sldId id="555" r:id="rId13"/>
    <p:sldId id="493" r:id="rId14"/>
    <p:sldId id="548" r:id="rId15"/>
    <p:sldId id="549" r:id="rId16"/>
    <p:sldId id="1971" r:id="rId17"/>
    <p:sldId id="690" r:id="rId18"/>
    <p:sldId id="491" r:id="rId19"/>
    <p:sldId id="682" r:id="rId20"/>
    <p:sldId id="683" r:id="rId21"/>
    <p:sldId id="1709" r:id="rId22"/>
    <p:sldId id="1958" r:id="rId23"/>
    <p:sldId id="424" r:id="rId24"/>
    <p:sldId id="1969" r:id="rId25"/>
    <p:sldId id="681" r:id="rId26"/>
    <p:sldId id="691" r:id="rId27"/>
    <p:sldId id="696" r:id="rId28"/>
    <p:sldId id="1652" r:id="rId29"/>
    <p:sldId id="1959" r:id="rId30"/>
    <p:sldId id="1960" r:id="rId31"/>
    <p:sldId id="1964" r:id="rId32"/>
    <p:sldId id="1965" r:id="rId33"/>
    <p:sldId id="1639" r:id="rId34"/>
    <p:sldId id="1643" r:id="rId35"/>
    <p:sldId id="1676" r:id="rId36"/>
    <p:sldId id="1644" r:id="rId37"/>
    <p:sldId id="697" r:id="rId38"/>
    <p:sldId id="308" r:id="rId39"/>
    <p:sldId id="310" r:id="rId40"/>
    <p:sldId id="1624" r:id="rId41"/>
    <p:sldId id="1626" r:id="rId42"/>
    <p:sldId id="1625" r:id="rId43"/>
    <p:sldId id="256" r:id="rId44"/>
    <p:sldId id="1610" r:id="rId45"/>
    <p:sldId id="1641" r:id="rId46"/>
    <p:sldId id="1967" r:id="rId47"/>
    <p:sldId id="1712" r:id="rId48"/>
    <p:sldId id="1665" r:id="rId49"/>
    <p:sldId id="1723" r:id="rId50"/>
    <p:sldId id="1973" r:id="rId51"/>
    <p:sldId id="1716" r:id="rId52"/>
    <p:sldId id="1682" r:id="rId53"/>
    <p:sldId id="1970" r:id="rId54"/>
    <p:sldId id="1689" r:id="rId55"/>
    <p:sldId id="1968" r:id="rId56"/>
    <p:sldId id="1974" r:id="rId57"/>
    <p:sldId id="442" r:id="rId58"/>
    <p:sldId id="443" r:id="rId59"/>
    <p:sldId id="459" r:id="rId60"/>
    <p:sldId id="513" r:id="rId61"/>
    <p:sldId id="1658" r:id="rId62"/>
    <p:sldId id="458" r:id="rId63"/>
    <p:sldId id="527" r:id="rId64"/>
  </p:sldIdLst>
  <p:sldSz cx="9144000" cy="6858000" type="screen4x3"/>
  <p:notesSz cx="6858000" cy="9144000"/>
  <p:defaultTextStyle>
    <a:defPPr>
      <a:defRPr lang="en-US"/>
    </a:defPPr>
    <a:lvl1pPr algn="l" rtl="0" fontAlgn="base">
      <a:spcBef>
        <a:spcPct val="0"/>
      </a:spcBef>
      <a:spcAft>
        <a:spcPct val="0"/>
      </a:spcAft>
      <a:defRPr kern="1200">
        <a:solidFill>
          <a:srgbClr val="000000"/>
        </a:solidFill>
        <a:latin typeface="Helvetica" charset="0"/>
        <a:ea typeface="+mn-ea"/>
        <a:cs typeface="+mn-cs"/>
      </a:defRPr>
    </a:lvl1pPr>
    <a:lvl2pPr marL="457200" algn="l" rtl="0" fontAlgn="base">
      <a:spcBef>
        <a:spcPct val="0"/>
      </a:spcBef>
      <a:spcAft>
        <a:spcPct val="0"/>
      </a:spcAft>
      <a:defRPr kern="1200">
        <a:solidFill>
          <a:srgbClr val="000000"/>
        </a:solidFill>
        <a:latin typeface="Helvetica" charset="0"/>
        <a:ea typeface="+mn-ea"/>
        <a:cs typeface="+mn-cs"/>
      </a:defRPr>
    </a:lvl2pPr>
    <a:lvl3pPr marL="914400" algn="l" rtl="0" fontAlgn="base">
      <a:spcBef>
        <a:spcPct val="0"/>
      </a:spcBef>
      <a:spcAft>
        <a:spcPct val="0"/>
      </a:spcAft>
      <a:defRPr kern="1200">
        <a:solidFill>
          <a:srgbClr val="000000"/>
        </a:solidFill>
        <a:latin typeface="Helvetica" charset="0"/>
        <a:ea typeface="+mn-ea"/>
        <a:cs typeface="+mn-cs"/>
      </a:defRPr>
    </a:lvl3pPr>
    <a:lvl4pPr marL="1371600" algn="l" rtl="0" fontAlgn="base">
      <a:spcBef>
        <a:spcPct val="0"/>
      </a:spcBef>
      <a:spcAft>
        <a:spcPct val="0"/>
      </a:spcAft>
      <a:defRPr kern="1200">
        <a:solidFill>
          <a:srgbClr val="000000"/>
        </a:solidFill>
        <a:latin typeface="Helvetica" charset="0"/>
        <a:ea typeface="+mn-ea"/>
        <a:cs typeface="+mn-cs"/>
      </a:defRPr>
    </a:lvl4pPr>
    <a:lvl5pPr marL="1828800" algn="l" rtl="0" fontAlgn="base">
      <a:spcBef>
        <a:spcPct val="0"/>
      </a:spcBef>
      <a:spcAft>
        <a:spcPct val="0"/>
      </a:spcAft>
      <a:defRPr kern="1200">
        <a:solidFill>
          <a:srgbClr val="000000"/>
        </a:solidFill>
        <a:latin typeface="Helvetica" charset="0"/>
        <a:ea typeface="+mn-ea"/>
        <a:cs typeface="+mn-cs"/>
      </a:defRPr>
    </a:lvl5pPr>
    <a:lvl6pPr marL="2286000" algn="l" defTabSz="457200" rtl="0" eaLnBrk="1" latinLnBrk="0" hangingPunct="1">
      <a:defRPr kern="1200">
        <a:solidFill>
          <a:srgbClr val="000000"/>
        </a:solidFill>
        <a:latin typeface="Helvetica" charset="0"/>
        <a:ea typeface="+mn-ea"/>
        <a:cs typeface="+mn-cs"/>
      </a:defRPr>
    </a:lvl6pPr>
    <a:lvl7pPr marL="2743200" algn="l" defTabSz="457200" rtl="0" eaLnBrk="1" latinLnBrk="0" hangingPunct="1">
      <a:defRPr kern="1200">
        <a:solidFill>
          <a:srgbClr val="000000"/>
        </a:solidFill>
        <a:latin typeface="Helvetica" charset="0"/>
        <a:ea typeface="+mn-ea"/>
        <a:cs typeface="+mn-cs"/>
      </a:defRPr>
    </a:lvl7pPr>
    <a:lvl8pPr marL="3200400" algn="l" defTabSz="457200" rtl="0" eaLnBrk="1" latinLnBrk="0" hangingPunct="1">
      <a:defRPr kern="1200">
        <a:solidFill>
          <a:srgbClr val="000000"/>
        </a:solidFill>
        <a:latin typeface="Helvetica" charset="0"/>
        <a:ea typeface="+mn-ea"/>
        <a:cs typeface="+mn-cs"/>
      </a:defRPr>
    </a:lvl8pPr>
    <a:lvl9pPr marL="3657600" algn="l" defTabSz="457200" rtl="0" eaLnBrk="1" latinLnBrk="0" hangingPunct="1">
      <a:defRPr kern="1200">
        <a:solidFill>
          <a:srgbClr val="000000"/>
        </a:solidFill>
        <a:latin typeface="Helvetic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06D1"/>
    <a:srgbClr val="95051D"/>
    <a:srgbClr val="EB0557"/>
    <a:srgbClr val="008306"/>
    <a:srgbClr val="066246"/>
    <a:srgbClr val="7B0416"/>
    <a:srgbClr val="AB0320"/>
    <a:srgbClr val="EB091B"/>
    <a:srgbClr val="EF2B2E"/>
    <a:srgbClr val="3BD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78"/>
    <p:restoredTop sz="99103" autoAdjust="0"/>
  </p:normalViewPr>
  <p:slideViewPr>
    <p:cSldViewPr>
      <p:cViewPr varScale="1">
        <p:scale>
          <a:sx n="163" d="100"/>
          <a:sy n="163" d="100"/>
        </p:scale>
        <p:origin x="1528"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82" d="100"/>
        <a:sy n="82"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p:cNvSpPr>
          <p:nvPr>
            <p:ph type="hdr" sz="quarter"/>
          </p:nvPr>
        </p:nvSpPr>
        <p:spPr bwMode="auto">
          <a:xfrm>
            <a:off x="0" y="0"/>
            <a:ext cx="2971800" cy="4572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72707" name="Rectangle 3"/>
          <p:cNvSpPr>
            <a:spLocks noGrp="1"/>
          </p:cNvSpPr>
          <p:nvPr>
            <p:ph type="dt" idx="1"/>
          </p:nvPr>
        </p:nvSpPr>
        <p:spPr bwMode="auto">
          <a:xfrm>
            <a:off x="3886200" y="0"/>
            <a:ext cx="2971800" cy="4572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2560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2709" name="Rectangle 5"/>
          <p:cNvSpPr>
            <a:spLocks noGrp="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2710" name="Rectangle 6"/>
          <p:cNvSpPr>
            <a:spLocks noGrp="1"/>
          </p:cNvSpPr>
          <p:nvPr>
            <p:ph type="ftr" sz="quarter" idx="4"/>
          </p:nvPr>
        </p:nvSpPr>
        <p:spPr bwMode="auto">
          <a:xfrm>
            <a:off x="0" y="8686800"/>
            <a:ext cx="2971800" cy="457200"/>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72711" name="Rectangle 7"/>
          <p:cNvSpPr>
            <a:spLocks noGrp="1"/>
          </p:cNvSpPr>
          <p:nvPr>
            <p:ph type="sldNum" sz="quarter" idx="5"/>
          </p:nvPr>
        </p:nvSpPr>
        <p:spPr bwMode="auto">
          <a:xfrm>
            <a:off x="3886200" y="8686800"/>
            <a:ext cx="2971800" cy="457200"/>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68B8B92-A5AB-7D47-B9BC-210B3135965D}" type="slidenum">
              <a:rPr lang="en-US"/>
              <a:pPr>
                <a:defRPr/>
              </a:pPr>
              <a:t>‹#›</a:t>
            </a:fld>
            <a:endParaRPr lang="en-US" dirty="0"/>
          </a:p>
        </p:txBody>
      </p:sp>
    </p:spTree>
    <p:extLst>
      <p:ext uri="{BB962C8B-B14F-4D97-AF65-F5344CB8AC3E}">
        <p14:creationId xmlns:p14="http://schemas.microsoft.com/office/powerpoint/2010/main" val="3543584201"/>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Helvetica" charset="0"/>
        <a:ea typeface="ＭＳ Ｐゴシック" pitchFamily="20" charset="-128"/>
        <a:cs typeface="ＭＳ Ｐゴシック" pitchFamily="20" charset="-128"/>
      </a:defRPr>
    </a:lvl1pPr>
    <a:lvl2pPr marL="457200" algn="l" rtl="0" eaLnBrk="0" fontAlgn="base" hangingPunct="0">
      <a:spcBef>
        <a:spcPct val="0"/>
      </a:spcBef>
      <a:spcAft>
        <a:spcPct val="0"/>
      </a:spcAft>
      <a:defRPr sz="1200" kern="1200">
        <a:solidFill>
          <a:schemeClr val="tx1"/>
        </a:solidFill>
        <a:latin typeface="Helvetica" charset="0"/>
        <a:ea typeface="ＭＳ Ｐゴシック" charset="-128"/>
        <a:cs typeface="+mn-cs"/>
      </a:defRPr>
    </a:lvl2pPr>
    <a:lvl3pPr marL="914400" algn="l" rtl="0" eaLnBrk="0" fontAlgn="base" hangingPunct="0">
      <a:spcBef>
        <a:spcPct val="0"/>
      </a:spcBef>
      <a:spcAft>
        <a:spcPct val="0"/>
      </a:spcAft>
      <a:defRPr sz="1200" kern="1200">
        <a:solidFill>
          <a:schemeClr val="tx1"/>
        </a:solidFill>
        <a:latin typeface="Helvetica" charset="0"/>
        <a:ea typeface="ＭＳ Ｐゴシック" charset="-128"/>
        <a:cs typeface="+mn-cs"/>
      </a:defRPr>
    </a:lvl3pPr>
    <a:lvl4pPr marL="1371600" algn="l" rtl="0" eaLnBrk="0" fontAlgn="base" hangingPunct="0">
      <a:spcBef>
        <a:spcPct val="0"/>
      </a:spcBef>
      <a:spcAft>
        <a:spcPct val="0"/>
      </a:spcAft>
      <a:defRPr sz="1200" kern="1200">
        <a:solidFill>
          <a:schemeClr val="tx1"/>
        </a:solidFill>
        <a:latin typeface="Helvetica" charset="0"/>
        <a:ea typeface="ＭＳ Ｐゴシック" charset="-128"/>
        <a:cs typeface="+mn-cs"/>
      </a:defRPr>
    </a:lvl4pPr>
    <a:lvl5pPr marL="1828800" algn="l" rtl="0" eaLnBrk="0" fontAlgn="base" hangingPunct="0">
      <a:spcBef>
        <a:spcPct val="0"/>
      </a:spcBef>
      <a:spcAft>
        <a:spcPct val="0"/>
      </a:spcAft>
      <a:defRPr sz="1200" kern="1200">
        <a:solidFill>
          <a:schemeClr val="tx1"/>
        </a:solidFill>
        <a:latin typeface="Helvetica"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p:cNvSpPr>
          <p:nvPr>
            <p:ph type="sldNum" sz="quarter" idx="5"/>
          </p:nvPr>
        </p:nvSpPr>
        <p:spPr>
          <a:noFill/>
        </p:spPr>
        <p:txBody>
          <a:bodyPr/>
          <a:lstStyle/>
          <a:p>
            <a:fld id="{A5D7EBDC-1DE9-5745-9C92-46671461893F}" type="slidenum">
              <a:rPr lang="en-US"/>
              <a:pPr/>
              <a:t>1</a:t>
            </a:fld>
            <a:endParaRPr lang="en-US" dirty="0"/>
          </a:p>
        </p:txBody>
      </p:sp>
      <p:sp>
        <p:nvSpPr>
          <p:cNvPr id="27651" name="Rectangle 2"/>
          <p:cNvSpPr>
            <a:spLocks noGrp="1" noRot="1" noChangeAspect="1" noChangeArrowheads="1" noTextEdit="1"/>
          </p:cNvSpPr>
          <p:nvPr>
            <p:ph type="sldImg"/>
          </p:nvPr>
        </p:nvSpPr>
        <p:spPr>
          <a:ln/>
        </p:spPr>
      </p:sp>
      <p:sp>
        <p:nvSpPr>
          <p:cNvPr id="27652" name="Rectangle 3"/>
          <p:cNvSpPr>
            <a:spLocks noGrp="1"/>
          </p:cNvSpPr>
          <p:nvPr>
            <p:ph type="body" idx="1"/>
          </p:nvPr>
        </p:nvSpPr>
        <p:spPr>
          <a:noFill/>
          <a:ln w="9525"/>
        </p:spPr>
        <p:txBody>
          <a:bodyPr/>
          <a:lstStyle/>
          <a:p>
            <a:pPr eaLnBrk="1" hangingPunct="1"/>
            <a:endParaRPr lang="en-US" dirty="0">
              <a:ea typeface="ＭＳ Ｐゴシック" charset="-128"/>
              <a:cs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92D6A36A-A00F-7549-968F-7136D71FAAFE}" type="slidenum">
              <a:rPr lang="en-US"/>
              <a:pPr/>
              <a:t>55</a:t>
            </a:fld>
            <a:endParaRPr lang="en-US"/>
          </a:p>
        </p:txBody>
      </p:sp>
      <p:sp>
        <p:nvSpPr>
          <p:cNvPr id="579586"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79587"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extLst>
      <p:ext uri="{BB962C8B-B14F-4D97-AF65-F5344CB8AC3E}">
        <p14:creationId xmlns:p14="http://schemas.microsoft.com/office/powerpoint/2010/main" val="2804709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CE0119D3-C66C-374A-8E8F-AE28C90CE147}" type="slidenum">
              <a:rPr lang="en-US"/>
              <a:pPr/>
              <a:t>56</a:t>
            </a:fld>
            <a:endParaRPr lang="en-US"/>
          </a:p>
        </p:txBody>
      </p:sp>
      <p:sp>
        <p:nvSpPr>
          <p:cNvPr id="510978" name="Rectangle 2"/>
          <p:cNvSpPr>
            <a:spLocks noGrp="1" noRot="1" noChangeAspect="1" noChangeArrowheads="1" noTextEdit="1"/>
          </p:cNvSpPr>
          <p:nvPr>
            <p:ph type="sldImg"/>
          </p:nvPr>
        </p:nvSpPr>
        <p:spPr>
          <a:ln/>
        </p:spPr>
      </p:sp>
      <p:sp>
        <p:nvSpPr>
          <p:cNvPr id="510979" name="Rectangle 3"/>
          <p:cNvSpPr>
            <a:spLocks noGrp="1"/>
          </p:cNvSpPr>
          <p:nvPr>
            <p:ph type="body" idx="1"/>
          </p:nvPr>
        </p:nvSpPr>
        <p:spPr/>
        <p:txBody>
          <a:bodyPr/>
          <a:lstStyle/>
          <a:p>
            <a:endParaRPr lang="en-US"/>
          </a:p>
        </p:txBody>
      </p:sp>
    </p:spTree>
    <p:extLst>
      <p:ext uri="{BB962C8B-B14F-4D97-AF65-F5344CB8AC3E}">
        <p14:creationId xmlns:p14="http://schemas.microsoft.com/office/powerpoint/2010/main" val="2153688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p:cNvSpPr>
          <p:nvPr>
            <p:ph type="sldNum" sz="quarter" idx="5"/>
          </p:nvPr>
        </p:nvSpPr>
        <p:spPr>
          <a:noFill/>
        </p:spPr>
        <p:txBody>
          <a:bodyPr/>
          <a:lstStyle/>
          <a:p>
            <a:fld id="{A5D7EBDC-1DE9-5745-9C92-46671461893F}" type="slidenum">
              <a:rPr lang="en-US"/>
              <a:pPr/>
              <a:t>2</a:t>
            </a:fld>
            <a:endParaRPr lang="en-US" dirty="0"/>
          </a:p>
        </p:txBody>
      </p:sp>
      <p:sp>
        <p:nvSpPr>
          <p:cNvPr id="27651" name="Rectangle 2"/>
          <p:cNvSpPr>
            <a:spLocks noGrp="1" noRot="1" noChangeAspect="1" noChangeArrowheads="1" noTextEdit="1"/>
          </p:cNvSpPr>
          <p:nvPr>
            <p:ph type="sldImg"/>
          </p:nvPr>
        </p:nvSpPr>
        <p:spPr>
          <a:ln/>
        </p:spPr>
      </p:sp>
      <p:sp>
        <p:nvSpPr>
          <p:cNvPr id="27652" name="Rectangle 3"/>
          <p:cNvSpPr>
            <a:spLocks noGrp="1"/>
          </p:cNvSpPr>
          <p:nvPr>
            <p:ph type="body" idx="1"/>
          </p:nvPr>
        </p:nvSpPr>
        <p:spPr>
          <a:noFill/>
          <a:ln w="9525"/>
        </p:spPr>
        <p:txBody>
          <a:bodyPr/>
          <a:lstStyle/>
          <a:p>
            <a:pPr eaLnBrk="1" hangingPunct="1"/>
            <a:endParaRPr lang="en-US" dirty="0">
              <a:ea typeface="ＭＳ Ｐゴシック" charset="-128"/>
              <a:cs typeface="ＭＳ Ｐゴシック" charset="-128"/>
            </a:endParaRPr>
          </a:p>
        </p:txBody>
      </p:sp>
    </p:spTree>
    <p:extLst>
      <p:ext uri="{BB962C8B-B14F-4D97-AF65-F5344CB8AC3E}">
        <p14:creationId xmlns:p14="http://schemas.microsoft.com/office/powerpoint/2010/main" val="325876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p:cNvSpPr>
          <p:nvPr>
            <p:ph type="sldNum" sz="quarter" idx="5"/>
          </p:nvPr>
        </p:nvSpPr>
        <p:spPr>
          <a:noFill/>
        </p:spPr>
        <p:txBody>
          <a:bodyPr/>
          <a:lstStyle/>
          <a:p>
            <a:fld id="{5F8E5AFA-76D4-AB41-834D-2EEB376C68DF}" type="slidenum">
              <a:rPr lang="en-US"/>
              <a:pPr/>
              <a:t>3</a:t>
            </a:fld>
            <a:endParaRPr lang="en-US" dirty="0"/>
          </a:p>
        </p:txBody>
      </p:sp>
      <p:sp>
        <p:nvSpPr>
          <p:cNvPr id="50179" name="Rectangle 2"/>
          <p:cNvSpPr>
            <a:spLocks noGrp="1" noRot="1" noChangeAspect="1" noChangeArrowheads="1" noTextEdit="1"/>
          </p:cNvSpPr>
          <p:nvPr>
            <p:ph type="sldImg"/>
          </p:nvPr>
        </p:nvSpPr>
        <p:spPr>
          <a:ln/>
        </p:spPr>
      </p:sp>
      <p:sp>
        <p:nvSpPr>
          <p:cNvPr id="50180" name="Rectangle 3"/>
          <p:cNvSpPr>
            <a:spLocks noGrp="1"/>
          </p:cNvSpPr>
          <p:nvPr>
            <p:ph type="body" idx="1"/>
          </p:nvPr>
        </p:nvSpPr>
        <p:spPr>
          <a:noFill/>
          <a:ln w="9525"/>
        </p:spPr>
        <p:txBody>
          <a:bodyPr/>
          <a:lstStyle/>
          <a:p>
            <a:pPr eaLnBrk="1" hangingPunct="1"/>
            <a:endParaRPr lang="en-US" dirty="0">
              <a:ea typeface="ＭＳ Ｐゴシック" charset="-128"/>
              <a:cs typeface="ＭＳ Ｐゴシック"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p:cNvSpPr>
          <p:nvPr>
            <p:ph type="sldNum" sz="quarter" idx="5"/>
          </p:nvPr>
        </p:nvSpPr>
        <p:spPr>
          <a:noFill/>
        </p:spPr>
        <p:txBody>
          <a:bodyPr/>
          <a:lstStyle/>
          <a:p>
            <a:fld id="{696674C5-3533-3B41-A1AB-CE2F9DFD9670}" type="slidenum">
              <a:rPr lang="en-US"/>
              <a:pPr/>
              <a:t>9</a:t>
            </a:fld>
            <a:endParaRPr lang="en-US" dirty="0"/>
          </a:p>
        </p:txBody>
      </p:sp>
      <p:sp>
        <p:nvSpPr>
          <p:cNvPr id="70659" name="Rectangle 2"/>
          <p:cNvSpPr>
            <a:spLocks noGrp="1" noRot="1" noChangeAspect="1" noChangeArrowheads="1"/>
          </p:cNvSpPr>
          <p:nvPr>
            <p:ph type="sldImg"/>
          </p:nvPr>
        </p:nvSpPr>
        <p:spPr>
          <a:solidFill>
            <a:srgbClr val="FFFFFF"/>
          </a:solidFill>
          <a:ln/>
        </p:spPr>
      </p:sp>
      <p:sp>
        <p:nvSpPr>
          <p:cNvPr id="7066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ea typeface="ＭＳ Ｐゴシック" charset="-128"/>
              <a:cs typeface="ＭＳ Ｐゴシック" charset="-128"/>
            </a:endParaRPr>
          </a:p>
        </p:txBody>
      </p:sp>
    </p:spTree>
    <p:extLst>
      <p:ext uri="{BB962C8B-B14F-4D97-AF65-F5344CB8AC3E}">
        <p14:creationId xmlns:p14="http://schemas.microsoft.com/office/powerpoint/2010/main" val="299902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p:cNvSpPr>
          <p:nvPr>
            <p:ph type="sldNum" sz="quarter" idx="5"/>
          </p:nvPr>
        </p:nvSpPr>
        <p:spPr>
          <a:noFill/>
        </p:spPr>
        <p:txBody>
          <a:bodyPr/>
          <a:lstStyle/>
          <a:p>
            <a:fld id="{4D11A8A5-3D83-FC42-B0D8-9CFDDC75CDF5}" type="slidenum">
              <a:rPr lang="en-US"/>
              <a:pPr/>
              <a:t>10</a:t>
            </a:fld>
            <a:endParaRPr lang="en-US" dirty="0"/>
          </a:p>
        </p:txBody>
      </p:sp>
      <p:sp>
        <p:nvSpPr>
          <p:cNvPr id="66563" name="Rectangle 2"/>
          <p:cNvSpPr>
            <a:spLocks noGrp="1" noRot="1" noChangeAspect="1" noChangeArrowheads="1"/>
          </p:cNvSpPr>
          <p:nvPr>
            <p:ph type="sldImg"/>
          </p:nvPr>
        </p:nvSpPr>
        <p:spPr>
          <a:solidFill>
            <a:srgbClr val="FFFFFF"/>
          </a:solidFill>
          <a:ln/>
        </p:spPr>
      </p:sp>
      <p:sp>
        <p:nvSpPr>
          <p:cNvPr id="66564"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ea typeface="ＭＳ Ｐゴシック" charset="-128"/>
              <a:cs typeface="ＭＳ Ｐゴシック" charset="-128"/>
            </a:endParaRPr>
          </a:p>
        </p:txBody>
      </p:sp>
    </p:spTree>
    <p:extLst>
      <p:ext uri="{BB962C8B-B14F-4D97-AF65-F5344CB8AC3E}">
        <p14:creationId xmlns:p14="http://schemas.microsoft.com/office/powerpoint/2010/main" val="2029236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p:cNvSpPr>
          <p:nvPr>
            <p:ph type="sldNum" sz="quarter" idx="5"/>
          </p:nvPr>
        </p:nvSpPr>
        <p:spPr>
          <a:noFill/>
        </p:spPr>
        <p:txBody>
          <a:bodyPr/>
          <a:lstStyle/>
          <a:p>
            <a:fld id="{A5D7EBDC-1DE9-5745-9C92-46671461893F}" type="slidenum">
              <a:rPr lang="en-US"/>
              <a:pPr/>
              <a:t>12</a:t>
            </a:fld>
            <a:endParaRPr lang="en-US" dirty="0"/>
          </a:p>
        </p:txBody>
      </p:sp>
      <p:sp>
        <p:nvSpPr>
          <p:cNvPr id="27651" name="Rectangle 2"/>
          <p:cNvSpPr>
            <a:spLocks noGrp="1" noRot="1" noChangeAspect="1" noChangeArrowheads="1" noTextEdit="1"/>
          </p:cNvSpPr>
          <p:nvPr>
            <p:ph type="sldImg"/>
          </p:nvPr>
        </p:nvSpPr>
        <p:spPr>
          <a:ln/>
        </p:spPr>
      </p:sp>
      <p:sp>
        <p:nvSpPr>
          <p:cNvPr id="27652" name="Rectangle 3"/>
          <p:cNvSpPr>
            <a:spLocks noGrp="1"/>
          </p:cNvSpPr>
          <p:nvPr>
            <p:ph type="body" idx="1"/>
          </p:nvPr>
        </p:nvSpPr>
        <p:spPr>
          <a:noFill/>
          <a:ln w="9525"/>
        </p:spPr>
        <p:txBody>
          <a:bodyPr/>
          <a:lstStyle/>
          <a:p>
            <a:pPr eaLnBrk="1" hangingPunct="1"/>
            <a:endParaRPr lang="en-US" dirty="0">
              <a:ea typeface="ＭＳ Ｐゴシック" charset="-128"/>
              <a:cs typeface="ＭＳ Ｐゴシック" charset="-128"/>
            </a:endParaRPr>
          </a:p>
        </p:txBody>
      </p:sp>
    </p:spTree>
    <p:extLst>
      <p:ext uri="{BB962C8B-B14F-4D97-AF65-F5344CB8AC3E}">
        <p14:creationId xmlns:p14="http://schemas.microsoft.com/office/powerpoint/2010/main" val="4885414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p:cNvSpPr>
          <p:nvPr>
            <p:ph type="sldNum" sz="quarter" idx="5"/>
          </p:nvPr>
        </p:nvSpPr>
        <p:spPr>
          <a:noFill/>
        </p:spPr>
        <p:txBody>
          <a:bodyPr/>
          <a:lstStyle/>
          <a:p>
            <a:fld id="{5F8E5AFA-76D4-AB41-834D-2EEB376C68DF}" type="slidenum">
              <a:rPr lang="en-US"/>
              <a:pPr/>
              <a:t>29</a:t>
            </a:fld>
            <a:endParaRPr lang="en-US" dirty="0"/>
          </a:p>
        </p:txBody>
      </p:sp>
      <p:sp>
        <p:nvSpPr>
          <p:cNvPr id="50179" name="Rectangle 2"/>
          <p:cNvSpPr>
            <a:spLocks noGrp="1" noRot="1" noChangeAspect="1" noChangeArrowheads="1" noTextEdit="1"/>
          </p:cNvSpPr>
          <p:nvPr>
            <p:ph type="sldImg"/>
          </p:nvPr>
        </p:nvSpPr>
        <p:spPr>
          <a:ln/>
        </p:spPr>
      </p:sp>
      <p:sp>
        <p:nvSpPr>
          <p:cNvPr id="50180" name="Rectangle 3"/>
          <p:cNvSpPr>
            <a:spLocks noGrp="1"/>
          </p:cNvSpPr>
          <p:nvPr>
            <p:ph type="body" idx="1"/>
          </p:nvPr>
        </p:nvSpPr>
        <p:spPr>
          <a:noFill/>
          <a:ln w="9525"/>
        </p:spPr>
        <p:txBody>
          <a:bodyPr/>
          <a:lstStyle/>
          <a:p>
            <a:pPr eaLnBrk="1" hangingPunct="1"/>
            <a:endParaRPr lang="en-US" dirty="0">
              <a:ea typeface="ＭＳ Ｐゴシック" charset="-128"/>
              <a:cs typeface="ＭＳ Ｐゴシック" charset="-128"/>
            </a:endParaRPr>
          </a:p>
        </p:txBody>
      </p:sp>
    </p:spTree>
    <p:extLst>
      <p:ext uri="{BB962C8B-B14F-4D97-AF65-F5344CB8AC3E}">
        <p14:creationId xmlns:p14="http://schemas.microsoft.com/office/powerpoint/2010/main" val="1118174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p:cNvSpPr>
          <p:nvPr>
            <p:ph type="sldNum" sz="quarter" idx="5"/>
          </p:nvPr>
        </p:nvSpPr>
        <p:spPr>
          <a:noFill/>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57DAD21-886C-B34D-8F6D-6D075856E727}" type="slidenum">
              <a:rPr kumimoji="0" lang="en-US" sz="1200" b="0" i="0" u="none" strike="noStrike" kern="1200" cap="none" spc="0" normalizeH="0" baseline="0" noProof="0">
                <a:ln>
                  <a:noFill/>
                </a:ln>
                <a:solidFill>
                  <a:srgbClr val="000000"/>
                </a:solidFill>
                <a:effectLst/>
                <a:uLnTx/>
                <a:uFillTx/>
                <a:latin typeface="Helvetica"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en-US" sz="1200" b="0" i="0" u="none" strike="noStrike" kern="1200" cap="none" spc="0" normalizeH="0" baseline="0" noProof="0" dirty="0">
              <a:ln>
                <a:noFill/>
              </a:ln>
              <a:solidFill>
                <a:srgbClr val="000000"/>
              </a:solidFill>
              <a:effectLst/>
              <a:uLnTx/>
              <a:uFillTx/>
              <a:latin typeface="Helvetica" charset="0"/>
              <a:ea typeface="+mn-ea"/>
              <a:cs typeface="+mn-cs"/>
            </a:endParaRPr>
          </a:p>
        </p:txBody>
      </p:sp>
      <p:sp>
        <p:nvSpPr>
          <p:cNvPr id="103427" name="Rectangle 2"/>
          <p:cNvSpPr>
            <a:spLocks noGrp="1" noRot="1" noChangeAspect="1" noChangeArrowheads="1" noTextEdit="1"/>
          </p:cNvSpPr>
          <p:nvPr>
            <p:ph type="sldImg"/>
          </p:nvPr>
        </p:nvSpPr>
        <p:spPr>
          <a:ln/>
        </p:spPr>
      </p:sp>
      <p:sp>
        <p:nvSpPr>
          <p:cNvPr id="103428" name="Rectangle 3"/>
          <p:cNvSpPr>
            <a:spLocks noGrp="1"/>
          </p:cNvSpPr>
          <p:nvPr>
            <p:ph type="body" idx="1"/>
          </p:nvPr>
        </p:nvSpPr>
        <p:spPr>
          <a:noFill/>
          <a:ln w="9525"/>
        </p:spPr>
        <p:txBody>
          <a:bodyPr/>
          <a:lstStyle/>
          <a:p>
            <a:endParaRPr lang="en-US" dirty="0">
              <a:latin typeface="Helvetica" charset="0"/>
            </a:endParaRPr>
          </a:p>
        </p:txBody>
      </p:sp>
    </p:spTree>
    <p:extLst>
      <p:ext uri="{BB962C8B-B14F-4D97-AF65-F5344CB8AC3E}">
        <p14:creationId xmlns:p14="http://schemas.microsoft.com/office/powerpoint/2010/main" val="2617553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68B8B92-A5AB-7D47-B9BC-210B3135965D}" type="slidenum">
              <a:rPr kumimoji="0" lang="en-US" sz="1200" b="0" i="0" u="none" strike="noStrike" kern="1200" cap="none" spc="0" normalizeH="0" baseline="0" noProof="0" smtClean="0">
                <a:ln>
                  <a:noFill/>
                </a:ln>
                <a:solidFill>
                  <a:srgbClr val="000000"/>
                </a:solidFill>
                <a:effectLst/>
                <a:uLnTx/>
                <a:uFillTx/>
                <a:latin typeface="Helvetica"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0" lang="en-US" sz="1200" b="0" i="0" u="none" strike="noStrike" kern="1200" cap="none" spc="0" normalizeH="0" baseline="0" noProof="0" dirty="0">
              <a:ln>
                <a:noFill/>
              </a:ln>
              <a:solidFill>
                <a:srgbClr val="000000"/>
              </a:solidFill>
              <a:effectLst/>
              <a:uLnTx/>
              <a:uFillTx/>
              <a:latin typeface="Helvetica" charset="0"/>
              <a:ea typeface="+mn-ea"/>
              <a:cs typeface="+mn-cs"/>
            </a:endParaRPr>
          </a:p>
        </p:txBody>
      </p:sp>
    </p:spTree>
    <p:extLst>
      <p:ext uri="{BB962C8B-B14F-4D97-AF65-F5344CB8AC3E}">
        <p14:creationId xmlns:p14="http://schemas.microsoft.com/office/powerpoint/2010/main" val="2068481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8425" y="0"/>
            <a:ext cx="2101850" cy="6858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1288" y="0"/>
            <a:ext cx="6154737" cy="6858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74788" y="3917950"/>
            <a:ext cx="3089275" cy="294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16463" y="3917950"/>
            <a:ext cx="3090862" cy="294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0"/>
            <a:ext cx="1911350" cy="6858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03288" y="0"/>
            <a:ext cx="5583237" cy="6858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08132700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76491833"/>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86273199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12788" y="2012950"/>
            <a:ext cx="3775075" cy="4845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0263" y="2012950"/>
            <a:ext cx="3776662" cy="4845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6647626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48145566"/>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60178676"/>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0022609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576776697"/>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505443992"/>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803353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8425" y="0"/>
            <a:ext cx="2101850" cy="6858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1288" y="0"/>
            <a:ext cx="6154737" cy="6858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4740715"/>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9902716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3368072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7692008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4640072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24281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635986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12788" y="2012950"/>
            <a:ext cx="3775075" cy="4845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0263" y="2012950"/>
            <a:ext cx="3776662" cy="4845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5305649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347121742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2150343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7951154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FC2F2B-34DB-DC4D-A62D-7616B30E58E8}" type="datetimeFigureOut">
              <a:rPr lang="en-US" smtClean="0">
                <a:solidFill>
                  <a:prstClr val="black">
                    <a:tint val="75000"/>
                  </a:prstClr>
                </a:solidFill>
                <a:latin typeface="Calibri"/>
              </a:rPr>
              <a:pPr/>
              <a:t>6/17/24</a:t>
            </a:fld>
            <a:endParaRPr lang="en-US" dirty="0">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9366190-FBC0-4E4E-AE60-A7CE60D5B0E0}"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266112942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4045C81-E84D-D84B-BD07-3354387B6AF1}" type="datetimeFigureOut">
              <a:rPr lang="en-US" smtClean="0"/>
              <a:t>6/17/24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900675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045C81-E84D-D84B-BD07-3354387B6AF1}" type="datetimeFigureOut">
              <a:rPr lang="en-US" smtClean="0"/>
              <a:t>6/17/24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27718927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4045C81-E84D-D84B-BD07-3354387B6AF1}" type="datetimeFigureOut">
              <a:rPr lang="en-US" smtClean="0"/>
              <a:t>6/17/24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106707424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4045C81-E84D-D84B-BD07-3354387B6AF1}" type="datetimeFigureOut">
              <a:rPr lang="en-US" smtClean="0"/>
              <a:t>6/17/24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17330736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4045C81-E84D-D84B-BD07-3354387B6AF1}" type="datetimeFigureOut">
              <a:rPr lang="en-US" smtClean="0"/>
              <a:t>6/17/24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2987310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4045C81-E84D-D84B-BD07-3354387B6AF1}" type="datetimeFigureOut">
              <a:rPr lang="en-US" smtClean="0"/>
              <a:t>6/17/24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39282151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045C81-E84D-D84B-BD07-3354387B6AF1}" type="datetimeFigureOut">
              <a:rPr lang="en-US" smtClean="0"/>
              <a:t>6/17/24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218622383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4045C81-E84D-D84B-BD07-3354387B6AF1}" type="datetimeFigureOut">
              <a:rPr lang="en-US" smtClean="0"/>
              <a:t>6/17/24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3316108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4045C81-E84D-D84B-BD07-3354387B6AF1}" type="datetimeFigureOut">
              <a:rPr lang="en-US" smtClean="0"/>
              <a:t>6/17/24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21645801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045C81-E84D-D84B-BD07-3354387B6AF1}" type="datetimeFigureOut">
              <a:rPr lang="en-US" smtClean="0"/>
              <a:t>6/17/24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11413466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045C81-E84D-D84B-BD07-3354387B6AF1}" type="datetimeFigureOut">
              <a:rPr lang="en-US" smtClean="0"/>
              <a:t>6/17/24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E9A49E-75EC-F142-B8A4-7FB1B7E09B56}" type="slidenum">
              <a:rPr lang="en-US" smtClean="0"/>
              <a:t>‹#›</a:t>
            </a:fld>
            <a:endParaRPr lang="en-US"/>
          </a:p>
        </p:txBody>
      </p:sp>
    </p:spTree>
    <p:extLst>
      <p:ext uri="{BB962C8B-B14F-4D97-AF65-F5344CB8AC3E}">
        <p14:creationId xmlns:p14="http://schemas.microsoft.com/office/powerpoint/2010/main" val="101930739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5FC2F2B-34DB-DC4D-A62D-7616B30E58E8}" type="datetimeFigureOut">
              <a:rPr lang="en-US" smtClean="0"/>
              <a:t>6/17/24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30570938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FC2F2B-34DB-DC4D-A62D-7616B30E58E8}" type="datetimeFigureOut">
              <a:rPr lang="en-US" smtClean="0"/>
              <a:t>6/17/24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233320663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5FC2F2B-34DB-DC4D-A62D-7616B30E58E8}" type="datetimeFigureOut">
              <a:rPr lang="en-US" smtClean="0"/>
              <a:t>6/17/24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38801343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5FC2F2B-34DB-DC4D-A62D-7616B30E58E8}" type="datetimeFigureOut">
              <a:rPr lang="en-US" smtClean="0"/>
              <a:t>6/17/24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2263698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5FC2F2B-34DB-DC4D-A62D-7616B30E58E8}" type="datetimeFigureOut">
              <a:rPr lang="en-US" smtClean="0"/>
              <a:t>6/17/24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240363257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5FC2F2B-34DB-DC4D-A62D-7616B30E58E8}" type="datetimeFigureOut">
              <a:rPr lang="en-US" smtClean="0"/>
              <a:t>6/17/24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26550601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FC2F2B-34DB-DC4D-A62D-7616B30E58E8}" type="datetimeFigureOut">
              <a:rPr lang="en-US" smtClean="0"/>
              <a:t>6/17/24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28480437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5FC2F2B-34DB-DC4D-A62D-7616B30E58E8}" type="datetimeFigureOut">
              <a:rPr lang="en-US" smtClean="0"/>
              <a:t>6/17/24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174267230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5FC2F2B-34DB-DC4D-A62D-7616B30E58E8}" type="datetimeFigureOut">
              <a:rPr lang="en-US" smtClean="0"/>
              <a:t>6/17/24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289145756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FC2F2B-34DB-DC4D-A62D-7616B30E58E8}" type="datetimeFigureOut">
              <a:rPr lang="en-US" smtClean="0"/>
              <a:t>6/17/24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5652195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5FC2F2B-34DB-DC4D-A62D-7616B30E58E8}" type="datetimeFigureOut">
              <a:rPr lang="en-US" smtClean="0"/>
              <a:t>6/17/24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366190-FBC0-4E4E-AE60-A7CE60D5B0E0}" type="slidenum">
              <a:rPr lang="en-US" smtClean="0"/>
              <a:t>‹#›</a:t>
            </a:fld>
            <a:endParaRPr lang="en-US"/>
          </a:p>
        </p:txBody>
      </p:sp>
    </p:spTree>
    <p:extLst>
      <p:ext uri="{BB962C8B-B14F-4D97-AF65-F5344CB8AC3E}">
        <p14:creationId xmlns:p14="http://schemas.microsoft.com/office/powerpoint/2010/main" val="1384962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141288" y="0"/>
            <a:ext cx="8408987" cy="1693863"/>
          </a:xfrm>
          <a:prstGeom prst="rect">
            <a:avLst/>
          </a:prstGeom>
          <a:noFill/>
          <a:ln w="12700">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2"/>
          <p:cNvSpPr>
            <a:spLocks noGrp="1" noChangeArrowheads="1"/>
          </p:cNvSpPr>
          <p:nvPr>
            <p:ph type="body" idx="1"/>
          </p:nvPr>
        </p:nvSpPr>
        <p:spPr bwMode="auto">
          <a:xfrm>
            <a:off x="712788" y="2012950"/>
            <a:ext cx="7704137" cy="4845050"/>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p:txStyles>
    <p:titleStyle>
      <a:lvl1pPr marL="25400" indent="-25400" algn="l" rtl="0" eaLnBrk="0" fontAlgn="base" hangingPunct="0">
        <a:lnSpc>
          <a:spcPts val="5600"/>
        </a:lnSpc>
        <a:spcBef>
          <a:spcPct val="0"/>
        </a:spcBef>
        <a:spcAft>
          <a:spcPct val="0"/>
        </a:spcAft>
        <a:defRPr sz="4400">
          <a:solidFill>
            <a:srgbClr val="CCFFFF"/>
          </a:solidFill>
          <a:latin typeface="+mj-lt"/>
          <a:ea typeface="ＭＳ Ｐゴシック" pitchFamily="20" charset="-128"/>
          <a:cs typeface="ＭＳ Ｐゴシック" pitchFamily="20" charset="-128"/>
        </a:defRPr>
      </a:lvl1pPr>
      <a:lvl2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2pPr>
      <a:lvl3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3pPr>
      <a:lvl4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4pPr>
      <a:lvl5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5pPr>
      <a:lvl6pPr marL="482600" algn="l" rtl="0" fontAlgn="base">
        <a:lnSpc>
          <a:spcPts val="5600"/>
        </a:lnSpc>
        <a:spcBef>
          <a:spcPct val="0"/>
        </a:spcBef>
        <a:spcAft>
          <a:spcPct val="0"/>
        </a:spcAft>
        <a:defRPr sz="4400">
          <a:solidFill>
            <a:srgbClr val="CCFFFF"/>
          </a:solidFill>
          <a:latin typeface="Helvetica" charset="0"/>
        </a:defRPr>
      </a:lvl6pPr>
      <a:lvl7pPr marL="939800" algn="l" rtl="0" fontAlgn="base">
        <a:lnSpc>
          <a:spcPts val="5600"/>
        </a:lnSpc>
        <a:spcBef>
          <a:spcPct val="0"/>
        </a:spcBef>
        <a:spcAft>
          <a:spcPct val="0"/>
        </a:spcAft>
        <a:defRPr sz="4400">
          <a:solidFill>
            <a:srgbClr val="CCFFFF"/>
          </a:solidFill>
          <a:latin typeface="Helvetica" charset="0"/>
        </a:defRPr>
      </a:lvl7pPr>
      <a:lvl8pPr marL="1397000" algn="l" rtl="0" fontAlgn="base">
        <a:lnSpc>
          <a:spcPts val="5600"/>
        </a:lnSpc>
        <a:spcBef>
          <a:spcPct val="0"/>
        </a:spcBef>
        <a:spcAft>
          <a:spcPct val="0"/>
        </a:spcAft>
        <a:defRPr sz="4400">
          <a:solidFill>
            <a:srgbClr val="CCFFFF"/>
          </a:solidFill>
          <a:latin typeface="Helvetica" charset="0"/>
        </a:defRPr>
      </a:lvl8pPr>
      <a:lvl9pPr marL="1854200" algn="l" rtl="0" fontAlgn="base">
        <a:lnSpc>
          <a:spcPts val="5600"/>
        </a:lnSpc>
        <a:spcBef>
          <a:spcPct val="0"/>
        </a:spcBef>
        <a:spcAft>
          <a:spcPct val="0"/>
        </a:spcAft>
        <a:defRPr sz="4400">
          <a:solidFill>
            <a:srgbClr val="CCFFFF"/>
          </a:solidFill>
          <a:latin typeface="Helvetica" charset="0"/>
        </a:defRPr>
      </a:lvl9pPr>
    </p:titleStyle>
    <p:bodyStyle>
      <a:lvl1pPr marL="368300" indent="-342900" algn="l" rtl="0" eaLnBrk="0" fontAlgn="base" hangingPunct="0">
        <a:lnSpc>
          <a:spcPts val="3900"/>
        </a:lnSpc>
        <a:spcBef>
          <a:spcPct val="0"/>
        </a:spcBef>
        <a:spcAft>
          <a:spcPts val="800"/>
        </a:spcAft>
        <a:buClr>
          <a:srgbClr val="CC99FF"/>
        </a:buClr>
        <a:buSzPct val="80000"/>
        <a:buFont typeface="Wingdings" charset="2"/>
        <a:buChar char=""/>
        <a:defRPr sz="3200">
          <a:solidFill>
            <a:srgbClr val="FFFFFF"/>
          </a:solidFill>
          <a:latin typeface="+mn-lt"/>
          <a:ea typeface="ＭＳ Ｐゴシック" pitchFamily="20" charset="-128"/>
          <a:cs typeface="ＭＳ Ｐゴシック" pitchFamily="20" charset="-128"/>
        </a:defRPr>
      </a:lvl1pPr>
      <a:lvl2pPr marL="800100" indent="-342900" algn="l" rtl="0" eaLnBrk="0" fontAlgn="base" hangingPunct="0">
        <a:lnSpc>
          <a:spcPts val="3600"/>
        </a:lnSpc>
        <a:spcBef>
          <a:spcPct val="0"/>
        </a:spcBef>
        <a:spcAft>
          <a:spcPts val="600"/>
        </a:spcAft>
        <a:buClr>
          <a:srgbClr val="CCFFFF"/>
        </a:buClr>
        <a:buSzPct val="69000"/>
        <a:buFont typeface="Wingdings" charset="2"/>
        <a:buChar char=""/>
        <a:defRPr sz="2800">
          <a:solidFill>
            <a:srgbClr val="FFFFFF"/>
          </a:solidFill>
          <a:latin typeface="+mn-lt"/>
          <a:ea typeface="ＭＳ Ｐゴシック" charset="-128"/>
        </a:defRPr>
      </a:lvl2pPr>
      <a:lvl3pPr marL="1257300" indent="-342900" algn="l" rtl="0" eaLnBrk="0" fontAlgn="base" hangingPunct="0">
        <a:lnSpc>
          <a:spcPts val="3000"/>
        </a:lnSpc>
        <a:spcBef>
          <a:spcPct val="0"/>
        </a:spcBef>
        <a:spcAft>
          <a:spcPts val="600"/>
        </a:spcAft>
        <a:buClr>
          <a:srgbClr val="CC99FF"/>
        </a:buClr>
        <a:buSzPct val="64000"/>
        <a:buFont typeface="Wingdings" charset="2"/>
        <a:buChar char=""/>
        <a:defRPr sz="2400">
          <a:solidFill>
            <a:srgbClr val="FFFFFF"/>
          </a:solidFill>
          <a:latin typeface="+mn-lt"/>
          <a:ea typeface="ＭＳ Ｐゴシック" charset="-128"/>
        </a:defRPr>
      </a:lvl3pPr>
      <a:lvl4pPr marL="1714500" indent="-342900" algn="l" rtl="0" eaLnBrk="0" fontAlgn="base" hangingPunct="0">
        <a:lnSpc>
          <a:spcPts val="2500"/>
        </a:lnSpc>
        <a:spcBef>
          <a:spcPct val="0"/>
        </a:spcBef>
        <a:spcAft>
          <a:spcPts val="500"/>
        </a:spcAft>
        <a:buClr>
          <a:srgbClr val="FFFFFF"/>
        </a:buClr>
        <a:buSzPct val="100000"/>
        <a:buFont typeface="Helvetica" charset="0"/>
        <a:buChar char="–"/>
        <a:defRPr sz="2000">
          <a:solidFill>
            <a:srgbClr val="FFFFFF"/>
          </a:solidFill>
          <a:latin typeface="+mn-lt"/>
          <a:ea typeface="ＭＳ Ｐゴシック" charset="-128"/>
        </a:defRPr>
      </a:lvl4pPr>
      <a:lvl5pPr marL="2171700" indent="-342900" algn="l" rtl="0" eaLnBrk="0" fontAlgn="base" hangingPunct="0">
        <a:lnSpc>
          <a:spcPts val="2500"/>
        </a:lnSpc>
        <a:spcBef>
          <a:spcPct val="0"/>
        </a:spcBef>
        <a:spcAft>
          <a:spcPts val="100"/>
        </a:spcAft>
        <a:buClr>
          <a:srgbClr val="CCFFFF"/>
        </a:buClr>
        <a:buSzPct val="55000"/>
        <a:buFont typeface="Wingdings" charset="2"/>
        <a:buChar char=""/>
        <a:defRPr sz="2000">
          <a:solidFill>
            <a:srgbClr val="FFFFFF"/>
          </a:solidFill>
          <a:latin typeface="+mn-lt"/>
          <a:ea typeface="ＭＳ Ｐゴシック" charset="-128"/>
        </a:defRPr>
      </a:lvl5pPr>
      <a:lvl6pPr marL="2628900" indent="-342900" algn="l" rtl="0" fontAlgn="base">
        <a:lnSpc>
          <a:spcPts val="2500"/>
        </a:lnSpc>
        <a:spcBef>
          <a:spcPct val="0"/>
        </a:spcBef>
        <a:spcAft>
          <a:spcPts val="100"/>
        </a:spcAft>
        <a:buClr>
          <a:srgbClr val="CCFFFF"/>
        </a:buClr>
        <a:buSzPct val="55000"/>
        <a:buFont typeface="Wingdings" charset="2"/>
        <a:buChar char=""/>
        <a:defRPr sz="2000">
          <a:solidFill>
            <a:srgbClr val="FFFFFF"/>
          </a:solidFill>
          <a:latin typeface="+mn-lt"/>
          <a:ea typeface="ＭＳ Ｐゴシック" charset="-128"/>
        </a:defRPr>
      </a:lvl6pPr>
      <a:lvl7pPr marL="3086100" indent="-342900" algn="l" rtl="0" fontAlgn="base">
        <a:lnSpc>
          <a:spcPts val="2500"/>
        </a:lnSpc>
        <a:spcBef>
          <a:spcPct val="0"/>
        </a:spcBef>
        <a:spcAft>
          <a:spcPts val="100"/>
        </a:spcAft>
        <a:buClr>
          <a:srgbClr val="CCFFFF"/>
        </a:buClr>
        <a:buSzPct val="55000"/>
        <a:buFont typeface="Wingdings" charset="2"/>
        <a:buChar char=""/>
        <a:defRPr sz="2000">
          <a:solidFill>
            <a:srgbClr val="FFFFFF"/>
          </a:solidFill>
          <a:latin typeface="+mn-lt"/>
          <a:ea typeface="ＭＳ Ｐゴシック" charset="-128"/>
        </a:defRPr>
      </a:lvl7pPr>
      <a:lvl8pPr marL="3543300" indent="-342900" algn="l" rtl="0" fontAlgn="base">
        <a:lnSpc>
          <a:spcPts val="2500"/>
        </a:lnSpc>
        <a:spcBef>
          <a:spcPct val="0"/>
        </a:spcBef>
        <a:spcAft>
          <a:spcPts val="100"/>
        </a:spcAft>
        <a:buClr>
          <a:srgbClr val="CCFFFF"/>
        </a:buClr>
        <a:buSzPct val="55000"/>
        <a:buFont typeface="Wingdings" charset="2"/>
        <a:buChar char=""/>
        <a:defRPr sz="2000">
          <a:solidFill>
            <a:srgbClr val="FFFFFF"/>
          </a:solidFill>
          <a:latin typeface="+mn-lt"/>
          <a:ea typeface="ＭＳ Ｐゴシック" charset="-128"/>
        </a:defRPr>
      </a:lvl8pPr>
      <a:lvl9pPr marL="4000500" indent="-342900" algn="l" rtl="0" fontAlgn="base">
        <a:lnSpc>
          <a:spcPts val="2500"/>
        </a:lnSpc>
        <a:spcBef>
          <a:spcPct val="0"/>
        </a:spcBef>
        <a:spcAft>
          <a:spcPts val="100"/>
        </a:spcAft>
        <a:buClr>
          <a:srgbClr val="CCFFFF"/>
        </a:buClr>
        <a:buSzPct val="55000"/>
        <a:buFont typeface="Wingdings" charset="2"/>
        <a:buChar char=""/>
        <a:defRPr sz="2000">
          <a:solidFill>
            <a:srgbClr val="FFFFFF"/>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bwMode="auto">
          <a:xfrm>
            <a:off x="903288" y="0"/>
            <a:ext cx="7646987" cy="3370263"/>
          </a:xfrm>
          <a:prstGeom prst="rect">
            <a:avLst/>
          </a:prstGeom>
          <a:noFill/>
          <a:ln w="12700">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3315" name="Rectangle 2"/>
          <p:cNvSpPr>
            <a:spLocks noGrp="1" noChangeArrowheads="1"/>
          </p:cNvSpPr>
          <p:nvPr>
            <p:ph type="body" idx="1"/>
          </p:nvPr>
        </p:nvSpPr>
        <p:spPr bwMode="auto">
          <a:xfrm>
            <a:off x="1474788" y="3917950"/>
            <a:ext cx="6332537" cy="2940050"/>
          </a:xfrm>
          <a:prstGeom prst="rect">
            <a:avLst/>
          </a:prstGeom>
          <a:noFill/>
          <a:ln w="12700">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p:txStyles>
    <p:titleStyle>
      <a:lvl1pPr marL="25400" indent="-25400" algn="l" rtl="0" eaLnBrk="0" fontAlgn="base" hangingPunct="0">
        <a:lnSpc>
          <a:spcPts val="5600"/>
        </a:lnSpc>
        <a:spcBef>
          <a:spcPct val="0"/>
        </a:spcBef>
        <a:spcAft>
          <a:spcPct val="0"/>
        </a:spcAft>
        <a:defRPr sz="4400">
          <a:solidFill>
            <a:srgbClr val="CCFFFF"/>
          </a:solidFill>
          <a:latin typeface="+mj-lt"/>
          <a:ea typeface="ＭＳ Ｐゴシック" pitchFamily="20" charset="-128"/>
          <a:cs typeface="ＭＳ Ｐゴシック" pitchFamily="20" charset="-128"/>
        </a:defRPr>
      </a:lvl1pPr>
      <a:lvl2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2pPr>
      <a:lvl3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3pPr>
      <a:lvl4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4pPr>
      <a:lvl5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5pPr>
      <a:lvl6pPr marL="482600" algn="l" rtl="0" fontAlgn="base">
        <a:lnSpc>
          <a:spcPts val="5600"/>
        </a:lnSpc>
        <a:spcBef>
          <a:spcPct val="0"/>
        </a:spcBef>
        <a:spcAft>
          <a:spcPct val="0"/>
        </a:spcAft>
        <a:defRPr sz="4400">
          <a:solidFill>
            <a:srgbClr val="CCFFFF"/>
          </a:solidFill>
          <a:latin typeface="Helvetica" charset="0"/>
        </a:defRPr>
      </a:lvl6pPr>
      <a:lvl7pPr marL="939800" algn="l" rtl="0" fontAlgn="base">
        <a:lnSpc>
          <a:spcPts val="5600"/>
        </a:lnSpc>
        <a:spcBef>
          <a:spcPct val="0"/>
        </a:spcBef>
        <a:spcAft>
          <a:spcPct val="0"/>
        </a:spcAft>
        <a:defRPr sz="4400">
          <a:solidFill>
            <a:srgbClr val="CCFFFF"/>
          </a:solidFill>
          <a:latin typeface="Helvetica" charset="0"/>
        </a:defRPr>
      </a:lvl7pPr>
      <a:lvl8pPr marL="1397000" algn="l" rtl="0" fontAlgn="base">
        <a:lnSpc>
          <a:spcPts val="5600"/>
        </a:lnSpc>
        <a:spcBef>
          <a:spcPct val="0"/>
        </a:spcBef>
        <a:spcAft>
          <a:spcPct val="0"/>
        </a:spcAft>
        <a:defRPr sz="4400">
          <a:solidFill>
            <a:srgbClr val="CCFFFF"/>
          </a:solidFill>
          <a:latin typeface="Helvetica" charset="0"/>
        </a:defRPr>
      </a:lvl8pPr>
      <a:lvl9pPr marL="1854200" algn="l" rtl="0" fontAlgn="base">
        <a:lnSpc>
          <a:spcPts val="5600"/>
        </a:lnSpc>
        <a:spcBef>
          <a:spcPct val="0"/>
        </a:spcBef>
        <a:spcAft>
          <a:spcPct val="0"/>
        </a:spcAft>
        <a:defRPr sz="4400">
          <a:solidFill>
            <a:srgbClr val="CCFFFF"/>
          </a:solidFill>
          <a:latin typeface="Helvetica" charset="0"/>
        </a:defRPr>
      </a:lvl9pPr>
    </p:titleStyle>
    <p:bodyStyle>
      <a:lvl1pPr marL="25400" indent="-25400" algn="ctr" rtl="0" eaLnBrk="0" fontAlgn="base" hangingPunct="0">
        <a:lnSpc>
          <a:spcPts val="3900"/>
        </a:lnSpc>
        <a:spcBef>
          <a:spcPct val="0"/>
        </a:spcBef>
        <a:spcAft>
          <a:spcPct val="0"/>
        </a:spcAft>
        <a:defRPr sz="3200">
          <a:solidFill>
            <a:srgbClr val="FFFFFF"/>
          </a:solidFill>
          <a:latin typeface="+mn-lt"/>
          <a:ea typeface="ＭＳ Ｐゴシック" pitchFamily="20" charset="-128"/>
          <a:cs typeface="ＭＳ Ｐゴシック" pitchFamily="20" charset="-128"/>
        </a:defRPr>
      </a:lvl1pPr>
      <a:lvl2pPr marL="914400" indent="-457200" algn="ctr" rtl="0" eaLnBrk="0" fontAlgn="base" hangingPunct="0">
        <a:lnSpc>
          <a:spcPts val="3600"/>
        </a:lnSpc>
        <a:spcBef>
          <a:spcPct val="0"/>
        </a:spcBef>
        <a:spcAft>
          <a:spcPts val="600"/>
        </a:spcAft>
        <a:defRPr sz="2800">
          <a:solidFill>
            <a:srgbClr val="FFFFFF"/>
          </a:solidFill>
          <a:latin typeface="+mn-lt"/>
          <a:ea typeface="ＭＳ Ｐゴシック" charset="-128"/>
        </a:defRPr>
      </a:lvl2pPr>
      <a:lvl3pPr marL="1854200" indent="-939800" algn="ctr" rtl="0" eaLnBrk="0" fontAlgn="base" hangingPunct="0">
        <a:lnSpc>
          <a:spcPts val="3000"/>
        </a:lnSpc>
        <a:spcBef>
          <a:spcPct val="0"/>
        </a:spcBef>
        <a:spcAft>
          <a:spcPts val="600"/>
        </a:spcAft>
        <a:defRPr sz="2400">
          <a:solidFill>
            <a:srgbClr val="FFFFFF"/>
          </a:solidFill>
          <a:latin typeface="+mn-lt"/>
          <a:ea typeface="ＭＳ Ｐゴシック" charset="-128"/>
        </a:defRPr>
      </a:lvl3pPr>
      <a:lvl4pPr marL="3251200" indent="-1879600" algn="ctr" rtl="0" eaLnBrk="0" fontAlgn="base" hangingPunct="0">
        <a:lnSpc>
          <a:spcPts val="2500"/>
        </a:lnSpc>
        <a:spcBef>
          <a:spcPct val="0"/>
        </a:spcBef>
        <a:spcAft>
          <a:spcPts val="500"/>
        </a:spcAft>
        <a:defRPr sz="2000">
          <a:solidFill>
            <a:srgbClr val="FFFFFF"/>
          </a:solidFill>
          <a:latin typeface="+mn-lt"/>
          <a:ea typeface="ＭＳ Ｐゴシック" charset="-128"/>
        </a:defRPr>
      </a:lvl4pPr>
      <a:lvl5pPr marL="5105400" indent="-3276600" algn="ctr" rtl="0" eaLnBrk="0" fontAlgn="base" hangingPunct="0">
        <a:lnSpc>
          <a:spcPts val="2500"/>
        </a:lnSpc>
        <a:spcBef>
          <a:spcPct val="0"/>
        </a:spcBef>
        <a:spcAft>
          <a:spcPts val="100"/>
        </a:spcAft>
        <a:defRPr sz="2000">
          <a:solidFill>
            <a:srgbClr val="FFFFFF"/>
          </a:solidFill>
          <a:latin typeface="+mn-lt"/>
          <a:ea typeface="ＭＳ Ｐゴシック" charset="-128"/>
        </a:defRPr>
      </a:lvl5pPr>
      <a:lvl6pPr marL="5562600" algn="ctr" rtl="0" fontAlgn="base">
        <a:lnSpc>
          <a:spcPts val="2500"/>
        </a:lnSpc>
        <a:spcBef>
          <a:spcPct val="0"/>
        </a:spcBef>
        <a:spcAft>
          <a:spcPts val="100"/>
        </a:spcAft>
        <a:defRPr sz="2000">
          <a:solidFill>
            <a:srgbClr val="FFFFFF"/>
          </a:solidFill>
          <a:latin typeface="+mn-lt"/>
          <a:ea typeface="ＭＳ Ｐゴシック" charset="-128"/>
        </a:defRPr>
      </a:lvl6pPr>
      <a:lvl7pPr marL="6019800" algn="ctr" rtl="0" fontAlgn="base">
        <a:lnSpc>
          <a:spcPts val="2500"/>
        </a:lnSpc>
        <a:spcBef>
          <a:spcPct val="0"/>
        </a:spcBef>
        <a:spcAft>
          <a:spcPts val="100"/>
        </a:spcAft>
        <a:defRPr sz="2000">
          <a:solidFill>
            <a:srgbClr val="FFFFFF"/>
          </a:solidFill>
          <a:latin typeface="+mn-lt"/>
          <a:ea typeface="ＭＳ Ｐゴシック" charset="-128"/>
        </a:defRPr>
      </a:lvl7pPr>
      <a:lvl8pPr marL="6477000" algn="ctr" rtl="0" fontAlgn="base">
        <a:lnSpc>
          <a:spcPts val="2500"/>
        </a:lnSpc>
        <a:spcBef>
          <a:spcPct val="0"/>
        </a:spcBef>
        <a:spcAft>
          <a:spcPts val="100"/>
        </a:spcAft>
        <a:defRPr sz="2000">
          <a:solidFill>
            <a:srgbClr val="FFFFFF"/>
          </a:solidFill>
          <a:latin typeface="+mn-lt"/>
          <a:ea typeface="ＭＳ Ｐゴシック" charset="-128"/>
        </a:defRPr>
      </a:lvl8pPr>
      <a:lvl9pPr marL="6934200" algn="ctr" rtl="0" fontAlgn="base">
        <a:lnSpc>
          <a:spcPts val="2500"/>
        </a:lnSpc>
        <a:spcBef>
          <a:spcPct val="0"/>
        </a:spcBef>
        <a:spcAft>
          <a:spcPts val="100"/>
        </a:spcAft>
        <a:defRPr sz="2000">
          <a:solidFill>
            <a:srgbClr val="FFFFFF"/>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141288" y="0"/>
            <a:ext cx="8408987" cy="16938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FFFFFF"/>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2050" name="Rectangle 2"/>
          <p:cNvSpPr>
            <a:spLocks noGrp="1" noChangeArrowheads="1"/>
          </p:cNvSpPr>
          <p:nvPr>
            <p:ph type="body" idx="1"/>
          </p:nvPr>
        </p:nvSpPr>
        <p:spPr bwMode="auto">
          <a:xfrm>
            <a:off x="712788" y="2012950"/>
            <a:ext cx="7704137" cy="48450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FFFFFF"/>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2318803"/>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p:txStyles>
    <p:titleStyle>
      <a:lvl1pPr marL="25400" algn="l" rtl="0" fontAlgn="base">
        <a:lnSpc>
          <a:spcPts val="5600"/>
        </a:lnSpc>
        <a:spcBef>
          <a:spcPct val="0"/>
        </a:spcBef>
        <a:spcAft>
          <a:spcPct val="0"/>
        </a:spcAft>
        <a:defRPr sz="4400">
          <a:solidFill>
            <a:srgbClr val="CCFFFF"/>
          </a:solidFill>
          <a:latin typeface="+mj-lt"/>
          <a:ea typeface="+mj-ea"/>
          <a:cs typeface="+mj-cs"/>
        </a:defRPr>
      </a:lvl1pPr>
      <a:lvl2pPr marL="25400" algn="l" rtl="0" fontAlgn="base">
        <a:lnSpc>
          <a:spcPts val="5600"/>
        </a:lnSpc>
        <a:spcBef>
          <a:spcPct val="0"/>
        </a:spcBef>
        <a:spcAft>
          <a:spcPct val="0"/>
        </a:spcAft>
        <a:defRPr sz="4400">
          <a:solidFill>
            <a:srgbClr val="CCFFFF"/>
          </a:solidFill>
          <a:latin typeface="Helvetica" charset="0"/>
          <a:ea typeface="ＭＳ Ｐゴシック" charset="0"/>
        </a:defRPr>
      </a:lvl2pPr>
      <a:lvl3pPr marL="25400" algn="l" rtl="0" fontAlgn="base">
        <a:lnSpc>
          <a:spcPts val="5600"/>
        </a:lnSpc>
        <a:spcBef>
          <a:spcPct val="0"/>
        </a:spcBef>
        <a:spcAft>
          <a:spcPct val="0"/>
        </a:spcAft>
        <a:defRPr sz="4400">
          <a:solidFill>
            <a:srgbClr val="CCFFFF"/>
          </a:solidFill>
          <a:latin typeface="Helvetica" charset="0"/>
          <a:ea typeface="ＭＳ Ｐゴシック" charset="0"/>
        </a:defRPr>
      </a:lvl3pPr>
      <a:lvl4pPr marL="25400" algn="l" rtl="0" fontAlgn="base">
        <a:lnSpc>
          <a:spcPts val="5600"/>
        </a:lnSpc>
        <a:spcBef>
          <a:spcPct val="0"/>
        </a:spcBef>
        <a:spcAft>
          <a:spcPct val="0"/>
        </a:spcAft>
        <a:defRPr sz="4400">
          <a:solidFill>
            <a:srgbClr val="CCFFFF"/>
          </a:solidFill>
          <a:latin typeface="Helvetica" charset="0"/>
          <a:ea typeface="ＭＳ Ｐゴシック" charset="0"/>
        </a:defRPr>
      </a:lvl4pPr>
      <a:lvl5pPr marL="25400" algn="l" rtl="0" fontAlgn="base">
        <a:lnSpc>
          <a:spcPts val="5600"/>
        </a:lnSpc>
        <a:spcBef>
          <a:spcPct val="0"/>
        </a:spcBef>
        <a:spcAft>
          <a:spcPct val="0"/>
        </a:spcAft>
        <a:defRPr sz="4400">
          <a:solidFill>
            <a:srgbClr val="CCFFFF"/>
          </a:solidFill>
          <a:latin typeface="Helvetica" charset="0"/>
          <a:ea typeface="ＭＳ Ｐゴシック" charset="0"/>
        </a:defRPr>
      </a:lvl5pPr>
      <a:lvl6pPr marL="482600" algn="l" rtl="0" fontAlgn="base">
        <a:lnSpc>
          <a:spcPts val="5600"/>
        </a:lnSpc>
        <a:spcBef>
          <a:spcPct val="0"/>
        </a:spcBef>
        <a:spcAft>
          <a:spcPct val="0"/>
        </a:spcAft>
        <a:defRPr sz="4400">
          <a:solidFill>
            <a:srgbClr val="CCFFFF"/>
          </a:solidFill>
          <a:latin typeface="Helvetica" charset="0"/>
          <a:ea typeface="ＭＳ Ｐゴシック" charset="0"/>
        </a:defRPr>
      </a:lvl6pPr>
      <a:lvl7pPr marL="939800" algn="l" rtl="0" fontAlgn="base">
        <a:lnSpc>
          <a:spcPts val="5600"/>
        </a:lnSpc>
        <a:spcBef>
          <a:spcPct val="0"/>
        </a:spcBef>
        <a:spcAft>
          <a:spcPct val="0"/>
        </a:spcAft>
        <a:defRPr sz="4400">
          <a:solidFill>
            <a:srgbClr val="CCFFFF"/>
          </a:solidFill>
          <a:latin typeface="Helvetica" charset="0"/>
          <a:ea typeface="ＭＳ Ｐゴシック" charset="0"/>
        </a:defRPr>
      </a:lvl7pPr>
      <a:lvl8pPr marL="1397000" algn="l" rtl="0" fontAlgn="base">
        <a:lnSpc>
          <a:spcPts val="5600"/>
        </a:lnSpc>
        <a:spcBef>
          <a:spcPct val="0"/>
        </a:spcBef>
        <a:spcAft>
          <a:spcPct val="0"/>
        </a:spcAft>
        <a:defRPr sz="4400">
          <a:solidFill>
            <a:srgbClr val="CCFFFF"/>
          </a:solidFill>
          <a:latin typeface="Helvetica" charset="0"/>
          <a:ea typeface="ＭＳ Ｐゴシック" charset="0"/>
        </a:defRPr>
      </a:lvl8pPr>
      <a:lvl9pPr marL="1854200" algn="l" rtl="0" fontAlgn="base">
        <a:lnSpc>
          <a:spcPts val="5600"/>
        </a:lnSpc>
        <a:spcBef>
          <a:spcPct val="0"/>
        </a:spcBef>
        <a:spcAft>
          <a:spcPct val="0"/>
        </a:spcAft>
        <a:defRPr sz="4400">
          <a:solidFill>
            <a:srgbClr val="CCFFFF"/>
          </a:solidFill>
          <a:latin typeface="Helvetica" charset="0"/>
          <a:ea typeface="ＭＳ Ｐゴシック" charset="0"/>
        </a:defRPr>
      </a:lvl9pPr>
    </p:titleStyle>
    <p:bodyStyle>
      <a:lvl1pPr marL="368300" indent="-342900" algn="l" rtl="0" fontAlgn="base">
        <a:lnSpc>
          <a:spcPts val="3900"/>
        </a:lnSpc>
        <a:spcBef>
          <a:spcPct val="0"/>
        </a:spcBef>
        <a:spcAft>
          <a:spcPts val="800"/>
        </a:spcAft>
        <a:buClr>
          <a:srgbClr val="CC99FF"/>
        </a:buClr>
        <a:buSzPct val="80000"/>
        <a:buFont typeface="Wingdings" charset="0"/>
        <a:buChar char=""/>
        <a:defRPr sz="3200">
          <a:solidFill>
            <a:srgbClr val="FFFFFF"/>
          </a:solidFill>
          <a:latin typeface="+mn-lt"/>
          <a:ea typeface="+mn-ea"/>
          <a:cs typeface="+mn-cs"/>
        </a:defRPr>
      </a:lvl1pPr>
      <a:lvl2pPr marL="800100" indent="-342900" algn="l" rtl="0" fontAlgn="base">
        <a:lnSpc>
          <a:spcPts val="3600"/>
        </a:lnSpc>
        <a:spcBef>
          <a:spcPct val="0"/>
        </a:spcBef>
        <a:spcAft>
          <a:spcPts val="600"/>
        </a:spcAft>
        <a:buClr>
          <a:srgbClr val="CCFFFF"/>
        </a:buClr>
        <a:buSzPct val="69000"/>
        <a:buFont typeface="Wingdings" charset="0"/>
        <a:buChar char=""/>
        <a:defRPr sz="2800">
          <a:solidFill>
            <a:srgbClr val="FFFFFF"/>
          </a:solidFill>
          <a:latin typeface="+mn-lt"/>
          <a:ea typeface="+mn-ea"/>
        </a:defRPr>
      </a:lvl2pPr>
      <a:lvl3pPr marL="1257300" indent="-342900" algn="l" rtl="0" fontAlgn="base">
        <a:lnSpc>
          <a:spcPts val="3000"/>
        </a:lnSpc>
        <a:spcBef>
          <a:spcPct val="0"/>
        </a:spcBef>
        <a:spcAft>
          <a:spcPts val="600"/>
        </a:spcAft>
        <a:buClr>
          <a:srgbClr val="CC99FF"/>
        </a:buClr>
        <a:buSzPct val="64000"/>
        <a:buFont typeface="Wingdings" charset="0"/>
        <a:buChar char=""/>
        <a:defRPr sz="2400">
          <a:solidFill>
            <a:srgbClr val="FFFFFF"/>
          </a:solidFill>
          <a:latin typeface="+mn-lt"/>
          <a:ea typeface="+mn-ea"/>
        </a:defRPr>
      </a:lvl3pPr>
      <a:lvl4pPr marL="1714500" indent="-342900" algn="l" rtl="0" fontAlgn="base">
        <a:lnSpc>
          <a:spcPts val="2500"/>
        </a:lnSpc>
        <a:spcBef>
          <a:spcPct val="0"/>
        </a:spcBef>
        <a:spcAft>
          <a:spcPts val="500"/>
        </a:spcAft>
        <a:buClr>
          <a:srgbClr val="FFFFFF"/>
        </a:buClr>
        <a:buSzPct val="100000"/>
        <a:buFont typeface="Helvetica" charset="0"/>
        <a:buChar char="–"/>
        <a:defRPr sz="2000">
          <a:solidFill>
            <a:srgbClr val="FFFFFF"/>
          </a:solidFill>
          <a:latin typeface="+mn-lt"/>
          <a:ea typeface="+mn-ea"/>
        </a:defRPr>
      </a:lvl4pPr>
      <a:lvl5pPr marL="2171700" indent="-342900" algn="l" rtl="0" fontAlgn="base">
        <a:lnSpc>
          <a:spcPts val="2500"/>
        </a:lnSpc>
        <a:spcBef>
          <a:spcPct val="0"/>
        </a:spcBef>
        <a:spcAft>
          <a:spcPts val="100"/>
        </a:spcAft>
        <a:buClr>
          <a:srgbClr val="CCFFFF"/>
        </a:buClr>
        <a:buSzPct val="55000"/>
        <a:buFont typeface="Wingdings" charset="0"/>
        <a:buChar char=""/>
        <a:defRPr sz="2000">
          <a:solidFill>
            <a:srgbClr val="FFFFFF"/>
          </a:solidFill>
          <a:latin typeface="+mn-lt"/>
          <a:ea typeface="+mn-ea"/>
        </a:defRPr>
      </a:lvl5pPr>
      <a:lvl6pPr marL="2628900" indent="-342900" algn="l" rtl="0" fontAlgn="base">
        <a:lnSpc>
          <a:spcPts val="2500"/>
        </a:lnSpc>
        <a:spcBef>
          <a:spcPct val="0"/>
        </a:spcBef>
        <a:spcAft>
          <a:spcPts val="100"/>
        </a:spcAft>
        <a:buClr>
          <a:srgbClr val="CCFFFF"/>
        </a:buClr>
        <a:buSzPct val="55000"/>
        <a:buFont typeface="Wingdings" charset="0"/>
        <a:buChar char=""/>
        <a:defRPr sz="2000">
          <a:solidFill>
            <a:srgbClr val="FFFFFF"/>
          </a:solidFill>
          <a:latin typeface="+mn-lt"/>
          <a:ea typeface="+mn-ea"/>
        </a:defRPr>
      </a:lvl6pPr>
      <a:lvl7pPr marL="3086100" indent="-342900" algn="l" rtl="0" fontAlgn="base">
        <a:lnSpc>
          <a:spcPts val="2500"/>
        </a:lnSpc>
        <a:spcBef>
          <a:spcPct val="0"/>
        </a:spcBef>
        <a:spcAft>
          <a:spcPts val="100"/>
        </a:spcAft>
        <a:buClr>
          <a:srgbClr val="CCFFFF"/>
        </a:buClr>
        <a:buSzPct val="55000"/>
        <a:buFont typeface="Wingdings" charset="0"/>
        <a:buChar char=""/>
        <a:defRPr sz="2000">
          <a:solidFill>
            <a:srgbClr val="FFFFFF"/>
          </a:solidFill>
          <a:latin typeface="+mn-lt"/>
          <a:ea typeface="+mn-ea"/>
        </a:defRPr>
      </a:lvl7pPr>
      <a:lvl8pPr marL="3543300" indent="-342900" algn="l" rtl="0" fontAlgn="base">
        <a:lnSpc>
          <a:spcPts val="2500"/>
        </a:lnSpc>
        <a:spcBef>
          <a:spcPct val="0"/>
        </a:spcBef>
        <a:spcAft>
          <a:spcPts val="100"/>
        </a:spcAft>
        <a:buClr>
          <a:srgbClr val="CCFFFF"/>
        </a:buClr>
        <a:buSzPct val="55000"/>
        <a:buFont typeface="Wingdings" charset="0"/>
        <a:buChar char=""/>
        <a:defRPr sz="2000">
          <a:solidFill>
            <a:srgbClr val="FFFFFF"/>
          </a:solidFill>
          <a:latin typeface="+mn-lt"/>
          <a:ea typeface="+mn-ea"/>
        </a:defRPr>
      </a:lvl8pPr>
      <a:lvl9pPr marL="4000500" indent="-342900" algn="l" rtl="0" fontAlgn="base">
        <a:lnSpc>
          <a:spcPts val="2500"/>
        </a:lnSpc>
        <a:spcBef>
          <a:spcPct val="0"/>
        </a:spcBef>
        <a:spcAft>
          <a:spcPts val="100"/>
        </a:spcAft>
        <a:buClr>
          <a:srgbClr val="CCFFFF"/>
        </a:buClr>
        <a:buSzPct val="55000"/>
        <a:buFont typeface="Wingdings" charset="0"/>
        <a:buChar char=""/>
        <a:defRPr sz="2000">
          <a:solidFill>
            <a:srgbClr val="FFFFFF"/>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15FC2F2B-34DB-DC4D-A62D-7616B30E58E8}" type="datetimeFigureOut">
              <a:rPr lang="en-US" smtClean="0">
                <a:solidFill>
                  <a:prstClr val="black">
                    <a:tint val="75000"/>
                  </a:prstClr>
                </a:solidFill>
                <a:latin typeface="Calibri"/>
              </a:rPr>
              <a:pPr defTabSz="457200" fontAlgn="auto">
                <a:spcBef>
                  <a:spcPts val="0"/>
                </a:spcBef>
                <a:spcAft>
                  <a:spcPts val="0"/>
                </a:spcAft>
              </a:pPr>
              <a:t>6/17/24</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B9366190-FBC0-4E4E-AE60-A7CE60D5B0E0}" type="slidenum">
              <a:rPr lang="en-US" smtClean="0">
                <a:solidFill>
                  <a:prstClr val="black">
                    <a:tint val="75000"/>
                  </a:prstClr>
                </a:solidFill>
                <a:latin typeface="Calibri"/>
              </a:rPr>
              <a:pPr defTabSz="457200" fontAlgn="auto">
                <a:spcBef>
                  <a:spcPts val="0"/>
                </a:spcBef>
                <a:spcAft>
                  <a:spcPts val="0"/>
                </a:spcAft>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167659433"/>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45C81-E84D-D84B-BD07-3354387B6AF1}" type="datetimeFigureOut">
              <a:rPr lang="en-US" smtClean="0"/>
              <a:t>6/17/24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E9A49E-75EC-F142-B8A4-7FB1B7E09B56}" type="slidenum">
              <a:rPr lang="en-US" smtClean="0"/>
              <a:t>‹#›</a:t>
            </a:fld>
            <a:endParaRPr lang="en-US"/>
          </a:p>
        </p:txBody>
      </p:sp>
    </p:spTree>
    <p:extLst>
      <p:ext uri="{BB962C8B-B14F-4D97-AF65-F5344CB8AC3E}">
        <p14:creationId xmlns:p14="http://schemas.microsoft.com/office/powerpoint/2010/main" val="2435576160"/>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FC2F2B-34DB-DC4D-A62D-7616B30E58E8}" type="datetimeFigureOut">
              <a:rPr lang="en-US" smtClean="0"/>
              <a:t>6/17/24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366190-FBC0-4E4E-AE60-A7CE60D5B0E0}" type="slidenum">
              <a:rPr lang="en-US" smtClean="0"/>
              <a:t>‹#›</a:t>
            </a:fld>
            <a:endParaRPr lang="en-US"/>
          </a:p>
        </p:txBody>
      </p:sp>
    </p:spTree>
    <p:extLst>
      <p:ext uri="{BB962C8B-B14F-4D97-AF65-F5344CB8AC3E}">
        <p14:creationId xmlns:p14="http://schemas.microsoft.com/office/powerpoint/2010/main" val="2621037104"/>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5.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2.xml"/></Relationships>
</file>

<file path=ppt/slides/_rels/slide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hyperlink" Target="https://arxiv.org/abs/1705.09247"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35.xml"/><Relationship Id="rId5" Type="http://schemas.openxmlformats.org/officeDocument/2006/relationships/image" Target="../media/image31.png"/><Relationship Id="rId4" Type="http://schemas.openxmlformats.org/officeDocument/2006/relationships/image" Target="../media/image30.emf"/></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2.xml"/><Relationship Id="rId6" Type="http://schemas.openxmlformats.org/officeDocument/2006/relationships/image" Target="../media/image41.emf"/><Relationship Id="rId5" Type="http://schemas.openxmlformats.org/officeDocument/2006/relationships/image" Target="../media/image40.emf"/><Relationship Id="rId4" Type="http://schemas.openxmlformats.org/officeDocument/2006/relationships/image" Target="../media/image39.emf"/></Relationships>
</file>

<file path=ppt/slides/_rels/slide3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35.xml"/><Relationship Id="rId6" Type="http://schemas.openxmlformats.org/officeDocument/2006/relationships/image" Target="../media/image41.emf"/><Relationship Id="rId5" Type="http://schemas.openxmlformats.org/officeDocument/2006/relationships/image" Target="../media/image45.emf"/><Relationship Id="rId4" Type="http://schemas.openxmlformats.org/officeDocument/2006/relationships/image" Target="../media/image44.emf"/></Relationships>
</file>

<file path=ppt/slides/_rels/slide32.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xml"/><Relationship Id="rId1" Type="http://schemas.openxmlformats.org/officeDocument/2006/relationships/slideLayout" Target="../slideLayouts/slideLayout46.xml"/><Relationship Id="rId5" Type="http://schemas.openxmlformats.org/officeDocument/2006/relationships/image" Target="../media/image49.png"/><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46.xml"/><Relationship Id="rId5" Type="http://schemas.openxmlformats.org/officeDocument/2006/relationships/image" Target="../media/image53.emf"/><Relationship Id="rId4" Type="http://schemas.openxmlformats.org/officeDocument/2006/relationships/image" Target="../media/image52.emf"/></Relationships>
</file>

<file path=ppt/slides/_rels/slide35.xml.rels><?xml version="1.0" encoding="UTF-8" standalone="yes"?>
<Relationships xmlns="http://schemas.openxmlformats.org/package/2006/relationships"><Relationship Id="rId8" Type="http://schemas.openxmlformats.org/officeDocument/2006/relationships/image" Target="../media/image60.emf"/><Relationship Id="rId3" Type="http://schemas.openxmlformats.org/officeDocument/2006/relationships/image" Target="../media/image55.emf"/><Relationship Id="rId7" Type="http://schemas.openxmlformats.org/officeDocument/2006/relationships/image" Target="../media/image59.emf"/><Relationship Id="rId2" Type="http://schemas.openxmlformats.org/officeDocument/2006/relationships/image" Target="../media/image54.emf"/><Relationship Id="rId1" Type="http://schemas.openxmlformats.org/officeDocument/2006/relationships/slideLayout" Target="../slideLayouts/slideLayout51.xml"/><Relationship Id="rId6" Type="http://schemas.openxmlformats.org/officeDocument/2006/relationships/image" Target="../media/image58.emf"/><Relationship Id="rId5" Type="http://schemas.openxmlformats.org/officeDocument/2006/relationships/image" Target="../media/image57.emf"/><Relationship Id="rId4" Type="http://schemas.openxmlformats.org/officeDocument/2006/relationships/image" Target="../media/image56.emf"/></Relationships>
</file>

<file path=ppt/slides/_rels/slide36.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slideLayout" Target="../slideLayouts/slideLayout51.xml"/><Relationship Id="rId6" Type="http://schemas.openxmlformats.org/officeDocument/2006/relationships/image" Target="../media/image65.gif"/><Relationship Id="rId5" Type="http://schemas.openxmlformats.org/officeDocument/2006/relationships/image" Target="../media/image64.emf"/><Relationship Id="rId4" Type="http://schemas.openxmlformats.org/officeDocument/2006/relationships/image" Target="../media/image63.emf"/></Relationships>
</file>

<file path=ppt/slides/_rels/slide37.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66.emf"/><Relationship Id="rId1" Type="http://schemas.openxmlformats.org/officeDocument/2006/relationships/slideLayout" Target="../slideLayouts/slideLayout51.xml"/><Relationship Id="rId5" Type="http://schemas.openxmlformats.org/officeDocument/2006/relationships/image" Target="../media/image69.emf"/><Relationship Id="rId4" Type="http://schemas.openxmlformats.org/officeDocument/2006/relationships/image" Target="../media/image68.emf"/></Relationships>
</file>

<file path=ppt/slides/_rels/slide38.xml.rels><?xml version="1.0" encoding="UTF-8" standalone="yes"?>
<Relationships xmlns="http://schemas.openxmlformats.org/package/2006/relationships"><Relationship Id="rId8" Type="http://schemas.openxmlformats.org/officeDocument/2006/relationships/image" Target="../media/image76.emf"/><Relationship Id="rId3" Type="http://schemas.openxmlformats.org/officeDocument/2006/relationships/image" Target="../media/image71.emf"/><Relationship Id="rId7" Type="http://schemas.openxmlformats.org/officeDocument/2006/relationships/image" Target="../media/image75.emf"/><Relationship Id="rId2" Type="http://schemas.openxmlformats.org/officeDocument/2006/relationships/image" Target="../media/image70.emf"/><Relationship Id="rId1" Type="http://schemas.openxmlformats.org/officeDocument/2006/relationships/slideLayout" Target="../slideLayouts/slideLayout51.xml"/><Relationship Id="rId6" Type="http://schemas.openxmlformats.org/officeDocument/2006/relationships/image" Target="../media/image74.emf"/><Relationship Id="rId5" Type="http://schemas.openxmlformats.org/officeDocument/2006/relationships/image" Target="../media/image73.emf"/><Relationship Id="rId4" Type="http://schemas.openxmlformats.org/officeDocument/2006/relationships/image" Target="../media/image72.emf"/><Relationship Id="rId9" Type="http://schemas.openxmlformats.org/officeDocument/2006/relationships/image" Target="../media/image77.emf"/></Relationships>
</file>

<file path=ppt/slides/_rels/slide39.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78.emf"/><Relationship Id="rId1" Type="http://schemas.openxmlformats.org/officeDocument/2006/relationships/slideLayout" Target="../slideLayouts/slideLayout51.xml"/><Relationship Id="rId6" Type="http://schemas.openxmlformats.org/officeDocument/2006/relationships/image" Target="../media/image82.emf"/><Relationship Id="rId5" Type="http://schemas.openxmlformats.org/officeDocument/2006/relationships/image" Target="../media/image81.emf"/><Relationship Id="rId4" Type="http://schemas.openxmlformats.org/officeDocument/2006/relationships/image" Target="../media/image80.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40.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image" Target="../media/image83.emf"/><Relationship Id="rId1" Type="http://schemas.openxmlformats.org/officeDocument/2006/relationships/slideLayout" Target="../slideLayouts/slideLayout35.xml"/><Relationship Id="rId4" Type="http://schemas.openxmlformats.org/officeDocument/2006/relationships/image" Target="../media/image85.emf"/></Relationships>
</file>

<file path=ppt/slides/_rels/slide41.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image" Target="../media/image86.emf"/><Relationship Id="rId1" Type="http://schemas.openxmlformats.org/officeDocument/2006/relationships/slideLayout" Target="../slideLayouts/slideLayout35.xml"/><Relationship Id="rId6" Type="http://schemas.openxmlformats.org/officeDocument/2006/relationships/image" Target="../media/image90.emf"/><Relationship Id="rId5" Type="http://schemas.openxmlformats.org/officeDocument/2006/relationships/image" Target="../media/image89.emf"/><Relationship Id="rId4" Type="http://schemas.openxmlformats.org/officeDocument/2006/relationships/image" Target="../media/image88.emf"/></Relationships>
</file>

<file path=ppt/slides/_rels/slide42.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hyperlink" Target="https://inspirehep.net/literature/2029403" TargetMode="External"/><Relationship Id="rId1" Type="http://schemas.openxmlformats.org/officeDocument/2006/relationships/slideLayout" Target="../slideLayouts/slideLayout40.xml"/><Relationship Id="rId4" Type="http://schemas.openxmlformats.org/officeDocument/2006/relationships/image" Target="../media/image92.png"/></Relationships>
</file>

<file path=ppt/slides/_rels/slide4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51.xml"/><Relationship Id="rId4" Type="http://schemas.openxmlformats.org/officeDocument/2006/relationships/image" Target="../media/image9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notesSlide" Target="../notesSlides/notesSlide9.xml"/><Relationship Id="rId1" Type="http://schemas.openxmlformats.org/officeDocument/2006/relationships/slideLayout" Target="../slideLayouts/slideLayout51.xml"/><Relationship Id="rId6" Type="http://schemas.openxmlformats.org/officeDocument/2006/relationships/image" Target="../media/image99.emf"/><Relationship Id="rId5" Type="http://schemas.openxmlformats.org/officeDocument/2006/relationships/image" Target="../media/image98.emf"/><Relationship Id="rId4" Type="http://schemas.openxmlformats.org/officeDocument/2006/relationships/image" Target="../media/image97.emf"/></Relationships>
</file>

<file path=ppt/slides/_rels/slide47.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image" Target="../media/image100.emf"/><Relationship Id="rId1" Type="http://schemas.openxmlformats.org/officeDocument/2006/relationships/slideLayout" Target="../slideLayouts/slideLayout51.xml"/><Relationship Id="rId5" Type="http://schemas.openxmlformats.org/officeDocument/2006/relationships/image" Target="../media/image101.emf"/><Relationship Id="rId4" Type="http://schemas.openxmlformats.org/officeDocument/2006/relationships/image" Target="../media/image41.emf"/></Relationships>
</file>

<file path=ppt/slides/_rels/slide4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51.xml"/><Relationship Id="rId5" Type="http://schemas.openxmlformats.org/officeDocument/2006/relationships/image" Target="../media/image102.emf"/><Relationship Id="rId4" Type="http://schemas.openxmlformats.org/officeDocument/2006/relationships/image" Target="../media/image95.png"/></Relationships>
</file>

<file path=ppt/slides/_rels/slide49.xml.rels><?xml version="1.0" encoding="UTF-8" standalone="yes"?>
<Relationships xmlns="http://schemas.openxmlformats.org/package/2006/relationships"><Relationship Id="rId3" Type="http://schemas.openxmlformats.org/officeDocument/2006/relationships/image" Target="../media/image104.emf"/><Relationship Id="rId2" Type="http://schemas.openxmlformats.org/officeDocument/2006/relationships/image" Target="../media/image103.png"/><Relationship Id="rId1" Type="http://schemas.openxmlformats.org/officeDocument/2006/relationships/slideLayout" Target="../slideLayouts/slideLayout51.xml"/><Relationship Id="rId5" Type="http://schemas.openxmlformats.org/officeDocument/2006/relationships/hyperlink" Target="https://arxiv.org/abs/2211.14262" TargetMode="External"/><Relationship Id="rId4" Type="http://schemas.openxmlformats.org/officeDocument/2006/relationships/image" Target="../media/image105.emf"/></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52.xml.rels><?xml version="1.0" encoding="UTF-8" standalone="yes"?>
<Relationships xmlns="http://schemas.openxmlformats.org/package/2006/relationships"><Relationship Id="rId2" Type="http://schemas.openxmlformats.org/officeDocument/2006/relationships/image" Target="../media/image106.tiff"/><Relationship Id="rId1" Type="http://schemas.openxmlformats.org/officeDocument/2006/relationships/slideLayout" Target="../slideLayouts/slideLayout57.xml"/></Relationships>
</file>

<file path=ppt/slides/_rels/slide53.xml.rels><?xml version="1.0" encoding="UTF-8" standalone="yes"?>
<Relationships xmlns="http://schemas.openxmlformats.org/package/2006/relationships"><Relationship Id="rId2" Type="http://schemas.openxmlformats.org/officeDocument/2006/relationships/image" Target="../media/image106.tiff"/><Relationship Id="rId1" Type="http://schemas.openxmlformats.org/officeDocument/2006/relationships/slideLayout" Target="../slideLayouts/slideLayout57.xml"/></Relationships>
</file>

<file path=ppt/slides/_rels/slide54.xml.rels><?xml version="1.0" encoding="UTF-8" standalone="yes"?>
<Relationships xmlns="http://schemas.openxmlformats.org/package/2006/relationships"><Relationship Id="rId2" Type="http://schemas.openxmlformats.org/officeDocument/2006/relationships/hyperlink" Target="http://www.goodreads.com/author/show/9810.Albert_Einstein" TargetMode="External"/><Relationship Id="rId1" Type="http://schemas.openxmlformats.org/officeDocument/2006/relationships/slideLayout" Target="../slideLayouts/slideLayout57.xml"/></Relationships>
</file>

<file path=ppt/slides/_rels/slide55.xml.rels><?xml version="1.0" encoding="UTF-8" standalone="yes"?>
<Relationships xmlns="http://schemas.openxmlformats.org/package/2006/relationships"><Relationship Id="rId3" Type="http://schemas.openxmlformats.org/officeDocument/2006/relationships/image" Target="../media/image107.emf"/><Relationship Id="rId2" Type="http://schemas.openxmlformats.org/officeDocument/2006/relationships/notesSlide" Target="../notesSlides/notesSlide10.xml"/><Relationship Id="rId1" Type="http://schemas.openxmlformats.org/officeDocument/2006/relationships/slideLayout" Target="../slideLayouts/slideLayout57.xml"/></Relationships>
</file>

<file path=ppt/slides/_rels/slide56.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57.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57.xml"/></Relationships>
</file>

<file path=ppt/slides/_rels/slide58.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image" Target="../media/image110.jpg"/><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1893184" y="4153416"/>
            <a:ext cx="5151438" cy="2203450"/>
          </a:xfrm>
          <a:effectLst>
            <a:outerShdw blurRad="38100" dist="12700" dir="2700000" algn="ctr" rotWithShape="0">
              <a:schemeClr val="bg2">
                <a:alpha val="73000"/>
              </a:schemeClr>
            </a:outerShdw>
          </a:effectLst>
        </p:spPr>
        <p:txBody>
          <a:bodyPr/>
          <a:lstStyle/>
          <a:p>
            <a:pPr indent="0" eaLnBrk="1" hangingPunct="1">
              <a:lnSpc>
                <a:spcPts val="4400"/>
              </a:lnSpc>
              <a:spcAft>
                <a:spcPts val="900"/>
              </a:spcAft>
              <a:tabLst>
                <a:tab pos="0" algn="l"/>
                <a:tab pos="914400" algn="l"/>
                <a:tab pos="1828800" algn="l"/>
                <a:tab pos="2743200" algn="l"/>
                <a:tab pos="3657600" algn="l"/>
                <a:tab pos="4572000" algn="l"/>
              </a:tabLst>
            </a:pPr>
            <a:r>
              <a:rPr lang="en-US" dirty="0">
                <a:ea typeface="ＭＳ Ｐゴシック" charset="-128"/>
                <a:cs typeface="ＭＳ Ｐゴシック" charset="-128"/>
              </a:rPr>
              <a:t>    </a:t>
            </a:r>
            <a:r>
              <a:rPr lang="en-US" sz="2800" dirty="0">
                <a:solidFill>
                  <a:srgbClr val="0506D1"/>
                </a:solidFill>
                <a:effectLst>
                  <a:outerShdw blurRad="50800" dist="38100" dir="2700000">
                    <a:srgbClr val="000000">
                      <a:alpha val="43000"/>
                    </a:srgbClr>
                  </a:outerShdw>
                </a:effectLst>
                <a:ea typeface="ＭＳ Ｐゴシック" charset="-128"/>
                <a:cs typeface="ＭＳ Ｐゴシック" charset="-128"/>
              </a:rPr>
              <a:t>Andrei</a:t>
            </a:r>
            <a:r>
              <a:rPr lang="en-US" sz="2400" dirty="0">
                <a:solidFill>
                  <a:srgbClr val="0506D1"/>
                </a:solidFill>
                <a:effectLst>
                  <a:outerShdw blurRad="50800" dist="38100" dir="2700000">
                    <a:srgbClr val="000000">
                      <a:alpha val="43000"/>
                    </a:srgbClr>
                  </a:outerShdw>
                </a:effectLst>
                <a:ea typeface="ＭＳ Ｐゴシック" charset="-128"/>
                <a:cs typeface="ＭＳ Ｐゴシック" charset="-128"/>
              </a:rPr>
              <a:t> </a:t>
            </a:r>
            <a:r>
              <a:rPr lang="en-US" sz="2800" dirty="0">
                <a:solidFill>
                  <a:srgbClr val="0506D1"/>
                </a:solidFill>
                <a:effectLst>
                  <a:outerShdw blurRad="50800" dist="38100" dir="2700000">
                    <a:srgbClr val="000000">
                      <a:alpha val="43000"/>
                    </a:srgbClr>
                  </a:outerShdw>
                </a:effectLst>
                <a:ea typeface="ＭＳ Ｐゴシック" charset="-128"/>
                <a:cs typeface="ＭＳ Ｐゴシック" charset="-128"/>
              </a:rPr>
              <a:t>Linde</a:t>
            </a:r>
            <a:endParaRPr lang="en-US" dirty="0">
              <a:solidFill>
                <a:srgbClr val="0506D1"/>
              </a:solidFill>
              <a:effectLst>
                <a:outerShdw blurRad="50800" dist="38100" dir="2700000">
                  <a:srgbClr val="000000">
                    <a:alpha val="43000"/>
                  </a:srgbClr>
                </a:outerShdw>
              </a:effectLst>
              <a:ea typeface="ＭＳ Ｐゴシック" charset="-128"/>
              <a:cs typeface="ＭＳ Ｐゴシック" charset="-128"/>
            </a:endParaRPr>
          </a:p>
          <a:p>
            <a:pPr indent="0" eaLnBrk="1" hangingPunct="1">
              <a:lnSpc>
                <a:spcPts val="3600"/>
              </a:lnSpc>
              <a:spcAft>
                <a:spcPts val="13"/>
              </a:spcAft>
              <a:tabLst>
                <a:tab pos="0" algn="l"/>
                <a:tab pos="914400" algn="l"/>
                <a:tab pos="1828800" algn="l"/>
                <a:tab pos="2743200" algn="l"/>
                <a:tab pos="3657600" algn="l"/>
                <a:tab pos="4572000" algn="l"/>
              </a:tabLst>
            </a:pPr>
            <a:r>
              <a:rPr lang="en-US" sz="2800" dirty="0">
                <a:ea typeface="ＭＳ Ｐゴシック" charset="-128"/>
                <a:cs typeface="ＭＳ Ｐゴシック" charset="-128"/>
              </a:rPr>
              <a:t>    </a:t>
            </a:r>
          </a:p>
        </p:txBody>
      </p:sp>
      <p:sp>
        <p:nvSpPr>
          <p:cNvPr id="4" name="TextBox 3"/>
          <p:cNvSpPr txBox="1"/>
          <p:nvPr/>
        </p:nvSpPr>
        <p:spPr>
          <a:xfrm>
            <a:off x="457200" y="1153974"/>
            <a:ext cx="8305800" cy="1569660"/>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4800" b="1" dirty="0">
                <a:solidFill>
                  <a:srgbClr val="800000"/>
                </a:solidFill>
                <a:effectLst>
                  <a:outerShdw blurRad="190500" dist="88900" dir="2700000" algn="tl" rotWithShape="0">
                    <a:srgbClr val="0506D1">
                      <a:alpha val="76000"/>
                    </a:srgbClr>
                  </a:outerShdw>
                </a:effectLst>
                <a:ea typeface="+mn-ea"/>
                <a:cs typeface="+mn-cs"/>
              </a:rPr>
              <a:t>Present Status of Inflationary Cosmology</a:t>
            </a:r>
            <a:endParaRPr lang="en-US" sz="5400" b="1" dirty="0">
              <a:solidFill>
                <a:srgbClr val="0506D1"/>
              </a:solidFill>
              <a:effectLst>
                <a:outerShdw blurRad="190500" dist="88900" dir="2700000" algn="tl" rotWithShape="0">
                  <a:srgbClr val="0506D1">
                    <a:alpha val="76000"/>
                  </a:srgbClr>
                </a:outerShdw>
              </a:effectLst>
              <a:ea typeface="+mn-ea"/>
              <a:cs typeface="+mn-cs"/>
            </a:endParaRPr>
          </a:p>
        </p:txBody>
      </p:sp>
      <p:sp>
        <p:nvSpPr>
          <p:cNvPr id="2" name="TextBox 1">
            <a:extLst>
              <a:ext uri="{FF2B5EF4-FFF2-40B4-BE49-F238E27FC236}">
                <a16:creationId xmlns:a16="http://schemas.microsoft.com/office/drawing/2014/main" id="{D405D187-CE8D-B756-01AF-CDBD07A83C13}"/>
              </a:ext>
            </a:extLst>
          </p:cNvPr>
          <p:cNvSpPr txBox="1"/>
          <p:nvPr/>
        </p:nvSpPr>
        <p:spPr>
          <a:xfrm>
            <a:off x="2895600" y="5715000"/>
            <a:ext cx="4572000" cy="461665"/>
          </a:xfrm>
          <a:prstGeom prst="rect">
            <a:avLst/>
          </a:prstGeom>
          <a:noFill/>
        </p:spPr>
        <p:txBody>
          <a:bodyPr wrap="square" rtlCol="0">
            <a:spAutoFit/>
          </a:bodyPr>
          <a:lstStyle/>
          <a:p>
            <a:r>
              <a:rPr lang="en-US" sz="2400" b="1" dirty="0">
                <a:solidFill>
                  <a:srgbClr val="008306"/>
                </a:solidFill>
                <a:effectLst>
                  <a:outerShdw blurRad="190500" dist="88900" dir="2700000" algn="tl" rotWithShape="0">
                    <a:srgbClr val="0506D1">
                      <a:alpha val="76000"/>
                    </a:srgbClr>
                  </a:outerShdw>
                </a:effectLst>
                <a:ea typeface="+mn-ea"/>
                <a:cs typeface="+mn-cs"/>
              </a:rPr>
              <a:t>Lemaitre Conference 2024</a:t>
            </a:r>
            <a:endParaRPr lang="en-US" sz="2400" dirty="0">
              <a:solidFill>
                <a:srgbClr val="008306"/>
              </a:solidFil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803062"/>
            <a:ext cx="9791700" cy="6054938"/>
          </a:xfrm>
          <a:prstGeom prst="rect">
            <a:avLst/>
          </a:prstGeom>
        </p:spPr>
      </p:pic>
      <p:sp>
        <p:nvSpPr>
          <p:cNvPr id="6" name="TextBox 5"/>
          <p:cNvSpPr txBox="1"/>
          <p:nvPr/>
        </p:nvSpPr>
        <p:spPr>
          <a:xfrm>
            <a:off x="0" y="76200"/>
            <a:ext cx="9067800" cy="954107"/>
          </a:xfrm>
          <a:prstGeom prst="rect">
            <a:avLst/>
          </a:prstGeom>
          <a:noFill/>
          <a:ln>
            <a:noFill/>
          </a:ln>
          <a:effectLst>
            <a:outerShdw blurRad="50800" dist="38100" dir="2700000" algn="tl" rotWithShape="0">
              <a:prstClr val="black">
                <a:alpha val="40000"/>
              </a:prstClr>
            </a:outerShdw>
          </a:effectLst>
        </p:spPr>
        <p:txBody>
          <a:bodyPr wrap="square">
            <a:spAutoFit/>
            <a:scene3d>
              <a:camera prst="orthographicFront"/>
              <a:lightRig rig="threePt" dir="t"/>
            </a:scene3d>
            <a:sp3d extrusionH="57150">
              <a:bevelT w="38100" h="38100"/>
            </a:sp3d>
          </a:bodyPr>
          <a:lstStyle/>
          <a:p>
            <a:pPr algn="ctr">
              <a:defRPr/>
            </a:pPr>
            <a:r>
              <a:rPr lang="en-US" sz="3200" b="1" dirty="0">
                <a:solidFill>
                  <a:srgbClr val="FF0000"/>
                </a:solidFill>
                <a:effectLst>
                  <a:outerShdw blurRad="190500" dist="88900" dir="2700000" algn="tl" rotWithShape="0">
                    <a:srgbClr val="0506D1">
                      <a:alpha val="42000"/>
                    </a:srgbClr>
                  </a:outerShdw>
                </a:effectLst>
              </a:rPr>
              <a:t>Planck</a:t>
            </a:r>
            <a:r>
              <a:rPr lang="en-US" sz="3200" b="1" dirty="0">
                <a:solidFill>
                  <a:srgbClr val="0000FF"/>
                </a:solidFill>
                <a:effectLst>
                  <a:outerShdw blurRad="190500" dist="88900" dir="2700000" algn="tl" rotWithShape="0">
                    <a:srgbClr val="0506D1">
                      <a:alpha val="42000"/>
                    </a:srgbClr>
                  </a:outerShdw>
                </a:effectLst>
                <a:ea typeface="+mn-ea"/>
                <a:cs typeface="+mn-cs"/>
              </a:rPr>
              <a:t> </a:t>
            </a:r>
            <a:r>
              <a:rPr lang="en-US" sz="3200" b="1" dirty="0">
                <a:solidFill>
                  <a:srgbClr val="FF0000"/>
                </a:solidFill>
                <a:effectLst>
                  <a:outerShdw blurRad="190500" dist="88900" dir="2700000" algn="tl" rotWithShape="0">
                    <a:srgbClr val="0506D1">
                      <a:alpha val="42000"/>
                    </a:srgbClr>
                  </a:outerShdw>
                </a:effectLst>
                <a:ea typeface="+mn-ea"/>
                <a:cs typeface="+mn-cs"/>
              </a:rPr>
              <a:t>satellite</a:t>
            </a:r>
            <a:r>
              <a:rPr lang="en-US" sz="3200" b="1" dirty="0">
                <a:solidFill>
                  <a:srgbClr val="0000FF"/>
                </a:solidFill>
                <a:effectLst>
                  <a:outerShdw blurRad="190500" dist="88900" dir="2700000" algn="tl" rotWithShape="0">
                    <a:srgbClr val="0506D1">
                      <a:alpha val="42000"/>
                    </a:srgbClr>
                  </a:outerShdw>
                </a:effectLst>
              </a:rPr>
              <a:t>: </a:t>
            </a:r>
            <a:r>
              <a:rPr lang="en-US" sz="2400" b="1" dirty="0">
                <a:solidFill>
                  <a:srgbClr val="0000FF"/>
                </a:solidFill>
                <a:effectLst>
                  <a:outerShdw blurRad="190500" dist="88900" dir="2700000" algn="tl" rotWithShape="0">
                    <a:srgbClr val="0506D1">
                      <a:alpha val="42000"/>
                    </a:srgbClr>
                  </a:outerShdw>
                </a:effectLst>
              </a:rPr>
              <a:t>Perturbations of temperature </a:t>
            </a:r>
            <a:r>
              <a:rPr lang="en-US" sz="2400" b="1" dirty="0">
                <a:solidFill>
                  <a:srgbClr val="800000"/>
                </a:solidFill>
                <a:effectLst>
                  <a:outerShdw blurRad="190500" dist="88900" dir="2700000" algn="tl" rotWithShape="0">
                    <a:srgbClr val="0506D1">
                      <a:alpha val="42000"/>
                    </a:srgbClr>
                  </a:outerShdw>
                </a:effectLst>
              </a:rPr>
              <a:t>(red dots) </a:t>
            </a:r>
            <a:r>
              <a:rPr lang="en-US" sz="2400" b="1" dirty="0">
                <a:solidFill>
                  <a:srgbClr val="0000FF"/>
                </a:solidFill>
                <a:effectLst>
                  <a:outerShdw blurRad="190500" dist="88900" dir="2700000" algn="tl" rotWithShape="0">
                    <a:srgbClr val="0506D1">
                      <a:alpha val="42000"/>
                    </a:srgbClr>
                  </a:outerShdw>
                </a:effectLst>
              </a:rPr>
              <a:t>and predictions of inflationary theory </a:t>
            </a:r>
            <a:r>
              <a:rPr lang="en-US" sz="2400" b="1" dirty="0">
                <a:solidFill>
                  <a:srgbClr val="008000"/>
                </a:solidFill>
                <a:effectLst>
                  <a:outerShdw blurRad="190500" dist="88900" dir="2700000" algn="tl" rotWithShape="0">
                    <a:srgbClr val="0506D1">
                      <a:alpha val="42000"/>
                    </a:srgbClr>
                  </a:outerShdw>
                </a:effectLst>
              </a:rPr>
              <a:t>(green line)   </a:t>
            </a:r>
          </a:p>
        </p:txBody>
      </p:sp>
    </p:spTree>
    <p:extLst>
      <p:ext uri="{BB962C8B-B14F-4D97-AF65-F5344CB8AC3E}">
        <p14:creationId xmlns:p14="http://schemas.microsoft.com/office/powerpoint/2010/main" val="70978205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D49D54-AB63-A021-2FA8-82BED996D101}"/>
              </a:ext>
            </a:extLst>
          </p:cNvPr>
          <p:cNvPicPr>
            <a:picLocks noChangeAspect="1"/>
          </p:cNvPicPr>
          <p:nvPr/>
        </p:nvPicPr>
        <p:blipFill>
          <a:blip r:embed="rId2"/>
          <a:stretch>
            <a:fillRect/>
          </a:stretch>
        </p:blipFill>
        <p:spPr>
          <a:xfrm>
            <a:off x="1981200" y="745021"/>
            <a:ext cx="5410200" cy="6086475"/>
          </a:xfrm>
          <a:prstGeom prst="rect">
            <a:avLst/>
          </a:prstGeom>
        </p:spPr>
      </p:pic>
      <p:sp>
        <p:nvSpPr>
          <p:cNvPr id="6" name="TextBox 5">
            <a:extLst>
              <a:ext uri="{FF2B5EF4-FFF2-40B4-BE49-F238E27FC236}">
                <a16:creationId xmlns:a16="http://schemas.microsoft.com/office/drawing/2014/main" id="{6CBA0B43-1C11-8FF0-1EF1-CEEFB02B7E2B}"/>
              </a:ext>
            </a:extLst>
          </p:cNvPr>
          <p:cNvSpPr txBox="1"/>
          <p:nvPr/>
        </p:nvSpPr>
        <p:spPr>
          <a:xfrm>
            <a:off x="38100" y="87798"/>
            <a:ext cx="9067800" cy="584775"/>
          </a:xfrm>
          <a:prstGeom prst="rect">
            <a:avLst/>
          </a:prstGeom>
          <a:noFill/>
          <a:ln>
            <a:noFill/>
          </a:ln>
          <a:effectLst>
            <a:outerShdw blurRad="50800" dist="38100" dir="2700000" algn="tl" rotWithShape="0">
              <a:prstClr val="black">
                <a:alpha val="40000"/>
              </a:prstClr>
            </a:outerShdw>
          </a:effectLst>
        </p:spPr>
        <p:txBody>
          <a:bodyPr wrap="square">
            <a:spAutoFit/>
            <a:scene3d>
              <a:camera prst="orthographicFront"/>
              <a:lightRig rig="threePt" dir="t"/>
            </a:scene3d>
            <a:sp3d extrusionH="57150">
              <a:bevelT w="38100" h="38100"/>
            </a:sp3d>
          </a:bodyPr>
          <a:lstStyle/>
          <a:p>
            <a:pPr algn="ctr">
              <a:defRPr/>
            </a:pPr>
            <a:r>
              <a:rPr lang="en-US" sz="3200" b="1" dirty="0">
                <a:solidFill>
                  <a:srgbClr val="FF0000"/>
                </a:solidFill>
                <a:effectLst>
                  <a:outerShdw blurRad="190500" dist="88900" dir="2700000" algn="tl" rotWithShape="0">
                    <a:srgbClr val="0506D1">
                      <a:alpha val="42000"/>
                    </a:srgbClr>
                  </a:outerShdw>
                </a:effectLst>
              </a:rPr>
              <a:t>Planck</a:t>
            </a:r>
            <a:r>
              <a:rPr lang="en-US" sz="3200" b="1" dirty="0">
                <a:solidFill>
                  <a:srgbClr val="0000FF"/>
                </a:solidFill>
                <a:effectLst>
                  <a:outerShdw blurRad="190500" dist="88900" dir="2700000" algn="tl" rotWithShape="0">
                    <a:srgbClr val="0506D1">
                      <a:alpha val="42000"/>
                    </a:srgbClr>
                  </a:outerShdw>
                </a:effectLst>
                <a:ea typeface="+mn-ea"/>
                <a:cs typeface="+mn-cs"/>
              </a:rPr>
              <a:t> </a:t>
            </a:r>
            <a:r>
              <a:rPr lang="en-US" sz="3200" b="1" dirty="0">
                <a:solidFill>
                  <a:srgbClr val="FF0000"/>
                </a:solidFill>
                <a:effectLst>
                  <a:outerShdw blurRad="190500" dist="88900" dir="2700000" algn="tl" rotWithShape="0">
                    <a:srgbClr val="0506D1">
                      <a:alpha val="42000"/>
                    </a:srgbClr>
                  </a:outerShdw>
                </a:effectLst>
                <a:ea typeface="+mn-ea"/>
                <a:cs typeface="+mn-cs"/>
              </a:rPr>
              <a:t>2018</a:t>
            </a:r>
            <a:endParaRPr lang="en-US" sz="2400" b="1" dirty="0">
              <a:solidFill>
                <a:srgbClr val="008000"/>
              </a:solidFill>
              <a:effectLst>
                <a:outerShdw blurRad="190500" dist="88900" dir="2700000" algn="tl" rotWithShape="0">
                  <a:srgbClr val="0506D1">
                    <a:alpha val="42000"/>
                  </a:srgbClr>
                </a:outerShdw>
              </a:effectLst>
            </a:endParaRPr>
          </a:p>
        </p:txBody>
      </p:sp>
    </p:spTree>
    <p:extLst>
      <p:ext uri="{BB962C8B-B14F-4D97-AF65-F5344CB8AC3E}">
        <p14:creationId xmlns:p14="http://schemas.microsoft.com/office/powerpoint/2010/main" val="230124929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228600"/>
            <a:ext cx="8382000" cy="769441"/>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4400" b="1" dirty="0">
                <a:solidFill>
                  <a:srgbClr val="800000"/>
                </a:solidFill>
                <a:effectLst>
                  <a:outerShdw blurRad="190500" dist="88900" dir="2700000" algn="tl" rotWithShape="0">
                    <a:srgbClr val="0506D1">
                      <a:alpha val="76000"/>
                    </a:srgbClr>
                  </a:outerShdw>
                </a:effectLst>
                <a:ea typeface="+mn-ea"/>
                <a:cs typeface="+mn-cs"/>
              </a:rPr>
              <a:t>Inflation and Planck 2018</a:t>
            </a:r>
            <a:endParaRPr lang="en-US" sz="4800" b="1" dirty="0">
              <a:solidFill>
                <a:srgbClr val="800000"/>
              </a:solidFill>
              <a:effectLst>
                <a:outerShdw blurRad="190500" dist="88900" dir="2700000" algn="tl" rotWithShape="0">
                  <a:srgbClr val="0506D1">
                    <a:alpha val="76000"/>
                  </a:srgbClr>
                </a:outerShdw>
              </a:effectLst>
              <a:ea typeface="+mn-ea"/>
              <a:cs typeface="+mn-cs"/>
            </a:endParaRPr>
          </a:p>
        </p:txBody>
      </p:sp>
      <p:sp>
        <p:nvSpPr>
          <p:cNvPr id="7" name="TextBox 6"/>
          <p:cNvSpPr txBox="1"/>
          <p:nvPr/>
        </p:nvSpPr>
        <p:spPr>
          <a:xfrm>
            <a:off x="495300" y="3245035"/>
            <a:ext cx="8305800" cy="1692771"/>
          </a:xfrm>
          <a:prstGeom prst="rect">
            <a:avLst/>
          </a:prstGeom>
          <a:noFill/>
        </p:spPr>
        <p:txBody>
          <a:bodyPr wrap="square" rtlCol="0">
            <a:spAutoFit/>
          </a:bodyPr>
          <a:lstStyle/>
          <a:p>
            <a:r>
              <a:rPr lang="en-US" sz="2000" dirty="0">
                <a:solidFill>
                  <a:srgbClr val="000090"/>
                </a:solidFill>
              </a:rPr>
              <a:t>According to Planck 2018, non-inflationary HZ spectrum with n</a:t>
            </a:r>
            <a:r>
              <a:rPr lang="en-US" sz="2400" baseline="-25000" dirty="0">
                <a:solidFill>
                  <a:srgbClr val="000090"/>
                </a:solidFill>
              </a:rPr>
              <a:t>s</a:t>
            </a:r>
            <a:r>
              <a:rPr lang="en-US" sz="2000" dirty="0">
                <a:solidFill>
                  <a:srgbClr val="000090"/>
                </a:solidFill>
              </a:rPr>
              <a:t> = 1 is ruled out at a better than 6</a:t>
            </a:r>
            <a:r>
              <a:rPr lang="en-US" sz="2000" dirty="0">
                <a:solidFill>
                  <a:srgbClr val="000090"/>
                </a:solidFill>
                <a:latin typeface="Symbol" charset="2"/>
                <a:cs typeface="Symbol" charset="2"/>
              </a:rPr>
              <a:t>s</a:t>
            </a:r>
            <a:r>
              <a:rPr lang="en-US" sz="2000" dirty="0">
                <a:solidFill>
                  <a:srgbClr val="000090"/>
                </a:solidFill>
              </a:rPr>
              <a:t> level, just as predicted in 1981 by Mukhanov and Chibisov.</a:t>
            </a:r>
            <a:r>
              <a:rPr lang="en-US" sz="2000" dirty="0">
                <a:solidFill>
                  <a:schemeClr val="bg2"/>
                </a:solidFill>
              </a:rPr>
              <a:t> </a:t>
            </a:r>
            <a:r>
              <a:rPr lang="en-US" sz="2000" dirty="0">
                <a:solidFill>
                  <a:srgbClr val="004E4E"/>
                </a:solidFill>
              </a:rPr>
              <a:t>(This is an important prediction of inflation, similar to asymptotic freedom in QCD.)</a:t>
            </a:r>
          </a:p>
          <a:p>
            <a:endParaRPr lang="en-US" sz="2000" dirty="0">
              <a:solidFill>
                <a:srgbClr val="000090"/>
              </a:solidFill>
            </a:endParaRPr>
          </a:p>
        </p:txBody>
      </p:sp>
      <p:sp>
        <p:nvSpPr>
          <p:cNvPr id="9" name="TextBox 8"/>
          <p:cNvSpPr txBox="1"/>
          <p:nvPr/>
        </p:nvSpPr>
        <p:spPr>
          <a:xfrm>
            <a:off x="336550" y="5810250"/>
            <a:ext cx="8610600" cy="461665"/>
          </a:xfrm>
          <a:prstGeom prst="rect">
            <a:avLst/>
          </a:prstGeom>
          <a:noFill/>
        </p:spPr>
        <p:txBody>
          <a:bodyPr wrap="square" rtlCol="0">
            <a:spAutoFit/>
          </a:bodyPr>
          <a:lstStyle/>
          <a:p>
            <a:pPr algn="ctr"/>
            <a:r>
              <a:rPr lang="en-US" sz="2400" b="1" dirty="0">
                <a:solidFill>
                  <a:srgbClr val="9F0310"/>
                </a:solidFill>
              </a:rPr>
              <a:t>An impressive success of inflationary theory</a:t>
            </a:r>
          </a:p>
        </p:txBody>
      </p:sp>
      <p:sp>
        <p:nvSpPr>
          <p:cNvPr id="2" name="TextBox 1"/>
          <p:cNvSpPr txBox="1"/>
          <p:nvPr/>
        </p:nvSpPr>
        <p:spPr>
          <a:xfrm>
            <a:off x="3886200" y="4697234"/>
            <a:ext cx="5257800" cy="707886"/>
          </a:xfrm>
          <a:prstGeom prst="rect">
            <a:avLst/>
          </a:prstGeom>
          <a:noFill/>
        </p:spPr>
        <p:txBody>
          <a:bodyPr wrap="square" rtlCol="0">
            <a:spAutoFit/>
          </a:bodyPr>
          <a:lstStyle/>
          <a:p>
            <a:r>
              <a:rPr lang="en-US" sz="2000" dirty="0">
                <a:solidFill>
                  <a:srgbClr val="0000FF"/>
                </a:solidFill>
              </a:rPr>
              <a:t>Agrees with predictions of the simplest inflationary models with accuracy  O</a:t>
            </a:r>
            <a:r>
              <a:rPr lang="en-US" dirty="0">
                <a:solidFill>
                  <a:srgbClr val="0000FF"/>
                </a:solidFill>
              </a:rPr>
              <a:t>(</a:t>
            </a:r>
            <a:r>
              <a:rPr lang="en-US" sz="2000" dirty="0">
                <a:solidFill>
                  <a:srgbClr val="0000FF"/>
                </a:solidFill>
              </a:rPr>
              <a:t>10</a:t>
            </a:r>
            <a:r>
              <a:rPr lang="en-US" sz="2400" baseline="30000" dirty="0">
                <a:solidFill>
                  <a:srgbClr val="0000FF"/>
                </a:solidFill>
              </a:rPr>
              <a:t>-4</a:t>
            </a:r>
            <a:r>
              <a:rPr lang="en-US" dirty="0">
                <a:solidFill>
                  <a:srgbClr val="0000FF"/>
                </a:solidFill>
              </a:rPr>
              <a:t>)</a:t>
            </a:r>
            <a:r>
              <a:rPr lang="en-US" sz="2000" dirty="0">
                <a:solidFill>
                  <a:srgbClr val="0000FF"/>
                </a:solidFill>
              </a:rPr>
              <a:t>.</a:t>
            </a:r>
          </a:p>
        </p:txBody>
      </p:sp>
      <p:sp>
        <p:nvSpPr>
          <p:cNvPr id="10" name="TextBox 9"/>
          <p:cNvSpPr txBox="1"/>
          <p:nvPr/>
        </p:nvSpPr>
        <p:spPr>
          <a:xfrm>
            <a:off x="5905500" y="1157576"/>
            <a:ext cx="2851150" cy="646331"/>
          </a:xfrm>
          <a:prstGeom prst="rect">
            <a:avLst/>
          </a:prstGeom>
          <a:noFill/>
        </p:spPr>
        <p:txBody>
          <a:bodyPr wrap="square" rtlCol="0">
            <a:spAutoFit/>
          </a:bodyPr>
          <a:lstStyle/>
          <a:p>
            <a:r>
              <a:rPr lang="en-US" dirty="0">
                <a:solidFill>
                  <a:srgbClr val="0000FF"/>
                </a:solidFill>
              </a:rPr>
              <a:t>Universe is flat with accuracy about 10</a:t>
            </a:r>
            <a:r>
              <a:rPr lang="en-US" sz="2000" baseline="30000" dirty="0">
                <a:solidFill>
                  <a:srgbClr val="0000FF"/>
                </a:solidFill>
              </a:rPr>
              <a:t>-2</a:t>
            </a:r>
            <a:endParaRPr lang="en-US" baseline="30000" dirty="0">
              <a:solidFill>
                <a:srgbClr val="0000FF"/>
              </a:solidFill>
            </a:endParaRPr>
          </a:p>
        </p:txBody>
      </p:sp>
      <p:sp>
        <p:nvSpPr>
          <p:cNvPr id="11" name="TextBox 10"/>
          <p:cNvSpPr txBox="1"/>
          <p:nvPr/>
        </p:nvSpPr>
        <p:spPr>
          <a:xfrm>
            <a:off x="5905500" y="2439169"/>
            <a:ext cx="2895600" cy="646331"/>
          </a:xfrm>
          <a:prstGeom prst="rect">
            <a:avLst/>
          </a:prstGeom>
          <a:noFill/>
        </p:spPr>
        <p:txBody>
          <a:bodyPr wrap="square" rtlCol="0">
            <a:spAutoFit/>
          </a:bodyPr>
          <a:lstStyle/>
          <a:p>
            <a:r>
              <a:rPr lang="en-US" dirty="0">
                <a:solidFill>
                  <a:srgbClr val="0000FF"/>
                </a:solidFill>
              </a:rPr>
              <a:t>Spectrum of perturbations is nearly flat</a:t>
            </a:r>
            <a:endParaRPr lang="en-US" baseline="30000" dirty="0">
              <a:solidFill>
                <a:srgbClr val="0000FF"/>
              </a:solidFill>
            </a:endParaRPr>
          </a:p>
        </p:txBody>
      </p:sp>
      <p:pic>
        <p:nvPicPr>
          <p:cNvPr id="13" name="Picture 12">
            <a:extLst>
              <a:ext uri="{FF2B5EF4-FFF2-40B4-BE49-F238E27FC236}">
                <a16:creationId xmlns:a16="http://schemas.microsoft.com/office/drawing/2014/main" id="{C7F7D93E-BA9C-8A4A-9721-F8B93CDD830B}"/>
              </a:ext>
            </a:extLst>
          </p:cNvPr>
          <p:cNvPicPr>
            <a:picLocks noChangeAspect="1"/>
          </p:cNvPicPr>
          <p:nvPr/>
        </p:nvPicPr>
        <p:blipFill>
          <a:blip r:embed="rId3"/>
          <a:stretch>
            <a:fillRect/>
          </a:stretch>
        </p:blipFill>
        <p:spPr>
          <a:xfrm>
            <a:off x="1333500" y="2623013"/>
            <a:ext cx="3581400" cy="381822"/>
          </a:xfrm>
          <a:prstGeom prst="rect">
            <a:avLst/>
          </a:prstGeom>
        </p:spPr>
      </p:pic>
      <p:pic>
        <p:nvPicPr>
          <p:cNvPr id="5" name="Picture 4">
            <a:extLst>
              <a:ext uri="{FF2B5EF4-FFF2-40B4-BE49-F238E27FC236}">
                <a16:creationId xmlns:a16="http://schemas.microsoft.com/office/drawing/2014/main" id="{FF9A9505-AC11-C04E-A087-E742ECDEC913}"/>
              </a:ext>
            </a:extLst>
          </p:cNvPr>
          <p:cNvPicPr>
            <a:picLocks noChangeAspect="1"/>
          </p:cNvPicPr>
          <p:nvPr/>
        </p:nvPicPr>
        <p:blipFill>
          <a:blip r:embed="rId4"/>
          <a:stretch>
            <a:fillRect/>
          </a:stretch>
        </p:blipFill>
        <p:spPr>
          <a:xfrm>
            <a:off x="609600" y="4774262"/>
            <a:ext cx="2774306" cy="461665"/>
          </a:xfrm>
          <a:prstGeom prst="rect">
            <a:avLst/>
          </a:prstGeom>
        </p:spPr>
      </p:pic>
      <p:pic>
        <p:nvPicPr>
          <p:cNvPr id="6" name="Picture 5">
            <a:extLst>
              <a:ext uri="{FF2B5EF4-FFF2-40B4-BE49-F238E27FC236}">
                <a16:creationId xmlns:a16="http://schemas.microsoft.com/office/drawing/2014/main" id="{8EC00907-0168-EA40-BDC2-F0B01D74AA3A}"/>
              </a:ext>
            </a:extLst>
          </p:cNvPr>
          <p:cNvPicPr>
            <a:picLocks noChangeAspect="1"/>
          </p:cNvPicPr>
          <p:nvPr/>
        </p:nvPicPr>
        <p:blipFill>
          <a:blip r:embed="rId5"/>
          <a:stretch>
            <a:fillRect/>
          </a:stretch>
        </p:blipFill>
        <p:spPr>
          <a:xfrm>
            <a:off x="1295400" y="1351086"/>
            <a:ext cx="4038600" cy="368116"/>
          </a:xfrm>
          <a:prstGeom prst="rect">
            <a:avLst/>
          </a:prstGeom>
        </p:spPr>
      </p:pic>
      <p:sp>
        <p:nvSpPr>
          <p:cNvPr id="8" name="TextBox 7">
            <a:extLst>
              <a:ext uri="{FF2B5EF4-FFF2-40B4-BE49-F238E27FC236}">
                <a16:creationId xmlns:a16="http://schemas.microsoft.com/office/drawing/2014/main" id="{6DE9C85F-A7DD-EA4E-AA95-FE58B0FE94D6}"/>
              </a:ext>
            </a:extLst>
          </p:cNvPr>
          <p:cNvSpPr txBox="1"/>
          <p:nvPr/>
        </p:nvSpPr>
        <p:spPr>
          <a:xfrm>
            <a:off x="2057400" y="1842718"/>
            <a:ext cx="3200400" cy="369332"/>
          </a:xfrm>
          <a:prstGeom prst="rect">
            <a:avLst/>
          </a:prstGeom>
          <a:noFill/>
        </p:spPr>
        <p:txBody>
          <a:bodyPr wrap="square" rtlCol="0">
            <a:spAutoFit/>
          </a:bodyPr>
          <a:lstStyle/>
          <a:p>
            <a:r>
              <a:rPr lang="en-US" i="1" dirty="0">
                <a:solidFill>
                  <a:srgbClr val="7B0416"/>
                </a:solidFill>
              </a:rPr>
              <a:t>Planck + SPT + BAO</a:t>
            </a:r>
          </a:p>
        </p:txBody>
      </p:sp>
    </p:spTree>
    <p:extLst>
      <p:ext uri="{BB962C8B-B14F-4D97-AF65-F5344CB8AC3E}">
        <p14:creationId xmlns:p14="http://schemas.microsoft.com/office/powerpoint/2010/main" val="550567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228600" y="0"/>
            <a:ext cx="8915400" cy="838200"/>
          </a:xfrm>
        </p:spPr>
        <p:txBody>
          <a:bodyPr>
            <a:scene3d>
              <a:camera prst="orthographicFront"/>
              <a:lightRig rig="threePt" dir="t"/>
            </a:scene3d>
            <a:sp3d extrusionH="57150">
              <a:bevelT w="38100" h="38100"/>
            </a:sp3d>
          </a:bodyPr>
          <a:lstStyle/>
          <a:p>
            <a:pPr algn="ctr">
              <a:defRPr/>
            </a:pPr>
            <a:r>
              <a:rPr lang="en-US" sz="4000" b="1" dirty="0">
                <a:solidFill>
                  <a:srgbClr val="800000"/>
                </a:solidFill>
                <a:effectLst>
                  <a:outerShdw blurRad="50800" dist="38100" dir="2700000" algn="tl" rotWithShape="0">
                    <a:srgbClr val="0506D1">
                      <a:alpha val="43000"/>
                    </a:srgbClr>
                  </a:outerShdw>
                </a:effectLst>
                <a:ea typeface="ＭＳ Ｐゴシック" charset="-128"/>
                <a:cs typeface="ＭＳ Ｐゴシック" charset="-128"/>
              </a:rPr>
              <a:t>Can we test inflation even better ?</a:t>
            </a:r>
          </a:p>
        </p:txBody>
      </p:sp>
      <p:sp>
        <p:nvSpPr>
          <p:cNvPr id="96259" name="TextBox 3"/>
          <p:cNvSpPr txBox="1">
            <a:spLocks noChangeArrowheads="1"/>
          </p:cNvSpPr>
          <p:nvPr/>
        </p:nvSpPr>
        <p:spPr bwMode="auto">
          <a:xfrm>
            <a:off x="762000" y="880154"/>
            <a:ext cx="8305800" cy="1569660"/>
          </a:xfrm>
          <a:prstGeom prst="rect">
            <a:avLst/>
          </a:prstGeom>
          <a:noFill/>
          <a:ln w="9525">
            <a:noFill/>
            <a:miter lim="800000"/>
            <a:headEnd/>
            <a:tailEnd/>
          </a:ln>
        </p:spPr>
        <p:txBody>
          <a:bodyPr wrap="square">
            <a:prstTxWarp prst="textNoShape">
              <a:avLst/>
            </a:prstTxWarp>
            <a:spAutoFit/>
          </a:bodyPr>
          <a:lstStyle/>
          <a:p>
            <a:r>
              <a:rPr lang="en-US" sz="2400" b="1" dirty="0">
                <a:solidFill>
                  <a:srgbClr val="800000"/>
                </a:solidFill>
              </a:rPr>
              <a:t>B-modes</a:t>
            </a:r>
            <a:r>
              <a:rPr lang="en-US" sz="2400" dirty="0">
                <a:solidFill>
                  <a:srgbClr val="000090"/>
                </a:solidFill>
              </a:rPr>
              <a:t>: a special polarization pattern which can be produced by gravitational waves generated during inflation. A discovery of the gravitational waves of this type could provide a strong </a:t>
            </a:r>
            <a:r>
              <a:rPr lang="en-US" sz="2400" dirty="0">
                <a:solidFill>
                  <a:schemeClr val="accent2">
                    <a:lumMod val="75000"/>
                  </a:schemeClr>
                </a:solidFill>
              </a:rPr>
              <a:t>additional</a:t>
            </a:r>
            <a:r>
              <a:rPr lang="en-US" sz="2400" dirty="0">
                <a:solidFill>
                  <a:srgbClr val="000090"/>
                </a:solidFill>
              </a:rPr>
              <a:t> evidence in favor of inflation.</a:t>
            </a:r>
          </a:p>
        </p:txBody>
      </p:sp>
      <p:sp>
        <p:nvSpPr>
          <p:cNvPr id="2" name="TextBox 1"/>
          <p:cNvSpPr txBox="1"/>
          <p:nvPr/>
        </p:nvSpPr>
        <p:spPr>
          <a:xfrm>
            <a:off x="736218" y="3733800"/>
            <a:ext cx="7848600" cy="1107996"/>
          </a:xfrm>
          <a:prstGeom prst="rect">
            <a:avLst/>
          </a:prstGeom>
          <a:noFill/>
        </p:spPr>
        <p:txBody>
          <a:bodyPr wrap="square" rtlCol="0">
            <a:spAutoFit/>
          </a:bodyPr>
          <a:lstStyle/>
          <a:p>
            <a:r>
              <a:rPr lang="en-US" sz="2400" b="1" u="sng" dirty="0">
                <a:solidFill>
                  <a:srgbClr val="008000"/>
                </a:solidFill>
              </a:rPr>
              <a:t>A non-discovery of B-modes is fine too</a:t>
            </a:r>
            <a:r>
              <a:rPr lang="en-US" sz="2400" dirty="0">
                <a:solidFill>
                  <a:srgbClr val="008000"/>
                </a:solidFill>
              </a:rPr>
              <a:t>: many models predict gravitational waves with a tiny amplitude.  </a:t>
            </a:r>
          </a:p>
          <a:p>
            <a:endParaRPr lang="en-US" dirty="0"/>
          </a:p>
        </p:txBody>
      </p:sp>
      <p:sp>
        <p:nvSpPr>
          <p:cNvPr id="3" name="Rectangle 2">
            <a:extLst>
              <a:ext uri="{FF2B5EF4-FFF2-40B4-BE49-F238E27FC236}">
                <a16:creationId xmlns:a16="http://schemas.microsoft.com/office/drawing/2014/main" id="{30D3161A-DF47-FC42-8ECF-0407C25EA643}"/>
              </a:ext>
            </a:extLst>
          </p:cNvPr>
          <p:cNvSpPr/>
          <p:nvPr/>
        </p:nvSpPr>
        <p:spPr>
          <a:xfrm>
            <a:off x="1371600" y="3198167"/>
            <a:ext cx="6858000" cy="461665"/>
          </a:xfrm>
          <a:prstGeom prst="rect">
            <a:avLst/>
          </a:prstGeom>
        </p:spPr>
        <p:txBody>
          <a:bodyPr wrap="square">
            <a:spAutoFit/>
          </a:bodyPr>
          <a:lstStyle/>
          <a:p>
            <a:r>
              <a:rPr lang="en-US" sz="2400" b="1" dirty="0">
                <a:solidFill>
                  <a:srgbClr val="800000"/>
                </a:solidFill>
              </a:rPr>
              <a:t>BICEP/Keck, </a:t>
            </a:r>
            <a:r>
              <a:rPr lang="en-US" sz="2400" b="1" dirty="0" err="1">
                <a:solidFill>
                  <a:srgbClr val="800000"/>
                </a:solidFill>
              </a:rPr>
              <a:t>LiteBIRD</a:t>
            </a:r>
            <a:r>
              <a:rPr lang="en-US" sz="2400" b="1" dirty="0">
                <a:solidFill>
                  <a:srgbClr val="800000"/>
                </a:solidFill>
              </a:rPr>
              <a:t> and other experiments</a:t>
            </a:r>
          </a:p>
        </p:txBody>
      </p:sp>
      <p:sp>
        <p:nvSpPr>
          <p:cNvPr id="7" name="TextBox 6">
            <a:extLst>
              <a:ext uri="{FF2B5EF4-FFF2-40B4-BE49-F238E27FC236}">
                <a16:creationId xmlns:a16="http://schemas.microsoft.com/office/drawing/2014/main" id="{1F16F3B7-6591-0B41-AF78-D66C24A9E5F9}"/>
              </a:ext>
            </a:extLst>
          </p:cNvPr>
          <p:cNvSpPr txBox="1"/>
          <p:nvPr/>
        </p:nvSpPr>
        <p:spPr>
          <a:xfrm>
            <a:off x="2209800" y="2477009"/>
            <a:ext cx="6172200" cy="584775"/>
          </a:xfrm>
          <a:prstGeom prst="rect">
            <a:avLst/>
          </a:prstGeom>
          <a:noFill/>
        </p:spPr>
        <p:txBody>
          <a:bodyPr wrap="square">
            <a:spAutoFit/>
          </a:bodyPr>
          <a:lstStyle/>
          <a:p>
            <a:r>
              <a:rPr lang="en-US" sz="1600" dirty="0">
                <a:solidFill>
                  <a:srgbClr val="0506D1"/>
                </a:solidFill>
                <a:effectLst/>
                <a:latin typeface="Helvetica" pitchFamily="2" charset="0"/>
              </a:rPr>
              <a:t>A.A. </a:t>
            </a:r>
            <a:r>
              <a:rPr lang="en-US" sz="1600" dirty="0" err="1">
                <a:solidFill>
                  <a:srgbClr val="0506D1"/>
                </a:solidFill>
                <a:effectLst/>
                <a:latin typeface="Helvetica" pitchFamily="2" charset="0"/>
              </a:rPr>
              <a:t>Starobinsky</a:t>
            </a:r>
            <a:r>
              <a:rPr lang="en-US" sz="1600" dirty="0">
                <a:solidFill>
                  <a:srgbClr val="0506D1"/>
                </a:solidFill>
                <a:effectLst/>
                <a:latin typeface="Helvetica" pitchFamily="2" charset="0"/>
              </a:rPr>
              <a:t>, </a:t>
            </a:r>
            <a:r>
              <a:rPr lang="en-US" sz="1600" dirty="0" err="1">
                <a:solidFill>
                  <a:srgbClr val="0506D1"/>
                </a:solidFill>
                <a:effectLst/>
                <a:latin typeface="Helvetica" pitchFamily="2" charset="0"/>
              </a:rPr>
              <a:t>Pis'ma</a:t>
            </a:r>
            <a:r>
              <a:rPr lang="en-US" sz="1600" dirty="0">
                <a:solidFill>
                  <a:srgbClr val="0506D1"/>
                </a:solidFill>
                <a:effectLst/>
                <a:latin typeface="Helvetica" pitchFamily="2" charset="0"/>
              </a:rPr>
              <a:t> </a:t>
            </a:r>
            <a:r>
              <a:rPr lang="en-US" sz="1600" dirty="0" err="1">
                <a:solidFill>
                  <a:srgbClr val="0506D1"/>
                </a:solidFill>
                <a:effectLst/>
                <a:latin typeface="Helvetica" pitchFamily="2" charset="0"/>
              </a:rPr>
              <a:t>Zh</a:t>
            </a:r>
            <a:r>
              <a:rPr lang="en-US" sz="1600" dirty="0">
                <a:solidFill>
                  <a:srgbClr val="0506D1"/>
                </a:solidFill>
                <a:effectLst/>
                <a:latin typeface="Helvetica" pitchFamily="2" charset="0"/>
              </a:rPr>
              <a:t>. </a:t>
            </a:r>
            <a:r>
              <a:rPr lang="en-US" sz="1600" dirty="0" err="1">
                <a:solidFill>
                  <a:srgbClr val="0506D1"/>
                </a:solidFill>
                <a:effectLst/>
                <a:latin typeface="Helvetica" pitchFamily="2" charset="0"/>
              </a:rPr>
              <a:t>Eksp</a:t>
            </a:r>
            <a:r>
              <a:rPr lang="en-US" sz="1600" dirty="0">
                <a:solidFill>
                  <a:srgbClr val="0506D1"/>
                </a:solidFill>
                <a:effectLst/>
                <a:latin typeface="Helvetica" pitchFamily="2" charset="0"/>
              </a:rPr>
              <a:t>. </a:t>
            </a:r>
            <a:r>
              <a:rPr lang="en-US" sz="1600" dirty="0" err="1">
                <a:solidFill>
                  <a:srgbClr val="0506D1"/>
                </a:solidFill>
                <a:effectLst/>
                <a:latin typeface="Helvetica" pitchFamily="2" charset="0"/>
              </a:rPr>
              <a:t>Teor</a:t>
            </a:r>
            <a:r>
              <a:rPr lang="en-US" sz="1600" dirty="0">
                <a:solidFill>
                  <a:srgbClr val="0506D1"/>
                </a:solidFill>
                <a:effectLst/>
                <a:latin typeface="Helvetica" pitchFamily="2" charset="0"/>
              </a:rPr>
              <a:t>. </a:t>
            </a:r>
            <a:r>
              <a:rPr lang="en-US" sz="1600" dirty="0" err="1">
                <a:solidFill>
                  <a:srgbClr val="0506D1"/>
                </a:solidFill>
                <a:effectLst/>
                <a:latin typeface="Helvetica" pitchFamily="2" charset="0"/>
              </a:rPr>
              <a:t>Fiz</a:t>
            </a:r>
            <a:r>
              <a:rPr lang="en-US" sz="1600" dirty="0">
                <a:solidFill>
                  <a:srgbClr val="0506D1"/>
                </a:solidFill>
                <a:effectLst/>
                <a:latin typeface="Helvetica" pitchFamily="2" charset="0"/>
              </a:rPr>
              <a:t>. 30 (1979) 719</a:t>
            </a:r>
          </a:p>
          <a:p>
            <a:r>
              <a:rPr lang="en-US" sz="1600" dirty="0">
                <a:solidFill>
                  <a:srgbClr val="0506D1"/>
                </a:solidFill>
                <a:effectLst/>
                <a:latin typeface="Helvetica" pitchFamily="2" charset="0"/>
              </a:rPr>
              <a:t>V.A. </a:t>
            </a:r>
            <a:r>
              <a:rPr lang="en-US" sz="1600" dirty="0" err="1">
                <a:solidFill>
                  <a:srgbClr val="0506D1"/>
                </a:solidFill>
                <a:effectLst/>
                <a:latin typeface="Helvetica" pitchFamily="2" charset="0"/>
              </a:rPr>
              <a:t>Rubakov</a:t>
            </a:r>
            <a:r>
              <a:rPr lang="en-US" sz="1600" dirty="0">
                <a:solidFill>
                  <a:srgbClr val="0506D1"/>
                </a:solidFill>
                <a:effectLst/>
                <a:latin typeface="Helvetica" pitchFamily="2" charset="0"/>
              </a:rPr>
              <a:t>, M.V. </a:t>
            </a:r>
            <a:r>
              <a:rPr lang="en-US" sz="1600" dirty="0" err="1">
                <a:solidFill>
                  <a:srgbClr val="0506D1"/>
                </a:solidFill>
                <a:effectLst/>
                <a:latin typeface="Helvetica" pitchFamily="2" charset="0"/>
              </a:rPr>
              <a:t>Sazhin</a:t>
            </a:r>
            <a:r>
              <a:rPr lang="en-US" sz="1600" dirty="0">
                <a:solidFill>
                  <a:srgbClr val="0506D1"/>
                </a:solidFill>
                <a:effectLst/>
                <a:latin typeface="Helvetica" pitchFamily="2" charset="0"/>
              </a:rPr>
              <a:t>, A.V. </a:t>
            </a:r>
            <a:r>
              <a:rPr lang="en-US" sz="1600" dirty="0" err="1">
                <a:solidFill>
                  <a:srgbClr val="0506D1"/>
                </a:solidFill>
                <a:effectLst/>
                <a:latin typeface="Helvetica" pitchFamily="2" charset="0"/>
              </a:rPr>
              <a:t>Veryaskin</a:t>
            </a:r>
            <a:r>
              <a:rPr lang="en-US" sz="1600" dirty="0">
                <a:solidFill>
                  <a:srgbClr val="0506D1"/>
                </a:solidFill>
                <a:effectLst/>
                <a:latin typeface="Helvetica" pitchFamily="2" charset="0"/>
              </a:rPr>
              <a:t>, </a:t>
            </a:r>
            <a:r>
              <a:rPr lang="en-US" sz="1600" dirty="0" err="1">
                <a:solidFill>
                  <a:srgbClr val="0506D1"/>
                </a:solidFill>
                <a:effectLst/>
                <a:latin typeface="Helvetica" pitchFamily="2" charset="0"/>
              </a:rPr>
              <a:t>Phys.Lett.B</a:t>
            </a:r>
            <a:r>
              <a:rPr lang="en-US" sz="1600" dirty="0">
                <a:solidFill>
                  <a:srgbClr val="0506D1"/>
                </a:solidFill>
                <a:effectLst/>
                <a:latin typeface="Helvetica" pitchFamily="2" charset="0"/>
              </a:rPr>
              <a:t> 115 (1982)</a:t>
            </a:r>
          </a:p>
        </p:txBody>
      </p:sp>
      <p:sp>
        <p:nvSpPr>
          <p:cNvPr id="8" name="TextBox 7">
            <a:extLst>
              <a:ext uri="{FF2B5EF4-FFF2-40B4-BE49-F238E27FC236}">
                <a16:creationId xmlns:a16="http://schemas.microsoft.com/office/drawing/2014/main" id="{02FD05DF-1A96-C2F9-E3C1-05503D104914}"/>
              </a:ext>
            </a:extLst>
          </p:cNvPr>
          <p:cNvSpPr txBox="1"/>
          <p:nvPr/>
        </p:nvSpPr>
        <p:spPr>
          <a:xfrm>
            <a:off x="740229" y="4642009"/>
            <a:ext cx="8001000" cy="2215991"/>
          </a:xfrm>
          <a:prstGeom prst="rect">
            <a:avLst/>
          </a:prstGeom>
          <a:noFill/>
        </p:spPr>
        <p:txBody>
          <a:bodyPr wrap="square" rtlCol="0">
            <a:spAutoFit/>
          </a:bodyPr>
          <a:lstStyle/>
          <a:p>
            <a:r>
              <a:rPr lang="en-US" sz="2400" dirty="0">
                <a:solidFill>
                  <a:srgbClr val="95051D"/>
                </a:solidFill>
              </a:rPr>
              <a:t>A discovery of inflationary gravitational waves is </a:t>
            </a:r>
            <a:r>
              <a:rPr lang="en-US" sz="2400" b="1" dirty="0">
                <a:solidFill>
                  <a:srgbClr val="95051D"/>
                </a:solidFill>
              </a:rPr>
              <a:t>NOT</a:t>
            </a:r>
            <a:r>
              <a:rPr lang="en-US" sz="2400" dirty="0">
                <a:solidFill>
                  <a:srgbClr val="95051D"/>
                </a:solidFill>
              </a:rPr>
              <a:t> required for proving inflation, but it would be </a:t>
            </a:r>
            <a:r>
              <a:rPr lang="en-US" sz="2400" b="1" dirty="0">
                <a:solidFill>
                  <a:srgbClr val="95051D"/>
                </a:solidFill>
              </a:rPr>
              <a:t>a great gift indeed</a:t>
            </a:r>
            <a:r>
              <a:rPr lang="en-US" sz="2400" dirty="0">
                <a:solidFill>
                  <a:srgbClr val="95051D"/>
                </a:solidFill>
              </a:rPr>
              <a:t>, and not only for inflation, but for investigation of quantum gravity and processes at energies many orders above LHC.</a:t>
            </a:r>
          </a:p>
          <a:p>
            <a:endParaRPr lang="en-US" dirty="0"/>
          </a:p>
        </p:txBody>
      </p:sp>
    </p:spTree>
    <p:extLst>
      <p:ext uri="{BB962C8B-B14F-4D97-AF65-F5344CB8AC3E}">
        <p14:creationId xmlns:p14="http://schemas.microsoft.com/office/powerpoint/2010/main" val="129741530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10019" y="98154"/>
            <a:ext cx="8915400" cy="714983"/>
          </a:xfrm>
        </p:spPr>
        <p:txBody>
          <a:bodyPr>
            <a:scene3d>
              <a:camera prst="orthographicFront"/>
              <a:lightRig rig="threePt" dir="t"/>
            </a:scene3d>
            <a:sp3d extrusionH="57150">
              <a:bevelT w="38100" h="38100"/>
            </a:sp3d>
          </a:bodyPr>
          <a:lstStyle/>
          <a:p>
            <a:pPr algn="ctr">
              <a:defRPr/>
            </a:pPr>
            <a:r>
              <a:rPr lang="en-US" sz="2800" b="1" dirty="0">
                <a:solidFill>
                  <a:srgbClr val="800000"/>
                </a:solidFill>
                <a:effectLst>
                  <a:outerShdw blurRad="50800" dist="38100" dir="2700000" algn="tl" rotWithShape="0">
                    <a:srgbClr val="0506D1">
                      <a:alpha val="43000"/>
                    </a:srgbClr>
                  </a:outerShdw>
                </a:effectLst>
                <a:ea typeface="ＭＳ Ｐゴシック" charset="-128"/>
                <a:cs typeface="ＭＳ Ｐゴシック" charset="-128"/>
              </a:rPr>
              <a:t>Testing predictions of inflation</a:t>
            </a:r>
          </a:p>
        </p:txBody>
      </p:sp>
      <p:sp>
        <p:nvSpPr>
          <p:cNvPr id="5" name="TextBox 4"/>
          <p:cNvSpPr txBox="1"/>
          <p:nvPr/>
        </p:nvSpPr>
        <p:spPr>
          <a:xfrm>
            <a:off x="459952" y="1230399"/>
            <a:ext cx="8215533" cy="76944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1</a:t>
            </a:r>
            <a:r>
              <a:rPr kumimoji="0" lang="en-US" sz="2400" b="0" i="0" u="none" strike="noStrike" kern="1200" cap="none" spc="0" normalizeH="0" baseline="0" noProof="0" dirty="0">
                <a:ln>
                  <a:noFill/>
                </a:ln>
                <a:solidFill>
                  <a:srgbClr val="000000"/>
                </a:solidFill>
                <a:effectLst/>
                <a:uLnTx/>
                <a:uFillTx/>
                <a:latin typeface="Helvetica" charset="0"/>
                <a:ea typeface="ＭＳ Ｐゴシック" charset="0"/>
                <a:cs typeface="+mn-cs"/>
              </a:rPr>
              <a:t>) </a:t>
            </a:r>
            <a:r>
              <a:rPr kumimoji="0" lang="en-US" sz="2000" b="1" i="0" u="none" strike="noStrike" kern="1200" cap="none" spc="0" normalizeH="0" baseline="0" noProof="0" dirty="0">
                <a:ln>
                  <a:noFill/>
                </a:ln>
                <a:solidFill>
                  <a:srgbClr val="7B0416"/>
                </a:solidFill>
                <a:effectLst/>
                <a:uLnTx/>
                <a:uFillTx/>
                <a:latin typeface="Helvetica" charset="0"/>
                <a:ea typeface="ＭＳ Ｐゴシック" charset="0"/>
                <a:cs typeface="+mn-cs"/>
              </a:rPr>
              <a:t>The universe is flat, </a:t>
            </a:r>
            <a:r>
              <a:rPr kumimoji="0" lang="en-US" sz="2000" b="1" i="0" u="none" strike="noStrike" kern="1200" cap="none" spc="0" normalizeH="0" baseline="0" noProof="0" dirty="0">
                <a:ln>
                  <a:noFill/>
                </a:ln>
                <a:solidFill>
                  <a:srgbClr val="7B0416"/>
                </a:solidFill>
                <a:effectLst/>
                <a:uLnTx/>
                <a:uFillTx/>
                <a:latin typeface="Symbol" charset="2"/>
                <a:ea typeface="Symbol" charset="2"/>
                <a:cs typeface="Symbol" charset="2"/>
              </a:rPr>
              <a:t>W</a:t>
            </a:r>
            <a:r>
              <a:rPr kumimoji="0" lang="en-US" sz="2000" b="1" i="0" u="none" strike="noStrike" kern="1200" cap="none" spc="0" normalizeH="0" baseline="0" noProof="0" dirty="0">
                <a:ln>
                  <a:noFill/>
                </a:ln>
                <a:solidFill>
                  <a:srgbClr val="7B0416"/>
                </a:solidFill>
                <a:effectLst/>
                <a:uLnTx/>
                <a:uFillTx/>
                <a:latin typeface="Helvetica" charset="0"/>
                <a:ea typeface="ＭＳ Ｐゴシック" charset="0"/>
                <a:cs typeface="+mn-cs"/>
              </a:rPr>
              <a:t> = 1</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(In the mid-90’s, the consensus was that  </a:t>
            </a:r>
            <a:r>
              <a:rPr kumimoji="0" lang="en-US" sz="2000" b="0" i="0" u="none" strike="noStrike" kern="1200" cap="none" spc="0" normalizeH="0" baseline="0" noProof="0" dirty="0">
                <a:ln>
                  <a:noFill/>
                </a:ln>
                <a:solidFill>
                  <a:srgbClr val="000000"/>
                </a:solidFill>
                <a:effectLst/>
                <a:uLnTx/>
                <a:uFillTx/>
                <a:latin typeface="Symbol" charset="2"/>
                <a:ea typeface="Symbol" charset="2"/>
                <a:cs typeface="Symbol" charset="2"/>
              </a:rPr>
              <a:t>W</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 0.3, until the discovery of dark energy confirming inflation.)  </a:t>
            </a:r>
          </a:p>
        </p:txBody>
      </p:sp>
      <p:sp>
        <p:nvSpPr>
          <p:cNvPr id="6" name="TextBox 5"/>
          <p:cNvSpPr txBox="1"/>
          <p:nvPr/>
        </p:nvSpPr>
        <p:spPr>
          <a:xfrm>
            <a:off x="486916" y="2163062"/>
            <a:ext cx="8093612"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2) The observable part of the universe is </a:t>
            </a:r>
            <a:r>
              <a:rPr kumimoji="0" lang="en-US" sz="2000" b="1" i="0" u="none" strike="noStrike" kern="1200" cap="none" spc="0" normalizeH="0" baseline="0" noProof="0" dirty="0">
                <a:ln>
                  <a:noFill/>
                </a:ln>
                <a:solidFill>
                  <a:srgbClr val="AB0320"/>
                </a:solidFill>
                <a:effectLst/>
                <a:uLnTx/>
                <a:uFillTx/>
                <a:latin typeface="Helvetica" charset="0"/>
                <a:ea typeface="ＭＳ Ｐゴシック" charset="0"/>
                <a:cs typeface="+mn-cs"/>
              </a:rPr>
              <a:t>uniform</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(homogeneous). </a:t>
            </a:r>
          </a:p>
        </p:txBody>
      </p:sp>
      <p:sp>
        <p:nvSpPr>
          <p:cNvPr id="7" name="TextBox 6"/>
          <p:cNvSpPr txBox="1"/>
          <p:nvPr/>
        </p:nvSpPr>
        <p:spPr>
          <a:xfrm>
            <a:off x="486916" y="2717800"/>
            <a:ext cx="8161606" cy="160043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3) It is </a:t>
            </a:r>
            <a:r>
              <a:rPr kumimoji="0" lang="en-US" sz="2000" b="1" i="0" u="none" strike="noStrike" kern="1200" cap="none" spc="0" normalizeH="0" baseline="0" noProof="0" dirty="0">
                <a:ln>
                  <a:noFill/>
                </a:ln>
                <a:solidFill>
                  <a:srgbClr val="AB0320"/>
                </a:solidFill>
                <a:effectLst/>
                <a:uLnTx/>
                <a:uFillTx/>
                <a:latin typeface="Helvetica" charset="0"/>
                <a:ea typeface="ＭＳ Ｐゴシック" charset="0"/>
                <a:cs typeface="+mn-cs"/>
              </a:rPr>
              <a:t>isotropic</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In particular, </a:t>
            </a:r>
            <a:r>
              <a:rPr kumimoji="0" lang="en-US" sz="2000" b="0" i="0" u="none" strike="noStrike" kern="1200" cap="none" spc="0" normalizeH="0" baseline="0" noProof="0" dirty="0">
                <a:ln>
                  <a:noFill/>
                </a:ln>
                <a:solidFill>
                  <a:srgbClr val="AB0320"/>
                </a:solidFill>
                <a:effectLst/>
                <a:uLnTx/>
                <a:uFillTx/>
                <a:latin typeface="Helvetica" charset="0"/>
                <a:ea typeface="ＭＳ Ｐゴシック" charset="0"/>
                <a:cs typeface="+mn-cs"/>
              </a:rPr>
              <a:t>it does not rotate</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(Back in the 80’s we did not know that it is uniform and isotropic at such an incredible level.)</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elvetica" charset="0"/>
              <a:ea typeface="ＭＳ Ｐゴシック" charset="0"/>
              <a:cs typeface="+mn-cs"/>
            </a:endParaRPr>
          </a:p>
        </p:txBody>
      </p:sp>
      <p:sp>
        <p:nvSpPr>
          <p:cNvPr id="8" name="TextBox 7"/>
          <p:cNvSpPr txBox="1"/>
          <p:nvPr/>
        </p:nvSpPr>
        <p:spPr>
          <a:xfrm>
            <a:off x="459952" y="3589648"/>
            <a:ext cx="6934200"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4) Perturbations produced by inflation are </a:t>
            </a:r>
            <a:r>
              <a:rPr kumimoji="0" lang="en-US" sz="2000" b="1" i="0" u="none" strike="noStrike" kern="1200" cap="none" spc="0" normalizeH="0" baseline="0" noProof="0" dirty="0">
                <a:ln>
                  <a:noFill/>
                </a:ln>
                <a:solidFill>
                  <a:srgbClr val="7B0416"/>
                </a:solidFill>
                <a:effectLst/>
                <a:uLnTx/>
                <a:uFillTx/>
                <a:latin typeface="Helvetica" charset="0"/>
                <a:ea typeface="ＭＳ Ｐゴシック" charset="0"/>
                <a:cs typeface="+mn-cs"/>
              </a:rPr>
              <a:t>adiabatic</a:t>
            </a:r>
          </a:p>
        </p:txBody>
      </p:sp>
      <p:sp>
        <p:nvSpPr>
          <p:cNvPr id="9" name="TextBox 8"/>
          <p:cNvSpPr txBox="1"/>
          <p:nvPr/>
        </p:nvSpPr>
        <p:spPr>
          <a:xfrm>
            <a:off x="453454" y="4153720"/>
            <a:ext cx="8215533"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5) Unlike perturbations produced by cosmic strings, inflationary perturbations lead to many </a:t>
            </a:r>
            <a:r>
              <a:rPr kumimoji="0" lang="en-US" sz="2000" b="1" i="0" u="none" strike="noStrike" kern="1200" cap="none" spc="0" normalizeH="0" baseline="0" noProof="0" dirty="0">
                <a:ln>
                  <a:noFill/>
                </a:ln>
                <a:solidFill>
                  <a:srgbClr val="7B0416"/>
                </a:solidFill>
                <a:effectLst/>
                <a:uLnTx/>
                <a:uFillTx/>
                <a:latin typeface="Helvetica" charset="0"/>
                <a:ea typeface="ＭＳ Ｐゴシック" charset="0"/>
                <a:cs typeface="+mn-cs"/>
              </a:rPr>
              <a:t>peaks in the spectrum </a:t>
            </a:r>
          </a:p>
        </p:txBody>
      </p:sp>
      <p:sp>
        <p:nvSpPr>
          <p:cNvPr id="10" name="Rectangle 9"/>
          <p:cNvSpPr/>
          <p:nvPr/>
        </p:nvSpPr>
        <p:spPr>
          <a:xfrm>
            <a:off x="463647" y="5029200"/>
            <a:ext cx="8216705" cy="1015663"/>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6) The large angle TE anti-correlation (WMAP, Planck) is a distinctive signature of </a:t>
            </a:r>
            <a:r>
              <a:rPr kumimoji="0" lang="en-US" sz="2000" b="1" i="0" u="none" strike="noStrike" kern="1200" cap="none" spc="0" normalizeH="0" baseline="0" noProof="0" dirty="0" err="1">
                <a:ln>
                  <a:noFill/>
                </a:ln>
                <a:solidFill>
                  <a:srgbClr val="7B0416"/>
                </a:solidFill>
                <a:effectLst/>
                <a:uLnTx/>
                <a:uFillTx/>
                <a:latin typeface="Helvetica" charset="0"/>
                <a:ea typeface="ＭＳ Ｐゴシック" charset="0"/>
                <a:cs typeface="+mn-cs"/>
              </a:rPr>
              <a:t>superhorizon</a:t>
            </a:r>
            <a:r>
              <a:rPr kumimoji="0" lang="en-US" sz="2000" b="1" i="0" u="none" strike="noStrike" kern="1200" cap="none" spc="0" normalizeH="0" baseline="0" noProof="0" dirty="0">
                <a:ln>
                  <a:noFill/>
                </a:ln>
                <a:solidFill>
                  <a:srgbClr val="7B0416"/>
                </a:solidFill>
                <a:effectLst/>
                <a:uLnTx/>
                <a:uFillTx/>
                <a:latin typeface="Helvetica" charset="0"/>
                <a:ea typeface="ＭＳ Ｐゴシック" charset="0"/>
                <a:cs typeface="+mn-cs"/>
              </a:rPr>
              <a:t> fluctuations </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a:t>
            </a:r>
            <a:r>
              <a:rPr kumimoji="0" lang="en-US" sz="2000" b="0" i="0" u="none" strike="noStrike" kern="1200" cap="none" spc="0" normalizeH="0" baseline="0" noProof="0" dirty="0" err="1">
                <a:ln>
                  <a:noFill/>
                </a:ln>
                <a:solidFill>
                  <a:srgbClr val="000000"/>
                </a:solidFill>
                <a:effectLst/>
                <a:uLnTx/>
                <a:uFillTx/>
                <a:latin typeface="Helvetica" charset="0"/>
                <a:ea typeface="ＭＳ Ｐゴシック" charset="0"/>
                <a:cs typeface="+mn-cs"/>
              </a:rPr>
              <a:t>Spergel</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a:t>
            </a:r>
            <a:r>
              <a:rPr kumimoji="0" lang="en-US" sz="2000" b="0" i="0" u="none" strike="noStrike" kern="1200" cap="none" spc="0" normalizeH="0" baseline="0" noProof="0" dirty="0" err="1">
                <a:ln>
                  <a:noFill/>
                </a:ln>
                <a:solidFill>
                  <a:srgbClr val="000000"/>
                </a:solidFill>
                <a:effectLst/>
                <a:uLnTx/>
                <a:uFillTx/>
                <a:latin typeface="Helvetica" charset="0"/>
                <a:ea typeface="ＭＳ Ｐゴシック" charset="0"/>
                <a:cs typeface="+mn-cs"/>
              </a:rPr>
              <a:t>Zaldarriaga</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1997), ruling out many alternative possibilities</a:t>
            </a:r>
          </a:p>
        </p:txBody>
      </p:sp>
    </p:spTree>
    <p:extLst>
      <p:ext uri="{BB962C8B-B14F-4D97-AF65-F5344CB8AC3E}">
        <p14:creationId xmlns:p14="http://schemas.microsoft.com/office/powerpoint/2010/main" val="396692844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4080" y="304800"/>
            <a:ext cx="8153400" cy="1323439"/>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7) Inflationary perturbations should have a </a:t>
            </a:r>
            <a:r>
              <a:rPr kumimoji="0" lang="en-US" sz="2000" b="1" i="0" u="none" strike="noStrike" kern="1200" cap="none" spc="0" normalizeH="0" baseline="0" noProof="0" dirty="0">
                <a:ln>
                  <a:noFill/>
                </a:ln>
                <a:solidFill>
                  <a:srgbClr val="7B0416"/>
                </a:solidFill>
                <a:effectLst/>
                <a:uLnTx/>
                <a:uFillTx/>
                <a:latin typeface="Helvetica" charset="0"/>
                <a:ea typeface="ＭＳ Ｐゴシック" charset="0"/>
                <a:cs typeface="+mn-cs"/>
              </a:rPr>
              <a:t>nearly flat (but not exactly flat) spectrum</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A small deviation from flatness is one of the distinguishing features of inflation. It is as significant for inflationary theory as the asymptotic freedom for the theory of strong interactions</a:t>
            </a:r>
          </a:p>
        </p:txBody>
      </p:sp>
      <p:sp>
        <p:nvSpPr>
          <p:cNvPr id="3" name="Rectangle 2"/>
          <p:cNvSpPr/>
          <p:nvPr/>
        </p:nvSpPr>
        <p:spPr>
          <a:xfrm>
            <a:off x="448059" y="1722548"/>
            <a:ext cx="8292233" cy="1015663"/>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8) </a:t>
            </a:r>
            <a:r>
              <a:rPr kumimoji="0" lang="en-US" sz="2000" b="1" i="0" u="none" strike="noStrike" kern="1200" cap="none" spc="0" normalizeH="0" baseline="0" noProof="0" dirty="0">
                <a:ln>
                  <a:noFill/>
                </a:ln>
                <a:solidFill>
                  <a:srgbClr val="95051D"/>
                </a:solidFill>
                <a:effectLst/>
                <a:uLnTx/>
                <a:uFillTx/>
                <a:latin typeface="Helvetica" charset="0"/>
                <a:ea typeface="ＭＳ Ｐゴシック" charset="0"/>
                <a:cs typeface="+mn-cs"/>
              </a:rPr>
              <a:t>Inflation produces scalar perturbations</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and </a:t>
            </a:r>
            <a:r>
              <a:rPr kumimoji="0" lang="en-US" sz="2000" b="1" i="0" u="none" strike="noStrike" kern="1200" cap="none" spc="0" normalizeH="0" baseline="0" noProof="0" dirty="0">
                <a:ln>
                  <a:noFill/>
                </a:ln>
                <a:solidFill>
                  <a:srgbClr val="066246"/>
                </a:solidFill>
                <a:effectLst/>
                <a:uLnTx/>
                <a:uFillTx/>
                <a:latin typeface="Helvetica" charset="0"/>
                <a:ea typeface="ＭＳ Ｐゴシック" charset="0"/>
                <a:cs typeface="+mn-cs"/>
              </a:rPr>
              <a:t>tensor perturbations</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with nearly flat spectrum, and </a:t>
            </a:r>
            <a:r>
              <a:rPr kumimoji="0" lang="en-US" sz="2000" b="0" i="0" u="none" strike="noStrike" kern="1200" cap="none" spc="0" normalizeH="0" baseline="0" noProof="0" dirty="0">
                <a:ln>
                  <a:noFill/>
                </a:ln>
                <a:solidFill>
                  <a:srgbClr val="0506D1"/>
                </a:solidFill>
                <a:effectLst/>
                <a:uLnTx/>
                <a:uFillTx/>
                <a:latin typeface="Helvetica" charset="0"/>
                <a:ea typeface="ＭＳ Ｐゴシック" charset="0"/>
                <a:cs typeface="+mn-cs"/>
              </a:rPr>
              <a:t>it </a:t>
            </a:r>
            <a:r>
              <a:rPr kumimoji="0" lang="en-US" sz="2000" b="1" i="0" u="none" strike="noStrike" kern="1200" cap="none" spc="0" normalizeH="0" baseline="0" noProof="0" dirty="0">
                <a:ln>
                  <a:noFill/>
                </a:ln>
                <a:solidFill>
                  <a:srgbClr val="0506D1"/>
                </a:solidFill>
                <a:effectLst/>
                <a:uLnTx/>
                <a:uFillTx/>
                <a:latin typeface="Helvetica" charset="0"/>
                <a:ea typeface="ＭＳ Ｐゴシック" charset="0"/>
                <a:cs typeface="+mn-cs"/>
              </a:rPr>
              <a:t>does not produce vector perturbations</a:t>
            </a:r>
            <a:r>
              <a:rPr kumimoji="0" lang="en-US" sz="2000" b="0" i="0" u="none" strike="noStrike" kern="1200" cap="none" spc="0" normalizeH="0" baseline="0" noProof="0" dirty="0">
                <a:ln>
                  <a:noFill/>
                </a:ln>
                <a:solidFill>
                  <a:srgbClr val="0506D1"/>
                </a:solidFill>
                <a:effectLst/>
                <a:uLnTx/>
                <a:uFillTx/>
                <a:latin typeface="Helvetica" charset="0"/>
                <a:ea typeface="ＭＳ Ｐゴシック" charset="0"/>
                <a:cs typeface="+mn-cs"/>
              </a:rPr>
              <a:t>. </a:t>
            </a:r>
            <a:endPar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endParaRPr>
          </a:p>
        </p:txBody>
      </p:sp>
      <p:sp>
        <p:nvSpPr>
          <p:cNvPr id="11" name="Rectangle 10"/>
          <p:cNvSpPr/>
          <p:nvPr/>
        </p:nvSpPr>
        <p:spPr>
          <a:xfrm>
            <a:off x="413188" y="4295679"/>
            <a:ext cx="8479098" cy="2062103"/>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10) Scalar perturbations are </a:t>
            </a:r>
            <a:r>
              <a:rPr kumimoji="0" lang="en-US" sz="2000" b="1" i="0" u="none" strike="noStrike" kern="1200" cap="none" spc="0" normalizeH="0" baseline="0" noProof="0" dirty="0">
                <a:ln>
                  <a:noFill/>
                </a:ln>
                <a:solidFill>
                  <a:srgbClr val="95051D"/>
                </a:solidFill>
                <a:effectLst/>
                <a:uLnTx/>
                <a:uFillTx/>
                <a:latin typeface="Helvetica" charset="0"/>
                <a:ea typeface="ＭＳ Ｐゴシック" charset="0"/>
                <a:cs typeface="+mn-cs"/>
              </a:rPr>
              <a:t>Gaussian</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In non-inflationary models, the parameter </a:t>
            </a:r>
            <a:r>
              <a:rPr kumimoji="0" lang="en-US" sz="2400" b="0" i="0" u="none" strike="noStrike" kern="1200" cap="none" spc="0" normalizeH="0" baseline="0" noProof="0" dirty="0" err="1">
                <a:ln>
                  <a:noFill/>
                </a:ln>
                <a:solidFill>
                  <a:srgbClr val="7B0416"/>
                </a:solidFill>
                <a:effectLst/>
                <a:uLnTx/>
                <a:uFillTx/>
                <a:latin typeface="Helvetica" charset="0"/>
                <a:ea typeface="ＭＳ Ｐゴシック" charset="0"/>
                <a:cs typeface="+mn-cs"/>
              </a:rPr>
              <a:t>f</a:t>
            </a:r>
            <a:r>
              <a:rPr kumimoji="0" lang="en-US" sz="2400" b="0" i="0" u="none" strike="noStrike" kern="1200" cap="none" spc="0" normalizeH="0" baseline="-25000" noProof="0" dirty="0" err="1">
                <a:ln>
                  <a:noFill/>
                </a:ln>
                <a:solidFill>
                  <a:srgbClr val="7B0416"/>
                </a:solidFill>
                <a:effectLst/>
                <a:uLnTx/>
                <a:uFillTx/>
                <a:latin typeface="Helvetica" charset="0"/>
                <a:ea typeface="ＭＳ Ｐゴシック" charset="0"/>
                <a:cs typeface="+mn-cs"/>
              </a:rPr>
              <a:t>NL</a:t>
            </a:r>
            <a:r>
              <a:rPr kumimoji="0" lang="en-US" sz="2400" b="0" i="0" u="none" strike="noStrike" kern="1200" cap="none" spc="0" normalizeH="0" baseline="30000" noProof="0" dirty="0" err="1">
                <a:ln>
                  <a:noFill/>
                </a:ln>
                <a:solidFill>
                  <a:srgbClr val="7B0416"/>
                </a:solidFill>
                <a:effectLst/>
                <a:uLnTx/>
                <a:uFillTx/>
                <a:latin typeface="Helvetica" charset="0"/>
                <a:ea typeface="ＭＳ Ｐゴシック" charset="0"/>
                <a:cs typeface="+mn-cs"/>
              </a:rPr>
              <a:t>local</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describing the level of local non-</a:t>
            </a:r>
            <a:r>
              <a:rPr kumimoji="0" lang="en-US" sz="2000" b="0" i="0" u="none" strike="noStrike" kern="1200" cap="none" spc="0" normalizeH="0" baseline="0" noProof="0" dirty="0" err="1">
                <a:ln>
                  <a:noFill/>
                </a:ln>
                <a:solidFill>
                  <a:srgbClr val="000000"/>
                </a:solidFill>
                <a:effectLst/>
                <a:uLnTx/>
                <a:uFillTx/>
                <a:latin typeface="Helvetica" charset="0"/>
                <a:ea typeface="ＭＳ Ｐゴシック" charset="0"/>
                <a:cs typeface="+mn-cs"/>
              </a:rPr>
              <a:t>Gaussianity</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can be as large as 10</a:t>
            </a:r>
            <a:r>
              <a:rPr kumimoji="0" lang="en-US" sz="2400" b="0" i="0" u="none" strike="noStrike" kern="1200" cap="none" spc="0" normalizeH="0" baseline="30000" noProof="0" dirty="0">
                <a:ln>
                  <a:noFill/>
                </a:ln>
                <a:solidFill>
                  <a:srgbClr val="000000"/>
                </a:solidFill>
                <a:effectLst/>
                <a:uLnTx/>
                <a:uFillTx/>
                <a:latin typeface="Helvetica" charset="0"/>
                <a:ea typeface="ＭＳ Ｐゴシック" charset="0"/>
                <a:cs typeface="+mn-cs"/>
              </a:rPr>
              <a:t>4</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 but it is </a:t>
            </a:r>
            <a:r>
              <a:rPr kumimoji="0" lang="en-US" sz="2000" b="0" i="0" u="none" strike="noStrike" kern="1200" cap="none" spc="0" normalizeH="0" baseline="0" noProof="0" dirty="0">
                <a:ln>
                  <a:noFill/>
                </a:ln>
                <a:solidFill>
                  <a:srgbClr val="7B0416"/>
                </a:solidFill>
                <a:effectLst/>
                <a:uLnTx/>
                <a:uFillTx/>
                <a:latin typeface="Helvetica" charset="0"/>
                <a:ea typeface="ＭＳ Ｐゴシック" charset="0"/>
                <a:cs typeface="+mn-cs"/>
              </a:rPr>
              <a:t>predicted to be O(1) </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charset="0"/>
                <a:cs typeface="+mn-cs"/>
              </a:rPr>
              <a:t>in all single-field inflationary models. </a:t>
            </a:r>
            <a:r>
              <a:rPr kumimoji="0" lang="en-US" sz="2000" b="1" i="0" u="none" strike="noStrike" kern="1200" cap="none" spc="0" normalizeH="0" baseline="0" noProof="0" dirty="0">
                <a:ln>
                  <a:noFill/>
                </a:ln>
                <a:solidFill>
                  <a:srgbClr val="95051D"/>
                </a:solidFill>
                <a:effectLst/>
                <a:uLnTx/>
                <a:uFillTx/>
                <a:latin typeface="Helvetica" charset="0"/>
                <a:ea typeface="ＭＳ Ｐゴシック" charset="0"/>
                <a:cs typeface="+mn-cs"/>
              </a:rPr>
              <a:t>Confirmed by Planck. </a:t>
            </a:r>
            <a:r>
              <a:rPr kumimoji="0" lang="en-US" sz="2000" b="0" i="0" u="none" strike="noStrike" kern="1200" cap="none" spc="0" normalizeH="0" baseline="0" noProof="0" dirty="0">
                <a:ln>
                  <a:noFill/>
                </a:ln>
                <a:solidFill>
                  <a:srgbClr val="0506D1"/>
                </a:solidFill>
                <a:effectLst/>
                <a:uLnTx/>
                <a:uFillTx/>
                <a:latin typeface="Helvetica" charset="0"/>
                <a:ea typeface="ＭＳ Ｐゴシック" charset="0"/>
                <a:cs typeface="+mn-cs"/>
              </a:rPr>
              <a:t>Prior to the Planck2013 data release, there were rumors that </a:t>
            </a:r>
            <a:r>
              <a:rPr kumimoji="0" lang="en-US" sz="2400" b="0" i="0" u="none" strike="noStrike" kern="1200" cap="none" spc="0" normalizeH="0" baseline="0" noProof="0" dirty="0" err="1">
                <a:ln>
                  <a:noFill/>
                </a:ln>
                <a:solidFill>
                  <a:srgbClr val="0506D1"/>
                </a:solidFill>
                <a:effectLst/>
                <a:uLnTx/>
                <a:uFillTx/>
                <a:latin typeface="Helvetica" charset="0"/>
                <a:ea typeface="ＭＳ Ｐゴシック" charset="0"/>
                <a:cs typeface="+mn-cs"/>
              </a:rPr>
              <a:t>f</a:t>
            </a:r>
            <a:r>
              <a:rPr kumimoji="0" lang="en-US" sz="2400" b="0" i="0" u="none" strike="noStrike" kern="1200" cap="none" spc="0" normalizeH="0" baseline="-25000" noProof="0" dirty="0" err="1">
                <a:ln>
                  <a:noFill/>
                </a:ln>
                <a:solidFill>
                  <a:srgbClr val="0506D1"/>
                </a:solidFill>
                <a:effectLst/>
                <a:uLnTx/>
                <a:uFillTx/>
                <a:latin typeface="Helvetica" charset="0"/>
                <a:ea typeface="ＭＳ Ｐゴシック" charset="0"/>
                <a:cs typeface="+mn-cs"/>
              </a:rPr>
              <a:t>NL</a:t>
            </a:r>
            <a:r>
              <a:rPr kumimoji="0" lang="en-US" sz="2400" b="0" i="0" u="none" strike="noStrike" kern="1200" cap="none" spc="0" normalizeH="0" baseline="30000" noProof="0" dirty="0" err="1">
                <a:ln>
                  <a:noFill/>
                </a:ln>
                <a:solidFill>
                  <a:srgbClr val="0506D1"/>
                </a:solidFill>
                <a:effectLst/>
                <a:uLnTx/>
                <a:uFillTx/>
                <a:latin typeface="Helvetica" charset="0"/>
                <a:ea typeface="ＭＳ Ｐゴシック" charset="0"/>
                <a:cs typeface="+mn-cs"/>
              </a:rPr>
              <a:t>local</a:t>
            </a:r>
            <a:r>
              <a:rPr kumimoji="0" lang="en-US" sz="2400" b="0" i="0" u="none" strike="noStrike" kern="1200" cap="none" spc="0" normalizeH="0" baseline="30000" noProof="0" dirty="0">
                <a:ln>
                  <a:noFill/>
                </a:ln>
                <a:solidFill>
                  <a:srgbClr val="0506D1"/>
                </a:solidFill>
                <a:effectLst/>
                <a:uLnTx/>
                <a:uFillTx/>
                <a:latin typeface="Helvetica" charset="0"/>
                <a:ea typeface="ＭＳ Ｐゴシック" charset="0"/>
                <a:cs typeface="+mn-cs"/>
              </a:rPr>
              <a:t> </a:t>
            </a:r>
            <a:r>
              <a:rPr kumimoji="0" lang="en-US" sz="2000" b="0" i="0" u="none" strike="noStrike" kern="1200" cap="none" spc="0" normalizeH="0" baseline="0" noProof="0" dirty="0">
                <a:ln>
                  <a:noFill/>
                </a:ln>
                <a:solidFill>
                  <a:srgbClr val="0506D1"/>
                </a:solidFill>
                <a:effectLst/>
                <a:uLnTx/>
                <a:uFillTx/>
                <a:latin typeface="Helvetica" charset="0"/>
                <a:ea typeface="ＭＳ Ｐゴシック" charset="0"/>
                <a:cs typeface="+mn-cs"/>
              </a:rPr>
              <a:t> &gt;&gt; O(1), which would rule out </a:t>
            </a:r>
            <a:r>
              <a:rPr kumimoji="0" lang="en-US" sz="2000" b="1" i="0" u="none" strike="noStrike" kern="1200" cap="none" spc="0" normalizeH="0" baseline="0" noProof="0" dirty="0">
                <a:ln>
                  <a:noFill/>
                </a:ln>
                <a:solidFill>
                  <a:srgbClr val="AB0320"/>
                </a:solidFill>
                <a:effectLst/>
                <a:uLnTx/>
                <a:uFillTx/>
                <a:latin typeface="Helvetica" charset="0"/>
                <a:ea typeface="ＭＳ Ｐゴシック" charset="0"/>
                <a:cs typeface="+mn-cs"/>
              </a:rPr>
              <a:t>all</a:t>
            </a:r>
            <a:r>
              <a:rPr kumimoji="0" lang="en-US" sz="2000" b="0" i="0" u="none" strike="noStrike" kern="1200" cap="none" spc="0" normalizeH="0" baseline="0" noProof="0" dirty="0">
                <a:ln>
                  <a:noFill/>
                </a:ln>
                <a:solidFill>
                  <a:srgbClr val="0506D1"/>
                </a:solidFill>
                <a:effectLst/>
                <a:uLnTx/>
                <a:uFillTx/>
                <a:latin typeface="Helvetica" charset="0"/>
                <a:ea typeface="ＭＳ Ｐゴシック" charset="0"/>
                <a:cs typeface="+mn-cs"/>
              </a:rPr>
              <a:t> single field inflationary models </a:t>
            </a:r>
          </a:p>
        </p:txBody>
      </p:sp>
      <p:sp>
        <p:nvSpPr>
          <p:cNvPr id="8" name="TextBox 7">
            <a:extLst>
              <a:ext uri="{FF2B5EF4-FFF2-40B4-BE49-F238E27FC236}">
                <a16:creationId xmlns:a16="http://schemas.microsoft.com/office/drawing/2014/main" id="{DFF5D89D-C49A-1F4D-BB9E-8B16E71CA590}"/>
              </a:ext>
            </a:extLst>
          </p:cNvPr>
          <p:cNvSpPr txBox="1"/>
          <p:nvPr/>
        </p:nvSpPr>
        <p:spPr>
          <a:xfrm>
            <a:off x="448059" y="2832520"/>
            <a:ext cx="8179421" cy="132343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ＭＳ Ｐゴシック"/>
                <a:cs typeface="+mn-cs"/>
              </a:rPr>
              <a:t>9) In the early 80’s it could seem that inflation is ruled out because scalar perturbations are not observed at the expected level 10</a:t>
            </a:r>
            <a:r>
              <a:rPr kumimoji="0" lang="en-US" sz="2000" b="0" i="0" u="none" strike="noStrike" kern="1200" cap="none" spc="0" normalizeH="0" baseline="30000" noProof="0" dirty="0">
                <a:ln>
                  <a:noFill/>
                </a:ln>
                <a:solidFill>
                  <a:srgbClr val="000000"/>
                </a:solidFill>
                <a:effectLst/>
                <a:uLnTx/>
                <a:uFillTx/>
                <a:latin typeface="Helvetica" charset="0"/>
                <a:ea typeface="ＭＳ Ｐゴシック"/>
                <a:cs typeface="+mn-cs"/>
              </a:rPr>
              <a:t>-3 </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a:cs typeface="+mn-cs"/>
              </a:rPr>
              <a:t>required for galaxy formation. Thanks to dark matter, smaller perturbations are sufficient, and they were </a:t>
            </a:r>
            <a:r>
              <a:rPr kumimoji="0" lang="en-US" sz="2000" b="1" i="0" u="none" strike="noStrike" kern="1200" cap="none" spc="0" normalizeH="0" baseline="0" noProof="0" dirty="0">
                <a:ln>
                  <a:noFill/>
                </a:ln>
                <a:solidFill>
                  <a:srgbClr val="95051D"/>
                </a:solidFill>
                <a:effectLst/>
                <a:uLnTx/>
                <a:uFillTx/>
                <a:latin typeface="Helvetica" charset="0"/>
                <a:ea typeface="ＭＳ Ｐゴシック"/>
                <a:cs typeface="+mn-cs"/>
              </a:rPr>
              <a:t>found by COBE</a:t>
            </a:r>
            <a:r>
              <a:rPr kumimoji="0" lang="en-US" sz="2000" b="0" i="0" u="none" strike="noStrike" kern="1200" cap="none" spc="0" normalizeH="0" baseline="0" noProof="0" dirty="0">
                <a:ln>
                  <a:noFill/>
                </a:ln>
                <a:solidFill>
                  <a:srgbClr val="000000"/>
                </a:solidFill>
                <a:effectLst/>
                <a:uLnTx/>
                <a:uFillTx/>
                <a:latin typeface="Helvetica" charset="0"/>
                <a:ea typeface="ＭＳ Ｐゴシック"/>
                <a:cs typeface="+mn-cs"/>
              </a:rPr>
              <a:t>.</a:t>
            </a:r>
          </a:p>
        </p:txBody>
      </p:sp>
    </p:spTree>
    <p:extLst>
      <p:ext uri="{BB962C8B-B14F-4D97-AF65-F5344CB8AC3E}">
        <p14:creationId xmlns:p14="http://schemas.microsoft.com/office/powerpoint/2010/main" val="253949465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E4D7C6-30F4-75B1-54BB-DFE37AC01523}"/>
              </a:ext>
            </a:extLst>
          </p:cNvPr>
          <p:cNvPicPr>
            <a:picLocks noChangeAspect="1"/>
          </p:cNvPicPr>
          <p:nvPr/>
        </p:nvPicPr>
        <p:blipFill>
          <a:blip r:embed="rId2"/>
          <a:stretch>
            <a:fillRect/>
          </a:stretch>
        </p:blipFill>
        <p:spPr>
          <a:xfrm>
            <a:off x="1295401" y="147510"/>
            <a:ext cx="6548316" cy="6558090"/>
          </a:xfrm>
          <a:prstGeom prst="rect">
            <a:avLst/>
          </a:prstGeom>
        </p:spPr>
      </p:pic>
    </p:spTree>
    <p:extLst>
      <p:ext uri="{BB962C8B-B14F-4D97-AF65-F5344CB8AC3E}">
        <p14:creationId xmlns:p14="http://schemas.microsoft.com/office/powerpoint/2010/main" val="413122080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7548160-FD93-EC45-9781-B47D7BB54A78}"/>
              </a:ext>
            </a:extLst>
          </p:cNvPr>
          <p:cNvPicPr>
            <a:picLocks noChangeAspect="1"/>
          </p:cNvPicPr>
          <p:nvPr/>
        </p:nvPicPr>
        <p:blipFill>
          <a:blip r:embed="rId2"/>
          <a:stretch>
            <a:fillRect/>
          </a:stretch>
        </p:blipFill>
        <p:spPr>
          <a:xfrm>
            <a:off x="93332" y="1219200"/>
            <a:ext cx="8957336" cy="5029200"/>
          </a:xfrm>
          <a:prstGeom prst="rect">
            <a:avLst/>
          </a:prstGeom>
        </p:spPr>
      </p:pic>
      <p:sp>
        <p:nvSpPr>
          <p:cNvPr id="4" name="TextBox 3">
            <a:extLst>
              <a:ext uri="{FF2B5EF4-FFF2-40B4-BE49-F238E27FC236}">
                <a16:creationId xmlns:a16="http://schemas.microsoft.com/office/drawing/2014/main" id="{C31B665B-9021-EE46-903E-52926CC78232}"/>
              </a:ext>
            </a:extLst>
          </p:cNvPr>
          <p:cNvSpPr txBox="1"/>
          <p:nvPr/>
        </p:nvSpPr>
        <p:spPr>
          <a:xfrm>
            <a:off x="533400" y="228600"/>
            <a:ext cx="8181975" cy="707886"/>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solidFill>
                  <a:srgbClr val="AB0320"/>
                </a:solidFill>
                <a:effectLst>
                  <a:outerShdw blurRad="190500" dist="88900" dir="2700000" algn="tl" rotWithShape="0">
                    <a:srgbClr val="0506D1">
                      <a:alpha val="76000"/>
                    </a:srgbClr>
                  </a:outerShdw>
                </a:effectLst>
                <a:uLnTx/>
                <a:uFillTx/>
                <a:latin typeface="Calibri"/>
                <a:ea typeface="+mn-ea"/>
                <a:cs typeface="+mn-cs"/>
              </a:rPr>
              <a:t>Planck 2018</a:t>
            </a:r>
            <a:endParaRPr kumimoji="0" lang="en-US" sz="7200" b="1" i="0" u="none" strike="noStrike" kern="1200" cap="none" spc="0" normalizeH="0" baseline="0" noProof="0" dirty="0">
              <a:ln>
                <a:noFill/>
              </a:ln>
              <a:solidFill>
                <a:srgbClr val="AB0320"/>
              </a:solidFill>
              <a:effectLst>
                <a:outerShdw blurRad="190500" dist="88900" dir="2700000" algn="tl" rotWithShape="0">
                  <a:srgbClr val="0506D1">
                    <a:alpha val="76000"/>
                  </a:srgbClr>
                </a:outerShdw>
              </a:effectLst>
              <a:uLnTx/>
              <a:uFillTx/>
              <a:latin typeface="Calibri"/>
              <a:ea typeface="+mn-ea"/>
              <a:cs typeface="+mn-cs"/>
            </a:endParaRPr>
          </a:p>
        </p:txBody>
      </p:sp>
    </p:spTree>
    <p:extLst>
      <p:ext uri="{BB962C8B-B14F-4D97-AF65-F5344CB8AC3E}">
        <p14:creationId xmlns:p14="http://schemas.microsoft.com/office/powerpoint/2010/main" val="23078580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23852" y="46165"/>
            <a:ext cx="8096295" cy="1077218"/>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Calibri"/>
                <a:ea typeface="+mn-ea"/>
                <a:cs typeface="+mn-cs"/>
              </a:rPr>
              <a:t>One can fit all Planck data by a polynomial, with inflation starting at the Planck density</a:t>
            </a:r>
            <a:endParaRPr kumimoji="0" lang="en-US" sz="28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Calibri"/>
              <a:ea typeface="+mn-ea"/>
              <a:cs typeface="+mn-cs"/>
            </a:endParaRPr>
          </a:p>
        </p:txBody>
      </p:sp>
      <p:pic>
        <p:nvPicPr>
          <p:cNvPr id="11" name="Picture 10" descr="Yanagida Potential2.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55709" y="2708275"/>
            <a:ext cx="4907183" cy="3363113"/>
          </a:xfrm>
          <a:prstGeom prst="rect">
            <a:avLst/>
          </a:prstGeom>
        </p:spPr>
      </p:pic>
      <p:sp>
        <p:nvSpPr>
          <p:cNvPr id="13" name="Oval 11"/>
          <p:cNvSpPr>
            <a:spLocks noChangeArrowheads="1"/>
          </p:cNvSpPr>
          <p:nvPr/>
        </p:nvSpPr>
        <p:spPr bwMode="auto">
          <a:xfrm>
            <a:off x="6294110" y="4509751"/>
            <a:ext cx="228600" cy="228600"/>
          </a:xfrm>
          <a:prstGeom prst="ellipse">
            <a:avLst/>
          </a:prstGeom>
          <a:gradFill rotWithShape="0">
            <a:gsLst>
              <a:gs pos="0">
                <a:srgbClr val="FF0000"/>
              </a:gs>
              <a:gs pos="100000">
                <a:srgbClr val="FF0000">
                  <a:gamma/>
                  <a:shade val="46275"/>
                  <a:invGamma/>
                </a:srgbClr>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4" name="Line 11"/>
          <p:cNvSpPr>
            <a:spLocks noChangeShapeType="1"/>
          </p:cNvSpPr>
          <p:nvPr/>
        </p:nvSpPr>
        <p:spPr bwMode="auto">
          <a:xfrm flipH="1">
            <a:off x="7743412" y="3523876"/>
            <a:ext cx="223124" cy="521719"/>
          </a:xfrm>
          <a:prstGeom prst="line">
            <a:avLst/>
          </a:prstGeom>
          <a:noFill/>
          <a:ln w="12700">
            <a:solidFill>
              <a:schemeClr val="tx1"/>
            </a:solidFill>
            <a:round/>
            <a:headEnd type="none"/>
            <a:tailEnd type="arrow" w="med" len="med"/>
          </a:ln>
          <a:extLst>
            <a:ext uri="{909E8E84-426E-40dd-AFC4-6F175D3DCCD1}">
              <a14:hiddenFill xmlns:a14="http://schemas.microsoft.com/office/drawing/2010/main" xmlns="">
                <a:noFill/>
              </a14:hiddenFill>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pic>
        <p:nvPicPr>
          <p:cNvPr id="2" name="Picture 1"/>
          <p:cNvPicPr>
            <a:picLocks noChangeAspect="1"/>
          </p:cNvPicPr>
          <p:nvPr/>
        </p:nvPicPr>
        <p:blipFill>
          <a:blip r:embed="rId3"/>
          <a:stretch>
            <a:fillRect/>
          </a:stretch>
        </p:blipFill>
        <p:spPr>
          <a:xfrm>
            <a:off x="652878" y="1576625"/>
            <a:ext cx="3745885" cy="738935"/>
          </a:xfrm>
          <a:prstGeom prst="rect">
            <a:avLst/>
          </a:prstGeom>
        </p:spPr>
      </p:pic>
      <p:sp>
        <p:nvSpPr>
          <p:cNvPr id="9" name="Oval 11"/>
          <p:cNvSpPr>
            <a:spLocks noChangeArrowheads="1"/>
          </p:cNvSpPr>
          <p:nvPr/>
        </p:nvSpPr>
        <p:spPr bwMode="auto">
          <a:xfrm>
            <a:off x="7952835" y="3241964"/>
            <a:ext cx="228600" cy="228600"/>
          </a:xfrm>
          <a:prstGeom prst="ellipse">
            <a:avLst/>
          </a:prstGeom>
          <a:gradFill rotWithShape="0">
            <a:gsLst>
              <a:gs pos="0">
                <a:srgbClr val="FF0000"/>
              </a:gs>
              <a:gs pos="100000">
                <a:srgbClr val="FF0000">
                  <a:gamma/>
                  <a:shade val="46275"/>
                  <a:invGamma/>
                </a:srgbClr>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4" name="TextBox 3"/>
          <p:cNvSpPr txBox="1"/>
          <p:nvPr/>
        </p:nvSpPr>
        <p:spPr>
          <a:xfrm>
            <a:off x="412599" y="2862078"/>
            <a:ext cx="325966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FF"/>
                </a:solidFill>
                <a:effectLst/>
                <a:uLnTx/>
                <a:uFillTx/>
                <a:latin typeface="Calibri"/>
                <a:ea typeface="+mn-ea"/>
                <a:cs typeface="+mn-cs"/>
              </a:rPr>
              <a:t>3</a:t>
            </a:r>
            <a:r>
              <a:rPr kumimoji="0" lang="en-US" sz="2400" b="0" i="0" u="none" strike="noStrike" kern="1200" cap="none" spc="0" normalizeH="0" baseline="0" noProof="0" dirty="0">
                <a:ln>
                  <a:noFill/>
                </a:ln>
                <a:solidFill>
                  <a:srgbClr val="0000FF"/>
                </a:solidFill>
                <a:effectLst/>
                <a:uLnTx/>
                <a:uFillTx/>
                <a:latin typeface="Calibri"/>
                <a:ea typeface="+mn-ea"/>
                <a:cs typeface="+mn-cs"/>
              </a:rPr>
              <a:t> observables:  </a:t>
            </a:r>
            <a:r>
              <a:rPr kumimoji="0" lang="en-US" sz="2800" b="0" i="0" u="none" strike="noStrike" kern="1200" cap="none" spc="0" normalizeH="0" baseline="0" noProof="0" dirty="0">
                <a:ln>
                  <a:noFill/>
                </a:ln>
                <a:solidFill>
                  <a:srgbClr val="800000"/>
                </a:solidFill>
                <a:effectLst/>
                <a:uLnTx/>
                <a:uFillTx/>
                <a:latin typeface="Calibri"/>
                <a:ea typeface="+mn-ea"/>
                <a:cs typeface="+mn-cs"/>
              </a:rPr>
              <a:t>A</a:t>
            </a:r>
            <a:r>
              <a:rPr kumimoji="0" lang="en-US" sz="3200" b="0" i="0" u="none" strike="noStrike" kern="1200" cap="none" spc="0" normalizeH="0" baseline="-25000" noProof="0" dirty="0">
                <a:ln>
                  <a:noFill/>
                </a:ln>
                <a:solidFill>
                  <a:srgbClr val="800000"/>
                </a:solidFill>
                <a:effectLst/>
                <a:uLnTx/>
                <a:uFillTx/>
                <a:latin typeface="Calibri"/>
                <a:ea typeface="+mn-ea"/>
                <a:cs typeface="+mn-cs"/>
              </a:rPr>
              <a:t>s</a:t>
            </a:r>
            <a:r>
              <a:rPr kumimoji="0" lang="en-US" sz="2800" b="0" i="0" u="none" strike="noStrike" kern="1200" cap="none" spc="0" normalizeH="0" baseline="0" noProof="0" dirty="0">
                <a:ln>
                  <a:noFill/>
                </a:ln>
                <a:solidFill>
                  <a:srgbClr val="800000"/>
                </a:solidFill>
                <a:effectLst/>
                <a:uLnTx/>
                <a:uFillTx/>
                <a:latin typeface="Calibri"/>
                <a:ea typeface="+mn-ea"/>
                <a:cs typeface="+mn-cs"/>
              </a:rPr>
              <a:t>, n</a:t>
            </a:r>
            <a:r>
              <a:rPr kumimoji="0" lang="en-US" sz="3200" b="0" i="0" u="none" strike="noStrike" kern="1200" cap="none" spc="0" normalizeH="0" baseline="-25000" noProof="0" dirty="0">
                <a:ln>
                  <a:noFill/>
                </a:ln>
                <a:solidFill>
                  <a:srgbClr val="800000"/>
                </a:solidFill>
                <a:effectLst/>
                <a:uLnTx/>
                <a:uFillTx/>
                <a:latin typeface="Calibri"/>
                <a:ea typeface="+mn-ea"/>
                <a:cs typeface="+mn-cs"/>
              </a:rPr>
              <a:t>s</a:t>
            </a:r>
            <a:r>
              <a:rPr kumimoji="0" lang="en-US" sz="2800" b="0" i="0" u="none" strike="noStrike" kern="1200" cap="none" spc="0" normalizeH="0" baseline="0" noProof="0" dirty="0">
                <a:ln>
                  <a:noFill/>
                </a:ln>
                <a:solidFill>
                  <a:srgbClr val="800000"/>
                </a:solidFill>
                <a:effectLst/>
                <a:uLnTx/>
                <a:uFillTx/>
                <a:latin typeface="Calibri"/>
                <a:ea typeface="+mn-ea"/>
                <a:cs typeface="+mn-cs"/>
              </a:rPr>
              <a:t>, r</a:t>
            </a:r>
          </a:p>
        </p:txBody>
      </p:sp>
      <p:sp>
        <p:nvSpPr>
          <p:cNvPr id="10" name="TextBox 9"/>
          <p:cNvSpPr txBox="1"/>
          <p:nvPr/>
        </p:nvSpPr>
        <p:spPr>
          <a:xfrm>
            <a:off x="412599" y="3584074"/>
            <a:ext cx="3259667"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00FF"/>
                </a:solidFill>
                <a:effectLst/>
                <a:uLnTx/>
                <a:uFillTx/>
                <a:latin typeface="Calibri"/>
                <a:ea typeface="+mn-ea"/>
                <a:cs typeface="+mn-cs"/>
              </a:rPr>
              <a:t>3</a:t>
            </a:r>
            <a:r>
              <a:rPr kumimoji="0" lang="en-US" sz="2400" b="0" i="0" u="none" strike="noStrike" kern="1200" cap="none" spc="0" normalizeH="0" baseline="0" noProof="0" dirty="0">
                <a:ln>
                  <a:noFill/>
                </a:ln>
                <a:solidFill>
                  <a:srgbClr val="0000FF"/>
                </a:solidFill>
                <a:effectLst/>
                <a:uLnTx/>
                <a:uFillTx/>
                <a:latin typeface="Calibri"/>
                <a:ea typeface="+mn-ea"/>
                <a:cs typeface="+mn-cs"/>
              </a:rPr>
              <a:t> parameters:  </a:t>
            </a:r>
            <a:r>
              <a:rPr kumimoji="0" lang="en-US" sz="2800" b="0" i="0" u="none" strike="noStrike" kern="1200" cap="none" spc="0" normalizeH="0" baseline="0" noProof="0" dirty="0">
                <a:ln>
                  <a:noFill/>
                </a:ln>
                <a:solidFill>
                  <a:srgbClr val="800000"/>
                </a:solidFill>
                <a:effectLst/>
                <a:uLnTx/>
                <a:uFillTx/>
                <a:latin typeface="Calibri"/>
                <a:ea typeface="+mn-ea"/>
                <a:cs typeface="+mn-cs"/>
              </a:rPr>
              <a:t>m, a, b</a:t>
            </a:r>
          </a:p>
        </p:txBody>
      </p:sp>
      <p:sp>
        <p:nvSpPr>
          <p:cNvPr id="6" name="TextBox 5"/>
          <p:cNvSpPr txBox="1"/>
          <p:nvPr/>
        </p:nvSpPr>
        <p:spPr>
          <a:xfrm>
            <a:off x="4724400" y="1295400"/>
            <a:ext cx="4373783"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a:ea typeface="+mn-ea"/>
                <a:cs typeface="+mn-cs"/>
              </a:rPr>
              <a:t>Destri</a:t>
            </a:r>
            <a:r>
              <a:rPr kumimoji="0" lang="en-US" sz="1800" b="0" i="0" u="none" strike="noStrike" kern="1200" cap="none" spc="0" normalizeH="0" baseline="0" noProof="0" dirty="0">
                <a:ln>
                  <a:noFill/>
                </a:ln>
                <a:solidFill>
                  <a:prstClr val="black"/>
                </a:solidFill>
                <a:effectLst/>
                <a:uLnTx/>
                <a:uFillTx/>
                <a:latin typeface="Calibri"/>
                <a:ea typeface="+mn-ea"/>
                <a:cs typeface="+mn-cs"/>
              </a:rPr>
              <a:t>, de Vega, Sanchez, 2007</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Nakayama, Takahashi and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Yanagida</a:t>
            </a:r>
            <a:r>
              <a:rPr kumimoji="0" lang="en-US" sz="1800" b="0" i="0" u="none" strike="noStrike" kern="1200" cap="none" spc="0" normalizeH="0" baseline="0" noProof="0" dirty="0">
                <a:ln>
                  <a:noFill/>
                </a:ln>
                <a:solidFill>
                  <a:prstClr val="black"/>
                </a:solidFill>
                <a:effectLst/>
                <a:uLnTx/>
                <a:uFillTx/>
                <a:latin typeface="Calibri"/>
                <a:ea typeface="+mn-ea"/>
                <a:cs typeface="+mn-cs"/>
              </a:rPr>
              <a:t>, 2013</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a:ea typeface="+mn-ea"/>
                <a:cs typeface="+mn-cs"/>
              </a:rPr>
              <a:t>Kallosh</a:t>
            </a:r>
            <a:r>
              <a:rPr kumimoji="0" lang="en-US" sz="1800" b="0" i="0" u="none" strike="noStrike" kern="1200" cap="none" spc="0" normalizeH="0" baseline="0" noProof="0" dirty="0">
                <a:ln>
                  <a:noFill/>
                </a:ln>
                <a:solidFill>
                  <a:prstClr val="black"/>
                </a:solidFill>
                <a:effectLst/>
                <a:uLnTx/>
                <a:uFillTx/>
                <a:latin typeface="Calibri"/>
                <a:ea typeface="+mn-ea"/>
                <a:cs typeface="+mn-cs"/>
              </a:rPr>
              <a:t>, AL, Westphal  2014</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a:ea typeface="+mn-ea"/>
                <a:cs typeface="+mn-cs"/>
              </a:rPr>
              <a:t>Kallosh</a:t>
            </a:r>
            <a:r>
              <a:rPr kumimoji="0" lang="en-US" sz="1800" b="0" i="0" u="none" strike="noStrike" kern="1200" cap="none" spc="0" normalizeH="0" baseline="0" noProof="0" dirty="0">
                <a:ln>
                  <a:noFill/>
                </a:ln>
                <a:solidFill>
                  <a:prstClr val="black"/>
                </a:solidFill>
                <a:effectLst/>
                <a:uLnTx/>
                <a:uFillTx/>
                <a:latin typeface="Calibri"/>
                <a:ea typeface="+mn-ea"/>
                <a:cs typeface="+mn-cs"/>
              </a:rPr>
              <a:t>, AL, </a:t>
            </a:r>
            <a:r>
              <a:rPr kumimoji="0" lang="en-US" sz="1800" b="0" i="0" u="none" strike="noStrike" kern="1200" cap="none" spc="0" normalizeH="0" baseline="0" noProof="0" dirty="0" err="1">
                <a:ln>
                  <a:noFill/>
                </a:ln>
                <a:solidFill>
                  <a:prstClr val="black"/>
                </a:solidFill>
                <a:effectLst/>
                <a:uLnTx/>
                <a:uFillTx/>
                <a:latin typeface="Calibri"/>
                <a:ea typeface="+mn-ea"/>
                <a:cs typeface="+mn-cs"/>
              </a:rPr>
              <a:t>Roest</a:t>
            </a:r>
            <a:r>
              <a:rPr kumimoji="0" lang="en-US" sz="1800" b="0" i="0" u="none" strike="noStrike" kern="1200" cap="none" spc="0" normalizeH="0" baseline="0" noProof="0" dirty="0">
                <a:ln>
                  <a:noFill/>
                </a:ln>
                <a:solidFill>
                  <a:prstClr val="black"/>
                </a:solidFill>
                <a:effectLst/>
                <a:uLnTx/>
                <a:uFillTx/>
                <a:latin typeface="Calibri"/>
                <a:ea typeface="+mn-ea"/>
                <a:cs typeface="+mn-cs"/>
              </a:rPr>
              <a:t>, Yamada  </a:t>
            </a:r>
            <a:r>
              <a:rPr kumimoji="0" lang="is-IS" sz="1800" b="1" i="0" u="none" strike="noStrike" kern="1200" cap="none" spc="0" normalizeH="0" baseline="0" noProof="0" dirty="0">
                <a:ln>
                  <a:noFill/>
                </a:ln>
                <a:solidFill>
                  <a:prstClr val="black"/>
                </a:solidFill>
                <a:effectLst/>
                <a:uLnTx/>
                <a:uFillTx/>
                <a:latin typeface="Calibri"/>
                <a:ea typeface="+mn-ea"/>
                <a:cs typeface="+mn-cs"/>
                <a:hlinkClick r:id="rId4"/>
              </a:rPr>
              <a:t>1705.09247</a:t>
            </a:r>
            <a:r>
              <a:rPr kumimoji="0" lang="is-IS" sz="1800" b="1" i="0" u="none" strike="noStrike" kern="1200" cap="none" spc="0" normalizeH="0" baseline="0" noProof="0" dirty="0">
                <a:ln>
                  <a:noFill/>
                </a:ln>
                <a:solidFill>
                  <a:prstClr val="black"/>
                </a:solidFill>
                <a:effectLst/>
                <a:uLnTx/>
                <a:uFillTx/>
                <a:latin typeface="Calibri"/>
                <a:ea typeface="+mn-ea"/>
                <a:cs typeface="+mn-cs"/>
              </a:rPr>
              <a:t> </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7" name="TextBox 6"/>
          <p:cNvSpPr txBox="1"/>
          <p:nvPr/>
        </p:nvSpPr>
        <p:spPr>
          <a:xfrm>
            <a:off x="304790" y="4509751"/>
            <a:ext cx="367284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black"/>
                </a:solidFill>
                <a:effectLst/>
                <a:uLnTx/>
                <a:uFillTx/>
                <a:latin typeface="Calibri"/>
                <a:ea typeface="+mn-ea"/>
                <a:cs typeface="+mn-cs"/>
              </a:rPr>
              <a:t>Example: m =10</a:t>
            </a:r>
            <a:r>
              <a:rPr kumimoji="0" lang="en-US" sz="2400" b="0" i="0" u="none" strike="noStrike" kern="1200" cap="none" spc="0" normalizeH="0" baseline="30000" noProof="0">
                <a:ln>
                  <a:noFill/>
                </a:ln>
                <a:solidFill>
                  <a:prstClr val="black"/>
                </a:solidFill>
                <a:effectLst/>
                <a:uLnTx/>
                <a:uFillTx/>
                <a:latin typeface="Calibri"/>
                <a:ea typeface="+mn-ea"/>
                <a:cs typeface="+mn-cs"/>
              </a:rPr>
              <a:t>-5</a:t>
            </a:r>
            <a:r>
              <a:rPr kumimoji="0" lang="en-US" sz="2400" b="0" i="0" u="none" strike="noStrike" kern="1200" cap="none" spc="0" normalizeH="0" baseline="0" noProof="0">
                <a:ln>
                  <a:noFill/>
                </a:ln>
                <a:solidFill>
                  <a:prstClr val="black"/>
                </a:solidFill>
                <a:effectLst/>
                <a:uLnTx/>
                <a:uFillTx/>
                <a:latin typeface="Calibri"/>
                <a:ea typeface="+mn-ea"/>
                <a:cs typeface="+mn-cs"/>
              </a:rPr>
              <a:t>, a = 0.12, b=0.29</a:t>
            </a:r>
          </a:p>
        </p:txBody>
      </p:sp>
      <p:sp>
        <p:nvSpPr>
          <p:cNvPr id="8" name="TextBox 7">
            <a:extLst>
              <a:ext uri="{FF2B5EF4-FFF2-40B4-BE49-F238E27FC236}">
                <a16:creationId xmlns:a16="http://schemas.microsoft.com/office/drawing/2014/main" id="{8E36884D-5035-214E-ACE0-FD325B8A5B10}"/>
              </a:ext>
            </a:extLst>
          </p:cNvPr>
          <p:cNvSpPr txBox="1"/>
          <p:nvPr/>
        </p:nvSpPr>
        <p:spPr>
          <a:xfrm>
            <a:off x="5617965" y="2688389"/>
            <a:ext cx="4036888"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770A29"/>
                </a:solidFill>
                <a:effectLst/>
                <a:uLnTx/>
                <a:uFillTx/>
                <a:latin typeface="Helvetica" charset="0"/>
                <a:ea typeface="+mn-ea"/>
                <a:cs typeface="+mn-cs"/>
              </a:rPr>
              <a:t>No problem with initial conditions</a:t>
            </a:r>
          </a:p>
        </p:txBody>
      </p:sp>
    </p:spTree>
    <p:extLst>
      <p:ext uri="{BB962C8B-B14F-4D97-AF65-F5344CB8AC3E}">
        <p14:creationId xmlns:p14="http://schemas.microsoft.com/office/powerpoint/2010/main" val="66825537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F5300B-50DC-5507-C35F-AFB33F998774}"/>
              </a:ext>
            </a:extLst>
          </p:cNvPr>
          <p:cNvPicPr>
            <a:picLocks noChangeAspect="1"/>
          </p:cNvPicPr>
          <p:nvPr/>
        </p:nvPicPr>
        <p:blipFill>
          <a:blip r:embed="rId2"/>
          <a:stretch>
            <a:fillRect/>
          </a:stretch>
        </p:blipFill>
        <p:spPr>
          <a:xfrm>
            <a:off x="1371600" y="2057400"/>
            <a:ext cx="6551062" cy="3952823"/>
          </a:xfrm>
          <a:prstGeom prst="rect">
            <a:avLst/>
          </a:prstGeom>
        </p:spPr>
      </p:pic>
      <p:sp>
        <p:nvSpPr>
          <p:cNvPr id="6" name="TextBox 5">
            <a:extLst>
              <a:ext uri="{FF2B5EF4-FFF2-40B4-BE49-F238E27FC236}">
                <a16:creationId xmlns:a16="http://schemas.microsoft.com/office/drawing/2014/main" id="{31C431C7-403F-4BE2-B0D0-17293A5A000D}"/>
              </a:ext>
            </a:extLst>
          </p:cNvPr>
          <p:cNvSpPr txBox="1"/>
          <p:nvPr/>
        </p:nvSpPr>
        <p:spPr>
          <a:xfrm>
            <a:off x="647699" y="304800"/>
            <a:ext cx="8001000" cy="1200329"/>
          </a:xfrm>
          <a:prstGeom prst="rect">
            <a:avLst/>
          </a:prstGeom>
          <a:noFill/>
        </p:spPr>
        <p:txBody>
          <a:bodyPr wrap="square" rtlCol="0">
            <a:spAutoFit/>
          </a:bodyPr>
          <a:lstStyle/>
          <a:p>
            <a:pPr algn="ctr"/>
            <a:r>
              <a:rPr lang="en-US" sz="2400" b="1" dirty="0">
                <a:solidFill>
                  <a:srgbClr val="0506D1"/>
                </a:solidFill>
              </a:rPr>
              <a:t>A simple polynomial </a:t>
            </a:r>
            <a:r>
              <a:rPr lang="en-US" sz="2400" b="1" dirty="0" err="1">
                <a:solidFill>
                  <a:srgbClr val="0506D1"/>
                </a:solidFill>
              </a:rPr>
              <a:t>superpotential</a:t>
            </a:r>
            <a:r>
              <a:rPr lang="en-US" sz="2400" b="1" dirty="0">
                <a:solidFill>
                  <a:srgbClr val="0506D1"/>
                </a:solidFill>
              </a:rPr>
              <a:t> with 3 parameters can describe the full range of all possible values of A</a:t>
            </a:r>
            <a:r>
              <a:rPr lang="en-US" sz="2800" b="1" baseline="-25000" dirty="0">
                <a:solidFill>
                  <a:srgbClr val="0506D1"/>
                </a:solidFill>
              </a:rPr>
              <a:t>s</a:t>
            </a:r>
            <a:r>
              <a:rPr lang="en-US" sz="2400" b="1" dirty="0">
                <a:solidFill>
                  <a:srgbClr val="0506D1"/>
                </a:solidFill>
              </a:rPr>
              <a:t>, n</a:t>
            </a:r>
            <a:r>
              <a:rPr lang="en-US" sz="2400" b="1" baseline="-25000" dirty="0">
                <a:solidFill>
                  <a:srgbClr val="0506D1"/>
                </a:solidFill>
              </a:rPr>
              <a:t>s</a:t>
            </a:r>
            <a:r>
              <a:rPr lang="en-US" sz="2400" b="1" dirty="0">
                <a:solidFill>
                  <a:srgbClr val="0506D1"/>
                </a:solidFill>
              </a:rPr>
              <a:t> and r, all the way to r = 0 and n</a:t>
            </a:r>
            <a:r>
              <a:rPr lang="en-US" sz="2400" b="1" baseline="-25000" dirty="0">
                <a:solidFill>
                  <a:srgbClr val="0506D1"/>
                </a:solidFill>
              </a:rPr>
              <a:t>s</a:t>
            </a:r>
            <a:r>
              <a:rPr lang="en-US" sz="2400" b="1" dirty="0">
                <a:solidFill>
                  <a:srgbClr val="0506D1"/>
                </a:solidFill>
              </a:rPr>
              <a:t> = 1</a:t>
            </a:r>
          </a:p>
        </p:txBody>
      </p:sp>
      <p:sp>
        <p:nvSpPr>
          <p:cNvPr id="8" name="TextBox 7">
            <a:extLst>
              <a:ext uri="{FF2B5EF4-FFF2-40B4-BE49-F238E27FC236}">
                <a16:creationId xmlns:a16="http://schemas.microsoft.com/office/drawing/2014/main" id="{D1E8CA94-8277-30D6-8B0D-B09DB61391A7}"/>
              </a:ext>
            </a:extLst>
          </p:cNvPr>
          <p:cNvSpPr txBox="1"/>
          <p:nvPr/>
        </p:nvSpPr>
        <p:spPr>
          <a:xfrm>
            <a:off x="6248400" y="1447800"/>
            <a:ext cx="4343400"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a:ea typeface="+mn-ea"/>
                <a:cs typeface="+mn-cs"/>
              </a:rPr>
              <a:t>Kallosh</a:t>
            </a:r>
            <a:r>
              <a:rPr kumimoji="0" lang="en-US" sz="1800" b="0" i="0" u="none" strike="noStrike" kern="1200" cap="none" spc="0" normalizeH="0" baseline="0" noProof="0" dirty="0">
                <a:ln>
                  <a:noFill/>
                </a:ln>
                <a:solidFill>
                  <a:prstClr val="black"/>
                </a:solidFill>
                <a:effectLst/>
                <a:uLnTx/>
                <a:uFillTx/>
                <a:latin typeface="Calibri"/>
                <a:ea typeface="+mn-ea"/>
                <a:cs typeface="+mn-cs"/>
              </a:rPr>
              <a:t>, AL, Westphal  2014</a:t>
            </a:r>
          </a:p>
        </p:txBody>
      </p:sp>
    </p:spTree>
    <p:extLst>
      <p:ext uri="{BB962C8B-B14F-4D97-AF65-F5344CB8AC3E}">
        <p14:creationId xmlns:p14="http://schemas.microsoft.com/office/powerpoint/2010/main" val="3152747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4954FAE-2127-7050-E828-FF493707366F}"/>
              </a:ext>
            </a:extLst>
          </p:cNvPr>
          <p:cNvPicPr>
            <a:picLocks noChangeAspect="1"/>
          </p:cNvPicPr>
          <p:nvPr/>
        </p:nvPicPr>
        <p:blipFill rotWithShape="1">
          <a:blip r:embed="rId3"/>
          <a:srcRect t="9731" r="2" b="10280"/>
          <a:stretch/>
        </p:blipFill>
        <p:spPr>
          <a:xfrm>
            <a:off x="-30956" y="0"/>
            <a:ext cx="9205912" cy="6903619"/>
          </a:xfrm>
          <a:prstGeom prst="rect">
            <a:avLst/>
          </a:prstGeom>
          <a:noFill/>
        </p:spPr>
      </p:pic>
    </p:spTree>
    <p:extLst>
      <p:ext uri="{BB962C8B-B14F-4D97-AF65-F5344CB8AC3E}">
        <p14:creationId xmlns:p14="http://schemas.microsoft.com/office/powerpoint/2010/main" val="274094177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6CB81A1-785E-BD41-B3A6-8A0BC998C731}"/>
              </a:ext>
            </a:extLst>
          </p:cNvPr>
          <p:cNvPicPr>
            <a:picLocks noChangeAspect="1"/>
          </p:cNvPicPr>
          <p:nvPr/>
        </p:nvPicPr>
        <p:blipFill>
          <a:blip r:embed="rId2"/>
          <a:stretch>
            <a:fillRect/>
          </a:stretch>
        </p:blipFill>
        <p:spPr>
          <a:xfrm>
            <a:off x="685800" y="762000"/>
            <a:ext cx="8148121" cy="5945442"/>
          </a:xfrm>
          <a:prstGeom prst="rect">
            <a:avLst/>
          </a:prstGeom>
        </p:spPr>
      </p:pic>
      <p:sp>
        <p:nvSpPr>
          <p:cNvPr id="3" name="TextBox 2">
            <a:extLst>
              <a:ext uri="{FF2B5EF4-FFF2-40B4-BE49-F238E27FC236}">
                <a16:creationId xmlns:a16="http://schemas.microsoft.com/office/drawing/2014/main" id="{B7C2D869-6F8B-F643-8B4F-2A400FD2560A}"/>
              </a:ext>
            </a:extLst>
          </p:cNvPr>
          <p:cNvSpPr txBox="1"/>
          <p:nvPr/>
        </p:nvSpPr>
        <p:spPr>
          <a:xfrm>
            <a:off x="134951" y="136078"/>
            <a:ext cx="8945216" cy="523220"/>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2800" b="1" dirty="0">
                <a:solidFill>
                  <a:srgbClr val="0000FF"/>
                </a:solidFill>
              </a:rPr>
              <a:t>List of models favored by Planck2018</a:t>
            </a:r>
            <a:endParaRPr lang="en-US" sz="3200" b="1" dirty="0">
              <a:solidFill>
                <a:srgbClr val="0000FF"/>
              </a:solidFill>
              <a:latin typeface="Helvetica" charset="0"/>
            </a:endParaRPr>
          </a:p>
        </p:txBody>
      </p:sp>
    </p:spTree>
    <p:extLst>
      <p:ext uri="{BB962C8B-B14F-4D97-AF65-F5344CB8AC3E}">
        <p14:creationId xmlns:p14="http://schemas.microsoft.com/office/powerpoint/2010/main" val="181258836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34951" y="136078"/>
            <a:ext cx="8945216" cy="584775"/>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Helvetica" charset="0"/>
                <a:ea typeface="ＭＳ Ｐゴシック" charset="0"/>
                <a:cs typeface="+mn-cs"/>
              </a:rPr>
              <a:t>Planck 2018:   </a:t>
            </a:r>
            <a:r>
              <a:rPr kumimoji="0" lang="en-US" sz="2800" b="1" i="0" u="none" strike="noStrike" kern="1200" cap="none" spc="0" normalizeH="0" baseline="0" noProof="0" dirty="0">
                <a:ln>
                  <a:noFill/>
                </a:ln>
                <a:solidFill>
                  <a:srgbClr val="0000FF"/>
                </a:solidFill>
                <a:effectLst/>
                <a:uLnTx/>
                <a:uFillTx/>
                <a:latin typeface="Helvetica" charset="0"/>
                <a:ea typeface="ＭＳ Ｐゴシック" charset="0"/>
                <a:cs typeface="+mn-cs"/>
              </a:rPr>
              <a:t>Not all theories fit the data</a:t>
            </a:r>
            <a:r>
              <a:rPr kumimoji="0" lang="en-US" sz="28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Helvetica" charset="0"/>
                <a:ea typeface="ＭＳ Ｐゴシック" charset="0"/>
                <a:cs typeface="+mn-cs"/>
              </a:rPr>
              <a:t> </a:t>
            </a:r>
            <a:endParaRPr kumimoji="0" lang="en-US" sz="3200" b="1" i="0" u="none" strike="noStrike" kern="1200" cap="none" spc="0" normalizeH="0" baseline="0" noProof="0" dirty="0">
              <a:ln>
                <a:noFill/>
              </a:ln>
              <a:solidFill>
                <a:srgbClr val="0000FF"/>
              </a:solidFill>
              <a:effectLst/>
              <a:uLnTx/>
              <a:uFillTx/>
              <a:latin typeface="Helvetica" charset="0"/>
              <a:ea typeface="ＭＳ Ｐゴシック" charset="0"/>
              <a:cs typeface="+mn-cs"/>
            </a:endParaRPr>
          </a:p>
        </p:txBody>
      </p:sp>
      <p:pic>
        <p:nvPicPr>
          <p:cNvPr id="4" name="Picture 3">
            <a:extLst>
              <a:ext uri="{FF2B5EF4-FFF2-40B4-BE49-F238E27FC236}">
                <a16:creationId xmlns:a16="http://schemas.microsoft.com/office/drawing/2014/main" id="{AB3BFF1E-4E92-414E-AC27-ED0C89C6F256}"/>
              </a:ext>
            </a:extLst>
          </p:cNvPr>
          <p:cNvPicPr>
            <a:picLocks noChangeAspect="1"/>
          </p:cNvPicPr>
          <p:nvPr/>
        </p:nvPicPr>
        <p:blipFill>
          <a:blip r:embed="rId2"/>
          <a:stretch>
            <a:fillRect/>
          </a:stretch>
        </p:blipFill>
        <p:spPr>
          <a:xfrm>
            <a:off x="134951" y="1428913"/>
            <a:ext cx="9043711" cy="5255591"/>
          </a:xfrm>
          <a:prstGeom prst="rect">
            <a:avLst/>
          </a:prstGeom>
        </p:spPr>
      </p:pic>
      <p:sp>
        <p:nvSpPr>
          <p:cNvPr id="28" name="TextBox 27">
            <a:extLst>
              <a:ext uri="{FF2B5EF4-FFF2-40B4-BE49-F238E27FC236}">
                <a16:creationId xmlns:a16="http://schemas.microsoft.com/office/drawing/2014/main" id="{4C3AA9CF-9042-034B-A976-9373934E4493}"/>
              </a:ext>
            </a:extLst>
          </p:cNvPr>
          <p:cNvSpPr txBox="1"/>
          <p:nvPr/>
        </p:nvSpPr>
        <p:spPr>
          <a:xfrm>
            <a:off x="824141" y="4894289"/>
            <a:ext cx="2196457"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7030A0"/>
                </a:solidFill>
                <a:effectLst/>
                <a:uLnTx/>
                <a:uFillTx/>
                <a:latin typeface="Helvetica" charset="0"/>
                <a:ea typeface="ＭＳ Ｐゴシック" charset="0"/>
                <a:cs typeface="+mn-cs"/>
              </a:rPr>
              <a:t>Natural Inflation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437C2"/>
                </a:solidFill>
                <a:effectLst/>
                <a:uLnTx/>
                <a:uFillTx/>
                <a:latin typeface="Helvetica" charset="0"/>
                <a:ea typeface="ＭＳ Ｐゴシック" charset="0"/>
                <a:cs typeface="+mn-cs"/>
              </a:rPr>
              <a:t>axion flat direction</a:t>
            </a:r>
          </a:p>
        </p:txBody>
      </p:sp>
      <p:sp>
        <p:nvSpPr>
          <p:cNvPr id="29" name="TextBox 28">
            <a:extLst>
              <a:ext uri="{FF2B5EF4-FFF2-40B4-BE49-F238E27FC236}">
                <a16:creationId xmlns:a16="http://schemas.microsoft.com/office/drawing/2014/main" id="{4907E892-DF73-B643-9389-F324C8E055AD}"/>
              </a:ext>
            </a:extLst>
          </p:cNvPr>
          <p:cNvSpPr txBox="1"/>
          <p:nvPr/>
        </p:nvSpPr>
        <p:spPr>
          <a:xfrm>
            <a:off x="4536442" y="4844312"/>
            <a:ext cx="205738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err="1">
                <a:ln>
                  <a:noFill/>
                </a:ln>
                <a:solidFill>
                  <a:srgbClr val="7030A0"/>
                </a:solidFill>
                <a:effectLst/>
                <a:uLnTx/>
                <a:uFillTx/>
                <a:latin typeface="Helvetica" charset="0"/>
                <a:ea typeface="ＭＳ Ｐゴシック" charset="0"/>
                <a:cs typeface="+mn-cs"/>
              </a:rPr>
              <a:t>Monodromy</a:t>
            </a:r>
            <a:endParaRPr kumimoji="0" lang="en-US" sz="1600" b="1" i="0" u="none" strike="noStrike" kern="1200" cap="none" spc="0" normalizeH="0" baseline="0" noProof="0" dirty="0">
              <a:ln>
                <a:noFill/>
              </a:ln>
              <a:solidFill>
                <a:srgbClr val="7030A0"/>
              </a:solidFill>
              <a:effectLst/>
              <a:uLnTx/>
              <a:uFillTx/>
              <a:latin typeface="Helvetica" charset="0"/>
              <a:ea typeface="ＭＳ Ｐゴシック" charset="0"/>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437C2"/>
                </a:solidFill>
                <a:effectLst/>
                <a:uLnTx/>
                <a:uFillTx/>
                <a:latin typeface="Helvetica" charset="0"/>
                <a:ea typeface="ＭＳ Ｐゴシック" charset="0"/>
                <a:cs typeface="+mn-cs"/>
              </a:rPr>
              <a:t>axion flat direction</a:t>
            </a:r>
          </a:p>
        </p:txBody>
      </p:sp>
      <p:sp>
        <p:nvSpPr>
          <p:cNvPr id="37" name="TextBox 36">
            <a:extLst>
              <a:ext uri="{FF2B5EF4-FFF2-40B4-BE49-F238E27FC236}">
                <a16:creationId xmlns:a16="http://schemas.microsoft.com/office/drawing/2014/main" id="{2AC2E241-B2AF-8E43-B0B7-B4CE2F8D4382}"/>
              </a:ext>
            </a:extLst>
          </p:cNvPr>
          <p:cNvSpPr txBox="1"/>
          <p:nvPr/>
        </p:nvSpPr>
        <p:spPr>
          <a:xfrm>
            <a:off x="533700" y="700881"/>
            <a:ext cx="8071458" cy="7386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solidFill>
                  <a:srgbClr val="800000"/>
                </a:solidFill>
                <a:effectLst>
                  <a:outerShdw blurRad="50800" dist="38100" dir="2700000" algn="tl" rotWithShape="0">
                    <a:srgbClr val="0506D1">
                      <a:alpha val="43000"/>
                    </a:srgbClr>
                  </a:outerShdw>
                </a:effectLst>
                <a:uLnTx/>
                <a:uFillTx/>
                <a:latin typeface="Symbol" charset="2"/>
                <a:ea typeface="ＭＳ Ｐゴシック" charset="-128"/>
                <a:cs typeface="Symbol" charset="2"/>
              </a:rPr>
              <a:t>         </a:t>
            </a:r>
            <a:r>
              <a:rPr kumimoji="0" lang="en-US" sz="2400" b="1" i="0" u="none" strike="noStrike" kern="0" cap="none" spc="0" normalizeH="0" baseline="0" noProof="0" dirty="0">
                <a:ln>
                  <a:noFill/>
                </a:ln>
                <a:solidFill>
                  <a:srgbClr val="800000"/>
                </a:solidFill>
                <a:effectLst>
                  <a:outerShdw blurRad="50800" dist="38100" dir="2700000" algn="tl" rotWithShape="0">
                    <a:srgbClr val="0506D1">
                      <a:alpha val="43000"/>
                    </a:srgbClr>
                  </a:outerShdw>
                </a:effectLst>
                <a:uLnTx/>
                <a:uFillTx/>
                <a:latin typeface="Symbol" charset="2"/>
                <a:ea typeface="ＭＳ Ｐゴシック" charset="-128"/>
                <a:cs typeface="Symbol" charset="2"/>
              </a:rPr>
              <a:t>a</a:t>
            </a:r>
            <a:r>
              <a:rPr kumimoji="0" lang="en-US" sz="1800" b="1" i="0" u="none" strike="noStrike" kern="0" cap="none" spc="0" normalizeH="0" baseline="0" noProof="0" dirty="0">
                <a:ln>
                  <a:noFill/>
                </a:ln>
                <a:solidFill>
                  <a:srgbClr val="800000"/>
                </a:solidFill>
                <a:effectLst>
                  <a:outerShdw blurRad="50800" dist="38100" dir="2700000" algn="tl" rotWithShape="0">
                    <a:srgbClr val="0506D1">
                      <a:alpha val="43000"/>
                    </a:srgbClr>
                  </a:outerShdw>
                </a:effectLst>
                <a:uLnTx/>
                <a:uFillTx/>
                <a:latin typeface="Helvetica" charset="0"/>
                <a:ea typeface="ＭＳ Ｐゴシック" charset="-128"/>
                <a:cs typeface="ＭＳ Ｐゴシック" charset="-128"/>
              </a:rPr>
              <a:t>-attractors, </a:t>
            </a:r>
            <a:r>
              <a:rPr kumimoji="0" lang="en-US" sz="1800" b="1" i="0" u="none" strike="noStrike" kern="0" cap="none" spc="0" normalizeH="0" baseline="0" noProof="0" dirty="0" err="1">
                <a:ln>
                  <a:noFill/>
                </a:ln>
                <a:solidFill>
                  <a:srgbClr val="800000"/>
                </a:solidFill>
                <a:effectLst>
                  <a:outerShdw blurRad="50800" dist="38100" dir="2700000" algn="tl" rotWithShape="0">
                    <a:srgbClr val="0506D1">
                      <a:alpha val="43000"/>
                    </a:srgbClr>
                  </a:outerShdw>
                </a:effectLst>
                <a:uLnTx/>
                <a:uFillTx/>
                <a:latin typeface="Helvetica" charset="0"/>
                <a:ea typeface="ＭＳ Ｐゴシック" charset="-128"/>
                <a:cs typeface="ＭＳ Ｐゴシック" charset="-128"/>
              </a:rPr>
              <a:t>Starobinsky</a:t>
            </a:r>
            <a:r>
              <a:rPr kumimoji="0" lang="en-US" sz="1800" b="1" i="0" u="none" strike="noStrike" kern="0" cap="none" spc="0" normalizeH="0" baseline="0" noProof="0" dirty="0">
                <a:ln>
                  <a:noFill/>
                </a:ln>
                <a:solidFill>
                  <a:srgbClr val="800000"/>
                </a:solidFill>
                <a:effectLst>
                  <a:outerShdw blurRad="50800" dist="38100" dir="2700000" algn="tl" rotWithShape="0">
                    <a:srgbClr val="0506D1">
                      <a:alpha val="43000"/>
                    </a:srgbClr>
                  </a:outerShdw>
                </a:effectLst>
                <a:uLnTx/>
                <a:uFillTx/>
                <a:latin typeface="Helvetica" charset="0"/>
                <a:ea typeface="ＭＳ Ｐゴシック" charset="-128"/>
                <a:cs typeface="ＭＳ Ｐゴシック" charset="-128"/>
              </a:rPr>
              <a:t>, Higgs, fiber inflation, D-brane inflation </a:t>
            </a:r>
            <a:r>
              <a:rPr kumimoji="0" lang="en-US" sz="1800" b="1" i="0" u="none" strike="noStrike" kern="1200" cap="none" spc="0" normalizeH="0" baseline="0" noProof="0" dirty="0" err="1">
                <a:ln>
                  <a:noFill/>
                </a:ln>
                <a:solidFill>
                  <a:srgbClr val="0437C2"/>
                </a:solidFill>
                <a:effectLst/>
                <a:uLnTx/>
                <a:uFillTx/>
                <a:latin typeface="Helvetica" charset="0"/>
                <a:ea typeface="ＭＳ Ｐゴシック" charset="0"/>
                <a:cs typeface="+mn-cs"/>
              </a:rPr>
              <a:t>saxion</a:t>
            </a:r>
            <a:r>
              <a:rPr kumimoji="0" lang="en-US" sz="1800" b="0" i="0" u="none" strike="noStrike" kern="1200" cap="none" spc="0" normalizeH="0" baseline="0" noProof="0" dirty="0">
                <a:ln>
                  <a:noFill/>
                </a:ln>
                <a:solidFill>
                  <a:srgbClr val="0437C2"/>
                </a:solidFill>
                <a:effectLst/>
                <a:uLnTx/>
                <a:uFillTx/>
                <a:latin typeface="Helvetica" charset="0"/>
                <a:ea typeface="ＭＳ Ｐゴシック" charset="0"/>
                <a:cs typeface="+mn-cs"/>
              </a:rPr>
              <a:t> flat direction</a:t>
            </a:r>
            <a:r>
              <a:rPr kumimoji="0" lang="en-US" sz="1800" b="1" i="0" u="none" strike="noStrike" kern="1200" cap="none" spc="0" normalizeH="0" baseline="0" noProof="0" dirty="0">
                <a:ln>
                  <a:noFill/>
                </a:ln>
                <a:solidFill>
                  <a:srgbClr val="0437C2"/>
                </a:solidFill>
                <a:effectLst/>
                <a:uLnTx/>
                <a:uFillTx/>
                <a:latin typeface="Helvetica" charset="0"/>
                <a:ea typeface="ＭＳ Ｐゴシック" charset="0"/>
                <a:cs typeface="+mn-cs"/>
              </a:rPr>
              <a:t>: </a:t>
            </a:r>
            <a:r>
              <a:rPr kumimoji="0" lang="en-US" sz="1800" b="1" i="0" u="sng" strike="noStrike" kern="1200" cap="none" spc="0" normalizeH="0" baseline="0" noProof="0" dirty="0">
                <a:ln>
                  <a:noFill/>
                </a:ln>
                <a:solidFill>
                  <a:srgbClr val="C00000"/>
                </a:solidFill>
                <a:effectLst/>
                <a:uLnTx/>
                <a:uFillTx/>
                <a:latin typeface="Helvetica" charset="0"/>
                <a:ea typeface="ＭＳ Ｐゴシック" charset="0"/>
                <a:cs typeface="+mn-cs"/>
              </a:rPr>
              <a:t>plateau potentials</a:t>
            </a:r>
          </a:p>
        </p:txBody>
      </p:sp>
      <p:sp>
        <p:nvSpPr>
          <p:cNvPr id="3" name="TextBox 2">
            <a:extLst>
              <a:ext uri="{FF2B5EF4-FFF2-40B4-BE49-F238E27FC236}">
                <a16:creationId xmlns:a16="http://schemas.microsoft.com/office/drawing/2014/main" id="{34E7169E-2005-5A48-8922-CF424271E2B5}"/>
              </a:ext>
            </a:extLst>
          </p:cNvPr>
          <p:cNvSpPr txBox="1"/>
          <p:nvPr/>
        </p:nvSpPr>
        <p:spPr>
          <a:xfrm>
            <a:off x="8001377" y="3161808"/>
            <a:ext cx="582211"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Helvetica" charset="0"/>
                <a:ea typeface="ＭＳ Ｐゴシック" charset="0"/>
                <a:cs typeface="+mn-cs"/>
              </a:rPr>
              <a:t>2013</a:t>
            </a:r>
          </a:p>
        </p:txBody>
      </p:sp>
      <p:sp>
        <p:nvSpPr>
          <p:cNvPr id="5" name="TextBox 4">
            <a:extLst>
              <a:ext uri="{FF2B5EF4-FFF2-40B4-BE49-F238E27FC236}">
                <a16:creationId xmlns:a16="http://schemas.microsoft.com/office/drawing/2014/main" id="{DCB61B75-4CFE-2A4E-B48E-A66BF7F9F6C0}"/>
              </a:ext>
            </a:extLst>
          </p:cNvPr>
          <p:cNvSpPr txBox="1"/>
          <p:nvPr/>
        </p:nvSpPr>
        <p:spPr>
          <a:xfrm>
            <a:off x="1600200" y="5382579"/>
            <a:ext cx="582211"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Helvetica" charset="0"/>
                <a:ea typeface="ＭＳ Ｐゴシック" charset="0"/>
                <a:cs typeface="+mn-cs"/>
              </a:rPr>
              <a:t>1990</a:t>
            </a:r>
          </a:p>
        </p:txBody>
      </p:sp>
      <p:cxnSp>
        <p:nvCxnSpPr>
          <p:cNvPr id="14" name="Straight Arrow Connector 13">
            <a:extLst>
              <a:ext uri="{FF2B5EF4-FFF2-40B4-BE49-F238E27FC236}">
                <a16:creationId xmlns:a16="http://schemas.microsoft.com/office/drawing/2014/main" id="{09845A89-538F-3741-BA4D-333315F65464}"/>
              </a:ext>
            </a:extLst>
          </p:cNvPr>
          <p:cNvCxnSpPr/>
          <p:nvPr/>
        </p:nvCxnSpPr>
        <p:spPr bwMode="auto">
          <a:xfrm>
            <a:off x="2610770" y="1372478"/>
            <a:ext cx="0" cy="46419"/>
          </a:xfrm>
          <a:prstGeom prst="straightConnector1">
            <a:avLst/>
          </a:prstGeom>
          <a:solidFill>
            <a:srgbClr val="CC99FF"/>
          </a:solidFill>
          <a:ln w="12700" cap="flat" cmpd="sng" algn="ctr">
            <a:solidFill>
              <a:srgbClr val="FFFFFF"/>
            </a:solidFill>
            <a:prstDash val="solid"/>
            <a:round/>
            <a:headEnd type="none" w="med" len="med"/>
            <a:tailEnd type="triangle"/>
          </a:ln>
          <a:effectLst/>
        </p:spPr>
      </p:cxnSp>
      <p:sp>
        <p:nvSpPr>
          <p:cNvPr id="16" name="Title 1">
            <a:extLst>
              <a:ext uri="{FF2B5EF4-FFF2-40B4-BE49-F238E27FC236}">
                <a16:creationId xmlns:a16="http://schemas.microsoft.com/office/drawing/2014/main" id="{3F7339D4-1912-F242-81C8-91C3ECBEBE2E}"/>
              </a:ext>
            </a:extLst>
          </p:cNvPr>
          <p:cNvSpPr txBox="1">
            <a:spLocks/>
          </p:cNvSpPr>
          <p:nvPr/>
        </p:nvSpPr>
        <p:spPr bwMode="auto">
          <a:xfrm>
            <a:off x="4187739" y="1529871"/>
            <a:ext cx="2286000" cy="838200"/>
          </a:xfrm>
          <a:prstGeom prst="rect">
            <a:avLst/>
          </a:prstGeom>
          <a:noFill/>
          <a:ln w="12700">
            <a:noFill/>
            <a:miter lim="800000"/>
            <a:headEnd/>
            <a:tailEnd/>
          </a:ln>
        </p:spPr>
        <p:txBody>
          <a:bodyPr vert="horz" wrap="square" lIns="91440" tIns="45720" rIns="91440" bIns="45720" numCol="1" anchor="b" anchorCtr="0" compatLnSpc="1">
            <a:prstTxWarp prst="textNoShape">
              <a:avLst/>
            </a:prstTxWarp>
            <a:scene3d>
              <a:camera prst="orthographicFront"/>
              <a:lightRig rig="threePt" dir="t"/>
            </a:scene3d>
            <a:sp3d extrusionH="57150">
              <a:bevelT w="38100" h="38100"/>
            </a:sp3d>
          </a:bodyPr>
          <a:lstStyle>
            <a:lvl1pPr marL="25400" indent="-25400" algn="l" rtl="0" eaLnBrk="0" fontAlgn="base" hangingPunct="0">
              <a:lnSpc>
                <a:spcPts val="5600"/>
              </a:lnSpc>
              <a:spcBef>
                <a:spcPct val="0"/>
              </a:spcBef>
              <a:spcAft>
                <a:spcPct val="0"/>
              </a:spcAft>
              <a:defRPr sz="4400">
                <a:solidFill>
                  <a:srgbClr val="CCFFFF"/>
                </a:solidFill>
                <a:latin typeface="+mj-lt"/>
                <a:ea typeface="ＭＳ Ｐゴシック" pitchFamily="20" charset="-128"/>
                <a:cs typeface="ＭＳ Ｐゴシック" pitchFamily="20" charset="-128"/>
              </a:defRPr>
            </a:lvl1pPr>
            <a:lvl2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2pPr>
            <a:lvl3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3pPr>
            <a:lvl4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4pPr>
            <a:lvl5pPr marL="25400" indent="-25400" algn="l" rtl="0" eaLnBrk="0" fontAlgn="base" hangingPunct="0">
              <a:lnSpc>
                <a:spcPts val="5600"/>
              </a:lnSpc>
              <a:spcBef>
                <a:spcPct val="0"/>
              </a:spcBef>
              <a:spcAft>
                <a:spcPct val="0"/>
              </a:spcAft>
              <a:defRPr sz="4400">
                <a:solidFill>
                  <a:srgbClr val="CCFFFF"/>
                </a:solidFill>
                <a:latin typeface="Helvetica" charset="0"/>
                <a:ea typeface="ＭＳ Ｐゴシック" pitchFamily="20" charset="-128"/>
                <a:cs typeface="ＭＳ Ｐゴシック" pitchFamily="20" charset="-128"/>
              </a:defRPr>
            </a:lvl5pPr>
            <a:lvl6pPr marL="482600" algn="l" rtl="0" fontAlgn="base">
              <a:lnSpc>
                <a:spcPts val="5600"/>
              </a:lnSpc>
              <a:spcBef>
                <a:spcPct val="0"/>
              </a:spcBef>
              <a:spcAft>
                <a:spcPct val="0"/>
              </a:spcAft>
              <a:defRPr sz="4400">
                <a:solidFill>
                  <a:srgbClr val="CCFFFF"/>
                </a:solidFill>
                <a:latin typeface="Helvetica" charset="0"/>
              </a:defRPr>
            </a:lvl6pPr>
            <a:lvl7pPr marL="939800" algn="l" rtl="0" fontAlgn="base">
              <a:lnSpc>
                <a:spcPts val="5600"/>
              </a:lnSpc>
              <a:spcBef>
                <a:spcPct val="0"/>
              </a:spcBef>
              <a:spcAft>
                <a:spcPct val="0"/>
              </a:spcAft>
              <a:defRPr sz="4400">
                <a:solidFill>
                  <a:srgbClr val="CCFFFF"/>
                </a:solidFill>
                <a:latin typeface="Helvetica" charset="0"/>
              </a:defRPr>
            </a:lvl7pPr>
            <a:lvl8pPr marL="1397000" algn="l" rtl="0" fontAlgn="base">
              <a:lnSpc>
                <a:spcPts val="5600"/>
              </a:lnSpc>
              <a:spcBef>
                <a:spcPct val="0"/>
              </a:spcBef>
              <a:spcAft>
                <a:spcPct val="0"/>
              </a:spcAft>
              <a:defRPr sz="4400">
                <a:solidFill>
                  <a:srgbClr val="CCFFFF"/>
                </a:solidFill>
                <a:latin typeface="Helvetica" charset="0"/>
              </a:defRPr>
            </a:lvl8pPr>
            <a:lvl9pPr marL="1854200" algn="l" rtl="0" fontAlgn="base">
              <a:lnSpc>
                <a:spcPts val="5600"/>
              </a:lnSpc>
              <a:spcBef>
                <a:spcPct val="0"/>
              </a:spcBef>
              <a:spcAft>
                <a:spcPct val="0"/>
              </a:spcAft>
              <a:defRPr sz="4400">
                <a:solidFill>
                  <a:srgbClr val="CCFFFF"/>
                </a:solidFill>
                <a:latin typeface="Helvetica" charset="0"/>
              </a:defRPr>
            </a:lvl9pPr>
          </a:lstStyle>
          <a:p>
            <a:pPr marL="25400" marR="0" lvl="0" indent="-25400" algn="ctr" defTabSz="914400" rtl="0" eaLnBrk="0" fontAlgn="base" latinLnBrk="0" hangingPunct="0">
              <a:lnSpc>
                <a:spcPts val="5600"/>
              </a:lnSpc>
              <a:spcBef>
                <a:spcPct val="0"/>
              </a:spcBef>
              <a:spcAft>
                <a:spcPct val="0"/>
              </a:spcAft>
              <a:buClrTx/>
              <a:buSzTx/>
              <a:buFontTx/>
              <a:buNone/>
              <a:tabLst/>
              <a:defRPr/>
            </a:pPr>
            <a:r>
              <a:rPr kumimoji="0" lang="en-US" sz="3600" b="1" i="0" u="sng" strike="noStrike" kern="0" cap="none" spc="0" normalizeH="0" baseline="0" noProof="0" dirty="0">
                <a:ln>
                  <a:noFill/>
                </a:ln>
                <a:solidFill>
                  <a:srgbClr val="800000"/>
                </a:solidFill>
                <a:effectLst>
                  <a:outerShdw blurRad="50800" dist="38100" dir="2700000" algn="tl" rotWithShape="0">
                    <a:srgbClr val="0506D1">
                      <a:alpha val="43000"/>
                    </a:srgbClr>
                  </a:outerShdw>
                </a:effectLst>
                <a:uLnTx/>
                <a:uFillTx/>
                <a:latin typeface="Symbol" charset="2"/>
                <a:ea typeface="ＭＳ Ｐゴシック" charset="-128"/>
                <a:cs typeface="Symbol" charset="2"/>
              </a:rPr>
              <a:t>a</a:t>
            </a:r>
            <a:r>
              <a:rPr kumimoji="0" lang="en-US" sz="2800" b="1" i="0" u="sng" strike="noStrike" kern="0" cap="none" spc="0" normalizeH="0" baseline="0" noProof="0" dirty="0">
                <a:ln>
                  <a:noFill/>
                </a:ln>
                <a:solidFill>
                  <a:srgbClr val="800000"/>
                </a:solidFill>
                <a:effectLst>
                  <a:outerShdw blurRad="50800" dist="38100" dir="2700000" algn="tl" rotWithShape="0">
                    <a:srgbClr val="0506D1">
                      <a:alpha val="43000"/>
                    </a:srgbClr>
                  </a:outerShdw>
                </a:effectLst>
                <a:uLnTx/>
                <a:uFillTx/>
                <a:latin typeface="Helvetica"/>
                <a:ea typeface="ＭＳ Ｐゴシック" charset="-128"/>
                <a:cs typeface="ＭＳ Ｐゴシック" charset="-128"/>
              </a:rPr>
              <a:t>-attractors</a:t>
            </a:r>
            <a:endParaRPr kumimoji="0" lang="en-US" sz="4000" b="1" i="0" u="sng" strike="noStrike" kern="0" cap="none" spc="0" normalizeH="0" baseline="0" noProof="0" dirty="0">
              <a:ln>
                <a:noFill/>
              </a:ln>
              <a:solidFill>
                <a:srgbClr val="800000"/>
              </a:solidFill>
              <a:effectLst>
                <a:outerShdw blurRad="50800" dist="38100" dir="2700000" algn="tl" rotWithShape="0">
                  <a:srgbClr val="0506D1">
                    <a:alpha val="43000"/>
                  </a:srgbClr>
                </a:outerShdw>
              </a:effectLst>
              <a:uLnTx/>
              <a:uFillTx/>
              <a:latin typeface="Helvetica"/>
              <a:ea typeface="ＭＳ Ｐゴシック" charset="-128"/>
              <a:cs typeface="ＭＳ Ｐゴシック" charset="-128"/>
            </a:endParaRPr>
          </a:p>
        </p:txBody>
      </p:sp>
      <p:cxnSp>
        <p:nvCxnSpPr>
          <p:cNvPr id="19" name="Straight Arrow Connector 18">
            <a:extLst>
              <a:ext uri="{FF2B5EF4-FFF2-40B4-BE49-F238E27FC236}">
                <a16:creationId xmlns:a16="http://schemas.microsoft.com/office/drawing/2014/main" id="{208BB5BC-1EE3-5D4F-9121-35A5A7941107}"/>
              </a:ext>
            </a:extLst>
          </p:cNvPr>
          <p:cNvCxnSpPr>
            <a:cxnSpLocks/>
          </p:cNvCxnSpPr>
          <p:nvPr/>
        </p:nvCxnSpPr>
        <p:spPr bwMode="auto">
          <a:xfrm flipH="1">
            <a:off x="3481050" y="2245141"/>
            <a:ext cx="2081550" cy="2795760"/>
          </a:xfrm>
          <a:prstGeom prst="straightConnector1">
            <a:avLst/>
          </a:prstGeom>
          <a:solidFill>
            <a:srgbClr val="CC99FF"/>
          </a:solidFill>
          <a:ln w="28575" cap="flat" cmpd="sng" algn="ctr">
            <a:solidFill>
              <a:schemeClr val="tx1"/>
            </a:solidFill>
            <a:prstDash val="solid"/>
            <a:round/>
            <a:headEnd type="none" w="med" len="med"/>
            <a:tailEnd type="arrow"/>
          </a:ln>
          <a:effectLst/>
        </p:spPr>
      </p:cxnSp>
      <p:pic>
        <p:nvPicPr>
          <p:cNvPr id="20" name="Picture 19">
            <a:extLst>
              <a:ext uri="{FF2B5EF4-FFF2-40B4-BE49-F238E27FC236}">
                <a16:creationId xmlns:a16="http://schemas.microsoft.com/office/drawing/2014/main" id="{48C54A03-14D8-C545-9365-FCEFAD380791}"/>
              </a:ext>
            </a:extLst>
          </p:cNvPr>
          <p:cNvPicPr>
            <a:picLocks noChangeAspect="1"/>
          </p:cNvPicPr>
          <p:nvPr/>
        </p:nvPicPr>
        <p:blipFill>
          <a:blip r:embed="rId3"/>
          <a:stretch>
            <a:fillRect/>
          </a:stretch>
        </p:blipFill>
        <p:spPr>
          <a:xfrm>
            <a:off x="3498310" y="2368071"/>
            <a:ext cx="343277" cy="412750"/>
          </a:xfrm>
          <a:prstGeom prst="rect">
            <a:avLst/>
          </a:prstGeom>
        </p:spPr>
      </p:pic>
      <p:sp>
        <p:nvSpPr>
          <p:cNvPr id="6" name="TextBox 5">
            <a:extLst>
              <a:ext uri="{FF2B5EF4-FFF2-40B4-BE49-F238E27FC236}">
                <a16:creationId xmlns:a16="http://schemas.microsoft.com/office/drawing/2014/main" id="{209CF13D-FF08-474B-8922-E44EDA82843A}"/>
              </a:ext>
            </a:extLst>
          </p:cNvPr>
          <p:cNvSpPr txBox="1"/>
          <p:nvPr/>
        </p:nvSpPr>
        <p:spPr>
          <a:xfrm>
            <a:off x="4607559" y="5397967"/>
            <a:ext cx="2124994" cy="27699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Helvetica" charset="0"/>
                <a:ea typeface="ＭＳ Ｐゴシック" charset="0"/>
                <a:cs typeface="+mn-cs"/>
              </a:rPr>
              <a:t>Silverstein, Westphal 2008</a:t>
            </a:r>
          </a:p>
        </p:txBody>
      </p:sp>
    </p:spTree>
    <p:extLst>
      <p:ext uri="{BB962C8B-B14F-4D97-AF65-F5344CB8AC3E}">
        <p14:creationId xmlns:p14="http://schemas.microsoft.com/office/powerpoint/2010/main" val="3089418000"/>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6CB81A1-785E-BD41-B3A6-8A0BC998C731}"/>
              </a:ext>
            </a:extLst>
          </p:cNvPr>
          <p:cNvPicPr>
            <a:picLocks noChangeAspect="1"/>
          </p:cNvPicPr>
          <p:nvPr/>
        </p:nvPicPr>
        <p:blipFill>
          <a:blip r:embed="rId2"/>
          <a:stretch>
            <a:fillRect/>
          </a:stretch>
        </p:blipFill>
        <p:spPr>
          <a:xfrm>
            <a:off x="685800" y="702546"/>
            <a:ext cx="8229600" cy="6004895"/>
          </a:xfrm>
          <a:prstGeom prst="rect">
            <a:avLst/>
          </a:prstGeom>
        </p:spPr>
      </p:pic>
      <p:sp>
        <p:nvSpPr>
          <p:cNvPr id="3" name="TextBox 2">
            <a:extLst>
              <a:ext uri="{FF2B5EF4-FFF2-40B4-BE49-F238E27FC236}">
                <a16:creationId xmlns:a16="http://schemas.microsoft.com/office/drawing/2014/main" id="{B7C2D869-6F8B-F643-8B4F-2A400FD2560A}"/>
              </a:ext>
            </a:extLst>
          </p:cNvPr>
          <p:cNvSpPr txBox="1"/>
          <p:nvPr/>
        </p:nvSpPr>
        <p:spPr>
          <a:xfrm>
            <a:off x="134951" y="136078"/>
            <a:ext cx="8945216" cy="523220"/>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2800" b="1" dirty="0">
                <a:solidFill>
                  <a:srgbClr val="0000FF"/>
                </a:solidFill>
              </a:rPr>
              <a:t>Subsequent developments:</a:t>
            </a:r>
            <a:endParaRPr lang="en-US" sz="3200" b="1" dirty="0">
              <a:solidFill>
                <a:srgbClr val="0000FF"/>
              </a:solidFill>
              <a:latin typeface="Helvetica" charset="0"/>
            </a:endParaRPr>
          </a:p>
        </p:txBody>
      </p:sp>
      <p:cxnSp>
        <p:nvCxnSpPr>
          <p:cNvPr id="5" name="Straight Connector 4">
            <a:extLst>
              <a:ext uri="{FF2B5EF4-FFF2-40B4-BE49-F238E27FC236}">
                <a16:creationId xmlns:a16="http://schemas.microsoft.com/office/drawing/2014/main" id="{7072B8AA-BB03-4C4B-B79D-E1E81FA216E7}"/>
              </a:ext>
            </a:extLst>
          </p:cNvPr>
          <p:cNvCxnSpPr/>
          <p:nvPr/>
        </p:nvCxnSpPr>
        <p:spPr>
          <a:xfrm>
            <a:off x="846221" y="1550602"/>
            <a:ext cx="1295400" cy="1219200"/>
          </a:xfrm>
          <a:prstGeom prst="line">
            <a:avLst/>
          </a:prstGeom>
          <a:ln>
            <a:solidFill>
              <a:srgbClr val="0506D1"/>
            </a:solidFill>
          </a:ln>
        </p:spPr>
        <p:style>
          <a:lnRef idx="2">
            <a:schemeClr val="accent2"/>
          </a:lnRef>
          <a:fillRef idx="0">
            <a:schemeClr val="accent2"/>
          </a:fillRef>
          <a:effectRef idx="1">
            <a:schemeClr val="accent2"/>
          </a:effectRef>
          <a:fontRef idx="minor">
            <a:schemeClr val="tx1"/>
          </a:fontRef>
        </p:style>
      </p:cxnSp>
      <p:cxnSp>
        <p:nvCxnSpPr>
          <p:cNvPr id="6" name="Straight Connector 5">
            <a:extLst>
              <a:ext uri="{FF2B5EF4-FFF2-40B4-BE49-F238E27FC236}">
                <a16:creationId xmlns:a16="http://schemas.microsoft.com/office/drawing/2014/main" id="{A43F3E55-E0A7-4C4A-8A16-BA7167985977}"/>
              </a:ext>
            </a:extLst>
          </p:cNvPr>
          <p:cNvCxnSpPr>
            <a:cxnSpLocks/>
          </p:cNvCxnSpPr>
          <p:nvPr/>
        </p:nvCxnSpPr>
        <p:spPr>
          <a:xfrm>
            <a:off x="762000" y="3153006"/>
            <a:ext cx="1143000" cy="61947"/>
          </a:xfrm>
          <a:prstGeom prst="line">
            <a:avLst/>
          </a:prstGeom>
          <a:ln>
            <a:solidFill>
              <a:srgbClr val="0506D1"/>
            </a:solidFill>
          </a:ln>
        </p:spPr>
        <p:style>
          <a:lnRef idx="2">
            <a:schemeClr val="accent2"/>
          </a:lnRef>
          <a:fillRef idx="0">
            <a:schemeClr val="accent2"/>
          </a:fillRef>
          <a:effectRef idx="1">
            <a:schemeClr val="accent2"/>
          </a:effectRef>
          <a:fontRef idx="minor">
            <a:schemeClr val="tx1"/>
          </a:fontRef>
        </p:style>
      </p:cxnSp>
      <p:cxnSp>
        <p:nvCxnSpPr>
          <p:cNvPr id="10" name="Straight Connector 9">
            <a:extLst>
              <a:ext uri="{FF2B5EF4-FFF2-40B4-BE49-F238E27FC236}">
                <a16:creationId xmlns:a16="http://schemas.microsoft.com/office/drawing/2014/main" id="{AB597764-2436-3F40-A499-D01CD7CEF4EC}"/>
              </a:ext>
            </a:extLst>
          </p:cNvPr>
          <p:cNvCxnSpPr>
            <a:cxnSpLocks/>
          </p:cNvCxnSpPr>
          <p:nvPr/>
        </p:nvCxnSpPr>
        <p:spPr>
          <a:xfrm>
            <a:off x="762000" y="3352800"/>
            <a:ext cx="1676400" cy="152400"/>
          </a:xfrm>
          <a:prstGeom prst="line">
            <a:avLst/>
          </a:prstGeom>
          <a:ln>
            <a:solidFill>
              <a:srgbClr val="0506D1"/>
            </a:solidFill>
          </a:ln>
        </p:spPr>
        <p:style>
          <a:lnRef idx="2">
            <a:schemeClr val="accent2"/>
          </a:lnRef>
          <a:fillRef idx="0">
            <a:schemeClr val="accent2"/>
          </a:fillRef>
          <a:effectRef idx="1">
            <a:schemeClr val="accent2"/>
          </a:effectRef>
          <a:fontRef idx="minor">
            <a:schemeClr val="tx1"/>
          </a:fontRef>
        </p:style>
      </p:cxnSp>
      <p:cxnSp>
        <p:nvCxnSpPr>
          <p:cNvPr id="11" name="Straight Connector 10">
            <a:extLst>
              <a:ext uri="{FF2B5EF4-FFF2-40B4-BE49-F238E27FC236}">
                <a16:creationId xmlns:a16="http://schemas.microsoft.com/office/drawing/2014/main" id="{F71717F6-73A3-8545-B0BD-417D9AC33B32}"/>
              </a:ext>
            </a:extLst>
          </p:cNvPr>
          <p:cNvCxnSpPr>
            <a:cxnSpLocks/>
          </p:cNvCxnSpPr>
          <p:nvPr/>
        </p:nvCxnSpPr>
        <p:spPr>
          <a:xfrm>
            <a:off x="804110" y="3566847"/>
            <a:ext cx="1600200" cy="152400"/>
          </a:xfrm>
          <a:prstGeom prst="line">
            <a:avLst/>
          </a:prstGeom>
          <a:ln>
            <a:solidFill>
              <a:srgbClr val="0506D1"/>
            </a:solidFill>
          </a:ln>
        </p:spPr>
        <p:style>
          <a:lnRef idx="2">
            <a:schemeClr val="accent2"/>
          </a:lnRef>
          <a:fillRef idx="0">
            <a:schemeClr val="accent2"/>
          </a:fillRef>
          <a:effectRef idx="1">
            <a:schemeClr val="accent2"/>
          </a:effectRef>
          <a:fontRef idx="minor">
            <a:schemeClr val="tx1"/>
          </a:fontRef>
        </p:style>
      </p:cxnSp>
      <p:cxnSp>
        <p:nvCxnSpPr>
          <p:cNvPr id="7" name="Straight Connector 6">
            <a:extLst>
              <a:ext uri="{FF2B5EF4-FFF2-40B4-BE49-F238E27FC236}">
                <a16:creationId xmlns:a16="http://schemas.microsoft.com/office/drawing/2014/main" id="{91E6752B-F7CB-184B-AC0A-BBDC60A30CD7}"/>
              </a:ext>
            </a:extLst>
          </p:cNvPr>
          <p:cNvCxnSpPr/>
          <p:nvPr/>
        </p:nvCxnSpPr>
        <p:spPr>
          <a:xfrm>
            <a:off x="804110" y="1447800"/>
            <a:ext cx="106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17" name="Straight Connector 16">
            <a:extLst>
              <a:ext uri="{FF2B5EF4-FFF2-40B4-BE49-F238E27FC236}">
                <a16:creationId xmlns:a16="http://schemas.microsoft.com/office/drawing/2014/main" id="{2F3CEDB2-8F89-A944-B50C-8C73CA3C401D}"/>
              </a:ext>
            </a:extLst>
          </p:cNvPr>
          <p:cNvCxnSpPr>
            <a:cxnSpLocks/>
          </p:cNvCxnSpPr>
          <p:nvPr/>
        </p:nvCxnSpPr>
        <p:spPr>
          <a:xfrm>
            <a:off x="820153" y="3048000"/>
            <a:ext cx="1542047"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4" name="Straight Connector 23">
            <a:extLst>
              <a:ext uri="{FF2B5EF4-FFF2-40B4-BE49-F238E27FC236}">
                <a16:creationId xmlns:a16="http://schemas.microsoft.com/office/drawing/2014/main" id="{6CF42F00-85C2-034A-BE41-B3A4B878E733}"/>
              </a:ext>
            </a:extLst>
          </p:cNvPr>
          <p:cNvCxnSpPr>
            <a:cxnSpLocks/>
          </p:cNvCxnSpPr>
          <p:nvPr/>
        </p:nvCxnSpPr>
        <p:spPr>
          <a:xfrm>
            <a:off x="838200" y="4038600"/>
            <a:ext cx="1676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5" name="Straight Connector 24">
            <a:extLst>
              <a:ext uri="{FF2B5EF4-FFF2-40B4-BE49-F238E27FC236}">
                <a16:creationId xmlns:a16="http://schemas.microsoft.com/office/drawing/2014/main" id="{B634B715-7A99-1E46-AAF9-F5F99E56EBC5}"/>
              </a:ext>
            </a:extLst>
          </p:cNvPr>
          <p:cNvCxnSpPr>
            <a:cxnSpLocks/>
          </p:cNvCxnSpPr>
          <p:nvPr/>
        </p:nvCxnSpPr>
        <p:spPr>
          <a:xfrm>
            <a:off x="838200" y="4343400"/>
            <a:ext cx="16764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6" name="Straight Connector 25">
            <a:extLst>
              <a:ext uri="{FF2B5EF4-FFF2-40B4-BE49-F238E27FC236}">
                <a16:creationId xmlns:a16="http://schemas.microsoft.com/office/drawing/2014/main" id="{E12F793E-B471-CF41-A7AA-FA1945B1FBA8}"/>
              </a:ext>
            </a:extLst>
          </p:cNvPr>
          <p:cNvCxnSpPr/>
          <p:nvPr/>
        </p:nvCxnSpPr>
        <p:spPr>
          <a:xfrm>
            <a:off x="838200" y="5181600"/>
            <a:ext cx="106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7" name="Straight Connector 26">
            <a:extLst>
              <a:ext uri="{FF2B5EF4-FFF2-40B4-BE49-F238E27FC236}">
                <a16:creationId xmlns:a16="http://schemas.microsoft.com/office/drawing/2014/main" id="{8F74D92C-CDB6-DB45-81AB-CF9CB253938E}"/>
              </a:ext>
            </a:extLst>
          </p:cNvPr>
          <p:cNvCxnSpPr/>
          <p:nvPr/>
        </p:nvCxnSpPr>
        <p:spPr>
          <a:xfrm>
            <a:off x="838200" y="5638800"/>
            <a:ext cx="106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8" name="Straight Connector 27">
            <a:extLst>
              <a:ext uri="{FF2B5EF4-FFF2-40B4-BE49-F238E27FC236}">
                <a16:creationId xmlns:a16="http://schemas.microsoft.com/office/drawing/2014/main" id="{EF967E3C-2B28-6940-82E8-7A986FEC6262}"/>
              </a:ext>
            </a:extLst>
          </p:cNvPr>
          <p:cNvCxnSpPr/>
          <p:nvPr/>
        </p:nvCxnSpPr>
        <p:spPr>
          <a:xfrm>
            <a:off x="838200" y="6019800"/>
            <a:ext cx="106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9" name="Straight Connector 28">
            <a:extLst>
              <a:ext uri="{FF2B5EF4-FFF2-40B4-BE49-F238E27FC236}">
                <a16:creationId xmlns:a16="http://schemas.microsoft.com/office/drawing/2014/main" id="{EC8150C7-4C60-9148-93AA-5CC3786A111B}"/>
              </a:ext>
            </a:extLst>
          </p:cNvPr>
          <p:cNvCxnSpPr/>
          <p:nvPr/>
        </p:nvCxnSpPr>
        <p:spPr>
          <a:xfrm>
            <a:off x="820153" y="6477000"/>
            <a:ext cx="1066800"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30" name="Straight Connector 29">
            <a:extLst>
              <a:ext uri="{FF2B5EF4-FFF2-40B4-BE49-F238E27FC236}">
                <a16:creationId xmlns:a16="http://schemas.microsoft.com/office/drawing/2014/main" id="{DCC358A2-222D-7A41-82CF-849CEE430A87}"/>
              </a:ext>
            </a:extLst>
          </p:cNvPr>
          <p:cNvCxnSpPr>
            <a:cxnSpLocks/>
          </p:cNvCxnSpPr>
          <p:nvPr/>
        </p:nvCxnSpPr>
        <p:spPr>
          <a:xfrm>
            <a:off x="846221" y="4572000"/>
            <a:ext cx="2049379" cy="0"/>
          </a:xfrm>
          <a:prstGeom prst="line">
            <a:avLst/>
          </a:prstGeom>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1927520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521694-C9A3-B74D-ABB7-5E8A5E7445BA}"/>
              </a:ext>
            </a:extLst>
          </p:cNvPr>
          <p:cNvSpPr txBox="1"/>
          <p:nvPr/>
        </p:nvSpPr>
        <p:spPr>
          <a:xfrm>
            <a:off x="228600" y="381000"/>
            <a:ext cx="8686800" cy="830997"/>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AB0320"/>
                </a:solidFill>
                <a:effectLst>
                  <a:outerShdw blurRad="190500" dist="88900" dir="2700000" algn="tl" rotWithShape="0">
                    <a:srgbClr val="0506D1">
                      <a:alpha val="76000"/>
                    </a:srgbClr>
                  </a:outerShdw>
                </a:effectLst>
                <a:uLnTx/>
                <a:uFillTx/>
                <a:latin typeface="Helvetica" charset="0"/>
                <a:ea typeface="+mn-ea"/>
                <a:cs typeface="+mn-cs"/>
              </a:rPr>
              <a:t>Natural inflation</a:t>
            </a:r>
            <a:r>
              <a:rPr kumimoji="0" lang="en-US" sz="2400" b="1" i="0" u="none" strike="noStrike" kern="1200" cap="none" spc="0" normalizeH="0" baseline="0" noProof="0" dirty="0">
                <a:ln>
                  <a:noFill/>
                </a:ln>
                <a:solidFill>
                  <a:srgbClr val="000090"/>
                </a:solidFill>
                <a:effectLst>
                  <a:outerShdw blurRad="190500" dist="88900" dir="2700000" algn="tl" rotWithShape="0">
                    <a:srgbClr val="0506D1">
                      <a:alpha val="76000"/>
                    </a:srgbClr>
                  </a:outerShdw>
                </a:effectLst>
                <a:uLnTx/>
                <a:uFillTx/>
                <a:latin typeface="Helvetica" charset="0"/>
                <a:ea typeface="+mn-ea"/>
                <a:cs typeface="+mn-cs"/>
              </a:rPr>
              <a:t>, </a:t>
            </a:r>
            <a:r>
              <a:rPr kumimoji="0" lang="en-US" sz="2400" b="1" i="0" u="none" strike="noStrike" kern="1200" cap="none" spc="0" normalizeH="0" baseline="0" noProof="0" dirty="0">
                <a:ln>
                  <a:noFill/>
                </a:ln>
                <a:solidFill>
                  <a:srgbClr val="C64B0A"/>
                </a:solidFill>
                <a:effectLst>
                  <a:outerShdw blurRad="190500" dist="88900" dir="2700000" algn="tl" rotWithShape="0">
                    <a:srgbClr val="0506D1">
                      <a:alpha val="76000"/>
                    </a:srgbClr>
                  </a:outerShdw>
                </a:effectLst>
                <a:uLnTx/>
                <a:uFillTx/>
                <a:latin typeface="Helvetica" charset="0"/>
                <a:ea typeface="+mn-ea"/>
                <a:cs typeface="+mn-cs"/>
              </a:rPr>
              <a:t>new inflation</a:t>
            </a:r>
            <a:r>
              <a:rPr kumimoji="0" lang="en-US" sz="2400" b="1" i="0" u="none" strike="noStrike" kern="1200" cap="none" spc="0" normalizeH="0" baseline="0" noProof="0" dirty="0">
                <a:ln>
                  <a:noFill/>
                </a:ln>
                <a:solidFill>
                  <a:srgbClr val="000090"/>
                </a:solidFill>
                <a:effectLst>
                  <a:outerShdw blurRad="190500" dist="88900" dir="2700000" algn="tl" rotWithShape="0">
                    <a:srgbClr val="0506D1">
                      <a:alpha val="76000"/>
                    </a:srgbClr>
                  </a:outerShdw>
                </a:effectLst>
                <a:uLnTx/>
                <a:uFillTx/>
                <a:latin typeface="Helvetica" charset="0"/>
                <a:ea typeface="+mn-ea"/>
                <a:cs typeface="+mn-cs"/>
              </a:rPr>
              <a:t>, </a:t>
            </a:r>
            <a:r>
              <a:rPr kumimoji="0" lang="en-US" sz="2400" b="1" i="0" u="none" strike="noStrike" kern="1200" cap="none" spc="0" normalizeH="0" baseline="0" noProof="0" dirty="0">
                <a:ln>
                  <a:noFill/>
                </a:ln>
                <a:solidFill>
                  <a:srgbClr val="EB0557"/>
                </a:solidFill>
                <a:effectLst>
                  <a:outerShdw blurRad="190500" dist="88900" dir="2700000" algn="tl" rotWithShape="0">
                    <a:srgbClr val="0506D1">
                      <a:alpha val="76000"/>
                    </a:srgbClr>
                  </a:outerShdw>
                </a:effectLst>
                <a:uLnTx/>
                <a:uFillTx/>
                <a:latin typeface="Helvetica" charset="0"/>
                <a:ea typeface="+mn-ea"/>
                <a:cs typeface="+mn-cs"/>
              </a:rPr>
              <a:t>and</a:t>
            </a:r>
            <a:r>
              <a:rPr kumimoji="0" lang="en-US" sz="2400" b="1" i="0" u="none" strike="noStrike" kern="1200" cap="none" spc="0" normalizeH="0" baseline="0" noProof="0" dirty="0">
                <a:ln>
                  <a:noFill/>
                </a:ln>
                <a:solidFill>
                  <a:srgbClr val="000090"/>
                </a:solidFill>
                <a:effectLst>
                  <a:outerShdw blurRad="190500" dist="88900" dir="2700000" algn="tl" rotWithShape="0">
                    <a:srgbClr val="0506D1">
                      <a:alpha val="76000"/>
                    </a:srgbClr>
                  </a:outerShdw>
                </a:effectLst>
                <a:uLnTx/>
                <a:uFillTx/>
                <a:latin typeface="Helvetica" charset="0"/>
                <a:ea typeface="+mn-ea"/>
                <a:cs typeface="+mn-cs"/>
              </a:rPr>
              <a:t> </a:t>
            </a:r>
            <a:r>
              <a:rPr kumimoji="0" lang="en-US" sz="2400" b="1" i="0" u="none" strike="noStrike" kern="1200" cap="none" spc="0" normalizeH="0" baseline="0" noProof="0" dirty="0">
                <a:ln>
                  <a:noFill/>
                </a:ln>
                <a:solidFill>
                  <a:srgbClr val="EF2B2E"/>
                </a:solidFill>
                <a:effectLst>
                  <a:outerShdw blurRad="190500" dist="88900" dir="2700000" algn="tl" rotWithShape="0">
                    <a:srgbClr val="0506D1">
                      <a:alpha val="76000"/>
                    </a:srgbClr>
                  </a:outerShdw>
                </a:effectLst>
                <a:uLnTx/>
                <a:uFillTx/>
                <a:latin typeface="Helvetica" charset="0"/>
                <a:ea typeface="+mn-ea"/>
                <a:cs typeface="+mn-cs"/>
              </a:rPr>
              <a:t>monomial potentials</a:t>
            </a:r>
            <a:r>
              <a:rPr kumimoji="0" lang="en-US" sz="2400" b="1" i="0" u="none" strike="noStrike" kern="1200" cap="none" spc="0" normalizeH="0" baseline="0" noProof="0" dirty="0">
                <a:ln>
                  <a:noFill/>
                </a:ln>
                <a:solidFill>
                  <a:srgbClr val="000090"/>
                </a:solidFill>
                <a:effectLst>
                  <a:outerShdw blurRad="190500" dist="88900" dir="2700000" algn="tl" rotWithShape="0">
                    <a:srgbClr val="0506D1">
                      <a:alpha val="76000"/>
                    </a:srgbClr>
                  </a:outerShdw>
                </a:effectLst>
                <a:uLnTx/>
                <a:uFillTx/>
                <a:latin typeface="Helvetica" charset="0"/>
                <a:ea typeface="+mn-ea"/>
                <a:cs typeface="+mn-cs"/>
              </a:rPr>
              <a:t> are disfavored by Planck + BICEP/Keck 2021</a:t>
            </a:r>
            <a:endParaRPr kumimoji="0" lang="en-US" sz="3200" b="1" i="0" u="none" strike="noStrike" kern="1200" cap="none" spc="0" normalizeH="0" baseline="0" noProof="0" dirty="0">
              <a:ln>
                <a:noFill/>
              </a:ln>
              <a:solidFill>
                <a:srgbClr val="000090"/>
              </a:solidFill>
              <a:effectLst>
                <a:outerShdw blurRad="190500" dist="88900" dir="2700000" algn="tl" rotWithShape="0">
                  <a:srgbClr val="0506D1">
                    <a:alpha val="76000"/>
                  </a:srgbClr>
                </a:outerShdw>
              </a:effectLst>
              <a:uLnTx/>
              <a:uFillTx/>
              <a:latin typeface="Helvetica" charset="0"/>
              <a:ea typeface="+mn-ea"/>
              <a:cs typeface="+mn-cs"/>
            </a:endParaRPr>
          </a:p>
        </p:txBody>
      </p:sp>
      <p:pic>
        <p:nvPicPr>
          <p:cNvPr id="6" name="Picture 5">
            <a:extLst>
              <a:ext uri="{FF2B5EF4-FFF2-40B4-BE49-F238E27FC236}">
                <a16:creationId xmlns:a16="http://schemas.microsoft.com/office/drawing/2014/main" id="{773E2931-CB79-C646-8AD1-5719F0C2ADF2}"/>
              </a:ext>
            </a:extLst>
          </p:cNvPr>
          <p:cNvPicPr>
            <a:picLocks noChangeAspect="1"/>
          </p:cNvPicPr>
          <p:nvPr/>
        </p:nvPicPr>
        <p:blipFill>
          <a:blip r:embed="rId2"/>
          <a:stretch>
            <a:fillRect/>
          </a:stretch>
        </p:blipFill>
        <p:spPr>
          <a:xfrm>
            <a:off x="1828800" y="1564640"/>
            <a:ext cx="5367739" cy="5249333"/>
          </a:xfrm>
          <a:prstGeom prst="rect">
            <a:avLst/>
          </a:prstGeom>
        </p:spPr>
      </p:pic>
    </p:spTree>
    <p:extLst>
      <p:ext uri="{BB962C8B-B14F-4D97-AF65-F5344CB8AC3E}">
        <p14:creationId xmlns:p14="http://schemas.microsoft.com/office/powerpoint/2010/main" val="609447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B8E0F13-A546-BD27-8C66-640FEF757A58}"/>
              </a:ext>
            </a:extLst>
          </p:cNvPr>
          <p:cNvPicPr>
            <a:picLocks noChangeAspect="1"/>
          </p:cNvPicPr>
          <p:nvPr/>
        </p:nvPicPr>
        <p:blipFill>
          <a:blip r:embed="rId2"/>
          <a:stretch>
            <a:fillRect/>
          </a:stretch>
        </p:blipFill>
        <p:spPr>
          <a:xfrm>
            <a:off x="1600200" y="1447800"/>
            <a:ext cx="6674608" cy="5261162"/>
          </a:xfrm>
          <a:prstGeom prst="rect">
            <a:avLst/>
          </a:prstGeom>
        </p:spPr>
      </p:pic>
      <p:pic>
        <p:nvPicPr>
          <p:cNvPr id="5" name="Picture 4">
            <a:extLst>
              <a:ext uri="{FF2B5EF4-FFF2-40B4-BE49-F238E27FC236}">
                <a16:creationId xmlns:a16="http://schemas.microsoft.com/office/drawing/2014/main" id="{4436C533-D978-F3EB-B0E1-7A448C53262B}"/>
              </a:ext>
            </a:extLst>
          </p:cNvPr>
          <p:cNvPicPr>
            <a:picLocks noChangeAspect="1"/>
          </p:cNvPicPr>
          <p:nvPr/>
        </p:nvPicPr>
        <p:blipFill>
          <a:blip r:embed="rId3"/>
          <a:stretch>
            <a:fillRect/>
          </a:stretch>
        </p:blipFill>
        <p:spPr>
          <a:xfrm>
            <a:off x="485775" y="639943"/>
            <a:ext cx="8172450" cy="990600"/>
          </a:xfrm>
          <a:prstGeom prst="rect">
            <a:avLst/>
          </a:prstGeom>
        </p:spPr>
      </p:pic>
      <p:sp>
        <p:nvSpPr>
          <p:cNvPr id="6" name="TextBox 5">
            <a:extLst>
              <a:ext uri="{FF2B5EF4-FFF2-40B4-BE49-F238E27FC236}">
                <a16:creationId xmlns:a16="http://schemas.microsoft.com/office/drawing/2014/main" id="{6E307424-570D-D493-7596-1184DA7D032F}"/>
              </a:ext>
            </a:extLst>
          </p:cNvPr>
          <p:cNvSpPr txBox="1"/>
          <p:nvPr/>
        </p:nvSpPr>
        <p:spPr>
          <a:xfrm>
            <a:off x="7391400" y="251186"/>
            <a:ext cx="3352800" cy="38100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Helvetica" charset="0"/>
                <a:ea typeface="+mn-ea"/>
                <a:cs typeface="+mn-cs"/>
              </a:rPr>
              <a:t>2208.00188</a:t>
            </a:r>
          </a:p>
        </p:txBody>
      </p:sp>
    </p:spTree>
    <p:extLst>
      <p:ext uri="{BB962C8B-B14F-4D97-AF65-F5344CB8AC3E}">
        <p14:creationId xmlns:p14="http://schemas.microsoft.com/office/powerpoint/2010/main" val="575079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D9AF737-69B8-E083-433A-667D196B24CA}"/>
              </a:ext>
            </a:extLst>
          </p:cNvPr>
          <p:cNvPicPr>
            <a:picLocks noChangeAspect="1"/>
          </p:cNvPicPr>
          <p:nvPr/>
        </p:nvPicPr>
        <p:blipFill>
          <a:blip r:embed="rId2"/>
          <a:stretch>
            <a:fillRect/>
          </a:stretch>
        </p:blipFill>
        <p:spPr>
          <a:xfrm>
            <a:off x="1295400" y="61316"/>
            <a:ext cx="6948676" cy="933405"/>
          </a:xfrm>
          <a:prstGeom prst="rect">
            <a:avLst/>
          </a:prstGeom>
        </p:spPr>
      </p:pic>
      <p:pic>
        <p:nvPicPr>
          <p:cNvPr id="6" name="Picture 5">
            <a:extLst>
              <a:ext uri="{FF2B5EF4-FFF2-40B4-BE49-F238E27FC236}">
                <a16:creationId xmlns:a16="http://schemas.microsoft.com/office/drawing/2014/main" id="{FFB6778E-7A9C-CA69-CE18-1FFE6FCE8909}"/>
              </a:ext>
            </a:extLst>
          </p:cNvPr>
          <p:cNvPicPr>
            <a:picLocks noChangeAspect="1"/>
          </p:cNvPicPr>
          <p:nvPr/>
        </p:nvPicPr>
        <p:blipFill>
          <a:blip r:embed="rId3"/>
          <a:stretch>
            <a:fillRect/>
          </a:stretch>
        </p:blipFill>
        <p:spPr>
          <a:xfrm>
            <a:off x="186375" y="3079579"/>
            <a:ext cx="2145772" cy="394625"/>
          </a:xfrm>
          <a:prstGeom prst="rect">
            <a:avLst/>
          </a:prstGeom>
        </p:spPr>
      </p:pic>
      <p:pic>
        <p:nvPicPr>
          <p:cNvPr id="7" name="Picture 6">
            <a:extLst>
              <a:ext uri="{FF2B5EF4-FFF2-40B4-BE49-F238E27FC236}">
                <a16:creationId xmlns:a16="http://schemas.microsoft.com/office/drawing/2014/main" id="{4BCC934C-FD82-FB1B-24DF-EA639B0F3DC7}"/>
              </a:ext>
            </a:extLst>
          </p:cNvPr>
          <p:cNvPicPr>
            <a:picLocks noChangeAspect="1"/>
          </p:cNvPicPr>
          <p:nvPr/>
        </p:nvPicPr>
        <p:blipFill>
          <a:blip r:embed="rId4"/>
          <a:stretch>
            <a:fillRect/>
          </a:stretch>
        </p:blipFill>
        <p:spPr>
          <a:xfrm>
            <a:off x="381000" y="2683947"/>
            <a:ext cx="1626870" cy="266700"/>
          </a:xfrm>
          <a:prstGeom prst="rect">
            <a:avLst/>
          </a:prstGeom>
        </p:spPr>
      </p:pic>
      <p:sp>
        <p:nvSpPr>
          <p:cNvPr id="8" name="TextBox 7">
            <a:extLst>
              <a:ext uri="{FF2B5EF4-FFF2-40B4-BE49-F238E27FC236}">
                <a16:creationId xmlns:a16="http://schemas.microsoft.com/office/drawing/2014/main" id="{6296847B-0A5B-F715-278F-66D529997922}"/>
              </a:ext>
            </a:extLst>
          </p:cNvPr>
          <p:cNvSpPr txBox="1"/>
          <p:nvPr/>
        </p:nvSpPr>
        <p:spPr>
          <a:xfrm>
            <a:off x="7347775" y="2765981"/>
            <a:ext cx="1524000"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Helvetica" charset="0"/>
                <a:ea typeface="+mn-ea"/>
                <a:cs typeface="+mn-cs"/>
              </a:rPr>
              <a:t>2404.06796</a:t>
            </a:r>
          </a:p>
        </p:txBody>
      </p:sp>
      <p:pic>
        <p:nvPicPr>
          <p:cNvPr id="3" name="Picture 2">
            <a:extLst>
              <a:ext uri="{FF2B5EF4-FFF2-40B4-BE49-F238E27FC236}">
                <a16:creationId xmlns:a16="http://schemas.microsoft.com/office/drawing/2014/main" id="{B7BD1B37-F802-E7FF-A5AF-038542173619}"/>
              </a:ext>
            </a:extLst>
          </p:cNvPr>
          <p:cNvPicPr>
            <a:picLocks noChangeAspect="1"/>
          </p:cNvPicPr>
          <p:nvPr/>
        </p:nvPicPr>
        <p:blipFill>
          <a:blip r:embed="rId5"/>
          <a:stretch>
            <a:fillRect/>
          </a:stretch>
        </p:blipFill>
        <p:spPr>
          <a:xfrm>
            <a:off x="2312774" y="1066800"/>
            <a:ext cx="4661298" cy="5546250"/>
          </a:xfrm>
          <a:prstGeom prst="rect">
            <a:avLst/>
          </a:prstGeom>
        </p:spPr>
      </p:pic>
    </p:spTree>
    <p:extLst>
      <p:ext uri="{BB962C8B-B14F-4D97-AF65-F5344CB8AC3E}">
        <p14:creationId xmlns:p14="http://schemas.microsoft.com/office/powerpoint/2010/main" val="21727048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D056521-D9B0-1B55-22B8-D476FCF94E80}"/>
              </a:ext>
            </a:extLst>
          </p:cNvPr>
          <p:cNvSpPr txBox="1"/>
          <p:nvPr/>
        </p:nvSpPr>
        <p:spPr>
          <a:xfrm>
            <a:off x="317799" y="120866"/>
            <a:ext cx="8648700" cy="646331"/>
          </a:xfrm>
          <a:prstGeom prst="rect">
            <a:avLst/>
          </a:prstGeom>
          <a:noFill/>
          <a:ln>
            <a:noFill/>
          </a:ln>
          <a:effectLst>
            <a:outerShdw blurRad="50800" dist="38100" dir="2700000" algn="tl" rotWithShape="0">
              <a:prstClr val="black">
                <a:alpha val="40000"/>
              </a:prstClr>
            </a:outerShdw>
          </a:effectLst>
        </p:spPr>
        <p:txBody>
          <a:bodyPr wrap="square">
            <a:spAutoFit/>
            <a:scene3d>
              <a:camera prst="orthographicFront"/>
              <a:lightRig rig="threePt" dir="t"/>
            </a:scene3d>
            <a:sp3d extrusionH="57150">
              <a:bevelT w="38100" h="38100"/>
            </a:sp3d>
          </a:bodyPr>
          <a:lstStyle/>
          <a:p>
            <a:pPr algn="ctr">
              <a:defRPr/>
            </a:pPr>
            <a:r>
              <a:rPr lang="en-US" sz="3600" b="1" dirty="0">
                <a:solidFill>
                  <a:srgbClr val="C00000"/>
                </a:solidFill>
                <a:effectLst>
                  <a:outerShdw blurRad="190500" dist="88900" dir="2700000" algn="tl" rotWithShape="0">
                    <a:srgbClr val="0506D1">
                      <a:alpha val="42000"/>
                    </a:srgbClr>
                  </a:outerShdw>
                </a:effectLst>
              </a:rPr>
              <a:t>How do we park H</a:t>
            </a:r>
            <a:r>
              <a:rPr lang="en-US" sz="3600" b="1" baseline="-25000" dirty="0">
                <a:solidFill>
                  <a:srgbClr val="C00000"/>
                </a:solidFill>
                <a:effectLst>
                  <a:outerShdw blurRad="190500" dist="88900" dir="2700000" algn="tl" rotWithShape="0">
                    <a:srgbClr val="0506D1">
                      <a:alpha val="42000"/>
                    </a:srgbClr>
                  </a:outerShdw>
                </a:effectLst>
              </a:rPr>
              <a:t>0 </a:t>
            </a:r>
            <a:r>
              <a:rPr lang="en-US" sz="3600" b="1" dirty="0">
                <a:solidFill>
                  <a:srgbClr val="C00000"/>
                </a:solidFill>
                <a:effectLst>
                  <a:outerShdw blurRad="190500" dist="88900" dir="2700000" algn="tl" rotWithShape="0">
                    <a:srgbClr val="0506D1">
                      <a:alpha val="42000"/>
                    </a:srgbClr>
                  </a:outerShdw>
                </a:effectLst>
              </a:rPr>
              <a:t>?</a:t>
            </a:r>
            <a:endParaRPr lang="en-US" sz="2800" b="1" dirty="0">
              <a:solidFill>
                <a:srgbClr val="C00000"/>
              </a:solidFill>
              <a:effectLst>
                <a:outerShdw blurRad="190500" dist="88900" dir="2700000" algn="tl" rotWithShape="0">
                  <a:srgbClr val="0506D1">
                    <a:alpha val="42000"/>
                  </a:srgbClr>
                </a:outerShdw>
              </a:effectLst>
            </a:endParaRPr>
          </a:p>
        </p:txBody>
      </p:sp>
      <p:sp>
        <p:nvSpPr>
          <p:cNvPr id="5" name="TextBox 4">
            <a:extLst>
              <a:ext uri="{FF2B5EF4-FFF2-40B4-BE49-F238E27FC236}">
                <a16:creationId xmlns:a16="http://schemas.microsoft.com/office/drawing/2014/main" id="{69509520-27D9-6C78-909D-AD4F81637493}"/>
              </a:ext>
            </a:extLst>
          </p:cNvPr>
          <p:cNvSpPr txBox="1"/>
          <p:nvPr/>
        </p:nvSpPr>
        <p:spPr>
          <a:xfrm>
            <a:off x="5867400" y="914400"/>
            <a:ext cx="3124200" cy="338554"/>
          </a:xfrm>
          <a:prstGeom prst="rect">
            <a:avLst/>
          </a:prstGeom>
          <a:noFill/>
        </p:spPr>
        <p:txBody>
          <a:bodyPr wrap="square" rtlCol="0">
            <a:spAutoFit/>
          </a:bodyPr>
          <a:lstStyle/>
          <a:p>
            <a:r>
              <a:rPr lang="en-US" sz="1600" dirty="0">
                <a:solidFill>
                  <a:srgbClr val="0506D1"/>
                </a:solidFill>
              </a:rPr>
              <a:t>George </a:t>
            </a:r>
            <a:r>
              <a:rPr lang="en-US" sz="1600" dirty="0" err="1">
                <a:solidFill>
                  <a:srgbClr val="0506D1"/>
                </a:solidFill>
              </a:rPr>
              <a:t>Efstathiou</a:t>
            </a:r>
            <a:r>
              <a:rPr lang="en-US" sz="1600" dirty="0">
                <a:solidFill>
                  <a:srgbClr val="0506D1"/>
                </a:solidFill>
              </a:rPr>
              <a:t>,  April 2024</a:t>
            </a:r>
          </a:p>
        </p:txBody>
      </p:sp>
      <p:pic>
        <p:nvPicPr>
          <p:cNvPr id="7" name="Picture 6">
            <a:extLst>
              <a:ext uri="{FF2B5EF4-FFF2-40B4-BE49-F238E27FC236}">
                <a16:creationId xmlns:a16="http://schemas.microsoft.com/office/drawing/2014/main" id="{19F2FD0B-45B8-6B51-D5DD-2E910E0C6B5B}"/>
              </a:ext>
            </a:extLst>
          </p:cNvPr>
          <p:cNvPicPr>
            <a:picLocks noChangeAspect="1"/>
          </p:cNvPicPr>
          <p:nvPr/>
        </p:nvPicPr>
        <p:blipFill>
          <a:blip r:embed="rId2"/>
          <a:stretch>
            <a:fillRect/>
          </a:stretch>
        </p:blipFill>
        <p:spPr>
          <a:xfrm>
            <a:off x="110763" y="1547360"/>
            <a:ext cx="8880837" cy="4982495"/>
          </a:xfrm>
          <a:prstGeom prst="rect">
            <a:avLst/>
          </a:prstGeom>
        </p:spPr>
      </p:pic>
    </p:spTree>
    <p:extLst>
      <p:ext uri="{BB962C8B-B14F-4D97-AF65-F5344CB8AC3E}">
        <p14:creationId xmlns:p14="http://schemas.microsoft.com/office/powerpoint/2010/main" val="2349614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050FF34-BED1-6A78-174E-9FE2540DACDE}"/>
              </a:ext>
            </a:extLst>
          </p:cNvPr>
          <p:cNvSpPr txBox="1"/>
          <p:nvPr/>
        </p:nvSpPr>
        <p:spPr>
          <a:xfrm>
            <a:off x="1447800" y="725269"/>
            <a:ext cx="6934200" cy="646331"/>
          </a:xfrm>
          <a:prstGeom prst="rect">
            <a:avLst/>
          </a:prstGeom>
          <a:noFill/>
          <a:ln>
            <a:noFill/>
          </a:ln>
          <a:effectLst>
            <a:outerShdw blurRad="50800" dist="38100" dir="2700000" algn="tl" rotWithShape="0">
              <a:prstClr val="black">
                <a:alpha val="40000"/>
              </a:prstClr>
            </a:outerShdw>
          </a:effectLst>
        </p:spPr>
        <p:txBody>
          <a:bodyPr wrap="square">
            <a:spAutoFit/>
            <a:scene3d>
              <a:camera prst="orthographicFront"/>
              <a:lightRig rig="threePt" dir="t"/>
            </a:scene3d>
            <a:sp3d extrusionH="57150">
              <a:bevelT w="38100" h="38100"/>
            </a:sp3d>
          </a:bodyPr>
          <a:lstStyle/>
          <a:p>
            <a:pPr algn="ctr">
              <a:defRPr/>
            </a:pPr>
            <a:r>
              <a:rPr lang="en-US" sz="3600" b="1" dirty="0">
                <a:solidFill>
                  <a:srgbClr val="C00000"/>
                </a:solidFill>
                <a:effectLst>
                  <a:outerShdw blurRad="190500" dist="88900" dir="2700000" algn="tl" rotWithShape="0">
                    <a:srgbClr val="0506D1">
                      <a:alpha val="42000"/>
                    </a:srgbClr>
                  </a:outerShdw>
                </a:effectLst>
              </a:rPr>
              <a:t>How do we “park” inflation?</a:t>
            </a:r>
            <a:endParaRPr lang="en-US" sz="2800" b="1" dirty="0">
              <a:solidFill>
                <a:srgbClr val="C00000"/>
              </a:solidFill>
              <a:effectLst>
                <a:outerShdw blurRad="190500" dist="88900" dir="2700000" algn="tl" rotWithShape="0">
                  <a:srgbClr val="0506D1">
                    <a:alpha val="42000"/>
                  </a:srgbClr>
                </a:outerShdw>
              </a:effectLst>
            </a:endParaRPr>
          </a:p>
        </p:txBody>
      </p:sp>
      <p:pic>
        <p:nvPicPr>
          <p:cNvPr id="5" name="Picture 4">
            <a:extLst>
              <a:ext uri="{FF2B5EF4-FFF2-40B4-BE49-F238E27FC236}">
                <a16:creationId xmlns:a16="http://schemas.microsoft.com/office/drawing/2014/main" id="{77FCDFE3-892F-8A5F-4325-F2EEAE114586}"/>
              </a:ext>
            </a:extLst>
          </p:cNvPr>
          <p:cNvPicPr>
            <a:picLocks noChangeAspect="1"/>
          </p:cNvPicPr>
          <p:nvPr/>
        </p:nvPicPr>
        <p:blipFill>
          <a:blip r:embed="rId2"/>
          <a:stretch>
            <a:fillRect/>
          </a:stretch>
        </p:blipFill>
        <p:spPr>
          <a:xfrm>
            <a:off x="1905000" y="1371600"/>
            <a:ext cx="5367739" cy="5249333"/>
          </a:xfrm>
          <a:prstGeom prst="rect">
            <a:avLst/>
          </a:prstGeom>
        </p:spPr>
      </p:pic>
      <p:sp>
        <p:nvSpPr>
          <p:cNvPr id="2" name="TextBox 1">
            <a:extLst>
              <a:ext uri="{FF2B5EF4-FFF2-40B4-BE49-F238E27FC236}">
                <a16:creationId xmlns:a16="http://schemas.microsoft.com/office/drawing/2014/main" id="{49511ED6-85BC-5CC2-1AE0-81CFA8C75C29}"/>
              </a:ext>
            </a:extLst>
          </p:cNvPr>
          <p:cNvSpPr txBox="1"/>
          <p:nvPr/>
        </p:nvSpPr>
        <p:spPr>
          <a:xfrm>
            <a:off x="533400" y="82813"/>
            <a:ext cx="8153400" cy="646331"/>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3600" b="1" dirty="0">
                <a:solidFill>
                  <a:srgbClr val="800000"/>
                </a:solidFill>
                <a:effectLst>
                  <a:outerShdw blurRad="190500" dist="88900" dir="2700000" algn="tl" rotWithShape="0">
                    <a:srgbClr val="0506D1">
                      <a:alpha val="76000"/>
                    </a:srgbClr>
                  </a:outerShdw>
                </a:effectLst>
                <a:latin typeface="+mj-lt"/>
                <a:ea typeface="Symbol" charset="2"/>
                <a:cs typeface="Symbol" charset="2"/>
              </a:rPr>
              <a:t>Planck2018 – BICEP/Keck2021 constraints</a:t>
            </a:r>
            <a:endParaRPr lang="en-US" sz="3600" b="1" dirty="0">
              <a:solidFill>
                <a:srgbClr val="800000"/>
              </a:solidFill>
              <a:effectLst>
                <a:outerShdw blurRad="190500" dist="88900" dir="2700000" algn="tl" rotWithShape="0">
                  <a:srgbClr val="0506D1">
                    <a:alpha val="76000"/>
                  </a:srgbClr>
                </a:outerShdw>
              </a:effectLst>
            </a:endParaRPr>
          </a:p>
        </p:txBody>
      </p:sp>
    </p:spTree>
    <p:extLst>
      <p:ext uri="{BB962C8B-B14F-4D97-AF65-F5344CB8AC3E}">
        <p14:creationId xmlns:p14="http://schemas.microsoft.com/office/powerpoint/2010/main" val="3064895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hart, radar chart&#10;&#10;Description automatically generated">
            <a:extLst>
              <a:ext uri="{FF2B5EF4-FFF2-40B4-BE49-F238E27FC236}">
                <a16:creationId xmlns:a16="http://schemas.microsoft.com/office/drawing/2014/main" id="{6668D96C-9BF7-2148-BB01-68465234FF05}"/>
              </a:ext>
            </a:extLst>
          </p:cNvPr>
          <p:cNvPicPr>
            <a:picLocks noChangeAspect="1"/>
          </p:cNvPicPr>
          <p:nvPr/>
        </p:nvPicPr>
        <p:blipFill>
          <a:blip r:embed="rId2"/>
          <a:stretch>
            <a:fillRect/>
          </a:stretch>
        </p:blipFill>
        <p:spPr>
          <a:xfrm>
            <a:off x="2057401" y="1482130"/>
            <a:ext cx="5105400" cy="4852798"/>
          </a:xfrm>
          <a:prstGeom prst="rect">
            <a:avLst/>
          </a:prstGeom>
        </p:spPr>
      </p:pic>
      <p:sp>
        <p:nvSpPr>
          <p:cNvPr id="7" name="TextBox 6">
            <a:extLst>
              <a:ext uri="{FF2B5EF4-FFF2-40B4-BE49-F238E27FC236}">
                <a16:creationId xmlns:a16="http://schemas.microsoft.com/office/drawing/2014/main" id="{12E166AD-3C1D-BF4C-84C3-E0D68F5C5529}"/>
              </a:ext>
            </a:extLst>
          </p:cNvPr>
          <p:cNvSpPr txBox="1"/>
          <p:nvPr/>
        </p:nvSpPr>
        <p:spPr>
          <a:xfrm>
            <a:off x="4914899" y="2895600"/>
            <a:ext cx="4343400" cy="892552"/>
          </a:xfrm>
          <a:prstGeom prst="rect">
            <a:avLst/>
          </a:prstGeom>
          <a:noFill/>
        </p:spPr>
        <p:txBody>
          <a:bodyPr wrap="square" rtlCol="0">
            <a:spAutoFit/>
          </a:bodyPr>
          <a:lstStyle/>
          <a:p>
            <a:r>
              <a:rPr lang="en-US" sz="2800" b="1" dirty="0">
                <a:solidFill>
                  <a:srgbClr val="AB0320"/>
                </a:solidFill>
                <a:latin typeface="Symbol" pitchFamily="2" charset="2"/>
              </a:rPr>
              <a:t>a</a:t>
            </a:r>
            <a:r>
              <a:rPr lang="en-US" sz="2400" b="1" dirty="0">
                <a:solidFill>
                  <a:srgbClr val="AB0320"/>
                </a:solidFill>
              </a:rPr>
              <a:t>-attractors saving monomial potentials</a:t>
            </a:r>
          </a:p>
        </p:txBody>
      </p:sp>
      <p:sp>
        <p:nvSpPr>
          <p:cNvPr id="2" name="TextBox 1">
            <a:extLst>
              <a:ext uri="{FF2B5EF4-FFF2-40B4-BE49-F238E27FC236}">
                <a16:creationId xmlns:a16="http://schemas.microsoft.com/office/drawing/2014/main" id="{205B4842-9B7C-62E1-7BC7-90053717AC98}"/>
              </a:ext>
            </a:extLst>
          </p:cNvPr>
          <p:cNvSpPr txBox="1"/>
          <p:nvPr/>
        </p:nvSpPr>
        <p:spPr>
          <a:xfrm>
            <a:off x="666750" y="0"/>
            <a:ext cx="7810499" cy="1384995"/>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3600" b="1" dirty="0">
                <a:solidFill>
                  <a:srgbClr val="EB0557"/>
                </a:solidFill>
                <a:effectLst>
                  <a:outerShdw blurRad="190500" dist="88900" dir="2700000" algn="tl" rotWithShape="0">
                    <a:srgbClr val="0506D1">
                      <a:alpha val="76000"/>
                    </a:srgbClr>
                  </a:outerShdw>
                </a:effectLst>
                <a:latin typeface="+mj-lt"/>
                <a:ea typeface="Symbol" charset="2"/>
                <a:cs typeface="Symbol" charset="2"/>
              </a:rPr>
              <a:t>Parking Inflation: </a:t>
            </a:r>
          </a:p>
          <a:p>
            <a:pPr algn="ctr">
              <a:defRPr/>
            </a:pPr>
            <a:r>
              <a:rPr lang="en-US" sz="2400" b="1" dirty="0">
                <a:solidFill>
                  <a:srgbClr val="0506D1"/>
                </a:solidFill>
                <a:effectLst>
                  <a:outerShdw blurRad="190500" dist="88900" dir="2700000" algn="tl" rotWithShape="0">
                    <a:srgbClr val="0506D1">
                      <a:alpha val="76000"/>
                    </a:srgbClr>
                  </a:outerShdw>
                </a:effectLst>
                <a:latin typeface="+mj-lt"/>
                <a:ea typeface="Symbol" charset="2"/>
                <a:cs typeface="Symbol" charset="2"/>
              </a:rPr>
              <a:t>Predictions for n</a:t>
            </a:r>
            <a:r>
              <a:rPr lang="en-US" sz="2400" b="1" baseline="-25000" dirty="0">
                <a:solidFill>
                  <a:srgbClr val="0506D1"/>
                </a:solidFill>
                <a:effectLst>
                  <a:outerShdw blurRad="190500" dist="88900" dir="2700000" algn="tl" rotWithShape="0">
                    <a:srgbClr val="0506D1">
                      <a:alpha val="76000"/>
                    </a:srgbClr>
                  </a:outerShdw>
                </a:effectLst>
                <a:latin typeface="+mj-lt"/>
                <a:ea typeface="Symbol" charset="2"/>
                <a:cs typeface="Symbol" charset="2"/>
              </a:rPr>
              <a:t>s</a:t>
            </a:r>
            <a:r>
              <a:rPr lang="en-US" sz="2400" b="1" dirty="0">
                <a:solidFill>
                  <a:srgbClr val="0506D1"/>
                </a:solidFill>
                <a:effectLst>
                  <a:outerShdw blurRad="190500" dist="88900" dir="2700000" algn="tl" rotWithShape="0">
                    <a:srgbClr val="0506D1">
                      <a:alpha val="76000"/>
                    </a:srgbClr>
                  </a:outerShdw>
                </a:effectLst>
                <a:latin typeface="+mj-lt"/>
                <a:ea typeface="Symbol" charset="2"/>
                <a:cs typeface="Symbol" charset="2"/>
              </a:rPr>
              <a:t> in </a:t>
            </a:r>
            <a:r>
              <a:rPr lang="en-US" sz="2400" b="1" dirty="0">
                <a:solidFill>
                  <a:srgbClr val="0506D1"/>
                </a:solidFill>
                <a:effectLst>
                  <a:outerShdw blurRad="190500" dist="88900" dir="2700000" algn="tl" rotWithShape="0">
                    <a:srgbClr val="0506D1">
                      <a:alpha val="76000"/>
                    </a:srgbClr>
                  </a:outerShdw>
                </a:effectLst>
                <a:latin typeface="Symbol" pitchFamily="2" charset="2"/>
                <a:ea typeface="Symbol" charset="2"/>
                <a:cs typeface="Symbol" charset="2"/>
              </a:rPr>
              <a:t>a</a:t>
            </a:r>
            <a:r>
              <a:rPr lang="en-US" sz="2400" b="1" dirty="0">
                <a:solidFill>
                  <a:srgbClr val="0506D1"/>
                </a:solidFill>
                <a:effectLst>
                  <a:outerShdw blurRad="190500" dist="88900" dir="2700000" algn="tl" rotWithShape="0">
                    <a:srgbClr val="0506D1">
                      <a:alpha val="76000"/>
                    </a:srgbClr>
                  </a:outerShdw>
                </a:effectLst>
                <a:latin typeface="+mj-lt"/>
                <a:ea typeface="Symbol" charset="2"/>
                <a:cs typeface="Symbol" charset="2"/>
              </a:rPr>
              <a:t>-attractor models at </a:t>
            </a:r>
            <a:r>
              <a:rPr lang="en-US" sz="2400" b="1" dirty="0">
                <a:solidFill>
                  <a:srgbClr val="0506D1"/>
                </a:solidFill>
                <a:effectLst>
                  <a:outerShdw blurRad="190500" dist="88900" dir="2700000" algn="tl" rotWithShape="0">
                    <a:srgbClr val="0506D1">
                      <a:alpha val="76000"/>
                    </a:srgbClr>
                  </a:outerShdw>
                </a:effectLst>
                <a:latin typeface="Symbol" pitchFamily="2" charset="2"/>
                <a:ea typeface="Symbol" charset="2"/>
                <a:cs typeface="Symbol" charset="2"/>
              </a:rPr>
              <a:t>a&lt; </a:t>
            </a:r>
            <a:r>
              <a:rPr lang="en-US" sz="2000" b="1" dirty="0">
                <a:solidFill>
                  <a:srgbClr val="0506D1"/>
                </a:solidFill>
                <a:effectLst>
                  <a:outerShdw blurRad="190500" dist="88900" dir="2700000" algn="tl" rotWithShape="0">
                    <a:srgbClr val="0506D1">
                      <a:alpha val="76000"/>
                    </a:srgbClr>
                  </a:outerShdw>
                </a:effectLst>
                <a:latin typeface="Symbol" pitchFamily="2" charset="2"/>
                <a:ea typeface="Symbol" charset="2"/>
                <a:cs typeface="Symbol" charset="2"/>
              </a:rPr>
              <a:t>O(1)</a:t>
            </a:r>
            <a:r>
              <a:rPr lang="en-US" sz="2400" b="1" dirty="0">
                <a:solidFill>
                  <a:srgbClr val="0506D1"/>
                </a:solidFill>
                <a:effectLst>
                  <a:outerShdw blurRad="190500" dist="88900" dir="2700000" algn="tl" rotWithShape="0">
                    <a:srgbClr val="0506D1">
                      <a:alpha val="76000"/>
                    </a:srgbClr>
                  </a:outerShdw>
                </a:effectLst>
                <a:latin typeface="+mj-lt"/>
                <a:ea typeface="Symbol" charset="2"/>
                <a:cs typeface="Symbol" charset="2"/>
              </a:rPr>
              <a:t> practically do not depend on the choice of the potential</a:t>
            </a:r>
            <a:endParaRPr lang="en-US" sz="2800" b="1" dirty="0">
              <a:solidFill>
                <a:srgbClr val="0506D1"/>
              </a:solidFill>
              <a:effectLst>
                <a:outerShdw blurRad="190500" dist="88900" dir="2700000" algn="tl" rotWithShape="0">
                  <a:srgbClr val="0506D1">
                    <a:alpha val="76000"/>
                  </a:srgbClr>
                </a:outerShdw>
              </a:effectLst>
            </a:endParaRPr>
          </a:p>
        </p:txBody>
      </p:sp>
      <p:sp>
        <p:nvSpPr>
          <p:cNvPr id="4" name="TextBox 3">
            <a:extLst>
              <a:ext uri="{FF2B5EF4-FFF2-40B4-BE49-F238E27FC236}">
                <a16:creationId xmlns:a16="http://schemas.microsoft.com/office/drawing/2014/main" id="{D549D7D4-8F61-D391-CDB8-DB88CF4FF760}"/>
              </a:ext>
            </a:extLst>
          </p:cNvPr>
          <p:cNvSpPr txBox="1"/>
          <p:nvPr/>
        </p:nvSpPr>
        <p:spPr>
          <a:xfrm>
            <a:off x="457200" y="6290755"/>
            <a:ext cx="3867149" cy="307777"/>
          </a:xfrm>
          <a:prstGeom prst="rect">
            <a:avLst/>
          </a:prstGeom>
          <a:noFill/>
        </p:spPr>
        <p:txBody>
          <a:bodyPr wrap="square" rtlCol="0">
            <a:spAutoFit/>
          </a:bodyPr>
          <a:lstStyle/>
          <a:p>
            <a:r>
              <a:rPr lang="en-US" sz="1400" dirty="0" err="1">
                <a:solidFill>
                  <a:srgbClr val="7030A0"/>
                </a:solidFill>
              </a:rPr>
              <a:t>Starobinsky</a:t>
            </a:r>
            <a:r>
              <a:rPr lang="en-US" sz="1400" dirty="0">
                <a:solidFill>
                  <a:srgbClr val="7030A0"/>
                </a:solidFill>
              </a:rPr>
              <a:t> model and Higgs inflation</a:t>
            </a:r>
          </a:p>
        </p:txBody>
      </p:sp>
      <p:cxnSp>
        <p:nvCxnSpPr>
          <p:cNvPr id="5" name="Straight Arrow Connector 4">
            <a:extLst>
              <a:ext uri="{FF2B5EF4-FFF2-40B4-BE49-F238E27FC236}">
                <a16:creationId xmlns:a16="http://schemas.microsoft.com/office/drawing/2014/main" id="{042695A8-3659-B82A-2A25-6BF57A2E444B}"/>
              </a:ext>
            </a:extLst>
          </p:cNvPr>
          <p:cNvCxnSpPr>
            <a:cxnSpLocks/>
          </p:cNvCxnSpPr>
          <p:nvPr/>
        </p:nvCxnSpPr>
        <p:spPr bwMode="auto">
          <a:xfrm flipV="1">
            <a:off x="2069024" y="5715000"/>
            <a:ext cx="1817176" cy="619928"/>
          </a:xfrm>
          <a:prstGeom prst="straightConnector1">
            <a:avLst/>
          </a:prstGeom>
          <a:ln w="19050">
            <a:solidFill>
              <a:schemeClr val="tx1"/>
            </a:solidFill>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8" name="Straight Arrow Connector 7">
            <a:extLst>
              <a:ext uri="{FF2B5EF4-FFF2-40B4-BE49-F238E27FC236}">
                <a16:creationId xmlns:a16="http://schemas.microsoft.com/office/drawing/2014/main" id="{6FAB98FF-4D83-3645-AF73-5D004260A7FE}"/>
              </a:ext>
            </a:extLst>
          </p:cNvPr>
          <p:cNvCxnSpPr>
            <a:cxnSpLocks/>
          </p:cNvCxnSpPr>
          <p:nvPr/>
        </p:nvCxnSpPr>
        <p:spPr bwMode="auto">
          <a:xfrm flipV="1">
            <a:off x="2069024" y="5705959"/>
            <a:ext cx="2393495" cy="654801"/>
          </a:xfrm>
          <a:prstGeom prst="straightConnector1">
            <a:avLst/>
          </a:prstGeom>
          <a:ln w="19050">
            <a:solidFill>
              <a:schemeClr val="tx1"/>
            </a:solidFill>
            <a:headEnd type="none" w="med" len="med"/>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311977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629400" y="475402"/>
            <a:ext cx="2971800" cy="338554"/>
          </a:xfrm>
          <a:prstGeom prst="rect">
            <a:avLst/>
          </a:prstGeom>
          <a:noFill/>
        </p:spPr>
        <p:txBody>
          <a:bodyPr wrap="square" rtlCol="0">
            <a:spAutoFit/>
          </a:bodyPr>
          <a:lstStyle/>
          <a:p>
            <a:r>
              <a:rPr lang="en-US" sz="1600" dirty="0" err="1">
                <a:solidFill>
                  <a:srgbClr val="AB0320"/>
                </a:solidFill>
              </a:rPr>
              <a:t>Kallosh</a:t>
            </a:r>
            <a:r>
              <a:rPr lang="en-US" sz="1600" dirty="0">
                <a:solidFill>
                  <a:srgbClr val="AB0320"/>
                </a:solidFill>
              </a:rPr>
              <a:t>, AL, </a:t>
            </a:r>
            <a:r>
              <a:rPr lang="en-US" sz="1600" dirty="0" err="1">
                <a:solidFill>
                  <a:srgbClr val="AB0320"/>
                </a:solidFill>
              </a:rPr>
              <a:t>Roest</a:t>
            </a:r>
            <a:r>
              <a:rPr lang="en-US" sz="1600" dirty="0">
                <a:solidFill>
                  <a:srgbClr val="AB0320"/>
                </a:solidFill>
              </a:rPr>
              <a:t> 2013</a:t>
            </a:r>
          </a:p>
        </p:txBody>
      </p:sp>
      <p:pic>
        <p:nvPicPr>
          <p:cNvPr id="17" name="Picture 16" descr="latex-image-1.pdf">
            <a:extLst>
              <a:ext uri="{FF2B5EF4-FFF2-40B4-BE49-F238E27FC236}">
                <a16:creationId xmlns:a16="http://schemas.microsoft.com/office/drawing/2014/main" id="{CF44C13D-E652-9A4B-9C77-B01B73234E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1350981"/>
            <a:ext cx="4711700" cy="800385"/>
          </a:xfrm>
          <a:prstGeom prst="rect">
            <a:avLst/>
          </a:prstGeom>
        </p:spPr>
      </p:pic>
      <p:sp>
        <p:nvSpPr>
          <p:cNvPr id="18" name="TextBox 17">
            <a:extLst>
              <a:ext uri="{FF2B5EF4-FFF2-40B4-BE49-F238E27FC236}">
                <a16:creationId xmlns:a16="http://schemas.microsoft.com/office/drawing/2014/main" id="{1C386FA7-2DAC-9B41-80ED-50CE14EEAA3A}"/>
              </a:ext>
            </a:extLst>
          </p:cNvPr>
          <p:cNvSpPr txBox="1"/>
          <p:nvPr/>
        </p:nvSpPr>
        <p:spPr>
          <a:xfrm>
            <a:off x="968242" y="898583"/>
            <a:ext cx="7067550" cy="400110"/>
          </a:xfrm>
          <a:prstGeom prst="rect">
            <a:avLst/>
          </a:prstGeom>
          <a:noFill/>
        </p:spPr>
        <p:txBody>
          <a:bodyPr wrap="square" rtlCol="0">
            <a:spAutoFit/>
          </a:bodyPr>
          <a:lstStyle/>
          <a:p>
            <a:r>
              <a:rPr lang="en-US" sz="2000" dirty="0"/>
              <a:t>To match observations, the simplest chaotic inflation model </a:t>
            </a:r>
          </a:p>
        </p:txBody>
      </p:sp>
      <p:sp>
        <p:nvSpPr>
          <p:cNvPr id="19" name="TextBox 18">
            <a:extLst>
              <a:ext uri="{FF2B5EF4-FFF2-40B4-BE49-F238E27FC236}">
                <a16:creationId xmlns:a16="http://schemas.microsoft.com/office/drawing/2014/main" id="{ACBFFA42-4DD3-1C4B-A333-DB6F07B65D6D}"/>
              </a:ext>
            </a:extLst>
          </p:cNvPr>
          <p:cNvSpPr txBox="1"/>
          <p:nvPr/>
        </p:nvSpPr>
        <p:spPr>
          <a:xfrm>
            <a:off x="1023730" y="2241420"/>
            <a:ext cx="4787900" cy="400110"/>
          </a:xfrm>
          <a:prstGeom prst="rect">
            <a:avLst/>
          </a:prstGeom>
          <a:noFill/>
        </p:spPr>
        <p:txBody>
          <a:bodyPr wrap="square" rtlCol="0">
            <a:spAutoFit/>
          </a:bodyPr>
          <a:lstStyle/>
          <a:p>
            <a:r>
              <a:rPr lang="en-US" sz="2000" dirty="0"/>
              <a:t>should be modified:</a:t>
            </a:r>
          </a:p>
        </p:txBody>
      </p:sp>
      <p:sp>
        <p:nvSpPr>
          <p:cNvPr id="20" name="TextBox 19">
            <a:extLst>
              <a:ext uri="{FF2B5EF4-FFF2-40B4-BE49-F238E27FC236}">
                <a16:creationId xmlns:a16="http://schemas.microsoft.com/office/drawing/2014/main" id="{D4245B5E-B4C6-764C-A78C-3215FB39710C}"/>
              </a:ext>
            </a:extLst>
          </p:cNvPr>
          <p:cNvSpPr txBox="1"/>
          <p:nvPr/>
        </p:nvSpPr>
        <p:spPr>
          <a:xfrm>
            <a:off x="993439" y="3850052"/>
            <a:ext cx="4787900" cy="400110"/>
          </a:xfrm>
          <a:prstGeom prst="rect">
            <a:avLst/>
          </a:prstGeom>
          <a:noFill/>
        </p:spPr>
        <p:txBody>
          <a:bodyPr wrap="square" rtlCol="0">
            <a:spAutoFit/>
          </a:bodyPr>
          <a:lstStyle/>
          <a:p>
            <a:r>
              <a:rPr lang="en-US" sz="2000" dirty="0"/>
              <a:t>Switch to canonical variables</a:t>
            </a:r>
          </a:p>
        </p:txBody>
      </p:sp>
      <p:pic>
        <p:nvPicPr>
          <p:cNvPr id="21" name="Picture 20" descr="latex-image-1.pdf">
            <a:extLst>
              <a:ext uri="{FF2B5EF4-FFF2-40B4-BE49-F238E27FC236}">
                <a16:creationId xmlns:a16="http://schemas.microsoft.com/office/drawing/2014/main" id="{BB4266E9-9FB2-4041-9DB7-4AD17DF004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7505" y="3763941"/>
            <a:ext cx="2662253" cy="648409"/>
          </a:xfrm>
          <a:prstGeom prst="rect">
            <a:avLst/>
          </a:prstGeom>
        </p:spPr>
      </p:pic>
      <p:sp>
        <p:nvSpPr>
          <p:cNvPr id="22" name="TextBox 21">
            <a:extLst>
              <a:ext uri="{FF2B5EF4-FFF2-40B4-BE49-F238E27FC236}">
                <a16:creationId xmlns:a16="http://schemas.microsoft.com/office/drawing/2014/main" id="{BD9B305A-86D8-664C-B304-4AA38FCF4B35}"/>
              </a:ext>
            </a:extLst>
          </p:cNvPr>
          <p:cNvSpPr txBox="1"/>
          <p:nvPr/>
        </p:nvSpPr>
        <p:spPr>
          <a:xfrm>
            <a:off x="990600" y="4340216"/>
            <a:ext cx="4787900" cy="400110"/>
          </a:xfrm>
          <a:prstGeom prst="rect">
            <a:avLst/>
          </a:prstGeom>
          <a:noFill/>
        </p:spPr>
        <p:txBody>
          <a:bodyPr wrap="square" rtlCol="0">
            <a:spAutoFit/>
          </a:bodyPr>
          <a:lstStyle/>
          <a:p>
            <a:r>
              <a:rPr lang="en-US" sz="2000" dirty="0"/>
              <a:t>The potential becomes</a:t>
            </a:r>
          </a:p>
        </p:txBody>
      </p:sp>
      <p:pic>
        <p:nvPicPr>
          <p:cNvPr id="23" name="Picture 22" descr="latex-image-1.pdf">
            <a:extLst>
              <a:ext uri="{FF2B5EF4-FFF2-40B4-BE49-F238E27FC236}">
                <a16:creationId xmlns:a16="http://schemas.microsoft.com/office/drawing/2014/main" id="{8EC93844-7A92-E048-B7E3-BC0CE13A81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65230" y="4698231"/>
            <a:ext cx="3276600" cy="702925"/>
          </a:xfrm>
          <a:prstGeom prst="rect">
            <a:avLst/>
          </a:prstGeom>
        </p:spPr>
      </p:pic>
      <p:pic>
        <p:nvPicPr>
          <p:cNvPr id="24" name="Picture 23" descr="latex-image-1.pdf">
            <a:extLst>
              <a:ext uri="{FF2B5EF4-FFF2-40B4-BE49-F238E27FC236}">
                <a16:creationId xmlns:a16="http://schemas.microsoft.com/office/drawing/2014/main" id="{273A5F52-2C16-E646-987D-389C7DDC478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0330" y="2719720"/>
            <a:ext cx="5227136" cy="879920"/>
          </a:xfrm>
          <a:prstGeom prst="rect">
            <a:avLst/>
          </a:prstGeom>
        </p:spPr>
      </p:pic>
      <p:cxnSp>
        <p:nvCxnSpPr>
          <p:cNvPr id="25" name="Straight Connector 24">
            <a:extLst>
              <a:ext uri="{FF2B5EF4-FFF2-40B4-BE49-F238E27FC236}">
                <a16:creationId xmlns:a16="http://schemas.microsoft.com/office/drawing/2014/main" id="{4E60571F-D779-7048-9F3D-468885E47E7C}"/>
              </a:ext>
            </a:extLst>
          </p:cNvPr>
          <p:cNvCxnSpPr/>
          <p:nvPr/>
        </p:nvCxnSpPr>
        <p:spPr>
          <a:xfrm>
            <a:off x="4884530" y="3634759"/>
            <a:ext cx="50800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BDC93953-B72E-2E44-9C69-22C8570CF702}"/>
              </a:ext>
            </a:extLst>
          </p:cNvPr>
          <p:cNvSpPr txBox="1"/>
          <p:nvPr/>
        </p:nvSpPr>
        <p:spPr>
          <a:xfrm>
            <a:off x="990600" y="5486400"/>
            <a:ext cx="7703930" cy="830997"/>
          </a:xfrm>
          <a:prstGeom prst="rect">
            <a:avLst/>
          </a:prstGeom>
          <a:noFill/>
        </p:spPr>
        <p:txBody>
          <a:bodyPr wrap="square" rtlCol="0">
            <a:spAutoFit/>
          </a:bodyPr>
          <a:lstStyle/>
          <a:p>
            <a:r>
              <a:rPr lang="en-US" sz="2000" dirty="0">
                <a:solidFill>
                  <a:srgbClr val="0506D1"/>
                </a:solidFill>
              </a:rPr>
              <a:t>This model </a:t>
            </a:r>
            <a:r>
              <a:rPr lang="en-US" sz="2000" dirty="0">
                <a:solidFill>
                  <a:srgbClr val="AB0320"/>
                </a:solidFill>
              </a:rPr>
              <a:t>(</a:t>
            </a:r>
            <a:r>
              <a:rPr lang="en-US" sz="2400" b="1" dirty="0">
                <a:solidFill>
                  <a:srgbClr val="AB0320"/>
                </a:solidFill>
                <a:latin typeface="Symbol" pitchFamily="2" charset="2"/>
              </a:rPr>
              <a:t>a</a:t>
            </a:r>
            <a:r>
              <a:rPr lang="en-US" sz="2000" b="1" dirty="0">
                <a:solidFill>
                  <a:srgbClr val="AB0320"/>
                </a:solidFill>
              </a:rPr>
              <a:t>-attractor T-model</a:t>
            </a:r>
            <a:r>
              <a:rPr lang="en-US" sz="2000" dirty="0">
                <a:solidFill>
                  <a:srgbClr val="AB0320"/>
                </a:solidFill>
              </a:rPr>
              <a:t>) </a:t>
            </a:r>
            <a:r>
              <a:rPr lang="en-US" sz="2000" dirty="0">
                <a:solidFill>
                  <a:srgbClr val="0506D1"/>
                </a:solidFill>
              </a:rPr>
              <a:t>is consistent with observational data for m ~ 10</a:t>
            </a:r>
            <a:r>
              <a:rPr lang="en-US" sz="2400" baseline="30000" dirty="0">
                <a:solidFill>
                  <a:srgbClr val="0506D1"/>
                </a:solidFill>
              </a:rPr>
              <a:t>-5</a:t>
            </a:r>
            <a:r>
              <a:rPr lang="en-US" sz="2000" dirty="0">
                <a:solidFill>
                  <a:srgbClr val="0506D1"/>
                </a:solidFill>
              </a:rPr>
              <a:t> and </a:t>
            </a:r>
            <a:r>
              <a:rPr lang="en-US" sz="2000" b="1" u="sng" dirty="0">
                <a:solidFill>
                  <a:srgbClr val="0506D1"/>
                </a:solidFill>
              </a:rPr>
              <a:t>any</a:t>
            </a:r>
            <a:r>
              <a:rPr lang="en-US" sz="2000" dirty="0">
                <a:solidFill>
                  <a:srgbClr val="0506D1"/>
                </a:solidFill>
              </a:rPr>
              <a:t> value of </a:t>
            </a:r>
            <a:r>
              <a:rPr lang="en-US" sz="2400" dirty="0">
                <a:solidFill>
                  <a:srgbClr val="0506D1"/>
                </a:solidFill>
                <a:latin typeface="Symbol" pitchFamily="2" charset="2"/>
              </a:rPr>
              <a:t>a</a:t>
            </a:r>
            <a:r>
              <a:rPr lang="en-US" sz="2000" dirty="0">
                <a:solidFill>
                  <a:srgbClr val="0506D1"/>
                </a:solidFill>
              </a:rPr>
              <a:t> smaller than O(5).</a:t>
            </a:r>
            <a:endParaRPr lang="en-US" sz="2400" baseline="30000" dirty="0">
              <a:solidFill>
                <a:srgbClr val="0506D1"/>
              </a:solidFill>
            </a:endParaRPr>
          </a:p>
        </p:txBody>
      </p:sp>
      <p:sp>
        <p:nvSpPr>
          <p:cNvPr id="2" name="TextBox 1">
            <a:extLst>
              <a:ext uri="{FF2B5EF4-FFF2-40B4-BE49-F238E27FC236}">
                <a16:creationId xmlns:a16="http://schemas.microsoft.com/office/drawing/2014/main" id="{2F341987-4AC9-5202-D487-F405E2F902E7}"/>
              </a:ext>
            </a:extLst>
          </p:cNvPr>
          <p:cNvSpPr txBox="1"/>
          <p:nvPr/>
        </p:nvSpPr>
        <p:spPr>
          <a:xfrm>
            <a:off x="412750" y="-54492"/>
            <a:ext cx="8001000" cy="769441"/>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Symbol" pitchFamily="2" charset="2"/>
              </a:rPr>
              <a:t>a</a:t>
            </a:r>
            <a:r>
              <a:rPr kumimoji="0" lang="en-US" sz="40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Helvetica" charset="0"/>
                <a:ea typeface="+mn-ea"/>
                <a:cs typeface="+mn-cs"/>
              </a:rPr>
              <a:t>-attractors</a:t>
            </a:r>
            <a:endParaRPr kumimoji="0" lang="en-US" sz="48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Helvetica" charset="0"/>
              <a:ea typeface="+mn-ea"/>
              <a:cs typeface="+mn-cs"/>
            </a:endParaRPr>
          </a:p>
        </p:txBody>
      </p:sp>
    </p:spTree>
    <p:extLst>
      <p:ext uri="{BB962C8B-B14F-4D97-AF65-F5344CB8AC3E}">
        <p14:creationId xmlns:p14="http://schemas.microsoft.com/office/powerpoint/2010/main" val="2018045442"/>
      </p:ext>
    </p:extLst>
  </p:cSld>
  <p:clrMapOvr>
    <a:masterClrMapping/>
  </p:clrMapOvr>
  <p:transition spd="med">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304800" y="26612"/>
            <a:ext cx="8382000" cy="609600"/>
          </a:xfrm>
          <a:effectLst>
            <a:outerShdw blurRad="38100" dist="12700" dir="2700000" algn="ctr" rotWithShape="0">
              <a:schemeClr val="bg2"/>
            </a:outerShdw>
          </a:effectLst>
        </p:spPr>
        <p:txBody>
          <a:bodyPr/>
          <a:lstStyle/>
          <a:p>
            <a:pPr indent="0" eaLnBrk="1" hangingPunct="1">
              <a:lnSpc>
                <a:spcPts val="4400"/>
              </a:lnSpc>
              <a:spcAft>
                <a:spcPts val="13"/>
              </a:spcAft>
              <a:tabLst>
                <a:tab pos="0" algn="l"/>
                <a:tab pos="914400" algn="l"/>
                <a:tab pos="1828800" algn="l"/>
                <a:tab pos="2743200" algn="l"/>
                <a:tab pos="3657600" algn="l"/>
                <a:tab pos="4572000" algn="l"/>
                <a:tab pos="5486400" algn="l"/>
                <a:tab pos="6400800" algn="l"/>
                <a:tab pos="7315200" algn="l"/>
                <a:tab pos="8229600" algn="l"/>
              </a:tabLst>
              <a:defRPr/>
            </a:pPr>
            <a:r>
              <a:rPr lang="en-US" sz="3200" dirty="0">
                <a:ea typeface="ＭＳ Ｐゴシック" charset="-128"/>
                <a:cs typeface="ＭＳ Ｐゴシック" charset="-128"/>
              </a:rPr>
              <a:t>                       </a:t>
            </a:r>
            <a:br>
              <a:rPr lang="en-US" sz="3200" dirty="0">
                <a:ea typeface="ＭＳ Ｐゴシック" charset="-128"/>
                <a:cs typeface="ＭＳ Ｐゴシック" charset="-128"/>
              </a:rPr>
            </a:br>
            <a:r>
              <a:rPr lang="en-US" sz="3200" dirty="0">
                <a:ea typeface="ＭＳ Ｐゴシック" charset="-128"/>
                <a:cs typeface="ＭＳ Ｐゴシック" charset="-128"/>
              </a:rPr>
              <a:t>             </a:t>
            </a:r>
            <a:r>
              <a:rPr lang="en-US" sz="3200" dirty="0">
                <a:solidFill>
                  <a:srgbClr val="0E01A5"/>
                </a:solidFill>
                <a:effectLst>
                  <a:outerShdw blurRad="38100" dist="38100" dir="2700000" algn="tl">
                    <a:srgbClr val="DDDDDD"/>
                  </a:outerShdw>
                </a:effectLst>
                <a:ea typeface="ＭＳ Ｐゴシック" charset="-128"/>
                <a:cs typeface="ＭＳ Ｐゴシック" charset="-128"/>
              </a:rPr>
              <a:t>The simplest inflationary model</a:t>
            </a:r>
            <a:endParaRPr lang="en-US" sz="4000" dirty="0">
              <a:solidFill>
                <a:srgbClr val="FFA7FF"/>
              </a:solidFill>
              <a:ea typeface="ＭＳ Ｐゴシック" charset="-128"/>
              <a:cs typeface="ＭＳ Ｐゴシック" charset="-128"/>
            </a:endParaRPr>
          </a:p>
        </p:txBody>
      </p:sp>
      <p:pic>
        <p:nvPicPr>
          <p:cNvPr id="49156" name="Picture 5" descr="HarmonicOscill"/>
          <p:cNvPicPr>
            <a:picLocks noChangeAspect="1" noChangeArrowheads="1"/>
          </p:cNvPicPr>
          <p:nvPr/>
        </p:nvPicPr>
        <p:blipFill>
          <a:blip r:embed="rId3"/>
          <a:srcRect/>
          <a:stretch>
            <a:fillRect/>
          </a:stretch>
        </p:blipFill>
        <p:spPr bwMode="auto">
          <a:xfrm>
            <a:off x="1066800" y="1905000"/>
            <a:ext cx="7175500" cy="4730965"/>
          </a:xfrm>
          <a:prstGeom prst="rect">
            <a:avLst/>
          </a:prstGeom>
          <a:noFill/>
          <a:ln w="9525">
            <a:noFill/>
            <a:miter lim="800000"/>
            <a:headEnd/>
            <a:tailEnd/>
          </a:ln>
        </p:spPr>
      </p:pic>
      <p:sp>
        <p:nvSpPr>
          <p:cNvPr id="10246" name="Text Box 6"/>
          <p:cNvSpPr txBox="1">
            <a:spLocks/>
          </p:cNvSpPr>
          <p:nvPr/>
        </p:nvSpPr>
        <p:spPr bwMode="auto">
          <a:xfrm>
            <a:off x="3429000" y="2743200"/>
            <a:ext cx="2438400" cy="457200"/>
          </a:xfrm>
          <a:prstGeom prst="rect">
            <a:avLst/>
          </a:prstGeom>
          <a:noFill/>
          <a:ln w="12700">
            <a:noFill/>
            <a:miter lim="800000"/>
            <a:headEnd/>
            <a:tailEnd/>
          </a:ln>
          <a:effectLst>
            <a:outerShdw blurRad="12700" dist="12700" dir="2700000" algn="ctr" rotWithShape="0">
              <a:schemeClr val="bg2"/>
            </a:outerShdw>
          </a:effectLst>
        </p:spPr>
        <p:txBody>
          <a:bodyPr>
            <a:prstTxWarp prst="textNoShape">
              <a:avLst/>
            </a:prstTxWarp>
            <a:spAutoFit/>
          </a:bodyPr>
          <a:lstStyle/>
          <a:p>
            <a:pPr>
              <a:spcBef>
                <a:spcPct val="50000"/>
              </a:spcBef>
              <a:defRPr/>
            </a:pPr>
            <a:r>
              <a:rPr lang="en-US" sz="2400" dirty="0">
                <a:solidFill>
                  <a:srgbClr val="E0061C"/>
                </a:solidFill>
              </a:rPr>
              <a:t>Eternal  Inflation</a:t>
            </a:r>
            <a:endParaRPr lang="en-US" dirty="0"/>
          </a:p>
        </p:txBody>
      </p:sp>
      <p:pic>
        <p:nvPicPr>
          <p:cNvPr id="7" name="Picture 6" descr="latex-image-1.pdf">
            <a:extLst>
              <a:ext uri="{FF2B5EF4-FFF2-40B4-BE49-F238E27FC236}">
                <a16:creationId xmlns:a16="http://schemas.microsoft.com/office/drawing/2014/main" id="{CBF5EE94-1F6F-B841-864A-F70AFDDA23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95600" y="750512"/>
            <a:ext cx="3803650" cy="646133"/>
          </a:xfrm>
          <a:prstGeom prst="rect">
            <a:avLst/>
          </a:prstGeom>
        </p:spPr>
      </p:pic>
      <p:pic>
        <p:nvPicPr>
          <p:cNvPr id="3" name="Picture 2">
            <a:extLst>
              <a:ext uri="{FF2B5EF4-FFF2-40B4-BE49-F238E27FC236}">
                <a16:creationId xmlns:a16="http://schemas.microsoft.com/office/drawing/2014/main" id="{3DAB630B-BE70-6FCB-53B4-AE1317691B39}"/>
              </a:ext>
            </a:extLst>
          </p:cNvPr>
          <p:cNvPicPr>
            <a:picLocks noChangeAspect="1"/>
          </p:cNvPicPr>
          <p:nvPr/>
        </p:nvPicPr>
        <p:blipFill>
          <a:blip r:embed="rId5"/>
          <a:stretch>
            <a:fillRect/>
          </a:stretch>
        </p:blipFill>
        <p:spPr>
          <a:xfrm>
            <a:off x="3654425" y="1488565"/>
            <a:ext cx="2286000" cy="338903"/>
          </a:xfrm>
          <a:prstGeom prst="rect">
            <a:avLst/>
          </a:prstGeom>
        </p:spPr>
      </p:pic>
    </p:spTree>
    <p:extLst>
      <p:ext uri="{BB962C8B-B14F-4D97-AF65-F5344CB8AC3E}">
        <p14:creationId xmlns:p14="http://schemas.microsoft.com/office/powerpoint/2010/main" val="2691220821"/>
      </p:ext>
    </p:extLst>
  </p:cSld>
  <p:clrMapOvr>
    <a:masterClrMapping/>
  </p:clrMapOvr>
  <p:transition spd="med">
    <p:checke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97543"/>
            <a:ext cx="8305800" cy="646331"/>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3600" b="1" dirty="0">
                <a:solidFill>
                  <a:srgbClr val="800000"/>
                </a:solidFill>
                <a:effectLst>
                  <a:outerShdw blurRad="190500" dist="88900" dir="2700000" algn="tl" rotWithShape="0">
                    <a:srgbClr val="0506D1">
                      <a:alpha val="76000"/>
                    </a:srgbClr>
                  </a:outerShdw>
                </a:effectLst>
              </a:rPr>
              <a:t>What is the meaning of </a:t>
            </a:r>
            <a:r>
              <a:rPr lang="en-US" sz="3600" b="1" dirty="0">
                <a:solidFill>
                  <a:srgbClr val="800000"/>
                </a:solidFill>
                <a:effectLst>
                  <a:outerShdw blurRad="190500" dist="88900" dir="2700000" algn="tl" rotWithShape="0">
                    <a:srgbClr val="0506D1">
                      <a:alpha val="76000"/>
                    </a:srgbClr>
                  </a:outerShdw>
                </a:effectLst>
                <a:latin typeface="Symbol" charset="2"/>
                <a:cs typeface="Symbol" charset="2"/>
              </a:rPr>
              <a:t>a</a:t>
            </a:r>
            <a:r>
              <a:rPr lang="en-US" sz="3600" b="1" dirty="0">
                <a:solidFill>
                  <a:srgbClr val="800000"/>
                </a:solidFill>
                <a:effectLst>
                  <a:outerShdw blurRad="190500" dist="88900" dir="2700000" algn="tl" rotWithShape="0">
                    <a:srgbClr val="0506D1">
                      <a:alpha val="76000"/>
                    </a:srgbClr>
                  </a:outerShdw>
                </a:effectLst>
              </a:rPr>
              <a:t>-attractors?</a:t>
            </a:r>
          </a:p>
        </p:txBody>
      </p:sp>
      <p:sp>
        <p:nvSpPr>
          <p:cNvPr id="7" name="TextBox 6"/>
          <p:cNvSpPr txBox="1"/>
          <p:nvPr/>
        </p:nvSpPr>
        <p:spPr>
          <a:xfrm>
            <a:off x="980089" y="866844"/>
            <a:ext cx="7067550" cy="400110"/>
          </a:xfrm>
          <a:prstGeom prst="rect">
            <a:avLst/>
          </a:prstGeom>
          <a:noFill/>
        </p:spPr>
        <p:txBody>
          <a:bodyPr wrap="square" rtlCol="0">
            <a:spAutoFit/>
          </a:bodyPr>
          <a:lstStyle/>
          <a:p>
            <a:r>
              <a:rPr lang="en-US" sz="2000" dirty="0"/>
              <a:t>More generally:</a:t>
            </a:r>
          </a:p>
        </p:txBody>
      </p:sp>
      <p:sp>
        <p:nvSpPr>
          <p:cNvPr id="8" name="TextBox 7"/>
          <p:cNvSpPr txBox="1"/>
          <p:nvPr/>
        </p:nvSpPr>
        <p:spPr>
          <a:xfrm>
            <a:off x="983242" y="2002992"/>
            <a:ext cx="4787900" cy="400110"/>
          </a:xfrm>
          <a:prstGeom prst="rect">
            <a:avLst/>
          </a:prstGeom>
          <a:noFill/>
        </p:spPr>
        <p:txBody>
          <a:bodyPr wrap="square" rtlCol="0">
            <a:spAutoFit/>
          </a:bodyPr>
          <a:lstStyle/>
          <a:p>
            <a:r>
              <a:rPr lang="en-US" sz="2000" dirty="0"/>
              <a:t>In canonical variables</a:t>
            </a:r>
          </a:p>
        </p:txBody>
      </p:sp>
      <p:sp>
        <p:nvSpPr>
          <p:cNvPr id="9" name="TextBox 8"/>
          <p:cNvSpPr txBox="1"/>
          <p:nvPr/>
        </p:nvSpPr>
        <p:spPr>
          <a:xfrm>
            <a:off x="980788" y="3174895"/>
            <a:ext cx="6939091" cy="400110"/>
          </a:xfrm>
          <a:prstGeom prst="rect">
            <a:avLst/>
          </a:prstGeom>
          <a:noFill/>
        </p:spPr>
        <p:txBody>
          <a:bodyPr wrap="square" rtlCol="0">
            <a:spAutoFit/>
          </a:bodyPr>
          <a:lstStyle/>
          <a:p>
            <a:r>
              <a:rPr lang="en-US" sz="2000" dirty="0"/>
              <a:t>Asymptotically at large values of the field</a:t>
            </a:r>
          </a:p>
        </p:txBody>
      </p:sp>
      <p:pic>
        <p:nvPicPr>
          <p:cNvPr id="12" name="Picture 11">
            <a:extLst>
              <a:ext uri="{FF2B5EF4-FFF2-40B4-BE49-F238E27FC236}">
                <a16:creationId xmlns:a16="http://schemas.microsoft.com/office/drawing/2014/main" id="{2BD0950F-B284-5744-B2BE-DBE152C2AA2A}"/>
              </a:ext>
            </a:extLst>
          </p:cNvPr>
          <p:cNvPicPr>
            <a:picLocks noChangeAspect="1"/>
          </p:cNvPicPr>
          <p:nvPr/>
        </p:nvPicPr>
        <p:blipFill>
          <a:blip r:embed="rId2"/>
          <a:stretch>
            <a:fillRect/>
          </a:stretch>
        </p:blipFill>
        <p:spPr>
          <a:xfrm>
            <a:off x="2480310" y="1193298"/>
            <a:ext cx="4241800" cy="910816"/>
          </a:xfrm>
          <a:prstGeom prst="rect">
            <a:avLst/>
          </a:prstGeom>
        </p:spPr>
      </p:pic>
      <p:pic>
        <p:nvPicPr>
          <p:cNvPr id="15" name="Picture 14">
            <a:extLst>
              <a:ext uri="{FF2B5EF4-FFF2-40B4-BE49-F238E27FC236}">
                <a16:creationId xmlns:a16="http://schemas.microsoft.com/office/drawing/2014/main" id="{ABF6FC38-76E4-3C47-B91B-5F7AD47C3FED}"/>
              </a:ext>
            </a:extLst>
          </p:cNvPr>
          <p:cNvPicPr>
            <a:picLocks noChangeAspect="1"/>
          </p:cNvPicPr>
          <p:nvPr/>
        </p:nvPicPr>
        <p:blipFill>
          <a:blip r:embed="rId3"/>
          <a:stretch>
            <a:fillRect/>
          </a:stretch>
        </p:blipFill>
        <p:spPr>
          <a:xfrm>
            <a:off x="1974950" y="2324365"/>
            <a:ext cx="5194100" cy="861581"/>
          </a:xfrm>
          <a:prstGeom prst="rect">
            <a:avLst/>
          </a:prstGeom>
        </p:spPr>
      </p:pic>
      <p:pic>
        <p:nvPicPr>
          <p:cNvPr id="16" name="Picture 15">
            <a:extLst>
              <a:ext uri="{FF2B5EF4-FFF2-40B4-BE49-F238E27FC236}">
                <a16:creationId xmlns:a16="http://schemas.microsoft.com/office/drawing/2014/main" id="{8BA71659-1587-A24F-A599-416C2F3DC61D}"/>
              </a:ext>
            </a:extLst>
          </p:cNvPr>
          <p:cNvPicPr>
            <a:picLocks noChangeAspect="1"/>
          </p:cNvPicPr>
          <p:nvPr/>
        </p:nvPicPr>
        <p:blipFill>
          <a:blip r:embed="rId4"/>
          <a:stretch>
            <a:fillRect/>
          </a:stretch>
        </p:blipFill>
        <p:spPr>
          <a:xfrm>
            <a:off x="2302991" y="3408838"/>
            <a:ext cx="4272806" cy="887856"/>
          </a:xfrm>
          <a:prstGeom prst="rect">
            <a:avLst/>
          </a:prstGeom>
        </p:spPr>
      </p:pic>
      <p:sp>
        <p:nvSpPr>
          <p:cNvPr id="17" name="TextBox 16">
            <a:extLst>
              <a:ext uri="{FF2B5EF4-FFF2-40B4-BE49-F238E27FC236}">
                <a16:creationId xmlns:a16="http://schemas.microsoft.com/office/drawing/2014/main" id="{2B837BD1-BE59-0445-87FA-AED0FD397370}"/>
              </a:ext>
            </a:extLst>
          </p:cNvPr>
          <p:cNvSpPr txBox="1"/>
          <p:nvPr/>
        </p:nvSpPr>
        <p:spPr>
          <a:xfrm>
            <a:off x="980089" y="4257753"/>
            <a:ext cx="7478637" cy="1138773"/>
          </a:xfrm>
          <a:prstGeom prst="rect">
            <a:avLst/>
          </a:prstGeom>
          <a:noFill/>
        </p:spPr>
        <p:txBody>
          <a:bodyPr wrap="square" rtlCol="0">
            <a:spAutoFit/>
          </a:bodyPr>
          <a:lstStyle/>
          <a:p>
            <a:r>
              <a:rPr lang="en-US" sz="2000" dirty="0"/>
              <a:t>Here                                    </a:t>
            </a:r>
            <a:r>
              <a:rPr lang="en-US" sz="2000" dirty="0">
                <a:solidFill>
                  <a:srgbClr val="0506D1"/>
                </a:solidFill>
              </a:rPr>
              <a:t>This factor can be absorbed in the redefinition (shift) of the field. </a:t>
            </a:r>
            <a:r>
              <a:rPr lang="en-US" sz="2000" b="1" dirty="0">
                <a:solidFill>
                  <a:srgbClr val="95051D"/>
                </a:solidFill>
              </a:rPr>
              <a:t>Therefore, at small </a:t>
            </a:r>
            <a:r>
              <a:rPr lang="en-US" sz="2400" b="1" dirty="0">
                <a:solidFill>
                  <a:srgbClr val="95051D"/>
                </a:solidFill>
                <a:latin typeface="Symbol" pitchFamily="2" charset="2"/>
              </a:rPr>
              <a:t>a, </a:t>
            </a:r>
            <a:r>
              <a:rPr lang="en-US" sz="2000" b="1" dirty="0">
                <a:solidFill>
                  <a:srgbClr val="95051D"/>
                </a:solidFill>
              </a:rPr>
              <a:t>values of</a:t>
            </a:r>
            <a:r>
              <a:rPr lang="en-US" sz="2400" b="1" dirty="0">
                <a:solidFill>
                  <a:srgbClr val="95051D"/>
                </a:solidFill>
                <a:latin typeface="Symbol" pitchFamily="2" charset="2"/>
              </a:rPr>
              <a:t> </a:t>
            </a:r>
            <a:r>
              <a:rPr lang="en-US" sz="2000" b="1" dirty="0">
                <a:solidFill>
                  <a:srgbClr val="95051D"/>
                </a:solidFill>
              </a:rPr>
              <a:t>n</a:t>
            </a:r>
            <a:r>
              <a:rPr lang="en-US" sz="2000" b="1" baseline="-25000" dirty="0">
                <a:solidFill>
                  <a:srgbClr val="95051D"/>
                </a:solidFill>
              </a:rPr>
              <a:t>s</a:t>
            </a:r>
            <a:r>
              <a:rPr lang="en-US" sz="2000" b="1" dirty="0">
                <a:solidFill>
                  <a:srgbClr val="95051D"/>
                </a:solidFill>
              </a:rPr>
              <a:t> and r depend only on V</a:t>
            </a:r>
            <a:r>
              <a:rPr lang="en-US" sz="2000" b="1" baseline="-25000" dirty="0">
                <a:solidFill>
                  <a:srgbClr val="95051D"/>
                </a:solidFill>
              </a:rPr>
              <a:t>0</a:t>
            </a:r>
            <a:r>
              <a:rPr lang="en-US" sz="2000" b="1" dirty="0">
                <a:solidFill>
                  <a:srgbClr val="95051D"/>
                </a:solidFill>
              </a:rPr>
              <a:t> and </a:t>
            </a:r>
            <a:r>
              <a:rPr lang="en-US" sz="2400" b="1" dirty="0">
                <a:solidFill>
                  <a:srgbClr val="95051D"/>
                </a:solidFill>
                <a:latin typeface="Symbol" pitchFamily="2" charset="2"/>
              </a:rPr>
              <a:t>a</a:t>
            </a:r>
            <a:r>
              <a:rPr lang="en-US" sz="2400" dirty="0">
                <a:latin typeface="Symbol" pitchFamily="2" charset="2"/>
              </a:rPr>
              <a:t>, </a:t>
            </a:r>
            <a:r>
              <a:rPr lang="en-US" sz="2000" dirty="0"/>
              <a:t>not on the shape of V</a:t>
            </a:r>
            <a:r>
              <a:rPr lang="en-US" sz="2000" dirty="0">
                <a:latin typeface="Symbol" pitchFamily="2" charset="2"/>
              </a:rPr>
              <a:t>(f).</a:t>
            </a:r>
          </a:p>
        </p:txBody>
      </p:sp>
      <p:pic>
        <p:nvPicPr>
          <p:cNvPr id="19" name="Picture 18">
            <a:extLst>
              <a:ext uri="{FF2B5EF4-FFF2-40B4-BE49-F238E27FC236}">
                <a16:creationId xmlns:a16="http://schemas.microsoft.com/office/drawing/2014/main" id="{B3A3F203-6B38-CF4E-B077-29156C7760F6}"/>
              </a:ext>
            </a:extLst>
          </p:cNvPr>
          <p:cNvPicPr>
            <a:picLocks noChangeAspect="1"/>
          </p:cNvPicPr>
          <p:nvPr/>
        </p:nvPicPr>
        <p:blipFill>
          <a:blip r:embed="rId5"/>
          <a:stretch>
            <a:fillRect/>
          </a:stretch>
        </p:blipFill>
        <p:spPr>
          <a:xfrm>
            <a:off x="1752600" y="4223361"/>
            <a:ext cx="2133600" cy="508000"/>
          </a:xfrm>
          <a:prstGeom prst="rect">
            <a:avLst/>
          </a:prstGeom>
        </p:spPr>
      </p:pic>
      <p:pic>
        <p:nvPicPr>
          <p:cNvPr id="20" name="Picture 19">
            <a:extLst>
              <a:ext uri="{FF2B5EF4-FFF2-40B4-BE49-F238E27FC236}">
                <a16:creationId xmlns:a16="http://schemas.microsoft.com/office/drawing/2014/main" id="{E45C00E6-830E-064F-8FBD-19055364B514}"/>
              </a:ext>
            </a:extLst>
          </p:cNvPr>
          <p:cNvPicPr>
            <a:picLocks noChangeAspect="1"/>
          </p:cNvPicPr>
          <p:nvPr/>
        </p:nvPicPr>
        <p:blipFill>
          <a:blip r:embed="rId6"/>
          <a:stretch>
            <a:fillRect/>
          </a:stretch>
        </p:blipFill>
        <p:spPr>
          <a:xfrm>
            <a:off x="2302991" y="5548829"/>
            <a:ext cx="3958623" cy="814185"/>
          </a:xfrm>
          <a:prstGeom prst="rect">
            <a:avLst/>
          </a:prstGeom>
        </p:spPr>
      </p:pic>
    </p:spTree>
    <p:extLst>
      <p:ext uri="{BB962C8B-B14F-4D97-AF65-F5344CB8AC3E}">
        <p14:creationId xmlns:p14="http://schemas.microsoft.com/office/powerpoint/2010/main" val="24359104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3075" y="8943"/>
            <a:ext cx="8305800" cy="707886"/>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3600" b="1" dirty="0">
                <a:solidFill>
                  <a:srgbClr val="800000"/>
                </a:solidFill>
                <a:effectLst>
                  <a:outerShdw blurRad="190500" dist="88900" dir="2700000" algn="tl" rotWithShape="0">
                    <a:srgbClr val="0506D1">
                      <a:alpha val="76000"/>
                    </a:srgbClr>
                  </a:outerShdw>
                </a:effectLst>
              </a:rPr>
              <a:t>E-models of </a:t>
            </a:r>
            <a:r>
              <a:rPr lang="en-US" sz="4000" b="1" dirty="0">
                <a:solidFill>
                  <a:srgbClr val="800000"/>
                </a:solidFill>
                <a:effectLst>
                  <a:outerShdw blurRad="190500" dist="88900" dir="2700000" algn="tl" rotWithShape="0">
                    <a:srgbClr val="0506D1">
                      <a:alpha val="76000"/>
                    </a:srgbClr>
                  </a:outerShdw>
                </a:effectLst>
                <a:latin typeface="Symbol" charset="2"/>
                <a:cs typeface="Symbol" charset="2"/>
              </a:rPr>
              <a:t>a</a:t>
            </a:r>
            <a:r>
              <a:rPr lang="en-US" sz="3600" b="1" dirty="0">
                <a:solidFill>
                  <a:srgbClr val="800000"/>
                </a:solidFill>
                <a:effectLst>
                  <a:outerShdw blurRad="190500" dist="88900" dir="2700000" algn="tl" rotWithShape="0">
                    <a:srgbClr val="0506D1">
                      <a:alpha val="76000"/>
                    </a:srgbClr>
                  </a:outerShdw>
                </a:effectLst>
              </a:rPr>
              <a:t>-attractors</a:t>
            </a:r>
          </a:p>
        </p:txBody>
      </p:sp>
      <p:sp>
        <p:nvSpPr>
          <p:cNvPr id="7" name="TextBox 6"/>
          <p:cNvSpPr txBox="1"/>
          <p:nvPr/>
        </p:nvSpPr>
        <p:spPr>
          <a:xfrm>
            <a:off x="1092200" y="856167"/>
            <a:ext cx="7067550" cy="400110"/>
          </a:xfrm>
          <a:prstGeom prst="rect">
            <a:avLst/>
          </a:prstGeom>
          <a:noFill/>
        </p:spPr>
        <p:txBody>
          <a:bodyPr wrap="square" rtlCol="0">
            <a:spAutoFit/>
          </a:bodyPr>
          <a:lstStyle/>
          <a:p>
            <a:r>
              <a:rPr lang="en-US" sz="2000" dirty="0"/>
              <a:t>Start with the model</a:t>
            </a:r>
          </a:p>
        </p:txBody>
      </p:sp>
      <p:sp>
        <p:nvSpPr>
          <p:cNvPr id="9" name="TextBox 8"/>
          <p:cNvSpPr txBox="1"/>
          <p:nvPr/>
        </p:nvSpPr>
        <p:spPr>
          <a:xfrm>
            <a:off x="1092200" y="2164459"/>
            <a:ext cx="4787900" cy="400110"/>
          </a:xfrm>
          <a:prstGeom prst="rect">
            <a:avLst/>
          </a:prstGeom>
          <a:noFill/>
        </p:spPr>
        <p:txBody>
          <a:bodyPr wrap="square" rtlCol="0">
            <a:spAutoFit/>
          </a:bodyPr>
          <a:lstStyle/>
          <a:p>
            <a:r>
              <a:rPr lang="en-US" sz="2000" dirty="0"/>
              <a:t>Switch to canonical variables</a:t>
            </a:r>
          </a:p>
        </p:txBody>
      </p:sp>
      <p:sp>
        <p:nvSpPr>
          <p:cNvPr id="11" name="TextBox 10"/>
          <p:cNvSpPr txBox="1"/>
          <p:nvPr/>
        </p:nvSpPr>
        <p:spPr>
          <a:xfrm>
            <a:off x="1017029" y="3594105"/>
            <a:ext cx="7067550" cy="400110"/>
          </a:xfrm>
          <a:prstGeom prst="rect">
            <a:avLst/>
          </a:prstGeom>
          <a:noFill/>
        </p:spPr>
        <p:txBody>
          <a:bodyPr wrap="square" rtlCol="0">
            <a:spAutoFit/>
          </a:bodyPr>
          <a:lstStyle/>
          <a:p>
            <a:r>
              <a:rPr lang="en-US" sz="2000" dirty="0"/>
              <a:t>In particular, for                                the potential becomes</a:t>
            </a:r>
          </a:p>
        </p:txBody>
      </p:sp>
      <p:sp>
        <p:nvSpPr>
          <p:cNvPr id="3" name="TextBox 2">
            <a:extLst>
              <a:ext uri="{FF2B5EF4-FFF2-40B4-BE49-F238E27FC236}">
                <a16:creationId xmlns:a16="http://schemas.microsoft.com/office/drawing/2014/main" id="{9AB2A9F7-2901-A847-81B3-509DFFD842AF}"/>
              </a:ext>
            </a:extLst>
          </p:cNvPr>
          <p:cNvSpPr txBox="1"/>
          <p:nvPr/>
        </p:nvSpPr>
        <p:spPr>
          <a:xfrm>
            <a:off x="5791200" y="667657"/>
            <a:ext cx="3581400" cy="369332"/>
          </a:xfrm>
          <a:prstGeom prst="rect">
            <a:avLst/>
          </a:prstGeom>
          <a:noFill/>
        </p:spPr>
        <p:txBody>
          <a:bodyPr wrap="square" rtlCol="0">
            <a:spAutoFit/>
          </a:bodyPr>
          <a:lstStyle/>
          <a:p>
            <a:r>
              <a:rPr lang="en-US" dirty="0" err="1">
                <a:solidFill>
                  <a:srgbClr val="0506D1"/>
                </a:solidFill>
              </a:rPr>
              <a:t>Kallosh</a:t>
            </a:r>
            <a:r>
              <a:rPr lang="en-US" dirty="0">
                <a:solidFill>
                  <a:srgbClr val="0506D1"/>
                </a:solidFill>
              </a:rPr>
              <a:t>, AL, </a:t>
            </a:r>
            <a:r>
              <a:rPr lang="en-US" dirty="0" err="1">
                <a:solidFill>
                  <a:srgbClr val="0506D1"/>
                </a:solidFill>
              </a:rPr>
              <a:t>Roest</a:t>
            </a:r>
            <a:r>
              <a:rPr lang="en-US" dirty="0">
                <a:solidFill>
                  <a:srgbClr val="0506D1"/>
                </a:solidFill>
              </a:rPr>
              <a:t> 2014</a:t>
            </a:r>
          </a:p>
        </p:txBody>
      </p:sp>
      <p:sp>
        <p:nvSpPr>
          <p:cNvPr id="14" name="TextBox 13">
            <a:extLst>
              <a:ext uri="{FF2B5EF4-FFF2-40B4-BE49-F238E27FC236}">
                <a16:creationId xmlns:a16="http://schemas.microsoft.com/office/drawing/2014/main" id="{B00C19EA-71E5-124C-9A91-B3EEE35C0104}"/>
              </a:ext>
            </a:extLst>
          </p:cNvPr>
          <p:cNvSpPr txBox="1"/>
          <p:nvPr/>
        </p:nvSpPr>
        <p:spPr>
          <a:xfrm>
            <a:off x="1017029" y="4757646"/>
            <a:ext cx="7703930" cy="830997"/>
          </a:xfrm>
          <a:prstGeom prst="rect">
            <a:avLst/>
          </a:prstGeom>
          <a:noFill/>
        </p:spPr>
        <p:txBody>
          <a:bodyPr wrap="square" rtlCol="0">
            <a:spAutoFit/>
          </a:bodyPr>
          <a:lstStyle/>
          <a:p>
            <a:r>
              <a:rPr lang="en-US" sz="2400" dirty="0">
                <a:solidFill>
                  <a:srgbClr val="0506D1"/>
                </a:solidFill>
              </a:rPr>
              <a:t>This model </a:t>
            </a:r>
            <a:r>
              <a:rPr lang="en-US" sz="2400" dirty="0">
                <a:solidFill>
                  <a:srgbClr val="AB0320"/>
                </a:solidFill>
              </a:rPr>
              <a:t>(E-model) </a:t>
            </a:r>
            <a:r>
              <a:rPr lang="en-US" sz="2400" dirty="0">
                <a:solidFill>
                  <a:srgbClr val="0506D1"/>
                </a:solidFill>
              </a:rPr>
              <a:t>coincides with the </a:t>
            </a:r>
            <a:r>
              <a:rPr lang="en-US" sz="2400" dirty="0" err="1">
                <a:solidFill>
                  <a:srgbClr val="0506D1"/>
                </a:solidFill>
              </a:rPr>
              <a:t>Starobinsky</a:t>
            </a:r>
            <a:r>
              <a:rPr lang="en-US" sz="2400" dirty="0">
                <a:solidFill>
                  <a:srgbClr val="0506D1"/>
                </a:solidFill>
              </a:rPr>
              <a:t> model for </a:t>
            </a:r>
            <a:r>
              <a:rPr lang="en-US" sz="2400" dirty="0">
                <a:solidFill>
                  <a:srgbClr val="0506D1"/>
                </a:solidFill>
                <a:latin typeface="Symbol" pitchFamily="2" charset="2"/>
              </a:rPr>
              <a:t>a</a:t>
            </a:r>
            <a:r>
              <a:rPr lang="en-US" sz="2400" dirty="0">
                <a:solidFill>
                  <a:srgbClr val="0506D1"/>
                </a:solidFill>
              </a:rPr>
              <a:t> =1. In general case these models predict </a:t>
            </a:r>
            <a:endParaRPr lang="en-US" sz="2800" baseline="30000" dirty="0">
              <a:solidFill>
                <a:srgbClr val="0506D1"/>
              </a:solidFill>
            </a:endParaRPr>
          </a:p>
        </p:txBody>
      </p:sp>
      <p:pic>
        <p:nvPicPr>
          <p:cNvPr id="12" name="Picture 11">
            <a:extLst>
              <a:ext uri="{FF2B5EF4-FFF2-40B4-BE49-F238E27FC236}">
                <a16:creationId xmlns:a16="http://schemas.microsoft.com/office/drawing/2014/main" id="{835BB163-1CE6-3E42-ABC7-1BB884C79EE2}"/>
              </a:ext>
            </a:extLst>
          </p:cNvPr>
          <p:cNvPicPr>
            <a:picLocks noChangeAspect="1"/>
          </p:cNvPicPr>
          <p:nvPr/>
        </p:nvPicPr>
        <p:blipFill>
          <a:blip r:embed="rId2"/>
          <a:stretch>
            <a:fillRect/>
          </a:stretch>
        </p:blipFill>
        <p:spPr>
          <a:xfrm>
            <a:off x="2299087" y="1163680"/>
            <a:ext cx="4450576" cy="1076283"/>
          </a:xfrm>
          <a:prstGeom prst="rect">
            <a:avLst/>
          </a:prstGeom>
        </p:spPr>
      </p:pic>
      <p:pic>
        <p:nvPicPr>
          <p:cNvPr id="15" name="Picture 14">
            <a:extLst>
              <a:ext uri="{FF2B5EF4-FFF2-40B4-BE49-F238E27FC236}">
                <a16:creationId xmlns:a16="http://schemas.microsoft.com/office/drawing/2014/main" id="{D440439F-FB01-DC4B-A002-B4CD533BA297}"/>
              </a:ext>
            </a:extLst>
          </p:cNvPr>
          <p:cNvPicPr>
            <a:picLocks noChangeAspect="1"/>
          </p:cNvPicPr>
          <p:nvPr/>
        </p:nvPicPr>
        <p:blipFill>
          <a:blip r:embed="rId3"/>
          <a:stretch>
            <a:fillRect/>
          </a:stretch>
        </p:blipFill>
        <p:spPr>
          <a:xfrm>
            <a:off x="2130125" y="2558278"/>
            <a:ext cx="4883749" cy="1064057"/>
          </a:xfrm>
          <a:prstGeom prst="rect">
            <a:avLst/>
          </a:prstGeom>
        </p:spPr>
      </p:pic>
      <p:pic>
        <p:nvPicPr>
          <p:cNvPr id="16" name="Picture 15">
            <a:extLst>
              <a:ext uri="{FF2B5EF4-FFF2-40B4-BE49-F238E27FC236}">
                <a16:creationId xmlns:a16="http://schemas.microsoft.com/office/drawing/2014/main" id="{23C2931E-399D-764F-AA6E-0ED997817330}"/>
              </a:ext>
            </a:extLst>
          </p:cNvPr>
          <p:cNvPicPr>
            <a:picLocks noChangeAspect="1"/>
          </p:cNvPicPr>
          <p:nvPr/>
        </p:nvPicPr>
        <p:blipFill>
          <a:blip r:embed="rId4"/>
          <a:stretch>
            <a:fillRect/>
          </a:stretch>
        </p:blipFill>
        <p:spPr>
          <a:xfrm>
            <a:off x="2971800" y="3528020"/>
            <a:ext cx="1990217" cy="439699"/>
          </a:xfrm>
          <a:prstGeom prst="rect">
            <a:avLst/>
          </a:prstGeom>
        </p:spPr>
      </p:pic>
      <p:pic>
        <p:nvPicPr>
          <p:cNvPr id="17" name="Picture 16">
            <a:extLst>
              <a:ext uri="{FF2B5EF4-FFF2-40B4-BE49-F238E27FC236}">
                <a16:creationId xmlns:a16="http://schemas.microsoft.com/office/drawing/2014/main" id="{A47534C1-660E-C24C-BCE9-DA4C96A05BA9}"/>
              </a:ext>
            </a:extLst>
          </p:cNvPr>
          <p:cNvPicPr>
            <a:picLocks noChangeAspect="1"/>
          </p:cNvPicPr>
          <p:nvPr/>
        </p:nvPicPr>
        <p:blipFill>
          <a:blip r:embed="rId5"/>
          <a:stretch>
            <a:fillRect/>
          </a:stretch>
        </p:blipFill>
        <p:spPr>
          <a:xfrm>
            <a:off x="2668919" y="3963863"/>
            <a:ext cx="3246916" cy="727757"/>
          </a:xfrm>
          <a:prstGeom prst="rect">
            <a:avLst/>
          </a:prstGeom>
        </p:spPr>
      </p:pic>
      <p:pic>
        <p:nvPicPr>
          <p:cNvPr id="18" name="Picture 17">
            <a:extLst>
              <a:ext uri="{FF2B5EF4-FFF2-40B4-BE49-F238E27FC236}">
                <a16:creationId xmlns:a16="http://schemas.microsoft.com/office/drawing/2014/main" id="{8BE90969-08F2-0242-AE71-74FCDF5C7381}"/>
              </a:ext>
            </a:extLst>
          </p:cNvPr>
          <p:cNvPicPr>
            <a:picLocks noChangeAspect="1"/>
          </p:cNvPicPr>
          <p:nvPr/>
        </p:nvPicPr>
        <p:blipFill>
          <a:blip r:embed="rId6"/>
          <a:stretch>
            <a:fillRect/>
          </a:stretch>
        </p:blipFill>
        <p:spPr>
          <a:xfrm>
            <a:off x="2438400" y="5594740"/>
            <a:ext cx="3958623" cy="814185"/>
          </a:xfrm>
          <a:prstGeom prst="rect">
            <a:avLst/>
          </a:prstGeom>
        </p:spPr>
      </p:pic>
    </p:spTree>
    <p:extLst>
      <p:ext uri="{BB962C8B-B14F-4D97-AF65-F5344CB8AC3E}">
        <p14:creationId xmlns:p14="http://schemas.microsoft.com/office/powerpoint/2010/main" val="244466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2E830B54-CA6B-DD4B-B624-5D94FF1A9863}"/>
              </a:ext>
            </a:extLst>
          </p:cNvPr>
          <p:cNvSpPr txBox="1"/>
          <p:nvPr/>
        </p:nvSpPr>
        <p:spPr>
          <a:xfrm>
            <a:off x="1066800" y="76200"/>
            <a:ext cx="7429499" cy="523220"/>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2800" b="1" dirty="0">
                <a:solidFill>
                  <a:srgbClr val="800000"/>
                </a:solidFill>
                <a:effectLst>
                  <a:outerShdw blurRad="190500" dist="88900" dir="2700000" algn="tl" rotWithShape="0">
                    <a:srgbClr val="0506D1">
                      <a:alpha val="76000"/>
                    </a:srgbClr>
                  </a:outerShdw>
                </a:effectLst>
                <a:latin typeface="+mj-lt"/>
                <a:ea typeface="Symbol" charset="2"/>
                <a:cs typeface="Symbol" charset="2"/>
              </a:rPr>
              <a:t>Planck2018 – BICEP/Keck2021 constraints</a:t>
            </a:r>
            <a:endParaRPr lang="en-US" sz="2800" b="1" dirty="0">
              <a:solidFill>
                <a:srgbClr val="800000"/>
              </a:solidFill>
              <a:effectLst>
                <a:outerShdw blurRad="190500" dist="88900" dir="2700000" algn="tl" rotWithShape="0">
                  <a:srgbClr val="0506D1">
                    <a:alpha val="76000"/>
                  </a:srgbClr>
                </a:outerShdw>
              </a:effectLst>
            </a:endParaRPr>
          </a:p>
        </p:txBody>
      </p:sp>
      <p:pic>
        <p:nvPicPr>
          <p:cNvPr id="3" name="Picture 2">
            <a:extLst>
              <a:ext uri="{FF2B5EF4-FFF2-40B4-BE49-F238E27FC236}">
                <a16:creationId xmlns:a16="http://schemas.microsoft.com/office/drawing/2014/main" id="{F1BB7A9A-5CF0-DC42-A661-8BA5FEAE1AAA}"/>
              </a:ext>
            </a:extLst>
          </p:cNvPr>
          <p:cNvPicPr>
            <a:picLocks noChangeAspect="1"/>
          </p:cNvPicPr>
          <p:nvPr/>
        </p:nvPicPr>
        <p:blipFill>
          <a:blip r:embed="rId2"/>
          <a:stretch>
            <a:fillRect/>
          </a:stretch>
        </p:blipFill>
        <p:spPr>
          <a:xfrm>
            <a:off x="914400" y="599420"/>
            <a:ext cx="7239000" cy="5429250"/>
          </a:xfrm>
          <a:prstGeom prst="rect">
            <a:avLst/>
          </a:prstGeom>
        </p:spPr>
      </p:pic>
      <p:cxnSp>
        <p:nvCxnSpPr>
          <p:cNvPr id="4" name="Straight Arrow Connector 3">
            <a:extLst>
              <a:ext uri="{FF2B5EF4-FFF2-40B4-BE49-F238E27FC236}">
                <a16:creationId xmlns:a16="http://schemas.microsoft.com/office/drawing/2014/main" id="{CA12F192-3A39-09AB-5D0F-6C634B8D2080}"/>
              </a:ext>
            </a:extLst>
          </p:cNvPr>
          <p:cNvCxnSpPr>
            <a:cxnSpLocks/>
          </p:cNvCxnSpPr>
          <p:nvPr/>
        </p:nvCxnSpPr>
        <p:spPr bwMode="auto">
          <a:xfrm flipV="1">
            <a:off x="2209800" y="5334000"/>
            <a:ext cx="1676400" cy="694670"/>
          </a:xfrm>
          <a:prstGeom prst="straightConnector1">
            <a:avLst/>
          </a:prstGeom>
          <a:ln w="19050">
            <a:solidFill>
              <a:schemeClr val="tx1"/>
            </a:solidFill>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5" name="Straight Arrow Connector 4">
            <a:extLst>
              <a:ext uri="{FF2B5EF4-FFF2-40B4-BE49-F238E27FC236}">
                <a16:creationId xmlns:a16="http://schemas.microsoft.com/office/drawing/2014/main" id="{FB97D3AC-6AC7-70AF-CA50-EDFE2DEB04BB}"/>
              </a:ext>
            </a:extLst>
          </p:cNvPr>
          <p:cNvCxnSpPr>
            <a:cxnSpLocks/>
          </p:cNvCxnSpPr>
          <p:nvPr/>
        </p:nvCxnSpPr>
        <p:spPr bwMode="auto">
          <a:xfrm flipV="1">
            <a:off x="2209800" y="5310273"/>
            <a:ext cx="2209800" cy="718397"/>
          </a:xfrm>
          <a:prstGeom prst="straightConnector1">
            <a:avLst/>
          </a:prstGeom>
          <a:ln w="19050">
            <a:solidFill>
              <a:schemeClr val="tx1"/>
            </a:solidFill>
            <a:headEnd type="none" w="med" len="med"/>
            <a:tailEnd type="triangle"/>
          </a:ln>
        </p:spPr>
        <p:style>
          <a:lnRef idx="2">
            <a:schemeClr val="accent2"/>
          </a:lnRef>
          <a:fillRef idx="0">
            <a:schemeClr val="accent2"/>
          </a:fillRef>
          <a:effectRef idx="1">
            <a:schemeClr val="accent2"/>
          </a:effectRef>
          <a:fontRef idx="minor">
            <a:schemeClr val="tx1"/>
          </a:fontRef>
        </p:style>
      </p:cxnSp>
      <p:sp>
        <p:nvSpPr>
          <p:cNvPr id="8" name="TextBox 7">
            <a:extLst>
              <a:ext uri="{FF2B5EF4-FFF2-40B4-BE49-F238E27FC236}">
                <a16:creationId xmlns:a16="http://schemas.microsoft.com/office/drawing/2014/main" id="{7085E384-E9C3-4949-198F-B017F05B6D0C}"/>
              </a:ext>
            </a:extLst>
          </p:cNvPr>
          <p:cNvSpPr txBox="1"/>
          <p:nvPr/>
        </p:nvSpPr>
        <p:spPr>
          <a:xfrm>
            <a:off x="914400" y="6028670"/>
            <a:ext cx="3867149" cy="307777"/>
          </a:xfrm>
          <a:prstGeom prst="rect">
            <a:avLst/>
          </a:prstGeom>
          <a:noFill/>
        </p:spPr>
        <p:txBody>
          <a:bodyPr wrap="square" rtlCol="0">
            <a:spAutoFit/>
          </a:bodyPr>
          <a:lstStyle/>
          <a:p>
            <a:r>
              <a:rPr lang="en-US" sz="1400" dirty="0" err="1">
                <a:solidFill>
                  <a:srgbClr val="7030A0"/>
                </a:solidFill>
              </a:rPr>
              <a:t>Starobinsky</a:t>
            </a:r>
            <a:r>
              <a:rPr lang="en-US" sz="1400" dirty="0">
                <a:solidFill>
                  <a:srgbClr val="7030A0"/>
                </a:solidFill>
              </a:rPr>
              <a:t> model and Higgs inflation</a:t>
            </a:r>
          </a:p>
        </p:txBody>
      </p:sp>
    </p:spTree>
    <p:extLst>
      <p:ext uri="{BB962C8B-B14F-4D97-AF65-F5344CB8AC3E}">
        <p14:creationId xmlns:p14="http://schemas.microsoft.com/office/powerpoint/2010/main" val="39782738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1066800" y="5757"/>
            <a:ext cx="8001000" cy="838200"/>
          </a:xfrm>
          <a:effectLst>
            <a:outerShdw blurRad="25400" dist="12700" algn="ctr" rotWithShape="0">
              <a:schemeClr val="bg2">
                <a:alpha val="74998"/>
              </a:schemeClr>
            </a:outerShdw>
          </a:effectLst>
        </p:spPr>
        <p:txBody>
          <a:bodyPr/>
          <a:lstStyle/>
          <a:p>
            <a:pPr>
              <a:lnSpc>
                <a:spcPts val="4400"/>
              </a:lnSpc>
              <a:spcAft>
                <a:spcPts val="100"/>
              </a:spcAft>
              <a:tabLst>
                <a:tab pos="317500" algn="l"/>
                <a:tab pos="1231900" algn="l"/>
                <a:tab pos="2146300" algn="l"/>
                <a:tab pos="3060700" algn="l"/>
                <a:tab pos="3975100" algn="l"/>
                <a:tab pos="4889500" algn="l"/>
                <a:tab pos="5803900" algn="l"/>
                <a:tab pos="6718300" algn="l"/>
                <a:tab pos="7632700" algn="l"/>
              </a:tabLst>
              <a:defRPr/>
            </a:pPr>
            <a:r>
              <a:rPr lang="en-US" sz="3600" dirty="0">
                <a:solidFill>
                  <a:srgbClr val="FFA7FF"/>
                </a:solidFill>
              </a:rPr>
              <a:t>          </a:t>
            </a:r>
            <a:r>
              <a:rPr lang="en-US" sz="3600" b="1" dirty="0">
                <a:solidFill>
                  <a:srgbClr val="86029D"/>
                </a:solidFill>
                <a:effectLst>
                  <a:outerShdw blurRad="38100" dist="38100" dir="2700000" algn="tl">
                    <a:srgbClr val="DDDDDD"/>
                  </a:outerShdw>
                </a:effectLst>
                <a:latin typeface="Charcoal" pitchFamily="1" charset="0"/>
              </a:rPr>
              <a:t>Inflation in supergravity</a:t>
            </a:r>
            <a:endParaRPr lang="en-US" sz="3600" b="1" dirty="0">
              <a:solidFill>
                <a:srgbClr val="FFA7FF"/>
              </a:solidFill>
            </a:endParaRPr>
          </a:p>
        </p:txBody>
      </p:sp>
      <p:sp>
        <p:nvSpPr>
          <p:cNvPr id="102403" name="Text Box 2"/>
          <p:cNvSpPr txBox="1">
            <a:spLocks noChangeArrowheads="1"/>
          </p:cNvSpPr>
          <p:nvPr/>
        </p:nvSpPr>
        <p:spPr bwMode="auto">
          <a:xfrm>
            <a:off x="609600" y="1105854"/>
            <a:ext cx="4697412" cy="384721"/>
          </a:xfrm>
          <a:prstGeom prst="rect">
            <a:avLst/>
          </a:prstGeom>
          <a:noFill/>
          <a:ln w="9525">
            <a:noFill/>
            <a:miter lim="800000"/>
            <a:headEnd/>
            <a:tailEnd/>
          </a:ln>
        </p:spPr>
        <p:txBody>
          <a:bodyPr wrap="square" lIns="0" tIns="0" rIns="0" bIns="0">
            <a:prstTxWarp prst="textNoShape">
              <a:avLst/>
            </a:prstTxWarp>
            <a:spAutoFit/>
          </a:bodyPr>
          <a:lstStyle/>
          <a:p>
            <a:pPr marL="0" marR="0" lvl="0" indent="0" algn="l" defTabSz="914400" rtl="0" eaLnBrk="1" fontAlgn="base" latinLnBrk="0" hangingPunct="1">
              <a:lnSpc>
                <a:spcPts val="3000"/>
              </a:lnSpc>
              <a:spcBef>
                <a:spcPct val="0"/>
              </a:spcBef>
              <a:spcAft>
                <a:spcPct val="0"/>
              </a:spcAft>
              <a:buClrTx/>
              <a:buSzTx/>
              <a:buFontTx/>
              <a:buNone/>
              <a:tabLst>
                <a:tab pos="0" algn="l"/>
                <a:tab pos="914400" algn="l"/>
                <a:tab pos="1828800" algn="l"/>
              </a:tabLst>
              <a:defRPr/>
            </a:pPr>
            <a:r>
              <a:rPr kumimoji="0" lang="en-US" sz="2800" b="1" i="0" u="sng" strike="noStrike" kern="1200" cap="none" spc="0" normalizeH="0" baseline="0" noProof="0" dirty="0">
                <a:ln>
                  <a:noFill/>
                </a:ln>
                <a:solidFill>
                  <a:srgbClr val="FF0A20"/>
                </a:solidFill>
                <a:effectLst/>
                <a:uLnTx/>
                <a:uFillTx/>
                <a:latin typeface="Charcoal" pitchFamily="1" charset="0"/>
                <a:ea typeface="+mn-ea"/>
                <a:cs typeface="+mn-cs"/>
              </a:rPr>
              <a:t>Main problem:</a:t>
            </a:r>
            <a:endParaRPr kumimoji="0" lang="en-US" sz="2800" b="1" i="0" u="none" strike="noStrike" kern="1200" cap="none" spc="0" normalizeH="0" baseline="0" noProof="0" dirty="0">
              <a:ln>
                <a:noFill/>
              </a:ln>
              <a:solidFill>
                <a:srgbClr val="FF0A20"/>
              </a:solidFill>
              <a:effectLst/>
              <a:uLnTx/>
              <a:uFillTx/>
              <a:latin typeface="Charcoal" pitchFamily="1" charset="0"/>
              <a:ea typeface="+mn-ea"/>
              <a:cs typeface="+mn-cs"/>
            </a:endParaRPr>
          </a:p>
        </p:txBody>
      </p:sp>
      <p:sp>
        <p:nvSpPr>
          <p:cNvPr id="102404" name="Text Box 4"/>
          <p:cNvSpPr txBox="1">
            <a:spLocks noChangeArrowheads="1"/>
          </p:cNvSpPr>
          <p:nvPr/>
        </p:nvSpPr>
        <p:spPr bwMode="auto">
          <a:xfrm>
            <a:off x="838200" y="2895600"/>
            <a:ext cx="3879480" cy="296662"/>
          </a:xfrm>
          <a:prstGeom prst="rect">
            <a:avLst/>
          </a:prstGeom>
          <a:noFill/>
          <a:ln w="9525">
            <a:noFill/>
            <a:miter lim="800000"/>
            <a:headEnd/>
            <a:tailEnd/>
          </a:ln>
        </p:spPr>
        <p:txBody>
          <a:bodyPr wrap="none" lIns="0" tIns="0" rIns="0" bIns="0">
            <a:prstTxWarp prst="textNoShape">
              <a:avLst/>
            </a:prstTxWarp>
            <a:spAutoFit/>
          </a:bodyPr>
          <a:lstStyle/>
          <a:p>
            <a:pPr marL="0" marR="0" lvl="0" indent="0" algn="l" defTabSz="914400" rtl="0" eaLnBrk="1" fontAlgn="base" latinLnBrk="0" hangingPunct="1">
              <a:lnSpc>
                <a:spcPts val="2200"/>
              </a:lnSpc>
              <a:spcBef>
                <a:spcPct val="0"/>
              </a:spcBef>
              <a:spcAft>
                <a:spcPct val="0"/>
              </a:spcAft>
              <a:buClrTx/>
              <a:buSzTx/>
              <a:buFontTx/>
              <a:buNone/>
              <a:tabLst>
                <a:tab pos="0" algn="l"/>
                <a:tab pos="914400" algn="l"/>
                <a:tab pos="1828800" algn="l"/>
                <a:tab pos="2743200" algn="l"/>
              </a:tabLst>
              <a:defRPr/>
            </a:pPr>
            <a:r>
              <a:rPr kumimoji="0" lang="en-US" sz="2400" b="0" i="0" u="none" strike="noStrike" kern="1200" cap="none" spc="0" normalizeH="0" baseline="0" noProof="0" dirty="0">
                <a:ln>
                  <a:noFill/>
                </a:ln>
                <a:solidFill>
                  <a:srgbClr val="000090"/>
                </a:solidFill>
                <a:effectLst/>
                <a:uLnTx/>
                <a:uFillTx/>
                <a:latin typeface="Arial" charset="0"/>
                <a:ea typeface="+mn-ea"/>
                <a:cs typeface="+mn-cs"/>
              </a:rPr>
              <a:t>Canonical Kahler potential</a:t>
            </a:r>
            <a:r>
              <a:rPr kumimoji="0" lang="en-US" sz="1800" b="1" i="0" u="none" strike="noStrike" kern="1200" cap="none" spc="0" normalizeH="0" baseline="0" noProof="0" dirty="0">
                <a:ln>
                  <a:noFill/>
                </a:ln>
                <a:solidFill>
                  <a:srgbClr val="000090"/>
                </a:solidFill>
                <a:effectLst/>
                <a:uLnTx/>
                <a:uFillTx/>
                <a:latin typeface="Arial" charset="0"/>
                <a:ea typeface="+mn-ea"/>
                <a:cs typeface="+mn-cs"/>
              </a:rPr>
              <a:t> </a:t>
            </a:r>
            <a:r>
              <a:rPr kumimoji="0" lang="en-US" sz="2400" b="0" i="0" u="none" strike="noStrike" kern="1200" cap="none" spc="0" normalizeH="0" baseline="0" noProof="0" dirty="0">
                <a:ln>
                  <a:noFill/>
                </a:ln>
                <a:solidFill>
                  <a:srgbClr val="000090"/>
                </a:solidFill>
                <a:effectLst/>
                <a:uLnTx/>
                <a:uFillTx/>
                <a:latin typeface="Arial" charset="0"/>
                <a:ea typeface="+mn-ea"/>
                <a:cs typeface="+mn-cs"/>
              </a:rPr>
              <a:t>is</a:t>
            </a:r>
          </a:p>
        </p:txBody>
      </p:sp>
      <p:sp>
        <p:nvSpPr>
          <p:cNvPr id="102405" name="Text Box 5"/>
          <p:cNvSpPr txBox="1">
            <a:spLocks noChangeArrowheads="1"/>
          </p:cNvSpPr>
          <p:nvPr/>
        </p:nvSpPr>
        <p:spPr bwMode="auto">
          <a:xfrm>
            <a:off x="609600" y="3581400"/>
            <a:ext cx="8153400" cy="672834"/>
          </a:xfrm>
          <a:prstGeom prst="rect">
            <a:avLst/>
          </a:prstGeom>
          <a:noFill/>
          <a:ln w="9525">
            <a:noFill/>
            <a:miter lim="800000"/>
            <a:headEnd/>
            <a:tailEnd/>
          </a:ln>
        </p:spPr>
        <p:txBody>
          <a:bodyPr lIns="0" tIns="0" rIns="0" bIns="0">
            <a:prstTxWarp prst="textNoShape">
              <a:avLst/>
            </a:prstTxWarp>
            <a:spAutoFit/>
          </a:bodyPr>
          <a:lstStyle/>
          <a:p>
            <a:pPr marL="0" marR="0" lvl="0" indent="0" algn="l" defTabSz="914400" rtl="0" eaLnBrk="1" fontAlgn="base" latinLnBrk="0" hangingPunct="1">
              <a:lnSpc>
                <a:spcPts val="2600"/>
              </a:lnSpc>
              <a:spcBef>
                <a:spcPct val="0"/>
              </a:spcBef>
              <a:spcAft>
                <a:spcPct val="0"/>
              </a:spcAft>
              <a:buClrTx/>
              <a:buSzTx/>
              <a:buFontTx/>
              <a:buNone/>
              <a:tabLst>
                <a:tab pos="0" algn="l"/>
                <a:tab pos="914400" algn="l"/>
                <a:tab pos="1828800" algn="l"/>
                <a:tab pos="2743200" algn="l"/>
                <a:tab pos="3657600" algn="l"/>
                <a:tab pos="4572000" algn="l"/>
                <a:tab pos="5486400" algn="l"/>
                <a:tab pos="6400800" algn="l"/>
                <a:tab pos="7315200" algn="l"/>
                <a:tab pos="8229600" algn="l"/>
              </a:tabLst>
              <a:defRPr/>
            </a:pPr>
            <a:r>
              <a:rPr kumimoji="0" lang="en-US" sz="2400" b="0" i="0" u="none" strike="noStrike" kern="1200" cap="none" spc="0" normalizeH="0" baseline="0" noProof="0" dirty="0">
                <a:ln>
                  <a:noFill/>
                </a:ln>
                <a:solidFill>
                  <a:srgbClr val="000090"/>
                </a:solidFill>
                <a:effectLst/>
                <a:uLnTx/>
                <a:uFillTx/>
                <a:latin typeface="Arial" charset="0"/>
                <a:ea typeface="+mn-ea"/>
                <a:cs typeface="+mn-cs"/>
              </a:rPr>
              <a:t>Therefore, the potential blows up at large |</a:t>
            </a:r>
            <a:r>
              <a:rPr kumimoji="0" lang="en-US" sz="2800" b="0" i="0" u="none" strike="noStrike" kern="1200" cap="none" spc="0" normalizeH="0" baseline="0" noProof="0" dirty="0">
                <a:ln>
                  <a:noFill/>
                </a:ln>
                <a:solidFill>
                  <a:srgbClr val="000090"/>
                </a:solidFill>
                <a:effectLst/>
                <a:uLnTx/>
                <a:uFillTx/>
                <a:latin typeface="Symbol" pitchFamily="2" charset="2"/>
                <a:ea typeface="+mn-ea"/>
                <a:cs typeface="+mn-cs"/>
              </a:rPr>
              <a:t>F</a:t>
            </a:r>
            <a:r>
              <a:rPr kumimoji="0" lang="en-US" sz="2400" b="0" i="0" u="none" strike="noStrike" kern="1200" cap="none" spc="0" normalizeH="0" baseline="0" noProof="0" dirty="0">
                <a:ln>
                  <a:noFill/>
                </a:ln>
                <a:solidFill>
                  <a:srgbClr val="000090"/>
                </a:solidFill>
                <a:effectLst/>
                <a:uLnTx/>
                <a:uFillTx/>
                <a:latin typeface="Arial" charset="0"/>
                <a:ea typeface="+mn-ea"/>
                <a:cs typeface="+mn-cs"/>
              </a:rPr>
              <a:t>|, and slow-roll inflation is impossible:</a:t>
            </a:r>
          </a:p>
        </p:txBody>
      </p:sp>
      <p:pic>
        <p:nvPicPr>
          <p:cNvPr id="21510" name="Picture 6"/>
          <p:cNvPicPr>
            <a:picLocks noChangeAspect="1" noChangeArrowheads="1"/>
          </p:cNvPicPr>
          <p:nvPr/>
        </p:nvPicPr>
        <p:blipFill>
          <a:blip r:embed="rId3"/>
          <a:srcRect/>
          <a:stretch>
            <a:fillRect/>
          </a:stretch>
        </p:blipFill>
        <p:spPr bwMode="auto">
          <a:xfrm>
            <a:off x="3048000" y="4437592"/>
            <a:ext cx="2855913" cy="787400"/>
          </a:xfrm>
          <a:prstGeom prst="rect">
            <a:avLst/>
          </a:prstGeom>
          <a:noFill/>
          <a:ln w="25400">
            <a:noFill/>
            <a:miter lim="800000"/>
            <a:headEnd/>
            <a:tailEnd/>
          </a:ln>
          <a:effectLst>
            <a:outerShdw blurRad="38100" dist="25400" algn="ctr" rotWithShape="0">
              <a:srgbClr val="000066"/>
            </a:outerShdw>
          </a:effectLst>
        </p:spPr>
      </p:pic>
      <p:sp>
        <p:nvSpPr>
          <p:cNvPr id="102407" name="Text Box 7"/>
          <p:cNvSpPr txBox="1">
            <a:spLocks noChangeArrowheads="1"/>
          </p:cNvSpPr>
          <p:nvPr/>
        </p:nvSpPr>
        <p:spPr bwMode="auto">
          <a:xfrm>
            <a:off x="2781160" y="5566268"/>
            <a:ext cx="3665538" cy="381000"/>
          </a:xfrm>
          <a:prstGeom prst="rect">
            <a:avLst/>
          </a:prstGeom>
          <a:noFill/>
          <a:ln w="9525">
            <a:noFill/>
            <a:miter lim="800000"/>
            <a:headEnd/>
            <a:tailEnd/>
          </a:ln>
        </p:spPr>
        <p:txBody>
          <a:bodyPr lIns="0" tIns="0" rIns="0" bIns="0">
            <a:prstTxWarp prst="textNoShape">
              <a:avLst/>
            </a:prstTxWarp>
            <a:spAutoFit/>
          </a:bodyPr>
          <a:lstStyle/>
          <a:p>
            <a:pPr marL="0" marR="0" lvl="0" indent="0" algn="l" defTabSz="914400" rtl="0" eaLnBrk="1" fontAlgn="base" latinLnBrk="0" hangingPunct="1">
              <a:lnSpc>
                <a:spcPts val="3000"/>
              </a:lnSpc>
              <a:spcBef>
                <a:spcPct val="0"/>
              </a:spcBef>
              <a:spcAft>
                <a:spcPct val="0"/>
              </a:spcAft>
              <a:buClrTx/>
              <a:buSzTx/>
              <a:buFontTx/>
              <a:buNone/>
              <a:tabLst>
                <a:tab pos="0" algn="l"/>
                <a:tab pos="914400" algn="l"/>
                <a:tab pos="1828800" algn="l"/>
                <a:tab pos="2743200" algn="l"/>
                <a:tab pos="3657600" algn="l"/>
              </a:tabLst>
              <a:defRPr/>
            </a:pPr>
            <a:r>
              <a:rPr kumimoji="0" lang="en-US" sz="2400" b="1" i="0" u="none" strike="noStrike" kern="1200" cap="none" spc="0" normalizeH="0" baseline="0" noProof="0" dirty="0">
                <a:ln>
                  <a:noFill/>
                </a:ln>
                <a:solidFill>
                  <a:srgbClr val="86029D"/>
                </a:solidFill>
                <a:effectLst/>
                <a:uLnTx/>
                <a:uFillTx/>
                <a:latin typeface="Helvetica" charset="0"/>
                <a:ea typeface="+mn-ea"/>
                <a:cs typeface="+mn-cs"/>
              </a:rPr>
              <a:t>Too steep, no inflation…</a:t>
            </a:r>
          </a:p>
        </p:txBody>
      </p:sp>
      <p:pic>
        <p:nvPicPr>
          <p:cNvPr id="102408" name="Picture 11" descr="image-161"/>
          <p:cNvPicPr>
            <a:picLocks noChangeAspect="1" noChangeArrowheads="1"/>
          </p:cNvPicPr>
          <p:nvPr/>
        </p:nvPicPr>
        <p:blipFill>
          <a:blip r:embed="rId4"/>
          <a:srcRect/>
          <a:stretch>
            <a:fillRect/>
          </a:stretch>
        </p:blipFill>
        <p:spPr bwMode="auto">
          <a:xfrm>
            <a:off x="4876800" y="2755899"/>
            <a:ext cx="1600200" cy="365125"/>
          </a:xfrm>
          <a:prstGeom prst="rect">
            <a:avLst/>
          </a:prstGeom>
          <a:noFill/>
          <a:ln w="9525">
            <a:noFill/>
            <a:miter lim="800000"/>
            <a:headEnd/>
            <a:tailEnd/>
          </a:ln>
        </p:spPr>
      </p:pic>
      <p:pic>
        <p:nvPicPr>
          <p:cNvPr id="21517" name="Picture 13" descr="image-163"/>
          <p:cNvPicPr>
            <a:picLocks noChangeAspect="1" noChangeArrowheads="1"/>
          </p:cNvPicPr>
          <p:nvPr/>
        </p:nvPicPr>
        <p:blipFill>
          <a:blip r:embed="rId5"/>
          <a:srcRect/>
          <a:stretch>
            <a:fillRect/>
          </a:stretch>
        </p:blipFill>
        <p:spPr bwMode="auto">
          <a:xfrm>
            <a:off x="1219200" y="1828800"/>
            <a:ext cx="7035800" cy="590550"/>
          </a:xfrm>
          <a:prstGeom prst="rect">
            <a:avLst/>
          </a:prstGeom>
          <a:noFill/>
          <a:effectLst>
            <a:outerShdw blurRad="63500" dist="25399" dir="2700000" algn="ctr" rotWithShape="0">
              <a:srgbClr val="000000">
                <a:alpha val="46001"/>
              </a:srgbClr>
            </a:outerShdw>
          </a:effectLst>
        </p:spPr>
      </p:pic>
    </p:spTree>
    <p:extLst>
      <p:ext uri="{BB962C8B-B14F-4D97-AF65-F5344CB8AC3E}">
        <p14:creationId xmlns:p14="http://schemas.microsoft.com/office/powerpoint/2010/main" val="1693516518"/>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7200" y="91967"/>
            <a:ext cx="8458200" cy="646331"/>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rPr>
              <a:t>A general solution</a:t>
            </a:r>
            <a:endParaRPr kumimoji="0" lang="en-US" sz="32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endParaRPr>
          </a:p>
        </p:txBody>
      </p:sp>
      <p:sp>
        <p:nvSpPr>
          <p:cNvPr id="4" name="TextBox 3"/>
          <p:cNvSpPr txBox="1"/>
          <p:nvPr/>
        </p:nvSpPr>
        <p:spPr>
          <a:xfrm>
            <a:off x="653201" y="2052671"/>
            <a:ext cx="8033599"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Superpotential must be a real holomorphic function. The Kahler potential is any function of the type</a:t>
            </a:r>
          </a:p>
        </p:txBody>
      </p:sp>
      <p:sp>
        <p:nvSpPr>
          <p:cNvPr id="10" name="TextBox 9"/>
          <p:cNvSpPr txBox="1"/>
          <p:nvPr/>
        </p:nvSpPr>
        <p:spPr>
          <a:xfrm>
            <a:off x="653201" y="3395950"/>
            <a:ext cx="70866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mn-ea"/>
                <a:cs typeface="+mn-cs"/>
              </a:rPr>
              <a:t>The potential as a function of the </a:t>
            </a:r>
            <a:r>
              <a:rPr kumimoji="0" lang="en-US" sz="2000" b="0" i="0" u="none" strike="noStrike" kern="1200" cap="none" spc="0" normalizeH="0" baseline="0" noProof="0" dirty="0">
                <a:ln>
                  <a:noFill/>
                </a:ln>
                <a:solidFill>
                  <a:prstClr val="black">
                    <a:lumMod val="95000"/>
                    <a:lumOff val="5000"/>
                  </a:prstClr>
                </a:solidFill>
                <a:effectLst/>
                <a:uLnTx/>
                <a:uFillTx/>
                <a:latin typeface="Helvetica" charset="0"/>
                <a:ea typeface="+mn-ea"/>
                <a:cs typeface="+mn-cs"/>
              </a:rPr>
              <a:t>real part </a:t>
            </a:r>
            <a:r>
              <a:rPr kumimoji="0" lang="en-US" sz="2000" b="0" i="0" u="none" strike="noStrike" kern="1200" cap="none" spc="0" normalizeH="0" baseline="0" noProof="0" dirty="0">
                <a:ln>
                  <a:noFill/>
                </a:ln>
                <a:solidFill>
                  <a:srgbClr val="000000"/>
                </a:solidFill>
                <a:effectLst/>
                <a:uLnTx/>
                <a:uFillTx/>
                <a:latin typeface="Helvetica" charset="0"/>
                <a:ea typeface="+mn-ea"/>
                <a:cs typeface="+mn-cs"/>
              </a:rPr>
              <a:t>of       at </a:t>
            </a:r>
            <a:r>
              <a:rPr kumimoji="0" lang="en-US" sz="2400" b="0" i="0" u="none" strike="noStrike" kern="1200" cap="none" spc="0" normalizeH="0" baseline="0" noProof="0" dirty="0">
                <a:ln>
                  <a:noFill/>
                </a:ln>
                <a:solidFill>
                  <a:srgbClr val="000000"/>
                </a:solidFill>
                <a:effectLst/>
                <a:uLnTx/>
                <a:uFillTx/>
                <a:latin typeface="Helvetica" charset="0"/>
                <a:ea typeface="+mn-ea"/>
                <a:cs typeface="+mn-cs"/>
              </a:rPr>
              <a:t>X</a:t>
            </a:r>
            <a:r>
              <a:rPr kumimoji="0" lang="en-US" sz="2000" b="0" i="0" u="none" strike="noStrike" kern="1200" cap="none" spc="0" normalizeH="0" baseline="0" noProof="0" dirty="0">
                <a:ln>
                  <a:noFill/>
                </a:ln>
                <a:solidFill>
                  <a:srgbClr val="000000"/>
                </a:solidFill>
                <a:effectLst/>
                <a:uLnTx/>
                <a:uFillTx/>
                <a:latin typeface="Helvetica" charset="0"/>
                <a:ea typeface="+mn-ea"/>
                <a:cs typeface="+mn-cs"/>
              </a:rPr>
              <a:t> = 0 is</a:t>
            </a:r>
          </a:p>
        </p:txBody>
      </p:sp>
      <p:pic>
        <p:nvPicPr>
          <p:cNvPr id="11" name="Picture 10" descr="latex-image-1.pdf"/>
          <p:cNvPicPr>
            <a:picLocks noChangeAspect="1"/>
          </p:cNvPicPr>
          <p:nvPr/>
        </p:nvPicPr>
        <p:blipFill>
          <a:blip r:embed="rId2"/>
          <a:stretch>
            <a:fillRect/>
          </a:stretch>
        </p:blipFill>
        <p:spPr>
          <a:xfrm flipH="1" flipV="1">
            <a:off x="5824755" y="3509426"/>
            <a:ext cx="232569" cy="245347"/>
          </a:xfrm>
          <a:prstGeom prst="rect">
            <a:avLst/>
          </a:prstGeom>
        </p:spPr>
      </p:pic>
      <p:sp>
        <p:nvSpPr>
          <p:cNvPr id="13" name="TextBox 12"/>
          <p:cNvSpPr txBox="1"/>
          <p:nvPr/>
        </p:nvSpPr>
        <p:spPr>
          <a:xfrm>
            <a:off x="690138" y="4571609"/>
            <a:ext cx="8305800"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800000"/>
                </a:solidFill>
                <a:effectLst/>
                <a:uLnTx/>
                <a:uFillTx/>
                <a:latin typeface="Helvetica" charset="0"/>
                <a:ea typeface="+mn-ea"/>
                <a:cs typeface="+mn-cs"/>
              </a:rPr>
              <a:t>FUNCTIONAL FREEDOM  </a:t>
            </a:r>
            <a:r>
              <a:rPr kumimoji="0" lang="en-US" sz="2400" b="0" i="0" u="none" strike="noStrike" kern="1200" cap="none" spc="0" normalizeH="0" baseline="0" noProof="0" dirty="0">
                <a:ln>
                  <a:noFill/>
                </a:ln>
                <a:solidFill>
                  <a:srgbClr val="000000"/>
                </a:solidFill>
                <a:effectLst/>
                <a:uLnTx/>
                <a:uFillTx/>
                <a:latin typeface="Helvetica" charset="0"/>
                <a:ea typeface="+mn-ea"/>
                <a:cs typeface="+mn-cs"/>
              </a:rPr>
              <a:t>in choosing inflationary potential</a:t>
            </a:r>
          </a:p>
        </p:txBody>
      </p:sp>
      <p:sp>
        <p:nvSpPr>
          <p:cNvPr id="5" name="TextBox 4"/>
          <p:cNvSpPr txBox="1"/>
          <p:nvPr/>
        </p:nvSpPr>
        <p:spPr>
          <a:xfrm>
            <a:off x="3962400" y="813665"/>
            <a:ext cx="5346303" cy="33855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305E6"/>
                </a:solidFill>
                <a:effectLst/>
                <a:uLnTx/>
                <a:uFillTx/>
                <a:latin typeface="Helvetica" charset="0"/>
                <a:ea typeface="+mn-ea"/>
                <a:cs typeface="+mn-cs"/>
              </a:rPr>
              <a:t>Kallosh, A.L. 2010,      Kallosh, A.L., Rube, 2010</a:t>
            </a:r>
          </a:p>
        </p:txBody>
      </p:sp>
      <p:pic>
        <p:nvPicPr>
          <p:cNvPr id="14" name="Picture 13"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8926" y="3884747"/>
            <a:ext cx="2292350" cy="515411"/>
          </a:xfrm>
          <a:prstGeom prst="rect">
            <a:avLst/>
          </a:prstGeom>
        </p:spPr>
      </p:pic>
      <p:pic>
        <p:nvPicPr>
          <p:cNvPr id="12" name="Picture 11" descr="latex-image-1.pdf"/>
          <p:cNvPicPr>
            <a:picLocks noChangeAspect="1"/>
          </p:cNvPicPr>
          <p:nvPr/>
        </p:nvPicPr>
        <p:blipFill>
          <a:blip r:embed="rId2"/>
          <a:stretch>
            <a:fillRect/>
          </a:stretch>
        </p:blipFill>
        <p:spPr>
          <a:xfrm flipH="1" flipV="1">
            <a:off x="5319939" y="2119133"/>
            <a:ext cx="197873" cy="208745"/>
          </a:xfrm>
          <a:prstGeom prst="rect">
            <a:avLst/>
          </a:prstGeom>
        </p:spPr>
      </p:pic>
      <p:pic>
        <p:nvPicPr>
          <p:cNvPr id="15" name="Picture 14" descr="latex-image-1.pdf"/>
          <p:cNvPicPr>
            <a:picLocks noChangeAspect="1"/>
          </p:cNvPicPr>
          <p:nvPr/>
        </p:nvPicPr>
        <p:blipFill>
          <a:blip r:embed="rId2"/>
          <a:stretch>
            <a:fillRect/>
          </a:stretch>
        </p:blipFill>
        <p:spPr>
          <a:xfrm flipH="1" flipV="1">
            <a:off x="6740294" y="2119133"/>
            <a:ext cx="197874" cy="208746"/>
          </a:xfrm>
          <a:prstGeom prst="rect">
            <a:avLst/>
          </a:prstGeom>
        </p:spPr>
      </p:pic>
      <p:pic>
        <p:nvPicPr>
          <p:cNvPr id="6" name="Picture 5">
            <a:extLst>
              <a:ext uri="{FF2B5EF4-FFF2-40B4-BE49-F238E27FC236}">
                <a16:creationId xmlns:a16="http://schemas.microsoft.com/office/drawing/2014/main" id="{7FCDBD85-13EC-EA46-860A-937F3BC97DFE}"/>
              </a:ext>
            </a:extLst>
          </p:cNvPr>
          <p:cNvPicPr>
            <a:picLocks noChangeAspect="1"/>
          </p:cNvPicPr>
          <p:nvPr/>
        </p:nvPicPr>
        <p:blipFill>
          <a:blip r:embed="rId4"/>
          <a:stretch>
            <a:fillRect/>
          </a:stretch>
        </p:blipFill>
        <p:spPr>
          <a:xfrm>
            <a:off x="3278926" y="1499980"/>
            <a:ext cx="2139950" cy="398828"/>
          </a:xfrm>
          <a:prstGeom prst="rect">
            <a:avLst/>
          </a:prstGeom>
        </p:spPr>
      </p:pic>
      <p:pic>
        <p:nvPicPr>
          <p:cNvPr id="7" name="Picture 6">
            <a:extLst>
              <a:ext uri="{FF2B5EF4-FFF2-40B4-BE49-F238E27FC236}">
                <a16:creationId xmlns:a16="http://schemas.microsoft.com/office/drawing/2014/main" id="{DA5063BF-7211-8D43-B245-2ACD04C4785D}"/>
              </a:ext>
            </a:extLst>
          </p:cNvPr>
          <p:cNvPicPr>
            <a:picLocks noChangeAspect="1"/>
          </p:cNvPicPr>
          <p:nvPr/>
        </p:nvPicPr>
        <p:blipFill>
          <a:blip r:embed="rId5"/>
          <a:stretch>
            <a:fillRect/>
          </a:stretch>
        </p:blipFill>
        <p:spPr>
          <a:xfrm>
            <a:off x="3185139" y="2959858"/>
            <a:ext cx="2755900" cy="407563"/>
          </a:xfrm>
          <a:prstGeom prst="rect">
            <a:avLst/>
          </a:prstGeom>
        </p:spPr>
      </p:pic>
      <p:sp>
        <p:nvSpPr>
          <p:cNvPr id="2" name="TextBox 1">
            <a:extLst>
              <a:ext uri="{FF2B5EF4-FFF2-40B4-BE49-F238E27FC236}">
                <a16:creationId xmlns:a16="http://schemas.microsoft.com/office/drawing/2014/main" id="{66BE0D0D-FB62-7B47-A5F8-83F7D470496B}"/>
              </a:ext>
            </a:extLst>
          </p:cNvPr>
          <p:cNvSpPr txBox="1"/>
          <p:nvPr/>
        </p:nvSpPr>
        <p:spPr>
          <a:xfrm>
            <a:off x="700870" y="5175279"/>
            <a:ext cx="7543800"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mn-ea"/>
                <a:cs typeface="+mn-cs"/>
              </a:rPr>
              <a:t>This method and its generalizations are especially powerful if X is a nilpotent field, X</a:t>
            </a:r>
            <a:r>
              <a:rPr kumimoji="0" lang="en-US" sz="2400" b="0" i="0" u="none" strike="noStrike" kern="1200" cap="none" spc="0" normalizeH="0" baseline="30000" noProof="0" dirty="0">
                <a:ln>
                  <a:noFill/>
                </a:ln>
                <a:solidFill>
                  <a:srgbClr val="000000"/>
                </a:solidFill>
                <a:effectLst/>
                <a:uLnTx/>
                <a:uFillTx/>
                <a:latin typeface="Helvetica" charset="0"/>
                <a:ea typeface="+mn-ea"/>
                <a:cs typeface="+mn-cs"/>
              </a:rPr>
              <a:t>2</a:t>
            </a:r>
            <a:r>
              <a:rPr kumimoji="0" lang="en-US" sz="2000" b="0" i="0" u="none" strike="noStrike" kern="1200" cap="none" spc="0" normalizeH="0" baseline="0" noProof="0" dirty="0">
                <a:ln>
                  <a:noFill/>
                </a:ln>
                <a:solidFill>
                  <a:srgbClr val="000000"/>
                </a:solidFill>
                <a:effectLst/>
                <a:uLnTx/>
                <a:uFillTx/>
                <a:latin typeface="Helvetica" charset="0"/>
                <a:ea typeface="+mn-ea"/>
                <a:cs typeface="+mn-cs"/>
              </a:rPr>
              <a:t>=0. </a:t>
            </a:r>
          </a:p>
        </p:txBody>
      </p:sp>
      <p:sp>
        <p:nvSpPr>
          <p:cNvPr id="16" name="TextBox 15">
            <a:extLst>
              <a:ext uri="{FF2B5EF4-FFF2-40B4-BE49-F238E27FC236}">
                <a16:creationId xmlns:a16="http://schemas.microsoft.com/office/drawing/2014/main" id="{00EFDDE9-F019-2848-8D39-4E5508826E4F}"/>
              </a:ext>
            </a:extLst>
          </p:cNvPr>
          <p:cNvSpPr txBox="1"/>
          <p:nvPr/>
        </p:nvSpPr>
        <p:spPr>
          <a:xfrm>
            <a:off x="4165959" y="5751947"/>
            <a:ext cx="4267200"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305E6"/>
                </a:solidFill>
                <a:effectLst/>
                <a:uLnTx/>
                <a:uFillTx/>
                <a:latin typeface="Helvetica" charset="0"/>
                <a:ea typeface="+mn-ea"/>
                <a:cs typeface="+mn-cs"/>
              </a:rPr>
              <a:t>Antoniadis, </a:t>
            </a:r>
            <a:r>
              <a:rPr kumimoji="0" lang="en-US" sz="1600" b="0" i="0" u="none" strike="noStrike" kern="1200" cap="none" spc="0" normalizeH="0" baseline="0" noProof="0" dirty="0" err="1">
                <a:ln>
                  <a:noFill/>
                </a:ln>
                <a:solidFill>
                  <a:srgbClr val="1305E6"/>
                </a:solidFill>
                <a:effectLst/>
                <a:uLnTx/>
                <a:uFillTx/>
                <a:latin typeface="Helvetica" charset="0"/>
                <a:ea typeface="+mn-ea"/>
                <a:cs typeface="+mn-cs"/>
              </a:rPr>
              <a:t>Dudas</a:t>
            </a:r>
            <a:r>
              <a:rPr kumimoji="0" lang="en-US" sz="1600" b="0" i="0" u="none" strike="noStrike" kern="1200" cap="none" spc="0" normalizeH="0" baseline="0" noProof="0" dirty="0">
                <a:ln>
                  <a:noFill/>
                </a:ln>
                <a:solidFill>
                  <a:srgbClr val="1305E6"/>
                </a:solidFill>
                <a:effectLst/>
                <a:uLnTx/>
                <a:uFillTx/>
                <a:latin typeface="Helvetica" charset="0"/>
                <a:ea typeface="+mn-ea"/>
                <a:cs typeface="+mn-cs"/>
              </a:rPr>
              <a:t>, Ferrara, </a:t>
            </a:r>
            <a:r>
              <a:rPr kumimoji="0" lang="en-US" sz="1600" b="0" i="0" u="none" strike="noStrike" kern="1200" cap="none" spc="0" normalizeH="0" baseline="0" noProof="0" dirty="0" err="1">
                <a:ln>
                  <a:noFill/>
                </a:ln>
                <a:solidFill>
                  <a:srgbClr val="1305E6"/>
                </a:solidFill>
                <a:effectLst/>
                <a:uLnTx/>
                <a:uFillTx/>
                <a:latin typeface="Helvetica" charset="0"/>
                <a:ea typeface="+mn-ea"/>
                <a:cs typeface="+mn-cs"/>
              </a:rPr>
              <a:t>Sagniotti</a:t>
            </a:r>
            <a:r>
              <a:rPr kumimoji="0" lang="en-US" sz="1600" b="0" i="0" u="none" strike="noStrike" kern="1200" cap="none" spc="0" normalizeH="0" baseline="0" noProof="0" dirty="0">
                <a:ln>
                  <a:noFill/>
                </a:ln>
                <a:solidFill>
                  <a:srgbClr val="1305E6"/>
                </a:solidFill>
                <a:effectLst/>
                <a:uLnTx/>
                <a:uFillTx/>
                <a:latin typeface="Helvetica" charset="0"/>
                <a:ea typeface="+mn-ea"/>
                <a:cs typeface="+mn-cs"/>
              </a:rPr>
              <a:t> 2014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1305E6"/>
                </a:solidFill>
                <a:effectLst/>
                <a:uLnTx/>
                <a:uFillTx/>
                <a:latin typeface="Helvetica" charset="0"/>
                <a:ea typeface="+mn-ea"/>
                <a:cs typeface="+mn-cs"/>
              </a:rPr>
              <a:t>Ferrara, </a:t>
            </a:r>
            <a:r>
              <a:rPr kumimoji="0" lang="en-US" sz="1600" b="0" i="0" u="none" strike="noStrike" kern="1200" cap="none" spc="0" normalizeH="0" baseline="0" noProof="0" dirty="0" err="1">
                <a:ln>
                  <a:noFill/>
                </a:ln>
                <a:solidFill>
                  <a:srgbClr val="1305E6"/>
                </a:solidFill>
                <a:effectLst/>
                <a:uLnTx/>
                <a:uFillTx/>
                <a:latin typeface="Helvetica" charset="0"/>
                <a:ea typeface="+mn-ea"/>
                <a:cs typeface="+mn-cs"/>
              </a:rPr>
              <a:t>Kallosh</a:t>
            </a:r>
            <a:r>
              <a:rPr kumimoji="0" lang="en-US" sz="1600" b="0" i="0" u="none" strike="noStrike" kern="1200" cap="none" spc="0" normalizeH="0" baseline="0" noProof="0" dirty="0">
                <a:ln>
                  <a:noFill/>
                </a:ln>
                <a:solidFill>
                  <a:srgbClr val="1305E6"/>
                </a:solidFill>
                <a:effectLst/>
                <a:uLnTx/>
                <a:uFillTx/>
                <a:latin typeface="Helvetica" charset="0"/>
                <a:ea typeface="+mn-ea"/>
                <a:cs typeface="+mn-cs"/>
              </a:rPr>
              <a:t>, A.L. 2014</a:t>
            </a:r>
          </a:p>
        </p:txBody>
      </p:sp>
    </p:spTree>
    <p:extLst>
      <p:ext uri="{BB962C8B-B14F-4D97-AF65-F5344CB8AC3E}">
        <p14:creationId xmlns:p14="http://schemas.microsoft.com/office/powerpoint/2010/main" val="35817046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5647308-AFD1-344C-A386-9DE9E352EA6C}"/>
              </a:ext>
            </a:extLst>
          </p:cNvPr>
          <p:cNvSpPr txBox="1"/>
          <p:nvPr/>
        </p:nvSpPr>
        <p:spPr>
          <a:xfrm>
            <a:off x="762000" y="1394303"/>
            <a:ext cx="8176351"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Consider a theory with a Kahler potential</a:t>
            </a:r>
            <a:endParaRPr kumimoji="0" lang="en-US" sz="2400" b="0" i="0" u="none" strike="noStrike" kern="1200" cap="none" spc="0" normalizeH="0" baseline="0" noProof="0" dirty="0">
              <a:ln>
                <a:noFill/>
              </a:ln>
              <a:solidFill>
                <a:srgbClr val="0F29D9"/>
              </a:solidFill>
              <a:effectLst/>
              <a:uLnTx/>
              <a:uFillTx/>
              <a:latin typeface="Calibri"/>
              <a:ea typeface="+mn-ea"/>
              <a:cs typeface="+mn-cs"/>
            </a:endParaRPr>
          </a:p>
        </p:txBody>
      </p:sp>
      <p:sp>
        <p:nvSpPr>
          <p:cNvPr id="6" name="TextBox 5">
            <a:extLst>
              <a:ext uri="{FF2B5EF4-FFF2-40B4-BE49-F238E27FC236}">
                <a16:creationId xmlns:a16="http://schemas.microsoft.com/office/drawing/2014/main" id="{685C549B-E7D1-7A4F-8629-169DCC7B5306}"/>
              </a:ext>
            </a:extLst>
          </p:cNvPr>
          <p:cNvSpPr txBox="1"/>
          <p:nvPr/>
        </p:nvSpPr>
        <p:spPr>
          <a:xfrm>
            <a:off x="762001" y="2471137"/>
            <a:ext cx="2587760"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and </a:t>
            </a:r>
            <a:r>
              <a:rPr kumimoji="0" lang="en-US" sz="2400" b="0" i="0" u="none" strike="noStrike" kern="1200" cap="none" spc="0" normalizeH="0" baseline="0" noProof="0" dirty="0" err="1">
                <a:ln>
                  <a:noFill/>
                </a:ln>
                <a:solidFill>
                  <a:prstClr val="black"/>
                </a:solidFill>
                <a:effectLst/>
                <a:uLnTx/>
                <a:uFillTx/>
                <a:latin typeface="Calibri"/>
                <a:ea typeface="+mn-ea"/>
                <a:cs typeface="+mn-cs"/>
              </a:rPr>
              <a:t>superpotential</a:t>
            </a: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7" name="Picture 6">
            <a:extLst>
              <a:ext uri="{FF2B5EF4-FFF2-40B4-BE49-F238E27FC236}">
                <a16:creationId xmlns:a16="http://schemas.microsoft.com/office/drawing/2014/main" id="{93F842F3-E863-2D49-B299-59BE2F238EFE}"/>
              </a:ext>
            </a:extLst>
          </p:cNvPr>
          <p:cNvPicPr>
            <a:picLocks noChangeAspect="1"/>
          </p:cNvPicPr>
          <p:nvPr/>
        </p:nvPicPr>
        <p:blipFill>
          <a:blip r:embed="rId2"/>
          <a:stretch>
            <a:fillRect/>
          </a:stretch>
        </p:blipFill>
        <p:spPr>
          <a:xfrm>
            <a:off x="1676400" y="1818984"/>
            <a:ext cx="6249928" cy="849818"/>
          </a:xfrm>
          <a:prstGeom prst="rect">
            <a:avLst/>
          </a:prstGeom>
        </p:spPr>
      </p:pic>
      <p:sp>
        <p:nvSpPr>
          <p:cNvPr id="15" name="TextBox 14">
            <a:extLst>
              <a:ext uri="{FF2B5EF4-FFF2-40B4-BE49-F238E27FC236}">
                <a16:creationId xmlns:a16="http://schemas.microsoft.com/office/drawing/2014/main" id="{27B65282-FF74-1A4C-9777-FF20ED054837}"/>
              </a:ext>
            </a:extLst>
          </p:cNvPr>
          <p:cNvSpPr txBox="1"/>
          <p:nvPr/>
        </p:nvSpPr>
        <p:spPr>
          <a:xfrm>
            <a:off x="762001" y="3401533"/>
            <a:ext cx="3941464"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Here X is a nilpotent field, and</a:t>
            </a:r>
          </a:p>
        </p:txBody>
      </p:sp>
      <p:pic>
        <p:nvPicPr>
          <p:cNvPr id="13" name="Picture 12">
            <a:extLst>
              <a:ext uri="{FF2B5EF4-FFF2-40B4-BE49-F238E27FC236}">
                <a16:creationId xmlns:a16="http://schemas.microsoft.com/office/drawing/2014/main" id="{B3F6F347-6343-2345-93F8-70E996502539}"/>
              </a:ext>
            </a:extLst>
          </p:cNvPr>
          <p:cNvPicPr>
            <a:picLocks noChangeAspect="1"/>
          </p:cNvPicPr>
          <p:nvPr/>
        </p:nvPicPr>
        <p:blipFill>
          <a:blip r:embed="rId3"/>
          <a:stretch>
            <a:fillRect/>
          </a:stretch>
        </p:blipFill>
        <p:spPr>
          <a:xfrm>
            <a:off x="3014193" y="3937624"/>
            <a:ext cx="3378543" cy="466561"/>
          </a:xfrm>
          <a:prstGeom prst="rect">
            <a:avLst/>
          </a:prstGeom>
        </p:spPr>
      </p:pic>
      <p:pic>
        <p:nvPicPr>
          <p:cNvPr id="16" name="Picture 15">
            <a:extLst>
              <a:ext uri="{FF2B5EF4-FFF2-40B4-BE49-F238E27FC236}">
                <a16:creationId xmlns:a16="http://schemas.microsoft.com/office/drawing/2014/main" id="{8881FA5D-A943-5D48-BE59-AA0A44261D66}"/>
              </a:ext>
            </a:extLst>
          </p:cNvPr>
          <p:cNvPicPr>
            <a:picLocks noChangeAspect="1"/>
          </p:cNvPicPr>
          <p:nvPr/>
        </p:nvPicPr>
        <p:blipFill>
          <a:blip r:embed="rId4"/>
          <a:stretch>
            <a:fillRect/>
          </a:stretch>
        </p:blipFill>
        <p:spPr>
          <a:xfrm>
            <a:off x="2777830" y="2942220"/>
            <a:ext cx="4163913" cy="420636"/>
          </a:xfrm>
          <a:prstGeom prst="rect">
            <a:avLst/>
          </a:prstGeom>
        </p:spPr>
      </p:pic>
      <p:sp>
        <p:nvSpPr>
          <p:cNvPr id="10" name="TextBox 9">
            <a:extLst>
              <a:ext uri="{FF2B5EF4-FFF2-40B4-BE49-F238E27FC236}">
                <a16:creationId xmlns:a16="http://schemas.microsoft.com/office/drawing/2014/main" id="{D5AC6B68-5152-D04C-854F-D1DF471371F4}"/>
              </a:ext>
            </a:extLst>
          </p:cNvPr>
          <p:cNvSpPr txBox="1"/>
          <p:nvPr/>
        </p:nvSpPr>
        <p:spPr>
          <a:xfrm>
            <a:off x="762002" y="4447769"/>
            <a:ext cx="8176351"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Then the potential along the direction                        is given by </a:t>
            </a:r>
            <a:endParaRPr kumimoji="0" lang="en-US" sz="2400" b="0" i="0" u="none" strike="noStrike" kern="1200" cap="none" spc="0" normalizeH="0" baseline="0" noProof="0" dirty="0">
              <a:ln>
                <a:noFill/>
              </a:ln>
              <a:solidFill>
                <a:srgbClr val="0F29D9"/>
              </a:solidFill>
              <a:effectLst/>
              <a:uLnTx/>
              <a:uFillTx/>
              <a:latin typeface="Calibri"/>
              <a:ea typeface="+mn-ea"/>
              <a:cs typeface="+mn-cs"/>
            </a:endParaRPr>
          </a:p>
        </p:txBody>
      </p:sp>
      <p:pic>
        <p:nvPicPr>
          <p:cNvPr id="2" name="Picture 1">
            <a:extLst>
              <a:ext uri="{FF2B5EF4-FFF2-40B4-BE49-F238E27FC236}">
                <a16:creationId xmlns:a16="http://schemas.microsoft.com/office/drawing/2014/main" id="{4F8953E6-EBBB-8F49-8697-44C3048E9364}"/>
              </a:ext>
            </a:extLst>
          </p:cNvPr>
          <p:cNvPicPr>
            <a:picLocks noChangeAspect="1"/>
          </p:cNvPicPr>
          <p:nvPr/>
        </p:nvPicPr>
        <p:blipFill>
          <a:blip r:embed="rId5"/>
          <a:stretch>
            <a:fillRect/>
          </a:stretch>
        </p:blipFill>
        <p:spPr>
          <a:xfrm>
            <a:off x="5646343" y="4516135"/>
            <a:ext cx="1371600" cy="270266"/>
          </a:xfrm>
          <a:prstGeom prst="rect">
            <a:avLst/>
          </a:prstGeom>
        </p:spPr>
      </p:pic>
      <p:pic>
        <p:nvPicPr>
          <p:cNvPr id="3" name="Picture 2">
            <a:extLst>
              <a:ext uri="{FF2B5EF4-FFF2-40B4-BE49-F238E27FC236}">
                <a16:creationId xmlns:a16="http://schemas.microsoft.com/office/drawing/2014/main" id="{0002F832-5568-054C-8384-FF47A3FB101B}"/>
              </a:ext>
            </a:extLst>
          </p:cNvPr>
          <p:cNvPicPr>
            <a:picLocks noChangeAspect="1"/>
          </p:cNvPicPr>
          <p:nvPr/>
        </p:nvPicPr>
        <p:blipFill>
          <a:blip r:embed="rId6"/>
          <a:stretch>
            <a:fillRect/>
          </a:stretch>
        </p:blipFill>
        <p:spPr>
          <a:xfrm>
            <a:off x="2625429" y="5032029"/>
            <a:ext cx="5078313" cy="463481"/>
          </a:xfrm>
          <a:prstGeom prst="rect">
            <a:avLst/>
          </a:prstGeom>
        </p:spPr>
      </p:pic>
      <p:sp>
        <p:nvSpPr>
          <p:cNvPr id="14" name="TextBox 13">
            <a:extLst>
              <a:ext uri="{FF2B5EF4-FFF2-40B4-BE49-F238E27FC236}">
                <a16:creationId xmlns:a16="http://schemas.microsoft.com/office/drawing/2014/main" id="{A7D11B1F-867C-DE4D-B4F4-9145B815826D}"/>
              </a:ext>
            </a:extLst>
          </p:cNvPr>
          <p:cNvSpPr txBox="1"/>
          <p:nvPr/>
        </p:nvSpPr>
        <p:spPr>
          <a:xfrm>
            <a:off x="762001" y="5495511"/>
            <a:ext cx="8176351"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and the cosmological constant is </a:t>
            </a:r>
            <a:endParaRPr kumimoji="0" lang="en-US" sz="2400" b="0" i="0" u="none" strike="noStrike" kern="1200" cap="none" spc="0" normalizeH="0" baseline="0" noProof="0" dirty="0">
              <a:ln>
                <a:noFill/>
              </a:ln>
              <a:solidFill>
                <a:srgbClr val="0F29D9"/>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9C0341C3-3B0B-D44F-8670-B14DBA26365A}"/>
              </a:ext>
            </a:extLst>
          </p:cNvPr>
          <p:cNvPicPr>
            <a:picLocks noChangeAspect="1"/>
          </p:cNvPicPr>
          <p:nvPr/>
        </p:nvPicPr>
        <p:blipFill>
          <a:blip r:embed="rId7"/>
          <a:stretch>
            <a:fillRect/>
          </a:stretch>
        </p:blipFill>
        <p:spPr>
          <a:xfrm>
            <a:off x="3463630" y="6006679"/>
            <a:ext cx="2313648" cy="403543"/>
          </a:xfrm>
          <a:prstGeom prst="rect">
            <a:avLst/>
          </a:prstGeom>
        </p:spPr>
      </p:pic>
      <p:pic>
        <p:nvPicPr>
          <p:cNvPr id="8" name="Picture 7">
            <a:extLst>
              <a:ext uri="{FF2B5EF4-FFF2-40B4-BE49-F238E27FC236}">
                <a16:creationId xmlns:a16="http://schemas.microsoft.com/office/drawing/2014/main" id="{B7CD5032-4D3D-6641-B11E-298DBF2E7A53}"/>
              </a:ext>
            </a:extLst>
          </p:cNvPr>
          <p:cNvPicPr>
            <a:picLocks noChangeAspect="1"/>
          </p:cNvPicPr>
          <p:nvPr/>
        </p:nvPicPr>
        <p:blipFill>
          <a:blip r:embed="rId8"/>
          <a:stretch>
            <a:fillRect/>
          </a:stretch>
        </p:blipFill>
        <p:spPr>
          <a:xfrm>
            <a:off x="2000193" y="-187422"/>
            <a:ext cx="5410200" cy="1193800"/>
          </a:xfrm>
          <a:prstGeom prst="rect">
            <a:avLst/>
          </a:prstGeom>
        </p:spPr>
      </p:pic>
      <p:sp>
        <p:nvSpPr>
          <p:cNvPr id="9" name="TextBox 8">
            <a:extLst>
              <a:ext uri="{FF2B5EF4-FFF2-40B4-BE49-F238E27FC236}">
                <a16:creationId xmlns:a16="http://schemas.microsoft.com/office/drawing/2014/main" id="{5F4EC842-A0EC-714D-956D-1BE45628B28B}"/>
              </a:ext>
            </a:extLst>
          </p:cNvPr>
          <p:cNvSpPr txBox="1"/>
          <p:nvPr/>
        </p:nvSpPr>
        <p:spPr>
          <a:xfrm>
            <a:off x="4572000" y="633496"/>
            <a:ext cx="4516735" cy="73866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err="1">
                <a:ln>
                  <a:noFill/>
                </a:ln>
                <a:solidFill>
                  <a:srgbClr val="0506D1"/>
                </a:solidFill>
                <a:effectLst/>
                <a:uLnTx/>
                <a:uFillTx/>
                <a:latin typeface="Helvetica" charset="0"/>
                <a:ea typeface="+mn-ea"/>
                <a:cs typeface="+mn-cs"/>
              </a:rPr>
              <a:t>Kallosh</a:t>
            </a:r>
            <a:r>
              <a:rPr kumimoji="0" lang="en-US" sz="1400" b="0" i="0" u="none" strike="noStrike" kern="1200" cap="none" spc="0" normalizeH="0" baseline="0" noProof="0" dirty="0">
                <a:ln>
                  <a:noFill/>
                </a:ln>
                <a:solidFill>
                  <a:srgbClr val="0506D1"/>
                </a:solidFill>
                <a:effectLst/>
                <a:uLnTx/>
                <a:uFillTx/>
                <a:latin typeface="Helvetica" charset="0"/>
                <a:ea typeface="+mn-ea"/>
                <a:cs typeface="+mn-cs"/>
              </a:rPr>
              <a:t>, A.L, </a:t>
            </a:r>
            <a:r>
              <a:rPr kumimoji="0" lang="en-US" sz="1400" b="0" i="0" u="none" strike="noStrike" kern="1200" cap="none" spc="0" normalizeH="0" baseline="0" noProof="0" dirty="0" err="1">
                <a:ln>
                  <a:noFill/>
                </a:ln>
                <a:solidFill>
                  <a:srgbClr val="0506D1"/>
                </a:solidFill>
                <a:effectLst/>
                <a:uLnTx/>
                <a:uFillTx/>
                <a:latin typeface="Helvetica" charset="0"/>
                <a:ea typeface="+mn-ea"/>
                <a:cs typeface="+mn-cs"/>
              </a:rPr>
              <a:t>Roest</a:t>
            </a:r>
            <a:r>
              <a:rPr kumimoji="0" lang="en-US" sz="1400" b="0" i="0" u="none" strike="noStrike" kern="1200" cap="none" spc="0" normalizeH="0" baseline="0" noProof="0" dirty="0">
                <a:ln>
                  <a:noFill/>
                </a:ln>
                <a:solidFill>
                  <a:srgbClr val="0506D1"/>
                </a:solidFill>
                <a:effectLst/>
                <a:uLnTx/>
                <a:uFillTx/>
                <a:latin typeface="Helvetica" charset="0"/>
                <a:ea typeface="+mn-ea"/>
                <a:cs typeface="+mn-cs"/>
              </a:rPr>
              <a:t>, Yamada 1705.09247;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err="1">
                <a:ln>
                  <a:noFill/>
                </a:ln>
                <a:solidFill>
                  <a:srgbClr val="0506D1"/>
                </a:solidFill>
                <a:effectLst/>
                <a:uLnTx/>
                <a:uFillTx/>
                <a:latin typeface="Helvetica" charset="0"/>
                <a:ea typeface="+mn-ea"/>
                <a:cs typeface="+mn-cs"/>
              </a:rPr>
              <a:t>Gunaydin</a:t>
            </a:r>
            <a:r>
              <a:rPr kumimoji="0" lang="en-US" sz="1400" b="0" i="0" u="none" strike="noStrike" kern="1200" cap="none" spc="0" normalizeH="0" baseline="0" noProof="0" dirty="0">
                <a:ln>
                  <a:noFill/>
                </a:ln>
                <a:solidFill>
                  <a:srgbClr val="0506D1"/>
                </a:solidFill>
                <a:effectLst/>
                <a:uLnTx/>
                <a:uFillTx/>
                <a:latin typeface="Helvetica" charset="0"/>
                <a:ea typeface="+mn-ea"/>
                <a:cs typeface="+mn-cs"/>
              </a:rPr>
              <a:t>, </a:t>
            </a:r>
            <a:r>
              <a:rPr kumimoji="0" lang="en-US" sz="1400" b="0" i="0" u="none" strike="noStrike" kern="1200" cap="none" spc="0" normalizeH="0" baseline="0" noProof="0" dirty="0" err="1">
                <a:ln>
                  <a:noFill/>
                </a:ln>
                <a:solidFill>
                  <a:srgbClr val="0506D1"/>
                </a:solidFill>
                <a:effectLst/>
                <a:uLnTx/>
                <a:uFillTx/>
                <a:latin typeface="Helvetica" charset="0"/>
                <a:ea typeface="+mn-ea"/>
                <a:cs typeface="+mn-cs"/>
              </a:rPr>
              <a:t>Kallosh</a:t>
            </a:r>
            <a:r>
              <a:rPr kumimoji="0" lang="en-US" sz="1400" b="0" i="0" u="none" strike="noStrike" kern="1200" cap="none" spc="0" normalizeH="0" baseline="0" noProof="0" dirty="0">
                <a:ln>
                  <a:noFill/>
                </a:ln>
                <a:solidFill>
                  <a:srgbClr val="0506D1"/>
                </a:solidFill>
                <a:effectLst/>
                <a:uLnTx/>
                <a:uFillTx/>
                <a:latin typeface="Helvetica" charset="0"/>
                <a:ea typeface="+mn-ea"/>
                <a:cs typeface="+mn-cs"/>
              </a:rPr>
              <a:t>, A.L, Yamada 2008.01494,</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err="1">
                <a:ln>
                  <a:noFill/>
                </a:ln>
                <a:solidFill>
                  <a:srgbClr val="0506D1"/>
                </a:solidFill>
                <a:effectLst/>
                <a:uLnTx/>
                <a:uFillTx/>
                <a:latin typeface="Helvetica" charset="0"/>
                <a:ea typeface="+mn-ea"/>
                <a:cs typeface="+mn-cs"/>
              </a:rPr>
              <a:t>Kallosh</a:t>
            </a:r>
            <a:r>
              <a:rPr kumimoji="0" lang="en-US" sz="1400" b="0" i="0" u="none" strike="noStrike" kern="1200" cap="none" spc="0" normalizeH="0" baseline="0" noProof="0" dirty="0">
                <a:ln>
                  <a:noFill/>
                </a:ln>
                <a:solidFill>
                  <a:srgbClr val="0506D1"/>
                </a:solidFill>
                <a:effectLst/>
                <a:uLnTx/>
                <a:uFillTx/>
                <a:latin typeface="Helvetica" charset="0"/>
                <a:ea typeface="+mn-ea"/>
                <a:cs typeface="+mn-cs"/>
              </a:rPr>
              <a:t>, A.L, </a:t>
            </a:r>
            <a:r>
              <a:rPr kumimoji="0" lang="en-US" sz="1400" b="0" i="0" u="none" strike="noStrike" kern="1200" cap="none" spc="0" normalizeH="0" baseline="0" noProof="0" dirty="0" err="1">
                <a:ln>
                  <a:noFill/>
                </a:ln>
                <a:solidFill>
                  <a:srgbClr val="0506D1"/>
                </a:solidFill>
                <a:effectLst/>
                <a:uLnTx/>
                <a:uFillTx/>
                <a:latin typeface="Helvetica" charset="0"/>
                <a:ea typeface="+mn-ea"/>
                <a:cs typeface="+mn-cs"/>
              </a:rPr>
              <a:t>Wrase</a:t>
            </a:r>
            <a:r>
              <a:rPr kumimoji="0" lang="en-US" sz="1400" b="0" i="0" u="none" strike="noStrike" kern="1200" cap="none" spc="0" normalizeH="0" baseline="0" noProof="0" dirty="0">
                <a:ln>
                  <a:noFill/>
                </a:ln>
                <a:solidFill>
                  <a:srgbClr val="0506D1"/>
                </a:solidFill>
                <a:effectLst/>
                <a:uLnTx/>
                <a:uFillTx/>
                <a:latin typeface="Helvetica" charset="0"/>
                <a:ea typeface="+mn-ea"/>
                <a:cs typeface="+mn-cs"/>
              </a:rPr>
              <a:t>, Yamada 2108.08491, 2108.08492</a:t>
            </a:r>
            <a:endParaRPr kumimoji="0" lang="en-US" sz="2000" b="0" i="0" u="none" strike="noStrike" kern="1200" cap="none" spc="0" normalizeH="0" baseline="0" noProof="0" dirty="0">
              <a:ln>
                <a:noFill/>
              </a:ln>
              <a:solidFill>
                <a:srgbClr val="0506D1"/>
              </a:solidFill>
              <a:effectLst/>
              <a:uLnTx/>
              <a:uFillTx/>
              <a:latin typeface="Helvetica" charset="0"/>
              <a:ea typeface="+mn-ea"/>
              <a:cs typeface="+mn-cs"/>
            </a:endParaRPr>
          </a:p>
        </p:txBody>
      </p:sp>
    </p:spTree>
    <p:extLst>
      <p:ext uri="{BB962C8B-B14F-4D97-AF65-F5344CB8AC3E}">
        <p14:creationId xmlns:p14="http://schemas.microsoft.com/office/powerpoint/2010/main" val="39854383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7C9996B7-BBFB-6241-A91A-ACD165B18B3F}"/>
              </a:ext>
            </a:extLst>
          </p:cNvPr>
          <p:cNvSpPr txBox="1"/>
          <p:nvPr/>
        </p:nvSpPr>
        <p:spPr>
          <a:xfrm>
            <a:off x="451337" y="0"/>
            <a:ext cx="8458200" cy="646331"/>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rPr>
              <a:t>Example: single-field </a:t>
            </a:r>
            <a:r>
              <a:rPr kumimoji="0" lang="en-US" sz="36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Symbol" pitchFamily="2" charset="2"/>
                <a:ea typeface="+mn-ea"/>
                <a:cs typeface="+mn-cs"/>
              </a:rPr>
              <a:t>a</a:t>
            </a:r>
            <a:r>
              <a:rPr kumimoji="0" lang="en-US" sz="32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rPr>
              <a:t>-attractor</a:t>
            </a:r>
            <a:endParaRPr kumimoji="0" lang="en-US" sz="28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endParaRPr>
          </a:p>
        </p:txBody>
      </p:sp>
      <p:pic>
        <p:nvPicPr>
          <p:cNvPr id="3" name="Picture 2">
            <a:extLst>
              <a:ext uri="{FF2B5EF4-FFF2-40B4-BE49-F238E27FC236}">
                <a16:creationId xmlns:a16="http://schemas.microsoft.com/office/drawing/2014/main" id="{C883D33F-0721-274C-AA0D-A013D44B574B}"/>
              </a:ext>
            </a:extLst>
          </p:cNvPr>
          <p:cNvPicPr>
            <a:picLocks noChangeAspect="1"/>
          </p:cNvPicPr>
          <p:nvPr/>
        </p:nvPicPr>
        <p:blipFill>
          <a:blip r:embed="rId2"/>
          <a:stretch>
            <a:fillRect/>
          </a:stretch>
        </p:blipFill>
        <p:spPr>
          <a:xfrm>
            <a:off x="2895600" y="1631925"/>
            <a:ext cx="3200400" cy="327246"/>
          </a:xfrm>
          <a:prstGeom prst="rect">
            <a:avLst/>
          </a:prstGeom>
        </p:spPr>
      </p:pic>
      <p:pic>
        <p:nvPicPr>
          <p:cNvPr id="4" name="Picture 3">
            <a:extLst>
              <a:ext uri="{FF2B5EF4-FFF2-40B4-BE49-F238E27FC236}">
                <a16:creationId xmlns:a16="http://schemas.microsoft.com/office/drawing/2014/main" id="{2CB358F2-CF46-1B4D-810D-3279D1323B2D}"/>
              </a:ext>
            </a:extLst>
          </p:cNvPr>
          <p:cNvPicPr>
            <a:picLocks noChangeAspect="1"/>
          </p:cNvPicPr>
          <p:nvPr/>
        </p:nvPicPr>
        <p:blipFill>
          <a:blip r:embed="rId3"/>
          <a:stretch>
            <a:fillRect/>
          </a:stretch>
        </p:blipFill>
        <p:spPr>
          <a:xfrm>
            <a:off x="2895600" y="2155558"/>
            <a:ext cx="3200400" cy="338943"/>
          </a:xfrm>
          <a:prstGeom prst="rect">
            <a:avLst/>
          </a:prstGeom>
        </p:spPr>
      </p:pic>
      <p:pic>
        <p:nvPicPr>
          <p:cNvPr id="7" name="Picture 6">
            <a:extLst>
              <a:ext uri="{FF2B5EF4-FFF2-40B4-BE49-F238E27FC236}">
                <a16:creationId xmlns:a16="http://schemas.microsoft.com/office/drawing/2014/main" id="{91A2704D-741F-E441-A9B9-DDA2D77B0129}"/>
              </a:ext>
            </a:extLst>
          </p:cNvPr>
          <p:cNvPicPr>
            <a:picLocks noChangeAspect="1"/>
          </p:cNvPicPr>
          <p:nvPr/>
        </p:nvPicPr>
        <p:blipFill>
          <a:blip r:embed="rId4"/>
          <a:stretch>
            <a:fillRect/>
          </a:stretch>
        </p:blipFill>
        <p:spPr>
          <a:xfrm>
            <a:off x="1447800" y="706168"/>
            <a:ext cx="6568324" cy="774090"/>
          </a:xfrm>
          <a:prstGeom prst="rect">
            <a:avLst/>
          </a:prstGeom>
        </p:spPr>
      </p:pic>
      <p:sp>
        <p:nvSpPr>
          <p:cNvPr id="8" name="TextBox 7">
            <a:extLst>
              <a:ext uri="{FF2B5EF4-FFF2-40B4-BE49-F238E27FC236}">
                <a16:creationId xmlns:a16="http://schemas.microsoft.com/office/drawing/2014/main" id="{3271F3A6-EB93-764A-BD29-B6C91DAA0EE9}"/>
              </a:ext>
            </a:extLst>
          </p:cNvPr>
          <p:cNvSpPr txBox="1"/>
          <p:nvPr/>
        </p:nvSpPr>
        <p:spPr>
          <a:xfrm>
            <a:off x="914400" y="2617142"/>
            <a:ext cx="8311663"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In canonical variables, along the real T flat direction one has the </a:t>
            </a:r>
            <a:r>
              <a:rPr kumimoji="0" lang="en-US" sz="1800" b="0" i="0" u="none" strike="noStrike" kern="1200" cap="none" spc="0" normalizeH="0" baseline="0" noProof="0" dirty="0">
                <a:ln>
                  <a:noFill/>
                </a:ln>
                <a:solidFill>
                  <a:srgbClr val="000000"/>
                </a:solidFill>
                <a:effectLst/>
                <a:uLnTx/>
                <a:uFillTx/>
                <a:latin typeface="Symbol" pitchFamily="2" charset="2"/>
                <a:ea typeface="+mn-ea"/>
                <a:cs typeface="+mn-cs"/>
              </a:rPr>
              <a:t>a</a:t>
            </a: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-attractor potential</a:t>
            </a:r>
          </a:p>
        </p:txBody>
      </p:sp>
      <p:pic>
        <p:nvPicPr>
          <p:cNvPr id="9" name="Picture 8">
            <a:extLst>
              <a:ext uri="{FF2B5EF4-FFF2-40B4-BE49-F238E27FC236}">
                <a16:creationId xmlns:a16="http://schemas.microsoft.com/office/drawing/2014/main" id="{13B643B9-508E-1749-88C1-FFA4B32D2306}"/>
              </a:ext>
            </a:extLst>
          </p:cNvPr>
          <p:cNvPicPr>
            <a:picLocks noChangeAspect="1"/>
          </p:cNvPicPr>
          <p:nvPr/>
        </p:nvPicPr>
        <p:blipFill>
          <a:blip r:embed="rId5"/>
          <a:stretch>
            <a:fillRect/>
          </a:stretch>
        </p:blipFill>
        <p:spPr>
          <a:xfrm>
            <a:off x="2303839" y="3152472"/>
            <a:ext cx="4693861" cy="636685"/>
          </a:xfrm>
          <a:prstGeom prst="rect">
            <a:avLst/>
          </a:prstGeom>
        </p:spPr>
      </p:pic>
      <p:pic>
        <p:nvPicPr>
          <p:cNvPr id="14" name="Picture 13">
            <a:extLst>
              <a:ext uri="{FF2B5EF4-FFF2-40B4-BE49-F238E27FC236}">
                <a16:creationId xmlns:a16="http://schemas.microsoft.com/office/drawing/2014/main" id="{3A40C672-ECC4-744E-A55A-E2DEFB30D6EB}"/>
              </a:ext>
            </a:extLst>
          </p:cNvPr>
          <p:cNvPicPr>
            <a:picLocks noChangeAspect="1"/>
          </p:cNvPicPr>
          <p:nvPr/>
        </p:nvPicPr>
        <p:blipFill>
          <a:blip r:embed="rId6"/>
          <a:stretch>
            <a:fillRect/>
          </a:stretch>
        </p:blipFill>
        <p:spPr>
          <a:xfrm>
            <a:off x="2971800" y="4038600"/>
            <a:ext cx="4025900" cy="2251218"/>
          </a:xfrm>
          <a:prstGeom prst="rect">
            <a:avLst/>
          </a:prstGeom>
        </p:spPr>
      </p:pic>
    </p:spTree>
    <p:extLst>
      <p:ext uri="{BB962C8B-B14F-4D97-AF65-F5344CB8AC3E}">
        <p14:creationId xmlns:p14="http://schemas.microsoft.com/office/powerpoint/2010/main" val="16450437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5647308-AFD1-344C-A386-9DE9E352EA6C}"/>
              </a:ext>
            </a:extLst>
          </p:cNvPr>
          <p:cNvSpPr txBox="1"/>
          <p:nvPr/>
        </p:nvSpPr>
        <p:spPr>
          <a:xfrm>
            <a:off x="592262" y="678328"/>
            <a:ext cx="8176351"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The same results remain true in the theory with many moduli </a:t>
            </a:r>
            <a:r>
              <a:rPr kumimoji="0" lang="en-US" sz="2400" b="0" i="0" u="none" strike="noStrike" kern="1200" cap="none" spc="0" normalizeH="0" baseline="0" noProof="0" dirty="0" err="1">
                <a:ln>
                  <a:noFill/>
                </a:ln>
                <a:solidFill>
                  <a:prstClr val="black"/>
                </a:solidFill>
                <a:effectLst/>
                <a:uLnTx/>
                <a:uFillTx/>
                <a:latin typeface="Times" pitchFamily="2" charset="0"/>
                <a:ea typeface="+mn-ea"/>
                <a:cs typeface="+mn-cs"/>
              </a:rPr>
              <a:t>T</a:t>
            </a:r>
            <a:r>
              <a:rPr kumimoji="0" lang="en-US" sz="2800" b="0" i="0" u="none" strike="noStrike" kern="1200" cap="none" spc="0" normalizeH="0" baseline="-25000" noProof="0" dirty="0" err="1">
                <a:ln>
                  <a:noFill/>
                </a:ln>
                <a:solidFill>
                  <a:prstClr val="black"/>
                </a:solidFill>
                <a:effectLst/>
                <a:uLnTx/>
                <a:uFillTx/>
                <a:latin typeface="Times" pitchFamily="2" charset="0"/>
                <a:ea typeface="+mn-ea"/>
                <a:cs typeface="+mn-cs"/>
              </a:rPr>
              <a:t>i</a:t>
            </a:r>
            <a:r>
              <a:rPr kumimoji="0" lang="en-US" sz="2400" b="0" i="0" u="none" strike="noStrike" kern="1200" cap="none" spc="0" normalizeH="0" baseline="-25000" noProof="0" dirty="0">
                <a:ln>
                  <a:noFill/>
                </a:ln>
                <a:solidFill>
                  <a:prstClr val="black"/>
                </a:solidFill>
                <a:effectLst/>
                <a:uLnTx/>
                <a:uFillTx/>
                <a:latin typeface="Times" pitchFamily="2" charset="0"/>
                <a:ea typeface="+mn-ea"/>
                <a:cs typeface="+mn-cs"/>
              </a:rPr>
              <a:t>  </a:t>
            </a:r>
            <a:r>
              <a:rPr kumimoji="0" lang="en-US" sz="2400" b="0" i="0" u="none" strike="noStrike" kern="1200" cap="none" spc="0" normalizeH="0" baseline="0" noProof="0" dirty="0">
                <a:ln>
                  <a:noFill/>
                </a:ln>
                <a:solidFill>
                  <a:prstClr val="black"/>
                </a:solidFill>
                <a:effectLst/>
                <a:uLnTx/>
                <a:uFillTx/>
                <a:latin typeface="Calibri"/>
                <a:ea typeface="+mn-ea"/>
                <a:cs typeface="+mn-cs"/>
              </a:rPr>
              <a:t>if we add to the </a:t>
            </a:r>
            <a:r>
              <a:rPr kumimoji="0" lang="en-US" sz="2400" b="0" i="0" u="none" strike="noStrike" kern="1200" cap="none" spc="0" normalizeH="0" baseline="0" noProof="0" dirty="0" err="1">
                <a:ln>
                  <a:noFill/>
                </a:ln>
                <a:solidFill>
                  <a:prstClr val="black"/>
                </a:solidFill>
                <a:effectLst/>
                <a:uLnTx/>
                <a:uFillTx/>
                <a:latin typeface="Calibri"/>
                <a:ea typeface="+mn-ea"/>
                <a:cs typeface="+mn-cs"/>
              </a:rPr>
              <a:t>superpotential</a:t>
            </a:r>
            <a:r>
              <a:rPr kumimoji="0" lang="en-US" sz="2400" b="0" i="0" u="none" strike="noStrike" kern="1200" cap="none" spc="0" normalizeH="0" baseline="0" noProof="0" dirty="0">
                <a:ln>
                  <a:noFill/>
                </a:ln>
                <a:solidFill>
                  <a:prstClr val="black"/>
                </a:solidFill>
                <a:effectLst/>
                <a:uLnTx/>
                <a:uFillTx/>
                <a:latin typeface="Calibri"/>
                <a:ea typeface="+mn-ea"/>
                <a:cs typeface="+mn-cs"/>
              </a:rPr>
              <a:t> any function                    such that </a:t>
            </a:r>
            <a:endParaRPr kumimoji="0" lang="en-US" sz="2400" b="0" i="0" u="none" strike="noStrike" kern="1200" cap="none" spc="0" normalizeH="0" baseline="-25000" noProof="0" dirty="0">
              <a:ln>
                <a:noFill/>
              </a:ln>
              <a:solidFill>
                <a:srgbClr val="0F29D9"/>
              </a:solidFill>
              <a:effectLst/>
              <a:uLnTx/>
              <a:uFillTx/>
              <a:latin typeface="Times" pitchFamily="2" charset="0"/>
              <a:ea typeface="+mn-ea"/>
              <a:cs typeface="+mn-cs"/>
            </a:endParaRPr>
          </a:p>
        </p:txBody>
      </p:sp>
      <p:sp>
        <p:nvSpPr>
          <p:cNvPr id="15" name="TextBox 14">
            <a:extLst>
              <a:ext uri="{FF2B5EF4-FFF2-40B4-BE49-F238E27FC236}">
                <a16:creationId xmlns:a16="http://schemas.microsoft.com/office/drawing/2014/main" id="{27B65282-FF74-1A4C-9777-FF20ED054837}"/>
              </a:ext>
            </a:extLst>
          </p:cNvPr>
          <p:cNvSpPr txBox="1"/>
          <p:nvPr/>
        </p:nvSpPr>
        <p:spPr>
          <a:xfrm>
            <a:off x="592262" y="2592184"/>
            <a:ext cx="8393476"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In the absence of the nilpotent field X, this theory would describe </a:t>
            </a:r>
            <a:r>
              <a:rPr kumimoji="0" lang="en-US" sz="2400" b="0" i="0" u="none" strike="noStrike" kern="1200" cap="none" spc="0" normalizeH="0" baseline="0" noProof="0" dirty="0">
                <a:ln>
                  <a:noFill/>
                </a:ln>
                <a:solidFill>
                  <a:srgbClr val="95051D"/>
                </a:solidFill>
                <a:effectLst/>
                <a:uLnTx/>
                <a:uFillTx/>
                <a:latin typeface="Calibri"/>
                <a:ea typeface="+mn-ea"/>
                <a:cs typeface="+mn-cs"/>
              </a:rPr>
              <a:t>supersymmetric </a:t>
            </a:r>
            <a:r>
              <a:rPr kumimoji="0" lang="en-US" sz="2400" b="0" i="0" u="none" strike="noStrike" kern="1200" cap="none" spc="0" normalizeH="0" baseline="0" noProof="0" dirty="0" err="1">
                <a:ln>
                  <a:noFill/>
                </a:ln>
                <a:solidFill>
                  <a:srgbClr val="95051D"/>
                </a:solidFill>
                <a:effectLst/>
                <a:uLnTx/>
                <a:uFillTx/>
                <a:latin typeface="Calibri"/>
                <a:ea typeface="+mn-ea"/>
                <a:cs typeface="+mn-cs"/>
              </a:rPr>
              <a:t>Minkowski</a:t>
            </a:r>
            <a:r>
              <a:rPr kumimoji="0" lang="en-US" sz="2400" b="0" i="0" u="none" strike="noStrike" kern="1200" cap="none" spc="0" normalizeH="0" baseline="0" noProof="0" dirty="0">
                <a:ln>
                  <a:noFill/>
                </a:ln>
                <a:solidFill>
                  <a:srgbClr val="95051D"/>
                </a:solidFill>
                <a:effectLst/>
                <a:uLnTx/>
                <a:uFillTx/>
                <a:latin typeface="Calibri"/>
                <a:ea typeface="+mn-ea"/>
                <a:cs typeface="+mn-cs"/>
              </a:rPr>
              <a:t> flat directions</a:t>
            </a:r>
            <a:r>
              <a:rPr kumimoji="0" lang="en-US" sz="2400" b="0" i="0" u="none" strike="noStrike" kern="1200" cap="none" spc="0" normalizeH="0" baseline="0" noProof="0" dirty="0">
                <a:ln>
                  <a:noFill/>
                </a:ln>
                <a:solidFill>
                  <a:prstClr val="black"/>
                </a:solidFill>
                <a:effectLst/>
                <a:uLnTx/>
                <a:uFillTx/>
                <a:latin typeface="Calibri"/>
                <a:ea typeface="+mn-ea"/>
                <a:cs typeface="+mn-cs"/>
              </a:rPr>
              <a:t>, but in our construction the potential along the flat (inflaton) directions is given by </a:t>
            </a:r>
          </a:p>
        </p:txBody>
      </p:sp>
      <p:sp>
        <p:nvSpPr>
          <p:cNvPr id="17" name="TextBox 16">
            <a:extLst>
              <a:ext uri="{FF2B5EF4-FFF2-40B4-BE49-F238E27FC236}">
                <a16:creationId xmlns:a16="http://schemas.microsoft.com/office/drawing/2014/main" id="{7C9996B7-BBFB-6241-A91A-ACD165B18B3F}"/>
              </a:ext>
            </a:extLst>
          </p:cNvPr>
          <p:cNvSpPr txBox="1"/>
          <p:nvPr/>
        </p:nvSpPr>
        <p:spPr>
          <a:xfrm>
            <a:off x="457200" y="33995"/>
            <a:ext cx="8458200" cy="646331"/>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rPr>
              <a:t>Towards sequestered inflation</a:t>
            </a:r>
            <a:endParaRPr kumimoji="0" lang="en-US" sz="32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endParaRPr>
          </a:p>
        </p:txBody>
      </p:sp>
      <p:pic>
        <p:nvPicPr>
          <p:cNvPr id="12" name="Picture 11">
            <a:extLst>
              <a:ext uri="{FF2B5EF4-FFF2-40B4-BE49-F238E27FC236}">
                <a16:creationId xmlns:a16="http://schemas.microsoft.com/office/drawing/2014/main" id="{7A5C5ADD-CF24-8248-A9C7-7197A6DABE0F}"/>
              </a:ext>
            </a:extLst>
          </p:cNvPr>
          <p:cNvPicPr>
            <a:picLocks noChangeAspect="1"/>
          </p:cNvPicPr>
          <p:nvPr/>
        </p:nvPicPr>
        <p:blipFill>
          <a:blip r:embed="rId2"/>
          <a:stretch>
            <a:fillRect/>
          </a:stretch>
        </p:blipFill>
        <p:spPr>
          <a:xfrm>
            <a:off x="2286000" y="1603760"/>
            <a:ext cx="4916021" cy="411396"/>
          </a:xfrm>
          <a:prstGeom prst="rect">
            <a:avLst/>
          </a:prstGeom>
        </p:spPr>
      </p:pic>
      <p:pic>
        <p:nvPicPr>
          <p:cNvPr id="18" name="Picture 17">
            <a:extLst>
              <a:ext uri="{FF2B5EF4-FFF2-40B4-BE49-F238E27FC236}">
                <a16:creationId xmlns:a16="http://schemas.microsoft.com/office/drawing/2014/main" id="{292720AC-750F-1C49-A8B5-EBA1317A3E81}"/>
              </a:ext>
            </a:extLst>
          </p:cNvPr>
          <p:cNvPicPr>
            <a:picLocks noChangeAspect="1"/>
          </p:cNvPicPr>
          <p:nvPr/>
        </p:nvPicPr>
        <p:blipFill>
          <a:blip r:embed="rId3"/>
          <a:stretch>
            <a:fillRect/>
          </a:stretch>
        </p:blipFill>
        <p:spPr>
          <a:xfrm>
            <a:off x="6248400" y="1079195"/>
            <a:ext cx="1153809" cy="368813"/>
          </a:xfrm>
          <a:prstGeom prst="rect">
            <a:avLst/>
          </a:prstGeom>
        </p:spPr>
      </p:pic>
      <p:pic>
        <p:nvPicPr>
          <p:cNvPr id="19" name="Picture 18">
            <a:extLst>
              <a:ext uri="{FF2B5EF4-FFF2-40B4-BE49-F238E27FC236}">
                <a16:creationId xmlns:a16="http://schemas.microsoft.com/office/drawing/2014/main" id="{52E83C69-74C7-6A46-B06F-6C2F39DC42FF}"/>
              </a:ext>
            </a:extLst>
          </p:cNvPr>
          <p:cNvPicPr>
            <a:picLocks noChangeAspect="1"/>
          </p:cNvPicPr>
          <p:nvPr/>
        </p:nvPicPr>
        <p:blipFill>
          <a:blip r:embed="rId4"/>
          <a:stretch>
            <a:fillRect/>
          </a:stretch>
        </p:blipFill>
        <p:spPr>
          <a:xfrm>
            <a:off x="3352800" y="2120779"/>
            <a:ext cx="1764115" cy="341797"/>
          </a:xfrm>
          <a:prstGeom prst="rect">
            <a:avLst/>
          </a:prstGeom>
        </p:spPr>
      </p:pic>
      <p:sp>
        <p:nvSpPr>
          <p:cNvPr id="20" name="Rectangle 19">
            <a:extLst>
              <a:ext uri="{FF2B5EF4-FFF2-40B4-BE49-F238E27FC236}">
                <a16:creationId xmlns:a16="http://schemas.microsoft.com/office/drawing/2014/main" id="{ED6E551E-2D27-C74B-BE56-7D18F88ED575}"/>
              </a:ext>
            </a:extLst>
          </p:cNvPr>
          <p:cNvSpPr/>
          <p:nvPr/>
        </p:nvSpPr>
        <p:spPr>
          <a:xfrm>
            <a:off x="646245" y="2079572"/>
            <a:ext cx="2543453"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along the direction</a:t>
            </a:r>
            <a:endParaRPr kumimoji="0" lang="en-US" sz="2400" b="0" i="0" u="none" strike="noStrike" kern="1200" cap="none" spc="0" normalizeH="0" baseline="0" noProof="0" dirty="0">
              <a:ln>
                <a:noFill/>
              </a:ln>
              <a:solidFill>
                <a:srgbClr val="000000"/>
              </a:solidFill>
              <a:effectLst/>
              <a:uLnTx/>
              <a:uFillTx/>
              <a:latin typeface="Helvetica" charset="0"/>
              <a:ea typeface="+mn-ea"/>
              <a:cs typeface="+mn-cs"/>
            </a:endParaRPr>
          </a:p>
        </p:txBody>
      </p:sp>
      <p:pic>
        <p:nvPicPr>
          <p:cNvPr id="21" name="Picture 20">
            <a:extLst>
              <a:ext uri="{FF2B5EF4-FFF2-40B4-BE49-F238E27FC236}">
                <a16:creationId xmlns:a16="http://schemas.microsoft.com/office/drawing/2014/main" id="{6D43F05F-D9C9-4F46-8E09-ECEE9C182078}"/>
              </a:ext>
            </a:extLst>
          </p:cNvPr>
          <p:cNvPicPr>
            <a:picLocks noChangeAspect="1"/>
          </p:cNvPicPr>
          <p:nvPr/>
        </p:nvPicPr>
        <p:blipFill>
          <a:blip r:embed="rId5"/>
          <a:stretch>
            <a:fillRect/>
          </a:stretch>
        </p:blipFill>
        <p:spPr>
          <a:xfrm>
            <a:off x="2078183" y="3843460"/>
            <a:ext cx="5597234" cy="517823"/>
          </a:xfrm>
          <a:prstGeom prst="rect">
            <a:avLst/>
          </a:prstGeom>
        </p:spPr>
      </p:pic>
      <p:sp>
        <p:nvSpPr>
          <p:cNvPr id="22" name="TextBox 21">
            <a:extLst>
              <a:ext uri="{FF2B5EF4-FFF2-40B4-BE49-F238E27FC236}">
                <a16:creationId xmlns:a16="http://schemas.microsoft.com/office/drawing/2014/main" id="{69B42197-566F-B74F-9BB4-DF35A3D84FD5}"/>
              </a:ext>
            </a:extLst>
          </p:cNvPr>
          <p:cNvSpPr txBox="1"/>
          <p:nvPr/>
        </p:nvSpPr>
        <p:spPr>
          <a:xfrm>
            <a:off x="592262" y="4384058"/>
            <a:ext cx="8393476"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Importantly, this potential does NOT depend on the value of the </a:t>
            </a:r>
            <a:r>
              <a:rPr kumimoji="0" lang="en-US" sz="2400" b="0" i="0" u="none" strike="noStrike" kern="1200" cap="none" spc="0" normalizeH="0" baseline="0" noProof="0" dirty="0" err="1">
                <a:ln>
                  <a:noFill/>
                </a:ln>
                <a:solidFill>
                  <a:prstClr val="black"/>
                </a:solidFill>
                <a:effectLst/>
                <a:uLnTx/>
                <a:uFillTx/>
                <a:latin typeface="Calibri"/>
                <a:ea typeface="+mn-ea"/>
                <a:cs typeface="+mn-cs"/>
              </a:rPr>
              <a:t>superpotential</a:t>
            </a:r>
            <a:r>
              <a:rPr kumimoji="0" lang="en-US" sz="2400" b="0" i="0" u="none" strike="noStrike" kern="1200" cap="none" spc="0" normalizeH="0" baseline="0" noProof="0" dirty="0">
                <a:ln>
                  <a:noFill/>
                </a:ln>
                <a:solidFill>
                  <a:prstClr val="black"/>
                </a:solidFill>
                <a:effectLst/>
                <a:uLnTx/>
                <a:uFillTx/>
                <a:latin typeface="Calibri"/>
                <a:ea typeface="+mn-ea"/>
                <a:cs typeface="+mn-cs"/>
              </a:rPr>
              <a:t>                     outside of the flat inflaton directions.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0506D1"/>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506D1"/>
                </a:solidFill>
                <a:effectLst/>
                <a:uLnTx/>
                <a:uFillTx/>
                <a:latin typeface="Calibri"/>
                <a:ea typeface="+mn-ea"/>
                <a:cs typeface="+mn-cs"/>
              </a:rPr>
              <a:t>This a</a:t>
            </a:r>
            <a:r>
              <a:rPr kumimoji="0" lang="en-US" sz="2400" b="0" i="0" u="none" strike="noStrike" kern="1200" cap="none" spc="0" normalizeH="0" baseline="0" noProof="0" dirty="0" err="1">
                <a:ln>
                  <a:noFill/>
                </a:ln>
                <a:solidFill>
                  <a:srgbClr val="0506D1"/>
                </a:solidFill>
                <a:effectLst/>
                <a:uLnTx/>
                <a:uFillTx/>
                <a:latin typeface="Calibri"/>
                <a:ea typeface="+mn-ea"/>
                <a:cs typeface="+mn-cs"/>
              </a:rPr>
              <a:t>llows</a:t>
            </a:r>
            <a:r>
              <a:rPr kumimoji="0" lang="en-US" sz="2400" b="0" i="0" u="none" strike="noStrike" kern="1200" cap="none" spc="0" normalizeH="0" baseline="0" noProof="0" dirty="0">
                <a:ln>
                  <a:noFill/>
                </a:ln>
                <a:solidFill>
                  <a:srgbClr val="0506D1"/>
                </a:solidFill>
                <a:effectLst/>
                <a:uLnTx/>
                <a:uFillTx/>
                <a:latin typeface="Calibri"/>
                <a:ea typeface="+mn-ea"/>
                <a:cs typeface="+mn-cs"/>
              </a:rPr>
              <a:t> to disentangle, sequester, dynamics of inflation from the large energy scale encoded in</a:t>
            </a:r>
            <a:r>
              <a:rPr kumimoji="0" lang="en-US" sz="2400" b="0" i="0" u="none" strike="noStrike" kern="1200" cap="none" spc="0" normalizeH="0" baseline="0" noProof="0" dirty="0">
                <a:ln>
                  <a:noFill/>
                </a:ln>
                <a:solidFill>
                  <a:prstClr val="black"/>
                </a:solidFill>
                <a:effectLst/>
                <a:uLnTx/>
                <a:uFillTx/>
                <a:latin typeface="Calibri"/>
                <a:ea typeface="+mn-ea"/>
                <a:cs typeface="+mn-cs"/>
              </a:rPr>
              <a:t>                   .  </a:t>
            </a:r>
          </a:p>
        </p:txBody>
      </p:sp>
      <p:pic>
        <p:nvPicPr>
          <p:cNvPr id="23" name="Picture 22">
            <a:extLst>
              <a:ext uri="{FF2B5EF4-FFF2-40B4-BE49-F238E27FC236}">
                <a16:creationId xmlns:a16="http://schemas.microsoft.com/office/drawing/2014/main" id="{32F1DA89-EBE2-DB43-84CD-C8EF677B9059}"/>
              </a:ext>
            </a:extLst>
          </p:cNvPr>
          <p:cNvPicPr>
            <a:picLocks noChangeAspect="1"/>
          </p:cNvPicPr>
          <p:nvPr/>
        </p:nvPicPr>
        <p:blipFill>
          <a:blip r:embed="rId3"/>
          <a:stretch>
            <a:fillRect/>
          </a:stretch>
        </p:blipFill>
        <p:spPr>
          <a:xfrm>
            <a:off x="2667000" y="4800600"/>
            <a:ext cx="1093763" cy="349619"/>
          </a:xfrm>
          <a:prstGeom prst="rect">
            <a:avLst/>
          </a:prstGeom>
        </p:spPr>
      </p:pic>
      <p:pic>
        <p:nvPicPr>
          <p:cNvPr id="24" name="Picture 23">
            <a:extLst>
              <a:ext uri="{FF2B5EF4-FFF2-40B4-BE49-F238E27FC236}">
                <a16:creationId xmlns:a16="http://schemas.microsoft.com/office/drawing/2014/main" id="{86EAB42D-0959-7D42-B9FB-5CA767CACC5C}"/>
              </a:ext>
            </a:extLst>
          </p:cNvPr>
          <p:cNvPicPr>
            <a:picLocks noChangeAspect="1"/>
          </p:cNvPicPr>
          <p:nvPr/>
        </p:nvPicPr>
        <p:blipFill>
          <a:blip r:embed="rId3"/>
          <a:stretch>
            <a:fillRect/>
          </a:stretch>
        </p:blipFill>
        <p:spPr>
          <a:xfrm>
            <a:off x="4878169" y="5867400"/>
            <a:ext cx="1187087" cy="379450"/>
          </a:xfrm>
          <a:prstGeom prst="rect">
            <a:avLst/>
          </a:prstGeom>
        </p:spPr>
      </p:pic>
    </p:spTree>
    <p:extLst>
      <p:ext uri="{BB962C8B-B14F-4D97-AF65-F5344CB8AC3E}">
        <p14:creationId xmlns:p14="http://schemas.microsoft.com/office/powerpoint/2010/main" val="6341766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3D13BD3-1916-584B-B03F-D0496AA8772E}"/>
              </a:ext>
            </a:extLst>
          </p:cNvPr>
          <p:cNvSpPr/>
          <p:nvPr/>
        </p:nvSpPr>
        <p:spPr>
          <a:xfrm>
            <a:off x="2416277" y="114235"/>
            <a:ext cx="5035353" cy="523220"/>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AB0320"/>
                </a:solidFill>
                <a:effectLst/>
                <a:uLnTx/>
                <a:uFillTx/>
                <a:latin typeface="Helvetica" charset="0"/>
                <a:ea typeface="+mn-ea"/>
                <a:cs typeface="+mn-cs"/>
              </a:rPr>
              <a:t>IIB string theory: STU model</a:t>
            </a:r>
            <a:endParaRPr kumimoji="0" lang="en-US" sz="2800" b="0" i="0" u="none" strike="noStrike" kern="1200" cap="none" spc="0" normalizeH="0" baseline="0" noProof="0" dirty="0">
              <a:ln>
                <a:noFill/>
              </a:ln>
              <a:solidFill>
                <a:srgbClr val="AB0320"/>
              </a:solidFill>
              <a:effectLst/>
              <a:uLnTx/>
              <a:uFillTx/>
              <a:latin typeface="Helvetica" charset="0"/>
              <a:ea typeface="+mn-ea"/>
              <a:cs typeface="+mn-cs"/>
            </a:endParaRPr>
          </a:p>
        </p:txBody>
      </p:sp>
      <p:sp>
        <p:nvSpPr>
          <p:cNvPr id="5" name="Rectangle 4">
            <a:extLst>
              <a:ext uri="{FF2B5EF4-FFF2-40B4-BE49-F238E27FC236}">
                <a16:creationId xmlns:a16="http://schemas.microsoft.com/office/drawing/2014/main" id="{1C61F554-3927-0344-9BC2-E291D1E06F89}"/>
              </a:ext>
            </a:extLst>
          </p:cNvPr>
          <p:cNvSpPr/>
          <p:nvPr/>
        </p:nvSpPr>
        <p:spPr>
          <a:xfrm>
            <a:off x="5867400" y="1707075"/>
            <a:ext cx="3200400" cy="523220"/>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err="1">
                <a:ln>
                  <a:noFill/>
                </a:ln>
                <a:solidFill>
                  <a:srgbClr val="C00000"/>
                </a:solidFill>
                <a:effectLst/>
                <a:uLnTx/>
                <a:uFillTx/>
                <a:latin typeface="Helvetica" charset="0"/>
                <a:ea typeface="+mn-ea"/>
                <a:cs typeface="+mn-cs"/>
              </a:rPr>
              <a:t>Superpotential</a:t>
            </a:r>
            <a:r>
              <a:rPr kumimoji="0" lang="en-US" sz="1400" b="0" i="0" u="none" strike="noStrike" kern="1200" cap="none" spc="0" normalizeH="0" baseline="0" noProof="0" dirty="0">
                <a:ln>
                  <a:noFill/>
                </a:ln>
                <a:solidFill>
                  <a:srgbClr val="C00000"/>
                </a:solidFill>
                <a:effectLst/>
                <a:uLnTx/>
                <a:uFillTx/>
                <a:latin typeface="Helvetica" charset="0"/>
                <a:ea typeface="+mn-ea"/>
                <a:cs typeface="+mn-cs"/>
              </a:rPr>
              <a:t> due to </a:t>
            </a:r>
            <a:r>
              <a:rPr kumimoji="0" lang="en-US" sz="1400" b="0" i="0" u="none" strike="noStrike" kern="1200" cap="none" spc="0" normalizeH="0" baseline="0" noProof="0" dirty="0" err="1">
                <a:ln>
                  <a:noFill/>
                </a:ln>
                <a:solidFill>
                  <a:srgbClr val="C00000"/>
                </a:solidFill>
                <a:effectLst/>
                <a:uLnTx/>
                <a:uFillTx/>
                <a:latin typeface="Helvetica" charset="0"/>
                <a:ea typeface="+mn-ea"/>
                <a:cs typeface="+mn-cs"/>
              </a:rPr>
              <a:t>Aldazabal</a:t>
            </a:r>
            <a:r>
              <a:rPr kumimoji="0" lang="en-US" sz="1400" b="0" i="0" u="none" strike="noStrike" kern="1200" cap="none" spc="0" normalizeH="0" baseline="0" noProof="0" dirty="0">
                <a:ln>
                  <a:noFill/>
                </a:ln>
                <a:solidFill>
                  <a:srgbClr val="C00000"/>
                </a:solidFill>
                <a:effectLst/>
                <a:uLnTx/>
                <a:uFillTx/>
                <a:latin typeface="Helvetica" charset="0"/>
                <a:ea typeface="+mn-ea"/>
                <a:cs typeface="+mn-cs"/>
              </a:rPr>
              <a:t>, Camara, Font and Ibanez, 2006 </a:t>
            </a:r>
          </a:p>
        </p:txBody>
      </p:sp>
      <p:sp>
        <p:nvSpPr>
          <p:cNvPr id="6" name="Rectangle 5">
            <a:extLst>
              <a:ext uri="{FF2B5EF4-FFF2-40B4-BE49-F238E27FC236}">
                <a16:creationId xmlns:a16="http://schemas.microsoft.com/office/drawing/2014/main" id="{696621E3-3579-744A-A2AC-591324579452}"/>
              </a:ext>
            </a:extLst>
          </p:cNvPr>
          <p:cNvSpPr/>
          <p:nvPr/>
        </p:nvSpPr>
        <p:spPr>
          <a:xfrm>
            <a:off x="364757" y="3161428"/>
            <a:ext cx="7636243" cy="338554"/>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1501FF"/>
                </a:solidFill>
                <a:effectLst/>
                <a:uLnTx/>
                <a:uFillTx/>
                <a:latin typeface="Helvetica" charset="0"/>
                <a:ea typeface="+mn-ea"/>
                <a:cs typeface="+mn-cs"/>
              </a:rPr>
              <a:t>Tadpole cancellation: </a:t>
            </a:r>
            <a:r>
              <a:rPr kumimoji="0" lang="en-US" sz="1600" b="0" i="0" u="none" strike="noStrike" kern="1200" cap="none" spc="0" normalizeH="0" baseline="0" noProof="0" dirty="0">
                <a:ln>
                  <a:noFill/>
                </a:ln>
                <a:solidFill>
                  <a:srgbClr val="1501FF"/>
                </a:solidFill>
                <a:effectLst/>
                <a:uLnTx/>
                <a:uFillTx/>
                <a:latin typeface="Helvetica" charset="0"/>
                <a:ea typeface="+mn-ea"/>
                <a:cs typeface="+mn-cs"/>
              </a:rPr>
              <a:t>Bianchi Identities in 10D supergravity with local sources </a:t>
            </a:r>
          </a:p>
        </p:txBody>
      </p:sp>
      <p:pic>
        <p:nvPicPr>
          <p:cNvPr id="7" name="Picture 6">
            <a:extLst>
              <a:ext uri="{FF2B5EF4-FFF2-40B4-BE49-F238E27FC236}">
                <a16:creationId xmlns:a16="http://schemas.microsoft.com/office/drawing/2014/main" id="{FA40543E-2F5D-214E-AF24-38E47564B319}"/>
              </a:ext>
            </a:extLst>
          </p:cNvPr>
          <p:cNvPicPr>
            <a:picLocks noChangeAspect="1"/>
          </p:cNvPicPr>
          <p:nvPr/>
        </p:nvPicPr>
        <p:blipFill>
          <a:blip r:embed="rId2"/>
          <a:stretch>
            <a:fillRect/>
          </a:stretch>
        </p:blipFill>
        <p:spPr>
          <a:xfrm>
            <a:off x="347313" y="995300"/>
            <a:ext cx="5401375" cy="2098280"/>
          </a:xfrm>
          <a:prstGeom prst="rect">
            <a:avLst/>
          </a:prstGeom>
        </p:spPr>
      </p:pic>
      <p:pic>
        <p:nvPicPr>
          <p:cNvPr id="8" name="Picture 7">
            <a:extLst>
              <a:ext uri="{FF2B5EF4-FFF2-40B4-BE49-F238E27FC236}">
                <a16:creationId xmlns:a16="http://schemas.microsoft.com/office/drawing/2014/main" id="{A288F792-C4D4-6B4E-B9C9-60E3D9675D07}"/>
              </a:ext>
            </a:extLst>
          </p:cNvPr>
          <p:cNvPicPr>
            <a:picLocks noChangeAspect="1"/>
          </p:cNvPicPr>
          <p:nvPr/>
        </p:nvPicPr>
        <p:blipFill>
          <a:blip r:embed="rId3"/>
          <a:stretch>
            <a:fillRect/>
          </a:stretch>
        </p:blipFill>
        <p:spPr>
          <a:xfrm>
            <a:off x="472362" y="3713973"/>
            <a:ext cx="3172604" cy="467283"/>
          </a:xfrm>
          <a:prstGeom prst="rect">
            <a:avLst/>
          </a:prstGeom>
        </p:spPr>
      </p:pic>
      <p:pic>
        <p:nvPicPr>
          <p:cNvPr id="9" name="Picture 8">
            <a:extLst>
              <a:ext uri="{FF2B5EF4-FFF2-40B4-BE49-F238E27FC236}">
                <a16:creationId xmlns:a16="http://schemas.microsoft.com/office/drawing/2014/main" id="{83374CE1-CEC3-E546-804B-713BE31E914F}"/>
              </a:ext>
            </a:extLst>
          </p:cNvPr>
          <p:cNvPicPr>
            <a:picLocks noChangeAspect="1"/>
          </p:cNvPicPr>
          <p:nvPr/>
        </p:nvPicPr>
        <p:blipFill>
          <a:blip r:embed="rId4"/>
          <a:stretch>
            <a:fillRect/>
          </a:stretch>
        </p:blipFill>
        <p:spPr>
          <a:xfrm>
            <a:off x="378755" y="4235069"/>
            <a:ext cx="3066802" cy="500703"/>
          </a:xfrm>
          <a:prstGeom prst="rect">
            <a:avLst/>
          </a:prstGeom>
        </p:spPr>
      </p:pic>
      <p:pic>
        <p:nvPicPr>
          <p:cNvPr id="10" name="Picture 9">
            <a:extLst>
              <a:ext uri="{FF2B5EF4-FFF2-40B4-BE49-F238E27FC236}">
                <a16:creationId xmlns:a16="http://schemas.microsoft.com/office/drawing/2014/main" id="{05E7A50F-6E14-B945-A0D2-55A991B47B90}"/>
              </a:ext>
            </a:extLst>
          </p:cNvPr>
          <p:cNvPicPr>
            <a:picLocks noChangeAspect="1"/>
          </p:cNvPicPr>
          <p:nvPr/>
        </p:nvPicPr>
        <p:blipFill>
          <a:blip r:embed="rId5"/>
          <a:stretch>
            <a:fillRect/>
          </a:stretch>
        </p:blipFill>
        <p:spPr>
          <a:xfrm>
            <a:off x="477537" y="4754626"/>
            <a:ext cx="2941630" cy="500703"/>
          </a:xfrm>
          <a:prstGeom prst="rect">
            <a:avLst/>
          </a:prstGeom>
        </p:spPr>
      </p:pic>
      <p:pic>
        <p:nvPicPr>
          <p:cNvPr id="11" name="Picture 10">
            <a:extLst>
              <a:ext uri="{FF2B5EF4-FFF2-40B4-BE49-F238E27FC236}">
                <a16:creationId xmlns:a16="http://schemas.microsoft.com/office/drawing/2014/main" id="{CA0B2FAC-1309-454D-8279-5F7859B6BB30}"/>
              </a:ext>
            </a:extLst>
          </p:cNvPr>
          <p:cNvPicPr>
            <a:picLocks noChangeAspect="1"/>
          </p:cNvPicPr>
          <p:nvPr/>
        </p:nvPicPr>
        <p:blipFill>
          <a:blip r:embed="rId6"/>
          <a:stretch>
            <a:fillRect/>
          </a:stretch>
        </p:blipFill>
        <p:spPr>
          <a:xfrm>
            <a:off x="3886200" y="3581400"/>
            <a:ext cx="4884678" cy="1004455"/>
          </a:xfrm>
          <a:prstGeom prst="rect">
            <a:avLst/>
          </a:prstGeom>
        </p:spPr>
      </p:pic>
      <p:pic>
        <p:nvPicPr>
          <p:cNvPr id="12" name="Picture 11">
            <a:extLst>
              <a:ext uri="{FF2B5EF4-FFF2-40B4-BE49-F238E27FC236}">
                <a16:creationId xmlns:a16="http://schemas.microsoft.com/office/drawing/2014/main" id="{80E9EBF5-CB1C-8F4A-8C2B-13AB21087DD9}"/>
              </a:ext>
            </a:extLst>
          </p:cNvPr>
          <p:cNvPicPr>
            <a:picLocks noChangeAspect="1"/>
          </p:cNvPicPr>
          <p:nvPr/>
        </p:nvPicPr>
        <p:blipFill>
          <a:blip r:embed="rId7"/>
          <a:stretch>
            <a:fillRect/>
          </a:stretch>
        </p:blipFill>
        <p:spPr>
          <a:xfrm>
            <a:off x="324119" y="5662376"/>
            <a:ext cx="2769568" cy="945706"/>
          </a:xfrm>
          <a:prstGeom prst="rect">
            <a:avLst/>
          </a:prstGeom>
        </p:spPr>
      </p:pic>
      <p:pic>
        <p:nvPicPr>
          <p:cNvPr id="13" name="Picture 12">
            <a:extLst>
              <a:ext uri="{FF2B5EF4-FFF2-40B4-BE49-F238E27FC236}">
                <a16:creationId xmlns:a16="http://schemas.microsoft.com/office/drawing/2014/main" id="{5CF679A1-6308-3A43-AC83-3852074CF940}"/>
              </a:ext>
            </a:extLst>
          </p:cNvPr>
          <p:cNvPicPr>
            <a:picLocks noChangeAspect="1"/>
          </p:cNvPicPr>
          <p:nvPr/>
        </p:nvPicPr>
        <p:blipFill>
          <a:blip r:embed="rId8"/>
          <a:stretch>
            <a:fillRect/>
          </a:stretch>
        </p:blipFill>
        <p:spPr>
          <a:xfrm>
            <a:off x="4758081" y="4653079"/>
            <a:ext cx="2903600" cy="981309"/>
          </a:xfrm>
          <a:prstGeom prst="rect">
            <a:avLst/>
          </a:prstGeom>
        </p:spPr>
      </p:pic>
      <p:pic>
        <p:nvPicPr>
          <p:cNvPr id="14" name="Picture 13">
            <a:extLst>
              <a:ext uri="{FF2B5EF4-FFF2-40B4-BE49-F238E27FC236}">
                <a16:creationId xmlns:a16="http://schemas.microsoft.com/office/drawing/2014/main" id="{8E3E5BD8-8C45-6C42-8396-6C61621E4A42}"/>
              </a:ext>
            </a:extLst>
          </p:cNvPr>
          <p:cNvPicPr>
            <a:picLocks noChangeAspect="1"/>
          </p:cNvPicPr>
          <p:nvPr/>
        </p:nvPicPr>
        <p:blipFill>
          <a:blip r:embed="rId9"/>
          <a:stretch>
            <a:fillRect/>
          </a:stretch>
        </p:blipFill>
        <p:spPr>
          <a:xfrm>
            <a:off x="3254255" y="5666110"/>
            <a:ext cx="5559872" cy="1004455"/>
          </a:xfrm>
          <a:prstGeom prst="rect">
            <a:avLst/>
          </a:prstGeom>
        </p:spPr>
      </p:pic>
      <p:sp>
        <p:nvSpPr>
          <p:cNvPr id="15" name="TextBox 14">
            <a:extLst>
              <a:ext uri="{FF2B5EF4-FFF2-40B4-BE49-F238E27FC236}">
                <a16:creationId xmlns:a16="http://schemas.microsoft.com/office/drawing/2014/main" id="{256CB74C-C111-9446-847C-5EC1FC630459}"/>
              </a:ext>
            </a:extLst>
          </p:cNvPr>
          <p:cNvSpPr txBox="1"/>
          <p:nvPr/>
        </p:nvSpPr>
        <p:spPr>
          <a:xfrm>
            <a:off x="2819400" y="549596"/>
            <a:ext cx="4572000" cy="338554"/>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0506D1"/>
                </a:solidFill>
                <a:effectLst/>
                <a:uLnTx/>
                <a:uFillTx/>
                <a:latin typeface="Helvetica" charset="0"/>
                <a:ea typeface="+mn-ea"/>
                <a:cs typeface="+mn-cs"/>
              </a:rPr>
              <a:t>Kallosh</a:t>
            </a:r>
            <a:r>
              <a:rPr kumimoji="0" lang="en-US" sz="1600" b="0" i="0" u="none" strike="noStrike" kern="1200" cap="none" spc="0" normalizeH="0" baseline="0" noProof="0" dirty="0">
                <a:ln>
                  <a:noFill/>
                </a:ln>
                <a:solidFill>
                  <a:srgbClr val="0506D1"/>
                </a:solidFill>
                <a:effectLst/>
                <a:uLnTx/>
                <a:uFillTx/>
                <a:latin typeface="Helvetica" charset="0"/>
                <a:ea typeface="+mn-ea"/>
                <a:cs typeface="+mn-cs"/>
              </a:rPr>
              <a:t>, A.L, </a:t>
            </a:r>
            <a:r>
              <a:rPr kumimoji="0" lang="en-US" sz="1600" b="0" i="0" u="none" strike="noStrike" kern="1200" cap="none" spc="0" normalizeH="0" baseline="0" noProof="0" dirty="0" err="1">
                <a:ln>
                  <a:noFill/>
                </a:ln>
                <a:solidFill>
                  <a:srgbClr val="0506D1"/>
                </a:solidFill>
                <a:effectLst/>
                <a:uLnTx/>
                <a:uFillTx/>
                <a:latin typeface="Helvetica" charset="0"/>
                <a:ea typeface="+mn-ea"/>
                <a:cs typeface="+mn-cs"/>
              </a:rPr>
              <a:t>Wrase</a:t>
            </a:r>
            <a:r>
              <a:rPr kumimoji="0" lang="en-US" sz="1600" b="0" i="0" u="none" strike="noStrike" kern="1200" cap="none" spc="0" normalizeH="0" baseline="0" noProof="0" dirty="0">
                <a:ln>
                  <a:noFill/>
                </a:ln>
                <a:solidFill>
                  <a:srgbClr val="0506D1"/>
                </a:solidFill>
                <a:effectLst/>
                <a:uLnTx/>
                <a:uFillTx/>
                <a:latin typeface="Helvetica" charset="0"/>
                <a:ea typeface="+mn-ea"/>
                <a:cs typeface="+mn-cs"/>
              </a:rPr>
              <a:t>, Yamada 2108.08492</a:t>
            </a:r>
            <a:endParaRPr kumimoji="0" lang="en-US" sz="2400" b="0" i="0" u="none" strike="noStrike" kern="1200" cap="none" spc="0" normalizeH="0" baseline="0" noProof="0" dirty="0">
              <a:ln>
                <a:noFill/>
              </a:ln>
              <a:solidFill>
                <a:srgbClr val="0506D1"/>
              </a:solidFill>
              <a:effectLst/>
              <a:uLnTx/>
              <a:uFillTx/>
              <a:latin typeface="Helvetica" charset="0"/>
              <a:ea typeface="+mn-ea"/>
              <a:cs typeface="+mn-cs"/>
            </a:endParaRPr>
          </a:p>
        </p:txBody>
      </p:sp>
    </p:spTree>
    <p:extLst>
      <p:ext uri="{BB962C8B-B14F-4D97-AF65-F5344CB8AC3E}">
        <p14:creationId xmlns:p14="http://schemas.microsoft.com/office/powerpoint/2010/main" val="3923422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4C2DBA-B948-1C4F-8FDF-46120FCD7BFC}"/>
              </a:ext>
            </a:extLst>
          </p:cNvPr>
          <p:cNvSpPr/>
          <p:nvPr/>
        </p:nvSpPr>
        <p:spPr>
          <a:xfrm>
            <a:off x="485304" y="1066904"/>
            <a:ext cx="4572000" cy="369332"/>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Seven chiral </a:t>
            </a:r>
            <a:r>
              <a:rPr kumimoji="0" lang="en-US" sz="1800" b="0" i="0" u="none" strike="noStrike" kern="1200" cap="none" spc="0" normalizeH="0" baseline="0" noProof="0" dirty="0" err="1">
                <a:ln>
                  <a:noFill/>
                </a:ln>
                <a:solidFill>
                  <a:srgbClr val="000000"/>
                </a:solidFill>
                <a:effectLst/>
                <a:uLnTx/>
                <a:uFillTx/>
                <a:latin typeface="Helvetica" charset="0"/>
                <a:ea typeface="+mn-ea"/>
                <a:cs typeface="+mn-cs"/>
              </a:rPr>
              <a:t>superfields</a:t>
            </a:r>
            <a:endParaRPr kumimoji="0" lang="en-US" sz="1800" b="0" i="0" u="none" strike="noStrike" kern="1200" cap="none" spc="0" normalizeH="0" baseline="0" noProof="0" dirty="0">
              <a:ln>
                <a:noFill/>
              </a:ln>
              <a:solidFill>
                <a:srgbClr val="000000"/>
              </a:solidFill>
              <a:effectLst/>
              <a:uLnTx/>
              <a:uFillTx/>
              <a:latin typeface="Helvetica" charset="0"/>
              <a:ea typeface="+mn-ea"/>
              <a:cs typeface="+mn-cs"/>
            </a:endParaRPr>
          </a:p>
        </p:txBody>
      </p:sp>
      <p:sp>
        <p:nvSpPr>
          <p:cNvPr id="5" name="TextBox 4">
            <a:extLst>
              <a:ext uri="{FF2B5EF4-FFF2-40B4-BE49-F238E27FC236}">
                <a16:creationId xmlns:a16="http://schemas.microsoft.com/office/drawing/2014/main" id="{1FD62BB5-97E2-214B-AF72-1FA901BD33D0}"/>
              </a:ext>
            </a:extLst>
          </p:cNvPr>
          <p:cNvSpPr txBox="1"/>
          <p:nvPr/>
        </p:nvSpPr>
        <p:spPr>
          <a:xfrm>
            <a:off x="478173" y="1477484"/>
            <a:ext cx="8417560"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4603FC"/>
                </a:solidFill>
                <a:effectLst/>
                <a:uLnTx/>
                <a:uFillTx/>
                <a:latin typeface="Helvetica" charset="0"/>
                <a:ea typeface="+mn-ea"/>
                <a:cs typeface="+mn-cs"/>
              </a:rPr>
              <a:t>Example of a flux </a:t>
            </a:r>
            <a:r>
              <a:rPr kumimoji="0" lang="en-US" sz="1800" b="0" i="0" u="none" strike="noStrike" kern="1200" cap="none" spc="0" normalizeH="0" baseline="0" noProof="0" dirty="0" err="1">
                <a:ln>
                  <a:noFill/>
                </a:ln>
                <a:solidFill>
                  <a:srgbClr val="4603FC"/>
                </a:solidFill>
                <a:effectLst/>
                <a:uLnTx/>
                <a:uFillTx/>
                <a:latin typeface="Helvetica" charset="0"/>
                <a:ea typeface="+mn-ea"/>
                <a:cs typeface="+mn-cs"/>
              </a:rPr>
              <a:t>superpotential</a:t>
            </a:r>
            <a:r>
              <a:rPr kumimoji="0" lang="en-US" sz="1800" b="0" i="0" u="none" strike="noStrike" kern="1200" cap="none" spc="0" normalizeH="0" baseline="0" noProof="0" dirty="0">
                <a:ln>
                  <a:noFill/>
                </a:ln>
                <a:solidFill>
                  <a:srgbClr val="4603FC"/>
                </a:solidFill>
                <a:effectLst/>
                <a:uLnTx/>
                <a:uFillTx/>
                <a:latin typeface="Helvetica" charset="0"/>
                <a:ea typeface="+mn-ea"/>
                <a:cs typeface="+mn-cs"/>
              </a:rPr>
              <a:t> satisfying tadpole cancellation conditions with supersymmetric </a:t>
            </a:r>
            <a:r>
              <a:rPr kumimoji="0" lang="en-US" sz="1800" b="0" i="0" u="none" strike="noStrike" kern="1200" cap="none" spc="0" normalizeH="0" baseline="0" noProof="0" dirty="0" err="1">
                <a:ln>
                  <a:noFill/>
                </a:ln>
                <a:solidFill>
                  <a:srgbClr val="4603FC"/>
                </a:solidFill>
                <a:effectLst/>
                <a:uLnTx/>
                <a:uFillTx/>
                <a:latin typeface="Helvetica" charset="0"/>
                <a:ea typeface="+mn-ea"/>
                <a:cs typeface="+mn-cs"/>
              </a:rPr>
              <a:t>Minkowski</a:t>
            </a:r>
            <a:r>
              <a:rPr kumimoji="0" lang="en-US" sz="1800" b="0" i="0" u="none" strike="noStrike" kern="1200" cap="none" spc="0" normalizeH="0" baseline="0" noProof="0" dirty="0">
                <a:ln>
                  <a:noFill/>
                </a:ln>
                <a:solidFill>
                  <a:srgbClr val="4603FC"/>
                </a:solidFill>
                <a:effectLst/>
                <a:uLnTx/>
                <a:uFillTx/>
                <a:latin typeface="Helvetica" charset="0"/>
                <a:ea typeface="+mn-ea"/>
                <a:cs typeface="+mn-cs"/>
              </a:rPr>
              <a:t> flat directions</a:t>
            </a:r>
          </a:p>
        </p:txBody>
      </p:sp>
      <p:sp>
        <p:nvSpPr>
          <p:cNvPr id="6" name="TextBox 5">
            <a:extLst>
              <a:ext uri="{FF2B5EF4-FFF2-40B4-BE49-F238E27FC236}">
                <a16:creationId xmlns:a16="http://schemas.microsoft.com/office/drawing/2014/main" id="{A66A39E9-BE43-AC4F-BDC5-66CE3DA04928}"/>
              </a:ext>
            </a:extLst>
          </p:cNvPr>
          <p:cNvSpPr txBox="1"/>
          <p:nvPr/>
        </p:nvSpPr>
        <p:spPr>
          <a:xfrm>
            <a:off x="1382657" y="2832077"/>
            <a:ext cx="1582613"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Helvetica" charset="0"/>
                <a:ea typeface="+mn-ea"/>
                <a:cs typeface="+mn-cs"/>
              </a:rPr>
              <a:t>1 flat direction</a:t>
            </a:r>
          </a:p>
        </p:txBody>
      </p:sp>
      <p:pic>
        <p:nvPicPr>
          <p:cNvPr id="7" name="Picture 6">
            <a:extLst>
              <a:ext uri="{FF2B5EF4-FFF2-40B4-BE49-F238E27FC236}">
                <a16:creationId xmlns:a16="http://schemas.microsoft.com/office/drawing/2014/main" id="{0D31A263-8A92-1644-B06C-3BC04DF055DA}"/>
              </a:ext>
            </a:extLst>
          </p:cNvPr>
          <p:cNvPicPr>
            <a:picLocks noChangeAspect="1"/>
          </p:cNvPicPr>
          <p:nvPr/>
        </p:nvPicPr>
        <p:blipFill>
          <a:blip r:embed="rId2"/>
          <a:stretch>
            <a:fillRect/>
          </a:stretch>
        </p:blipFill>
        <p:spPr>
          <a:xfrm>
            <a:off x="3352800" y="2925751"/>
            <a:ext cx="3581400" cy="212625"/>
          </a:xfrm>
          <a:prstGeom prst="rect">
            <a:avLst/>
          </a:prstGeom>
        </p:spPr>
      </p:pic>
      <p:pic>
        <p:nvPicPr>
          <p:cNvPr id="26" name="Picture 25">
            <a:extLst>
              <a:ext uri="{FF2B5EF4-FFF2-40B4-BE49-F238E27FC236}">
                <a16:creationId xmlns:a16="http://schemas.microsoft.com/office/drawing/2014/main" id="{ABFD53A7-0048-6240-AC74-0ED98602F1D9}"/>
              </a:ext>
            </a:extLst>
          </p:cNvPr>
          <p:cNvPicPr>
            <a:picLocks noChangeAspect="1"/>
          </p:cNvPicPr>
          <p:nvPr/>
        </p:nvPicPr>
        <p:blipFill>
          <a:blip r:embed="rId3"/>
          <a:stretch>
            <a:fillRect/>
          </a:stretch>
        </p:blipFill>
        <p:spPr>
          <a:xfrm>
            <a:off x="3056513" y="1085572"/>
            <a:ext cx="2658487" cy="362521"/>
          </a:xfrm>
          <a:prstGeom prst="rect">
            <a:avLst/>
          </a:prstGeom>
        </p:spPr>
      </p:pic>
      <p:pic>
        <p:nvPicPr>
          <p:cNvPr id="25" name="Picture 24">
            <a:extLst>
              <a:ext uri="{FF2B5EF4-FFF2-40B4-BE49-F238E27FC236}">
                <a16:creationId xmlns:a16="http://schemas.microsoft.com/office/drawing/2014/main" id="{BEEE5305-E708-6948-9F9B-BF86D723B588}"/>
              </a:ext>
            </a:extLst>
          </p:cNvPr>
          <p:cNvPicPr>
            <a:picLocks noChangeAspect="1"/>
          </p:cNvPicPr>
          <p:nvPr/>
        </p:nvPicPr>
        <p:blipFill>
          <a:blip r:embed="rId4"/>
          <a:stretch>
            <a:fillRect/>
          </a:stretch>
        </p:blipFill>
        <p:spPr>
          <a:xfrm>
            <a:off x="1257953" y="2328409"/>
            <a:ext cx="6858000" cy="247075"/>
          </a:xfrm>
          <a:prstGeom prst="rect">
            <a:avLst/>
          </a:prstGeom>
        </p:spPr>
      </p:pic>
      <p:pic>
        <p:nvPicPr>
          <p:cNvPr id="28" name="Picture 27">
            <a:extLst>
              <a:ext uri="{FF2B5EF4-FFF2-40B4-BE49-F238E27FC236}">
                <a16:creationId xmlns:a16="http://schemas.microsoft.com/office/drawing/2014/main" id="{5FDB23C3-2772-FA48-99B3-0F2C1EDCECB1}"/>
              </a:ext>
            </a:extLst>
          </p:cNvPr>
          <p:cNvPicPr>
            <a:picLocks noChangeAspect="1"/>
          </p:cNvPicPr>
          <p:nvPr/>
        </p:nvPicPr>
        <p:blipFill>
          <a:blip r:embed="rId5"/>
          <a:stretch>
            <a:fillRect/>
          </a:stretch>
        </p:blipFill>
        <p:spPr>
          <a:xfrm>
            <a:off x="1323704" y="4393470"/>
            <a:ext cx="4058191" cy="568087"/>
          </a:xfrm>
          <a:prstGeom prst="rect">
            <a:avLst/>
          </a:prstGeom>
        </p:spPr>
      </p:pic>
      <p:sp>
        <p:nvSpPr>
          <p:cNvPr id="29" name="TextBox 28">
            <a:extLst>
              <a:ext uri="{FF2B5EF4-FFF2-40B4-BE49-F238E27FC236}">
                <a16:creationId xmlns:a16="http://schemas.microsoft.com/office/drawing/2014/main" id="{C4B4DC44-3B98-6247-9427-C87F865BAF3A}"/>
              </a:ext>
            </a:extLst>
          </p:cNvPr>
          <p:cNvSpPr txBox="1"/>
          <p:nvPr/>
        </p:nvSpPr>
        <p:spPr>
          <a:xfrm>
            <a:off x="564033" y="3413731"/>
            <a:ext cx="8015933" cy="67710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After uplifting of this flat direction and transformation to canonical variables, one finds </a:t>
            </a:r>
            <a:r>
              <a:rPr kumimoji="0" lang="en-US" sz="2000" b="0" i="0" u="none" strike="noStrike" kern="1200" cap="none" spc="0" normalizeH="0" baseline="0" noProof="0" dirty="0">
                <a:ln>
                  <a:noFill/>
                </a:ln>
                <a:solidFill>
                  <a:srgbClr val="000000"/>
                </a:solidFill>
                <a:effectLst/>
                <a:uLnTx/>
                <a:uFillTx/>
                <a:latin typeface="Symbol" pitchFamily="2" charset="2"/>
                <a:ea typeface="+mn-ea"/>
                <a:cs typeface="+mn-cs"/>
              </a:rPr>
              <a:t>a</a:t>
            </a: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-attractor inflationary potential with 3</a:t>
            </a:r>
            <a:r>
              <a:rPr kumimoji="0" lang="en-US" sz="2000" b="0" i="0" u="none" strike="noStrike" kern="1200" cap="none" spc="0" normalizeH="0" baseline="0" noProof="0" dirty="0">
                <a:ln>
                  <a:noFill/>
                </a:ln>
                <a:solidFill>
                  <a:srgbClr val="000000"/>
                </a:solidFill>
                <a:effectLst/>
                <a:uLnTx/>
                <a:uFillTx/>
                <a:latin typeface="Symbol" pitchFamily="2" charset="2"/>
                <a:ea typeface="+mn-ea"/>
                <a:cs typeface="+mn-cs"/>
              </a:rPr>
              <a:t>a</a:t>
            </a: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 = 7 and r = 10</a:t>
            </a:r>
            <a:r>
              <a:rPr kumimoji="0" lang="en-US" sz="2000" b="0" i="0" u="none" strike="noStrike" kern="1200" cap="none" spc="0" normalizeH="0" baseline="30000" noProof="0" dirty="0">
                <a:ln>
                  <a:noFill/>
                </a:ln>
                <a:solidFill>
                  <a:srgbClr val="000000"/>
                </a:solidFill>
                <a:effectLst/>
                <a:uLnTx/>
                <a:uFillTx/>
                <a:latin typeface="Helvetica" charset="0"/>
                <a:ea typeface="+mn-ea"/>
                <a:cs typeface="+mn-cs"/>
              </a:rPr>
              <a:t>-2</a:t>
            </a:r>
            <a:endParaRPr kumimoji="0" lang="en-US" sz="1800" b="0" i="0" u="none" strike="noStrike" kern="1200" cap="none" spc="0" normalizeH="0" baseline="30000" noProof="0" dirty="0">
              <a:ln>
                <a:noFill/>
              </a:ln>
              <a:solidFill>
                <a:srgbClr val="000000"/>
              </a:solidFill>
              <a:effectLst/>
              <a:uLnTx/>
              <a:uFillTx/>
              <a:latin typeface="Helvetica" charset="0"/>
              <a:ea typeface="+mn-ea"/>
              <a:cs typeface="+mn-cs"/>
            </a:endParaRPr>
          </a:p>
        </p:txBody>
      </p:sp>
      <p:pic>
        <p:nvPicPr>
          <p:cNvPr id="30" name="Picture 29">
            <a:extLst>
              <a:ext uri="{FF2B5EF4-FFF2-40B4-BE49-F238E27FC236}">
                <a16:creationId xmlns:a16="http://schemas.microsoft.com/office/drawing/2014/main" id="{A965F647-29B0-BC47-AAA2-4FF453DF590D}"/>
              </a:ext>
            </a:extLst>
          </p:cNvPr>
          <p:cNvPicPr>
            <a:picLocks noChangeAspect="1"/>
          </p:cNvPicPr>
          <p:nvPr/>
        </p:nvPicPr>
        <p:blipFill>
          <a:blip r:embed="rId6"/>
          <a:stretch>
            <a:fillRect/>
          </a:stretch>
        </p:blipFill>
        <p:spPr>
          <a:xfrm>
            <a:off x="5867400" y="4035516"/>
            <a:ext cx="2809404" cy="2780991"/>
          </a:xfrm>
          <a:prstGeom prst="rect">
            <a:avLst/>
          </a:prstGeom>
        </p:spPr>
      </p:pic>
      <p:sp>
        <p:nvSpPr>
          <p:cNvPr id="31" name="Rectangle 30">
            <a:extLst>
              <a:ext uri="{FF2B5EF4-FFF2-40B4-BE49-F238E27FC236}">
                <a16:creationId xmlns:a16="http://schemas.microsoft.com/office/drawing/2014/main" id="{ED7776F0-964B-1644-BE28-29E2F70E098A}"/>
              </a:ext>
            </a:extLst>
          </p:cNvPr>
          <p:cNvSpPr/>
          <p:nvPr/>
        </p:nvSpPr>
        <p:spPr>
          <a:xfrm>
            <a:off x="4280200" y="629990"/>
            <a:ext cx="4572000" cy="30777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err="1">
                <a:ln>
                  <a:noFill/>
                </a:ln>
                <a:solidFill>
                  <a:srgbClr val="0506D1"/>
                </a:solidFill>
                <a:effectLst/>
                <a:uLnTx/>
                <a:uFillTx/>
                <a:latin typeface="Helvetica" charset="0"/>
                <a:ea typeface="+mn-ea"/>
                <a:cs typeface="+mn-cs"/>
              </a:rPr>
              <a:t>Kallosh</a:t>
            </a:r>
            <a:r>
              <a:rPr kumimoji="0" lang="en-US" sz="1400" b="0" i="0" u="none" strike="noStrike" kern="1200" cap="none" spc="0" normalizeH="0" baseline="0" noProof="0" dirty="0">
                <a:ln>
                  <a:noFill/>
                </a:ln>
                <a:solidFill>
                  <a:srgbClr val="0506D1"/>
                </a:solidFill>
                <a:effectLst/>
                <a:uLnTx/>
                <a:uFillTx/>
                <a:latin typeface="Helvetica" charset="0"/>
                <a:ea typeface="+mn-ea"/>
                <a:cs typeface="+mn-cs"/>
              </a:rPr>
              <a:t>, A.L, </a:t>
            </a:r>
            <a:r>
              <a:rPr kumimoji="0" lang="en-US" sz="1400" b="0" i="0" u="none" strike="noStrike" kern="1200" cap="none" spc="0" normalizeH="0" baseline="0" noProof="0" dirty="0" err="1">
                <a:ln>
                  <a:noFill/>
                </a:ln>
                <a:solidFill>
                  <a:srgbClr val="0506D1"/>
                </a:solidFill>
                <a:effectLst/>
                <a:uLnTx/>
                <a:uFillTx/>
                <a:latin typeface="Helvetica" charset="0"/>
                <a:ea typeface="+mn-ea"/>
                <a:cs typeface="+mn-cs"/>
              </a:rPr>
              <a:t>Roest</a:t>
            </a:r>
            <a:r>
              <a:rPr kumimoji="0" lang="en-US" sz="1400" b="0" i="0" u="none" strike="noStrike" kern="1200" cap="none" spc="0" normalizeH="0" baseline="0" noProof="0" dirty="0">
                <a:ln>
                  <a:noFill/>
                </a:ln>
                <a:solidFill>
                  <a:srgbClr val="0506D1"/>
                </a:solidFill>
                <a:effectLst/>
                <a:uLnTx/>
                <a:uFillTx/>
                <a:latin typeface="Helvetica" charset="0"/>
                <a:ea typeface="+mn-ea"/>
                <a:cs typeface="+mn-cs"/>
              </a:rPr>
              <a:t>, Yamada 2108.08491, 2108.08492</a:t>
            </a:r>
            <a:endParaRPr kumimoji="0" lang="en-US" sz="2000" b="0" i="0" u="none" strike="noStrike" kern="1200" cap="none" spc="0" normalizeH="0" baseline="0" noProof="0" dirty="0">
              <a:ln>
                <a:noFill/>
              </a:ln>
              <a:solidFill>
                <a:srgbClr val="0506D1"/>
              </a:solidFill>
              <a:effectLst/>
              <a:uLnTx/>
              <a:uFillTx/>
              <a:latin typeface="Helvetica" charset="0"/>
              <a:ea typeface="+mn-ea"/>
              <a:cs typeface="+mn-cs"/>
            </a:endParaRPr>
          </a:p>
        </p:txBody>
      </p:sp>
      <p:sp>
        <p:nvSpPr>
          <p:cNvPr id="32" name="TextBox 31">
            <a:extLst>
              <a:ext uri="{FF2B5EF4-FFF2-40B4-BE49-F238E27FC236}">
                <a16:creationId xmlns:a16="http://schemas.microsoft.com/office/drawing/2014/main" id="{C5DAB544-80A6-CE48-8EDB-B66174F80E93}"/>
              </a:ext>
            </a:extLst>
          </p:cNvPr>
          <p:cNvSpPr txBox="1"/>
          <p:nvPr/>
        </p:nvSpPr>
        <p:spPr>
          <a:xfrm>
            <a:off x="457853" y="51676"/>
            <a:ext cx="8458200" cy="523220"/>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rPr>
              <a:t>Type IIB string theory and sequestered inflation</a:t>
            </a:r>
            <a:endParaRPr kumimoji="0" lang="en-US" sz="24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endParaRPr>
          </a:p>
        </p:txBody>
      </p:sp>
      <p:sp>
        <p:nvSpPr>
          <p:cNvPr id="2" name="TextBox 1">
            <a:extLst>
              <a:ext uri="{FF2B5EF4-FFF2-40B4-BE49-F238E27FC236}">
                <a16:creationId xmlns:a16="http://schemas.microsoft.com/office/drawing/2014/main" id="{F9A54F19-7A5D-6D4C-AB9B-DD733E8F8D0E}"/>
              </a:ext>
            </a:extLst>
          </p:cNvPr>
          <p:cNvSpPr txBox="1"/>
          <p:nvPr/>
        </p:nvSpPr>
        <p:spPr>
          <a:xfrm>
            <a:off x="1981200" y="5157997"/>
            <a:ext cx="3619500"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Describes the upper nearly horizontal line in this figure</a:t>
            </a:r>
          </a:p>
        </p:txBody>
      </p:sp>
      <p:cxnSp>
        <p:nvCxnSpPr>
          <p:cNvPr id="8" name="Straight Arrow Connector 7">
            <a:extLst>
              <a:ext uri="{FF2B5EF4-FFF2-40B4-BE49-F238E27FC236}">
                <a16:creationId xmlns:a16="http://schemas.microsoft.com/office/drawing/2014/main" id="{144E56ED-4102-1E4E-A2BC-3CB8653D47AC}"/>
              </a:ext>
            </a:extLst>
          </p:cNvPr>
          <p:cNvCxnSpPr>
            <a:cxnSpLocks/>
          </p:cNvCxnSpPr>
          <p:nvPr/>
        </p:nvCxnSpPr>
        <p:spPr>
          <a:xfrm flipV="1">
            <a:off x="5057304" y="4961557"/>
            <a:ext cx="2496492" cy="519605"/>
          </a:xfrm>
          <a:prstGeom prst="straightConnector1">
            <a:avLst/>
          </a:prstGeom>
          <a:ln w="19050">
            <a:tailEnd type="triangle" w="med" len="lg"/>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528238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8110E1-DCD4-CFD4-EFE8-CD78B14C9F87}"/>
              </a:ext>
            </a:extLst>
          </p:cNvPr>
          <p:cNvPicPr>
            <a:picLocks noChangeAspect="1"/>
          </p:cNvPicPr>
          <p:nvPr/>
        </p:nvPicPr>
        <p:blipFill>
          <a:blip r:embed="rId2"/>
          <a:stretch>
            <a:fillRect/>
          </a:stretch>
        </p:blipFill>
        <p:spPr>
          <a:xfrm>
            <a:off x="3016516" y="2651805"/>
            <a:ext cx="3038798" cy="450507"/>
          </a:xfrm>
          <a:prstGeom prst="rect">
            <a:avLst/>
          </a:prstGeom>
        </p:spPr>
      </p:pic>
      <p:sp>
        <p:nvSpPr>
          <p:cNvPr id="3" name="TextBox 2">
            <a:extLst>
              <a:ext uri="{FF2B5EF4-FFF2-40B4-BE49-F238E27FC236}">
                <a16:creationId xmlns:a16="http://schemas.microsoft.com/office/drawing/2014/main" id="{FD410813-7A9E-63C7-3F03-D0CD34D95F84}"/>
              </a:ext>
            </a:extLst>
          </p:cNvPr>
          <p:cNvSpPr txBox="1"/>
          <p:nvPr/>
        </p:nvSpPr>
        <p:spPr>
          <a:xfrm>
            <a:off x="578116" y="457200"/>
            <a:ext cx="8305800" cy="1938992"/>
          </a:xfrm>
          <a:prstGeom prst="rect">
            <a:avLst/>
          </a:prstGeom>
          <a:noFill/>
        </p:spPr>
        <p:txBody>
          <a:bodyPr wrap="square" rtlCol="0">
            <a:spAutoFit/>
          </a:bodyPr>
          <a:lstStyle/>
          <a:p>
            <a:r>
              <a:rPr lang="en-US" sz="2000" dirty="0"/>
              <a:t>Consider a tiny universe of a smallest possible size 10</a:t>
            </a:r>
            <a:r>
              <a:rPr lang="en-US" sz="2000" baseline="30000" dirty="0"/>
              <a:t>-33</a:t>
            </a:r>
            <a:r>
              <a:rPr lang="en-US" sz="2000" dirty="0"/>
              <a:t> cm at the Planck density. If the potential energy of the scalar field in this domain was greater than its kinetic and gradient energy, it starts growing fast. </a:t>
            </a:r>
          </a:p>
          <a:p>
            <a:endParaRPr lang="en-US" sz="2000" dirty="0"/>
          </a:p>
          <a:p>
            <a:r>
              <a:rPr lang="en-US" sz="2000" dirty="0"/>
              <a:t>Within 10</a:t>
            </a:r>
            <a:r>
              <a:rPr lang="en-US" sz="2400" baseline="30000" dirty="0"/>
              <a:t>-42</a:t>
            </a:r>
            <a:r>
              <a:rPr lang="en-US" sz="2000" dirty="0"/>
              <a:t> s the universe becomes homogeneous and completely dominated by the potential energy of the scalar field.</a:t>
            </a:r>
          </a:p>
        </p:txBody>
      </p:sp>
      <p:pic>
        <p:nvPicPr>
          <p:cNvPr id="8" name="Picture 7">
            <a:extLst>
              <a:ext uri="{FF2B5EF4-FFF2-40B4-BE49-F238E27FC236}">
                <a16:creationId xmlns:a16="http://schemas.microsoft.com/office/drawing/2014/main" id="{5EB2FB1C-0E2A-542B-B221-04C4E781F054}"/>
              </a:ext>
            </a:extLst>
          </p:cNvPr>
          <p:cNvPicPr>
            <a:picLocks noChangeAspect="1"/>
          </p:cNvPicPr>
          <p:nvPr/>
        </p:nvPicPr>
        <p:blipFill>
          <a:blip r:embed="rId3"/>
          <a:stretch>
            <a:fillRect/>
          </a:stretch>
        </p:blipFill>
        <p:spPr>
          <a:xfrm>
            <a:off x="3725643" y="3117926"/>
            <a:ext cx="1371600" cy="833178"/>
          </a:xfrm>
          <a:prstGeom prst="rect">
            <a:avLst/>
          </a:prstGeom>
        </p:spPr>
      </p:pic>
      <p:sp>
        <p:nvSpPr>
          <p:cNvPr id="10" name="TextBox 9">
            <a:extLst>
              <a:ext uri="{FF2B5EF4-FFF2-40B4-BE49-F238E27FC236}">
                <a16:creationId xmlns:a16="http://schemas.microsoft.com/office/drawing/2014/main" id="{174DC0CB-D19F-0095-F10B-32B4E0F1D4E1}"/>
              </a:ext>
            </a:extLst>
          </p:cNvPr>
          <p:cNvSpPr txBox="1"/>
          <p:nvPr/>
        </p:nvSpPr>
        <p:spPr>
          <a:xfrm>
            <a:off x="578116" y="4104889"/>
            <a:ext cx="8382000" cy="707886"/>
          </a:xfrm>
          <a:prstGeom prst="rect">
            <a:avLst/>
          </a:prstGeom>
          <a:noFill/>
        </p:spPr>
        <p:txBody>
          <a:bodyPr wrap="square" rtlCol="0">
            <a:spAutoFit/>
          </a:bodyPr>
          <a:lstStyle/>
          <a:p>
            <a:r>
              <a:rPr lang="en-US" sz="2000" dirty="0"/>
              <a:t>The solution shows that the universe grows approximately exponentially. At the end of inflation, the universe grows up by a factor </a:t>
            </a:r>
          </a:p>
        </p:txBody>
      </p:sp>
      <p:pic>
        <p:nvPicPr>
          <p:cNvPr id="11" name="Picture 10">
            <a:extLst>
              <a:ext uri="{FF2B5EF4-FFF2-40B4-BE49-F238E27FC236}">
                <a16:creationId xmlns:a16="http://schemas.microsoft.com/office/drawing/2014/main" id="{49B3FC34-7684-F1AB-423A-FFBBF5817DDB}"/>
              </a:ext>
            </a:extLst>
          </p:cNvPr>
          <p:cNvPicPr>
            <a:picLocks noChangeAspect="1"/>
          </p:cNvPicPr>
          <p:nvPr/>
        </p:nvPicPr>
        <p:blipFill>
          <a:blip r:embed="rId4"/>
          <a:stretch>
            <a:fillRect/>
          </a:stretch>
        </p:blipFill>
        <p:spPr>
          <a:xfrm>
            <a:off x="3877530" y="4929336"/>
            <a:ext cx="1067826" cy="547890"/>
          </a:xfrm>
          <a:prstGeom prst="rect">
            <a:avLst/>
          </a:prstGeom>
        </p:spPr>
      </p:pic>
      <p:sp>
        <p:nvSpPr>
          <p:cNvPr id="12" name="TextBox 11">
            <a:extLst>
              <a:ext uri="{FF2B5EF4-FFF2-40B4-BE49-F238E27FC236}">
                <a16:creationId xmlns:a16="http://schemas.microsoft.com/office/drawing/2014/main" id="{F89D95BC-843B-E1DB-2EE4-CDAA99F15AD7}"/>
              </a:ext>
            </a:extLst>
          </p:cNvPr>
          <p:cNvSpPr txBox="1"/>
          <p:nvPr/>
        </p:nvSpPr>
        <p:spPr>
          <a:xfrm>
            <a:off x="609600" y="5562600"/>
            <a:ext cx="7772400" cy="523220"/>
          </a:xfrm>
          <a:prstGeom prst="rect">
            <a:avLst/>
          </a:prstGeom>
          <a:noFill/>
        </p:spPr>
        <p:txBody>
          <a:bodyPr wrap="square" rtlCol="0">
            <a:spAutoFit/>
          </a:bodyPr>
          <a:lstStyle/>
          <a:p>
            <a:r>
              <a:rPr lang="en-US" sz="2000" dirty="0"/>
              <a:t>Here </a:t>
            </a:r>
            <a:r>
              <a:rPr lang="en-US" sz="2800" i="1" dirty="0">
                <a:latin typeface="Symbol" pitchFamily="2" charset="2"/>
              </a:rPr>
              <a:t>f</a:t>
            </a:r>
            <a:r>
              <a:rPr lang="en-US" sz="2000" baseline="-25000" dirty="0"/>
              <a:t>0</a:t>
            </a:r>
            <a:r>
              <a:rPr lang="en-US" sz="2000" dirty="0"/>
              <a:t>  is the initial value of the field.</a:t>
            </a:r>
          </a:p>
        </p:txBody>
      </p:sp>
      <p:sp>
        <p:nvSpPr>
          <p:cNvPr id="4" name="TextBox 3">
            <a:extLst>
              <a:ext uri="{FF2B5EF4-FFF2-40B4-BE49-F238E27FC236}">
                <a16:creationId xmlns:a16="http://schemas.microsoft.com/office/drawing/2014/main" id="{435F5EB6-23FF-3C91-11B2-CD6314427C7E}"/>
              </a:ext>
            </a:extLst>
          </p:cNvPr>
          <p:cNvSpPr txBox="1"/>
          <p:nvPr/>
        </p:nvSpPr>
        <p:spPr>
          <a:xfrm>
            <a:off x="544249" y="2665765"/>
            <a:ext cx="1919145" cy="584775"/>
          </a:xfrm>
          <a:prstGeom prst="rect">
            <a:avLst/>
          </a:prstGeom>
          <a:noFill/>
        </p:spPr>
        <p:txBody>
          <a:bodyPr wrap="square" rtlCol="0">
            <a:spAutoFit/>
          </a:bodyPr>
          <a:lstStyle/>
          <a:p>
            <a:r>
              <a:rPr lang="en-US" sz="1600" dirty="0">
                <a:solidFill>
                  <a:srgbClr val="0506D1"/>
                </a:solidFill>
              </a:rPr>
              <a:t>Equation for the scalar field</a:t>
            </a:r>
          </a:p>
        </p:txBody>
      </p:sp>
      <p:sp>
        <p:nvSpPr>
          <p:cNvPr id="5" name="TextBox 4">
            <a:extLst>
              <a:ext uri="{FF2B5EF4-FFF2-40B4-BE49-F238E27FC236}">
                <a16:creationId xmlns:a16="http://schemas.microsoft.com/office/drawing/2014/main" id="{F8851D14-B5A2-D7C9-0955-6CB15423AEE1}"/>
              </a:ext>
            </a:extLst>
          </p:cNvPr>
          <p:cNvSpPr txBox="1"/>
          <p:nvPr/>
        </p:nvSpPr>
        <p:spPr>
          <a:xfrm>
            <a:off x="544249" y="3391423"/>
            <a:ext cx="2362200" cy="338554"/>
          </a:xfrm>
          <a:prstGeom prst="rect">
            <a:avLst/>
          </a:prstGeom>
          <a:noFill/>
        </p:spPr>
        <p:txBody>
          <a:bodyPr wrap="square" rtlCol="0">
            <a:spAutoFit/>
          </a:bodyPr>
          <a:lstStyle/>
          <a:p>
            <a:r>
              <a:rPr lang="en-US" sz="1600" dirty="0">
                <a:solidFill>
                  <a:srgbClr val="0506D1"/>
                </a:solidFill>
              </a:rPr>
              <a:t>Einstein’s equation</a:t>
            </a:r>
          </a:p>
        </p:txBody>
      </p:sp>
    </p:spTree>
    <p:extLst>
      <p:ext uri="{BB962C8B-B14F-4D97-AF65-F5344CB8AC3E}">
        <p14:creationId xmlns:p14="http://schemas.microsoft.com/office/powerpoint/2010/main" val="42771217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4" grpId="0"/>
      <p:bldP spid="5"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59F0CC5-2535-D047-9998-464F59BC0217}"/>
              </a:ext>
            </a:extLst>
          </p:cNvPr>
          <p:cNvSpPr txBox="1"/>
          <p:nvPr/>
        </p:nvSpPr>
        <p:spPr>
          <a:xfrm>
            <a:off x="419100" y="304800"/>
            <a:ext cx="8648700" cy="1692771"/>
          </a:xfrm>
          <a:prstGeom prst="rect">
            <a:avLst/>
          </a:prstGeom>
          <a:noFill/>
        </p:spPr>
        <p:txBody>
          <a:bodyPr wrap="square" rtlCol="0">
            <a:spAutoFit/>
          </a:bodyPr>
          <a:lstStyle/>
          <a:p>
            <a:r>
              <a:rPr lang="en-US" sz="2000"/>
              <a:t>BICEP/Keck2021 </a:t>
            </a:r>
            <a:r>
              <a:rPr lang="en-US" sz="2000" u="sng">
                <a:solidFill>
                  <a:srgbClr val="0506D1"/>
                </a:solidFill>
              </a:rPr>
              <a:t>do not</a:t>
            </a:r>
            <a:r>
              <a:rPr lang="en-US" sz="2000"/>
              <a:t> claim a discovery of the gravitational waves. The error bars of their result                                are too large,                    .</a:t>
            </a:r>
          </a:p>
          <a:p>
            <a:r>
              <a:rPr lang="en-US" sz="2000"/>
              <a:t>However, it is quite intriguing that the yellow and red dashed lines, which show the predictions of the largest option </a:t>
            </a:r>
            <a:r>
              <a:rPr lang="en-US" sz="2000">
                <a:latin typeface="Symbol" pitchFamily="2" charset="2"/>
              </a:rPr>
              <a:t>a</a:t>
            </a:r>
            <a:r>
              <a:rPr lang="en-US" sz="2000"/>
              <a:t> = 7/3, go straight through the center of the dark blue ellipse favored by Planck/BICEP/Keck data.                            </a:t>
            </a:r>
          </a:p>
        </p:txBody>
      </p:sp>
      <p:pic>
        <p:nvPicPr>
          <p:cNvPr id="8" name="Picture 7">
            <a:extLst>
              <a:ext uri="{FF2B5EF4-FFF2-40B4-BE49-F238E27FC236}">
                <a16:creationId xmlns:a16="http://schemas.microsoft.com/office/drawing/2014/main" id="{945A39DD-CFB3-4E48-8AAB-13F8DA074CA0}"/>
              </a:ext>
            </a:extLst>
          </p:cNvPr>
          <p:cNvPicPr>
            <a:picLocks noChangeAspect="1"/>
          </p:cNvPicPr>
          <p:nvPr/>
        </p:nvPicPr>
        <p:blipFill>
          <a:blip r:embed="rId2"/>
          <a:stretch>
            <a:fillRect/>
          </a:stretch>
        </p:blipFill>
        <p:spPr>
          <a:xfrm>
            <a:off x="3200400" y="627782"/>
            <a:ext cx="2133600" cy="394252"/>
          </a:xfrm>
          <a:prstGeom prst="rect">
            <a:avLst/>
          </a:prstGeom>
        </p:spPr>
      </p:pic>
      <p:pic>
        <p:nvPicPr>
          <p:cNvPr id="9" name="Picture 8">
            <a:extLst>
              <a:ext uri="{FF2B5EF4-FFF2-40B4-BE49-F238E27FC236}">
                <a16:creationId xmlns:a16="http://schemas.microsoft.com/office/drawing/2014/main" id="{942A231D-ECD6-A047-AF15-5707EFFB6CD6}"/>
              </a:ext>
            </a:extLst>
          </p:cNvPr>
          <p:cNvPicPr>
            <a:picLocks noChangeAspect="1"/>
          </p:cNvPicPr>
          <p:nvPr/>
        </p:nvPicPr>
        <p:blipFill>
          <a:blip r:embed="rId3"/>
          <a:stretch>
            <a:fillRect/>
          </a:stretch>
        </p:blipFill>
        <p:spPr>
          <a:xfrm>
            <a:off x="6934200" y="672508"/>
            <a:ext cx="1371600" cy="322729"/>
          </a:xfrm>
          <a:prstGeom prst="rect">
            <a:avLst/>
          </a:prstGeom>
        </p:spPr>
      </p:pic>
      <p:pic>
        <p:nvPicPr>
          <p:cNvPr id="4" name="Picture 3">
            <a:extLst>
              <a:ext uri="{FF2B5EF4-FFF2-40B4-BE49-F238E27FC236}">
                <a16:creationId xmlns:a16="http://schemas.microsoft.com/office/drawing/2014/main" id="{32DBE714-B8E1-5542-AD27-B6F4C3E78749}"/>
              </a:ext>
            </a:extLst>
          </p:cNvPr>
          <p:cNvPicPr>
            <a:picLocks noChangeAspect="1"/>
          </p:cNvPicPr>
          <p:nvPr/>
        </p:nvPicPr>
        <p:blipFill>
          <a:blip r:embed="rId4"/>
          <a:stretch>
            <a:fillRect/>
          </a:stretch>
        </p:blipFill>
        <p:spPr>
          <a:xfrm>
            <a:off x="-4156" y="1828800"/>
            <a:ext cx="9144000" cy="4903596"/>
          </a:xfrm>
          <a:prstGeom prst="rect">
            <a:avLst/>
          </a:prstGeom>
        </p:spPr>
      </p:pic>
      <p:sp>
        <p:nvSpPr>
          <p:cNvPr id="11" name="TextBox 10">
            <a:extLst>
              <a:ext uri="{FF2B5EF4-FFF2-40B4-BE49-F238E27FC236}">
                <a16:creationId xmlns:a16="http://schemas.microsoft.com/office/drawing/2014/main" id="{AD01AC89-1C83-7E4E-8264-1BED3C9AE98E}"/>
              </a:ext>
            </a:extLst>
          </p:cNvPr>
          <p:cNvSpPr txBox="1"/>
          <p:nvPr/>
        </p:nvSpPr>
        <p:spPr>
          <a:xfrm>
            <a:off x="5715000" y="2286000"/>
            <a:ext cx="3124200" cy="646331"/>
          </a:xfrm>
          <a:prstGeom prst="rect">
            <a:avLst/>
          </a:prstGeom>
          <a:noFill/>
        </p:spPr>
        <p:txBody>
          <a:bodyPr wrap="square" rtlCol="0">
            <a:spAutoFit/>
          </a:bodyPr>
          <a:lstStyle/>
          <a:p>
            <a:r>
              <a:rPr lang="en-US" b="1">
                <a:solidFill>
                  <a:srgbClr val="95051D"/>
                </a:solidFill>
              </a:rPr>
              <a:t>BICEP/Keck hope to reach </a:t>
            </a:r>
            <a:r>
              <a:rPr lang="en-US" b="1">
                <a:solidFill>
                  <a:srgbClr val="95051D"/>
                </a:solidFill>
                <a:latin typeface="Symbol" pitchFamily="2" charset="2"/>
              </a:rPr>
              <a:t>s</a:t>
            </a:r>
            <a:r>
              <a:rPr lang="en-US" b="1">
                <a:solidFill>
                  <a:srgbClr val="95051D"/>
                </a:solidFill>
              </a:rPr>
              <a:t>(r) = 0.003 within 5 years.</a:t>
            </a:r>
          </a:p>
        </p:txBody>
      </p:sp>
    </p:spTree>
    <p:extLst>
      <p:ext uri="{BB962C8B-B14F-4D97-AF65-F5344CB8AC3E}">
        <p14:creationId xmlns:p14="http://schemas.microsoft.com/office/powerpoint/2010/main" val="1648331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AD0AEDE-4C84-46E6-6566-2770EBE2E529}"/>
              </a:ext>
            </a:extLst>
          </p:cNvPr>
          <p:cNvSpPr txBox="1"/>
          <p:nvPr/>
        </p:nvSpPr>
        <p:spPr>
          <a:xfrm>
            <a:off x="1219200" y="36008"/>
            <a:ext cx="6890288" cy="954107"/>
          </a:xfrm>
          <a:prstGeom prst="rect">
            <a:avLst/>
          </a:prstGeom>
          <a:noFill/>
          <a:ln>
            <a:noFill/>
          </a:ln>
          <a:effectLst>
            <a:outerShdw blurRad="50800" dist="38100" dir="2700000" algn="tl" rotWithShape="0">
              <a:prstClr val="black">
                <a:alpha val="40000"/>
              </a:prstClr>
            </a:outerShdw>
          </a:effectLst>
        </p:spPr>
        <p:txBody>
          <a:bodyPr wrap="square">
            <a:spAutoFit/>
            <a:scene3d>
              <a:camera prst="orthographicFront"/>
              <a:lightRig rig="threePt" dir="t"/>
            </a:scene3d>
            <a:sp3d extrusionH="57150">
              <a:bevelT w="38100" h="38100"/>
            </a:sp3d>
          </a:bodyPr>
          <a:lstStyle/>
          <a:p>
            <a:pPr algn="ctr">
              <a:defRPr/>
            </a:pPr>
            <a:r>
              <a:rPr lang="en-US" sz="2800" b="1" dirty="0">
                <a:solidFill>
                  <a:srgbClr val="C00000"/>
                </a:solidFill>
                <a:effectLst>
                  <a:outerShdw blurRad="190500" dist="88900" dir="2700000" algn="tl" rotWithShape="0">
                    <a:srgbClr val="0506D1">
                      <a:alpha val="42000"/>
                    </a:srgbClr>
                  </a:outerShdw>
                </a:effectLst>
              </a:rPr>
              <a:t>Can we use the same method to “park” inflation AND dark energy?</a:t>
            </a:r>
            <a:endParaRPr lang="en-US" sz="2000" b="1" dirty="0">
              <a:solidFill>
                <a:srgbClr val="C00000"/>
              </a:solidFill>
              <a:effectLst>
                <a:outerShdw blurRad="190500" dist="88900" dir="2700000" algn="tl" rotWithShape="0">
                  <a:srgbClr val="0506D1">
                    <a:alpha val="42000"/>
                  </a:srgbClr>
                </a:outerShdw>
              </a:effectLst>
            </a:endParaRPr>
          </a:p>
        </p:txBody>
      </p:sp>
      <p:sp>
        <p:nvSpPr>
          <p:cNvPr id="5" name="TextBox 4">
            <a:extLst>
              <a:ext uri="{FF2B5EF4-FFF2-40B4-BE49-F238E27FC236}">
                <a16:creationId xmlns:a16="http://schemas.microsoft.com/office/drawing/2014/main" id="{51F267A5-2AE5-E869-42E1-58EAE84F18B5}"/>
              </a:ext>
            </a:extLst>
          </p:cNvPr>
          <p:cNvSpPr txBox="1"/>
          <p:nvPr/>
        </p:nvSpPr>
        <p:spPr>
          <a:xfrm>
            <a:off x="914400" y="1463498"/>
            <a:ext cx="6096000" cy="369332"/>
          </a:xfrm>
          <a:prstGeom prst="rect">
            <a:avLst/>
          </a:prstGeom>
          <a:noFill/>
        </p:spPr>
        <p:txBody>
          <a:bodyPr wrap="square" rtlCol="0">
            <a:spAutoFit/>
          </a:bodyPr>
          <a:lstStyle/>
          <a:p>
            <a:r>
              <a:rPr lang="en-US" dirty="0"/>
              <a:t>Consider the simplest linear potential</a:t>
            </a:r>
          </a:p>
        </p:txBody>
      </p:sp>
      <p:pic>
        <p:nvPicPr>
          <p:cNvPr id="6" name="Picture 5">
            <a:extLst>
              <a:ext uri="{FF2B5EF4-FFF2-40B4-BE49-F238E27FC236}">
                <a16:creationId xmlns:a16="http://schemas.microsoft.com/office/drawing/2014/main" id="{9BEF8EFA-DBF3-382F-262C-74E27C988260}"/>
              </a:ext>
            </a:extLst>
          </p:cNvPr>
          <p:cNvPicPr>
            <a:picLocks noChangeAspect="1"/>
          </p:cNvPicPr>
          <p:nvPr/>
        </p:nvPicPr>
        <p:blipFill>
          <a:blip r:embed="rId2"/>
          <a:stretch>
            <a:fillRect/>
          </a:stretch>
        </p:blipFill>
        <p:spPr>
          <a:xfrm>
            <a:off x="3062472" y="1622559"/>
            <a:ext cx="2286000" cy="664535"/>
          </a:xfrm>
          <a:prstGeom prst="rect">
            <a:avLst/>
          </a:prstGeom>
        </p:spPr>
      </p:pic>
      <p:sp>
        <p:nvSpPr>
          <p:cNvPr id="7" name="TextBox 6">
            <a:extLst>
              <a:ext uri="{FF2B5EF4-FFF2-40B4-BE49-F238E27FC236}">
                <a16:creationId xmlns:a16="http://schemas.microsoft.com/office/drawing/2014/main" id="{2B003E43-879E-FF13-AD6B-D71A367DCB69}"/>
              </a:ext>
            </a:extLst>
          </p:cNvPr>
          <p:cNvSpPr txBox="1"/>
          <p:nvPr/>
        </p:nvSpPr>
        <p:spPr>
          <a:xfrm>
            <a:off x="914400" y="2231676"/>
            <a:ext cx="7958380" cy="400110"/>
          </a:xfrm>
          <a:prstGeom prst="rect">
            <a:avLst/>
          </a:prstGeom>
          <a:noFill/>
        </p:spPr>
        <p:txBody>
          <a:bodyPr wrap="square" rtlCol="0">
            <a:spAutoFit/>
          </a:bodyPr>
          <a:lstStyle/>
          <a:p>
            <a:r>
              <a:rPr lang="en-US" dirty="0"/>
              <a:t>The corresponding </a:t>
            </a:r>
            <a:r>
              <a:rPr lang="en-US" sz="2000" dirty="0">
                <a:latin typeface="Symbol" pitchFamily="2" charset="2"/>
              </a:rPr>
              <a:t>a</a:t>
            </a:r>
            <a:r>
              <a:rPr lang="en-US" dirty="0"/>
              <a:t>-attractor potential in canonical variables is</a:t>
            </a:r>
          </a:p>
        </p:txBody>
      </p:sp>
      <p:pic>
        <p:nvPicPr>
          <p:cNvPr id="8" name="Picture 7">
            <a:extLst>
              <a:ext uri="{FF2B5EF4-FFF2-40B4-BE49-F238E27FC236}">
                <a16:creationId xmlns:a16="http://schemas.microsoft.com/office/drawing/2014/main" id="{3D534840-C7F2-5FEB-D22D-A9662080216F}"/>
              </a:ext>
            </a:extLst>
          </p:cNvPr>
          <p:cNvPicPr>
            <a:picLocks noChangeAspect="1"/>
          </p:cNvPicPr>
          <p:nvPr/>
        </p:nvPicPr>
        <p:blipFill>
          <a:blip r:embed="rId3"/>
          <a:stretch>
            <a:fillRect/>
          </a:stretch>
        </p:blipFill>
        <p:spPr>
          <a:xfrm>
            <a:off x="2541722" y="2559694"/>
            <a:ext cx="3921759" cy="700314"/>
          </a:xfrm>
          <a:prstGeom prst="rect">
            <a:avLst/>
          </a:prstGeom>
        </p:spPr>
      </p:pic>
      <p:sp>
        <p:nvSpPr>
          <p:cNvPr id="9" name="TextBox 8">
            <a:extLst>
              <a:ext uri="{FF2B5EF4-FFF2-40B4-BE49-F238E27FC236}">
                <a16:creationId xmlns:a16="http://schemas.microsoft.com/office/drawing/2014/main" id="{36BC4C64-0E7D-984A-EF0C-9A1BD74AF942}"/>
              </a:ext>
            </a:extLst>
          </p:cNvPr>
          <p:cNvSpPr txBox="1"/>
          <p:nvPr/>
        </p:nvSpPr>
        <p:spPr>
          <a:xfrm>
            <a:off x="5638800" y="1072918"/>
            <a:ext cx="4572000" cy="307777"/>
          </a:xfrm>
          <a:prstGeom prst="rect">
            <a:avLst/>
          </a:prstGeom>
          <a:noFill/>
        </p:spPr>
        <p:txBody>
          <a:bodyPr wrap="square" rtlCol="0">
            <a:spAutoFit/>
          </a:bodyPr>
          <a:lstStyle/>
          <a:p>
            <a:r>
              <a:rPr lang="en-US" sz="1400" dirty="0" err="1">
                <a:solidFill>
                  <a:srgbClr val="0506D1"/>
                </a:solidFill>
              </a:rPr>
              <a:t>Akrami</a:t>
            </a:r>
            <a:r>
              <a:rPr lang="en-US" sz="1400" dirty="0">
                <a:solidFill>
                  <a:srgbClr val="0506D1"/>
                </a:solidFill>
              </a:rPr>
              <a:t>, </a:t>
            </a:r>
            <a:r>
              <a:rPr lang="en-US" sz="1400" dirty="0" err="1">
                <a:solidFill>
                  <a:srgbClr val="0506D1"/>
                </a:solidFill>
              </a:rPr>
              <a:t>Kallosh</a:t>
            </a:r>
            <a:r>
              <a:rPr lang="en-US" sz="1400" dirty="0">
                <a:solidFill>
                  <a:srgbClr val="0506D1"/>
                </a:solidFill>
              </a:rPr>
              <a:t>, AL, Vardanyan 2017</a:t>
            </a:r>
          </a:p>
        </p:txBody>
      </p:sp>
      <p:pic>
        <p:nvPicPr>
          <p:cNvPr id="10" name="Picture 9">
            <a:extLst>
              <a:ext uri="{FF2B5EF4-FFF2-40B4-BE49-F238E27FC236}">
                <a16:creationId xmlns:a16="http://schemas.microsoft.com/office/drawing/2014/main" id="{67E737C5-AF20-CBBA-8A73-C2A33D97604B}"/>
              </a:ext>
            </a:extLst>
          </p:cNvPr>
          <p:cNvPicPr>
            <a:picLocks noChangeAspect="1"/>
          </p:cNvPicPr>
          <p:nvPr/>
        </p:nvPicPr>
        <p:blipFill>
          <a:blip r:embed="rId4"/>
          <a:stretch>
            <a:fillRect/>
          </a:stretch>
        </p:blipFill>
        <p:spPr>
          <a:xfrm>
            <a:off x="1306174" y="3352800"/>
            <a:ext cx="6515869" cy="3155770"/>
          </a:xfrm>
          <a:prstGeom prst="rect">
            <a:avLst/>
          </a:prstGeom>
        </p:spPr>
      </p:pic>
      <p:pic>
        <p:nvPicPr>
          <p:cNvPr id="11" name="Picture 10">
            <a:extLst>
              <a:ext uri="{FF2B5EF4-FFF2-40B4-BE49-F238E27FC236}">
                <a16:creationId xmlns:a16="http://schemas.microsoft.com/office/drawing/2014/main" id="{34C10279-A553-39E3-1DB4-0A2CE71B4817}"/>
              </a:ext>
            </a:extLst>
          </p:cNvPr>
          <p:cNvPicPr>
            <a:picLocks noChangeAspect="1"/>
          </p:cNvPicPr>
          <p:nvPr/>
        </p:nvPicPr>
        <p:blipFill>
          <a:blip r:embed="rId5"/>
          <a:stretch>
            <a:fillRect/>
          </a:stretch>
        </p:blipFill>
        <p:spPr>
          <a:xfrm>
            <a:off x="5348472" y="4038744"/>
            <a:ext cx="3231378" cy="486920"/>
          </a:xfrm>
          <a:prstGeom prst="rect">
            <a:avLst/>
          </a:prstGeom>
        </p:spPr>
      </p:pic>
      <p:pic>
        <p:nvPicPr>
          <p:cNvPr id="12" name="Picture 11">
            <a:extLst>
              <a:ext uri="{FF2B5EF4-FFF2-40B4-BE49-F238E27FC236}">
                <a16:creationId xmlns:a16="http://schemas.microsoft.com/office/drawing/2014/main" id="{B254F4D5-3CDB-DA90-7EDB-81E4B9E92DF5}"/>
              </a:ext>
            </a:extLst>
          </p:cNvPr>
          <p:cNvPicPr>
            <a:picLocks noChangeAspect="1"/>
          </p:cNvPicPr>
          <p:nvPr/>
        </p:nvPicPr>
        <p:blipFill>
          <a:blip r:embed="rId6"/>
          <a:stretch>
            <a:fillRect/>
          </a:stretch>
        </p:blipFill>
        <p:spPr>
          <a:xfrm>
            <a:off x="381000" y="5066779"/>
            <a:ext cx="3048000" cy="587023"/>
          </a:xfrm>
          <a:prstGeom prst="rect">
            <a:avLst/>
          </a:prstGeom>
        </p:spPr>
      </p:pic>
      <p:sp>
        <p:nvSpPr>
          <p:cNvPr id="13" name="TextBox 12">
            <a:extLst>
              <a:ext uri="{FF2B5EF4-FFF2-40B4-BE49-F238E27FC236}">
                <a16:creationId xmlns:a16="http://schemas.microsoft.com/office/drawing/2014/main" id="{ECDD7C8A-E777-37AF-1F65-C4B3E66C7BA0}"/>
              </a:ext>
            </a:extLst>
          </p:cNvPr>
          <p:cNvSpPr txBox="1"/>
          <p:nvPr/>
        </p:nvSpPr>
        <p:spPr>
          <a:xfrm>
            <a:off x="5638800" y="3576620"/>
            <a:ext cx="1295400" cy="369332"/>
          </a:xfrm>
          <a:prstGeom prst="rect">
            <a:avLst/>
          </a:prstGeom>
          <a:noFill/>
        </p:spPr>
        <p:txBody>
          <a:bodyPr wrap="square" rtlCol="0">
            <a:spAutoFit/>
          </a:bodyPr>
          <a:lstStyle/>
          <a:p>
            <a:r>
              <a:rPr lang="en-US" dirty="0">
                <a:solidFill>
                  <a:srgbClr val="C00000"/>
                </a:solidFill>
              </a:rPr>
              <a:t>inflation</a:t>
            </a:r>
          </a:p>
        </p:txBody>
      </p:sp>
      <p:sp>
        <p:nvSpPr>
          <p:cNvPr id="14" name="TextBox 13">
            <a:extLst>
              <a:ext uri="{FF2B5EF4-FFF2-40B4-BE49-F238E27FC236}">
                <a16:creationId xmlns:a16="http://schemas.microsoft.com/office/drawing/2014/main" id="{4287EA84-7138-CB7C-B0BC-70C157FC2E67}"/>
              </a:ext>
            </a:extLst>
          </p:cNvPr>
          <p:cNvSpPr txBox="1"/>
          <p:nvPr/>
        </p:nvSpPr>
        <p:spPr>
          <a:xfrm>
            <a:off x="2565926" y="5849569"/>
            <a:ext cx="1478500" cy="369332"/>
          </a:xfrm>
          <a:prstGeom prst="rect">
            <a:avLst/>
          </a:prstGeom>
          <a:noFill/>
        </p:spPr>
        <p:txBody>
          <a:bodyPr wrap="square" rtlCol="0">
            <a:spAutoFit/>
          </a:bodyPr>
          <a:lstStyle/>
          <a:p>
            <a:r>
              <a:rPr lang="en-US" dirty="0">
                <a:solidFill>
                  <a:srgbClr val="C00000"/>
                </a:solidFill>
              </a:rPr>
              <a:t>dark energy</a:t>
            </a:r>
          </a:p>
        </p:txBody>
      </p:sp>
      <p:sp>
        <p:nvSpPr>
          <p:cNvPr id="2" name="TextBox 1">
            <a:extLst>
              <a:ext uri="{FF2B5EF4-FFF2-40B4-BE49-F238E27FC236}">
                <a16:creationId xmlns:a16="http://schemas.microsoft.com/office/drawing/2014/main" id="{14382AA1-9D4F-E054-9F61-65AA00FDB259}"/>
              </a:ext>
            </a:extLst>
          </p:cNvPr>
          <p:cNvSpPr txBox="1"/>
          <p:nvPr/>
        </p:nvSpPr>
        <p:spPr>
          <a:xfrm>
            <a:off x="5991147" y="5163669"/>
            <a:ext cx="2209800" cy="461665"/>
          </a:xfrm>
          <a:prstGeom prst="rect">
            <a:avLst/>
          </a:prstGeom>
          <a:noFill/>
        </p:spPr>
        <p:txBody>
          <a:bodyPr wrap="square" rtlCol="0">
            <a:spAutoFit/>
          </a:bodyPr>
          <a:lstStyle/>
          <a:p>
            <a:r>
              <a:rPr lang="en-US" dirty="0">
                <a:solidFill>
                  <a:srgbClr val="0506D1"/>
                </a:solidFill>
              </a:rPr>
              <a:t>Requires </a:t>
            </a:r>
            <a:r>
              <a:rPr lang="en-US" sz="2400" dirty="0">
                <a:solidFill>
                  <a:srgbClr val="0506D1"/>
                </a:solidFill>
                <a:latin typeface="Symbol" pitchFamily="2" charset="2"/>
              </a:rPr>
              <a:t>a</a:t>
            </a:r>
            <a:r>
              <a:rPr lang="en-US" dirty="0">
                <a:solidFill>
                  <a:srgbClr val="0506D1"/>
                </a:solidFill>
              </a:rPr>
              <a:t> ~ 10</a:t>
            </a:r>
            <a:r>
              <a:rPr lang="en-US" sz="2000" baseline="30000" dirty="0">
                <a:solidFill>
                  <a:srgbClr val="0506D1"/>
                </a:solidFill>
              </a:rPr>
              <a:t>-2</a:t>
            </a:r>
            <a:endParaRPr lang="en-US" baseline="30000" dirty="0">
              <a:solidFill>
                <a:srgbClr val="0506D1"/>
              </a:solidFill>
            </a:endParaRPr>
          </a:p>
        </p:txBody>
      </p:sp>
    </p:spTree>
    <p:extLst>
      <p:ext uri="{BB962C8B-B14F-4D97-AF65-F5344CB8AC3E}">
        <p14:creationId xmlns:p14="http://schemas.microsoft.com/office/powerpoint/2010/main" val="1125544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3" grpId="0"/>
      <p:bldP spid="14" grpId="0"/>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277146B-A37A-7F48-93F4-24FAE1D0F197}"/>
              </a:ext>
            </a:extLst>
          </p:cNvPr>
          <p:cNvSpPr txBox="1"/>
          <p:nvPr/>
        </p:nvSpPr>
        <p:spPr>
          <a:xfrm>
            <a:off x="533400" y="96634"/>
            <a:ext cx="8001000" cy="769441"/>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4000" b="1" dirty="0" err="1">
                <a:solidFill>
                  <a:srgbClr val="800000"/>
                </a:solidFill>
                <a:effectLst>
                  <a:outerShdw blurRad="190500" dist="88900" dir="2700000" algn="tl" rotWithShape="0">
                    <a:srgbClr val="0506D1">
                      <a:alpha val="76000"/>
                    </a:srgbClr>
                  </a:outerShdw>
                </a:effectLst>
                <a:ea typeface="+mn-ea"/>
                <a:cs typeface="+mn-cs"/>
              </a:rPr>
              <a:t>LiteBIRD</a:t>
            </a:r>
            <a:r>
              <a:rPr lang="en-US" sz="4400" b="1" dirty="0">
                <a:solidFill>
                  <a:srgbClr val="800000"/>
                </a:solidFill>
                <a:effectLst>
                  <a:outerShdw blurRad="190500" dist="88900" dir="2700000" algn="tl" rotWithShape="0">
                    <a:srgbClr val="0506D1">
                      <a:alpha val="76000"/>
                    </a:srgbClr>
                  </a:outerShdw>
                </a:effectLst>
                <a:ea typeface="+mn-ea"/>
                <a:cs typeface="+mn-cs"/>
              </a:rPr>
              <a:t> </a:t>
            </a:r>
            <a:endParaRPr lang="en-US" sz="4800" b="1" dirty="0">
              <a:solidFill>
                <a:srgbClr val="800000"/>
              </a:solidFill>
              <a:effectLst>
                <a:outerShdw blurRad="190500" dist="88900" dir="2700000" algn="tl" rotWithShape="0">
                  <a:srgbClr val="0506D1">
                    <a:alpha val="76000"/>
                  </a:srgbClr>
                </a:outerShdw>
              </a:effectLst>
              <a:ea typeface="+mn-ea"/>
              <a:cs typeface="+mn-cs"/>
            </a:endParaRPr>
          </a:p>
        </p:txBody>
      </p:sp>
      <p:sp>
        <p:nvSpPr>
          <p:cNvPr id="4" name="TextBox 3">
            <a:extLst>
              <a:ext uri="{FF2B5EF4-FFF2-40B4-BE49-F238E27FC236}">
                <a16:creationId xmlns:a16="http://schemas.microsoft.com/office/drawing/2014/main" id="{6F21E703-979C-214D-9ED0-29D2B5655C70}"/>
              </a:ext>
            </a:extLst>
          </p:cNvPr>
          <p:cNvSpPr txBox="1"/>
          <p:nvPr/>
        </p:nvSpPr>
        <p:spPr>
          <a:xfrm>
            <a:off x="568678" y="861470"/>
            <a:ext cx="8001000" cy="584775"/>
          </a:xfrm>
          <a:prstGeom prst="rect">
            <a:avLst/>
          </a:prstGeom>
          <a:noFill/>
        </p:spPr>
        <p:txBody>
          <a:bodyPr wrap="square">
            <a:spAutoFit/>
          </a:bodyPr>
          <a:lstStyle/>
          <a:p>
            <a:pPr algn="ctr"/>
            <a:r>
              <a:rPr lang="en-US" sz="1600" b="0" i="0" u="none" strike="noStrike">
                <a:effectLst/>
                <a:latin typeface="-apple-system"/>
                <a:hlinkClick r:id="rId2"/>
              </a:rPr>
              <a:t>Probing Cosmic Inflation with the LiteBIRD Cosmic Microwave Background Polarization Survey</a:t>
            </a:r>
            <a:endParaRPr lang="en-US" sz="1600" b="0" i="0" u="none" strike="noStrike">
              <a:effectLst/>
              <a:latin typeface="-apple-system"/>
            </a:endParaRPr>
          </a:p>
          <a:p>
            <a:pPr algn="ctr"/>
            <a:r>
              <a:rPr lang="en-US" sz="1600">
                <a:latin typeface="-apple-system"/>
              </a:rPr>
              <a:t>2202.02773</a:t>
            </a:r>
            <a:endParaRPr lang="en-US" sz="1600"/>
          </a:p>
        </p:txBody>
      </p:sp>
      <p:sp>
        <p:nvSpPr>
          <p:cNvPr id="11" name="TextBox 10">
            <a:extLst>
              <a:ext uri="{FF2B5EF4-FFF2-40B4-BE49-F238E27FC236}">
                <a16:creationId xmlns:a16="http://schemas.microsoft.com/office/drawing/2014/main" id="{6F4878BA-C3A3-3B42-AC3E-80F9F8176611}"/>
              </a:ext>
            </a:extLst>
          </p:cNvPr>
          <p:cNvSpPr txBox="1"/>
          <p:nvPr/>
        </p:nvSpPr>
        <p:spPr>
          <a:xfrm>
            <a:off x="762000" y="4626924"/>
            <a:ext cx="8001000" cy="1569660"/>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3200" b="1">
                <a:solidFill>
                  <a:srgbClr val="95051D"/>
                </a:solidFill>
                <a:effectLst>
                  <a:outerShdw blurRad="190500" dist="88900" dir="2700000" algn="tl" rotWithShape="0">
                    <a:srgbClr val="0506D1">
                      <a:alpha val="76000"/>
                    </a:srgbClr>
                  </a:outerShdw>
                </a:effectLst>
                <a:ea typeface="+mn-ea"/>
                <a:cs typeface="+mn-cs"/>
              </a:rPr>
              <a:t>Are there any good models for the right side of the blue area favored by BICEP/Keck ?? </a:t>
            </a:r>
            <a:endParaRPr lang="en-US" sz="4000" b="1">
              <a:solidFill>
                <a:srgbClr val="95051D"/>
              </a:solidFill>
              <a:effectLst>
                <a:outerShdw blurRad="190500" dist="88900" dir="2700000" algn="tl" rotWithShape="0">
                  <a:srgbClr val="0506D1">
                    <a:alpha val="76000"/>
                  </a:srgbClr>
                </a:outerShdw>
              </a:effectLst>
              <a:ea typeface="+mn-ea"/>
              <a:cs typeface="+mn-cs"/>
            </a:endParaRPr>
          </a:p>
        </p:txBody>
      </p:sp>
      <p:pic>
        <p:nvPicPr>
          <p:cNvPr id="9" name="Picture 8">
            <a:extLst>
              <a:ext uri="{FF2B5EF4-FFF2-40B4-BE49-F238E27FC236}">
                <a16:creationId xmlns:a16="http://schemas.microsoft.com/office/drawing/2014/main" id="{A6BD11B0-3772-954A-9C5B-6F41E14EC368}"/>
              </a:ext>
            </a:extLst>
          </p:cNvPr>
          <p:cNvPicPr>
            <a:picLocks noChangeAspect="1"/>
          </p:cNvPicPr>
          <p:nvPr/>
        </p:nvPicPr>
        <p:blipFill>
          <a:blip r:embed="rId3"/>
          <a:stretch>
            <a:fillRect/>
          </a:stretch>
        </p:blipFill>
        <p:spPr>
          <a:xfrm>
            <a:off x="246407" y="1789290"/>
            <a:ext cx="4322771" cy="2247282"/>
          </a:xfrm>
          <a:prstGeom prst="rect">
            <a:avLst/>
          </a:prstGeom>
        </p:spPr>
      </p:pic>
      <p:pic>
        <p:nvPicPr>
          <p:cNvPr id="12" name="Picture 11">
            <a:extLst>
              <a:ext uri="{FF2B5EF4-FFF2-40B4-BE49-F238E27FC236}">
                <a16:creationId xmlns:a16="http://schemas.microsoft.com/office/drawing/2014/main" id="{0BC8DF02-9C42-9C4C-86D6-3C42CB304EE4}"/>
              </a:ext>
            </a:extLst>
          </p:cNvPr>
          <p:cNvPicPr>
            <a:picLocks noChangeAspect="1"/>
          </p:cNvPicPr>
          <p:nvPr/>
        </p:nvPicPr>
        <p:blipFill>
          <a:blip r:embed="rId4"/>
          <a:stretch>
            <a:fillRect/>
          </a:stretch>
        </p:blipFill>
        <p:spPr>
          <a:xfrm>
            <a:off x="4762500" y="1780823"/>
            <a:ext cx="4294501" cy="2246986"/>
          </a:xfrm>
          <a:prstGeom prst="rect">
            <a:avLst/>
          </a:prstGeom>
        </p:spPr>
      </p:pic>
    </p:spTree>
    <p:extLst>
      <p:ext uri="{BB962C8B-B14F-4D97-AF65-F5344CB8AC3E}">
        <p14:creationId xmlns:p14="http://schemas.microsoft.com/office/powerpoint/2010/main" val="4046046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277146B-A37A-7F48-93F4-24FAE1D0F197}"/>
              </a:ext>
            </a:extLst>
          </p:cNvPr>
          <p:cNvSpPr txBox="1"/>
          <p:nvPr/>
        </p:nvSpPr>
        <p:spPr>
          <a:xfrm>
            <a:off x="571500" y="-68753"/>
            <a:ext cx="8001000" cy="769441"/>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Helvetica" charset="0"/>
                <a:ea typeface="+mn-ea"/>
                <a:cs typeface="+mn-cs"/>
              </a:rPr>
              <a:t>CMB-S4</a:t>
            </a:r>
            <a:r>
              <a:rPr kumimoji="0" lang="en-US" sz="44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Helvetica" charset="0"/>
                <a:ea typeface="+mn-ea"/>
                <a:cs typeface="+mn-cs"/>
              </a:rPr>
              <a:t> </a:t>
            </a:r>
            <a:endParaRPr kumimoji="0" lang="en-US" sz="48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Helvetica" charset="0"/>
              <a:ea typeface="+mn-ea"/>
              <a:cs typeface="+mn-cs"/>
            </a:endParaRPr>
          </a:p>
        </p:txBody>
      </p:sp>
      <p:pic>
        <p:nvPicPr>
          <p:cNvPr id="6" name="Picture 5">
            <a:extLst>
              <a:ext uri="{FF2B5EF4-FFF2-40B4-BE49-F238E27FC236}">
                <a16:creationId xmlns:a16="http://schemas.microsoft.com/office/drawing/2014/main" id="{6435BC1C-DDE0-A347-99F5-A495F46CBA67}"/>
              </a:ext>
            </a:extLst>
          </p:cNvPr>
          <p:cNvPicPr>
            <a:picLocks noChangeAspect="1"/>
          </p:cNvPicPr>
          <p:nvPr/>
        </p:nvPicPr>
        <p:blipFill>
          <a:blip r:embed="rId2"/>
          <a:stretch>
            <a:fillRect/>
          </a:stretch>
        </p:blipFill>
        <p:spPr>
          <a:xfrm>
            <a:off x="914400" y="5029200"/>
            <a:ext cx="7796700" cy="1267756"/>
          </a:xfrm>
          <a:prstGeom prst="rect">
            <a:avLst/>
          </a:prstGeom>
        </p:spPr>
      </p:pic>
      <p:pic>
        <p:nvPicPr>
          <p:cNvPr id="7" name="Picture 6" descr="Chart&#10;&#10;Description automatically generated">
            <a:extLst>
              <a:ext uri="{FF2B5EF4-FFF2-40B4-BE49-F238E27FC236}">
                <a16:creationId xmlns:a16="http://schemas.microsoft.com/office/drawing/2014/main" id="{C5F0657D-F13E-1EE1-702F-B8B6CBA8E285}"/>
              </a:ext>
            </a:extLst>
          </p:cNvPr>
          <p:cNvPicPr>
            <a:picLocks noChangeAspect="1"/>
          </p:cNvPicPr>
          <p:nvPr/>
        </p:nvPicPr>
        <p:blipFill>
          <a:blip r:embed="rId3"/>
          <a:stretch>
            <a:fillRect/>
          </a:stretch>
        </p:blipFill>
        <p:spPr>
          <a:xfrm>
            <a:off x="457200" y="914400"/>
            <a:ext cx="8000999" cy="4029670"/>
          </a:xfrm>
          <a:prstGeom prst="rect">
            <a:avLst/>
          </a:prstGeom>
        </p:spPr>
      </p:pic>
      <p:sp>
        <p:nvSpPr>
          <p:cNvPr id="8" name="TextBox 7">
            <a:extLst>
              <a:ext uri="{FF2B5EF4-FFF2-40B4-BE49-F238E27FC236}">
                <a16:creationId xmlns:a16="http://schemas.microsoft.com/office/drawing/2014/main" id="{2ABB5AC4-4251-FAC4-9712-FF8CF53C02B4}"/>
              </a:ext>
            </a:extLst>
          </p:cNvPr>
          <p:cNvSpPr txBox="1"/>
          <p:nvPr/>
        </p:nvSpPr>
        <p:spPr>
          <a:xfrm>
            <a:off x="1066800" y="624830"/>
            <a:ext cx="8001000"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506D1"/>
                </a:solidFill>
                <a:effectLst/>
                <a:uLnTx/>
                <a:uFillTx/>
                <a:latin typeface="Helvetica" charset="0"/>
                <a:ea typeface="+mn-ea"/>
                <a:cs typeface="+mn-cs"/>
              </a:rPr>
              <a:t>Snowmass2021 Cosmic Frontier: CMB Measurements White Paper</a:t>
            </a:r>
            <a:endParaRPr kumimoji="0" lang="en-US" sz="1600" b="0" i="0" u="none" strike="noStrike" kern="1200" cap="none" spc="0" normalizeH="0" baseline="0" noProof="0" dirty="0">
              <a:ln>
                <a:noFill/>
              </a:ln>
              <a:solidFill>
                <a:srgbClr val="000000"/>
              </a:solidFill>
              <a:effectLst/>
              <a:uLnTx/>
              <a:uFillTx/>
              <a:latin typeface="Helvetica" charset="0"/>
              <a:ea typeface="+mn-ea"/>
              <a:cs typeface="+mn-cs"/>
            </a:endParaRPr>
          </a:p>
        </p:txBody>
      </p:sp>
      <p:sp>
        <p:nvSpPr>
          <p:cNvPr id="3" name="Rectangle 2">
            <a:extLst>
              <a:ext uri="{FF2B5EF4-FFF2-40B4-BE49-F238E27FC236}">
                <a16:creationId xmlns:a16="http://schemas.microsoft.com/office/drawing/2014/main" id="{970BD6C4-F53D-266F-7C51-DB6F535A7B0A}"/>
              </a:ext>
            </a:extLst>
          </p:cNvPr>
          <p:cNvSpPr/>
          <p:nvPr/>
        </p:nvSpPr>
        <p:spPr>
          <a:xfrm>
            <a:off x="5174512" y="1219200"/>
            <a:ext cx="2140688" cy="27525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6779345E-F897-CEC6-D70E-C4438B6DC942}"/>
              </a:ext>
            </a:extLst>
          </p:cNvPr>
          <p:cNvPicPr>
            <a:picLocks noChangeAspect="1"/>
          </p:cNvPicPr>
          <p:nvPr/>
        </p:nvPicPr>
        <p:blipFill>
          <a:blip r:embed="rId4"/>
          <a:stretch>
            <a:fillRect/>
          </a:stretch>
        </p:blipFill>
        <p:spPr>
          <a:xfrm>
            <a:off x="5867400" y="1254388"/>
            <a:ext cx="1714499" cy="1956342"/>
          </a:xfrm>
          <a:prstGeom prst="rect">
            <a:avLst/>
          </a:prstGeom>
        </p:spPr>
      </p:pic>
    </p:spTree>
    <p:extLst>
      <p:ext uri="{BB962C8B-B14F-4D97-AF65-F5344CB8AC3E}">
        <p14:creationId xmlns:p14="http://schemas.microsoft.com/office/powerpoint/2010/main" val="27039606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D1F6729-F74C-6896-AE34-219B63207790}"/>
              </a:ext>
            </a:extLst>
          </p:cNvPr>
          <p:cNvSpPr txBox="1"/>
          <p:nvPr/>
        </p:nvSpPr>
        <p:spPr>
          <a:xfrm>
            <a:off x="838200" y="3862134"/>
            <a:ext cx="7780300" cy="707886"/>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1" u="none" strike="noStrike" kern="1200" cap="none" spc="0" normalizeH="0" baseline="0" noProof="0" dirty="0">
                <a:ln>
                  <a:noFill/>
                </a:ln>
                <a:solidFill>
                  <a:srgbClr val="0506D1"/>
                </a:solidFill>
                <a:effectLst/>
                <a:uLnTx/>
                <a:uFillTx/>
                <a:latin typeface="Helvetica" charset="0"/>
                <a:ea typeface="+mn-ea"/>
                <a:cs typeface="+mn-cs"/>
              </a:rPr>
              <a:t>“Despite significant efforts to explore various inflationary scenarios, no single model emerges as a comprehensive solution”</a:t>
            </a:r>
          </a:p>
        </p:txBody>
      </p:sp>
      <p:sp>
        <p:nvSpPr>
          <p:cNvPr id="3" name="TextBox 2">
            <a:extLst>
              <a:ext uri="{FF2B5EF4-FFF2-40B4-BE49-F238E27FC236}">
                <a16:creationId xmlns:a16="http://schemas.microsoft.com/office/drawing/2014/main" id="{6B717DF2-ECEF-13E8-6266-0965A450E277}"/>
              </a:ext>
            </a:extLst>
          </p:cNvPr>
          <p:cNvSpPr txBox="1"/>
          <p:nvPr/>
        </p:nvSpPr>
        <p:spPr>
          <a:xfrm>
            <a:off x="491350" y="2744190"/>
            <a:ext cx="8161300" cy="523220"/>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506D1"/>
                </a:solidFill>
                <a:effectLst/>
                <a:uLnTx/>
                <a:uFillTx/>
                <a:latin typeface="Times New Roman" panose="02020603050405020304" pitchFamily="18" charset="0"/>
                <a:ea typeface="+mn-ea"/>
                <a:cs typeface="Times New Roman" panose="02020603050405020304" pitchFamily="18" charset="0"/>
              </a:rPr>
              <a:t>Inflationary potential as seen from different angles</a:t>
            </a:r>
          </a:p>
        </p:txBody>
      </p:sp>
      <p:sp>
        <p:nvSpPr>
          <p:cNvPr id="4" name="TextBox 3">
            <a:extLst>
              <a:ext uri="{FF2B5EF4-FFF2-40B4-BE49-F238E27FC236}">
                <a16:creationId xmlns:a16="http://schemas.microsoft.com/office/drawing/2014/main" id="{B9C7C2E7-8CF8-FA71-476C-DB4DEAFB365F}"/>
              </a:ext>
            </a:extLst>
          </p:cNvPr>
          <p:cNvSpPr txBox="1"/>
          <p:nvPr/>
        </p:nvSpPr>
        <p:spPr>
          <a:xfrm>
            <a:off x="2819400" y="3352800"/>
            <a:ext cx="6023750" cy="338554"/>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000000"/>
                </a:solidFill>
                <a:effectLst/>
                <a:uLnTx/>
                <a:uFillTx/>
                <a:latin typeface="Helvetica" charset="0"/>
                <a:ea typeface="+mn-ea"/>
                <a:cs typeface="+mn-cs"/>
              </a:rPr>
              <a:t>Giare</a:t>
            </a:r>
            <a:r>
              <a:rPr kumimoji="0" lang="en-US" sz="1600" b="0" i="0" u="none" strike="noStrike" kern="1200" cap="none" spc="0" normalizeH="0" baseline="0" noProof="0" dirty="0">
                <a:ln>
                  <a:noFill/>
                </a:ln>
                <a:solidFill>
                  <a:srgbClr val="000000"/>
                </a:solidFill>
                <a:effectLst/>
                <a:uLnTx/>
                <a:uFillTx/>
                <a:latin typeface="Helvetica" charset="0"/>
                <a:ea typeface="+mn-ea"/>
                <a:cs typeface="+mn-cs"/>
              </a:rPr>
              <a:t>, Pan, Yang, Di Valentino, De </a:t>
            </a:r>
            <a:r>
              <a:rPr kumimoji="0" lang="en-US" sz="1600" b="0" i="0" u="none" strike="noStrike" kern="1200" cap="none" spc="0" normalizeH="0" baseline="0" noProof="0" dirty="0" err="1">
                <a:ln>
                  <a:noFill/>
                </a:ln>
                <a:solidFill>
                  <a:srgbClr val="000000"/>
                </a:solidFill>
                <a:effectLst/>
                <a:uLnTx/>
                <a:uFillTx/>
                <a:latin typeface="Helvetica" charset="0"/>
                <a:ea typeface="+mn-ea"/>
                <a:cs typeface="+mn-cs"/>
              </a:rPr>
              <a:t>Haro</a:t>
            </a:r>
            <a:r>
              <a:rPr kumimoji="0" lang="en-US" sz="1600" b="0" i="0" u="none" strike="noStrike" kern="1200" cap="none" spc="0" normalizeH="0" baseline="0" noProof="0" dirty="0">
                <a:ln>
                  <a:noFill/>
                </a:ln>
                <a:solidFill>
                  <a:srgbClr val="000000"/>
                </a:solidFill>
                <a:effectLst/>
                <a:uLnTx/>
                <a:uFillTx/>
                <a:latin typeface="Helvetica" charset="0"/>
                <a:ea typeface="+mn-ea"/>
                <a:cs typeface="+mn-cs"/>
              </a:rPr>
              <a:t>, Melchiorri  2305.15378</a:t>
            </a:r>
            <a:endParaRPr kumimoji="0" lang="en-US" sz="1600" b="0" i="0" u="sng" strike="noStrike" kern="1200" cap="none" spc="0" normalizeH="0" baseline="0" noProof="0" dirty="0">
              <a:ln>
                <a:noFill/>
              </a:ln>
              <a:solidFill>
                <a:prstClr val="black"/>
              </a:solidFill>
              <a:effectLst/>
              <a:uLnTx/>
              <a:uFillTx/>
              <a:latin typeface="Helvetica" charset="0"/>
              <a:ea typeface="+mn-ea"/>
              <a:cs typeface="+mn-cs"/>
            </a:endParaRPr>
          </a:p>
        </p:txBody>
      </p:sp>
      <p:sp>
        <p:nvSpPr>
          <p:cNvPr id="5" name="TextBox 4">
            <a:extLst>
              <a:ext uri="{FF2B5EF4-FFF2-40B4-BE49-F238E27FC236}">
                <a16:creationId xmlns:a16="http://schemas.microsoft.com/office/drawing/2014/main" id="{347B54F5-C93F-24FC-0C9A-1E0CDC8E8734}"/>
              </a:ext>
            </a:extLst>
          </p:cNvPr>
          <p:cNvSpPr txBox="1"/>
          <p:nvPr/>
        </p:nvSpPr>
        <p:spPr>
          <a:xfrm>
            <a:off x="838200" y="762000"/>
            <a:ext cx="7924800" cy="120032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7B0416"/>
                </a:solidFill>
                <a:effectLst/>
                <a:uLnTx/>
                <a:uFillTx/>
                <a:latin typeface="Helvetica" charset="0"/>
                <a:ea typeface="+mn-ea"/>
                <a:cs typeface="+mn-cs"/>
              </a:rPr>
              <a:t>Some authors trying to address the H0 problem complain that they do not know any inflationary model that could describe a broad range of n</a:t>
            </a:r>
            <a:r>
              <a:rPr kumimoji="0" lang="en-US" sz="2400" b="1" i="0" u="none" strike="noStrike" kern="1200" cap="none" spc="0" normalizeH="0" baseline="-25000" noProof="0" dirty="0">
                <a:ln>
                  <a:noFill/>
                </a:ln>
                <a:solidFill>
                  <a:srgbClr val="7B0416"/>
                </a:solidFill>
                <a:effectLst/>
                <a:uLnTx/>
                <a:uFillTx/>
                <a:latin typeface="Helvetica" charset="0"/>
                <a:ea typeface="+mn-ea"/>
                <a:cs typeface="+mn-cs"/>
              </a:rPr>
              <a:t>s</a:t>
            </a:r>
          </a:p>
        </p:txBody>
      </p:sp>
    </p:spTree>
    <p:extLst>
      <p:ext uri="{BB962C8B-B14F-4D97-AF65-F5344CB8AC3E}">
        <p14:creationId xmlns:p14="http://schemas.microsoft.com/office/powerpoint/2010/main" val="3664011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F5300B-50DC-5507-C35F-AFB33F998774}"/>
              </a:ext>
            </a:extLst>
          </p:cNvPr>
          <p:cNvPicPr>
            <a:picLocks noChangeAspect="1"/>
          </p:cNvPicPr>
          <p:nvPr/>
        </p:nvPicPr>
        <p:blipFill>
          <a:blip r:embed="rId2"/>
          <a:stretch>
            <a:fillRect/>
          </a:stretch>
        </p:blipFill>
        <p:spPr>
          <a:xfrm>
            <a:off x="1371600" y="2057400"/>
            <a:ext cx="6551062" cy="3952823"/>
          </a:xfrm>
          <a:prstGeom prst="rect">
            <a:avLst/>
          </a:prstGeom>
        </p:spPr>
      </p:pic>
      <p:sp>
        <p:nvSpPr>
          <p:cNvPr id="6" name="TextBox 5">
            <a:extLst>
              <a:ext uri="{FF2B5EF4-FFF2-40B4-BE49-F238E27FC236}">
                <a16:creationId xmlns:a16="http://schemas.microsoft.com/office/drawing/2014/main" id="{31C431C7-403F-4BE2-B0D0-17293A5A000D}"/>
              </a:ext>
            </a:extLst>
          </p:cNvPr>
          <p:cNvSpPr txBox="1"/>
          <p:nvPr/>
        </p:nvSpPr>
        <p:spPr>
          <a:xfrm>
            <a:off x="647699" y="304800"/>
            <a:ext cx="8001000" cy="120032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506D1"/>
                </a:solidFill>
                <a:effectLst/>
                <a:uLnTx/>
                <a:uFillTx/>
                <a:latin typeface="Helvetica" charset="0"/>
                <a:ea typeface="+mn-ea"/>
                <a:cs typeface="+mn-cs"/>
              </a:rPr>
              <a:t>A simple polynomial </a:t>
            </a:r>
            <a:r>
              <a:rPr kumimoji="0" lang="en-US" sz="2400" b="1" i="0" u="none" strike="noStrike" kern="1200" cap="none" spc="0" normalizeH="0" baseline="0" noProof="0" dirty="0" err="1">
                <a:ln>
                  <a:noFill/>
                </a:ln>
                <a:solidFill>
                  <a:srgbClr val="0506D1"/>
                </a:solidFill>
                <a:effectLst/>
                <a:uLnTx/>
                <a:uFillTx/>
                <a:latin typeface="Helvetica" charset="0"/>
                <a:ea typeface="+mn-ea"/>
                <a:cs typeface="+mn-cs"/>
              </a:rPr>
              <a:t>superpotential</a:t>
            </a:r>
            <a:r>
              <a:rPr kumimoji="0" lang="en-US" sz="2400" b="1" i="0" u="none" strike="noStrike" kern="1200" cap="none" spc="0" normalizeH="0" baseline="0" noProof="0" dirty="0">
                <a:ln>
                  <a:noFill/>
                </a:ln>
                <a:solidFill>
                  <a:srgbClr val="0506D1"/>
                </a:solidFill>
                <a:effectLst/>
                <a:uLnTx/>
                <a:uFillTx/>
                <a:latin typeface="Helvetica" charset="0"/>
                <a:ea typeface="+mn-ea"/>
                <a:cs typeface="+mn-cs"/>
              </a:rPr>
              <a:t> with 3 parameters can describe the full range of all possible values of A</a:t>
            </a:r>
            <a:r>
              <a:rPr kumimoji="0" lang="en-US" sz="2800" b="1" i="0" u="none" strike="noStrike" kern="1200" cap="none" spc="0" normalizeH="0" baseline="-25000" noProof="0" dirty="0">
                <a:ln>
                  <a:noFill/>
                </a:ln>
                <a:solidFill>
                  <a:srgbClr val="0506D1"/>
                </a:solidFill>
                <a:effectLst/>
                <a:uLnTx/>
                <a:uFillTx/>
                <a:latin typeface="Helvetica" charset="0"/>
                <a:ea typeface="+mn-ea"/>
                <a:cs typeface="+mn-cs"/>
              </a:rPr>
              <a:t>s</a:t>
            </a:r>
            <a:r>
              <a:rPr kumimoji="0" lang="en-US" sz="2400" b="1" i="0" u="none" strike="noStrike" kern="1200" cap="none" spc="0" normalizeH="0" baseline="0" noProof="0" dirty="0">
                <a:ln>
                  <a:noFill/>
                </a:ln>
                <a:solidFill>
                  <a:srgbClr val="0506D1"/>
                </a:solidFill>
                <a:effectLst/>
                <a:uLnTx/>
                <a:uFillTx/>
                <a:latin typeface="Helvetica" charset="0"/>
                <a:ea typeface="+mn-ea"/>
                <a:cs typeface="+mn-cs"/>
              </a:rPr>
              <a:t>, n</a:t>
            </a:r>
            <a:r>
              <a:rPr kumimoji="0" lang="en-US" sz="2400" b="1" i="0" u="none" strike="noStrike" kern="1200" cap="none" spc="0" normalizeH="0" baseline="-25000" noProof="0" dirty="0">
                <a:ln>
                  <a:noFill/>
                </a:ln>
                <a:solidFill>
                  <a:srgbClr val="0506D1"/>
                </a:solidFill>
                <a:effectLst/>
                <a:uLnTx/>
                <a:uFillTx/>
                <a:latin typeface="Helvetica" charset="0"/>
                <a:ea typeface="+mn-ea"/>
                <a:cs typeface="+mn-cs"/>
              </a:rPr>
              <a:t>s</a:t>
            </a:r>
            <a:r>
              <a:rPr kumimoji="0" lang="en-US" sz="2400" b="1" i="0" u="none" strike="noStrike" kern="1200" cap="none" spc="0" normalizeH="0" baseline="0" noProof="0" dirty="0">
                <a:ln>
                  <a:noFill/>
                </a:ln>
                <a:solidFill>
                  <a:srgbClr val="0506D1"/>
                </a:solidFill>
                <a:effectLst/>
                <a:uLnTx/>
                <a:uFillTx/>
                <a:latin typeface="Helvetica" charset="0"/>
                <a:ea typeface="+mn-ea"/>
                <a:cs typeface="+mn-cs"/>
              </a:rPr>
              <a:t> and r, all the way to r = 0 and n</a:t>
            </a:r>
            <a:r>
              <a:rPr kumimoji="0" lang="en-US" sz="2400" b="1" i="0" u="none" strike="noStrike" kern="1200" cap="none" spc="0" normalizeH="0" baseline="-25000" noProof="0" dirty="0">
                <a:ln>
                  <a:noFill/>
                </a:ln>
                <a:solidFill>
                  <a:srgbClr val="0506D1"/>
                </a:solidFill>
                <a:effectLst/>
                <a:uLnTx/>
                <a:uFillTx/>
                <a:latin typeface="Helvetica" charset="0"/>
                <a:ea typeface="+mn-ea"/>
                <a:cs typeface="+mn-cs"/>
              </a:rPr>
              <a:t>s</a:t>
            </a:r>
            <a:r>
              <a:rPr kumimoji="0" lang="en-US" sz="2400" b="1" i="0" u="none" strike="noStrike" kern="1200" cap="none" spc="0" normalizeH="0" baseline="0" noProof="0" dirty="0">
                <a:ln>
                  <a:noFill/>
                </a:ln>
                <a:solidFill>
                  <a:srgbClr val="0506D1"/>
                </a:solidFill>
                <a:effectLst/>
                <a:uLnTx/>
                <a:uFillTx/>
                <a:latin typeface="Helvetica" charset="0"/>
                <a:ea typeface="+mn-ea"/>
                <a:cs typeface="+mn-cs"/>
              </a:rPr>
              <a:t> = 1</a:t>
            </a:r>
          </a:p>
        </p:txBody>
      </p:sp>
      <p:sp>
        <p:nvSpPr>
          <p:cNvPr id="8" name="TextBox 7">
            <a:extLst>
              <a:ext uri="{FF2B5EF4-FFF2-40B4-BE49-F238E27FC236}">
                <a16:creationId xmlns:a16="http://schemas.microsoft.com/office/drawing/2014/main" id="{D1E8CA94-8277-30D6-8B0D-B09DB61391A7}"/>
              </a:ext>
            </a:extLst>
          </p:cNvPr>
          <p:cNvSpPr txBox="1"/>
          <p:nvPr/>
        </p:nvSpPr>
        <p:spPr>
          <a:xfrm>
            <a:off x="6248400" y="1447800"/>
            <a:ext cx="4343400"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a:ea typeface="+mn-ea"/>
                <a:cs typeface="+mn-cs"/>
              </a:rPr>
              <a:t>Kallosh</a:t>
            </a:r>
            <a:r>
              <a:rPr kumimoji="0" lang="en-US" sz="1800" b="0" i="0" u="none" strike="noStrike" kern="1200" cap="none" spc="0" normalizeH="0" baseline="0" noProof="0" dirty="0">
                <a:ln>
                  <a:noFill/>
                </a:ln>
                <a:solidFill>
                  <a:prstClr val="black"/>
                </a:solidFill>
                <a:effectLst/>
                <a:uLnTx/>
                <a:uFillTx/>
                <a:latin typeface="Calibri"/>
                <a:ea typeface="+mn-ea"/>
                <a:cs typeface="+mn-cs"/>
              </a:rPr>
              <a:t>, AL, Westphal  2014</a:t>
            </a:r>
          </a:p>
        </p:txBody>
      </p:sp>
    </p:spTree>
    <p:extLst>
      <p:ext uri="{BB962C8B-B14F-4D97-AF65-F5344CB8AC3E}">
        <p14:creationId xmlns:p14="http://schemas.microsoft.com/office/powerpoint/2010/main" val="25034291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7D97E2-BE6A-ACA3-D46D-50B9841FDFBE}"/>
              </a:ext>
            </a:extLst>
          </p:cNvPr>
          <p:cNvSpPr txBox="1"/>
          <p:nvPr/>
        </p:nvSpPr>
        <p:spPr>
          <a:xfrm>
            <a:off x="1108950" y="1158582"/>
            <a:ext cx="7538049" cy="72840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0506D1"/>
                </a:solidFill>
                <a:effectLst/>
                <a:uLnTx/>
                <a:uFillTx/>
                <a:latin typeface="Helvetica" charset="0"/>
                <a:ea typeface="+mn-ea"/>
                <a:cs typeface="+mn-cs"/>
              </a:rPr>
              <a:t>There is a special class of inflationary models where n</a:t>
            </a:r>
            <a:r>
              <a:rPr kumimoji="0" lang="en-US" sz="3200" b="1" i="0" u="none" strike="noStrike" kern="1200" cap="none" spc="0" normalizeH="0" baseline="-25000" noProof="0" dirty="0">
                <a:ln>
                  <a:noFill/>
                </a:ln>
                <a:solidFill>
                  <a:srgbClr val="0506D1"/>
                </a:solidFill>
                <a:effectLst/>
                <a:uLnTx/>
                <a:uFillTx/>
                <a:latin typeface="Helvetica" charset="0"/>
                <a:ea typeface="+mn-ea"/>
                <a:cs typeface="+mn-cs"/>
              </a:rPr>
              <a:t>s</a:t>
            </a:r>
            <a:r>
              <a:rPr kumimoji="0" lang="en-US" sz="2000" b="1" i="0" u="none" strike="noStrike" kern="1200" cap="none" spc="0" normalizeH="0" baseline="0" noProof="0" dirty="0">
                <a:ln>
                  <a:noFill/>
                </a:ln>
                <a:solidFill>
                  <a:srgbClr val="0506D1"/>
                </a:solidFill>
                <a:effectLst/>
                <a:uLnTx/>
                <a:uFillTx/>
                <a:latin typeface="Helvetica" charset="0"/>
                <a:ea typeface="+mn-ea"/>
                <a:cs typeface="+mn-cs"/>
              </a:rPr>
              <a:t> = 1 is an attractor point: </a:t>
            </a:r>
            <a:r>
              <a:rPr kumimoji="0" lang="en-US" sz="2000" b="1" i="0" u="none" strike="noStrike" kern="1200" cap="none" spc="0" normalizeH="0" baseline="0" noProof="0" dirty="0">
                <a:ln>
                  <a:noFill/>
                </a:ln>
                <a:solidFill>
                  <a:srgbClr val="95051D"/>
                </a:solidFill>
                <a:effectLst/>
                <a:uLnTx/>
                <a:uFillTx/>
                <a:latin typeface="Helvetica" charset="0"/>
                <a:ea typeface="+mn-ea"/>
                <a:cs typeface="+mn-cs"/>
              </a:rPr>
              <a:t>Hybrid Inflation</a:t>
            </a:r>
            <a:endParaRPr kumimoji="0" lang="en-US" sz="2000" b="1" i="0" u="none" strike="noStrike" kern="1200" cap="none" spc="0" normalizeH="0" baseline="0" noProof="0" dirty="0">
              <a:ln>
                <a:noFill/>
              </a:ln>
              <a:solidFill>
                <a:srgbClr val="0506D1"/>
              </a:solidFill>
              <a:effectLst/>
              <a:uLnTx/>
              <a:uFillTx/>
              <a:latin typeface="Helvetica" charset="0"/>
              <a:ea typeface="+mn-ea"/>
              <a:cs typeface="+mn-cs"/>
            </a:endParaRPr>
          </a:p>
        </p:txBody>
      </p:sp>
      <p:pic>
        <p:nvPicPr>
          <p:cNvPr id="5" name="Picture 4">
            <a:extLst>
              <a:ext uri="{FF2B5EF4-FFF2-40B4-BE49-F238E27FC236}">
                <a16:creationId xmlns:a16="http://schemas.microsoft.com/office/drawing/2014/main" id="{77FA43E5-86F0-CF7A-EC33-B4FCBD00B3C8}"/>
              </a:ext>
            </a:extLst>
          </p:cNvPr>
          <p:cNvPicPr>
            <a:picLocks noChangeAspect="1"/>
          </p:cNvPicPr>
          <p:nvPr/>
        </p:nvPicPr>
        <p:blipFill>
          <a:blip r:embed="rId3"/>
          <a:stretch>
            <a:fillRect/>
          </a:stretch>
        </p:blipFill>
        <p:spPr>
          <a:xfrm>
            <a:off x="3886200" y="2220022"/>
            <a:ext cx="5193726" cy="731842"/>
          </a:xfrm>
          <a:prstGeom prst="rect">
            <a:avLst/>
          </a:prstGeom>
        </p:spPr>
      </p:pic>
      <p:sp>
        <p:nvSpPr>
          <p:cNvPr id="6" name="TextBox 5">
            <a:extLst>
              <a:ext uri="{FF2B5EF4-FFF2-40B4-BE49-F238E27FC236}">
                <a16:creationId xmlns:a16="http://schemas.microsoft.com/office/drawing/2014/main" id="{09C3EB19-5495-EE1B-FDD9-E9384A41211C}"/>
              </a:ext>
            </a:extLst>
          </p:cNvPr>
          <p:cNvSpPr txBox="1"/>
          <p:nvPr/>
        </p:nvSpPr>
        <p:spPr>
          <a:xfrm>
            <a:off x="7543800" y="1806947"/>
            <a:ext cx="1752600" cy="30777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95051D"/>
                </a:solidFill>
                <a:effectLst/>
                <a:uLnTx/>
                <a:uFillTx/>
                <a:latin typeface="Helvetica" charset="0"/>
                <a:ea typeface="+mn-ea"/>
                <a:cs typeface="+mn-cs"/>
              </a:rPr>
              <a:t>AL 1991, 1994</a:t>
            </a:r>
          </a:p>
        </p:txBody>
      </p:sp>
      <p:pic>
        <p:nvPicPr>
          <p:cNvPr id="7" name="Picture 6">
            <a:extLst>
              <a:ext uri="{FF2B5EF4-FFF2-40B4-BE49-F238E27FC236}">
                <a16:creationId xmlns:a16="http://schemas.microsoft.com/office/drawing/2014/main" id="{9F77DC7B-6325-0163-D1E8-1CD231DFFF77}"/>
              </a:ext>
            </a:extLst>
          </p:cNvPr>
          <p:cNvPicPr>
            <a:picLocks noChangeAspect="1"/>
          </p:cNvPicPr>
          <p:nvPr/>
        </p:nvPicPr>
        <p:blipFill>
          <a:blip r:embed="rId4"/>
          <a:stretch>
            <a:fillRect/>
          </a:stretch>
        </p:blipFill>
        <p:spPr>
          <a:xfrm>
            <a:off x="4410456" y="4063306"/>
            <a:ext cx="3078973" cy="901164"/>
          </a:xfrm>
          <a:prstGeom prst="rect">
            <a:avLst/>
          </a:prstGeom>
        </p:spPr>
      </p:pic>
      <p:sp>
        <p:nvSpPr>
          <p:cNvPr id="8" name="TextBox 7">
            <a:extLst>
              <a:ext uri="{FF2B5EF4-FFF2-40B4-BE49-F238E27FC236}">
                <a16:creationId xmlns:a16="http://schemas.microsoft.com/office/drawing/2014/main" id="{07EF9246-2502-84D0-01EC-AB0942A04952}"/>
              </a:ext>
            </a:extLst>
          </p:cNvPr>
          <p:cNvSpPr txBox="1"/>
          <p:nvPr/>
        </p:nvSpPr>
        <p:spPr>
          <a:xfrm>
            <a:off x="1059527" y="5278510"/>
            <a:ext cx="7587472" cy="121058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By increasing the uplifting term                                 one can increase V without changing any derivatives of V. Therefore, in the large uplift limit, for generic V we have </a:t>
            </a:r>
            <a:r>
              <a:rPr kumimoji="0" lang="en-US" sz="1800" i="0" u="none" strike="noStrike" kern="1200" cap="none" spc="0" normalizeH="0" baseline="0" noProof="0" dirty="0">
                <a:ln>
                  <a:noFill/>
                </a:ln>
                <a:solidFill>
                  <a:srgbClr val="0506D1"/>
                </a:solidFill>
                <a:effectLst/>
                <a:uLnTx/>
                <a:uFillTx/>
                <a:latin typeface="Helvetica" charset="0"/>
                <a:ea typeface="+mn-ea"/>
                <a:cs typeface="+mn-cs"/>
              </a:rPr>
              <a:t>an</a:t>
            </a: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 </a:t>
            </a:r>
            <a:r>
              <a:rPr kumimoji="0" lang="en-US" sz="1800" b="1" i="0" u="none" strike="noStrike" kern="1200" cap="none" spc="0" normalizeH="0" baseline="0" noProof="0" dirty="0">
                <a:ln>
                  <a:noFill/>
                </a:ln>
                <a:solidFill>
                  <a:srgbClr val="C00000"/>
                </a:solidFill>
                <a:effectLst/>
                <a:uLnTx/>
                <a:uFillTx/>
                <a:latin typeface="Helvetica" charset="0"/>
                <a:ea typeface="+mn-ea"/>
                <a:cs typeface="+mn-cs"/>
              </a:rPr>
              <a:t>attractor prediction n</a:t>
            </a:r>
            <a:r>
              <a:rPr kumimoji="0" lang="en-US" sz="2800" b="1" i="0" u="none" strike="noStrike" kern="1200" cap="none" spc="0" normalizeH="0" baseline="-25000" noProof="0" dirty="0">
                <a:ln>
                  <a:noFill/>
                </a:ln>
                <a:solidFill>
                  <a:srgbClr val="C00000"/>
                </a:solidFill>
                <a:effectLst/>
                <a:uLnTx/>
                <a:uFillTx/>
                <a:latin typeface="Helvetica" charset="0"/>
                <a:ea typeface="+mn-ea"/>
                <a:cs typeface="+mn-cs"/>
              </a:rPr>
              <a:t>s</a:t>
            </a:r>
            <a:r>
              <a:rPr kumimoji="0" lang="en-US" sz="1800" b="1" i="0" u="none" strike="noStrike" kern="1200" cap="none" spc="0" normalizeH="0" baseline="0" noProof="0" dirty="0">
                <a:ln>
                  <a:noFill/>
                </a:ln>
                <a:solidFill>
                  <a:srgbClr val="C00000"/>
                </a:solidFill>
                <a:effectLst/>
                <a:uLnTx/>
                <a:uFillTx/>
                <a:latin typeface="Helvetica" charset="0"/>
                <a:ea typeface="+mn-ea"/>
                <a:cs typeface="+mn-cs"/>
              </a:rPr>
              <a:t> = 1</a:t>
            </a: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Helvetica" charset="0"/>
              <a:ea typeface="+mn-ea"/>
              <a:cs typeface="+mn-cs"/>
            </a:endParaRPr>
          </a:p>
        </p:txBody>
      </p:sp>
      <p:pic>
        <p:nvPicPr>
          <p:cNvPr id="11" name="Picture 10">
            <a:extLst>
              <a:ext uri="{FF2B5EF4-FFF2-40B4-BE49-F238E27FC236}">
                <a16:creationId xmlns:a16="http://schemas.microsoft.com/office/drawing/2014/main" id="{DE9F3C56-C00F-3AD3-E899-042523988390}"/>
              </a:ext>
            </a:extLst>
          </p:cNvPr>
          <p:cNvPicPr>
            <a:picLocks noChangeAspect="1"/>
          </p:cNvPicPr>
          <p:nvPr/>
        </p:nvPicPr>
        <p:blipFill>
          <a:blip r:embed="rId5"/>
          <a:stretch>
            <a:fillRect/>
          </a:stretch>
        </p:blipFill>
        <p:spPr>
          <a:xfrm>
            <a:off x="4419600" y="5278510"/>
            <a:ext cx="1837883" cy="317479"/>
          </a:xfrm>
          <a:prstGeom prst="rect">
            <a:avLst/>
          </a:prstGeom>
        </p:spPr>
      </p:pic>
      <p:sp>
        <p:nvSpPr>
          <p:cNvPr id="9" name="TextBox 8">
            <a:extLst>
              <a:ext uri="{FF2B5EF4-FFF2-40B4-BE49-F238E27FC236}">
                <a16:creationId xmlns:a16="http://schemas.microsoft.com/office/drawing/2014/main" id="{58880B2F-BD28-C787-B8B7-317F096858D2}"/>
              </a:ext>
            </a:extLst>
          </p:cNvPr>
          <p:cNvSpPr txBox="1"/>
          <p:nvPr/>
        </p:nvSpPr>
        <p:spPr>
          <a:xfrm>
            <a:off x="4178874" y="3090446"/>
            <a:ext cx="4468126" cy="67710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For </a:t>
            </a:r>
            <a:r>
              <a:rPr kumimoji="0" lang="en-US" sz="2000" b="0" i="0" u="none" strike="noStrike" kern="1200" cap="none" spc="0" normalizeH="0" baseline="0" noProof="0" dirty="0">
                <a:ln>
                  <a:noFill/>
                </a:ln>
                <a:solidFill>
                  <a:srgbClr val="000000"/>
                </a:solidFill>
                <a:effectLst/>
                <a:uLnTx/>
                <a:uFillTx/>
                <a:latin typeface="Symbol" pitchFamily="2" charset="2"/>
                <a:ea typeface="+mn-ea"/>
                <a:cs typeface="+mn-cs"/>
              </a:rPr>
              <a:t>s</a:t>
            </a: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 = o, it is just the quadratic potential uplifted by M</a:t>
            </a:r>
            <a:r>
              <a:rPr kumimoji="0" lang="en-US" sz="2400" b="0" i="0" u="none" strike="noStrike" kern="1200" cap="none" spc="0" normalizeH="0" baseline="30000" noProof="0" dirty="0">
                <a:ln>
                  <a:noFill/>
                </a:ln>
                <a:solidFill>
                  <a:srgbClr val="000000"/>
                </a:solidFill>
                <a:effectLst/>
                <a:uLnTx/>
                <a:uFillTx/>
                <a:latin typeface="Helvetica" charset="0"/>
                <a:ea typeface="+mn-ea"/>
                <a:cs typeface="+mn-cs"/>
              </a:rPr>
              <a:t>4</a:t>
            </a: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/4</a:t>
            </a:r>
            <a:r>
              <a:rPr kumimoji="0" lang="en-US" sz="1800" b="0" i="0" u="none" strike="noStrike" kern="1200" cap="none" spc="0" normalizeH="0" baseline="0" noProof="0" dirty="0">
                <a:ln>
                  <a:noFill/>
                </a:ln>
                <a:solidFill>
                  <a:srgbClr val="000000"/>
                </a:solidFill>
                <a:effectLst/>
                <a:uLnTx/>
                <a:uFillTx/>
                <a:latin typeface="Symbol" pitchFamily="2" charset="2"/>
                <a:ea typeface="+mn-ea"/>
                <a:cs typeface="+mn-cs"/>
              </a:rPr>
              <a:t>l</a:t>
            </a:r>
          </a:p>
        </p:txBody>
      </p:sp>
      <p:sp>
        <p:nvSpPr>
          <p:cNvPr id="10" name="TextBox 9">
            <a:extLst>
              <a:ext uri="{FF2B5EF4-FFF2-40B4-BE49-F238E27FC236}">
                <a16:creationId xmlns:a16="http://schemas.microsoft.com/office/drawing/2014/main" id="{43EA12B9-0FDB-2CF2-961C-0102FC125024}"/>
              </a:ext>
            </a:extLst>
          </p:cNvPr>
          <p:cNvSpPr txBox="1"/>
          <p:nvPr/>
        </p:nvSpPr>
        <p:spPr>
          <a:xfrm>
            <a:off x="1059527" y="18806"/>
            <a:ext cx="7239000" cy="954107"/>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C00000"/>
                </a:solidFill>
                <a:effectLst>
                  <a:outerShdw blurRad="53975" dist="63500" dir="2700000" algn="tl" rotWithShape="0">
                    <a:srgbClr val="0506D1">
                      <a:alpha val="43000"/>
                    </a:srgbClr>
                  </a:outerShdw>
                </a:effectLst>
                <a:uLnTx/>
                <a:uFillTx/>
                <a:latin typeface="Helvetica" charset="0"/>
                <a:ea typeface="+mn-ea"/>
                <a:cs typeface="+mn-cs"/>
              </a:rPr>
              <a:t>A possible comprehensive solution: Hybrid </a:t>
            </a:r>
            <a:r>
              <a:rPr kumimoji="0" lang="en-US" sz="2800" b="1" i="0" u="none" strike="noStrike" kern="1200" cap="none" spc="0" normalizeH="0" baseline="0" noProof="0" dirty="0">
                <a:ln>
                  <a:noFill/>
                </a:ln>
                <a:solidFill>
                  <a:srgbClr val="C00000"/>
                </a:solidFill>
                <a:effectLst>
                  <a:outerShdw blurRad="53975" dist="63500" dir="2700000" algn="tl" rotWithShape="0">
                    <a:srgbClr val="0506D1">
                      <a:alpha val="43000"/>
                    </a:srgbClr>
                  </a:outerShdw>
                </a:effectLst>
                <a:uLnTx/>
                <a:uFillTx/>
                <a:latin typeface="Symbol" pitchFamily="2" charset="2"/>
              </a:rPr>
              <a:t>a</a:t>
            </a:r>
            <a:r>
              <a:rPr kumimoji="0" lang="en-US" sz="2800" b="1" i="0" u="none" strike="noStrike" kern="1200" cap="none" spc="0" normalizeH="0" baseline="0" noProof="0" dirty="0">
                <a:ln>
                  <a:noFill/>
                </a:ln>
                <a:solidFill>
                  <a:srgbClr val="C00000"/>
                </a:solidFill>
                <a:effectLst>
                  <a:outerShdw blurRad="53975" dist="63500" dir="2700000" algn="tl" rotWithShape="0">
                    <a:srgbClr val="0506D1">
                      <a:alpha val="43000"/>
                    </a:srgbClr>
                  </a:outerShdw>
                </a:effectLst>
                <a:uLnTx/>
                <a:uFillTx/>
                <a:latin typeface="Helvetica" charset="0"/>
                <a:ea typeface="+mn-ea"/>
                <a:cs typeface="+mn-cs"/>
              </a:rPr>
              <a:t>-attractors</a:t>
            </a:r>
          </a:p>
        </p:txBody>
      </p:sp>
      <p:pic>
        <p:nvPicPr>
          <p:cNvPr id="2" name="Picture 1">
            <a:extLst>
              <a:ext uri="{FF2B5EF4-FFF2-40B4-BE49-F238E27FC236}">
                <a16:creationId xmlns:a16="http://schemas.microsoft.com/office/drawing/2014/main" id="{E1247887-5C7C-9A78-A823-6CB31AF53ECF}"/>
              </a:ext>
            </a:extLst>
          </p:cNvPr>
          <p:cNvPicPr>
            <a:picLocks noChangeAspect="1"/>
          </p:cNvPicPr>
          <p:nvPr/>
        </p:nvPicPr>
        <p:blipFill>
          <a:blip r:embed="rId6"/>
          <a:stretch>
            <a:fillRect/>
          </a:stretch>
        </p:blipFill>
        <p:spPr>
          <a:xfrm>
            <a:off x="-76200" y="1771403"/>
            <a:ext cx="4114800" cy="2832265"/>
          </a:xfrm>
          <a:prstGeom prst="rect">
            <a:avLst/>
          </a:prstGeom>
        </p:spPr>
      </p:pic>
      <p:cxnSp>
        <p:nvCxnSpPr>
          <p:cNvPr id="3" name="Straight Arrow Connector 2">
            <a:extLst>
              <a:ext uri="{FF2B5EF4-FFF2-40B4-BE49-F238E27FC236}">
                <a16:creationId xmlns:a16="http://schemas.microsoft.com/office/drawing/2014/main" id="{EABA1282-D796-E9AC-F310-A134CD86169F}"/>
              </a:ext>
            </a:extLst>
          </p:cNvPr>
          <p:cNvCxnSpPr>
            <a:cxnSpLocks/>
          </p:cNvCxnSpPr>
          <p:nvPr/>
        </p:nvCxnSpPr>
        <p:spPr>
          <a:xfrm flipH="1">
            <a:off x="2057400" y="2590342"/>
            <a:ext cx="416704" cy="626620"/>
          </a:xfrm>
          <a:prstGeom prst="straightConnector1">
            <a:avLst/>
          </a:prstGeom>
          <a:ln>
            <a:solidFill>
              <a:srgbClr val="0506D1"/>
            </a:solidFill>
            <a:tailEnd type="triangle"/>
          </a:ln>
        </p:spPr>
        <p:style>
          <a:lnRef idx="3">
            <a:schemeClr val="accent2"/>
          </a:lnRef>
          <a:fillRef idx="0">
            <a:schemeClr val="accent2"/>
          </a:fillRef>
          <a:effectRef idx="2">
            <a:schemeClr val="accent2"/>
          </a:effectRef>
          <a:fontRef idx="minor">
            <a:schemeClr val="tx1"/>
          </a:fontRef>
        </p:style>
      </p:cxnSp>
      <p:cxnSp>
        <p:nvCxnSpPr>
          <p:cNvPr id="13" name="Straight Arrow Connector 12">
            <a:extLst>
              <a:ext uri="{FF2B5EF4-FFF2-40B4-BE49-F238E27FC236}">
                <a16:creationId xmlns:a16="http://schemas.microsoft.com/office/drawing/2014/main" id="{66CDCF66-CFC7-9F0D-3FD5-2EE62D13A75F}"/>
              </a:ext>
            </a:extLst>
          </p:cNvPr>
          <p:cNvCxnSpPr>
            <a:cxnSpLocks/>
          </p:cNvCxnSpPr>
          <p:nvPr/>
        </p:nvCxnSpPr>
        <p:spPr>
          <a:xfrm>
            <a:off x="2057400" y="3524486"/>
            <a:ext cx="522731" cy="738032"/>
          </a:xfrm>
          <a:prstGeom prst="straightConnector1">
            <a:avLst/>
          </a:prstGeom>
          <a:ln>
            <a:solidFill>
              <a:srgbClr val="0506D1"/>
            </a:solidFill>
            <a:tailEnd type="triangle"/>
          </a:ln>
        </p:spPr>
        <p:style>
          <a:lnRef idx="3">
            <a:schemeClr val="accent2"/>
          </a:lnRef>
          <a:fillRef idx="0">
            <a:schemeClr val="accent2"/>
          </a:fillRef>
          <a:effectRef idx="2">
            <a:schemeClr val="accent2"/>
          </a:effectRef>
          <a:fontRef idx="minor">
            <a:schemeClr val="tx1"/>
          </a:fontRef>
        </p:style>
      </p:cxnSp>
      <p:sp>
        <p:nvSpPr>
          <p:cNvPr id="14" name="Oval 13">
            <a:extLst>
              <a:ext uri="{FF2B5EF4-FFF2-40B4-BE49-F238E27FC236}">
                <a16:creationId xmlns:a16="http://schemas.microsoft.com/office/drawing/2014/main" id="{D545C8A6-F66A-A877-7EA6-8F603FF58E05}"/>
              </a:ext>
            </a:extLst>
          </p:cNvPr>
          <p:cNvSpPr/>
          <p:nvPr/>
        </p:nvSpPr>
        <p:spPr>
          <a:xfrm>
            <a:off x="1869295" y="3257642"/>
            <a:ext cx="223809" cy="226164"/>
          </a:xfrm>
          <a:prstGeom prst="ellipse">
            <a:avLst/>
          </a:prstGeom>
          <a:gradFill flip="none" rotWithShape="1">
            <a:gsLst>
              <a:gs pos="0">
                <a:srgbClr val="C00000">
                  <a:shade val="30000"/>
                  <a:satMod val="115000"/>
                </a:srgbClr>
              </a:gs>
              <a:gs pos="33000">
                <a:srgbClr val="C00000">
                  <a:shade val="67500"/>
                  <a:satMod val="115000"/>
                  <a:lumMod val="99000"/>
                </a:srgbClr>
              </a:gs>
              <a:gs pos="100000">
                <a:srgbClr val="C00000">
                  <a:shade val="100000"/>
                  <a:satMod val="115000"/>
                </a:srgbClr>
              </a:gs>
            </a:gsLst>
            <a:lin ang="13500000" scaled="1"/>
            <a:tileRect/>
          </a:gra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3ECA9AF9-FC0A-F294-A7C4-84CECEF5DE8C}"/>
              </a:ext>
            </a:extLst>
          </p:cNvPr>
          <p:cNvSpPr/>
          <p:nvPr/>
        </p:nvSpPr>
        <p:spPr>
          <a:xfrm>
            <a:off x="2432523" y="2439769"/>
            <a:ext cx="147608" cy="155714"/>
          </a:xfrm>
          <a:prstGeom prst="ellipse">
            <a:avLst/>
          </a:prstGeom>
          <a:gradFill flip="none" rotWithShape="1">
            <a:gsLst>
              <a:gs pos="0">
                <a:srgbClr val="C00000">
                  <a:shade val="30000"/>
                  <a:satMod val="115000"/>
                </a:srgbClr>
              </a:gs>
              <a:gs pos="33000">
                <a:srgbClr val="C00000">
                  <a:shade val="67500"/>
                  <a:satMod val="115000"/>
                  <a:lumMod val="99000"/>
                </a:srgbClr>
              </a:gs>
              <a:gs pos="100000">
                <a:srgbClr val="C00000">
                  <a:shade val="100000"/>
                  <a:satMod val="115000"/>
                </a:srgbClr>
              </a:gs>
            </a:gsLst>
            <a:lin ang="13500000" scaled="1"/>
            <a:tileRect/>
          </a:gra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7533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9EBCE2-885F-2811-7B5A-3DFA517B6BE9}"/>
              </a:ext>
            </a:extLst>
          </p:cNvPr>
          <p:cNvSpPr txBox="1"/>
          <p:nvPr/>
        </p:nvSpPr>
        <p:spPr>
          <a:xfrm>
            <a:off x="0" y="61586"/>
            <a:ext cx="9144000" cy="584775"/>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95051D"/>
                </a:solidFill>
                <a:effectLst>
                  <a:outerShdw blurRad="53975" dist="63500" dir="2700000" algn="tl" rotWithShape="0">
                    <a:srgbClr val="0506D1">
                      <a:alpha val="43000"/>
                    </a:srgbClr>
                  </a:outerShdw>
                </a:effectLst>
                <a:uLnTx/>
                <a:uFillTx/>
                <a:latin typeface="Helvetica" charset="0"/>
                <a:ea typeface="+mn-ea"/>
                <a:cs typeface="+mn-cs"/>
              </a:rPr>
              <a:t>Hybrid </a:t>
            </a:r>
            <a:r>
              <a:rPr kumimoji="0" lang="en-US" sz="3200" b="1" i="0" u="none" strike="noStrike" kern="1200" cap="none" spc="0" normalizeH="0" baseline="0" noProof="0" dirty="0">
                <a:ln>
                  <a:noFill/>
                </a:ln>
                <a:solidFill>
                  <a:srgbClr val="95051D"/>
                </a:solidFill>
                <a:effectLst>
                  <a:outerShdw blurRad="53975" dist="63500" dir="2700000" algn="tl" rotWithShape="0">
                    <a:srgbClr val="0506D1">
                      <a:alpha val="43000"/>
                    </a:srgbClr>
                  </a:outerShdw>
                </a:effectLst>
                <a:uLnTx/>
                <a:uFillTx/>
                <a:latin typeface="Symbol" pitchFamily="2" charset="2"/>
                <a:ea typeface="+mn-ea"/>
                <a:cs typeface="+mn-cs"/>
              </a:rPr>
              <a:t>a</a:t>
            </a:r>
            <a:r>
              <a:rPr kumimoji="0" lang="en-US" sz="2800" b="1" i="0" u="none" strike="noStrike" kern="1200" cap="none" spc="0" normalizeH="0" baseline="0" noProof="0" dirty="0">
                <a:ln>
                  <a:noFill/>
                </a:ln>
                <a:solidFill>
                  <a:srgbClr val="95051D"/>
                </a:solidFill>
                <a:effectLst>
                  <a:outerShdw blurRad="53975" dist="63500" dir="2700000" algn="tl" rotWithShape="0">
                    <a:srgbClr val="0506D1">
                      <a:alpha val="43000"/>
                    </a:srgbClr>
                  </a:outerShdw>
                </a:effectLst>
                <a:uLnTx/>
                <a:uFillTx/>
                <a:latin typeface="Helvetica" charset="0"/>
                <a:ea typeface="+mn-ea"/>
                <a:cs typeface="+mn-cs"/>
              </a:rPr>
              <a:t>-attractors:  Two attractor regimes</a:t>
            </a:r>
          </a:p>
        </p:txBody>
      </p:sp>
      <p:sp>
        <p:nvSpPr>
          <p:cNvPr id="8" name="TextBox 7">
            <a:extLst>
              <a:ext uri="{FF2B5EF4-FFF2-40B4-BE49-F238E27FC236}">
                <a16:creationId xmlns:a16="http://schemas.microsoft.com/office/drawing/2014/main" id="{07EF9246-2502-84D0-01EC-AB0942A04952}"/>
              </a:ext>
            </a:extLst>
          </p:cNvPr>
          <p:cNvSpPr txBox="1"/>
          <p:nvPr/>
        </p:nvSpPr>
        <p:spPr>
          <a:xfrm>
            <a:off x="421373" y="2076530"/>
            <a:ext cx="8623540" cy="73866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506D1"/>
                </a:solidFill>
                <a:effectLst/>
                <a:uLnTx/>
                <a:uFillTx/>
                <a:latin typeface="Helvetica" charset="0"/>
                <a:ea typeface="+mn-ea"/>
                <a:cs typeface="+mn-cs"/>
              </a:rPr>
              <a:t>Just as in all </a:t>
            </a:r>
            <a:r>
              <a:rPr kumimoji="0" lang="en-US" sz="2400" b="0" i="0" u="none" strike="noStrike" kern="1200" cap="none" spc="0" normalizeH="0" baseline="0" noProof="0" dirty="0">
                <a:ln>
                  <a:noFill/>
                </a:ln>
                <a:solidFill>
                  <a:srgbClr val="0506D1"/>
                </a:solidFill>
                <a:effectLst/>
                <a:uLnTx/>
                <a:uFillTx/>
                <a:latin typeface="Symbol" pitchFamily="2" charset="2"/>
                <a:ea typeface="+mn-ea"/>
                <a:cs typeface="+mn-cs"/>
              </a:rPr>
              <a:t>a</a:t>
            </a:r>
            <a:r>
              <a:rPr kumimoji="0" lang="en-US" sz="2000" b="0" i="0" u="none" strike="noStrike" kern="1200" cap="none" spc="0" normalizeH="0" baseline="0" noProof="0" dirty="0">
                <a:ln>
                  <a:noFill/>
                </a:ln>
                <a:solidFill>
                  <a:srgbClr val="0506D1"/>
                </a:solidFill>
                <a:effectLst/>
                <a:uLnTx/>
                <a:uFillTx/>
                <a:latin typeface="Helvetica" charset="0"/>
                <a:ea typeface="+mn-ea"/>
                <a:cs typeface="+mn-cs"/>
              </a:rPr>
              <a:t>-attractors, </a:t>
            </a:r>
            <a:r>
              <a:rPr kumimoji="0" lang="en-US" sz="2000" b="0" i="0" u="none" strike="noStrike" kern="1200" cap="none" spc="0" normalizeH="0" baseline="0" noProof="0" dirty="0">
                <a:ln>
                  <a:noFill/>
                </a:ln>
                <a:solidFill>
                  <a:srgbClr val="95051D"/>
                </a:solidFill>
                <a:effectLst/>
                <a:uLnTx/>
                <a:uFillTx/>
                <a:latin typeface="Helvetica" charset="0"/>
                <a:ea typeface="+mn-ea"/>
                <a:cs typeface="+mn-cs"/>
              </a:rPr>
              <a:t>we have a universal large N attractor prediction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 </a:t>
            </a:r>
            <a:endParaRPr kumimoji="0" lang="en-US" sz="1600" b="0" i="0" u="none" strike="noStrike" kern="1200" cap="none" spc="0" normalizeH="0" baseline="0" noProof="0" dirty="0">
              <a:ln>
                <a:noFill/>
              </a:ln>
              <a:solidFill>
                <a:srgbClr val="000000"/>
              </a:solidFill>
              <a:effectLst/>
              <a:uLnTx/>
              <a:uFillTx/>
              <a:latin typeface="Helvetica" charset="0"/>
              <a:ea typeface="+mn-ea"/>
              <a:cs typeface="+mn-cs"/>
            </a:endParaRPr>
          </a:p>
        </p:txBody>
      </p:sp>
      <p:pic>
        <p:nvPicPr>
          <p:cNvPr id="9" name="Picture 8">
            <a:extLst>
              <a:ext uri="{FF2B5EF4-FFF2-40B4-BE49-F238E27FC236}">
                <a16:creationId xmlns:a16="http://schemas.microsoft.com/office/drawing/2014/main" id="{A7F367FF-AF05-7A3D-7A93-EEB4EBDBA767}"/>
              </a:ext>
            </a:extLst>
          </p:cNvPr>
          <p:cNvPicPr>
            <a:picLocks noChangeAspect="1"/>
          </p:cNvPicPr>
          <p:nvPr/>
        </p:nvPicPr>
        <p:blipFill>
          <a:blip r:embed="rId2"/>
          <a:stretch>
            <a:fillRect/>
          </a:stretch>
        </p:blipFill>
        <p:spPr>
          <a:xfrm>
            <a:off x="2244071" y="650436"/>
            <a:ext cx="5382510" cy="866675"/>
          </a:xfrm>
          <a:prstGeom prst="rect">
            <a:avLst/>
          </a:prstGeom>
        </p:spPr>
      </p:pic>
      <p:pic>
        <p:nvPicPr>
          <p:cNvPr id="13" name="Picture 12">
            <a:extLst>
              <a:ext uri="{FF2B5EF4-FFF2-40B4-BE49-F238E27FC236}">
                <a16:creationId xmlns:a16="http://schemas.microsoft.com/office/drawing/2014/main" id="{136A254D-34E0-0D99-A37F-50765F840A10}"/>
              </a:ext>
            </a:extLst>
          </p:cNvPr>
          <p:cNvPicPr>
            <a:picLocks noChangeAspect="1"/>
          </p:cNvPicPr>
          <p:nvPr/>
        </p:nvPicPr>
        <p:blipFill>
          <a:blip r:embed="rId3"/>
          <a:stretch>
            <a:fillRect/>
          </a:stretch>
        </p:blipFill>
        <p:spPr>
          <a:xfrm>
            <a:off x="2566358" y="1488080"/>
            <a:ext cx="4333571" cy="610639"/>
          </a:xfrm>
          <a:prstGeom prst="rect">
            <a:avLst/>
          </a:prstGeom>
        </p:spPr>
      </p:pic>
      <p:pic>
        <p:nvPicPr>
          <p:cNvPr id="14" name="Picture 13">
            <a:extLst>
              <a:ext uri="{FF2B5EF4-FFF2-40B4-BE49-F238E27FC236}">
                <a16:creationId xmlns:a16="http://schemas.microsoft.com/office/drawing/2014/main" id="{F56A4066-0E9E-6B42-0351-28192704B236}"/>
              </a:ext>
            </a:extLst>
          </p:cNvPr>
          <p:cNvPicPr>
            <a:picLocks noChangeAspect="1"/>
          </p:cNvPicPr>
          <p:nvPr/>
        </p:nvPicPr>
        <p:blipFill>
          <a:blip r:embed="rId4"/>
          <a:stretch>
            <a:fillRect/>
          </a:stretch>
        </p:blipFill>
        <p:spPr>
          <a:xfrm>
            <a:off x="2584101" y="2503024"/>
            <a:ext cx="3349963" cy="688999"/>
          </a:xfrm>
          <a:prstGeom prst="rect">
            <a:avLst/>
          </a:prstGeom>
        </p:spPr>
      </p:pic>
      <p:sp>
        <p:nvSpPr>
          <p:cNvPr id="15" name="TextBox 14">
            <a:extLst>
              <a:ext uri="{FF2B5EF4-FFF2-40B4-BE49-F238E27FC236}">
                <a16:creationId xmlns:a16="http://schemas.microsoft.com/office/drawing/2014/main" id="{61790D59-71CC-D6F2-0224-F87859A9BE46}"/>
              </a:ext>
            </a:extLst>
          </p:cNvPr>
          <p:cNvSpPr txBox="1"/>
          <p:nvPr/>
        </p:nvSpPr>
        <p:spPr>
          <a:xfrm>
            <a:off x="421373" y="3070310"/>
            <a:ext cx="8494027" cy="106695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506D1"/>
                </a:solidFill>
                <a:effectLst/>
                <a:uLnTx/>
                <a:uFillTx/>
                <a:latin typeface="Helvetica" charset="0"/>
                <a:ea typeface="+mn-ea"/>
                <a:cs typeface="+mn-cs"/>
              </a:rPr>
              <a:t>However, </a:t>
            </a:r>
            <a:r>
              <a:rPr kumimoji="0" lang="en-US" sz="2000" b="0" i="0" u="none" strike="noStrike" kern="1200" cap="none" spc="0" normalizeH="0" baseline="0" noProof="0" dirty="0">
                <a:ln>
                  <a:noFill/>
                </a:ln>
                <a:solidFill>
                  <a:srgbClr val="95051D"/>
                </a:solidFill>
                <a:effectLst/>
                <a:uLnTx/>
                <a:uFillTx/>
                <a:latin typeface="Helvetica" charset="0"/>
                <a:ea typeface="+mn-ea"/>
                <a:cs typeface="+mn-cs"/>
              </a:rPr>
              <a:t>if uplift is very large</a:t>
            </a:r>
            <a:r>
              <a:rPr kumimoji="0" lang="en-US" sz="2000" b="0" i="0" u="none" strike="noStrike" kern="1200" cap="none" spc="0" normalizeH="0" baseline="0" noProof="0" dirty="0">
                <a:ln>
                  <a:noFill/>
                </a:ln>
                <a:solidFill>
                  <a:srgbClr val="0506D1"/>
                </a:solidFill>
                <a:effectLst/>
                <a:uLnTx/>
                <a:uFillTx/>
                <a:latin typeface="Helvetica" charset="0"/>
                <a:ea typeface="+mn-ea"/>
                <a:cs typeface="+mn-cs"/>
              </a:rPr>
              <a:t>, the last 60 e-</a:t>
            </a:r>
            <a:r>
              <a:rPr kumimoji="0" lang="en-US" sz="2000" b="0" i="0" u="none" strike="noStrike" kern="1200" cap="none" spc="0" normalizeH="0" baseline="0" noProof="0" dirty="0" err="1">
                <a:ln>
                  <a:noFill/>
                </a:ln>
                <a:solidFill>
                  <a:srgbClr val="0506D1"/>
                </a:solidFill>
                <a:effectLst/>
                <a:uLnTx/>
                <a:uFillTx/>
                <a:latin typeface="Helvetica" charset="0"/>
                <a:ea typeface="+mn-ea"/>
                <a:cs typeface="+mn-cs"/>
              </a:rPr>
              <a:t>foldings</a:t>
            </a:r>
            <a:r>
              <a:rPr kumimoji="0" lang="en-US" sz="2000" b="0" i="0" u="none" strike="noStrike" kern="1200" cap="none" spc="0" normalizeH="0" baseline="0" noProof="0" dirty="0">
                <a:ln>
                  <a:noFill/>
                </a:ln>
                <a:solidFill>
                  <a:srgbClr val="0506D1"/>
                </a:solidFill>
                <a:effectLst/>
                <a:uLnTx/>
                <a:uFillTx/>
                <a:latin typeface="Helvetica" charset="0"/>
                <a:ea typeface="+mn-ea"/>
                <a:cs typeface="+mn-cs"/>
              </a:rPr>
              <a:t> occur</a:t>
            </a:r>
            <a:r>
              <a:rPr kumimoji="0" lang="en-US" sz="2000" b="0" i="0" u="none" strike="noStrike" kern="1200" cap="none" spc="0" normalizeH="0" noProof="0" dirty="0">
                <a:ln>
                  <a:noFill/>
                </a:ln>
                <a:solidFill>
                  <a:srgbClr val="0506D1"/>
                </a:solidFill>
                <a:effectLst/>
                <a:uLnTx/>
                <a:uFillTx/>
                <a:latin typeface="Helvetica" charset="0"/>
                <a:ea typeface="+mn-ea"/>
                <a:cs typeface="+mn-cs"/>
              </a:rPr>
              <a:t> at small </a:t>
            </a:r>
            <a:r>
              <a:rPr kumimoji="0" lang="en-US" sz="2400" b="0" i="0" u="none" strike="noStrike" kern="1200" cap="none" spc="0" normalizeH="0" noProof="0" dirty="0">
                <a:ln>
                  <a:noFill/>
                </a:ln>
                <a:solidFill>
                  <a:srgbClr val="0506D1"/>
                </a:solidFill>
                <a:effectLst/>
                <a:uLnTx/>
                <a:uFillTx/>
                <a:latin typeface="Symbol" pitchFamily="2" charset="2"/>
              </a:rPr>
              <a:t>f</a:t>
            </a:r>
            <a:r>
              <a:rPr kumimoji="0" lang="en-US" sz="2000" b="0" i="0" u="none" strike="noStrike" kern="1200" cap="none" spc="0" normalizeH="0" baseline="0" noProof="0" dirty="0">
                <a:ln>
                  <a:noFill/>
                </a:ln>
                <a:solidFill>
                  <a:srgbClr val="0506D1"/>
                </a:solidFill>
                <a:effectLst/>
                <a:uLnTx/>
                <a:uFillTx/>
                <a:latin typeface="Helvetica" charset="0"/>
                <a:ea typeface="+mn-ea"/>
                <a:cs typeface="+mn-cs"/>
              </a:rPr>
              <a:t>.  </a:t>
            </a:r>
            <a:r>
              <a:rPr kumimoji="0" lang="en-US" sz="2000" b="0" i="0" u="none" strike="noStrike" kern="1200" cap="none" spc="0" normalizeH="0" baseline="0" noProof="0" dirty="0">
                <a:ln>
                  <a:noFill/>
                </a:ln>
                <a:solidFill>
                  <a:srgbClr val="95051D"/>
                </a:solidFill>
                <a:effectLst/>
                <a:uLnTx/>
                <a:uFillTx/>
                <a:latin typeface="Helvetica" charset="0"/>
                <a:ea typeface="+mn-ea"/>
                <a:cs typeface="+mn-cs"/>
              </a:rPr>
              <a:t>Then for N ~ 60 one has the standard hybrid inflation prediction n</a:t>
            </a:r>
            <a:r>
              <a:rPr kumimoji="0" lang="en-US" sz="3200" b="0" i="0" u="none" strike="noStrike" kern="1200" cap="none" spc="0" normalizeH="0" baseline="-25000" noProof="0" dirty="0">
                <a:ln>
                  <a:noFill/>
                </a:ln>
                <a:solidFill>
                  <a:srgbClr val="95051D"/>
                </a:solidFill>
                <a:effectLst/>
                <a:uLnTx/>
                <a:uFillTx/>
                <a:latin typeface="Helvetica" charset="0"/>
                <a:ea typeface="+mn-ea"/>
                <a:cs typeface="+mn-cs"/>
              </a:rPr>
              <a:t>s</a:t>
            </a:r>
            <a:r>
              <a:rPr kumimoji="0" lang="en-US" sz="2000" b="0" i="0" u="none" strike="noStrike" kern="1200" cap="none" spc="0" normalizeH="0" baseline="0" noProof="0" dirty="0">
                <a:ln>
                  <a:noFill/>
                </a:ln>
                <a:solidFill>
                  <a:srgbClr val="95051D"/>
                </a:solidFill>
                <a:effectLst/>
                <a:uLnTx/>
                <a:uFillTx/>
                <a:latin typeface="Helvetica" charset="0"/>
                <a:ea typeface="+mn-ea"/>
                <a:cs typeface="+mn-cs"/>
              </a:rPr>
              <a:t> = 1</a:t>
            </a:r>
            <a:r>
              <a:rPr kumimoji="0" lang="en-US" sz="2000" b="0" i="0" u="none" strike="noStrike" kern="1200" cap="none" spc="0" normalizeH="0" baseline="0" noProof="0" dirty="0">
                <a:ln>
                  <a:noFill/>
                </a:ln>
                <a:solidFill>
                  <a:srgbClr val="0506D1"/>
                </a:solidFill>
                <a:effectLst/>
                <a:uLnTx/>
                <a:uFillTx/>
                <a:latin typeface="Helvetica" charset="0"/>
                <a:ea typeface="+mn-ea"/>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 </a:t>
            </a:r>
            <a:endParaRPr kumimoji="0" lang="en-US" sz="1600" b="0" i="0" u="none" strike="noStrike" kern="1200" cap="none" spc="0" normalizeH="0" baseline="0" noProof="0" dirty="0">
              <a:ln>
                <a:noFill/>
              </a:ln>
              <a:solidFill>
                <a:srgbClr val="000000"/>
              </a:solidFill>
              <a:effectLst/>
              <a:uLnTx/>
              <a:uFillTx/>
              <a:latin typeface="Helvetica" charset="0"/>
              <a:ea typeface="+mn-ea"/>
              <a:cs typeface="+mn-cs"/>
            </a:endParaRPr>
          </a:p>
        </p:txBody>
      </p:sp>
      <p:sp>
        <p:nvSpPr>
          <p:cNvPr id="16" name="TextBox 15">
            <a:extLst>
              <a:ext uri="{FF2B5EF4-FFF2-40B4-BE49-F238E27FC236}">
                <a16:creationId xmlns:a16="http://schemas.microsoft.com/office/drawing/2014/main" id="{5674DF4C-F079-01CB-333B-A1CFFE8996D2}"/>
              </a:ext>
            </a:extLst>
          </p:cNvPr>
          <p:cNvSpPr txBox="1"/>
          <p:nvPr/>
        </p:nvSpPr>
        <p:spPr>
          <a:xfrm>
            <a:off x="474996" y="3852234"/>
            <a:ext cx="8103080" cy="72840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Helvetica" charset="0"/>
                <a:ea typeface="+mn-ea"/>
                <a:cs typeface="+mn-cs"/>
              </a:rPr>
              <a:t>Thus, by changing </a:t>
            </a:r>
            <a:r>
              <a:rPr kumimoji="0" lang="en-US" sz="2000" b="0" i="0" u="none" strike="noStrike" kern="1200" cap="none" spc="0" normalizeH="0" baseline="0" noProof="0" dirty="0" err="1">
                <a:ln>
                  <a:noFill/>
                </a:ln>
                <a:solidFill>
                  <a:prstClr val="black"/>
                </a:solidFill>
                <a:effectLst/>
                <a:uLnTx/>
                <a:uFillTx/>
                <a:latin typeface="Helvetica" charset="0"/>
                <a:ea typeface="+mn-ea"/>
                <a:cs typeface="+mn-cs"/>
              </a:rPr>
              <a:t>V</a:t>
            </a:r>
            <a:r>
              <a:rPr kumimoji="0" lang="en-US" sz="2000" b="0" i="0" u="none" strike="noStrike" kern="1200" cap="none" spc="0" normalizeH="0" baseline="-25000" noProof="0" dirty="0" err="1">
                <a:ln>
                  <a:noFill/>
                </a:ln>
                <a:solidFill>
                  <a:prstClr val="black"/>
                </a:solidFill>
                <a:effectLst/>
                <a:uLnTx/>
                <a:uFillTx/>
                <a:latin typeface="Helvetica" charset="0"/>
                <a:ea typeface="+mn-ea"/>
                <a:cs typeface="+mn-cs"/>
              </a:rPr>
              <a:t>uplift</a:t>
            </a:r>
            <a:r>
              <a:rPr kumimoji="0" lang="en-US" sz="2000" b="0" i="0" u="none" strike="noStrike" kern="1200" cap="none" spc="0" normalizeH="0" baseline="0" noProof="0" dirty="0">
                <a:ln>
                  <a:noFill/>
                </a:ln>
                <a:solidFill>
                  <a:prstClr val="black"/>
                </a:solidFill>
                <a:effectLst/>
                <a:uLnTx/>
                <a:uFillTx/>
                <a:latin typeface="Helvetica" charset="0"/>
                <a:ea typeface="+mn-ea"/>
                <a:cs typeface="+mn-cs"/>
              </a:rPr>
              <a:t> one can obtain any value of n</a:t>
            </a:r>
            <a:r>
              <a:rPr kumimoji="0" lang="en-US" sz="3200" b="0" i="0" u="none" strike="noStrike" kern="1200" cap="none" spc="0" normalizeH="0" baseline="-25000" noProof="0" dirty="0">
                <a:ln>
                  <a:noFill/>
                </a:ln>
                <a:solidFill>
                  <a:prstClr val="black"/>
                </a:solidFill>
                <a:effectLst/>
                <a:uLnTx/>
                <a:uFillTx/>
                <a:latin typeface="Helvetica" charset="0"/>
                <a:ea typeface="+mn-ea"/>
                <a:cs typeface="+mn-cs"/>
              </a:rPr>
              <a:t>s</a:t>
            </a:r>
            <a:r>
              <a:rPr kumimoji="0" lang="en-US" sz="2000" b="0" i="0" u="none" strike="noStrike" kern="1200" cap="none" spc="0" normalizeH="0" baseline="0" noProof="0" dirty="0">
                <a:ln>
                  <a:noFill/>
                </a:ln>
                <a:solidFill>
                  <a:prstClr val="black"/>
                </a:solidFill>
                <a:effectLst/>
                <a:uLnTx/>
                <a:uFillTx/>
                <a:latin typeface="Helvetica" charset="0"/>
                <a:ea typeface="+mn-ea"/>
                <a:cs typeface="+mn-cs"/>
              </a:rPr>
              <a:t> in the range between the two attractor predictions</a:t>
            </a:r>
          </a:p>
        </p:txBody>
      </p:sp>
      <p:pic>
        <p:nvPicPr>
          <p:cNvPr id="20" name="Picture 19">
            <a:extLst>
              <a:ext uri="{FF2B5EF4-FFF2-40B4-BE49-F238E27FC236}">
                <a16:creationId xmlns:a16="http://schemas.microsoft.com/office/drawing/2014/main" id="{622A7B76-CB76-5BE2-08E2-4D4776DCBCBD}"/>
              </a:ext>
            </a:extLst>
          </p:cNvPr>
          <p:cNvPicPr>
            <a:picLocks noChangeAspect="1"/>
          </p:cNvPicPr>
          <p:nvPr/>
        </p:nvPicPr>
        <p:blipFill>
          <a:blip r:embed="rId5"/>
          <a:stretch>
            <a:fillRect/>
          </a:stretch>
        </p:blipFill>
        <p:spPr>
          <a:xfrm>
            <a:off x="3283858" y="4686280"/>
            <a:ext cx="2331440" cy="706817"/>
          </a:xfrm>
          <a:prstGeom prst="rect">
            <a:avLst/>
          </a:prstGeom>
        </p:spPr>
      </p:pic>
      <p:sp>
        <p:nvSpPr>
          <p:cNvPr id="21" name="TextBox 20">
            <a:extLst>
              <a:ext uri="{FF2B5EF4-FFF2-40B4-BE49-F238E27FC236}">
                <a16:creationId xmlns:a16="http://schemas.microsoft.com/office/drawing/2014/main" id="{7C222F3B-F446-56AB-2E8B-47AE869C465E}"/>
              </a:ext>
            </a:extLst>
          </p:cNvPr>
          <p:cNvSpPr txBox="1"/>
          <p:nvPr/>
        </p:nvSpPr>
        <p:spPr>
          <a:xfrm>
            <a:off x="533400" y="5446123"/>
            <a:ext cx="8171916" cy="1077218"/>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95051D"/>
                </a:solidFill>
                <a:effectLst/>
                <a:uLnTx/>
                <a:uFillTx/>
                <a:latin typeface="Helvetica" charset="0"/>
                <a:ea typeface="+mn-ea"/>
                <a:cs typeface="+mn-cs"/>
              </a:rPr>
              <a:t>Hybrid attractors are more complicated than the simplest </a:t>
            </a:r>
            <a:r>
              <a:rPr kumimoji="0" lang="en-US" sz="2400" b="0" i="0" u="none" strike="noStrike" kern="1200" cap="none" spc="0" normalizeH="0" baseline="0" noProof="0" dirty="0">
                <a:ln>
                  <a:noFill/>
                </a:ln>
                <a:solidFill>
                  <a:srgbClr val="95051D"/>
                </a:solidFill>
                <a:effectLst/>
                <a:uLnTx/>
                <a:uFillTx/>
                <a:latin typeface="Symbol" pitchFamily="2" charset="2"/>
                <a:ea typeface="+mn-ea"/>
                <a:cs typeface="+mn-cs"/>
              </a:rPr>
              <a:t>a</a:t>
            </a:r>
            <a:r>
              <a:rPr kumimoji="0" lang="en-US" sz="2000" b="0" i="0" u="none" strike="noStrike" kern="1200" cap="none" spc="0" normalizeH="0" baseline="0" noProof="0" dirty="0">
                <a:ln>
                  <a:noFill/>
                </a:ln>
                <a:solidFill>
                  <a:srgbClr val="95051D"/>
                </a:solidFill>
                <a:effectLst/>
                <a:uLnTx/>
                <a:uFillTx/>
                <a:latin typeface="Helvetica" charset="0"/>
                <a:ea typeface="+mn-ea"/>
                <a:cs typeface="+mn-cs"/>
              </a:rPr>
              <a:t>-attractors. However, if H</a:t>
            </a:r>
            <a:r>
              <a:rPr kumimoji="0" lang="en-US" sz="2400" b="0" i="0" u="none" strike="noStrike" kern="1200" cap="none" spc="0" normalizeH="0" baseline="-25000" noProof="0" dirty="0">
                <a:ln>
                  <a:noFill/>
                </a:ln>
                <a:solidFill>
                  <a:srgbClr val="95051D"/>
                </a:solidFill>
                <a:effectLst/>
                <a:uLnTx/>
                <a:uFillTx/>
                <a:latin typeface="Helvetica" charset="0"/>
                <a:ea typeface="+mn-ea"/>
                <a:cs typeface="+mn-cs"/>
              </a:rPr>
              <a:t>0</a:t>
            </a:r>
            <a:r>
              <a:rPr kumimoji="0" lang="en-US" sz="2000" b="0" i="0" u="none" strike="noStrike" kern="1200" cap="none" spc="0" normalizeH="0" baseline="0" noProof="0" dirty="0">
                <a:ln>
                  <a:noFill/>
                </a:ln>
                <a:solidFill>
                  <a:srgbClr val="95051D"/>
                </a:solidFill>
                <a:effectLst/>
                <a:uLnTx/>
                <a:uFillTx/>
                <a:latin typeface="Helvetica" charset="0"/>
                <a:ea typeface="+mn-ea"/>
                <a:cs typeface="+mn-cs"/>
              </a:rPr>
              <a:t> problem is real, this flexibility may be desirable.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latin typeface="Helvetica" charset="0"/>
                <a:ea typeface="+mn-ea"/>
                <a:cs typeface="+mn-cs"/>
              </a:rPr>
              <a:t> </a:t>
            </a:r>
            <a:endParaRPr kumimoji="0" lang="en-US" sz="1600" b="0" i="0" u="none" strike="noStrike" kern="1200" cap="none" spc="0" normalizeH="0" baseline="0" noProof="0" dirty="0">
              <a:ln>
                <a:noFill/>
              </a:ln>
              <a:solidFill>
                <a:srgbClr val="000000"/>
              </a:solidFill>
              <a:effectLst/>
              <a:uLnTx/>
              <a:uFillTx/>
              <a:latin typeface="Helvetica" charset="0"/>
              <a:ea typeface="+mn-ea"/>
              <a:cs typeface="+mn-cs"/>
            </a:endParaRPr>
          </a:p>
        </p:txBody>
      </p:sp>
      <p:sp>
        <p:nvSpPr>
          <p:cNvPr id="3" name="TextBox 2">
            <a:extLst>
              <a:ext uri="{FF2B5EF4-FFF2-40B4-BE49-F238E27FC236}">
                <a16:creationId xmlns:a16="http://schemas.microsoft.com/office/drawing/2014/main" id="{AB72A653-F79D-C2EC-9CEB-CD671F2CB9C6}"/>
              </a:ext>
            </a:extLst>
          </p:cNvPr>
          <p:cNvSpPr txBox="1"/>
          <p:nvPr/>
        </p:nvSpPr>
        <p:spPr>
          <a:xfrm>
            <a:off x="6223892" y="4852453"/>
            <a:ext cx="2341218"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0506D1"/>
                </a:solidFill>
                <a:effectLst/>
                <a:uLnTx/>
                <a:uFillTx/>
                <a:latin typeface="Helvetica" charset="0"/>
                <a:ea typeface="+mn-ea"/>
                <a:cs typeface="+mn-cs"/>
              </a:rPr>
              <a:t>Kallosh</a:t>
            </a:r>
            <a:r>
              <a:rPr kumimoji="0" lang="en-US" sz="1600" b="0" i="0" u="none" strike="noStrike" kern="1200" cap="none" spc="0" normalizeH="0" baseline="0" noProof="0" dirty="0">
                <a:ln>
                  <a:noFill/>
                </a:ln>
                <a:solidFill>
                  <a:srgbClr val="0506D1"/>
                </a:solidFill>
                <a:effectLst/>
                <a:uLnTx/>
                <a:uFillTx/>
                <a:latin typeface="Helvetica" charset="0"/>
                <a:ea typeface="+mn-ea"/>
                <a:cs typeface="+mn-cs"/>
              </a:rPr>
              <a:t>, AL 2204.02425</a:t>
            </a:r>
          </a:p>
        </p:txBody>
      </p:sp>
    </p:spTree>
    <p:extLst>
      <p:ext uri="{BB962C8B-B14F-4D97-AF65-F5344CB8AC3E}">
        <p14:creationId xmlns:p14="http://schemas.microsoft.com/office/powerpoint/2010/main" val="304559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1" grpId="0"/>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277146B-A37A-7F48-93F4-24FAE1D0F197}"/>
              </a:ext>
            </a:extLst>
          </p:cNvPr>
          <p:cNvSpPr txBox="1"/>
          <p:nvPr/>
        </p:nvSpPr>
        <p:spPr>
          <a:xfrm>
            <a:off x="571500" y="-68753"/>
            <a:ext cx="8001000" cy="769441"/>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Helvetica" charset="0"/>
                <a:ea typeface="+mn-ea"/>
                <a:cs typeface="+mn-cs"/>
              </a:rPr>
              <a:t>CMB-S4</a:t>
            </a:r>
            <a:r>
              <a:rPr kumimoji="0" lang="en-US" sz="44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Helvetica" charset="0"/>
                <a:ea typeface="+mn-ea"/>
                <a:cs typeface="+mn-cs"/>
              </a:rPr>
              <a:t> </a:t>
            </a:r>
            <a:endParaRPr kumimoji="0" lang="en-US" sz="4800" b="1" i="0" u="none" strike="noStrike" kern="1200" cap="none" spc="0" normalizeH="0" baseline="0" noProof="0" dirty="0">
              <a:ln>
                <a:noFill/>
              </a:ln>
              <a:solidFill>
                <a:srgbClr val="800000"/>
              </a:solidFill>
              <a:effectLst>
                <a:outerShdw blurRad="190500" dist="88900" dir="2700000" algn="tl" rotWithShape="0">
                  <a:srgbClr val="0506D1">
                    <a:alpha val="76000"/>
                  </a:srgbClr>
                </a:outerShdw>
              </a:effectLst>
              <a:uLnTx/>
              <a:uFillTx/>
              <a:latin typeface="Helvetica" charset="0"/>
              <a:ea typeface="+mn-ea"/>
              <a:cs typeface="+mn-cs"/>
            </a:endParaRPr>
          </a:p>
        </p:txBody>
      </p:sp>
      <p:pic>
        <p:nvPicPr>
          <p:cNvPr id="6" name="Picture 5">
            <a:extLst>
              <a:ext uri="{FF2B5EF4-FFF2-40B4-BE49-F238E27FC236}">
                <a16:creationId xmlns:a16="http://schemas.microsoft.com/office/drawing/2014/main" id="{6435BC1C-DDE0-A347-99F5-A495F46CBA67}"/>
              </a:ext>
            </a:extLst>
          </p:cNvPr>
          <p:cNvPicPr>
            <a:picLocks noChangeAspect="1"/>
          </p:cNvPicPr>
          <p:nvPr/>
        </p:nvPicPr>
        <p:blipFill>
          <a:blip r:embed="rId2"/>
          <a:stretch>
            <a:fillRect/>
          </a:stretch>
        </p:blipFill>
        <p:spPr>
          <a:xfrm>
            <a:off x="914400" y="5029200"/>
            <a:ext cx="7796700" cy="1267756"/>
          </a:xfrm>
          <a:prstGeom prst="rect">
            <a:avLst/>
          </a:prstGeom>
        </p:spPr>
      </p:pic>
      <p:pic>
        <p:nvPicPr>
          <p:cNvPr id="7" name="Picture 6" descr="Chart&#10;&#10;Description automatically generated">
            <a:extLst>
              <a:ext uri="{FF2B5EF4-FFF2-40B4-BE49-F238E27FC236}">
                <a16:creationId xmlns:a16="http://schemas.microsoft.com/office/drawing/2014/main" id="{C5F0657D-F13E-1EE1-702F-B8B6CBA8E285}"/>
              </a:ext>
            </a:extLst>
          </p:cNvPr>
          <p:cNvPicPr>
            <a:picLocks noChangeAspect="1"/>
          </p:cNvPicPr>
          <p:nvPr/>
        </p:nvPicPr>
        <p:blipFill>
          <a:blip r:embed="rId3"/>
          <a:stretch>
            <a:fillRect/>
          </a:stretch>
        </p:blipFill>
        <p:spPr>
          <a:xfrm>
            <a:off x="457200" y="914400"/>
            <a:ext cx="8000999" cy="4029670"/>
          </a:xfrm>
          <a:prstGeom prst="rect">
            <a:avLst/>
          </a:prstGeom>
        </p:spPr>
      </p:pic>
      <p:sp>
        <p:nvSpPr>
          <p:cNvPr id="8" name="TextBox 7">
            <a:extLst>
              <a:ext uri="{FF2B5EF4-FFF2-40B4-BE49-F238E27FC236}">
                <a16:creationId xmlns:a16="http://schemas.microsoft.com/office/drawing/2014/main" id="{2ABB5AC4-4251-FAC4-9712-FF8CF53C02B4}"/>
              </a:ext>
            </a:extLst>
          </p:cNvPr>
          <p:cNvSpPr txBox="1"/>
          <p:nvPr/>
        </p:nvSpPr>
        <p:spPr>
          <a:xfrm>
            <a:off x="1066800" y="624830"/>
            <a:ext cx="8001000"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0506D1"/>
                </a:solidFill>
                <a:effectLst/>
                <a:uLnTx/>
                <a:uFillTx/>
                <a:latin typeface="Helvetica" charset="0"/>
                <a:ea typeface="+mn-ea"/>
                <a:cs typeface="+mn-cs"/>
              </a:rPr>
              <a:t>Snowmass2021 Cosmic Frontier: CMB Measurements White Paper</a:t>
            </a:r>
            <a:endParaRPr kumimoji="0" lang="en-US" sz="1600" b="0" i="0" u="none" strike="noStrike" kern="1200" cap="none" spc="0" normalizeH="0" baseline="0" noProof="0" dirty="0">
              <a:ln>
                <a:noFill/>
              </a:ln>
              <a:solidFill>
                <a:srgbClr val="000000"/>
              </a:solidFill>
              <a:effectLst/>
              <a:uLnTx/>
              <a:uFillTx/>
              <a:latin typeface="Helvetica" charset="0"/>
              <a:ea typeface="+mn-ea"/>
              <a:cs typeface="+mn-cs"/>
            </a:endParaRPr>
          </a:p>
        </p:txBody>
      </p:sp>
      <p:sp>
        <p:nvSpPr>
          <p:cNvPr id="3" name="Rectangle 2">
            <a:extLst>
              <a:ext uri="{FF2B5EF4-FFF2-40B4-BE49-F238E27FC236}">
                <a16:creationId xmlns:a16="http://schemas.microsoft.com/office/drawing/2014/main" id="{970BD6C4-F53D-266F-7C51-DB6F535A7B0A}"/>
              </a:ext>
            </a:extLst>
          </p:cNvPr>
          <p:cNvSpPr/>
          <p:nvPr/>
        </p:nvSpPr>
        <p:spPr>
          <a:xfrm>
            <a:off x="5174512" y="1219200"/>
            <a:ext cx="2140688" cy="27525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6779345E-F897-CEC6-D70E-C4438B6DC942}"/>
              </a:ext>
            </a:extLst>
          </p:cNvPr>
          <p:cNvPicPr>
            <a:picLocks noChangeAspect="1"/>
          </p:cNvPicPr>
          <p:nvPr/>
        </p:nvPicPr>
        <p:blipFill>
          <a:blip r:embed="rId4"/>
          <a:stretch>
            <a:fillRect/>
          </a:stretch>
        </p:blipFill>
        <p:spPr>
          <a:xfrm>
            <a:off x="5867400" y="1254388"/>
            <a:ext cx="1714499" cy="1956342"/>
          </a:xfrm>
          <a:prstGeom prst="rect">
            <a:avLst/>
          </a:prstGeom>
        </p:spPr>
      </p:pic>
      <p:pic>
        <p:nvPicPr>
          <p:cNvPr id="13" name="Picture 12">
            <a:extLst>
              <a:ext uri="{FF2B5EF4-FFF2-40B4-BE49-F238E27FC236}">
                <a16:creationId xmlns:a16="http://schemas.microsoft.com/office/drawing/2014/main" id="{3033B416-DB9E-36AF-3AEB-4EC33396A676}"/>
              </a:ext>
            </a:extLst>
          </p:cNvPr>
          <p:cNvPicPr>
            <a:picLocks noChangeAspect="1"/>
          </p:cNvPicPr>
          <p:nvPr/>
        </p:nvPicPr>
        <p:blipFill>
          <a:blip r:embed="rId5"/>
          <a:stretch>
            <a:fillRect/>
          </a:stretch>
        </p:blipFill>
        <p:spPr>
          <a:xfrm>
            <a:off x="2819400" y="2362200"/>
            <a:ext cx="5334000" cy="1997462"/>
          </a:xfrm>
          <a:prstGeom prst="rect">
            <a:avLst/>
          </a:prstGeom>
        </p:spPr>
      </p:pic>
      <p:sp>
        <p:nvSpPr>
          <p:cNvPr id="14" name="TextBox 13">
            <a:extLst>
              <a:ext uri="{FF2B5EF4-FFF2-40B4-BE49-F238E27FC236}">
                <a16:creationId xmlns:a16="http://schemas.microsoft.com/office/drawing/2014/main" id="{AF6CC064-110E-2FBE-0149-31EF88510F9E}"/>
              </a:ext>
            </a:extLst>
          </p:cNvPr>
          <p:cNvSpPr txBox="1"/>
          <p:nvPr/>
        </p:nvSpPr>
        <p:spPr>
          <a:xfrm>
            <a:off x="3976134" y="3270901"/>
            <a:ext cx="240384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1" i="0" u="none" strike="noStrike" kern="1200" cap="none" spc="0" normalizeH="0" baseline="0" noProof="0" dirty="0">
                <a:ln>
                  <a:noFill/>
                </a:ln>
                <a:solidFill>
                  <a:srgbClr val="AB0320"/>
                </a:solidFill>
                <a:effectLst/>
                <a:uLnTx/>
                <a:uFillTx/>
                <a:latin typeface="Helvetica" charset="0"/>
                <a:ea typeface="+mn-ea"/>
                <a:cs typeface="+mn-cs"/>
              </a:rPr>
              <a:t>Hybrid attractors</a:t>
            </a:r>
          </a:p>
        </p:txBody>
      </p:sp>
    </p:spTree>
    <p:extLst>
      <p:ext uri="{BB962C8B-B14F-4D97-AF65-F5344CB8AC3E}">
        <p14:creationId xmlns:p14="http://schemas.microsoft.com/office/powerpoint/2010/main" val="29478952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9EBCE2-885F-2811-7B5A-3DFA517B6BE9}"/>
              </a:ext>
            </a:extLst>
          </p:cNvPr>
          <p:cNvSpPr txBox="1"/>
          <p:nvPr/>
        </p:nvSpPr>
        <p:spPr>
          <a:xfrm>
            <a:off x="76200" y="-17253"/>
            <a:ext cx="9144000" cy="584775"/>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95051D"/>
                </a:solidFill>
                <a:effectLst>
                  <a:outerShdw blurRad="53975" dist="63500" dir="2700000" algn="tl" rotWithShape="0">
                    <a:srgbClr val="0506D1">
                      <a:alpha val="43000"/>
                    </a:srgbClr>
                  </a:outerShdw>
                </a:effectLst>
                <a:uLnTx/>
                <a:uFillTx/>
                <a:latin typeface="Helvetica" charset="0"/>
                <a:ea typeface="+mn-ea"/>
                <a:cs typeface="+mn-cs"/>
              </a:rPr>
              <a:t>Hybrid </a:t>
            </a:r>
            <a:r>
              <a:rPr kumimoji="0" lang="en-US" sz="3200" b="1" i="0" u="none" strike="noStrike" kern="1200" cap="none" spc="0" normalizeH="0" baseline="0" noProof="0" dirty="0">
                <a:ln>
                  <a:noFill/>
                </a:ln>
                <a:solidFill>
                  <a:srgbClr val="95051D"/>
                </a:solidFill>
                <a:effectLst>
                  <a:outerShdw blurRad="53975" dist="63500" dir="2700000" algn="tl" rotWithShape="0">
                    <a:srgbClr val="0506D1">
                      <a:alpha val="43000"/>
                    </a:srgbClr>
                  </a:outerShdw>
                </a:effectLst>
                <a:uLnTx/>
                <a:uFillTx/>
                <a:latin typeface="Symbol" pitchFamily="2" charset="2"/>
                <a:ea typeface="+mn-ea"/>
                <a:cs typeface="+mn-cs"/>
              </a:rPr>
              <a:t>a</a:t>
            </a:r>
            <a:r>
              <a:rPr kumimoji="0" lang="en-US" sz="2800" b="1" i="0" u="none" strike="noStrike" kern="1200" cap="none" spc="0" normalizeH="0" baseline="0" noProof="0" dirty="0">
                <a:ln>
                  <a:noFill/>
                </a:ln>
                <a:solidFill>
                  <a:srgbClr val="95051D"/>
                </a:solidFill>
                <a:effectLst>
                  <a:outerShdw blurRad="53975" dist="63500" dir="2700000" algn="tl" rotWithShape="0">
                    <a:srgbClr val="0506D1">
                      <a:alpha val="43000"/>
                    </a:srgbClr>
                  </a:outerShdw>
                </a:effectLst>
                <a:uLnTx/>
                <a:uFillTx/>
                <a:latin typeface="Helvetica" charset="0"/>
                <a:ea typeface="+mn-ea"/>
                <a:cs typeface="+mn-cs"/>
              </a:rPr>
              <a:t> attractors:  New possibilities</a:t>
            </a:r>
          </a:p>
        </p:txBody>
      </p:sp>
      <p:pic>
        <p:nvPicPr>
          <p:cNvPr id="4" name="Picture 3" descr="Chart, surface chart&#10;&#10;Description automatically generated">
            <a:extLst>
              <a:ext uri="{FF2B5EF4-FFF2-40B4-BE49-F238E27FC236}">
                <a16:creationId xmlns:a16="http://schemas.microsoft.com/office/drawing/2014/main" id="{F80AAD98-CE77-4313-367D-E3941A001B5F}"/>
              </a:ext>
            </a:extLst>
          </p:cNvPr>
          <p:cNvPicPr>
            <a:picLocks noChangeAspect="1"/>
          </p:cNvPicPr>
          <p:nvPr/>
        </p:nvPicPr>
        <p:blipFill>
          <a:blip r:embed="rId2"/>
          <a:stretch>
            <a:fillRect/>
          </a:stretch>
        </p:blipFill>
        <p:spPr>
          <a:xfrm>
            <a:off x="170845" y="528195"/>
            <a:ext cx="3289069" cy="2460665"/>
          </a:xfrm>
          <a:prstGeom prst="rect">
            <a:avLst/>
          </a:prstGeom>
        </p:spPr>
      </p:pic>
      <p:sp>
        <p:nvSpPr>
          <p:cNvPr id="3" name="TextBox 2">
            <a:extLst>
              <a:ext uri="{FF2B5EF4-FFF2-40B4-BE49-F238E27FC236}">
                <a16:creationId xmlns:a16="http://schemas.microsoft.com/office/drawing/2014/main" id="{B61DB473-1781-77D7-198E-4A272ADE8F5D}"/>
              </a:ext>
            </a:extLst>
          </p:cNvPr>
          <p:cNvSpPr txBox="1"/>
          <p:nvPr/>
        </p:nvSpPr>
        <p:spPr>
          <a:xfrm>
            <a:off x="362555" y="3334789"/>
            <a:ext cx="8610600" cy="64633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95051D"/>
                </a:solidFill>
                <a:effectLst/>
                <a:uLnTx/>
                <a:uFillTx/>
                <a:latin typeface="Helvetica" charset="0"/>
                <a:ea typeface="+mn-ea"/>
                <a:cs typeface="+mn-cs"/>
              </a:rPr>
              <a:t>The results that we discussed so far are valid for hybrid inflation where the amplitude of spontaneous symmetry breaking is sub-Planckian,  </a:t>
            </a:r>
            <a:r>
              <a:rPr kumimoji="0" lang="en-US" sz="1800" b="1" i="0" u="none" strike="noStrike" kern="1200" cap="none" spc="0" normalizeH="0" baseline="0" noProof="0" dirty="0">
                <a:ln>
                  <a:noFill/>
                </a:ln>
                <a:solidFill>
                  <a:srgbClr val="95051D"/>
                </a:solidFill>
                <a:effectLst/>
                <a:uLnTx/>
                <a:uFillTx/>
                <a:latin typeface="Symbol" pitchFamily="2" charset="2"/>
                <a:ea typeface="+mn-ea"/>
                <a:cs typeface="+mn-cs"/>
              </a:rPr>
              <a:t>c</a:t>
            </a:r>
            <a:r>
              <a:rPr kumimoji="0" lang="en-US" sz="1800" b="1" i="0" u="none" strike="noStrike" kern="1200" cap="none" spc="0" normalizeH="0" baseline="-25000" noProof="0" dirty="0">
                <a:ln>
                  <a:noFill/>
                </a:ln>
                <a:solidFill>
                  <a:srgbClr val="95051D"/>
                </a:solidFill>
                <a:effectLst/>
                <a:uLnTx/>
                <a:uFillTx/>
                <a:latin typeface="Symbol" pitchFamily="2" charset="2"/>
                <a:ea typeface="+mn-ea"/>
                <a:cs typeface="+mn-cs"/>
              </a:rPr>
              <a:t>0</a:t>
            </a:r>
            <a:r>
              <a:rPr kumimoji="0" lang="en-US" sz="1800" b="1" i="0" u="none" strike="noStrike" kern="1200" cap="none" spc="0" normalizeH="0" baseline="0" noProof="0" dirty="0">
                <a:ln>
                  <a:noFill/>
                </a:ln>
                <a:solidFill>
                  <a:srgbClr val="95051D"/>
                </a:solidFill>
                <a:effectLst/>
                <a:uLnTx/>
                <a:uFillTx/>
                <a:latin typeface="Symbol" pitchFamily="2" charset="2"/>
                <a:ea typeface="+mn-ea"/>
                <a:cs typeface="+mn-cs"/>
              </a:rPr>
              <a:t> &lt;&lt; 1</a:t>
            </a:r>
            <a:r>
              <a:rPr kumimoji="0" lang="en-US" sz="1800" b="0" i="0" u="none" strike="noStrike" kern="1200" cap="none" spc="0" normalizeH="0" baseline="0" noProof="0" dirty="0">
                <a:ln>
                  <a:noFill/>
                </a:ln>
                <a:solidFill>
                  <a:srgbClr val="95051D"/>
                </a:solidFill>
                <a:effectLst/>
                <a:uLnTx/>
                <a:uFillTx/>
                <a:latin typeface="Symbol" pitchFamily="2" charset="2"/>
                <a:ea typeface="+mn-ea"/>
                <a:cs typeface="+mn-cs"/>
              </a:rPr>
              <a:t>.</a:t>
            </a:r>
            <a:r>
              <a:rPr kumimoji="0" lang="en-US" sz="1800" b="0" i="0" u="none" strike="noStrike" kern="1200" cap="none" spc="0" normalizeH="0" baseline="0" noProof="0" dirty="0">
                <a:ln>
                  <a:noFill/>
                </a:ln>
                <a:solidFill>
                  <a:srgbClr val="95051D"/>
                </a:solidFill>
                <a:effectLst/>
                <a:uLnTx/>
                <a:uFillTx/>
                <a:latin typeface="Helvetica" charset="0"/>
                <a:ea typeface="+mn-ea"/>
                <a:cs typeface="+mn-cs"/>
              </a:rPr>
              <a:t>  </a:t>
            </a:r>
          </a:p>
        </p:txBody>
      </p:sp>
      <p:sp>
        <p:nvSpPr>
          <p:cNvPr id="6" name="TextBox 5">
            <a:extLst>
              <a:ext uri="{FF2B5EF4-FFF2-40B4-BE49-F238E27FC236}">
                <a16:creationId xmlns:a16="http://schemas.microsoft.com/office/drawing/2014/main" id="{7A91297D-10C0-7E60-E9BD-1A876D512F97}"/>
              </a:ext>
            </a:extLst>
          </p:cNvPr>
          <p:cNvSpPr txBox="1"/>
          <p:nvPr/>
        </p:nvSpPr>
        <p:spPr>
          <a:xfrm>
            <a:off x="762000" y="2434863"/>
            <a:ext cx="401216"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Symbol" pitchFamily="2" charset="2"/>
                <a:ea typeface="+mn-ea"/>
                <a:cs typeface="+mn-cs"/>
              </a:rPr>
              <a:t>c</a:t>
            </a:r>
            <a:r>
              <a:rPr kumimoji="0" lang="en-US" sz="1800" b="0" i="0" u="none" strike="noStrike" kern="1200" cap="none" spc="0" normalizeH="0" baseline="-25000" noProof="0" dirty="0">
                <a:ln>
                  <a:noFill/>
                </a:ln>
                <a:solidFill>
                  <a:srgbClr val="000000"/>
                </a:solidFill>
                <a:effectLst/>
                <a:uLnTx/>
                <a:uFillTx/>
                <a:latin typeface="Symbol" pitchFamily="2" charset="2"/>
                <a:ea typeface="+mn-ea"/>
                <a:cs typeface="+mn-cs"/>
              </a:rPr>
              <a:t>0</a:t>
            </a:r>
            <a:endParaRPr kumimoji="0" lang="en-US" sz="1800" b="0" i="0" u="none" strike="noStrike" kern="1200" cap="none" spc="0" normalizeH="0" baseline="0" noProof="0" dirty="0">
              <a:ln>
                <a:noFill/>
              </a:ln>
              <a:solidFill>
                <a:srgbClr val="000000"/>
              </a:solidFill>
              <a:effectLst/>
              <a:uLnTx/>
              <a:uFillTx/>
              <a:latin typeface="Helvetica" charset="0"/>
              <a:ea typeface="+mn-ea"/>
              <a:cs typeface="+mn-cs"/>
            </a:endParaRPr>
          </a:p>
        </p:txBody>
      </p:sp>
      <p:sp>
        <p:nvSpPr>
          <p:cNvPr id="9" name="TextBox 8">
            <a:extLst>
              <a:ext uri="{FF2B5EF4-FFF2-40B4-BE49-F238E27FC236}">
                <a16:creationId xmlns:a16="http://schemas.microsoft.com/office/drawing/2014/main" id="{AE0BFD05-94EE-4DFF-2936-9CE969129B83}"/>
              </a:ext>
            </a:extLst>
          </p:cNvPr>
          <p:cNvSpPr txBox="1"/>
          <p:nvPr/>
        </p:nvSpPr>
        <p:spPr>
          <a:xfrm>
            <a:off x="1905000" y="2753520"/>
            <a:ext cx="513184"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Symbol" pitchFamily="2" charset="2"/>
                <a:ea typeface="+mn-ea"/>
                <a:cs typeface="+mn-cs"/>
              </a:rPr>
              <a:t>-c</a:t>
            </a:r>
            <a:r>
              <a:rPr kumimoji="0" lang="en-US" sz="1800" b="0" i="0" u="none" strike="noStrike" kern="1200" cap="none" spc="0" normalizeH="0" baseline="-25000" noProof="0" dirty="0">
                <a:ln>
                  <a:noFill/>
                </a:ln>
                <a:solidFill>
                  <a:srgbClr val="000000"/>
                </a:solidFill>
                <a:effectLst/>
                <a:uLnTx/>
                <a:uFillTx/>
                <a:latin typeface="Symbol" pitchFamily="2" charset="2"/>
                <a:ea typeface="+mn-ea"/>
                <a:cs typeface="+mn-cs"/>
              </a:rPr>
              <a:t>0</a:t>
            </a:r>
            <a:endParaRPr kumimoji="0" lang="en-US" sz="1800" b="0" i="0" u="none" strike="noStrike" kern="1200" cap="none" spc="0" normalizeH="0" baseline="0" noProof="0" dirty="0">
              <a:ln>
                <a:noFill/>
              </a:ln>
              <a:solidFill>
                <a:srgbClr val="000000"/>
              </a:solidFill>
              <a:effectLst/>
              <a:uLnTx/>
              <a:uFillTx/>
              <a:latin typeface="Helvetica" charset="0"/>
              <a:ea typeface="+mn-ea"/>
              <a:cs typeface="+mn-cs"/>
            </a:endParaRPr>
          </a:p>
        </p:txBody>
      </p:sp>
      <p:pic>
        <p:nvPicPr>
          <p:cNvPr id="5" name="Picture 4">
            <a:extLst>
              <a:ext uri="{FF2B5EF4-FFF2-40B4-BE49-F238E27FC236}">
                <a16:creationId xmlns:a16="http://schemas.microsoft.com/office/drawing/2014/main" id="{A751A767-100F-DCE0-7F1E-74F296EBAD5C}"/>
              </a:ext>
            </a:extLst>
          </p:cNvPr>
          <p:cNvPicPr>
            <a:picLocks noChangeAspect="1"/>
          </p:cNvPicPr>
          <p:nvPr/>
        </p:nvPicPr>
        <p:blipFill>
          <a:blip r:embed="rId3"/>
          <a:stretch>
            <a:fillRect/>
          </a:stretch>
        </p:blipFill>
        <p:spPr>
          <a:xfrm>
            <a:off x="4156606" y="1255078"/>
            <a:ext cx="4816549" cy="575683"/>
          </a:xfrm>
          <a:prstGeom prst="rect">
            <a:avLst/>
          </a:prstGeom>
        </p:spPr>
      </p:pic>
      <p:sp>
        <p:nvSpPr>
          <p:cNvPr id="7" name="TextBox 6">
            <a:extLst>
              <a:ext uri="{FF2B5EF4-FFF2-40B4-BE49-F238E27FC236}">
                <a16:creationId xmlns:a16="http://schemas.microsoft.com/office/drawing/2014/main" id="{1612A211-AF4F-36A7-CBA0-862E54F50016}"/>
              </a:ext>
            </a:extLst>
          </p:cNvPr>
          <p:cNvSpPr txBox="1"/>
          <p:nvPr/>
        </p:nvSpPr>
        <p:spPr>
          <a:xfrm>
            <a:off x="4683641" y="730648"/>
            <a:ext cx="3733800"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Original hybrid inflation model:</a:t>
            </a:r>
          </a:p>
        </p:txBody>
      </p:sp>
      <p:sp>
        <p:nvSpPr>
          <p:cNvPr id="8" name="TextBox 7">
            <a:extLst>
              <a:ext uri="{FF2B5EF4-FFF2-40B4-BE49-F238E27FC236}">
                <a16:creationId xmlns:a16="http://schemas.microsoft.com/office/drawing/2014/main" id="{9E7DB192-E9C0-A950-B06A-039CCCD95E6E}"/>
              </a:ext>
            </a:extLst>
          </p:cNvPr>
          <p:cNvSpPr txBox="1"/>
          <p:nvPr/>
        </p:nvSpPr>
        <p:spPr>
          <a:xfrm>
            <a:off x="4800600" y="1921385"/>
            <a:ext cx="3733800"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It’s </a:t>
            </a:r>
            <a:r>
              <a:rPr kumimoji="0" lang="en-US" sz="2000" b="0" i="0" u="none" strike="noStrike" kern="1200" cap="none" spc="0" normalizeH="0" baseline="0" noProof="0" dirty="0">
                <a:ln>
                  <a:noFill/>
                </a:ln>
                <a:solidFill>
                  <a:srgbClr val="0506D1"/>
                </a:solidFill>
                <a:effectLst/>
                <a:uLnTx/>
                <a:uFillTx/>
                <a:latin typeface="Symbol" pitchFamily="2" charset="2"/>
                <a:ea typeface="+mn-ea"/>
                <a:cs typeface="+mn-cs"/>
              </a:rPr>
              <a:t>a</a:t>
            </a: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-attractor generalization:</a:t>
            </a:r>
          </a:p>
        </p:txBody>
      </p:sp>
      <p:pic>
        <p:nvPicPr>
          <p:cNvPr id="10" name="Picture 9">
            <a:extLst>
              <a:ext uri="{FF2B5EF4-FFF2-40B4-BE49-F238E27FC236}">
                <a16:creationId xmlns:a16="http://schemas.microsoft.com/office/drawing/2014/main" id="{2800C5D0-8404-58B0-F3E2-D0CEF647A083}"/>
              </a:ext>
            </a:extLst>
          </p:cNvPr>
          <p:cNvPicPr>
            <a:picLocks noChangeAspect="1"/>
          </p:cNvPicPr>
          <p:nvPr/>
        </p:nvPicPr>
        <p:blipFill>
          <a:blip r:embed="rId4"/>
          <a:stretch>
            <a:fillRect/>
          </a:stretch>
        </p:blipFill>
        <p:spPr>
          <a:xfrm>
            <a:off x="3352800" y="2434754"/>
            <a:ext cx="5620355" cy="632755"/>
          </a:xfrm>
          <a:prstGeom prst="rect">
            <a:avLst/>
          </a:prstGeom>
        </p:spPr>
      </p:pic>
      <p:sp>
        <p:nvSpPr>
          <p:cNvPr id="12" name="TextBox 11">
            <a:extLst>
              <a:ext uri="{FF2B5EF4-FFF2-40B4-BE49-F238E27FC236}">
                <a16:creationId xmlns:a16="http://schemas.microsoft.com/office/drawing/2014/main" id="{E473E689-8CBC-FA70-C1B1-D67DC7ABC176}"/>
              </a:ext>
            </a:extLst>
          </p:cNvPr>
          <p:cNvSpPr txBox="1"/>
          <p:nvPr/>
        </p:nvSpPr>
        <p:spPr>
          <a:xfrm>
            <a:off x="362555" y="4102148"/>
            <a:ext cx="8400445" cy="1200329"/>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In the opposite case </a:t>
            </a:r>
            <a:r>
              <a:rPr kumimoji="0" lang="en-US" sz="1800" b="1" i="0" u="none" strike="noStrike" kern="1200" cap="none" spc="0" normalizeH="0" baseline="0" noProof="0" dirty="0">
                <a:ln>
                  <a:noFill/>
                </a:ln>
                <a:solidFill>
                  <a:srgbClr val="000000"/>
                </a:solidFill>
                <a:effectLst/>
                <a:uLnTx/>
                <a:uFillTx/>
                <a:latin typeface="Symbol" pitchFamily="2" charset="2"/>
                <a:ea typeface="+mn-ea"/>
                <a:cs typeface="+mn-cs"/>
              </a:rPr>
              <a:t>c</a:t>
            </a:r>
            <a:r>
              <a:rPr kumimoji="0" lang="en-US" sz="1800" b="1" i="0" u="none" strike="noStrike" kern="1200" cap="none" spc="0" normalizeH="0" baseline="-25000" noProof="0" dirty="0">
                <a:ln>
                  <a:noFill/>
                </a:ln>
                <a:solidFill>
                  <a:srgbClr val="000000"/>
                </a:solidFill>
                <a:effectLst/>
                <a:uLnTx/>
                <a:uFillTx/>
                <a:latin typeface="Symbol" pitchFamily="2" charset="2"/>
                <a:ea typeface="+mn-ea"/>
                <a:cs typeface="+mn-cs"/>
              </a:rPr>
              <a:t>0</a:t>
            </a:r>
            <a:r>
              <a:rPr kumimoji="0" lang="en-US" sz="1800" b="1" i="0" u="none" strike="noStrike" kern="1200" cap="none" spc="0" normalizeH="0" baseline="0" noProof="0" dirty="0">
                <a:ln>
                  <a:noFill/>
                </a:ln>
                <a:solidFill>
                  <a:srgbClr val="000000"/>
                </a:solidFill>
                <a:effectLst/>
                <a:uLnTx/>
                <a:uFillTx/>
                <a:latin typeface="Symbol" pitchFamily="2" charset="2"/>
                <a:ea typeface="+mn-ea"/>
                <a:cs typeface="+mn-cs"/>
              </a:rPr>
              <a:t> &gt; 1</a:t>
            </a: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 the tachyonic mass of the field </a:t>
            </a:r>
            <a:r>
              <a:rPr kumimoji="0" lang="en-US" sz="1800" b="0" i="0" u="none" strike="noStrike" kern="1200" cap="none" spc="0" normalizeH="0" baseline="0" noProof="0" dirty="0">
                <a:ln>
                  <a:noFill/>
                </a:ln>
                <a:solidFill>
                  <a:srgbClr val="000000"/>
                </a:solidFill>
                <a:effectLst/>
                <a:uLnTx/>
                <a:uFillTx/>
                <a:latin typeface="Symbol" pitchFamily="2" charset="2"/>
                <a:ea typeface="+mn-ea"/>
                <a:cs typeface="+mn-cs"/>
              </a:rPr>
              <a:t>c </a:t>
            </a: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along the ridge </a:t>
            </a:r>
            <a:r>
              <a:rPr kumimoji="0" lang="en-US" sz="1800" b="0" i="0" u="none" strike="noStrike" kern="1200" cap="none" spc="0" normalizeH="0" baseline="0" noProof="0" dirty="0">
                <a:ln>
                  <a:noFill/>
                </a:ln>
                <a:solidFill>
                  <a:srgbClr val="000000"/>
                </a:solidFill>
                <a:effectLst/>
                <a:uLnTx/>
                <a:uFillTx/>
                <a:latin typeface="Symbol" pitchFamily="2" charset="2"/>
                <a:ea typeface="+mn-ea"/>
                <a:cs typeface="+mn-cs"/>
              </a:rPr>
              <a:t>c= 0 </a:t>
            </a: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is smaller than the Hubble constant, which leads to </a:t>
            </a:r>
            <a:r>
              <a:rPr kumimoji="0" lang="en-US" sz="1800" b="1" i="0" u="none" strike="noStrike" kern="1200" cap="none" spc="0" normalizeH="0" baseline="0" noProof="0" dirty="0">
                <a:ln>
                  <a:noFill/>
                </a:ln>
                <a:solidFill>
                  <a:srgbClr val="C00000"/>
                </a:solidFill>
                <a:effectLst/>
                <a:uLnTx/>
                <a:uFillTx/>
                <a:latin typeface="Helvetica" pitchFamily="2" charset="0"/>
                <a:ea typeface="+mn-ea"/>
                <a:cs typeface="+mn-cs"/>
              </a:rPr>
              <a:t>eternal inflation</a:t>
            </a:r>
            <a:r>
              <a:rPr kumimoji="0" lang="en-US" sz="1800" b="1" i="0" u="none" strike="noStrike" kern="1200" cap="none" spc="0" normalizeH="0" baseline="0" noProof="0" dirty="0">
                <a:ln>
                  <a:noFill/>
                </a:ln>
                <a:solidFill>
                  <a:srgbClr val="000000"/>
                </a:solidFill>
                <a:effectLst/>
                <a:uLnTx/>
                <a:uFillTx/>
                <a:latin typeface="Helvetica" pitchFamily="2" charset="0"/>
                <a:ea typeface="+mn-ea"/>
                <a:cs typeface="+mn-cs"/>
              </a:rPr>
              <a:t> </a:t>
            </a:r>
            <a:r>
              <a:rPr kumimoji="0" lang="en-US" sz="1800" b="0" i="0" u="none" strike="noStrike" kern="1200" cap="none" spc="0" normalizeH="0" baseline="0" noProof="0" dirty="0">
                <a:ln>
                  <a:noFill/>
                </a:ln>
                <a:solidFill>
                  <a:srgbClr val="000000"/>
                </a:solidFill>
                <a:effectLst/>
                <a:uLnTx/>
                <a:uFillTx/>
                <a:latin typeface="Helvetica" pitchFamily="2" charset="0"/>
                <a:ea typeface="+mn-ea"/>
                <a:cs typeface="+mn-cs"/>
              </a:rPr>
              <a:t>with </a:t>
            </a:r>
            <a:r>
              <a:rPr kumimoji="0" lang="en-US" sz="1800" b="1" i="0" u="none" strike="noStrike" kern="1200" cap="none" spc="0" normalizeH="0" baseline="0" noProof="0" dirty="0">
                <a:ln>
                  <a:noFill/>
                </a:ln>
                <a:solidFill>
                  <a:srgbClr val="C00000"/>
                </a:solidFill>
                <a:effectLst/>
                <a:uLnTx/>
                <a:uFillTx/>
                <a:latin typeface="Helvetica" pitchFamily="2" charset="0"/>
                <a:ea typeface="+mn-ea"/>
                <a:cs typeface="+mn-cs"/>
              </a:rPr>
              <a:t>the amplitude of perturbations O(1)</a:t>
            </a:r>
            <a:r>
              <a:rPr kumimoji="0" lang="en-US" sz="1800" b="1" i="0" u="none" strike="noStrike" kern="1200" cap="none" spc="0" normalizeH="0" baseline="0" noProof="0" dirty="0">
                <a:ln>
                  <a:noFill/>
                </a:ln>
                <a:solidFill>
                  <a:srgbClr val="000000"/>
                </a:solidFill>
                <a:effectLst/>
                <a:uLnTx/>
                <a:uFillTx/>
                <a:latin typeface="Helvetica" pitchFamily="2" charset="0"/>
                <a:ea typeface="+mn-ea"/>
                <a:cs typeface="+mn-cs"/>
              </a:rPr>
              <a:t>. </a:t>
            </a:r>
            <a:r>
              <a:rPr kumimoji="0" lang="en-US" sz="1800" b="0" i="0" u="none" strike="noStrike" kern="1200" cap="none" spc="0" normalizeH="0" baseline="0" noProof="0" dirty="0">
                <a:ln>
                  <a:noFill/>
                </a:ln>
                <a:solidFill>
                  <a:srgbClr val="0506D1"/>
                </a:solidFill>
                <a:effectLst/>
                <a:uLnTx/>
                <a:uFillTx/>
                <a:latin typeface="Helvetica" pitchFamily="2" charset="0"/>
                <a:ea typeface="+mn-ea"/>
                <a:cs typeface="+mn-cs"/>
              </a:rPr>
              <a:t>It is very easy to produce large PBH and even </a:t>
            </a:r>
            <a:r>
              <a:rPr kumimoji="0" lang="en-US" sz="1800" b="1" i="0" u="none" strike="noStrike" kern="1200" cap="none" spc="0" normalizeH="0" baseline="0" noProof="0" dirty="0">
                <a:ln>
                  <a:noFill/>
                </a:ln>
                <a:solidFill>
                  <a:srgbClr val="0506D1"/>
                </a:solidFill>
                <a:effectLst/>
                <a:uLnTx/>
                <a:uFillTx/>
                <a:latin typeface="Helvetica" pitchFamily="2" charset="0"/>
                <a:ea typeface="+mn-ea"/>
                <a:cs typeface="+mn-cs"/>
              </a:rPr>
              <a:t>eternally inflating topological defects </a:t>
            </a:r>
            <a:r>
              <a:rPr kumimoji="0" lang="en-US" sz="1800" b="0" i="0" u="none" strike="noStrike" kern="1200" cap="none" spc="0" normalizeH="0" baseline="0" noProof="0" dirty="0">
                <a:ln>
                  <a:noFill/>
                </a:ln>
                <a:solidFill>
                  <a:srgbClr val="0506D1"/>
                </a:solidFill>
                <a:effectLst/>
                <a:uLnTx/>
                <a:uFillTx/>
                <a:latin typeface="Helvetica" pitchFamily="2" charset="0"/>
                <a:ea typeface="+mn-ea"/>
                <a:cs typeface="+mn-cs"/>
              </a:rPr>
              <a:t>in this scenario. </a:t>
            </a:r>
          </a:p>
        </p:txBody>
      </p:sp>
      <p:sp>
        <p:nvSpPr>
          <p:cNvPr id="13" name="TextBox 12">
            <a:extLst>
              <a:ext uri="{FF2B5EF4-FFF2-40B4-BE49-F238E27FC236}">
                <a16:creationId xmlns:a16="http://schemas.microsoft.com/office/drawing/2014/main" id="{3C32F1E8-FA70-66B6-FD5E-01C74AFDF68A}"/>
              </a:ext>
            </a:extLst>
          </p:cNvPr>
          <p:cNvSpPr txBox="1"/>
          <p:nvPr/>
        </p:nvSpPr>
        <p:spPr>
          <a:xfrm>
            <a:off x="4953000" y="5496410"/>
            <a:ext cx="3962400" cy="126188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Helvetica" charset="0"/>
                <a:ea typeface="+mn-ea"/>
                <a:cs typeface="+mn-cs"/>
              </a:rPr>
              <a:t>Garcia-</a:t>
            </a:r>
            <a:r>
              <a:rPr kumimoji="0" lang="en-US" sz="1400" b="0" i="0" u="none" strike="noStrike" kern="1200" cap="none" spc="0" normalizeH="0" baseline="0" noProof="0" dirty="0" err="1">
                <a:ln>
                  <a:noFill/>
                </a:ln>
                <a:solidFill>
                  <a:srgbClr val="000000"/>
                </a:solidFill>
                <a:effectLst/>
                <a:uLnTx/>
                <a:uFillTx/>
                <a:latin typeface="Helvetica" charset="0"/>
                <a:ea typeface="+mn-ea"/>
                <a:cs typeface="+mn-cs"/>
              </a:rPr>
              <a:t>Bellido</a:t>
            </a:r>
            <a:r>
              <a:rPr kumimoji="0" lang="en-US" sz="1400" b="0" i="0" u="none" strike="noStrike" kern="1200" cap="none" spc="0" normalizeH="0" baseline="0" noProof="0" dirty="0">
                <a:ln>
                  <a:noFill/>
                </a:ln>
                <a:solidFill>
                  <a:srgbClr val="000000"/>
                </a:solidFill>
                <a:effectLst/>
                <a:uLnTx/>
                <a:uFillTx/>
                <a:latin typeface="Helvetica" charset="0"/>
                <a:ea typeface="+mn-ea"/>
                <a:cs typeface="+mn-cs"/>
              </a:rPr>
              <a:t>, A.L., Wands 1996,</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Helvetica" charset="0"/>
                <a:ea typeface="+mn-ea"/>
                <a:cs typeface="+mn-cs"/>
              </a:rPr>
              <a:t>Randall, </a:t>
            </a:r>
            <a:r>
              <a:rPr kumimoji="0" lang="en-US" sz="1400" b="0" i="0" u="none" strike="noStrike" kern="1200" cap="none" spc="0" normalizeH="0" baseline="0" noProof="0" dirty="0" err="1">
                <a:ln>
                  <a:noFill/>
                </a:ln>
                <a:solidFill>
                  <a:srgbClr val="000000"/>
                </a:solidFill>
                <a:effectLst/>
                <a:uLnTx/>
                <a:uFillTx/>
                <a:latin typeface="Helvetica" charset="0"/>
                <a:ea typeface="+mn-ea"/>
                <a:cs typeface="+mn-cs"/>
              </a:rPr>
              <a:t>Soljacic</a:t>
            </a:r>
            <a:r>
              <a:rPr kumimoji="0" lang="en-US" sz="1400" b="0" i="0" u="none" strike="noStrike" kern="1200" cap="none" spc="0" normalizeH="0" baseline="0" noProof="0" dirty="0">
                <a:ln>
                  <a:noFill/>
                </a:ln>
                <a:solidFill>
                  <a:srgbClr val="000000"/>
                </a:solidFill>
                <a:effectLst/>
                <a:uLnTx/>
                <a:uFillTx/>
                <a:latin typeface="Helvetica" charset="0"/>
                <a:ea typeface="+mn-ea"/>
                <a:cs typeface="+mn-cs"/>
              </a:rPr>
              <a:t>, </a:t>
            </a:r>
            <a:r>
              <a:rPr kumimoji="0" lang="en-US" sz="1400" b="0" i="0" u="none" strike="noStrike" kern="1200" cap="none" spc="0" normalizeH="0" baseline="0" noProof="0" dirty="0" err="1">
                <a:ln>
                  <a:noFill/>
                </a:ln>
                <a:solidFill>
                  <a:srgbClr val="000000"/>
                </a:solidFill>
                <a:effectLst/>
                <a:uLnTx/>
                <a:uFillTx/>
                <a:latin typeface="Helvetica" charset="0"/>
                <a:ea typeface="+mn-ea"/>
                <a:cs typeface="+mn-cs"/>
              </a:rPr>
              <a:t>Guth</a:t>
            </a:r>
            <a:r>
              <a:rPr kumimoji="0" lang="en-US" sz="1400" b="0" i="0" u="none" strike="noStrike" kern="1200" cap="none" spc="0" normalizeH="0" baseline="0" noProof="0" dirty="0">
                <a:ln>
                  <a:noFill/>
                </a:ln>
                <a:solidFill>
                  <a:srgbClr val="000000"/>
                </a:solidFill>
                <a:effectLst/>
                <a:uLnTx/>
                <a:uFillTx/>
                <a:latin typeface="Helvetica" charset="0"/>
                <a:ea typeface="+mn-ea"/>
                <a:cs typeface="+mn-cs"/>
              </a:rPr>
              <a:t>, 1996,</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err="1">
                <a:ln>
                  <a:noFill/>
                </a:ln>
                <a:solidFill>
                  <a:srgbClr val="95051D"/>
                </a:solidFill>
                <a:effectLst/>
                <a:uLnTx/>
                <a:uFillTx/>
                <a:latin typeface="Helvetica" charset="0"/>
                <a:ea typeface="+mn-ea"/>
                <a:cs typeface="+mn-cs"/>
              </a:rPr>
              <a:t>Braglia</a:t>
            </a:r>
            <a:r>
              <a:rPr kumimoji="0" lang="en-US" sz="1400" b="0" i="0" u="none" strike="noStrike" kern="1200" cap="none" spc="0" normalizeH="0" baseline="0" noProof="0" dirty="0">
                <a:ln>
                  <a:noFill/>
                </a:ln>
                <a:solidFill>
                  <a:srgbClr val="95051D"/>
                </a:solidFill>
                <a:effectLst/>
                <a:uLnTx/>
                <a:uFillTx/>
                <a:latin typeface="Helvetica" charset="0"/>
                <a:ea typeface="+mn-ea"/>
                <a:cs typeface="+mn-cs"/>
              </a:rPr>
              <a:t>, A.L., </a:t>
            </a:r>
            <a:r>
              <a:rPr kumimoji="0" lang="en-US" sz="1400" b="0" i="0" u="none" strike="noStrike" kern="1200" cap="none" spc="0" normalizeH="0" baseline="0" noProof="0" dirty="0" err="1">
                <a:ln>
                  <a:noFill/>
                </a:ln>
                <a:solidFill>
                  <a:srgbClr val="95051D"/>
                </a:solidFill>
                <a:effectLst/>
                <a:uLnTx/>
                <a:uFillTx/>
                <a:latin typeface="Helvetica" charset="0"/>
                <a:ea typeface="+mn-ea"/>
                <a:cs typeface="+mn-cs"/>
              </a:rPr>
              <a:t>Kallosh</a:t>
            </a:r>
            <a:r>
              <a:rPr kumimoji="0" lang="en-US" sz="1400" b="0" i="0" u="none" strike="noStrike" kern="1200" cap="none" spc="0" normalizeH="0" baseline="0" noProof="0" dirty="0">
                <a:ln>
                  <a:noFill/>
                </a:ln>
                <a:solidFill>
                  <a:srgbClr val="95051D"/>
                </a:solidFill>
                <a:effectLst/>
                <a:uLnTx/>
                <a:uFillTx/>
                <a:latin typeface="Helvetica" charset="0"/>
                <a:ea typeface="+mn-ea"/>
                <a:cs typeface="+mn-cs"/>
              </a:rPr>
              <a:t>, Finelli,  </a:t>
            </a:r>
            <a:r>
              <a:rPr kumimoji="0" lang="en-US" sz="1400" b="0" i="0" u="none" strike="noStrike" kern="1200" cap="none" spc="0" normalizeH="0" baseline="0" noProof="0" dirty="0">
                <a:ln>
                  <a:noFill/>
                </a:ln>
                <a:solidFill>
                  <a:srgbClr val="95051D"/>
                </a:solidFill>
                <a:effectLst/>
                <a:uLnTx/>
                <a:uFillTx/>
                <a:latin typeface="-apple-system"/>
                <a:ea typeface="+mn-ea"/>
                <a:cs typeface="+mn-cs"/>
                <a:hlinkClick r:id="rId5">
                  <a:extLst>
                    <a:ext uri="{A12FA001-AC4F-418D-AE19-62706E023703}">
                      <ahyp:hlinkClr xmlns:ahyp="http://schemas.microsoft.com/office/drawing/2018/hyperlinkcolor" val="tx"/>
                    </a:ext>
                  </a:extLst>
                </a:hlinkClick>
              </a:rPr>
              <a:t>2211.14262</a:t>
            </a:r>
            <a:r>
              <a:rPr kumimoji="0" lang="en-US" sz="1400" b="0" i="0" u="none" strike="noStrike" kern="1200" cap="none" spc="0" normalizeH="0" baseline="0" noProof="0" dirty="0">
                <a:ln>
                  <a:noFill/>
                </a:ln>
                <a:solidFill>
                  <a:srgbClr val="95051D"/>
                </a:solidFill>
                <a:effectLst/>
                <a:uLnTx/>
                <a:uFillTx/>
                <a:latin typeface="-apple-system"/>
                <a:ea typeface="+mn-ea"/>
                <a:cs typeface="+mn-cs"/>
              </a:rPr>
              <a:t> </a:t>
            </a:r>
            <a:endParaRPr kumimoji="0" lang="en-US" sz="1400" b="0" i="0" u="none" strike="noStrike" kern="1200" cap="none" spc="0" normalizeH="0" baseline="0" noProof="0" dirty="0">
              <a:ln>
                <a:noFill/>
              </a:ln>
              <a:solidFill>
                <a:srgbClr val="95051D"/>
              </a:solidFill>
              <a:effectLst/>
              <a:uLnTx/>
              <a:uFillTx/>
              <a:latin typeface="Helvetica"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Helvetica"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elvetica" charset="0"/>
              <a:ea typeface="+mn-ea"/>
              <a:cs typeface="+mn-cs"/>
            </a:endParaRPr>
          </a:p>
        </p:txBody>
      </p:sp>
    </p:spTree>
    <p:extLst>
      <p:ext uri="{BB962C8B-B14F-4D97-AF65-F5344CB8AC3E}">
        <p14:creationId xmlns:p14="http://schemas.microsoft.com/office/powerpoint/2010/main" val="3426215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 y="609600"/>
            <a:ext cx="8991600" cy="1754327"/>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3600" b="1" dirty="0">
                <a:solidFill>
                  <a:srgbClr val="000090"/>
                </a:solidFill>
                <a:effectLst>
                  <a:outerShdw blurRad="53975" dist="63500" dir="2700000" algn="tl" rotWithShape="0">
                    <a:srgbClr val="0506D1">
                      <a:alpha val="43000"/>
                    </a:srgbClr>
                  </a:outerShdw>
                </a:effectLst>
                <a:latin typeface="Helvetica" pitchFamily="-20" charset="0"/>
                <a:ea typeface="+mn-ea"/>
                <a:cs typeface="+mn-cs"/>
              </a:rPr>
              <a:t>A newborn universe could be as small as 10</a:t>
            </a:r>
            <a:r>
              <a:rPr lang="en-US" sz="4000" b="1" baseline="30000" dirty="0">
                <a:solidFill>
                  <a:srgbClr val="000090"/>
                </a:solidFill>
                <a:effectLst>
                  <a:outerShdw blurRad="53975" dist="63500" dir="2700000" algn="tl" rotWithShape="0">
                    <a:srgbClr val="0506D1">
                      <a:alpha val="43000"/>
                    </a:srgbClr>
                  </a:outerShdw>
                </a:effectLst>
                <a:latin typeface="Helvetica" pitchFamily="-20" charset="0"/>
                <a:ea typeface="+mn-ea"/>
                <a:cs typeface="+mn-cs"/>
              </a:rPr>
              <a:t>-33 </a:t>
            </a:r>
            <a:r>
              <a:rPr lang="en-US" sz="3600" b="1" dirty="0">
                <a:solidFill>
                  <a:srgbClr val="000090"/>
                </a:solidFill>
                <a:effectLst>
                  <a:outerShdw blurRad="53975" dist="63500" dir="2700000" algn="tl" rotWithShape="0">
                    <a:srgbClr val="0506D1">
                      <a:alpha val="43000"/>
                    </a:srgbClr>
                  </a:outerShdw>
                </a:effectLst>
                <a:latin typeface="Helvetica" pitchFamily="-20" charset="0"/>
                <a:ea typeface="+mn-ea"/>
                <a:cs typeface="+mn-cs"/>
              </a:rPr>
              <a:t>cm and as light as 10</a:t>
            </a:r>
            <a:r>
              <a:rPr lang="en-US" sz="4000" b="1" baseline="30000" dirty="0">
                <a:solidFill>
                  <a:srgbClr val="000090"/>
                </a:solidFill>
                <a:effectLst>
                  <a:outerShdw blurRad="53975" dist="63500" dir="2700000" algn="tl" rotWithShape="0">
                    <a:srgbClr val="0506D1">
                      <a:alpha val="43000"/>
                    </a:srgbClr>
                  </a:outerShdw>
                </a:effectLst>
                <a:latin typeface="Helvetica" pitchFamily="-20" charset="0"/>
                <a:ea typeface="+mn-ea"/>
                <a:cs typeface="+mn-cs"/>
              </a:rPr>
              <a:t>-5 </a:t>
            </a:r>
            <a:r>
              <a:rPr lang="en-US" sz="3600" b="1" dirty="0">
                <a:solidFill>
                  <a:srgbClr val="000090"/>
                </a:solidFill>
                <a:effectLst>
                  <a:outerShdw blurRad="53975" dist="63500" dir="2700000" algn="tl" rotWithShape="0">
                    <a:srgbClr val="0506D1">
                      <a:alpha val="43000"/>
                    </a:srgbClr>
                  </a:outerShdw>
                </a:effectLst>
                <a:latin typeface="Helvetica" pitchFamily="-20" charset="0"/>
                <a:ea typeface="+mn-ea"/>
                <a:cs typeface="+mn-cs"/>
              </a:rPr>
              <a:t>g </a:t>
            </a:r>
            <a:endParaRPr lang="en-US" sz="3600" b="1" dirty="0">
              <a:solidFill>
                <a:srgbClr val="000090"/>
              </a:solidFill>
              <a:effectLst>
                <a:outerShdw blurRad="53975" dist="63500" dir="2700000" algn="tl" rotWithShape="0">
                  <a:srgbClr val="0506D1">
                    <a:alpha val="43000"/>
                  </a:srgbClr>
                </a:outerShdw>
              </a:effectLst>
              <a:latin typeface="Helvetica" pitchFamily="-20" charset="0"/>
            </a:endParaRPr>
          </a:p>
          <a:p>
            <a:pPr algn="ctr">
              <a:defRPr/>
            </a:pPr>
            <a:r>
              <a:rPr lang="en-US" sz="3600" b="1" dirty="0">
                <a:solidFill>
                  <a:srgbClr val="008000"/>
                </a:solidFill>
                <a:effectLst>
                  <a:outerShdw blurRad="53975" dist="63500" dir="2700000" algn="tl" rotWithShape="0">
                    <a:srgbClr val="0506D1">
                      <a:alpha val="43000"/>
                    </a:srgbClr>
                  </a:outerShdw>
                </a:effectLst>
                <a:latin typeface="Helvetica" pitchFamily="-20" charset="0"/>
                <a:ea typeface="+mn-ea"/>
                <a:cs typeface="+mn-cs"/>
              </a:rPr>
              <a:t>(it could be born from nothing at all…) </a:t>
            </a:r>
          </a:p>
        </p:txBody>
      </p:sp>
      <p:sp>
        <p:nvSpPr>
          <p:cNvPr id="6" name="Oval 5"/>
          <p:cNvSpPr>
            <a:spLocks noChangeArrowheads="1"/>
          </p:cNvSpPr>
          <p:nvPr/>
        </p:nvSpPr>
        <p:spPr bwMode="auto">
          <a:xfrm>
            <a:off x="4572000" y="3581400"/>
            <a:ext cx="304800" cy="304800"/>
          </a:xfrm>
          <a:prstGeom prst="ellipse">
            <a:avLst/>
          </a:prstGeom>
          <a:gradFill rotWithShape="0">
            <a:gsLst>
              <a:gs pos="0">
                <a:srgbClr val="FF0000"/>
              </a:gs>
              <a:gs pos="100000">
                <a:srgbClr val="FF0000">
                  <a:gamma/>
                  <a:shade val="46275"/>
                  <a:invGamma/>
                </a:srgbClr>
              </a:gs>
            </a:gsLst>
            <a:path path="shape">
              <a:fillToRect l="50000" t="50000" r="50000" b="50000"/>
            </a:path>
          </a:gradFill>
          <a:ln w="9525">
            <a:solidFill>
              <a:schemeClr val="tx1"/>
            </a:solidFill>
            <a:round/>
            <a:headEnd/>
            <a:tailEnd/>
          </a:ln>
          <a:effectLst/>
        </p:spPr>
        <p:txBody>
          <a:bodyPr>
            <a:prstTxWarp prst="textNoShape">
              <a:avLst/>
            </a:prstTxWarp>
          </a:bodyPr>
          <a:lstStyle/>
          <a:p>
            <a:endParaRPr lang="en-US" dirty="0"/>
          </a:p>
        </p:txBody>
      </p:sp>
      <p:pic>
        <p:nvPicPr>
          <p:cNvPr id="5" name="Picture 4"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1400" y="4724400"/>
            <a:ext cx="2907393" cy="468754"/>
          </a:xfrm>
          <a:prstGeom prst="rect">
            <a:avLst/>
          </a:prstGeom>
        </p:spPr>
      </p:pic>
      <p:pic>
        <p:nvPicPr>
          <p:cNvPr id="7" name="Picture 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0" y="5562600"/>
            <a:ext cx="2335102" cy="506106"/>
          </a:xfrm>
          <a:prstGeom prst="rect">
            <a:avLst/>
          </a:prstGeom>
        </p:spPr>
      </p:pic>
    </p:spTree>
    <p:extLst>
      <p:ext uri="{BB962C8B-B14F-4D97-AF65-F5344CB8AC3E}">
        <p14:creationId xmlns:p14="http://schemas.microsoft.com/office/powerpoint/2010/main" val="1551644700"/>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7C9996B7-BBFB-6241-A91A-ACD165B18B3F}"/>
              </a:ext>
            </a:extLst>
          </p:cNvPr>
          <p:cNvSpPr txBox="1"/>
          <p:nvPr/>
        </p:nvSpPr>
        <p:spPr>
          <a:xfrm>
            <a:off x="228600" y="117320"/>
            <a:ext cx="8458200" cy="584775"/>
          </a:xfrm>
          <a:prstGeom prst="rect">
            <a:avLst/>
          </a:prstGeom>
          <a:noFill/>
        </p:spPr>
        <p:txBody>
          <a:bodyPr wrap="square">
            <a:spAutoFit/>
            <a:scene3d>
              <a:camera prst="orthographicFront"/>
              <a:lightRig rig="threePt" dir="t"/>
            </a:scene3d>
            <a:sp3d extrusionH="57150">
              <a:bevelT w="38100" h="38100"/>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rPr>
              <a:t>Conclusions:</a:t>
            </a:r>
            <a:endParaRPr kumimoji="0" lang="en-US" sz="2800" b="1" i="0" u="none" strike="noStrike" kern="1200" cap="none" spc="0" normalizeH="0" baseline="0" noProof="0" dirty="0">
              <a:ln>
                <a:noFill/>
              </a:ln>
              <a:solidFill>
                <a:srgbClr val="800000"/>
              </a:solidFill>
              <a:effectLst>
                <a:outerShdw blurRad="53975" dist="63500" dir="2700000" algn="tl" rotWithShape="0">
                  <a:srgbClr val="0506D1">
                    <a:alpha val="43000"/>
                  </a:srgbClr>
                </a:outerShdw>
              </a:effectLst>
              <a:uLnTx/>
              <a:uFillTx/>
              <a:latin typeface="Helvetica" charset="0"/>
              <a:ea typeface="+mn-ea"/>
              <a:cs typeface="+mn-cs"/>
            </a:endParaRPr>
          </a:p>
        </p:txBody>
      </p:sp>
      <p:sp>
        <p:nvSpPr>
          <p:cNvPr id="4" name="TextBox 3">
            <a:extLst>
              <a:ext uri="{FF2B5EF4-FFF2-40B4-BE49-F238E27FC236}">
                <a16:creationId xmlns:a16="http://schemas.microsoft.com/office/drawing/2014/main" id="{D93E5B59-85DE-9347-BDAD-1F3D1E37D61B}"/>
              </a:ext>
            </a:extLst>
          </p:cNvPr>
          <p:cNvSpPr txBox="1"/>
          <p:nvPr/>
        </p:nvSpPr>
        <p:spPr>
          <a:xfrm>
            <a:off x="685800" y="762000"/>
            <a:ext cx="7696200" cy="59708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elvetica" charset="0"/>
                <a:ea typeface="+mn-ea"/>
                <a:cs typeface="+mn-cs"/>
              </a:rPr>
              <a:t>1. Many predictions of inflationary theory have been tested and confirmed by observations during the last 40 years. </a:t>
            </a:r>
          </a:p>
          <a:p>
            <a:pPr marL="342900" marR="0" lvl="0" indent="-342900" algn="l" defTabSz="914400" rtl="0" eaLnBrk="1" fontAlgn="base" latinLnBrk="0" hangingPunct="1">
              <a:lnSpc>
                <a:spcPct val="100000"/>
              </a:lnSpc>
              <a:spcBef>
                <a:spcPct val="0"/>
              </a:spcBef>
              <a:spcAft>
                <a:spcPct val="0"/>
              </a:spcAft>
              <a:buClrTx/>
              <a:buSzTx/>
              <a:buFontTx/>
              <a:buAutoNum type="arabicPeriod" startAt="2"/>
              <a:tabLst/>
              <a:defRPr/>
            </a:pPr>
            <a:endParaRPr kumimoji="0" lang="en-US" sz="1800" b="0" i="0" u="none" strike="noStrike" kern="1200" cap="none" spc="0" normalizeH="0" baseline="0" noProof="0" dirty="0">
              <a:ln>
                <a:noFill/>
              </a:ln>
              <a:solidFill>
                <a:srgbClr val="000000"/>
              </a:solidFill>
              <a:effectLst/>
              <a:uLnTx/>
              <a:uFillTx/>
              <a:latin typeface="Helvetica"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2. Some inflationary models, such as the </a:t>
            </a:r>
            <a:r>
              <a:rPr kumimoji="0" lang="en-US" sz="1800" b="0" i="0" u="none" strike="noStrike" kern="1200" cap="none" spc="0" normalizeH="0" baseline="0" noProof="0" dirty="0" err="1">
                <a:ln>
                  <a:noFill/>
                </a:ln>
                <a:solidFill>
                  <a:srgbClr val="0506D1"/>
                </a:solidFill>
                <a:effectLst/>
                <a:uLnTx/>
                <a:uFillTx/>
                <a:latin typeface="Helvetica" charset="0"/>
                <a:ea typeface="+mn-ea"/>
                <a:cs typeface="+mn-cs"/>
              </a:rPr>
              <a:t>Starobinsky</a:t>
            </a: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 model, the Higgs inflation, and a broad class of </a:t>
            </a:r>
            <a:r>
              <a:rPr kumimoji="0" lang="en-US" b="1" i="0" u="none" strike="noStrike" kern="1200" cap="none" spc="0" normalizeH="0" baseline="0" noProof="0" dirty="0">
                <a:ln>
                  <a:noFill/>
                </a:ln>
                <a:solidFill>
                  <a:srgbClr val="0506D1"/>
                </a:solidFill>
                <a:effectLst/>
                <a:uLnTx/>
                <a:uFillTx/>
                <a:latin typeface="Symbol" pitchFamily="2" charset="2"/>
                <a:ea typeface="+mn-ea"/>
                <a:cs typeface="+mn-cs"/>
              </a:rPr>
              <a:t>a</a:t>
            </a: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-attractors can describe all available CMB inflation-related data by a single parameter.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506D1"/>
              </a:solidFill>
              <a:effectLst/>
              <a:uLnTx/>
              <a:uFillTx/>
              <a:latin typeface="Helvetica"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Helvetica" charset="0"/>
                <a:ea typeface="+mn-ea"/>
                <a:cs typeface="+mn-cs"/>
              </a:rPr>
              <a:t>3. Predictions of </a:t>
            </a:r>
            <a:r>
              <a:rPr kumimoji="0" lang="en-US" sz="2000" b="0" i="0" u="none" strike="noStrike" kern="1200" cap="none" spc="0" normalizeH="0" baseline="0" noProof="0" dirty="0">
                <a:ln>
                  <a:noFill/>
                </a:ln>
                <a:solidFill>
                  <a:prstClr val="black"/>
                </a:solidFill>
                <a:effectLst/>
                <a:uLnTx/>
                <a:uFillTx/>
                <a:latin typeface="Symbol" pitchFamily="2" charset="2"/>
                <a:ea typeface="+mn-ea"/>
                <a:cs typeface="+mn-cs"/>
              </a:rPr>
              <a:t>a</a:t>
            </a:r>
            <a:r>
              <a:rPr kumimoji="0" lang="en-US" sz="1800" b="0" i="0" u="none" strike="noStrike" kern="1200" cap="none" spc="0" normalizeH="0" baseline="0" noProof="0" dirty="0">
                <a:ln>
                  <a:noFill/>
                </a:ln>
                <a:solidFill>
                  <a:prstClr val="black"/>
                </a:solidFill>
                <a:effectLst/>
                <a:uLnTx/>
                <a:uFillTx/>
                <a:latin typeface="Helvetica" charset="0"/>
                <a:ea typeface="+mn-ea"/>
                <a:cs typeface="+mn-cs"/>
              </a:rPr>
              <a:t>-attractors are stable with respect to modifications of the potential. These models can describe any small value of r, all the way down to r = 0.</a:t>
            </a:r>
          </a:p>
          <a:p>
            <a:pPr marL="342900" marR="0" lvl="0" indent="-342900" algn="l" defTabSz="914400" rtl="0" eaLnBrk="1" fontAlgn="base" latinLnBrk="0" hangingPunct="1">
              <a:lnSpc>
                <a:spcPct val="100000"/>
              </a:lnSpc>
              <a:spcBef>
                <a:spcPct val="0"/>
              </a:spcBef>
              <a:spcAft>
                <a:spcPct val="0"/>
              </a:spcAft>
              <a:buClrTx/>
              <a:buSzTx/>
              <a:buFontTx/>
              <a:buAutoNum type="arabicPeriod" startAt="2"/>
              <a:tabLst/>
              <a:defRPr/>
            </a:pPr>
            <a:endParaRPr kumimoji="0" lang="en-US" sz="1800" b="0" i="0" u="none" strike="noStrike" kern="1200" cap="none" spc="0" normalizeH="0" baseline="0" noProof="0" dirty="0">
              <a:ln>
                <a:noFill/>
              </a:ln>
              <a:solidFill>
                <a:srgbClr val="000000"/>
              </a:solidFill>
              <a:effectLst/>
              <a:uLnTx/>
              <a:uFillTx/>
              <a:latin typeface="Helvetica"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lang="en-US" dirty="0">
                <a:solidFill>
                  <a:srgbClr val="0506D1"/>
                </a:solidFill>
              </a:rPr>
              <a:t>4</a:t>
            </a: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 BICEP/Keck results are moving close to the range necessary for testing tensor modes in these models. </a:t>
            </a:r>
            <a:r>
              <a:rPr kumimoji="0" lang="en-US" sz="1800" b="0" i="0" u="none" strike="noStrike" kern="1200" cap="none" spc="0" normalizeH="0" baseline="0" noProof="0" dirty="0" err="1">
                <a:ln>
                  <a:noFill/>
                </a:ln>
                <a:solidFill>
                  <a:srgbClr val="0506D1"/>
                </a:solidFill>
                <a:effectLst/>
                <a:uLnTx/>
                <a:uFillTx/>
                <a:latin typeface="Helvetica" charset="0"/>
                <a:ea typeface="+mn-ea"/>
                <a:cs typeface="+mn-cs"/>
              </a:rPr>
              <a:t>LiteBIRD</a:t>
            </a: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 would move us much further.</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Helvetica" charset="0"/>
              <a:ea typeface="+mn-ea"/>
              <a:cs typeface="+mn-cs"/>
            </a:endParaRPr>
          </a:p>
          <a:p>
            <a:pPr lvl="0">
              <a:defRPr/>
            </a:pPr>
            <a:r>
              <a:rPr kumimoji="0" lang="en-US" sz="1800" b="0" i="0" u="none" strike="noStrike" kern="1200" cap="none" spc="0" normalizeH="0" baseline="0" noProof="0" dirty="0">
                <a:ln>
                  <a:noFill/>
                </a:ln>
                <a:solidFill>
                  <a:prstClr val="black"/>
                </a:solidFill>
                <a:effectLst/>
                <a:uLnTx/>
                <a:uFillTx/>
                <a:latin typeface="Helvetica" charset="0"/>
                <a:ea typeface="+mn-ea"/>
                <a:cs typeface="+mn-cs"/>
              </a:rPr>
              <a:t>5.</a:t>
            </a:r>
            <a:r>
              <a:rPr kumimoji="0" lang="en-US" sz="1800" b="0" i="0" u="none" strike="noStrike" kern="1200" cap="none" spc="0" normalizeH="0" noProof="0" dirty="0">
                <a:ln>
                  <a:noFill/>
                </a:ln>
                <a:solidFill>
                  <a:prstClr val="black"/>
                </a:solidFill>
                <a:effectLst/>
                <a:uLnTx/>
                <a:uFillTx/>
                <a:latin typeface="Helvetica" charset="0"/>
                <a:ea typeface="+mn-ea"/>
                <a:cs typeface="+mn-cs"/>
              </a:rPr>
              <a:t> </a:t>
            </a:r>
            <a:r>
              <a:rPr lang="en-US" dirty="0">
                <a:solidFill>
                  <a:schemeClr val="tx1"/>
                </a:solidFill>
              </a:rPr>
              <a:t>There is a significant progress in implementing inflationary models in supergravity.</a:t>
            </a:r>
            <a:endParaRPr kumimoji="0" lang="en-US" sz="1800" b="0" i="0" u="none" strike="noStrike" kern="1200" cap="none" spc="0" normalizeH="0" baseline="0" noProof="0" dirty="0">
              <a:ln>
                <a:noFill/>
              </a:ln>
              <a:solidFill>
                <a:schemeClr val="tx1"/>
              </a:solidFill>
              <a:effectLst/>
              <a:uLnTx/>
              <a:uFillTx/>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elvetica"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6. Hybrid </a:t>
            </a:r>
            <a:r>
              <a:rPr kumimoji="0" lang="en-US" sz="2000" b="0" i="0" u="none" strike="noStrike" kern="1200" cap="none" spc="0" normalizeH="0" baseline="0" noProof="0" dirty="0">
                <a:ln>
                  <a:noFill/>
                </a:ln>
                <a:solidFill>
                  <a:srgbClr val="0506D1"/>
                </a:solidFill>
                <a:effectLst/>
                <a:uLnTx/>
                <a:uFillTx/>
                <a:latin typeface="Symbol" pitchFamily="2" charset="2"/>
                <a:ea typeface="+mn-ea"/>
                <a:cs typeface="+mn-cs"/>
              </a:rPr>
              <a:t>a</a:t>
            </a:r>
            <a:r>
              <a:rPr kumimoji="0" lang="en-US" sz="1800" b="0" i="0" u="none" strike="noStrike" kern="1200" cap="none" spc="0" normalizeH="0" baseline="0" noProof="0" dirty="0">
                <a:ln>
                  <a:noFill/>
                </a:ln>
                <a:solidFill>
                  <a:srgbClr val="0506D1"/>
                </a:solidFill>
                <a:effectLst/>
                <a:uLnTx/>
                <a:uFillTx/>
                <a:latin typeface="Helvetica" charset="0"/>
                <a:ea typeface="+mn-ea"/>
                <a:cs typeface="+mn-cs"/>
              </a:rPr>
              <a:t>-attractors can describe copious production of PBH, while remaining consistent with the Planck/BICEP/Keck data.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elvetica"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Helvetica" charset="0"/>
              <a:ea typeface="+mn-ea"/>
              <a:cs typeface="+mn-cs"/>
            </a:endParaRPr>
          </a:p>
        </p:txBody>
      </p:sp>
    </p:spTree>
    <p:extLst>
      <p:ext uri="{BB962C8B-B14F-4D97-AF65-F5344CB8AC3E}">
        <p14:creationId xmlns:p14="http://schemas.microsoft.com/office/powerpoint/2010/main" val="3754124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68B75B6-31DE-634D-8C12-AEC2D4D7353C}"/>
              </a:ext>
            </a:extLst>
          </p:cNvPr>
          <p:cNvSpPr txBox="1"/>
          <p:nvPr/>
        </p:nvSpPr>
        <p:spPr>
          <a:xfrm>
            <a:off x="1828800" y="2514600"/>
            <a:ext cx="6324600" cy="523220"/>
          </a:xfrm>
          <a:prstGeom prst="rect">
            <a:avLst/>
          </a:prstGeom>
          <a:noFill/>
        </p:spPr>
        <p:txBody>
          <a:bodyPr wrap="square" rtlCol="0">
            <a:spAutoFit/>
          </a:bodyPr>
          <a:lstStyle/>
          <a:p>
            <a:r>
              <a:rPr lang="en-US" sz="2800" dirty="0"/>
              <a:t>Backup slides about the multiverse</a:t>
            </a:r>
          </a:p>
        </p:txBody>
      </p:sp>
    </p:spTree>
    <p:extLst>
      <p:ext uri="{BB962C8B-B14F-4D97-AF65-F5344CB8AC3E}">
        <p14:creationId xmlns:p14="http://schemas.microsoft.com/office/powerpoint/2010/main" val="42757409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ootball.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400" y="2895600"/>
            <a:ext cx="1521302" cy="1524000"/>
          </a:xfrm>
          <a:prstGeom prst="rect">
            <a:avLst/>
          </a:prstGeom>
        </p:spPr>
      </p:pic>
      <p:sp>
        <p:nvSpPr>
          <p:cNvPr id="3" name="TextBox 2"/>
          <p:cNvSpPr txBox="1"/>
          <p:nvPr/>
        </p:nvSpPr>
        <p:spPr>
          <a:xfrm>
            <a:off x="533400" y="228600"/>
            <a:ext cx="8077200" cy="1754327"/>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800000"/>
                </a:solidFill>
                <a:effectLst>
                  <a:outerShdw blurRad="53975" dist="63500" dir="2700000" algn="tl" rotWithShape="0">
                    <a:srgbClr val="0506D1">
                      <a:alpha val="43000"/>
                    </a:srgbClr>
                  </a:outerShdw>
                </a:effectLst>
                <a:latin typeface="Helvetica" pitchFamily="-20" charset="0"/>
                <a:ea typeface="+mn-ea"/>
                <a:cs typeface="+mn-cs"/>
              </a:rPr>
              <a:t>Here comes the multiverse</a:t>
            </a:r>
          </a:p>
        </p:txBody>
      </p:sp>
    </p:spTree>
    <p:extLst>
      <p:ext uri="{BB962C8B-B14F-4D97-AF65-F5344CB8AC3E}">
        <p14:creationId xmlns:p14="http://schemas.microsoft.com/office/powerpoint/2010/main" val="5807836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ootball.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0"/>
            <a:ext cx="6845862" cy="6858000"/>
          </a:xfrm>
          <a:prstGeom prst="rect">
            <a:avLst/>
          </a:prstGeom>
        </p:spPr>
      </p:pic>
    </p:spTree>
    <p:extLst>
      <p:ext uri="{BB962C8B-B14F-4D97-AF65-F5344CB8AC3E}">
        <p14:creationId xmlns:p14="http://schemas.microsoft.com/office/powerpoint/2010/main" val="21927194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52400"/>
            <a:ext cx="2743200" cy="523220"/>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2800" b="1" dirty="0">
                <a:solidFill>
                  <a:srgbClr val="800000"/>
                </a:solidFill>
                <a:effectLst>
                  <a:outerShdw blurRad="53975" dist="63500" dir="2700000" algn="tl" rotWithShape="0">
                    <a:srgbClr val="0506D1">
                      <a:alpha val="43000"/>
                    </a:srgbClr>
                  </a:outerShdw>
                </a:effectLst>
                <a:latin typeface="Helvetica" pitchFamily="-20" charset="0"/>
                <a:ea typeface="+mn-ea"/>
                <a:cs typeface="+mn-cs"/>
              </a:rPr>
              <a:t>Pessimist:</a:t>
            </a:r>
          </a:p>
        </p:txBody>
      </p:sp>
      <p:sp>
        <p:nvSpPr>
          <p:cNvPr id="6" name="TextBox 5"/>
          <p:cNvSpPr txBox="1"/>
          <p:nvPr/>
        </p:nvSpPr>
        <p:spPr>
          <a:xfrm>
            <a:off x="762000" y="1676400"/>
            <a:ext cx="2743200" cy="523220"/>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2800" b="1" dirty="0">
                <a:solidFill>
                  <a:srgbClr val="800000"/>
                </a:solidFill>
                <a:effectLst>
                  <a:outerShdw blurRad="53975" dist="63500" dir="2700000" algn="tl" rotWithShape="0">
                    <a:srgbClr val="0506D1">
                      <a:alpha val="43000"/>
                    </a:srgbClr>
                  </a:outerShdw>
                </a:effectLst>
                <a:latin typeface="Helvetica" pitchFamily="-20" charset="0"/>
                <a:ea typeface="+mn-ea"/>
                <a:cs typeface="+mn-cs"/>
              </a:rPr>
              <a:t>Optimist:</a:t>
            </a:r>
          </a:p>
        </p:txBody>
      </p:sp>
      <p:sp>
        <p:nvSpPr>
          <p:cNvPr id="2" name="TextBox 1"/>
          <p:cNvSpPr txBox="1"/>
          <p:nvPr/>
        </p:nvSpPr>
        <p:spPr>
          <a:xfrm>
            <a:off x="228600" y="685800"/>
            <a:ext cx="9067800" cy="707886"/>
          </a:xfrm>
          <a:prstGeom prst="rect">
            <a:avLst/>
          </a:prstGeom>
          <a:noFill/>
        </p:spPr>
        <p:txBody>
          <a:bodyPr wrap="square" rtlCol="0">
            <a:spAutoFit/>
          </a:bodyPr>
          <a:lstStyle/>
          <a:p>
            <a:r>
              <a:rPr lang="en-US" sz="2000" dirty="0"/>
              <a:t>If each part of the multiverse is huge, we will never see other parts, so it is </a:t>
            </a:r>
            <a:r>
              <a:rPr lang="en-US" sz="2000" b="1" u="sng" dirty="0">
                <a:solidFill>
                  <a:srgbClr val="0000B2"/>
                </a:solidFill>
              </a:rPr>
              <a:t>impossible to prove</a:t>
            </a:r>
            <a:r>
              <a:rPr lang="en-US" sz="2000" dirty="0"/>
              <a:t> that we live in the multiverse. </a:t>
            </a:r>
          </a:p>
        </p:txBody>
      </p:sp>
      <p:sp>
        <p:nvSpPr>
          <p:cNvPr id="7" name="TextBox 6"/>
          <p:cNvSpPr txBox="1"/>
          <p:nvPr/>
        </p:nvSpPr>
        <p:spPr>
          <a:xfrm>
            <a:off x="228600" y="2286000"/>
            <a:ext cx="9067800" cy="707886"/>
          </a:xfrm>
          <a:prstGeom prst="rect">
            <a:avLst/>
          </a:prstGeom>
          <a:noFill/>
        </p:spPr>
        <p:txBody>
          <a:bodyPr wrap="square" rtlCol="0">
            <a:spAutoFit/>
          </a:bodyPr>
          <a:lstStyle/>
          <a:p>
            <a:r>
              <a:rPr lang="en-US" sz="2000" dirty="0"/>
              <a:t>If each part of the multiverse is huge, we will never see other parts, so it is </a:t>
            </a:r>
            <a:r>
              <a:rPr lang="en-US" sz="2000" b="1" u="sng" dirty="0">
                <a:solidFill>
                  <a:srgbClr val="0000B2"/>
                </a:solidFill>
              </a:rPr>
              <a:t>impossible to disprove</a:t>
            </a:r>
            <a:r>
              <a:rPr lang="en-US" sz="2000" dirty="0"/>
              <a:t> that we live in the multiverse.</a:t>
            </a:r>
          </a:p>
        </p:txBody>
      </p:sp>
      <p:sp>
        <p:nvSpPr>
          <p:cNvPr id="8" name="TextBox 7"/>
          <p:cNvSpPr txBox="1"/>
          <p:nvPr/>
        </p:nvSpPr>
        <p:spPr>
          <a:xfrm>
            <a:off x="266700" y="3860852"/>
            <a:ext cx="8610600" cy="2123658"/>
          </a:xfrm>
          <a:prstGeom prst="rect">
            <a:avLst/>
          </a:prstGeom>
          <a:noFill/>
        </p:spPr>
        <p:txBody>
          <a:bodyPr wrap="square" rtlCol="0">
            <a:spAutoFit/>
          </a:bodyPr>
          <a:lstStyle/>
          <a:p>
            <a:r>
              <a:rPr lang="en-US" sz="2000" dirty="0"/>
              <a:t>This scenario is </a:t>
            </a:r>
            <a:r>
              <a:rPr lang="en-US" sz="2000" b="1" dirty="0">
                <a:solidFill>
                  <a:srgbClr val="800000"/>
                </a:solidFill>
              </a:rPr>
              <a:t>more general </a:t>
            </a:r>
            <a:r>
              <a:rPr lang="en-US" sz="2000" dirty="0"/>
              <a:t>(otherwise one would need to explain why all colors but one are forbidden). Therefore, the theory of the </a:t>
            </a:r>
            <a:r>
              <a:rPr lang="en-US" sz="2000" b="1" u="sng" dirty="0">
                <a:solidFill>
                  <a:srgbClr val="800000"/>
                </a:solidFill>
              </a:rPr>
              <a:t>multi</a:t>
            </a:r>
            <a:r>
              <a:rPr lang="en-US" sz="2000" dirty="0"/>
              <a:t>verse, rather than the theory of the </a:t>
            </a:r>
            <a:r>
              <a:rPr lang="en-US" sz="2000" b="1" u="sng" dirty="0">
                <a:solidFill>
                  <a:srgbClr val="800000"/>
                </a:solidFill>
              </a:rPr>
              <a:t>uni</a:t>
            </a:r>
            <a:r>
              <a:rPr lang="en-US" sz="2000" dirty="0"/>
              <a:t>verse, is the basic theory. </a:t>
            </a:r>
          </a:p>
          <a:p>
            <a:endParaRPr lang="en-US" sz="2400" dirty="0">
              <a:solidFill>
                <a:srgbClr val="0000FF"/>
              </a:solidFill>
            </a:endParaRPr>
          </a:p>
          <a:p>
            <a:r>
              <a:rPr lang="en-US" sz="2400" b="1" dirty="0">
                <a:solidFill>
                  <a:srgbClr val="0000B2"/>
                </a:solidFill>
              </a:rPr>
              <a:t>Moreover, even if one begins with a single-colored universe, </a:t>
            </a:r>
            <a:r>
              <a:rPr lang="en-US" sz="2400" b="1" dirty="0">
                <a:solidFill>
                  <a:srgbClr val="800000"/>
                </a:solidFill>
              </a:rPr>
              <a:t>quantum fluctuations make it multi-colored.</a:t>
            </a:r>
          </a:p>
        </p:txBody>
      </p:sp>
      <p:sp>
        <p:nvSpPr>
          <p:cNvPr id="3" name="Rectangle 2"/>
          <p:cNvSpPr/>
          <p:nvPr/>
        </p:nvSpPr>
        <p:spPr>
          <a:xfrm>
            <a:off x="914400" y="3242703"/>
            <a:ext cx="8153400" cy="369332"/>
          </a:xfrm>
          <a:prstGeom prst="rect">
            <a:avLst/>
          </a:prstGeom>
        </p:spPr>
        <p:txBody>
          <a:bodyPr wrap="square">
            <a:spAutoFit/>
          </a:bodyPr>
          <a:lstStyle/>
          <a:p>
            <a:r>
              <a:rPr lang="en-US" dirty="0">
                <a:solidFill>
                  <a:srgbClr val="EB091B"/>
                </a:solidFill>
              </a:rPr>
              <a:t>I'd rather be an optimist and a fool than a pessimist and right.</a:t>
            </a:r>
            <a:r>
              <a:rPr lang="en-US" dirty="0">
                <a:solidFill>
                  <a:srgbClr val="066246"/>
                </a:solidFill>
              </a:rPr>
              <a:t>    </a:t>
            </a:r>
            <a:r>
              <a:rPr lang="en-US" dirty="0">
                <a:hlinkClick r:id="rId2"/>
              </a:rPr>
              <a:t>Albert Einstein</a:t>
            </a:r>
            <a:endParaRPr lang="en-US" dirty="0"/>
          </a:p>
        </p:txBody>
      </p:sp>
    </p:spTree>
    <p:extLst>
      <p:ext uri="{BB962C8B-B14F-4D97-AF65-F5344CB8AC3E}">
        <p14:creationId xmlns:p14="http://schemas.microsoft.com/office/powerpoint/2010/main" val="2517225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2" name="Rectangle 2"/>
          <p:cNvSpPr>
            <a:spLocks noGrp="1" noChangeArrowheads="1"/>
          </p:cNvSpPr>
          <p:nvPr>
            <p:ph type="title"/>
          </p:nvPr>
        </p:nvSpPr>
        <p:spPr>
          <a:xfrm>
            <a:off x="0" y="0"/>
            <a:ext cx="9144000" cy="838200"/>
          </a:xfrm>
          <a:effectLst>
            <a:outerShdw blurRad="63500" dist="38099" dir="2700000" algn="ctr" rotWithShape="0">
              <a:srgbClr val="000000">
                <a:alpha val="74998"/>
              </a:srgbClr>
            </a:outerShdw>
          </a:effectLst>
        </p:spPr>
        <p:txBody>
          <a:bodyPr/>
          <a:lstStyle/>
          <a:p>
            <a:pPr algn="ctr"/>
            <a:r>
              <a:rPr lang="en-US" sz="4000">
                <a:solidFill>
                  <a:srgbClr val="FE74C0"/>
                </a:solidFill>
              </a:rPr>
              <a:t> </a:t>
            </a:r>
            <a:r>
              <a:rPr lang="en-US" sz="4000">
                <a:solidFill>
                  <a:srgbClr val="BB0517"/>
                </a:solidFill>
                <a:effectLst>
                  <a:outerShdw blurRad="38100" dist="38100" dir="2700000" algn="tl">
                    <a:srgbClr val="DDDDDD"/>
                  </a:outerShdw>
                </a:effectLst>
              </a:rPr>
              <a:t>Example:  SUSY landscape</a:t>
            </a:r>
            <a:endParaRPr lang="en-US"/>
          </a:p>
        </p:txBody>
      </p:sp>
      <p:pic>
        <p:nvPicPr>
          <p:cNvPr id="578563" name="Picture 3" descr="SU5"/>
          <p:cNvPicPr>
            <a:picLocks noChangeAspect="1" noChangeArrowheads="1"/>
          </p:cNvPicPr>
          <p:nvPr/>
        </p:nvPicPr>
        <p:blipFill>
          <a:blip r:embed="rId3"/>
          <a:srcRect/>
          <a:stretch>
            <a:fillRect/>
          </a:stretch>
        </p:blipFill>
        <p:spPr bwMode="auto">
          <a:xfrm>
            <a:off x="2133600" y="1849596"/>
            <a:ext cx="5562600" cy="2114550"/>
          </a:xfrm>
          <a:prstGeom prst="rect">
            <a:avLst/>
          </a:prstGeom>
          <a:noFill/>
        </p:spPr>
      </p:pic>
      <p:sp>
        <p:nvSpPr>
          <p:cNvPr id="578564" name="Text Box 4"/>
          <p:cNvSpPr txBox="1">
            <a:spLocks/>
          </p:cNvSpPr>
          <p:nvPr/>
        </p:nvSpPr>
        <p:spPr bwMode="auto">
          <a:xfrm>
            <a:off x="1600200" y="1600200"/>
            <a:ext cx="420688" cy="519113"/>
          </a:xfrm>
          <a:prstGeom prst="rect">
            <a:avLst/>
          </a:prstGeom>
          <a:noFill/>
          <a:ln w="127000" cmpd="thinThick">
            <a:noFill/>
            <a:miter lim="800000"/>
            <a:headEnd/>
            <a:tailEnd/>
          </a:ln>
          <a:effectLst/>
        </p:spPr>
        <p:txBody>
          <a:bodyPr>
            <a:prstTxWarp prst="textNoShape">
              <a:avLst/>
            </a:prstTxWarp>
            <a:spAutoFit/>
          </a:bodyPr>
          <a:lstStyle/>
          <a:p>
            <a:r>
              <a:rPr lang="en-US" sz="2800"/>
              <a:t>V</a:t>
            </a:r>
          </a:p>
        </p:txBody>
      </p:sp>
      <p:sp>
        <p:nvSpPr>
          <p:cNvPr id="578565" name="Text Box 5"/>
          <p:cNvSpPr txBox="1">
            <a:spLocks/>
          </p:cNvSpPr>
          <p:nvPr/>
        </p:nvSpPr>
        <p:spPr bwMode="auto">
          <a:xfrm>
            <a:off x="1905000" y="4114800"/>
            <a:ext cx="781050" cy="366713"/>
          </a:xfrm>
          <a:prstGeom prst="rect">
            <a:avLst/>
          </a:prstGeom>
          <a:noFill/>
          <a:ln w="127000" cmpd="thinThick">
            <a:noFill/>
            <a:miter lim="800000"/>
            <a:headEnd/>
            <a:tailEnd/>
          </a:ln>
          <a:effectLst/>
        </p:spPr>
        <p:txBody>
          <a:bodyPr wrap="none">
            <a:prstTxWarp prst="textNoShape">
              <a:avLst/>
            </a:prstTxWarp>
            <a:spAutoFit/>
          </a:bodyPr>
          <a:lstStyle/>
          <a:p>
            <a:r>
              <a:rPr lang="en-US"/>
              <a:t>SU(5)</a:t>
            </a:r>
          </a:p>
        </p:txBody>
      </p:sp>
      <p:sp>
        <p:nvSpPr>
          <p:cNvPr id="578566" name="Text Box 6"/>
          <p:cNvSpPr txBox="1">
            <a:spLocks/>
          </p:cNvSpPr>
          <p:nvPr/>
        </p:nvSpPr>
        <p:spPr bwMode="auto">
          <a:xfrm>
            <a:off x="5638800" y="4114800"/>
            <a:ext cx="2133600" cy="366713"/>
          </a:xfrm>
          <a:prstGeom prst="rect">
            <a:avLst/>
          </a:prstGeom>
          <a:noFill/>
          <a:ln w="127000" cmpd="thinThick">
            <a:noFill/>
            <a:miter lim="800000"/>
            <a:headEnd/>
            <a:tailEnd/>
          </a:ln>
          <a:effectLst/>
        </p:spPr>
        <p:txBody>
          <a:bodyPr>
            <a:prstTxWarp prst="textNoShape">
              <a:avLst/>
            </a:prstTxWarp>
            <a:spAutoFit/>
          </a:bodyPr>
          <a:lstStyle/>
          <a:p>
            <a:r>
              <a:rPr lang="en-US"/>
              <a:t>SU(3)xSU(2)xU(1)</a:t>
            </a:r>
          </a:p>
        </p:txBody>
      </p:sp>
      <p:sp>
        <p:nvSpPr>
          <p:cNvPr id="578567" name="Text Box 7"/>
          <p:cNvSpPr txBox="1">
            <a:spLocks/>
          </p:cNvSpPr>
          <p:nvPr/>
        </p:nvSpPr>
        <p:spPr bwMode="auto">
          <a:xfrm>
            <a:off x="3733800" y="4114800"/>
            <a:ext cx="1447800" cy="366713"/>
          </a:xfrm>
          <a:prstGeom prst="rect">
            <a:avLst/>
          </a:prstGeom>
          <a:noFill/>
          <a:ln w="127000" cmpd="thinThick">
            <a:noFill/>
            <a:miter lim="800000"/>
            <a:headEnd/>
            <a:tailEnd/>
          </a:ln>
          <a:effectLst/>
        </p:spPr>
        <p:txBody>
          <a:bodyPr>
            <a:prstTxWarp prst="textNoShape">
              <a:avLst/>
            </a:prstTxWarp>
            <a:spAutoFit/>
          </a:bodyPr>
          <a:lstStyle/>
          <a:p>
            <a:r>
              <a:rPr lang="en-US"/>
              <a:t>SU(4)xU(1)</a:t>
            </a:r>
          </a:p>
        </p:txBody>
      </p:sp>
      <p:sp>
        <p:nvSpPr>
          <p:cNvPr id="578568" name="Oval 8"/>
          <p:cNvSpPr>
            <a:spLocks noChangeArrowheads="1"/>
          </p:cNvSpPr>
          <p:nvPr/>
        </p:nvSpPr>
        <p:spPr bwMode="auto">
          <a:xfrm flipH="1">
            <a:off x="2133600" y="3675221"/>
            <a:ext cx="228600" cy="228600"/>
          </a:xfrm>
          <a:prstGeom prst="ellipse">
            <a:avLst/>
          </a:prstGeom>
          <a:gradFill rotWithShape="0">
            <a:gsLst>
              <a:gs pos="0">
                <a:srgbClr val="FF0000"/>
              </a:gs>
              <a:gs pos="100000">
                <a:srgbClr val="FF0000">
                  <a:gamma/>
                  <a:shade val="46275"/>
                  <a:invGamma/>
                </a:srgbClr>
              </a:gs>
            </a:gsLst>
            <a:path path="shape">
              <a:fillToRect l="50000" t="50000" r="50000" b="50000"/>
            </a:path>
          </a:gradFill>
          <a:ln w="9525">
            <a:solidFill>
              <a:schemeClr val="tx1"/>
            </a:solidFill>
            <a:round/>
            <a:headEnd/>
            <a:tailEnd/>
          </a:ln>
          <a:effectLst>
            <a:outerShdw blurRad="63500" dist="38099" dir="2700000" algn="ctr" rotWithShape="0">
              <a:schemeClr val="bg2">
                <a:alpha val="74998"/>
              </a:schemeClr>
            </a:outerShdw>
          </a:effectLst>
        </p:spPr>
        <p:txBody>
          <a:bodyPr>
            <a:prstTxWarp prst="textNoShape">
              <a:avLst/>
            </a:prstTxWarp>
          </a:bodyPr>
          <a:lstStyle/>
          <a:p>
            <a:endParaRPr lang="en-US"/>
          </a:p>
        </p:txBody>
      </p:sp>
      <p:sp>
        <p:nvSpPr>
          <p:cNvPr id="578569" name="Oval 9"/>
          <p:cNvSpPr>
            <a:spLocks noChangeArrowheads="1"/>
          </p:cNvSpPr>
          <p:nvPr/>
        </p:nvSpPr>
        <p:spPr bwMode="auto">
          <a:xfrm flipH="1">
            <a:off x="6395720" y="3657600"/>
            <a:ext cx="228600" cy="228600"/>
          </a:xfrm>
          <a:prstGeom prst="ellipse">
            <a:avLst/>
          </a:prstGeom>
          <a:solidFill>
            <a:schemeClr val="hlink"/>
          </a:solidFill>
          <a:ln w="9525">
            <a:solidFill>
              <a:schemeClr val="tx1"/>
            </a:solidFill>
            <a:round/>
            <a:headEnd/>
            <a:tailEnd/>
          </a:ln>
          <a:effectLst>
            <a:outerShdw blurRad="63500" dist="38099" dir="2700000" algn="ctr" rotWithShape="0">
              <a:schemeClr val="bg2">
                <a:alpha val="74998"/>
              </a:schemeClr>
            </a:outerShdw>
          </a:effectLst>
        </p:spPr>
        <p:txBody>
          <a:bodyPr>
            <a:prstTxWarp prst="textNoShape">
              <a:avLst/>
            </a:prstTxWarp>
          </a:bodyPr>
          <a:lstStyle/>
          <a:p>
            <a:endParaRPr lang="en-US"/>
          </a:p>
        </p:txBody>
      </p:sp>
      <p:sp>
        <p:nvSpPr>
          <p:cNvPr id="578570" name="Oval 10"/>
          <p:cNvSpPr>
            <a:spLocks noChangeArrowheads="1"/>
          </p:cNvSpPr>
          <p:nvPr/>
        </p:nvSpPr>
        <p:spPr bwMode="auto">
          <a:xfrm flipH="1">
            <a:off x="4267200" y="3657600"/>
            <a:ext cx="228600" cy="228600"/>
          </a:xfrm>
          <a:prstGeom prst="ellipse">
            <a:avLst/>
          </a:prstGeom>
          <a:solidFill>
            <a:schemeClr val="accent2"/>
          </a:solidFill>
          <a:ln w="9525">
            <a:solidFill>
              <a:schemeClr val="tx1"/>
            </a:solidFill>
            <a:round/>
            <a:headEnd/>
            <a:tailEnd/>
          </a:ln>
          <a:effectLst>
            <a:outerShdw blurRad="63500" dist="38075" dir="2700000" algn="ctr" rotWithShape="0">
              <a:schemeClr val="bg2">
                <a:alpha val="74998"/>
              </a:schemeClr>
            </a:outerShdw>
          </a:effectLst>
        </p:spPr>
        <p:txBody>
          <a:bodyPr>
            <a:prstTxWarp prst="textNoShape">
              <a:avLst/>
            </a:prstTxWarp>
          </a:bodyPr>
          <a:lstStyle/>
          <a:p>
            <a:endParaRPr lang="en-US"/>
          </a:p>
        </p:txBody>
      </p:sp>
      <p:sp>
        <p:nvSpPr>
          <p:cNvPr id="578571" name="Text Box 11"/>
          <p:cNvSpPr txBox="1">
            <a:spLocks/>
          </p:cNvSpPr>
          <p:nvPr/>
        </p:nvSpPr>
        <p:spPr bwMode="auto">
          <a:xfrm>
            <a:off x="304800" y="4589463"/>
            <a:ext cx="8534400" cy="701675"/>
          </a:xfrm>
          <a:prstGeom prst="rect">
            <a:avLst/>
          </a:prstGeom>
          <a:noFill/>
          <a:ln w="127000" cmpd="thinThick">
            <a:noFill/>
            <a:miter lim="800000"/>
            <a:headEnd/>
            <a:tailEnd/>
          </a:ln>
          <a:effectLst/>
        </p:spPr>
        <p:txBody>
          <a:bodyPr>
            <a:prstTxWarp prst="textNoShape">
              <a:avLst/>
            </a:prstTxWarp>
            <a:spAutoFit/>
          </a:bodyPr>
          <a:lstStyle/>
          <a:p>
            <a:pPr>
              <a:spcBef>
                <a:spcPct val="50000"/>
              </a:spcBef>
            </a:pPr>
            <a:r>
              <a:rPr lang="en-US" sz="2000" u="sng" dirty="0">
                <a:solidFill>
                  <a:srgbClr val="7005BB"/>
                </a:solidFill>
              </a:rPr>
              <a:t>Weinberg 1982</a:t>
            </a:r>
            <a:r>
              <a:rPr lang="en-US" sz="2000" dirty="0"/>
              <a:t>:   Supersymmetry forbids tunneling from SU(5) to SU(3)</a:t>
            </a:r>
            <a:r>
              <a:rPr lang="en-US" sz="2000" dirty="0" err="1"/>
              <a:t>xSU</a:t>
            </a:r>
            <a:r>
              <a:rPr lang="en-US" sz="2000" dirty="0"/>
              <a:t>(2)XU(1). </a:t>
            </a:r>
            <a:r>
              <a:rPr lang="en-US" sz="2000" dirty="0">
                <a:solidFill>
                  <a:srgbClr val="AC086A"/>
                </a:solidFill>
              </a:rPr>
              <a:t>This implied that we cannot break SU(5) symmetry.</a:t>
            </a:r>
            <a:r>
              <a:rPr lang="en-US" sz="2000" dirty="0"/>
              <a:t> </a:t>
            </a:r>
          </a:p>
        </p:txBody>
      </p:sp>
      <p:sp>
        <p:nvSpPr>
          <p:cNvPr id="578572" name="Text Box 12"/>
          <p:cNvSpPr txBox="1">
            <a:spLocks/>
          </p:cNvSpPr>
          <p:nvPr/>
        </p:nvSpPr>
        <p:spPr bwMode="auto">
          <a:xfrm>
            <a:off x="381000" y="5470525"/>
            <a:ext cx="8763000" cy="1006475"/>
          </a:xfrm>
          <a:prstGeom prst="rect">
            <a:avLst/>
          </a:prstGeom>
          <a:noFill/>
          <a:ln w="127000" cmpd="thinThick">
            <a:noFill/>
            <a:miter lim="800000"/>
            <a:headEnd/>
            <a:tailEnd/>
          </a:ln>
          <a:effectLst/>
        </p:spPr>
        <p:txBody>
          <a:bodyPr>
            <a:prstTxWarp prst="textNoShape">
              <a:avLst/>
            </a:prstTxWarp>
            <a:spAutoFit/>
          </a:bodyPr>
          <a:lstStyle/>
          <a:p>
            <a:pPr>
              <a:spcBef>
                <a:spcPct val="50000"/>
              </a:spcBef>
            </a:pPr>
            <a:r>
              <a:rPr lang="en-US" sz="2000" u="sng" dirty="0">
                <a:solidFill>
                  <a:srgbClr val="7005BB"/>
                </a:solidFill>
              </a:rPr>
              <a:t>A.L. 1983</a:t>
            </a:r>
            <a:r>
              <a:rPr lang="en-US" sz="2000" dirty="0"/>
              <a:t>:   Inflation solves this problem. Inflationary fluctuations bring us to each of the three minima. Inflation makes each of the parts of the universe exponentially large. We can live only in the  SU(3)</a:t>
            </a:r>
            <a:r>
              <a:rPr lang="en-US" sz="2000" dirty="0" err="1"/>
              <a:t>xSU</a:t>
            </a:r>
            <a:r>
              <a:rPr lang="en-US" sz="2000" dirty="0"/>
              <a:t>(2)</a:t>
            </a:r>
            <a:r>
              <a:rPr lang="en-US" sz="2000" dirty="0" err="1"/>
              <a:t>xU</a:t>
            </a:r>
            <a:r>
              <a:rPr lang="en-US" sz="2000" dirty="0"/>
              <a:t>(1)</a:t>
            </a:r>
            <a:r>
              <a:rPr lang="en-US" dirty="0"/>
              <a:t>  </a:t>
            </a:r>
            <a:r>
              <a:rPr lang="en-US" sz="2000" dirty="0"/>
              <a:t>minimum.</a:t>
            </a:r>
            <a:endParaRPr lang="en-US" dirty="0"/>
          </a:p>
        </p:txBody>
      </p:sp>
      <p:sp>
        <p:nvSpPr>
          <p:cNvPr id="578573" name="Text Box 13"/>
          <p:cNvSpPr txBox="1">
            <a:spLocks/>
          </p:cNvSpPr>
          <p:nvPr/>
        </p:nvSpPr>
        <p:spPr bwMode="auto">
          <a:xfrm>
            <a:off x="2819400" y="914400"/>
            <a:ext cx="4191000" cy="519113"/>
          </a:xfrm>
          <a:prstGeom prst="rect">
            <a:avLst/>
          </a:prstGeom>
          <a:noFill/>
          <a:ln w="127000" cmpd="thinThick">
            <a:noFill/>
            <a:miter lim="800000"/>
            <a:headEnd/>
            <a:tailEnd/>
          </a:ln>
          <a:effectLst/>
        </p:spPr>
        <p:txBody>
          <a:bodyPr>
            <a:prstTxWarp prst="textNoShape">
              <a:avLst/>
            </a:prstTxWarp>
            <a:spAutoFit/>
          </a:bodyPr>
          <a:lstStyle/>
          <a:p>
            <a:pPr>
              <a:spcBef>
                <a:spcPct val="50000"/>
              </a:spcBef>
            </a:pPr>
            <a:r>
              <a:rPr lang="en-US" sz="2800" dirty="0">
                <a:solidFill>
                  <a:schemeClr val="accent2"/>
                </a:solidFill>
              </a:rPr>
              <a:t>Supersymmetric SU(5)</a:t>
            </a:r>
          </a:p>
        </p:txBody>
      </p:sp>
      <p:sp>
        <p:nvSpPr>
          <p:cNvPr id="578574" name="Line 14"/>
          <p:cNvSpPr>
            <a:spLocks noChangeShapeType="1"/>
          </p:cNvSpPr>
          <p:nvPr/>
        </p:nvSpPr>
        <p:spPr bwMode="auto">
          <a:xfrm flipV="1">
            <a:off x="2362200" y="2971800"/>
            <a:ext cx="228600" cy="609600"/>
          </a:xfrm>
          <a:prstGeom prst="line">
            <a:avLst/>
          </a:prstGeom>
          <a:noFill/>
          <a:ln w="19050">
            <a:solidFill>
              <a:srgbClr val="EF1C0A"/>
            </a:solidFill>
            <a:round/>
            <a:headEnd/>
            <a:tailEnd type="triangle" w="med" len="med"/>
          </a:ln>
          <a:effectLst/>
        </p:spPr>
        <p:txBody>
          <a:bodyPr wrap="none" anchor="ctr">
            <a:prstTxWarp prst="textNoShape">
              <a:avLst/>
            </a:prstTxWarp>
          </a:bodyPr>
          <a:lstStyle/>
          <a:p>
            <a:endParaRPr lang="en-US"/>
          </a:p>
        </p:txBody>
      </p:sp>
      <p:sp>
        <p:nvSpPr>
          <p:cNvPr id="578575" name="Line 15"/>
          <p:cNvSpPr>
            <a:spLocks noChangeShapeType="1"/>
          </p:cNvSpPr>
          <p:nvPr/>
        </p:nvSpPr>
        <p:spPr bwMode="auto">
          <a:xfrm flipV="1">
            <a:off x="6629400" y="2971800"/>
            <a:ext cx="228600" cy="609600"/>
          </a:xfrm>
          <a:prstGeom prst="line">
            <a:avLst/>
          </a:prstGeom>
          <a:noFill/>
          <a:ln w="19050">
            <a:solidFill>
              <a:srgbClr val="EF1C0A"/>
            </a:solidFill>
            <a:round/>
            <a:headEnd/>
            <a:tailEnd type="triangle" w="med" len="med"/>
          </a:ln>
          <a:effectLst/>
        </p:spPr>
        <p:txBody>
          <a:bodyPr wrap="none" anchor="ctr">
            <a:prstTxWarp prst="textNoShape">
              <a:avLst/>
            </a:prstTxWarp>
          </a:bodyPr>
          <a:lstStyle/>
          <a:p>
            <a:endParaRPr lang="en-US"/>
          </a:p>
        </p:txBody>
      </p:sp>
      <p:sp>
        <p:nvSpPr>
          <p:cNvPr id="578576" name="Line 16"/>
          <p:cNvSpPr>
            <a:spLocks noChangeShapeType="1"/>
          </p:cNvSpPr>
          <p:nvPr/>
        </p:nvSpPr>
        <p:spPr bwMode="auto">
          <a:xfrm flipV="1">
            <a:off x="4495800" y="2971800"/>
            <a:ext cx="228600" cy="609600"/>
          </a:xfrm>
          <a:prstGeom prst="line">
            <a:avLst/>
          </a:prstGeom>
          <a:noFill/>
          <a:ln w="19050">
            <a:solidFill>
              <a:srgbClr val="EF1C0A"/>
            </a:solidFill>
            <a:round/>
            <a:headEnd/>
            <a:tailEnd type="triangle" w="med" len="med"/>
          </a:ln>
          <a:effectLst/>
        </p:spPr>
        <p:txBody>
          <a:bodyPr wrap="none" anchor="ctr">
            <a:prstTxWarp prst="textNoShape">
              <a:avLst/>
            </a:prstTxWarp>
          </a:bodyPr>
          <a:lstStyle/>
          <a:p>
            <a:endParaRPr lang="en-US"/>
          </a:p>
        </p:txBody>
      </p:sp>
      <p:sp>
        <p:nvSpPr>
          <p:cNvPr id="578577" name="Line 17"/>
          <p:cNvSpPr>
            <a:spLocks noChangeShapeType="1"/>
          </p:cNvSpPr>
          <p:nvPr/>
        </p:nvSpPr>
        <p:spPr bwMode="auto">
          <a:xfrm flipH="1" flipV="1">
            <a:off x="4038600" y="3048000"/>
            <a:ext cx="228600" cy="533400"/>
          </a:xfrm>
          <a:prstGeom prst="line">
            <a:avLst/>
          </a:prstGeom>
          <a:noFill/>
          <a:ln w="19050">
            <a:solidFill>
              <a:srgbClr val="EF1C0A"/>
            </a:solidFill>
            <a:round/>
            <a:headEnd/>
            <a:tailEnd type="triangle" w="med" len="med"/>
          </a:ln>
          <a:effectLst/>
        </p:spPr>
        <p:txBody>
          <a:bodyPr wrap="none" anchor="ctr">
            <a:prstTxWarp prst="textNoShape">
              <a:avLst/>
            </a:prstTxWarp>
          </a:bodyPr>
          <a:lstStyle/>
          <a:p>
            <a:endParaRPr lang="en-US"/>
          </a:p>
        </p:txBody>
      </p:sp>
      <p:sp>
        <p:nvSpPr>
          <p:cNvPr id="578578" name="Line 18"/>
          <p:cNvSpPr>
            <a:spLocks noChangeShapeType="1"/>
          </p:cNvSpPr>
          <p:nvPr/>
        </p:nvSpPr>
        <p:spPr bwMode="auto">
          <a:xfrm flipH="1" flipV="1">
            <a:off x="6096000" y="3048000"/>
            <a:ext cx="228600" cy="533400"/>
          </a:xfrm>
          <a:prstGeom prst="line">
            <a:avLst/>
          </a:prstGeom>
          <a:noFill/>
          <a:ln w="19050">
            <a:solidFill>
              <a:srgbClr val="EF1C0A"/>
            </a:solidFill>
            <a:round/>
            <a:headEnd/>
            <a:tailEnd type="triangle" w="med" len="med"/>
          </a:ln>
          <a:effectLst/>
        </p:spPr>
        <p:txBody>
          <a:bodyPr wrap="none" anchor="ctr">
            <a:prstTxWarp prst="textNoShape">
              <a:avLst/>
            </a:prstTxWarp>
          </a:bodyPr>
          <a:lstStyle/>
          <a:p>
            <a:endParaRPr lang="en-US"/>
          </a:p>
        </p:txBody>
      </p:sp>
    </p:spTree>
    <p:extLst>
      <p:ext uri="{BB962C8B-B14F-4D97-AF65-F5344CB8AC3E}">
        <p14:creationId xmlns:p14="http://schemas.microsoft.com/office/powerpoint/2010/main" val="2515446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7856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856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7856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856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857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856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856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856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7857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7857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7857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7857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7857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7857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785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578565" grpId="0"/>
      <p:bldP spid="578566" grpId="0"/>
      <p:bldP spid="578567" grpId="0"/>
      <p:bldP spid="578568" grpId="0" animBg="1"/>
      <p:bldP spid="578569" grpId="0" animBg="1"/>
      <p:bldP spid="578570" grpId="0" animBg="1"/>
      <p:bldP spid="578571" grpId="0"/>
      <p:bldP spid="578572" grpId="0"/>
      <p:bldP spid="578574" grpId="0" animBg="1"/>
      <p:bldP spid="578575" grpId="0" animBg="1"/>
      <p:bldP spid="578576" grpId="0" animBg="1"/>
      <p:bldP spid="578577" grpId="0" animBg="1"/>
      <p:bldP spid="578578"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4" name="Rectangle 2"/>
          <p:cNvSpPr>
            <a:spLocks noGrp="1" noChangeArrowheads="1"/>
          </p:cNvSpPr>
          <p:nvPr>
            <p:ph type="title"/>
          </p:nvPr>
        </p:nvSpPr>
        <p:spPr>
          <a:xfrm>
            <a:off x="76200" y="0"/>
            <a:ext cx="8408987" cy="533400"/>
          </a:xfrm>
          <a:effectLst>
            <a:outerShdw blurRad="63500" dist="38099" dir="2700000" algn="ctr" rotWithShape="0">
              <a:srgbClr val="000000">
                <a:alpha val="74998"/>
              </a:srgbClr>
            </a:outerShdw>
          </a:effectLst>
        </p:spPr>
        <p:txBody>
          <a:bodyPr>
            <a:normAutofit fontScale="90000"/>
          </a:bodyPr>
          <a:lstStyle/>
          <a:p>
            <a:r>
              <a:rPr lang="en-US" dirty="0">
                <a:solidFill>
                  <a:srgbClr val="1938E9"/>
                </a:solidFill>
              </a:rPr>
              <a:t>             </a:t>
            </a:r>
            <a:r>
              <a:rPr lang="en-US" sz="4000" dirty="0">
                <a:solidFill>
                  <a:srgbClr val="1938E9"/>
                </a:solidFill>
                <a:effectLst>
                  <a:outerShdw blurRad="38100" dist="38100" dir="2700000" algn="tl">
                    <a:srgbClr val="DDDDDD"/>
                  </a:outerShdw>
                </a:effectLst>
              </a:rPr>
              <a:t>Kandinsky  Universe</a:t>
            </a:r>
            <a:endParaRPr lang="en-US" dirty="0"/>
          </a:p>
        </p:txBody>
      </p:sp>
      <p:pic>
        <p:nvPicPr>
          <p:cNvPr id="509956" name="Picture 4" descr="Kand20"/>
          <p:cNvPicPr>
            <a:picLocks noChangeAspect="1" noChangeArrowheads="1"/>
          </p:cNvPicPr>
          <p:nvPr/>
        </p:nvPicPr>
        <p:blipFill>
          <a:blip r:embed="rId3"/>
          <a:srcRect/>
          <a:stretch>
            <a:fillRect/>
          </a:stretch>
        </p:blipFill>
        <p:spPr bwMode="auto">
          <a:xfrm>
            <a:off x="990600" y="557784"/>
            <a:ext cx="7239000" cy="7239000"/>
          </a:xfrm>
          <a:prstGeom prst="rect">
            <a:avLst/>
          </a:prstGeom>
          <a:noFill/>
        </p:spPr>
      </p:pic>
    </p:spTree>
    <p:extLst>
      <p:ext uri="{BB962C8B-B14F-4D97-AF65-F5344CB8AC3E}">
        <p14:creationId xmlns:p14="http://schemas.microsoft.com/office/powerpoint/2010/main" val="36761838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title"/>
          </p:nvPr>
        </p:nvSpPr>
        <p:spPr>
          <a:xfrm>
            <a:off x="228600" y="0"/>
            <a:ext cx="8915400" cy="762000"/>
          </a:xfrm>
        </p:spPr>
        <p:txBody>
          <a:bodyPr>
            <a:scene3d>
              <a:camera prst="orthographicFront"/>
              <a:lightRig rig="threePt" dir="t"/>
            </a:scene3d>
            <a:sp3d extrusionH="57150">
              <a:bevelT w="38100" h="38100"/>
            </a:sp3d>
          </a:bodyPr>
          <a:lstStyle/>
          <a:p>
            <a:pPr algn="ctr">
              <a:defRPr/>
            </a:pPr>
            <a:r>
              <a:rPr lang="en-US" sz="4000" b="1" dirty="0">
                <a:solidFill>
                  <a:srgbClr val="800000"/>
                </a:solidFill>
                <a:effectLst>
                  <a:outerShdw blurRad="50800" dist="38100" dir="2700000" algn="tl" rotWithShape="0">
                    <a:srgbClr val="0506D1">
                      <a:alpha val="43000"/>
                    </a:srgbClr>
                  </a:outerShdw>
                </a:effectLst>
                <a:ea typeface="ＭＳ Ｐゴシック" charset="-128"/>
                <a:cs typeface="ＭＳ Ｐゴシック" charset="-128"/>
              </a:rPr>
              <a:t>Can we test the multiverse theory ?</a:t>
            </a:r>
          </a:p>
        </p:txBody>
      </p:sp>
      <p:sp>
        <p:nvSpPr>
          <p:cNvPr id="96259" name="TextBox 3"/>
          <p:cNvSpPr txBox="1">
            <a:spLocks noChangeArrowheads="1"/>
          </p:cNvSpPr>
          <p:nvPr/>
        </p:nvSpPr>
        <p:spPr bwMode="auto">
          <a:xfrm>
            <a:off x="304800" y="998438"/>
            <a:ext cx="8763000" cy="1569660"/>
          </a:xfrm>
          <a:prstGeom prst="rect">
            <a:avLst/>
          </a:prstGeom>
          <a:noFill/>
          <a:ln w="9525">
            <a:noFill/>
            <a:miter lim="800000"/>
            <a:headEnd/>
            <a:tailEnd/>
          </a:ln>
        </p:spPr>
        <p:txBody>
          <a:bodyPr wrap="square">
            <a:prstTxWarp prst="textNoShape">
              <a:avLst/>
            </a:prstTxWarp>
            <a:spAutoFit/>
          </a:bodyPr>
          <a:lstStyle/>
          <a:p>
            <a:r>
              <a:rPr lang="en-US" sz="2400" dirty="0">
                <a:solidFill>
                  <a:srgbClr val="000090"/>
                </a:solidFill>
              </a:rPr>
              <a:t>This theory provides </a:t>
            </a:r>
            <a:r>
              <a:rPr lang="en-US" sz="2400" u="sng" dirty="0">
                <a:solidFill>
                  <a:srgbClr val="000090"/>
                </a:solidFill>
              </a:rPr>
              <a:t>the only known explanation of numerous experimental results</a:t>
            </a:r>
            <a:r>
              <a:rPr lang="en-US" sz="2400" dirty="0">
                <a:solidFill>
                  <a:srgbClr val="000090"/>
                </a:solidFill>
              </a:rPr>
              <a:t> (extremely small vacuum energy, strange masses of many elementary particles). </a:t>
            </a:r>
            <a:r>
              <a:rPr lang="en-US" sz="2400" b="1" dirty="0">
                <a:solidFill>
                  <a:srgbClr val="800000"/>
                </a:solidFill>
              </a:rPr>
              <a:t>In this sense, it was already tested many times.</a:t>
            </a:r>
          </a:p>
        </p:txBody>
      </p:sp>
      <p:sp>
        <p:nvSpPr>
          <p:cNvPr id="10" name="TextBox 9"/>
          <p:cNvSpPr txBox="1">
            <a:spLocks noChangeArrowheads="1"/>
          </p:cNvSpPr>
          <p:nvPr/>
        </p:nvSpPr>
        <p:spPr bwMode="auto">
          <a:xfrm>
            <a:off x="304800" y="3657600"/>
            <a:ext cx="5029200" cy="1815882"/>
          </a:xfrm>
          <a:prstGeom prst="rect">
            <a:avLst/>
          </a:prstGeom>
          <a:noFill/>
          <a:ln w="9525">
            <a:noFill/>
            <a:miter lim="800000"/>
            <a:headEnd/>
            <a:tailEnd/>
          </a:ln>
        </p:spPr>
        <p:txBody>
          <a:bodyPr wrap="square">
            <a:prstTxWarp prst="textNoShape">
              <a:avLst/>
            </a:prstTxWarp>
            <a:spAutoFit/>
          </a:bodyPr>
          <a:lstStyle/>
          <a:p>
            <a:r>
              <a:rPr lang="en-US" sz="2800" dirty="0">
                <a:solidFill>
                  <a:srgbClr val="952301"/>
                </a:solidFill>
              </a:rPr>
              <a:t>“When you have eliminated the impossible, whatever remains, however improbable, must be the truth.”</a:t>
            </a:r>
          </a:p>
        </p:txBody>
      </p:sp>
      <p:sp>
        <p:nvSpPr>
          <p:cNvPr id="11" name="TextBox 10"/>
          <p:cNvSpPr txBox="1">
            <a:spLocks noChangeArrowheads="1"/>
          </p:cNvSpPr>
          <p:nvPr/>
        </p:nvSpPr>
        <p:spPr bwMode="auto">
          <a:xfrm>
            <a:off x="2286000" y="5715000"/>
            <a:ext cx="2514600" cy="461665"/>
          </a:xfrm>
          <a:prstGeom prst="rect">
            <a:avLst/>
          </a:prstGeom>
          <a:noFill/>
          <a:ln w="9525">
            <a:noFill/>
            <a:miter lim="800000"/>
            <a:headEnd/>
            <a:tailEnd/>
          </a:ln>
        </p:spPr>
        <p:txBody>
          <a:bodyPr>
            <a:prstTxWarp prst="textNoShape">
              <a:avLst/>
            </a:prstTxWarp>
            <a:spAutoFit/>
          </a:bodyPr>
          <a:lstStyle/>
          <a:p>
            <a:r>
              <a:rPr lang="en-US" sz="2400" dirty="0">
                <a:solidFill>
                  <a:srgbClr val="000090"/>
                </a:solidFill>
              </a:rPr>
              <a:t>Sherlock Holmes</a:t>
            </a:r>
          </a:p>
        </p:txBody>
      </p:sp>
      <p:pic>
        <p:nvPicPr>
          <p:cNvPr id="49154" name="Picture 2"/>
          <p:cNvPicPr>
            <a:picLocks noChangeAspect="1" noChangeArrowheads="1"/>
          </p:cNvPicPr>
          <p:nvPr/>
        </p:nvPicPr>
        <p:blipFill>
          <a:blip r:embed="rId2"/>
          <a:srcRect/>
          <a:stretch>
            <a:fillRect/>
          </a:stretch>
        </p:blipFill>
        <p:spPr bwMode="auto">
          <a:xfrm>
            <a:off x="5334000" y="2819400"/>
            <a:ext cx="3639511" cy="3886200"/>
          </a:xfrm>
          <a:prstGeom prst="rect">
            <a:avLst/>
          </a:prstGeom>
          <a:noFill/>
          <a:ln w="9525">
            <a:noFill/>
            <a:miter lim="800000"/>
            <a:headEnd/>
            <a:tailEnd/>
          </a:ln>
        </p:spPr>
      </p:pic>
    </p:spTree>
    <p:extLst>
      <p:ext uri="{BB962C8B-B14F-4D97-AF65-F5344CB8AC3E}">
        <p14:creationId xmlns:p14="http://schemas.microsoft.com/office/powerpoint/2010/main" val="1512754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2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1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p:bldP spid="10" grpId="0"/>
      <p:bldP spid="1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ultiverse200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22501"/>
            <a:ext cx="9017000" cy="6928101"/>
          </a:xfrm>
          <a:prstGeom prst="rect">
            <a:avLst/>
          </a:prstGeom>
        </p:spPr>
      </p:pic>
      <p:pic>
        <p:nvPicPr>
          <p:cNvPr id="20" name="Picture 19" descr="k156570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1000" y="3208866"/>
            <a:ext cx="642770" cy="691587"/>
          </a:xfrm>
          <a:prstGeom prst="rect">
            <a:avLst/>
          </a:prstGeom>
        </p:spPr>
      </p:pic>
      <p:pic>
        <p:nvPicPr>
          <p:cNvPr id="21" name="Picture 20" descr="k156570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400" y="4656667"/>
            <a:ext cx="637389" cy="685798"/>
          </a:xfrm>
          <a:prstGeom prst="rect">
            <a:avLst/>
          </a:prstGeom>
        </p:spPr>
      </p:pic>
      <p:pic>
        <p:nvPicPr>
          <p:cNvPr id="22" name="Picture 21" descr="k156570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5600" y="3056467"/>
            <a:ext cx="642770" cy="691587"/>
          </a:xfrm>
          <a:prstGeom prst="rect">
            <a:avLst/>
          </a:prstGeom>
        </p:spPr>
      </p:pic>
      <p:pic>
        <p:nvPicPr>
          <p:cNvPr id="23" name="Picture 22" descr="k156570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0800" y="2065866"/>
            <a:ext cx="642770" cy="691587"/>
          </a:xfrm>
          <a:prstGeom prst="rect">
            <a:avLst/>
          </a:prstGeom>
        </p:spPr>
      </p:pic>
      <p:pic>
        <p:nvPicPr>
          <p:cNvPr id="24" name="Picture 23" descr="k156570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4799" y="541867"/>
            <a:ext cx="637391" cy="685800"/>
          </a:xfrm>
          <a:prstGeom prst="rect">
            <a:avLst/>
          </a:prstGeom>
        </p:spPr>
      </p:pic>
      <p:pic>
        <p:nvPicPr>
          <p:cNvPr id="25" name="Picture 24" descr="k156570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7800" y="5952067"/>
            <a:ext cx="839865" cy="914400"/>
          </a:xfrm>
          <a:prstGeom prst="rect">
            <a:avLst/>
          </a:prstGeom>
        </p:spPr>
      </p:pic>
      <p:sp>
        <p:nvSpPr>
          <p:cNvPr id="26" name="TextBox 25"/>
          <p:cNvSpPr txBox="1"/>
          <p:nvPr/>
        </p:nvSpPr>
        <p:spPr>
          <a:xfrm>
            <a:off x="152400" y="4495800"/>
            <a:ext cx="2590800" cy="2246769"/>
          </a:xfrm>
          <a:prstGeom prst="rect">
            <a:avLst/>
          </a:prstGeom>
          <a:noFill/>
        </p:spPr>
        <p:txBody>
          <a:bodyPr wrap="square" rtlCol="0">
            <a:spAutoFit/>
          </a:bodyPr>
          <a:lstStyle/>
          <a:p>
            <a:r>
              <a:rPr lang="en-US" dirty="0"/>
              <a:t>Physicists can live only in those parts of the multiverse where mathematics is efficient and the universe is comprehensible.</a:t>
            </a:r>
          </a:p>
        </p:txBody>
      </p:sp>
    </p:spTree>
    <p:extLst>
      <p:ext uri="{BB962C8B-B14F-4D97-AF65-F5344CB8AC3E}">
        <p14:creationId xmlns:p14="http://schemas.microsoft.com/office/powerpoint/2010/main" val="265457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dissolve">
                                      <p:cBhvr>
                                        <p:cTn id="7" dur="2100"/>
                                        <p:tgtEl>
                                          <p:spTgt spid="24"/>
                                        </p:tgtEl>
                                      </p:cBhvr>
                                    </p:animEffect>
                                  </p:childTnLst>
                                </p:cTn>
                              </p:par>
                              <p:par>
                                <p:cTn id="8" presetID="9"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dissolve">
                                      <p:cBhvr>
                                        <p:cTn id="10" dur="1800"/>
                                        <p:tgtEl>
                                          <p:spTgt spid="23"/>
                                        </p:tgtEl>
                                      </p:cBhvr>
                                    </p:animEffect>
                                  </p:childTnLst>
                                </p:cTn>
                              </p:par>
                              <p:par>
                                <p:cTn id="11" presetID="9"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dissolve">
                                      <p:cBhvr>
                                        <p:cTn id="13" dur="1500"/>
                                        <p:tgtEl>
                                          <p:spTgt spid="22"/>
                                        </p:tgtEl>
                                      </p:cBhvr>
                                    </p:animEffect>
                                  </p:childTnLst>
                                </p:cTn>
                              </p:par>
                              <p:par>
                                <p:cTn id="14" presetID="9"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dissolve">
                                      <p:cBhvr>
                                        <p:cTn id="16" dur="1500"/>
                                        <p:tgtEl>
                                          <p:spTgt spid="20"/>
                                        </p:tgtEl>
                                      </p:cBhvr>
                                    </p:animEffect>
                                  </p:childTnLst>
                                </p:cTn>
                              </p:par>
                              <p:par>
                                <p:cTn id="17" presetID="9"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dissolve">
                                      <p:cBhvr>
                                        <p:cTn id="19" dur="1200"/>
                                        <p:tgtEl>
                                          <p:spTgt spid="21"/>
                                        </p:tgtEl>
                                      </p:cBhvr>
                                    </p:animEffect>
                                  </p:childTnLst>
                                </p:cTn>
                              </p:par>
                              <p:par>
                                <p:cTn id="20" presetID="9"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dissolve">
                                      <p:cBhvr>
                                        <p:cTn id="22" dur="1000"/>
                                        <p:tgtEl>
                                          <p:spTgt spid="25"/>
                                        </p:tgtEl>
                                      </p:cBhvr>
                                    </p:animEffec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81000"/>
            <a:ext cx="9144000" cy="646331"/>
          </a:xfrm>
          <a:prstGeom prst="rect">
            <a:avLst/>
          </a:prstGeom>
          <a:noFill/>
        </p:spPr>
        <p:txBody>
          <a:bodyPr wrap="square">
            <a:spAutoFit/>
            <a:scene3d>
              <a:camera prst="orthographicFront"/>
              <a:lightRig rig="threePt" dir="t"/>
            </a:scene3d>
            <a:sp3d extrusionH="57150">
              <a:bevelT w="38100" h="38100"/>
            </a:sp3d>
          </a:bodyPr>
          <a:lstStyle/>
          <a:p>
            <a:pPr algn="ctr">
              <a:defRPr/>
            </a:pPr>
            <a:r>
              <a:rPr lang="en-US" sz="3600" b="1" dirty="0">
                <a:solidFill>
                  <a:srgbClr val="000090"/>
                </a:solidFill>
                <a:effectLst>
                  <a:outerShdw blurRad="53975" dist="63500" dir="2700000" algn="tl" rotWithShape="0">
                    <a:srgbClr val="0506D1">
                      <a:alpha val="43000"/>
                    </a:srgbClr>
                  </a:outerShdw>
                </a:effectLst>
                <a:latin typeface="Helvetica" pitchFamily="-20" charset="0"/>
                <a:ea typeface="+mn-ea"/>
                <a:cs typeface="+mn-cs"/>
              </a:rPr>
              <a:t>Inflationary universe 10</a:t>
            </a:r>
            <a:r>
              <a:rPr lang="en-US" sz="4000" b="1" baseline="30000" dirty="0">
                <a:solidFill>
                  <a:srgbClr val="000090"/>
                </a:solidFill>
                <a:effectLst>
                  <a:outerShdw blurRad="53975" dist="63500" dir="2700000" algn="tl" rotWithShape="0">
                    <a:srgbClr val="0506D1">
                      <a:alpha val="43000"/>
                    </a:srgbClr>
                  </a:outerShdw>
                </a:effectLst>
                <a:latin typeface="Helvetica" pitchFamily="-20" charset="0"/>
                <a:ea typeface="+mn-ea"/>
                <a:cs typeface="+mn-cs"/>
              </a:rPr>
              <a:t>-35</a:t>
            </a:r>
            <a:r>
              <a:rPr lang="en-US" sz="3600" b="1" dirty="0">
                <a:solidFill>
                  <a:srgbClr val="000090"/>
                </a:solidFill>
                <a:effectLst>
                  <a:outerShdw blurRad="53975" dist="63500" dir="2700000" algn="tl" rotWithShape="0">
                    <a:srgbClr val="0506D1">
                      <a:alpha val="43000"/>
                    </a:srgbClr>
                  </a:outerShdw>
                </a:effectLst>
                <a:latin typeface="Helvetica" pitchFamily="-20" charset="0"/>
                <a:ea typeface="+mn-ea"/>
                <a:cs typeface="+mn-cs"/>
              </a:rPr>
              <a:t> seconds old</a:t>
            </a:r>
          </a:p>
        </p:txBody>
      </p:sp>
      <p:sp>
        <p:nvSpPr>
          <p:cNvPr id="6" name="Oval 5"/>
          <p:cNvSpPr>
            <a:spLocks noChangeArrowheads="1"/>
          </p:cNvSpPr>
          <p:nvPr/>
        </p:nvSpPr>
        <p:spPr bwMode="auto">
          <a:xfrm>
            <a:off x="2133600" y="1371600"/>
            <a:ext cx="5257800" cy="5181600"/>
          </a:xfrm>
          <a:prstGeom prst="ellipse">
            <a:avLst/>
          </a:prstGeom>
          <a:gradFill rotWithShape="0">
            <a:gsLst>
              <a:gs pos="0">
                <a:srgbClr val="FF0000"/>
              </a:gs>
              <a:gs pos="100000">
                <a:srgbClr val="FF0000">
                  <a:gamma/>
                  <a:shade val="46275"/>
                  <a:invGamma/>
                </a:srgbClr>
              </a:gs>
            </a:gsLst>
            <a:path path="shape">
              <a:fillToRect l="50000" t="50000" r="50000" b="50000"/>
            </a:path>
          </a:gradFill>
          <a:ln w="9525">
            <a:solidFill>
              <a:schemeClr val="tx1"/>
            </a:solidFill>
            <a:round/>
            <a:headEnd/>
            <a:tailEnd/>
          </a:ln>
          <a:effectLst/>
        </p:spPr>
        <p:txBody>
          <a:bodyPr>
            <a:prstTxWarp prst="textNoShape">
              <a:avLst/>
            </a:prstTxWarp>
          </a:bodyPr>
          <a:lstStyle/>
          <a:p>
            <a:endParaRPr lang="en-US" dirty="0"/>
          </a:p>
        </p:txBody>
      </p:sp>
      <p:pic>
        <p:nvPicPr>
          <p:cNvPr id="2" name="Picture 1" descr="latex-image-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3505200"/>
            <a:ext cx="4337050" cy="754270"/>
          </a:xfrm>
          <a:prstGeom prst="rect">
            <a:avLst/>
          </a:prstGeom>
        </p:spPr>
      </p:pic>
      <p:sp>
        <p:nvSpPr>
          <p:cNvPr id="5" name="TextBox 4"/>
          <p:cNvSpPr txBox="1"/>
          <p:nvPr/>
        </p:nvSpPr>
        <p:spPr>
          <a:xfrm>
            <a:off x="3276600" y="5105400"/>
            <a:ext cx="3124200" cy="461665"/>
          </a:xfrm>
          <a:prstGeom prst="rect">
            <a:avLst/>
          </a:prstGeom>
          <a:noFill/>
        </p:spPr>
        <p:txBody>
          <a:bodyPr wrap="square" rtlCol="0">
            <a:spAutoFit/>
          </a:bodyPr>
          <a:lstStyle/>
          <a:p>
            <a:r>
              <a:rPr lang="en-US" sz="2400" dirty="0"/>
              <a:t>in ANY units of length </a:t>
            </a:r>
          </a:p>
        </p:txBody>
      </p:sp>
    </p:spTree>
    <p:extLst>
      <p:ext uri="{BB962C8B-B14F-4D97-AF65-F5344CB8AC3E}">
        <p14:creationId xmlns:p14="http://schemas.microsoft.com/office/powerpoint/2010/main" val="158038165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77F36901-F09A-8446-BAE4-CE8AE15F336C}"/>
              </a:ext>
            </a:extLst>
          </p:cNvPr>
          <p:cNvSpPr>
            <a:spLocks noChangeArrowheads="1"/>
          </p:cNvSpPr>
          <p:nvPr/>
        </p:nvSpPr>
        <p:spPr bwMode="auto">
          <a:xfrm>
            <a:off x="914400" y="3124200"/>
            <a:ext cx="2514600" cy="2484060"/>
          </a:xfrm>
          <a:prstGeom prst="ellipse">
            <a:avLst/>
          </a:prstGeom>
          <a:gradFill rotWithShape="0">
            <a:gsLst>
              <a:gs pos="0">
                <a:srgbClr val="FF0000"/>
              </a:gs>
              <a:gs pos="100000">
                <a:srgbClr val="FF0000">
                  <a:gamma/>
                  <a:shade val="46275"/>
                  <a:invGamma/>
                </a:srgbClr>
              </a:gs>
            </a:gsLst>
            <a:path path="shape">
              <a:fillToRect l="50000" t="50000" r="50000" b="50000"/>
            </a:path>
          </a:gradFill>
          <a:ln w="9525">
            <a:solidFill>
              <a:schemeClr val="tx1"/>
            </a:solidFill>
            <a:round/>
            <a:headEnd/>
            <a:tailEnd/>
          </a:ln>
          <a:effectLst/>
        </p:spPr>
        <p:txBody>
          <a:bodyPr>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elvetica" charset="0"/>
              <a:ea typeface="ＭＳ Ｐゴシック" charset="0"/>
              <a:cs typeface="+mn-cs"/>
            </a:endParaRPr>
          </a:p>
        </p:txBody>
      </p:sp>
      <p:pic>
        <p:nvPicPr>
          <p:cNvPr id="6" name="Picture 5" descr="A picture containing egg, food, indoor, green&#10;&#10;Description automatically generated">
            <a:extLst>
              <a:ext uri="{FF2B5EF4-FFF2-40B4-BE49-F238E27FC236}">
                <a16:creationId xmlns:a16="http://schemas.microsoft.com/office/drawing/2014/main" id="{C63DCDA3-59BE-8F4E-BFE4-97DB4D1B9AD1}"/>
              </a:ext>
            </a:extLst>
          </p:cNvPr>
          <p:cNvPicPr>
            <a:picLocks noChangeAspect="1"/>
          </p:cNvPicPr>
          <p:nvPr/>
        </p:nvPicPr>
        <p:blipFill>
          <a:blip r:embed="rId2"/>
          <a:stretch>
            <a:fillRect/>
          </a:stretch>
        </p:blipFill>
        <p:spPr>
          <a:xfrm>
            <a:off x="4953000" y="2464800"/>
            <a:ext cx="4164600" cy="4164600"/>
          </a:xfrm>
          <a:prstGeom prst="rect">
            <a:avLst/>
          </a:prstGeom>
        </p:spPr>
      </p:pic>
      <p:sp>
        <p:nvSpPr>
          <p:cNvPr id="7" name="TextBox 6">
            <a:extLst>
              <a:ext uri="{FF2B5EF4-FFF2-40B4-BE49-F238E27FC236}">
                <a16:creationId xmlns:a16="http://schemas.microsoft.com/office/drawing/2014/main" id="{ADADDB59-872C-C145-B7EA-16E755905338}"/>
              </a:ext>
            </a:extLst>
          </p:cNvPr>
          <p:cNvSpPr txBox="1"/>
          <p:nvPr/>
        </p:nvSpPr>
        <p:spPr>
          <a:xfrm>
            <a:off x="323850" y="228600"/>
            <a:ext cx="8591550" cy="15696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Helvetica" charset="0"/>
                <a:ea typeface="ＭＳ Ｐゴシック" charset="0"/>
                <a:cs typeface="+mn-cs"/>
              </a:rPr>
              <a:t>The universe after inflation becomes huge and almost absolutely uniform, but quantum fluctuations make it slightly non-uniform. This leads to formation of galaxies and tiny perturbations of the temperature of the universe </a:t>
            </a:r>
            <a:r>
              <a:rPr kumimoji="0" lang="ru-RU" sz="2400" b="0" i="0" u="none" strike="noStrike" kern="1200" cap="none" spc="0" normalizeH="0" baseline="0" noProof="0" dirty="0">
                <a:ln>
                  <a:noFill/>
                </a:ln>
                <a:solidFill>
                  <a:srgbClr val="FFFFFF"/>
                </a:solidFill>
                <a:effectLst/>
                <a:uLnTx/>
                <a:uFillTx/>
                <a:latin typeface="Helvetica" charset="0"/>
                <a:ea typeface="ＭＳ Ｐゴシック" charset="0"/>
                <a:cs typeface="+mn-cs"/>
              </a:rPr>
              <a:t> </a:t>
            </a:r>
            <a:endParaRPr kumimoji="0" lang="en-US" sz="2400" b="0" i="0" u="none" strike="noStrike" kern="1200" cap="none" spc="0" normalizeH="0" baseline="0" noProof="0" dirty="0">
              <a:ln>
                <a:noFill/>
              </a:ln>
              <a:solidFill>
                <a:srgbClr val="000000"/>
              </a:solidFill>
              <a:effectLst/>
              <a:uLnTx/>
              <a:uFillTx/>
              <a:latin typeface="Helvetica" charset="0"/>
              <a:ea typeface="ＭＳ Ｐゴシック" charset="0"/>
              <a:cs typeface="+mn-cs"/>
            </a:endParaRPr>
          </a:p>
        </p:txBody>
      </p:sp>
      <p:sp>
        <p:nvSpPr>
          <p:cNvPr id="2" name="Right Arrow 1">
            <a:extLst>
              <a:ext uri="{FF2B5EF4-FFF2-40B4-BE49-F238E27FC236}">
                <a16:creationId xmlns:a16="http://schemas.microsoft.com/office/drawing/2014/main" id="{0216318E-3250-AF4D-B0C5-7EEF2C637D5B}"/>
              </a:ext>
            </a:extLst>
          </p:cNvPr>
          <p:cNvSpPr/>
          <p:nvPr/>
        </p:nvSpPr>
        <p:spPr bwMode="auto">
          <a:xfrm>
            <a:off x="3810000" y="4123914"/>
            <a:ext cx="978408" cy="484632"/>
          </a:xfrm>
          <a:prstGeom prst="rightArrow">
            <a:avLst/>
          </a:prstGeom>
          <a:solidFill>
            <a:srgbClr val="CC99FF"/>
          </a:solidFill>
          <a:ln w="12700" cap="flat" cmpd="sng" algn="ctr">
            <a:solidFill>
              <a:srgbClr val="FFFF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pPr>
            <a:endParaRPr kumimoji="0" lang="en-US" sz="1900" b="0" i="0" u="none" strike="noStrike" kern="1200" cap="none" spc="0" normalizeH="0" baseline="0" noProof="0">
              <a:ln>
                <a:noFill/>
              </a:ln>
              <a:solidFill>
                <a:srgbClr val="FFF802"/>
              </a:solidFill>
              <a:effectLst/>
              <a:uLnTx/>
              <a:uFillTx/>
              <a:latin typeface="Helvetica" charset="0"/>
              <a:ea typeface="ＭＳ Ｐゴシック" charset="0"/>
              <a:cs typeface="+mn-cs"/>
            </a:endParaRPr>
          </a:p>
        </p:txBody>
      </p:sp>
    </p:spTree>
    <p:extLst>
      <p:ext uri="{BB962C8B-B14F-4D97-AF65-F5344CB8AC3E}">
        <p14:creationId xmlns:p14="http://schemas.microsoft.com/office/powerpoint/2010/main" val="4055978752"/>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228600"/>
            <a:ext cx="8077200" cy="923330"/>
          </a:xfrm>
          <a:prstGeom prst="rect">
            <a:avLst/>
          </a:prstGeom>
          <a:noFill/>
        </p:spPr>
        <p:txBody>
          <a:bodyPr>
            <a:spAutoFit/>
            <a:scene3d>
              <a:camera prst="orthographicFront"/>
              <a:lightRig rig="threePt" dir="t"/>
            </a:scene3d>
            <a:sp3d extrusionH="57150">
              <a:bevelT w="38100" h="38100"/>
            </a:sp3d>
          </a:bodyPr>
          <a:lstStyle/>
          <a:p>
            <a:pPr algn="ctr">
              <a:defRPr/>
            </a:pPr>
            <a:r>
              <a:rPr lang="en-US" sz="5400" b="1" dirty="0">
                <a:solidFill>
                  <a:srgbClr val="AB0320"/>
                </a:solidFill>
                <a:effectLst>
                  <a:outerShdw blurRad="53975" dist="63500" dir="2700000" algn="tl" rotWithShape="0">
                    <a:srgbClr val="0506D1">
                      <a:alpha val="43000"/>
                    </a:srgbClr>
                  </a:outerShdw>
                </a:effectLst>
                <a:latin typeface="Helvetica" pitchFamily="-20" charset="0"/>
                <a:ea typeface="+mn-ea"/>
                <a:cs typeface="+mn-cs"/>
              </a:rPr>
              <a:t>Origin of structure:</a:t>
            </a:r>
          </a:p>
        </p:txBody>
      </p:sp>
      <p:sp>
        <p:nvSpPr>
          <p:cNvPr id="3" name="TextBox 2"/>
          <p:cNvSpPr txBox="1"/>
          <p:nvPr/>
        </p:nvSpPr>
        <p:spPr>
          <a:xfrm>
            <a:off x="762000" y="1752600"/>
            <a:ext cx="8077200" cy="3539430"/>
          </a:xfrm>
          <a:prstGeom prst="rect">
            <a:avLst/>
          </a:prstGeom>
          <a:noFill/>
        </p:spPr>
        <p:txBody>
          <a:bodyPr wrap="square" rtlCol="0">
            <a:spAutoFit/>
          </a:bodyPr>
          <a:lstStyle/>
          <a:p>
            <a:r>
              <a:rPr lang="en-US" sz="2800" dirty="0"/>
              <a:t>In this theory, original inhomogeneities are stretched away, but new ones are produced from </a:t>
            </a:r>
            <a:r>
              <a:rPr lang="en-US" sz="2800" b="1" dirty="0">
                <a:solidFill>
                  <a:srgbClr val="AB0320"/>
                </a:solidFill>
              </a:rPr>
              <a:t>quantum fluctuations </a:t>
            </a:r>
            <a:r>
              <a:rPr lang="en-US" sz="2800" dirty="0"/>
              <a:t>amplified during the exponential growth of the universe.</a:t>
            </a:r>
          </a:p>
          <a:p>
            <a:endParaRPr lang="en-US" sz="2800" b="1" dirty="0">
              <a:solidFill>
                <a:srgbClr val="AB0320"/>
              </a:solidFill>
            </a:endParaRPr>
          </a:p>
          <a:p>
            <a:r>
              <a:rPr lang="en-US" sz="2800" b="1" dirty="0">
                <a:solidFill>
                  <a:srgbClr val="AB0320"/>
                </a:solidFill>
              </a:rPr>
              <a:t>Galaxies are children of quantum fluctuations </a:t>
            </a:r>
            <a:r>
              <a:rPr lang="en-US" sz="2800" dirty="0">
                <a:solidFill>
                  <a:srgbClr val="0000FF"/>
                </a:solidFill>
              </a:rPr>
              <a:t>produced in the first 10</a:t>
            </a:r>
            <a:r>
              <a:rPr lang="en-US" sz="3200" baseline="30000" dirty="0">
                <a:solidFill>
                  <a:srgbClr val="0000FF"/>
                </a:solidFill>
              </a:rPr>
              <a:t>-35 </a:t>
            </a:r>
            <a:r>
              <a:rPr lang="en-US" sz="2800" dirty="0">
                <a:solidFill>
                  <a:srgbClr val="0000FF"/>
                </a:solidFill>
              </a:rPr>
              <a:t>seconds after the birth of the universe.</a:t>
            </a:r>
          </a:p>
        </p:txBody>
      </p:sp>
    </p:spTree>
    <p:extLst>
      <p:ext uri="{BB962C8B-B14F-4D97-AF65-F5344CB8AC3E}">
        <p14:creationId xmlns:p14="http://schemas.microsoft.com/office/powerpoint/2010/main" val="371929969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lanck_CM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2286000"/>
            <a:ext cx="8761491" cy="4424553"/>
          </a:xfrm>
          <a:prstGeom prst="rect">
            <a:avLst/>
          </a:prstGeom>
        </p:spPr>
      </p:pic>
      <p:sp>
        <p:nvSpPr>
          <p:cNvPr id="3" name="TextBox 2"/>
          <p:cNvSpPr txBox="1"/>
          <p:nvPr/>
        </p:nvSpPr>
        <p:spPr>
          <a:xfrm>
            <a:off x="914400" y="855507"/>
            <a:ext cx="7999490" cy="1323439"/>
          </a:xfrm>
          <a:prstGeom prst="rect">
            <a:avLst/>
          </a:prstGeom>
          <a:noFill/>
        </p:spPr>
        <p:txBody>
          <a:bodyPr wrap="square" rtlCol="0">
            <a:spAutoFit/>
          </a:bodyPr>
          <a:lstStyle/>
          <a:p>
            <a:r>
              <a:rPr lang="en-US" sz="2000" dirty="0">
                <a:solidFill>
                  <a:srgbClr val="0506D1"/>
                </a:solidFill>
                <a:latin typeface="+mn-lt"/>
                <a:ea typeface="Times" charset="0"/>
                <a:cs typeface="Times" charset="0"/>
              </a:rPr>
              <a:t>This is an image of </a:t>
            </a:r>
            <a:r>
              <a:rPr lang="en-US" sz="2000" b="1" dirty="0">
                <a:solidFill>
                  <a:srgbClr val="AB0320"/>
                </a:solidFill>
                <a:latin typeface="+mn-lt"/>
                <a:ea typeface="Times" charset="0"/>
                <a:cs typeface="Times" charset="0"/>
              </a:rPr>
              <a:t>quantum fluctuations produced by inflation 10</a:t>
            </a:r>
            <a:r>
              <a:rPr lang="en-US" sz="2400" b="1" baseline="30000" dirty="0">
                <a:solidFill>
                  <a:srgbClr val="AB0320"/>
                </a:solidFill>
                <a:latin typeface="+mn-lt"/>
                <a:ea typeface="Times" charset="0"/>
                <a:cs typeface="Times" charset="0"/>
              </a:rPr>
              <a:t>-35 </a:t>
            </a:r>
            <a:r>
              <a:rPr lang="en-US" sz="2000" b="1" dirty="0">
                <a:solidFill>
                  <a:srgbClr val="AB0320"/>
                </a:solidFill>
                <a:latin typeface="+mn-lt"/>
                <a:ea typeface="Times" charset="0"/>
                <a:cs typeface="Times" charset="0"/>
              </a:rPr>
              <a:t>seconds after the Big Bang</a:t>
            </a:r>
            <a:r>
              <a:rPr lang="en-US" sz="2000" dirty="0">
                <a:solidFill>
                  <a:srgbClr val="0506D1"/>
                </a:solidFill>
                <a:latin typeface="+mn-lt"/>
                <a:ea typeface="Times" charset="0"/>
                <a:cs typeface="Times" charset="0"/>
              </a:rPr>
              <a:t>.  These tiny fluctuations were </a:t>
            </a:r>
            <a:r>
              <a:rPr lang="en-US" sz="2000" b="1" dirty="0">
                <a:solidFill>
                  <a:srgbClr val="066246"/>
                </a:solidFill>
                <a:latin typeface="+mn-lt"/>
                <a:ea typeface="Times" charset="0"/>
                <a:cs typeface="Times" charset="0"/>
              </a:rPr>
              <a:t>stretched by inflation </a:t>
            </a:r>
            <a:r>
              <a:rPr lang="en-US" sz="2000" dirty="0">
                <a:solidFill>
                  <a:srgbClr val="0506D1"/>
                </a:solidFill>
                <a:latin typeface="+mn-lt"/>
                <a:ea typeface="Times" charset="0"/>
                <a:cs typeface="Times" charset="0"/>
              </a:rPr>
              <a:t>to incredibly large size, and now we can observe them </a:t>
            </a:r>
            <a:r>
              <a:rPr lang="en-US" sz="2000" b="1" dirty="0">
                <a:solidFill>
                  <a:srgbClr val="0506D1"/>
                </a:solidFill>
                <a:latin typeface="+mn-lt"/>
                <a:ea typeface="Times" charset="0"/>
                <a:cs typeface="Times" charset="0"/>
              </a:rPr>
              <a:t>using all sky as a giant photographic plate</a:t>
            </a:r>
          </a:p>
        </p:txBody>
      </p:sp>
      <p:sp>
        <p:nvSpPr>
          <p:cNvPr id="7" name="TextBox 6">
            <a:extLst>
              <a:ext uri="{FF2B5EF4-FFF2-40B4-BE49-F238E27FC236}">
                <a16:creationId xmlns:a16="http://schemas.microsoft.com/office/drawing/2014/main" id="{1792E50D-03ED-394C-9A99-C359DC126AE2}"/>
              </a:ext>
            </a:extLst>
          </p:cNvPr>
          <p:cNvSpPr txBox="1"/>
          <p:nvPr/>
        </p:nvSpPr>
        <p:spPr>
          <a:xfrm>
            <a:off x="76200" y="102122"/>
            <a:ext cx="9067800" cy="646331"/>
          </a:xfrm>
          <a:prstGeom prst="rect">
            <a:avLst/>
          </a:prstGeom>
          <a:noFill/>
          <a:ln>
            <a:noFill/>
          </a:ln>
          <a:effectLst>
            <a:outerShdw blurRad="50800" dist="38100" dir="2700000" algn="tl" rotWithShape="0">
              <a:prstClr val="black">
                <a:alpha val="40000"/>
              </a:prstClr>
            </a:outerShdw>
          </a:effectLst>
        </p:spPr>
        <p:txBody>
          <a:bodyPr wrap="square">
            <a:spAutoFit/>
            <a:scene3d>
              <a:camera prst="orthographicFront"/>
              <a:lightRig rig="threePt" dir="t"/>
            </a:scene3d>
            <a:sp3d extrusionH="57150">
              <a:bevelT w="38100" h="38100"/>
            </a:sp3d>
          </a:bodyPr>
          <a:lstStyle/>
          <a:p>
            <a:pPr algn="ctr">
              <a:defRPr/>
            </a:pPr>
            <a:r>
              <a:rPr lang="en-US" sz="3600" b="1" dirty="0">
                <a:solidFill>
                  <a:srgbClr val="FF0000"/>
                </a:solidFill>
                <a:effectLst>
                  <a:outerShdw blurRad="190500" dist="88900" dir="2700000" algn="tl" rotWithShape="0">
                    <a:srgbClr val="0506D1">
                      <a:alpha val="42000"/>
                    </a:srgbClr>
                  </a:outerShdw>
                </a:effectLst>
              </a:rPr>
              <a:t>Planck</a:t>
            </a:r>
            <a:r>
              <a:rPr lang="en-US" sz="3600" b="1" dirty="0">
                <a:solidFill>
                  <a:srgbClr val="0000FF"/>
                </a:solidFill>
                <a:effectLst>
                  <a:outerShdw blurRad="190500" dist="88900" dir="2700000" algn="tl" rotWithShape="0">
                    <a:srgbClr val="0506D1">
                      <a:alpha val="42000"/>
                    </a:srgbClr>
                  </a:outerShdw>
                </a:effectLst>
                <a:ea typeface="+mn-ea"/>
                <a:cs typeface="+mn-cs"/>
              </a:rPr>
              <a:t> </a:t>
            </a:r>
            <a:r>
              <a:rPr lang="en-US" sz="3600" b="1" dirty="0">
                <a:solidFill>
                  <a:srgbClr val="FF0000"/>
                </a:solidFill>
                <a:effectLst>
                  <a:outerShdw blurRad="190500" dist="88900" dir="2700000" algn="tl" rotWithShape="0">
                    <a:srgbClr val="0506D1">
                      <a:alpha val="42000"/>
                    </a:srgbClr>
                  </a:outerShdw>
                </a:effectLst>
                <a:ea typeface="+mn-ea"/>
                <a:cs typeface="+mn-cs"/>
              </a:rPr>
              <a:t>satellite</a:t>
            </a:r>
            <a:r>
              <a:rPr lang="en-US" sz="3600" b="1" dirty="0">
                <a:solidFill>
                  <a:srgbClr val="0000FF"/>
                </a:solidFill>
                <a:effectLst>
                  <a:outerShdw blurRad="190500" dist="88900" dir="2700000" algn="tl" rotWithShape="0">
                    <a:srgbClr val="0506D1">
                      <a:alpha val="42000"/>
                    </a:srgbClr>
                  </a:outerShdw>
                </a:effectLst>
              </a:rPr>
              <a:t>: </a:t>
            </a:r>
            <a:r>
              <a:rPr lang="en-US" sz="2800" b="1" dirty="0">
                <a:solidFill>
                  <a:srgbClr val="0000FF"/>
                </a:solidFill>
                <a:effectLst>
                  <a:outerShdw blurRad="190500" dist="88900" dir="2700000" algn="tl" rotWithShape="0">
                    <a:srgbClr val="0506D1">
                      <a:alpha val="42000"/>
                    </a:srgbClr>
                  </a:outerShdw>
                </a:effectLst>
              </a:rPr>
              <a:t>Perturbations of temperature</a:t>
            </a:r>
            <a:endParaRPr lang="en-US" sz="2800" b="1" dirty="0">
              <a:solidFill>
                <a:srgbClr val="008000"/>
              </a:solidFill>
              <a:effectLst>
                <a:outerShdw blurRad="190500" dist="88900" dir="2700000" algn="tl" rotWithShape="0">
                  <a:srgbClr val="0506D1">
                    <a:alpha val="42000"/>
                  </a:srgbClr>
                </a:outerShdw>
              </a:effectLst>
            </a:endParaRPr>
          </a:p>
        </p:txBody>
      </p:sp>
    </p:spTree>
    <p:extLst>
      <p:ext uri="{BB962C8B-B14F-4D97-AF65-F5344CB8AC3E}">
        <p14:creationId xmlns:p14="http://schemas.microsoft.com/office/powerpoint/2010/main" val="33861169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DarkMatterInflation2004 - Graphics Omitted">
  <a:themeElements>
    <a:clrScheme name="">
      <a:dk1>
        <a:srgbClr val="000000"/>
      </a:dk1>
      <a:lt1>
        <a:srgbClr val="FFFFFF"/>
      </a:lt1>
      <a:dk2>
        <a:srgbClr val="CCFFFF"/>
      </a:dk2>
      <a:lt2>
        <a:srgbClr val="000000"/>
      </a:lt2>
      <a:accent1>
        <a:srgbClr val="CC99FF"/>
      </a:accent1>
      <a:accent2>
        <a:srgbClr val="333399"/>
      </a:accent2>
      <a:accent3>
        <a:srgbClr val="FFFFFF"/>
      </a:accent3>
      <a:accent4>
        <a:srgbClr val="000000"/>
      </a:accent4>
      <a:accent5>
        <a:srgbClr val="E2CAFF"/>
      </a:accent5>
      <a:accent6>
        <a:srgbClr val="2D2D8A"/>
      </a:accent6>
      <a:hlink>
        <a:srgbClr val="009999"/>
      </a:hlink>
      <a:folHlink>
        <a:srgbClr val="99CC00"/>
      </a:folHlink>
    </a:clrScheme>
    <a:fontScheme name="DarkMatterInflation2004 - Graphics Omitted">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99FF"/>
        </a:solidFill>
        <a:ln w="127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lang="en-US" sz="1800" b="0" i="0" u="none" strike="noStrike" cap="none" normalizeH="0" baseline="0">
            <a:ln>
              <a:noFill/>
            </a:ln>
            <a:solidFill>
              <a:srgbClr val="000000"/>
            </a:solidFill>
            <a:effectLst/>
            <a:latin typeface="Helvetica" charset="0"/>
          </a:defRPr>
        </a:defPPr>
      </a:lstStyle>
    </a:spDef>
    <a:lnDef>
      <a:spPr bwMode="auto">
        <a:xfrm>
          <a:off x="0" y="0"/>
          <a:ext cx="1" cy="1"/>
        </a:xfrm>
        <a:custGeom>
          <a:avLst/>
          <a:gdLst/>
          <a:ahLst/>
          <a:cxnLst/>
          <a:rect l="0" t="0" r="0" b="0"/>
          <a:pathLst/>
        </a:custGeom>
        <a:solidFill>
          <a:srgbClr val="CC99FF"/>
        </a:solidFill>
        <a:ln w="127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lang="en-US" sz="1800" b="0" i="0" u="none" strike="noStrike" cap="none" normalizeH="0" baseline="0">
            <a:ln>
              <a:noFill/>
            </a:ln>
            <a:solidFill>
              <a:srgbClr val="000000"/>
            </a:solidFill>
            <a:effectLst/>
            <a:latin typeface="Helvetica" charset="0"/>
          </a:defRPr>
        </a:defPPr>
      </a:lstStyle>
    </a:lnDef>
  </a:objectDefaults>
  <a:extraClrSchemeLst>
    <a:extraClrScheme>
      <a:clrScheme name="DarkMatterInflation2004 - Graphics Omit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arkMatterInflation2004 - Graphics Omitted 2">
  <a:themeElements>
    <a:clrScheme name="">
      <a:dk1>
        <a:srgbClr val="000000"/>
      </a:dk1>
      <a:lt1>
        <a:srgbClr val="FFFFFF"/>
      </a:lt1>
      <a:dk2>
        <a:srgbClr val="CCFFFF"/>
      </a:dk2>
      <a:lt2>
        <a:srgbClr val="000000"/>
      </a:lt2>
      <a:accent1>
        <a:srgbClr val="CC99FF"/>
      </a:accent1>
      <a:accent2>
        <a:srgbClr val="333399"/>
      </a:accent2>
      <a:accent3>
        <a:srgbClr val="FFFFFF"/>
      </a:accent3>
      <a:accent4>
        <a:srgbClr val="000000"/>
      </a:accent4>
      <a:accent5>
        <a:srgbClr val="E2CAFF"/>
      </a:accent5>
      <a:accent6>
        <a:srgbClr val="2D2D8A"/>
      </a:accent6>
      <a:hlink>
        <a:srgbClr val="009999"/>
      </a:hlink>
      <a:folHlink>
        <a:srgbClr val="99CC00"/>
      </a:folHlink>
    </a:clrScheme>
    <a:fontScheme name="DarkMatterInflation2004 - Graphics Omitted 2">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99FF"/>
        </a:solidFill>
        <a:ln w="127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lang="en-US" sz="1800" b="0" i="0" u="none" strike="noStrike" cap="none" normalizeH="0" baseline="0">
            <a:ln>
              <a:noFill/>
            </a:ln>
            <a:solidFill>
              <a:srgbClr val="000000"/>
            </a:solidFill>
            <a:effectLst/>
            <a:latin typeface="Helvetica" charset="0"/>
          </a:defRPr>
        </a:defPPr>
      </a:lstStyle>
    </a:spDef>
    <a:lnDef>
      <a:spPr bwMode="auto">
        <a:xfrm>
          <a:off x="0" y="0"/>
          <a:ext cx="1" cy="1"/>
        </a:xfrm>
        <a:custGeom>
          <a:avLst/>
          <a:gdLst/>
          <a:ahLst/>
          <a:cxnLst/>
          <a:rect l="0" t="0" r="0" b="0"/>
          <a:pathLst/>
        </a:custGeom>
        <a:solidFill>
          <a:srgbClr val="CC99FF"/>
        </a:solidFill>
        <a:ln w="127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lang="en-US" sz="1800" b="0" i="0" u="none" strike="noStrike" cap="none" normalizeH="0" baseline="0">
            <a:ln>
              <a:noFill/>
            </a:ln>
            <a:solidFill>
              <a:srgbClr val="000000"/>
            </a:solidFill>
            <a:effectLst/>
            <a:latin typeface="Helvetica" charset="0"/>
          </a:defRPr>
        </a:defPPr>
      </a:lstStyle>
    </a:lnDef>
  </a:objectDefaults>
  <a:extraClrSchemeLst>
    <a:extraClrScheme>
      <a:clrScheme name="DarkMatterInflation2004 - Graphics Omitted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arkMatterInflation2004 - Graphics Omitted">
  <a:themeElements>
    <a:clrScheme name="">
      <a:dk1>
        <a:srgbClr val="000000"/>
      </a:dk1>
      <a:lt1>
        <a:srgbClr val="FFFFFF"/>
      </a:lt1>
      <a:dk2>
        <a:srgbClr val="CCFFFF"/>
      </a:dk2>
      <a:lt2>
        <a:srgbClr val="000000"/>
      </a:lt2>
      <a:accent1>
        <a:srgbClr val="CC99FF"/>
      </a:accent1>
      <a:accent2>
        <a:srgbClr val="333399"/>
      </a:accent2>
      <a:accent3>
        <a:srgbClr val="FFFFFF"/>
      </a:accent3>
      <a:accent4>
        <a:srgbClr val="000000"/>
      </a:accent4>
      <a:accent5>
        <a:srgbClr val="E2CAFF"/>
      </a:accent5>
      <a:accent6>
        <a:srgbClr val="2D2D8A"/>
      </a:accent6>
      <a:hlink>
        <a:srgbClr val="009999"/>
      </a:hlink>
      <a:folHlink>
        <a:srgbClr val="99CC00"/>
      </a:folHlink>
    </a:clrScheme>
    <a:fontScheme name="DarkMatterInflation2004 - Graphics Omitted">
      <a:majorFont>
        <a:latin typeface="Helvetica"/>
        <a:ea typeface="ＭＳ Ｐゴシック"/>
        <a:cs typeface=""/>
      </a:majorFont>
      <a:minorFont>
        <a:latin typeface="Helvetic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99FF"/>
        </a:solidFill>
        <a:ln w="12700" cap="flat" cmpd="sng" algn="ctr">
          <a:solidFill>
            <a:srgbClr val="FFFF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lang="en-US" sz="1900" b="0" i="0" u="none" strike="noStrike" cap="none" normalizeH="0" baseline="0">
            <a:ln>
              <a:noFill/>
            </a:ln>
            <a:solidFill>
              <a:srgbClr val="FFF802"/>
            </a:solidFill>
            <a:effectLst/>
            <a:latin typeface="Helvetica" charset="0"/>
            <a:ea typeface="ＭＳ Ｐゴシック" charset="0"/>
          </a:defRPr>
        </a:defPPr>
      </a:lstStyle>
    </a:spDef>
    <a:lnDef>
      <a:spPr bwMode="auto">
        <a:xfrm>
          <a:off x="0" y="0"/>
          <a:ext cx="1" cy="1"/>
        </a:xfrm>
        <a:custGeom>
          <a:avLst/>
          <a:gdLst/>
          <a:ahLst/>
          <a:cxnLst/>
          <a:rect l="0" t="0" r="0" b="0"/>
          <a:pathLst/>
        </a:custGeom>
        <a:solidFill>
          <a:srgbClr val="CC99FF"/>
        </a:solidFill>
        <a:ln w="12700" cap="flat" cmpd="sng" algn="ctr">
          <a:solidFill>
            <a:srgbClr val="FFFF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lang="en-US" sz="1900" b="0" i="0" u="none" strike="noStrike" cap="none" normalizeH="0" baseline="0">
            <a:ln>
              <a:noFill/>
            </a:ln>
            <a:solidFill>
              <a:srgbClr val="FFF802"/>
            </a:solidFill>
            <a:effectLst/>
            <a:latin typeface="Helvetica" charset="0"/>
            <a:ea typeface="ＭＳ Ｐゴシック" charset="0"/>
          </a:defRPr>
        </a:defPPr>
      </a:lstStyle>
    </a:lnDef>
  </a:objectDefaults>
  <a:extraClrSchemeLst>
    <a:extraClrScheme>
      <a:clrScheme name="DarkMatterInflation2004 - Graphics Omitte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31427</TotalTime>
  <Pages>0</Pages>
  <Words>2862</Words>
  <Characters>0</Characters>
  <Application>Microsoft Macintosh PowerPoint</Application>
  <PresentationFormat>On-screen Show (4:3)</PresentationFormat>
  <Lines>0</Lines>
  <Paragraphs>244</Paragraphs>
  <Slides>58</Slides>
  <Notes>11</Notes>
  <HiddenSlides>0</HiddenSlides>
  <MMClips>0</MMClips>
  <ScaleCrop>false</ScaleCrop>
  <HeadingPairs>
    <vt:vector size="6" baseType="variant">
      <vt:variant>
        <vt:lpstr>Fonts Used</vt:lpstr>
      </vt:variant>
      <vt:variant>
        <vt:i4>11</vt:i4>
      </vt:variant>
      <vt:variant>
        <vt:lpstr>Theme</vt:lpstr>
      </vt:variant>
      <vt:variant>
        <vt:i4>6</vt:i4>
      </vt:variant>
      <vt:variant>
        <vt:lpstr>Slide Titles</vt:lpstr>
      </vt:variant>
      <vt:variant>
        <vt:i4>58</vt:i4>
      </vt:variant>
    </vt:vector>
  </HeadingPairs>
  <TitlesOfParts>
    <vt:vector size="75" baseType="lpstr">
      <vt:lpstr>ＭＳ Ｐゴシック</vt:lpstr>
      <vt:lpstr>-apple-system</vt:lpstr>
      <vt:lpstr>Arial</vt:lpstr>
      <vt:lpstr>Calibri</vt:lpstr>
      <vt:lpstr>Calibri Light</vt:lpstr>
      <vt:lpstr>Charcoal</vt:lpstr>
      <vt:lpstr>Helvetica</vt:lpstr>
      <vt:lpstr>Symbol</vt:lpstr>
      <vt:lpstr>Times</vt:lpstr>
      <vt:lpstr>Times New Roman</vt:lpstr>
      <vt:lpstr>Wingdings</vt:lpstr>
      <vt:lpstr>DarkMatterInflation2004 - Graphics Omitted</vt:lpstr>
      <vt:lpstr>DarkMatterInflation2004 - Graphics Omitted 2</vt:lpstr>
      <vt:lpstr>1_DarkMatterInflation2004 - Graphics Omitted</vt:lpstr>
      <vt:lpstr>1_Office Theme</vt:lpstr>
      <vt:lpstr>2_Office Theme</vt:lpstr>
      <vt:lpstr>Office Theme</vt:lpstr>
      <vt:lpstr>PowerPoint Presentation</vt:lpstr>
      <vt:lpstr>PowerPoint Presentation</vt:lpstr>
      <vt:lpstr>                                     The simplest inflationary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Can we test inflation even better ?</vt:lpstr>
      <vt:lpstr>Testing predictions of inflation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Inflation in supergravity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Example:  SUSY landscape</vt:lpstr>
      <vt:lpstr>             Kandinsky  Universe</vt:lpstr>
      <vt:lpstr>Can we test the multiverse theory ?</vt:lpstr>
      <vt:lpstr>PowerPoint Presentation</vt:lpstr>
    </vt:vector>
  </TitlesOfParts>
  <Company>Andrei Linde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Origin and the Fate of the Universe</dc:title>
  <dc:subject/>
  <dc:creator>Andrei Linde</dc:creator>
  <cp:keywords/>
  <dc:description/>
  <cp:lastModifiedBy>Andrei Linde</cp:lastModifiedBy>
  <cp:revision>424</cp:revision>
  <cp:lastPrinted>2005-06-07T22:15:50Z</cp:lastPrinted>
  <dcterms:created xsi:type="dcterms:W3CDTF">2010-10-20T21:28:07Z</dcterms:created>
  <dcterms:modified xsi:type="dcterms:W3CDTF">2024-06-18T20:01:26Z</dcterms:modified>
</cp:coreProperties>
</file>