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4.xml" ContentType="application/inkml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5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302" r:id="rId3"/>
    <p:sldId id="294" r:id="rId4"/>
    <p:sldId id="258" r:id="rId5"/>
    <p:sldId id="288" r:id="rId6"/>
    <p:sldId id="259" r:id="rId7"/>
    <p:sldId id="261" r:id="rId8"/>
    <p:sldId id="262" r:id="rId9"/>
    <p:sldId id="300" r:id="rId10"/>
    <p:sldId id="266" r:id="rId11"/>
    <p:sldId id="271" r:id="rId12"/>
    <p:sldId id="272" r:id="rId13"/>
    <p:sldId id="267" r:id="rId14"/>
    <p:sldId id="299" r:id="rId15"/>
    <p:sldId id="291" r:id="rId16"/>
    <p:sldId id="268" r:id="rId17"/>
    <p:sldId id="296" r:id="rId18"/>
    <p:sldId id="269" r:id="rId19"/>
    <p:sldId id="270" r:id="rId20"/>
    <p:sldId id="273" r:id="rId21"/>
    <p:sldId id="274" r:id="rId22"/>
    <p:sldId id="275" r:id="rId23"/>
    <p:sldId id="301" r:id="rId24"/>
    <p:sldId id="277" r:id="rId25"/>
    <p:sldId id="292" r:id="rId26"/>
    <p:sldId id="280" r:id="rId27"/>
    <p:sldId id="287" r:id="rId28"/>
    <p:sldId id="289" r:id="rId29"/>
    <p:sldId id="260" r:id="rId30"/>
    <p:sldId id="263" r:id="rId31"/>
    <p:sldId id="264" r:id="rId32"/>
    <p:sldId id="265" r:id="rId33"/>
    <p:sldId id="295" r:id="rId34"/>
    <p:sldId id="297" r:id="rId35"/>
    <p:sldId id="276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97E8E78-3930-4BF6-8DDD-4CFDBEC3D801}">
          <p14:sldIdLst>
            <p14:sldId id="256"/>
            <p14:sldId id="302"/>
            <p14:sldId id="294"/>
            <p14:sldId id="258"/>
            <p14:sldId id="288"/>
            <p14:sldId id="259"/>
            <p14:sldId id="261"/>
            <p14:sldId id="262"/>
            <p14:sldId id="300"/>
            <p14:sldId id="266"/>
            <p14:sldId id="271"/>
            <p14:sldId id="272"/>
            <p14:sldId id="267"/>
            <p14:sldId id="299"/>
            <p14:sldId id="291"/>
            <p14:sldId id="268"/>
            <p14:sldId id="296"/>
            <p14:sldId id="269"/>
            <p14:sldId id="270"/>
            <p14:sldId id="273"/>
            <p14:sldId id="274"/>
            <p14:sldId id="275"/>
            <p14:sldId id="301"/>
            <p14:sldId id="277"/>
            <p14:sldId id="292"/>
          </p14:sldIdLst>
        </p14:section>
        <p14:section name="Appendix" id="{982BC880-99CA-45CF-B178-9B8D97A72599}">
          <p14:sldIdLst>
            <p14:sldId id="280"/>
            <p14:sldId id="287"/>
            <p14:sldId id="289"/>
            <p14:sldId id="260"/>
            <p14:sldId id="263"/>
            <p14:sldId id="264"/>
            <p14:sldId id="265"/>
            <p14:sldId id="295"/>
            <p14:sldId id="297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9951" autoAdjust="0"/>
  </p:normalViewPr>
  <p:slideViewPr>
    <p:cSldViewPr snapToGrid="0">
      <p:cViewPr varScale="1">
        <p:scale>
          <a:sx n="52" d="100"/>
          <a:sy n="52" d="100"/>
        </p:scale>
        <p:origin x="122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300BC4-C3CA-46AB-A765-8043E531DF35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E5E145-18D0-4848-8B1B-36753C28B2D0}">
      <dgm:prSet phldrT="[Text]"/>
      <dgm:spPr/>
      <dgm:t>
        <a:bodyPr/>
        <a:lstStyle/>
        <a:p>
          <a:r>
            <a:rPr lang="en-US" dirty="0"/>
            <a:t>Coupling</a:t>
          </a:r>
        </a:p>
      </dgm:t>
    </dgm:pt>
    <dgm:pt modelId="{32F74176-E353-4A84-90A3-CA8DE0FA1509}" type="parTrans" cxnId="{B402ABA4-AF47-41DF-BA23-55FA751495D9}">
      <dgm:prSet/>
      <dgm:spPr/>
      <dgm:t>
        <a:bodyPr/>
        <a:lstStyle/>
        <a:p>
          <a:endParaRPr lang="en-US"/>
        </a:p>
      </dgm:t>
    </dgm:pt>
    <dgm:pt modelId="{CC9124F5-70EF-42F9-BD35-D685125D565C}" type="sibTrans" cxnId="{B402ABA4-AF47-41DF-BA23-55FA751495D9}">
      <dgm:prSet/>
      <dgm:spPr/>
      <dgm:t>
        <a:bodyPr/>
        <a:lstStyle/>
        <a:p>
          <a:endParaRPr lang="en-US"/>
        </a:p>
      </dgm:t>
    </dgm:pt>
    <dgm:pt modelId="{60F40A01-24F1-4DF2-A8E9-76612B36C5D1}">
      <dgm:prSet phldrT="[Text]"/>
      <dgm:spPr/>
      <dgm:t>
        <a:bodyPr/>
        <a:lstStyle/>
        <a:p>
          <a:r>
            <a:rPr lang="en-US" dirty="0">
              <a:highlight>
                <a:srgbClr val="00FFFF"/>
              </a:highlight>
            </a:rPr>
            <a:t>Tuned to high-</a:t>
          </a:r>
          <a:r>
            <a:rPr lang="en-US" dirty="0" err="1">
              <a:highlight>
                <a:srgbClr val="00FFFF"/>
              </a:highlight>
            </a:rPr>
            <a:t>pT</a:t>
          </a:r>
          <a:r>
            <a:rPr lang="en-US" dirty="0">
              <a:highlight>
                <a:srgbClr val="00FFFF"/>
              </a:highlight>
            </a:rPr>
            <a:t> RAA</a:t>
          </a:r>
        </a:p>
      </dgm:t>
    </dgm:pt>
    <dgm:pt modelId="{86F1BD12-52E2-48F5-A8EC-BFFE21EF0F02}" type="parTrans" cxnId="{8BC243DA-9ED0-408C-B6FF-4B47F8E7A9EB}">
      <dgm:prSet/>
      <dgm:spPr/>
      <dgm:t>
        <a:bodyPr/>
        <a:lstStyle/>
        <a:p>
          <a:endParaRPr lang="en-US"/>
        </a:p>
      </dgm:t>
    </dgm:pt>
    <dgm:pt modelId="{4A6CA1AD-906E-42A0-AE7E-1B41A4F8E575}" type="sibTrans" cxnId="{8BC243DA-9ED0-408C-B6FF-4B47F8E7A9EB}">
      <dgm:prSet/>
      <dgm:spPr/>
      <dgm:t>
        <a:bodyPr/>
        <a:lstStyle/>
        <a:p>
          <a:endParaRPr lang="en-US"/>
        </a:p>
      </dgm:t>
    </dgm:pt>
    <dgm:pt modelId="{1763CEFD-8278-402B-98AA-EF53A7C2DDA3}">
      <dgm:prSet phldrT="[Text]"/>
      <dgm:spPr/>
      <dgm:t>
        <a:bodyPr/>
        <a:lstStyle/>
        <a:p>
          <a:r>
            <a:rPr lang="en-US" dirty="0"/>
            <a:t>Fragmentation Functions</a:t>
          </a:r>
        </a:p>
      </dgm:t>
    </dgm:pt>
    <dgm:pt modelId="{3D100F3F-15B6-4419-BF9B-F7449CDB75FD}" type="parTrans" cxnId="{7FBDB684-F88F-4764-8E6A-A8DE02E482AF}">
      <dgm:prSet/>
      <dgm:spPr/>
      <dgm:t>
        <a:bodyPr/>
        <a:lstStyle/>
        <a:p>
          <a:endParaRPr lang="en-US"/>
        </a:p>
      </dgm:t>
    </dgm:pt>
    <dgm:pt modelId="{C571818D-82D3-4891-83D5-CDEF8C8E109A}" type="sibTrans" cxnId="{7FBDB684-F88F-4764-8E6A-A8DE02E482AF}">
      <dgm:prSet/>
      <dgm:spPr/>
      <dgm:t>
        <a:bodyPr/>
        <a:lstStyle/>
        <a:p>
          <a:endParaRPr lang="en-US"/>
        </a:p>
      </dgm:t>
    </dgm:pt>
    <dgm:pt modelId="{DCAA826D-A008-486B-B04E-9D322606AC27}">
      <dgm:prSet phldrT="[Text]"/>
      <dgm:spPr/>
      <dgm:t>
        <a:bodyPr/>
        <a:lstStyle/>
        <a:p>
          <a:r>
            <a:rPr lang="en-US" dirty="0"/>
            <a:t>JAM20 Fits</a:t>
          </a:r>
        </a:p>
      </dgm:t>
    </dgm:pt>
    <dgm:pt modelId="{B7EB97A9-238B-47B4-BBF4-0687B5C26322}" type="parTrans" cxnId="{659E3E13-9BEE-41F8-9318-94540E17CA7A}">
      <dgm:prSet/>
      <dgm:spPr/>
      <dgm:t>
        <a:bodyPr/>
        <a:lstStyle/>
        <a:p>
          <a:endParaRPr lang="en-US"/>
        </a:p>
      </dgm:t>
    </dgm:pt>
    <dgm:pt modelId="{E13DC5A3-4643-405E-B9AD-5FCCA26D766B}" type="sibTrans" cxnId="{659E3E13-9BEE-41F8-9318-94540E17CA7A}">
      <dgm:prSet/>
      <dgm:spPr/>
      <dgm:t>
        <a:bodyPr/>
        <a:lstStyle/>
        <a:p>
          <a:endParaRPr lang="en-US"/>
        </a:p>
      </dgm:t>
    </dgm:pt>
    <dgm:pt modelId="{B5C1706D-2352-47ED-B1A1-AACE40415D50}">
      <dgm:prSet phldrT="[Text]"/>
      <dgm:spPr/>
      <dgm:t>
        <a:bodyPr/>
        <a:lstStyle/>
        <a:p>
          <a:r>
            <a:rPr lang="en-US" dirty="0"/>
            <a:t>Jet Spectra</a:t>
          </a:r>
        </a:p>
      </dgm:t>
    </dgm:pt>
    <dgm:pt modelId="{67AA1CF4-5E22-43A9-80D7-A73E36B47C08}" type="parTrans" cxnId="{0DA13F50-1E6B-4D21-895D-E122C67DB4C8}">
      <dgm:prSet/>
      <dgm:spPr/>
      <dgm:t>
        <a:bodyPr/>
        <a:lstStyle/>
        <a:p>
          <a:endParaRPr lang="en-US"/>
        </a:p>
      </dgm:t>
    </dgm:pt>
    <dgm:pt modelId="{97473E21-5F10-45EA-A8D6-B28A99334123}" type="sibTrans" cxnId="{0DA13F50-1E6B-4D21-895D-E122C67DB4C8}">
      <dgm:prSet/>
      <dgm:spPr/>
      <dgm:t>
        <a:bodyPr/>
        <a:lstStyle/>
        <a:p>
          <a:endParaRPr lang="en-US"/>
        </a:p>
      </dgm:t>
    </dgm:pt>
    <dgm:pt modelId="{C98B507E-7EFE-40E6-86A3-CCFEDFB328AF}">
      <dgm:prSet phldrT="[Text]"/>
      <dgm:spPr/>
      <dgm:t>
        <a:bodyPr/>
        <a:lstStyle/>
        <a:p>
          <a:r>
            <a:rPr lang="en-US" dirty="0"/>
            <a:t>Constrained by Pythia pp tune</a:t>
          </a:r>
        </a:p>
      </dgm:t>
    </dgm:pt>
    <dgm:pt modelId="{3CCA681F-E53D-4813-8C72-552BD2A18364}" type="parTrans" cxnId="{1D30EFFB-14D9-4F91-B609-9B7D238620C0}">
      <dgm:prSet/>
      <dgm:spPr/>
      <dgm:t>
        <a:bodyPr/>
        <a:lstStyle/>
        <a:p>
          <a:endParaRPr lang="en-US"/>
        </a:p>
      </dgm:t>
    </dgm:pt>
    <dgm:pt modelId="{156DBC00-8A35-4E41-8C36-C56C1ECE0C03}" type="sibTrans" cxnId="{1D30EFFB-14D9-4F91-B609-9B7D238620C0}">
      <dgm:prSet/>
      <dgm:spPr/>
      <dgm:t>
        <a:bodyPr/>
        <a:lstStyle/>
        <a:p>
          <a:endParaRPr lang="en-US"/>
        </a:p>
      </dgm:t>
    </dgm:pt>
    <dgm:pt modelId="{E6F11ADF-1E46-4C37-8CE7-F9A4014279D1}">
      <dgm:prSet phldrT="[Text]"/>
      <dgm:spPr/>
      <dgm:t>
        <a:bodyPr/>
        <a:lstStyle/>
        <a:p>
          <a:r>
            <a:rPr lang="en-US" dirty="0"/>
            <a:t>Medium</a:t>
          </a:r>
          <a:br>
            <a:rPr lang="en-US" dirty="0"/>
          </a:br>
          <a:r>
            <a:rPr lang="en-US" dirty="0"/>
            <a:t>Model</a:t>
          </a:r>
        </a:p>
      </dgm:t>
    </dgm:pt>
    <dgm:pt modelId="{025E06CE-2961-44A3-AF17-3288822015BD}" type="parTrans" cxnId="{112F6560-0917-40E8-AA67-3707FEBD5E73}">
      <dgm:prSet/>
      <dgm:spPr/>
      <dgm:t>
        <a:bodyPr/>
        <a:lstStyle/>
        <a:p>
          <a:endParaRPr lang="en-US"/>
        </a:p>
      </dgm:t>
    </dgm:pt>
    <dgm:pt modelId="{5A5AB616-623F-48D0-882D-B2A52D2AD75C}" type="sibTrans" cxnId="{112F6560-0917-40E8-AA67-3707FEBD5E73}">
      <dgm:prSet/>
      <dgm:spPr/>
      <dgm:t>
        <a:bodyPr/>
        <a:lstStyle/>
        <a:p>
          <a:endParaRPr lang="en-US"/>
        </a:p>
      </dgm:t>
    </dgm:pt>
    <dgm:pt modelId="{A4B5BADC-CEB0-4538-BFB1-B4A968B50D8A}">
      <dgm:prSet phldrT="[Text]"/>
      <dgm:spPr/>
      <dgm:t>
        <a:bodyPr/>
        <a:lstStyle/>
        <a:p>
          <a:r>
            <a:rPr lang="en-US" dirty="0"/>
            <a:t>Fixed by </a:t>
          </a:r>
          <a:r>
            <a:rPr lang="en-US" dirty="0" err="1"/>
            <a:t>DukeQCD</a:t>
          </a:r>
          <a:r>
            <a:rPr lang="en-US" dirty="0"/>
            <a:t> Tune</a:t>
          </a:r>
        </a:p>
      </dgm:t>
    </dgm:pt>
    <dgm:pt modelId="{938D3B5B-2797-43B5-9244-6D6A8A314898}" type="parTrans" cxnId="{C7F3A67D-EA15-49C5-9117-59A570CE9EC0}">
      <dgm:prSet/>
      <dgm:spPr/>
      <dgm:t>
        <a:bodyPr/>
        <a:lstStyle/>
        <a:p>
          <a:endParaRPr lang="en-US"/>
        </a:p>
      </dgm:t>
    </dgm:pt>
    <dgm:pt modelId="{98DFAF20-2837-4A6C-9BC1-B746C758191A}" type="sibTrans" cxnId="{C7F3A67D-EA15-49C5-9117-59A570CE9EC0}">
      <dgm:prSet/>
      <dgm:spPr/>
      <dgm:t>
        <a:bodyPr/>
        <a:lstStyle/>
        <a:p>
          <a:endParaRPr lang="en-US"/>
        </a:p>
      </dgm:t>
    </dgm:pt>
    <dgm:pt modelId="{C771D9EC-3AE9-4FFC-A9CC-4DF6EAE79BE4}" type="pres">
      <dgm:prSet presAssocID="{94300BC4-C3CA-46AB-A765-8043E531DF3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EB19E64-08C9-4BBF-9878-F011387E1AAF}" type="pres">
      <dgm:prSet presAssocID="{37E5E145-18D0-4848-8B1B-36753C28B2D0}" presName="root" presStyleCnt="0"/>
      <dgm:spPr/>
    </dgm:pt>
    <dgm:pt modelId="{9CD400CB-FB75-4EE6-9260-29913E674B07}" type="pres">
      <dgm:prSet presAssocID="{37E5E145-18D0-4848-8B1B-36753C28B2D0}" presName="rootComposite" presStyleCnt="0"/>
      <dgm:spPr/>
    </dgm:pt>
    <dgm:pt modelId="{62A29BB7-5BCC-4A34-9841-1CCD928FEEE3}" type="pres">
      <dgm:prSet presAssocID="{37E5E145-18D0-4848-8B1B-36753C28B2D0}" presName="rootText" presStyleLbl="node1" presStyleIdx="0" presStyleCnt="4" custLinFactY="-42834" custLinFactNeighborX="10503" custLinFactNeighborY="-100000"/>
      <dgm:spPr/>
    </dgm:pt>
    <dgm:pt modelId="{783FEF7D-A4E6-4786-B20C-DE759D6F5996}" type="pres">
      <dgm:prSet presAssocID="{37E5E145-18D0-4848-8B1B-36753C28B2D0}" presName="rootConnector" presStyleLbl="node1" presStyleIdx="0" presStyleCnt="4"/>
      <dgm:spPr/>
    </dgm:pt>
    <dgm:pt modelId="{400AA6D5-3F4F-41FD-BCBC-85AC58D104EB}" type="pres">
      <dgm:prSet presAssocID="{37E5E145-18D0-4848-8B1B-36753C28B2D0}" presName="childShape" presStyleCnt="0"/>
      <dgm:spPr/>
    </dgm:pt>
    <dgm:pt modelId="{94C37A66-579B-4E45-B621-7943C7D47F93}" type="pres">
      <dgm:prSet presAssocID="{86F1BD12-52E2-48F5-A8EC-BFFE21EF0F02}" presName="Name13" presStyleLbl="parChTrans1D2" presStyleIdx="0" presStyleCnt="4"/>
      <dgm:spPr/>
    </dgm:pt>
    <dgm:pt modelId="{AE8D851E-36FC-494F-8C50-1BDBCEC06482}" type="pres">
      <dgm:prSet presAssocID="{60F40A01-24F1-4DF2-A8E9-76612B36C5D1}" presName="childText" presStyleLbl="bgAcc1" presStyleIdx="0" presStyleCnt="4" custLinFactY="-44565" custLinFactNeighborX="13128" custLinFactNeighborY="-100000">
        <dgm:presLayoutVars>
          <dgm:bulletEnabled val="1"/>
        </dgm:presLayoutVars>
      </dgm:prSet>
      <dgm:spPr/>
    </dgm:pt>
    <dgm:pt modelId="{7E340756-0126-4E7E-B8BB-92B793A6228B}" type="pres">
      <dgm:prSet presAssocID="{1763CEFD-8278-402B-98AA-EF53A7C2DDA3}" presName="root" presStyleCnt="0"/>
      <dgm:spPr/>
    </dgm:pt>
    <dgm:pt modelId="{CBE1FA6F-026C-4C11-A8B2-BC66EB191760}" type="pres">
      <dgm:prSet presAssocID="{1763CEFD-8278-402B-98AA-EF53A7C2DDA3}" presName="rootComposite" presStyleCnt="0"/>
      <dgm:spPr/>
    </dgm:pt>
    <dgm:pt modelId="{9E664C20-8C31-40FD-A0C2-DA42D6B4FFA9}" type="pres">
      <dgm:prSet presAssocID="{1763CEFD-8278-402B-98AA-EF53A7C2DDA3}" presName="rootText" presStyleLbl="node1" presStyleIdx="1" presStyleCnt="4" custLinFactY="37153" custLinFactNeighborX="-51241" custLinFactNeighborY="100000"/>
      <dgm:spPr/>
    </dgm:pt>
    <dgm:pt modelId="{8180038F-487A-47DE-BC06-FD4D1CC74E9B}" type="pres">
      <dgm:prSet presAssocID="{1763CEFD-8278-402B-98AA-EF53A7C2DDA3}" presName="rootConnector" presStyleLbl="node1" presStyleIdx="1" presStyleCnt="4"/>
      <dgm:spPr/>
    </dgm:pt>
    <dgm:pt modelId="{099D01F3-BDDF-48C9-B528-0E8A78377976}" type="pres">
      <dgm:prSet presAssocID="{1763CEFD-8278-402B-98AA-EF53A7C2DDA3}" presName="childShape" presStyleCnt="0"/>
      <dgm:spPr/>
    </dgm:pt>
    <dgm:pt modelId="{365C31A7-40CE-4CE3-B904-CDAD6D9BA3B7}" type="pres">
      <dgm:prSet presAssocID="{B7EB97A9-238B-47B4-BBF4-0687B5C26322}" presName="Name13" presStyleLbl="parChTrans1D2" presStyleIdx="1" presStyleCnt="4"/>
      <dgm:spPr/>
    </dgm:pt>
    <dgm:pt modelId="{B9B8751F-B58B-4F44-8F97-236C03E78A34}" type="pres">
      <dgm:prSet presAssocID="{DCAA826D-A008-486B-B04E-9D322606AC27}" presName="childText" presStyleLbl="bgAcc1" presStyleIdx="1" presStyleCnt="4" custLinFactY="37153" custLinFactNeighborX="-64052" custLinFactNeighborY="100000">
        <dgm:presLayoutVars>
          <dgm:bulletEnabled val="1"/>
        </dgm:presLayoutVars>
      </dgm:prSet>
      <dgm:spPr/>
    </dgm:pt>
    <dgm:pt modelId="{D9C178B4-6061-458A-9252-54D2F0216BD7}" type="pres">
      <dgm:prSet presAssocID="{B5C1706D-2352-47ED-B1A1-AACE40415D50}" presName="root" presStyleCnt="0"/>
      <dgm:spPr/>
    </dgm:pt>
    <dgm:pt modelId="{85309CD1-3F37-41AD-B6EE-7978FEFA37F7}" type="pres">
      <dgm:prSet presAssocID="{B5C1706D-2352-47ED-B1A1-AACE40415D50}" presName="rootComposite" presStyleCnt="0"/>
      <dgm:spPr/>
    </dgm:pt>
    <dgm:pt modelId="{0483B5FA-AC6F-4134-8369-8CCD7906699D}" type="pres">
      <dgm:prSet presAssocID="{B5C1706D-2352-47ED-B1A1-AACE40415D50}" presName="rootText" presStyleLbl="node1" presStyleIdx="2" presStyleCnt="4" custLinFactY="-93392" custLinFactNeighborX="-67594" custLinFactNeighborY="-100000"/>
      <dgm:spPr/>
    </dgm:pt>
    <dgm:pt modelId="{7D5FA9B1-5AD9-4566-8259-FF010A4B7290}" type="pres">
      <dgm:prSet presAssocID="{B5C1706D-2352-47ED-B1A1-AACE40415D50}" presName="rootConnector" presStyleLbl="node1" presStyleIdx="2" presStyleCnt="4"/>
      <dgm:spPr/>
    </dgm:pt>
    <dgm:pt modelId="{6176F142-64BB-491B-9351-31A6DD74AD2F}" type="pres">
      <dgm:prSet presAssocID="{B5C1706D-2352-47ED-B1A1-AACE40415D50}" presName="childShape" presStyleCnt="0"/>
      <dgm:spPr/>
    </dgm:pt>
    <dgm:pt modelId="{7B0B9EAC-49B9-4AEA-A1CC-B6D149DF3B18}" type="pres">
      <dgm:prSet presAssocID="{3CCA681F-E53D-4813-8C72-552BD2A18364}" presName="Name13" presStyleLbl="parChTrans1D2" presStyleIdx="2" presStyleCnt="4"/>
      <dgm:spPr/>
    </dgm:pt>
    <dgm:pt modelId="{63D1DB76-80A8-4A69-9384-2CDA42999C95}" type="pres">
      <dgm:prSet presAssocID="{C98B507E-7EFE-40E6-86A3-CCFEDFB328AF}" presName="childText" presStyleLbl="bgAcc1" presStyleIdx="2" presStyleCnt="4" custLinFactY="-93392" custLinFactNeighborX="-84492" custLinFactNeighborY="-100000">
        <dgm:presLayoutVars>
          <dgm:bulletEnabled val="1"/>
        </dgm:presLayoutVars>
      </dgm:prSet>
      <dgm:spPr/>
    </dgm:pt>
    <dgm:pt modelId="{14D6A226-829E-4211-B05A-4DF3D0B37F90}" type="pres">
      <dgm:prSet presAssocID="{E6F11ADF-1E46-4C37-8CE7-F9A4014279D1}" presName="root" presStyleCnt="0"/>
      <dgm:spPr/>
    </dgm:pt>
    <dgm:pt modelId="{C3CF11F6-F663-4AC9-B56A-ED1E02C4EA30}" type="pres">
      <dgm:prSet presAssocID="{E6F11ADF-1E46-4C37-8CE7-F9A4014279D1}" presName="rootComposite" presStyleCnt="0"/>
      <dgm:spPr/>
    </dgm:pt>
    <dgm:pt modelId="{6564766B-1221-4EAD-8479-3355AC877E15}" type="pres">
      <dgm:prSet presAssocID="{E6F11ADF-1E46-4C37-8CE7-F9A4014279D1}" presName="rootText" presStyleLbl="node1" presStyleIdx="3" presStyleCnt="4" custLinFactX="-30495" custLinFactY="20574" custLinFactNeighborX="-100000" custLinFactNeighborY="100000"/>
      <dgm:spPr/>
    </dgm:pt>
    <dgm:pt modelId="{FDD082BF-8A46-4CBE-B3BE-652926D828A3}" type="pres">
      <dgm:prSet presAssocID="{E6F11ADF-1E46-4C37-8CE7-F9A4014279D1}" presName="rootConnector" presStyleLbl="node1" presStyleIdx="3" presStyleCnt="4"/>
      <dgm:spPr/>
    </dgm:pt>
    <dgm:pt modelId="{30EE8050-A110-4985-A41C-66581D9A43F2}" type="pres">
      <dgm:prSet presAssocID="{E6F11ADF-1E46-4C37-8CE7-F9A4014279D1}" presName="childShape" presStyleCnt="0"/>
      <dgm:spPr/>
    </dgm:pt>
    <dgm:pt modelId="{15367CF9-6AE3-4C9D-BE56-92B1A3A7DCF7}" type="pres">
      <dgm:prSet presAssocID="{938D3B5B-2797-43B5-9244-6D6A8A314898}" presName="Name13" presStyleLbl="parChTrans1D2" presStyleIdx="3" presStyleCnt="4"/>
      <dgm:spPr/>
    </dgm:pt>
    <dgm:pt modelId="{F41D8756-F345-4559-919A-3A257B2F75A0}" type="pres">
      <dgm:prSet presAssocID="{A4B5BADC-CEB0-4538-BFB1-B4A968B50D8A}" presName="childText" presStyleLbl="bgAcc1" presStyleIdx="3" presStyleCnt="4" custLinFactX="-63119" custLinFactY="20574" custLinFactNeighborX="-100000" custLinFactNeighborY="100000">
        <dgm:presLayoutVars>
          <dgm:bulletEnabled val="1"/>
        </dgm:presLayoutVars>
      </dgm:prSet>
      <dgm:spPr/>
    </dgm:pt>
  </dgm:ptLst>
  <dgm:cxnLst>
    <dgm:cxn modelId="{93D67A07-C16D-4864-B2B3-43A5CDE5A323}" type="presOf" srcId="{37E5E145-18D0-4848-8B1B-36753C28B2D0}" destId="{62A29BB7-5BCC-4A34-9841-1CCD928FEEE3}" srcOrd="0" destOrd="0" presId="urn:microsoft.com/office/officeart/2005/8/layout/hierarchy3"/>
    <dgm:cxn modelId="{12995512-4879-4F62-8A5B-09C4ADB10D30}" type="presOf" srcId="{B5C1706D-2352-47ED-B1A1-AACE40415D50}" destId="{7D5FA9B1-5AD9-4566-8259-FF010A4B7290}" srcOrd="1" destOrd="0" presId="urn:microsoft.com/office/officeart/2005/8/layout/hierarchy3"/>
    <dgm:cxn modelId="{659E3E13-9BEE-41F8-9318-94540E17CA7A}" srcId="{1763CEFD-8278-402B-98AA-EF53A7C2DDA3}" destId="{DCAA826D-A008-486B-B04E-9D322606AC27}" srcOrd="0" destOrd="0" parTransId="{B7EB97A9-238B-47B4-BBF4-0687B5C26322}" sibTransId="{E13DC5A3-4643-405E-B9AD-5FCCA26D766B}"/>
    <dgm:cxn modelId="{A03D632D-8588-4790-A06C-CC94B9EC269D}" type="presOf" srcId="{E6F11ADF-1E46-4C37-8CE7-F9A4014279D1}" destId="{FDD082BF-8A46-4CBE-B3BE-652926D828A3}" srcOrd="1" destOrd="0" presId="urn:microsoft.com/office/officeart/2005/8/layout/hierarchy3"/>
    <dgm:cxn modelId="{F3670A5E-0BE2-45DF-959B-3EBA84547FF5}" type="presOf" srcId="{B7EB97A9-238B-47B4-BBF4-0687B5C26322}" destId="{365C31A7-40CE-4CE3-B904-CDAD6D9BA3B7}" srcOrd="0" destOrd="0" presId="urn:microsoft.com/office/officeart/2005/8/layout/hierarchy3"/>
    <dgm:cxn modelId="{112F6560-0917-40E8-AA67-3707FEBD5E73}" srcId="{94300BC4-C3CA-46AB-A765-8043E531DF35}" destId="{E6F11ADF-1E46-4C37-8CE7-F9A4014279D1}" srcOrd="3" destOrd="0" parTransId="{025E06CE-2961-44A3-AF17-3288822015BD}" sibTransId="{5A5AB616-623F-48D0-882D-B2A52D2AD75C}"/>
    <dgm:cxn modelId="{25538445-D260-444B-A0A0-71D3A93230A7}" type="presOf" srcId="{A4B5BADC-CEB0-4538-BFB1-B4A968B50D8A}" destId="{F41D8756-F345-4559-919A-3A257B2F75A0}" srcOrd="0" destOrd="0" presId="urn:microsoft.com/office/officeart/2005/8/layout/hierarchy3"/>
    <dgm:cxn modelId="{0DA13F50-1E6B-4D21-895D-E122C67DB4C8}" srcId="{94300BC4-C3CA-46AB-A765-8043E531DF35}" destId="{B5C1706D-2352-47ED-B1A1-AACE40415D50}" srcOrd="2" destOrd="0" parTransId="{67AA1CF4-5E22-43A9-80D7-A73E36B47C08}" sibTransId="{97473E21-5F10-45EA-A8D6-B28A99334123}"/>
    <dgm:cxn modelId="{75B73D55-AA8D-4DB5-BB92-0A0FE15CBE04}" type="presOf" srcId="{94300BC4-C3CA-46AB-A765-8043E531DF35}" destId="{C771D9EC-3AE9-4FFC-A9CC-4DF6EAE79BE4}" srcOrd="0" destOrd="0" presId="urn:microsoft.com/office/officeart/2005/8/layout/hierarchy3"/>
    <dgm:cxn modelId="{8ECA6855-D542-426B-A7EF-CB9E43A12628}" type="presOf" srcId="{60F40A01-24F1-4DF2-A8E9-76612B36C5D1}" destId="{AE8D851E-36FC-494F-8C50-1BDBCEC06482}" srcOrd="0" destOrd="0" presId="urn:microsoft.com/office/officeart/2005/8/layout/hierarchy3"/>
    <dgm:cxn modelId="{81507A58-9904-49DD-A7B2-75A9E6644473}" type="presOf" srcId="{1763CEFD-8278-402B-98AA-EF53A7C2DDA3}" destId="{9E664C20-8C31-40FD-A0C2-DA42D6B4FFA9}" srcOrd="0" destOrd="0" presId="urn:microsoft.com/office/officeart/2005/8/layout/hierarchy3"/>
    <dgm:cxn modelId="{C7F3A67D-EA15-49C5-9117-59A570CE9EC0}" srcId="{E6F11ADF-1E46-4C37-8CE7-F9A4014279D1}" destId="{A4B5BADC-CEB0-4538-BFB1-B4A968B50D8A}" srcOrd="0" destOrd="0" parTransId="{938D3B5B-2797-43B5-9244-6D6A8A314898}" sibTransId="{98DFAF20-2837-4A6C-9BC1-B746C758191A}"/>
    <dgm:cxn modelId="{7FBDB684-F88F-4764-8E6A-A8DE02E482AF}" srcId="{94300BC4-C3CA-46AB-A765-8043E531DF35}" destId="{1763CEFD-8278-402B-98AA-EF53A7C2DDA3}" srcOrd="1" destOrd="0" parTransId="{3D100F3F-15B6-4419-BF9B-F7449CDB75FD}" sibTransId="{C571818D-82D3-4891-83D5-CDEF8C8E109A}"/>
    <dgm:cxn modelId="{719A7288-25A5-4700-A6BB-4E3C465038A7}" type="presOf" srcId="{1763CEFD-8278-402B-98AA-EF53A7C2DDA3}" destId="{8180038F-487A-47DE-BC06-FD4D1CC74E9B}" srcOrd="1" destOrd="0" presId="urn:microsoft.com/office/officeart/2005/8/layout/hierarchy3"/>
    <dgm:cxn modelId="{A3BA9791-7906-4DF8-A1D6-907AFE4F9AB1}" type="presOf" srcId="{86F1BD12-52E2-48F5-A8EC-BFFE21EF0F02}" destId="{94C37A66-579B-4E45-B621-7943C7D47F93}" srcOrd="0" destOrd="0" presId="urn:microsoft.com/office/officeart/2005/8/layout/hierarchy3"/>
    <dgm:cxn modelId="{5CC8D695-50AB-4B63-8CBB-BB84BA56F78A}" type="presOf" srcId="{3CCA681F-E53D-4813-8C72-552BD2A18364}" destId="{7B0B9EAC-49B9-4AEA-A1CC-B6D149DF3B18}" srcOrd="0" destOrd="0" presId="urn:microsoft.com/office/officeart/2005/8/layout/hierarchy3"/>
    <dgm:cxn modelId="{B402ABA4-AF47-41DF-BA23-55FA751495D9}" srcId="{94300BC4-C3CA-46AB-A765-8043E531DF35}" destId="{37E5E145-18D0-4848-8B1B-36753C28B2D0}" srcOrd="0" destOrd="0" parTransId="{32F74176-E353-4A84-90A3-CA8DE0FA1509}" sibTransId="{CC9124F5-70EF-42F9-BD35-D685125D565C}"/>
    <dgm:cxn modelId="{258CA2B0-9378-4C84-B359-C6FBC7E7F251}" type="presOf" srcId="{938D3B5B-2797-43B5-9244-6D6A8A314898}" destId="{15367CF9-6AE3-4C9D-BE56-92B1A3A7DCF7}" srcOrd="0" destOrd="0" presId="urn:microsoft.com/office/officeart/2005/8/layout/hierarchy3"/>
    <dgm:cxn modelId="{574857C9-0239-46BE-B318-91E699C9E7CB}" type="presOf" srcId="{DCAA826D-A008-486B-B04E-9D322606AC27}" destId="{B9B8751F-B58B-4F44-8F97-236C03E78A34}" srcOrd="0" destOrd="0" presId="urn:microsoft.com/office/officeart/2005/8/layout/hierarchy3"/>
    <dgm:cxn modelId="{E7D499D3-AAF2-4C88-AD23-8045D3E0126E}" type="presOf" srcId="{B5C1706D-2352-47ED-B1A1-AACE40415D50}" destId="{0483B5FA-AC6F-4134-8369-8CCD7906699D}" srcOrd="0" destOrd="0" presId="urn:microsoft.com/office/officeart/2005/8/layout/hierarchy3"/>
    <dgm:cxn modelId="{C89AF0D6-96F5-42ED-BD8D-4B5BF5144F63}" type="presOf" srcId="{37E5E145-18D0-4848-8B1B-36753C28B2D0}" destId="{783FEF7D-A4E6-4786-B20C-DE759D6F5996}" srcOrd="1" destOrd="0" presId="urn:microsoft.com/office/officeart/2005/8/layout/hierarchy3"/>
    <dgm:cxn modelId="{8BC243DA-9ED0-408C-B6FF-4B47F8E7A9EB}" srcId="{37E5E145-18D0-4848-8B1B-36753C28B2D0}" destId="{60F40A01-24F1-4DF2-A8E9-76612B36C5D1}" srcOrd="0" destOrd="0" parTransId="{86F1BD12-52E2-48F5-A8EC-BFFE21EF0F02}" sibTransId="{4A6CA1AD-906E-42A0-AE7E-1B41A4F8E575}"/>
    <dgm:cxn modelId="{BA6774F4-891C-4B43-A123-023F8BB6276B}" type="presOf" srcId="{E6F11ADF-1E46-4C37-8CE7-F9A4014279D1}" destId="{6564766B-1221-4EAD-8479-3355AC877E15}" srcOrd="0" destOrd="0" presId="urn:microsoft.com/office/officeart/2005/8/layout/hierarchy3"/>
    <dgm:cxn modelId="{1D30EFFB-14D9-4F91-B609-9B7D238620C0}" srcId="{B5C1706D-2352-47ED-B1A1-AACE40415D50}" destId="{C98B507E-7EFE-40E6-86A3-CCFEDFB328AF}" srcOrd="0" destOrd="0" parTransId="{3CCA681F-E53D-4813-8C72-552BD2A18364}" sibTransId="{156DBC00-8A35-4E41-8C36-C56C1ECE0C03}"/>
    <dgm:cxn modelId="{B5AF86FD-E516-406F-99EE-68F2B9A20B65}" type="presOf" srcId="{C98B507E-7EFE-40E6-86A3-CCFEDFB328AF}" destId="{63D1DB76-80A8-4A69-9384-2CDA42999C95}" srcOrd="0" destOrd="0" presId="urn:microsoft.com/office/officeart/2005/8/layout/hierarchy3"/>
    <dgm:cxn modelId="{C6F65595-9798-46E3-88CC-D912ADB21710}" type="presParOf" srcId="{C771D9EC-3AE9-4FFC-A9CC-4DF6EAE79BE4}" destId="{DEB19E64-08C9-4BBF-9878-F011387E1AAF}" srcOrd="0" destOrd="0" presId="urn:microsoft.com/office/officeart/2005/8/layout/hierarchy3"/>
    <dgm:cxn modelId="{5F97E6A0-C8B1-4970-AFB7-F1483F9A555A}" type="presParOf" srcId="{DEB19E64-08C9-4BBF-9878-F011387E1AAF}" destId="{9CD400CB-FB75-4EE6-9260-29913E674B07}" srcOrd="0" destOrd="0" presId="urn:microsoft.com/office/officeart/2005/8/layout/hierarchy3"/>
    <dgm:cxn modelId="{B9ECC4C7-7E7F-4E19-809B-20F0F9B41F41}" type="presParOf" srcId="{9CD400CB-FB75-4EE6-9260-29913E674B07}" destId="{62A29BB7-5BCC-4A34-9841-1CCD928FEEE3}" srcOrd="0" destOrd="0" presId="urn:microsoft.com/office/officeart/2005/8/layout/hierarchy3"/>
    <dgm:cxn modelId="{BDC8CB61-2656-452B-A772-78A1A730BD3B}" type="presParOf" srcId="{9CD400CB-FB75-4EE6-9260-29913E674B07}" destId="{783FEF7D-A4E6-4786-B20C-DE759D6F5996}" srcOrd="1" destOrd="0" presId="urn:microsoft.com/office/officeart/2005/8/layout/hierarchy3"/>
    <dgm:cxn modelId="{1BB691F7-71B2-4D78-9429-7F4D3D4743FC}" type="presParOf" srcId="{DEB19E64-08C9-4BBF-9878-F011387E1AAF}" destId="{400AA6D5-3F4F-41FD-BCBC-85AC58D104EB}" srcOrd="1" destOrd="0" presId="urn:microsoft.com/office/officeart/2005/8/layout/hierarchy3"/>
    <dgm:cxn modelId="{CB5C9ECA-D979-4B1F-A5BF-07C77E578DA6}" type="presParOf" srcId="{400AA6D5-3F4F-41FD-BCBC-85AC58D104EB}" destId="{94C37A66-579B-4E45-B621-7943C7D47F93}" srcOrd="0" destOrd="0" presId="urn:microsoft.com/office/officeart/2005/8/layout/hierarchy3"/>
    <dgm:cxn modelId="{D6B67378-DD12-4933-945F-FDD0EB57006E}" type="presParOf" srcId="{400AA6D5-3F4F-41FD-BCBC-85AC58D104EB}" destId="{AE8D851E-36FC-494F-8C50-1BDBCEC06482}" srcOrd="1" destOrd="0" presId="urn:microsoft.com/office/officeart/2005/8/layout/hierarchy3"/>
    <dgm:cxn modelId="{386EB14C-1978-4AC8-A84F-D165388CB739}" type="presParOf" srcId="{C771D9EC-3AE9-4FFC-A9CC-4DF6EAE79BE4}" destId="{7E340756-0126-4E7E-B8BB-92B793A6228B}" srcOrd="1" destOrd="0" presId="urn:microsoft.com/office/officeart/2005/8/layout/hierarchy3"/>
    <dgm:cxn modelId="{F7022FA5-B4C0-4CF9-819A-976AE67DD68A}" type="presParOf" srcId="{7E340756-0126-4E7E-B8BB-92B793A6228B}" destId="{CBE1FA6F-026C-4C11-A8B2-BC66EB191760}" srcOrd="0" destOrd="0" presId="urn:microsoft.com/office/officeart/2005/8/layout/hierarchy3"/>
    <dgm:cxn modelId="{EE83C70F-11EB-45EA-8BCC-D3EC73ACE409}" type="presParOf" srcId="{CBE1FA6F-026C-4C11-A8B2-BC66EB191760}" destId="{9E664C20-8C31-40FD-A0C2-DA42D6B4FFA9}" srcOrd="0" destOrd="0" presId="urn:microsoft.com/office/officeart/2005/8/layout/hierarchy3"/>
    <dgm:cxn modelId="{DD4249E6-4D27-4284-A8AF-A12027444D97}" type="presParOf" srcId="{CBE1FA6F-026C-4C11-A8B2-BC66EB191760}" destId="{8180038F-487A-47DE-BC06-FD4D1CC74E9B}" srcOrd="1" destOrd="0" presId="urn:microsoft.com/office/officeart/2005/8/layout/hierarchy3"/>
    <dgm:cxn modelId="{187B9BD2-988E-477B-B69E-8235E7834CA7}" type="presParOf" srcId="{7E340756-0126-4E7E-B8BB-92B793A6228B}" destId="{099D01F3-BDDF-48C9-B528-0E8A78377976}" srcOrd="1" destOrd="0" presId="urn:microsoft.com/office/officeart/2005/8/layout/hierarchy3"/>
    <dgm:cxn modelId="{3D127A68-BA41-4455-8E6F-BC1BFAFFA66B}" type="presParOf" srcId="{099D01F3-BDDF-48C9-B528-0E8A78377976}" destId="{365C31A7-40CE-4CE3-B904-CDAD6D9BA3B7}" srcOrd="0" destOrd="0" presId="urn:microsoft.com/office/officeart/2005/8/layout/hierarchy3"/>
    <dgm:cxn modelId="{1C18FB04-8CA3-4517-B686-BA00D200C2EA}" type="presParOf" srcId="{099D01F3-BDDF-48C9-B528-0E8A78377976}" destId="{B9B8751F-B58B-4F44-8F97-236C03E78A34}" srcOrd="1" destOrd="0" presId="urn:microsoft.com/office/officeart/2005/8/layout/hierarchy3"/>
    <dgm:cxn modelId="{DA8F72A2-AFEF-4D84-AF00-37D2C6A05C46}" type="presParOf" srcId="{C771D9EC-3AE9-4FFC-A9CC-4DF6EAE79BE4}" destId="{D9C178B4-6061-458A-9252-54D2F0216BD7}" srcOrd="2" destOrd="0" presId="urn:microsoft.com/office/officeart/2005/8/layout/hierarchy3"/>
    <dgm:cxn modelId="{7E42EC62-D1D4-4422-BBB4-5E72E17E2B9B}" type="presParOf" srcId="{D9C178B4-6061-458A-9252-54D2F0216BD7}" destId="{85309CD1-3F37-41AD-B6EE-7978FEFA37F7}" srcOrd="0" destOrd="0" presId="urn:microsoft.com/office/officeart/2005/8/layout/hierarchy3"/>
    <dgm:cxn modelId="{6EF8C4E9-B3EF-46CA-9ECE-AFC03F439795}" type="presParOf" srcId="{85309CD1-3F37-41AD-B6EE-7978FEFA37F7}" destId="{0483B5FA-AC6F-4134-8369-8CCD7906699D}" srcOrd="0" destOrd="0" presId="urn:microsoft.com/office/officeart/2005/8/layout/hierarchy3"/>
    <dgm:cxn modelId="{83EBA989-26E1-439B-BBE2-240946859FE1}" type="presParOf" srcId="{85309CD1-3F37-41AD-B6EE-7978FEFA37F7}" destId="{7D5FA9B1-5AD9-4566-8259-FF010A4B7290}" srcOrd="1" destOrd="0" presId="urn:microsoft.com/office/officeart/2005/8/layout/hierarchy3"/>
    <dgm:cxn modelId="{B9442442-EAD2-4D2A-BE87-458E0B1B9C3D}" type="presParOf" srcId="{D9C178B4-6061-458A-9252-54D2F0216BD7}" destId="{6176F142-64BB-491B-9351-31A6DD74AD2F}" srcOrd="1" destOrd="0" presId="urn:microsoft.com/office/officeart/2005/8/layout/hierarchy3"/>
    <dgm:cxn modelId="{934019F5-C8FD-4035-B0A2-D9240D7BF7AF}" type="presParOf" srcId="{6176F142-64BB-491B-9351-31A6DD74AD2F}" destId="{7B0B9EAC-49B9-4AEA-A1CC-B6D149DF3B18}" srcOrd="0" destOrd="0" presId="urn:microsoft.com/office/officeart/2005/8/layout/hierarchy3"/>
    <dgm:cxn modelId="{67E2537F-245E-40CA-86C3-12B635EBDB06}" type="presParOf" srcId="{6176F142-64BB-491B-9351-31A6DD74AD2F}" destId="{63D1DB76-80A8-4A69-9384-2CDA42999C95}" srcOrd="1" destOrd="0" presId="urn:microsoft.com/office/officeart/2005/8/layout/hierarchy3"/>
    <dgm:cxn modelId="{75EF841A-65D5-48F5-AD19-A76E2E35E8D2}" type="presParOf" srcId="{C771D9EC-3AE9-4FFC-A9CC-4DF6EAE79BE4}" destId="{14D6A226-829E-4211-B05A-4DF3D0B37F90}" srcOrd="3" destOrd="0" presId="urn:microsoft.com/office/officeart/2005/8/layout/hierarchy3"/>
    <dgm:cxn modelId="{EED04BB8-0805-4F82-A09A-1F0D21F73B2A}" type="presParOf" srcId="{14D6A226-829E-4211-B05A-4DF3D0B37F90}" destId="{C3CF11F6-F663-4AC9-B56A-ED1E02C4EA30}" srcOrd="0" destOrd="0" presId="urn:microsoft.com/office/officeart/2005/8/layout/hierarchy3"/>
    <dgm:cxn modelId="{16F4937C-2E3B-4563-97BC-656F96E73CDE}" type="presParOf" srcId="{C3CF11F6-F663-4AC9-B56A-ED1E02C4EA30}" destId="{6564766B-1221-4EAD-8479-3355AC877E15}" srcOrd="0" destOrd="0" presId="urn:microsoft.com/office/officeart/2005/8/layout/hierarchy3"/>
    <dgm:cxn modelId="{9C2084E1-477F-4A7C-83D8-E23A7DA74A9A}" type="presParOf" srcId="{C3CF11F6-F663-4AC9-B56A-ED1E02C4EA30}" destId="{FDD082BF-8A46-4CBE-B3BE-652926D828A3}" srcOrd="1" destOrd="0" presId="urn:microsoft.com/office/officeart/2005/8/layout/hierarchy3"/>
    <dgm:cxn modelId="{1E85DD66-B9EA-43FF-90EA-C9E8046038FC}" type="presParOf" srcId="{14D6A226-829E-4211-B05A-4DF3D0B37F90}" destId="{30EE8050-A110-4985-A41C-66581D9A43F2}" srcOrd="1" destOrd="0" presId="urn:microsoft.com/office/officeart/2005/8/layout/hierarchy3"/>
    <dgm:cxn modelId="{D9928CE3-30DA-40B0-8D45-E20BA9F7454A}" type="presParOf" srcId="{30EE8050-A110-4985-A41C-66581D9A43F2}" destId="{15367CF9-6AE3-4C9D-BE56-92B1A3A7DCF7}" srcOrd="0" destOrd="0" presId="urn:microsoft.com/office/officeart/2005/8/layout/hierarchy3"/>
    <dgm:cxn modelId="{E23BF15E-ED80-451B-911A-7164500846A8}" type="presParOf" srcId="{30EE8050-A110-4985-A41C-66581D9A43F2}" destId="{F41D8756-F345-4559-919A-3A257B2F75A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A29BB7-5BCC-4A34-9841-1CCD928FEEE3}">
      <dsp:nvSpPr>
        <dsp:cNvPr id="0" name=""/>
        <dsp:cNvSpPr/>
      </dsp:nvSpPr>
      <dsp:spPr>
        <a:xfrm>
          <a:off x="154607" y="943348"/>
          <a:ext cx="1459938" cy="72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Coupling</a:t>
          </a:r>
        </a:p>
      </dsp:txBody>
      <dsp:txXfrm>
        <a:off x="175987" y="964728"/>
        <a:ext cx="1417178" cy="687209"/>
      </dsp:txXfrm>
    </dsp:sp>
    <dsp:sp modelId="{94C37A66-579B-4E45-B621-7943C7D47F93}">
      <dsp:nvSpPr>
        <dsp:cNvPr id="0" name=""/>
        <dsp:cNvSpPr/>
      </dsp:nvSpPr>
      <dsp:spPr>
        <a:xfrm>
          <a:off x="300601" y="1673317"/>
          <a:ext cx="145985" cy="5348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4841"/>
              </a:lnTo>
              <a:lnTo>
                <a:pt x="145985" y="53484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8D851E-36FC-494F-8C50-1BDBCEC06482}">
      <dsp:nvSpPr>
        <dsp:cNvPr id="0" name=""/>
        <dsp:cNvSpPr/>
      </dsp:nvSpPr>
      <dsp:spPr>
        <a:xfrm>
          <a:off x="446586" y="1843174"/>
          <a:ext cx="1167950" cy="7299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highlight>
                <a:srgbClr val="00FFFF"/>
              </a:highlight>
            </a:rPr>
            <a:t>Tuned to high-</a:t>
          </a:r>
          <a:r>
            <a:rPr lang="en-US" sz="1500" kern="1200" dirty="0" err="1">
              <a:highlight>
                <a:srgbClr val="00FFFF"/>
              </a:highlight>
            </a:rPr>
            <a:t>pT</a:t>
          </a:r>
          <a:r>
            <a:rPr lang="en-US" sz="1500" kern="1200" dirty="0">
              <a:highlight>
                <a:srgbClr val="00FFFF"/>
              </a:highlight>
            </a:rPr>
            <a:t> RAA</a:t>
          </a:r>
        </a:p>
      </dsp:txBody>
      <dsp:txXfrm>
        <a:off x="467966" y="1864554"/>
        <a:ext cx="1125190" cy="687209"/>
      </dsp:txXfrm>
    </dsp:sp>
    <dsp:sp modelId="{9E664C20-8C31-40FD-A0C2-DA42D6B4FFA9}">
      <dsp:nvSpPr>
        <dsp:cNvPr id="0" name=""/>
        <dsp:cNvSpPr/>
      </dsp:nvSpPr>
      <dsp:spPr>
        <a:xfrm>
          <a:off x="1078106" y="2987167"/>
          <a:ext cx="1459938" cy="72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Fragmentation Functions</a:t>
          </a:r>
        </a:p>
      </dsp:txBody>
      <dsp:txXfrm>
        <a:off x="1099486" y="3008547"/>
        <a:ext cx="1417178" cy="687209"/>
      </dsp:txXfrm>
    </dsp:sp>
    <dsp:sp modelId="{365C31A7-40CE-4CE3-B904-CDAD6D9BA3B7}">
      <dsp:nvSpPr>
        <dsp:cNvPr id="0" name=""/>
        <dsp:cNvSpPr/>
      </dsp:nvSpPr>
      <dsp:spPr>
        <a:xfrm>
          <a:off x="1224100" y="3717136"/>
          <a:ext cx="145985" cy="547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7476"/>
              </a:lnTo>
              <a:lnTo>
                <a:pt x="145985" y="54747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B8751F-B58B-4F44-8F97-236C03E78A34}">
      <dsp:nvSpPr>
        <dsp:cNvPr id="0" name=""/>
        <dsp:cNvSpPr/>
      </dsp:nvSpPr>
      <dsp:spPr>
        <a:xfrm>
          <a:off x="1370085" y="3899628"/>
          <a:ext cx="1167950" cy="7299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JAM20 Fits</a:t>
          </a:r>
        </a:p>
      </dsp:txBody>
      <dsp:txXfrm>
        <a:off x="1391465" y="3921008"/>
        <a:ext cx="1125190" cy="687209"/>
      </dsp:txXfrm>
    </dsp:sp>
    <dsp:sp modelId="{0483B5FA-AC6F-4134-8369-8CCD7906699D}">
      <dsp:nvSpPr>
        <dsp:cNvPr id="0" name=""/>
        <dsp:cNvSpPr/>
      </dsp:nvSpPr>
      <dsp:spPr>
        <a:xfrm>
          <a:off x="2664285" y="574290"/>
          <a:ext cx="1459938" cy="72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Jet Spectra</a:t>
          </a:r>
        </a:p>
      </dsp:txBody>
      <dsp:txXfrm>
        <a:off x="2685665" y="595670"/>
        <a:ext cx="1417178" cy="687209"/>
      </dsp:txXfrm>
    </dsp:sp>
    <dsp:sp modelId="{7B0B9EAC-49B9-4AEA-A1CC-B6D149DF3B18}">
      <dsp:nvSpPr>
        <dsp:cNvPr id="0" name=""/>
        <dsp:cNvSpPr/>
      </dsp:nvSpPr>
      <dsp:spPr>
        <a:xfrm>
          <a:off x="2810279" y="1304259"/>
          <a:ext cx="145999" cy="547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7476"/>
              </a:lnTo>
              <a:lnTo>
                <a:pt x="145999" y="54747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1DB76-80A8-4A69-9384-2CDA42999C95}">
      <dsp:nvSpPr>
        <dsp:cNvPr id="0" name=""/>
        <dsp:cNvSpPr/>
      </dsp:nvSpPr>
      <dsp:spPr>
        <a:xfrm>
          <a:off x="2956279" y="1486752"/>
          <a:ext cx="1167950" cy="7299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Constrained by Pythia pp tune</a:t>
          </a:r>
        </a:p>
      </dsp:txBody>
      <dsp:txXfrm>
        <a:off x="2977659" y="1508132"/>
        <a:ext cx="1125190" cy="687209"/>
      </dsp:txXfrm>
    </dsp:sp>
    <dsp:sp modelId="{6564766B-1221-4EAD-8479-3355AC877E15}">
      <dsp:nvSpPr>
        <dsp:cNvPr id="0" name=""/>
        <dsp:cNvSpPr/>
      </dsp:nvSpPr>
      <dsp:spPr>
        <a:xfrm>
          <a:off x="3570892" y="2866145"/>
          <a:ext cx="1459938" cy="729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Medium</a:t>
          </a:r>
          <a:br>
            <a:rPr lang="en-US" sz="1600" kern="1200" dirty="0"/>
          </a:br>
          <a:r>
            <a:rPr lang="en-US" sz="1600" kern="1200" dirty="0"/>
            <a:t>Model</a:t>
          </a:r>
        </a:p>
      </dsp:txBody>
      <dsp:txXfrm>
        <a:off x="3592272" y="2887525"/>
        <a:ext cx="1417178" cy="687209"/>
      </dsp:txXfrm>
    </dsp:sp>
    <dsp:sp modelId="{15367CF9-6AE3-4C9D-BE56-92B1A3A7DCF7}">
      <dsp:nvSpPr>
        <dsp:cNvPr id="0" name=""/>
        <dsp:cNvSpPr/>
      </dsp:nvSpPr>
      <dsp:spPr>
        <a:xfrm>
          <a:off x="3716886" y="3596114"/>
          <a:ext cx="145990" cy="547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7476"/>
              </a:lnTo>
              <a:lnTo>
                <a:pt x="145990" y="54747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1D8756-F345-4559-919A-3A257B2F75A0}">
      <dsp:nvSpPr>
        <dsp:cNvPr id="0" name=""/>
        <dsp:cNvSpPr/>
      </dsp:nvSpPr>
      <dsp:spPr>
        <a:xfrm>
          <a:off x="3862877" y="3778607"/>
          <a:ext cx="1167950" cy="7299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Fixed by </a:t>
          </a:r>
          <a:r>
            <a:rPr lang="en-US" sz="1500" kern="1200" dirty="0" err="1"/>
            <a:t>DukeQCD</a:t>
          </a:r>
          <a:r>
            <a:rPr lang="en-US" sz="1500" kern="1200" dirty="0"/>
            <a:t> Tune</a:t>
          </a:r>
        </a:p>
      </dsp:txBody>
      <dsp:txXfrm>
        <a:off x="3884257" y="3799987"/>
        <a:ext cx="1125190" cy="6872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05T20:59:19.17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728 510 7914,'-131'-43'4917,"86"30"-3118,-56-24 0,50 17-1140,32 13-526,0-1 1,-18-11-1,30 15-130,1 0-1,0 0 1,0-1-1,1 0 1,-1 0-1,1 0 1,0-1-1,1 1 1,-6-10-1,-8-17-54,-15-37-1,-9-17 111,40 81-56,-2-2 11,0 1 1,0-1-1,0 1 0,-1-1 0,-10-9 1,12 13-30,0-1 0,0 0 0,0 0 0,1 0 0,0-1 0,-1 1 1,1 0-1,1-1 0,-1 0 0,1 1 0,-1-6 0,1 9 28,0 1-12,-2-5-75,1 4-33,4 4-6,3 6 79,0 0 1,-1 0 0,4 14-1,13 25 38,-10-32-25,0 0 0,1-1 0,0-1 1,27 25-1,67 44-29,-22-19 48,-72-53 8,-9-7-7,2 0 0,-1-1 0,0 1 0,1-1 0,-1 0 0,1 0 0,0 0 0,0-1 0,0 1 0,1-1 0,-1 0-1,0-1 1,1 1 0,-1-1 0,10 0 0,29-1-58,-36-1 69,0 1-1,0-1 1,1 2 0,-1-1-1,0 1 1,0 0 0,0 1 0,0 0-1,13 5 1,2 12 380,-23-18-361,0-5 19,0 4-32,1 0-1,-1 0 1,0 0-1,0 0 1,0 0 0,0 0-1,0 0 1,0 0 0,0 0-1,1 0 1,-1 0-1,0 0 1,0 0 0,0 0-1,0 1 1,0-1-1,0 0 1,0 0 0,0 0-1,1 0 1,-1 0-1,0 0 1,0 0 0,0 0-1,0 0 1,0 0 0,0 0-1,0 1 1,0-1-1,0 0 1,0 0 0,0 0-1,0 0 1,0 0-1,0 0 1,0 0 0,0 0-1,0 1 1,0-1-1,0 0 1,0 0 0,0 0-1,0 0 1,0 0 0,0 0-1,0 0 1,0 1-1,0-1 1,0 0 0,0 0-1,0 0 1,0 0 41,-1 1-1,1-1 1,0 0 0,0 0 0,-1 0 0,1 0-1,0 0 1,-1 1 0,1-1 0,0 0 0,-1 0-1,1 0 1,0 0 0,0 0 0,-1 0 0,1 0-1,0 0 1,-1 0 0,1 0 0,0 0 0,-1 0-1,1 0 1,0 0 0,-1 0 0,1-1 0,0 1-1,-1 0 1,1 0 0,-1 0 0,-8-4-16,0 2 0,0-1 1,-16-1-1,-21-5 28,-11-8 16,29 9-82,-1-1 0,2-1-1,-29-14 1,-158-87 11,208 108-29,0 0 0,0-1-1,1 0 1,-1 0 0,1 0-1,0-1 1,0 0 0,-6-7-1,2-1-44,0-1 0,-8-18-1,10 18 60,4 9 4,0-1-1,-1 1 1,1 0 0,-1 0-1,0 0 1,-1 0 0,1 1-1,-1 0 1,1 0 0,-1 0-1,-8-4 1,13 8-22,-1-1 1,1 1-1,-1 0 1,1 0 0,-1-1-1,1 1 1,-1 0-1,1-1 1,-1 1-1,1 0 1,-1-1-1,1 1 1,0-1-1,-1 1 1,1 0-1,0-1 1,-1 1-1,1-1 1,0 1-1,0-1 1,0 0-1,-1 1 1,1-1 0,0 1-1,0-1 1,0 1-1,0-1 1,0 1-1,0-1 1,0 0-1,0 1 1,0-1-1,0 1 1,1-2-1,-1-2 8,0 4 4,0-1 14,1-1-1,0 1 0,-1 0 1,0-1-1,1 1 0,-1 0 1,0-1-1,0 1 0,1 0 1,-1-1-1,0 1 0,-1 0 1,1-2-1,-1-6 83,-1 16-301,5 40 84,-1-20 108,1 16-9,3 0 0,1 0-1,19 64 1,-21-94 31,-4-19 0,-5-22-9,3 22-1,-7-47-81,3 30-16,2-1 0,0 1 0,1-30 0,11-11-29,-9 63 125,0 1 0,0-1 0,0 1 1,0-1-1,0 1 0,0-1 0,0 1 0,0-1 0,0 1 1,1-1-1,-1 1 0,0 0 0,0-1 0,1 1 1,-1-1-1,0 1 0,0-1 0,1 1 0,-1 0 0,0-1 1,1 1-1,-1 0 0,1-1 0,-1 1 0,0 0 0,1 0 1,-1-1-1,1 1 0,-1 0 0,1 0 0,-1 0 1,1 0-1,-1-1 0,1 1 0,-1 0 0,1 0 0,-1 0 1,1 0-1,-1 0 0,1 0 0,-1 0 0,1 1 1,-1-1-1,1 0 0,-1 0 0,1 0 0,-1 0 0,1 1 1,-1-1-1,1 0 0,31 16-209,-21-11 213,37 20-39,-28-15 65,38 16 0,-50-24-43,-1 1 1,1-2-1,1 1 1,-1-1-1,0 0 1,0-1-1,0 0 1,15-1-1,-7-2 1533,32-11 0,-16 4-99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05T20:59:19.180"/>
    </inkml:context>
    <inkml:brush xml:id="br0">
      <inkml:brushProperty name="width" value="0.035" units="cm"/>
      <inkml:brushProperty name="height" value="0.035" units="cm"/>
      <inkml:brushProperty name="color" value="#008C3A"/>
    </inkml:brush>
  </inkml:definitions>
  <inkml:trace contextRef="#ctx0" brushRef="#br0">1072 61 1688,'0'-2'709,"0"0"-1,-1 0 1,1 0-1,0 0 1,0 0-1,-1 0 1,0 0-1,1 0 1,-1 0-1,0 0 1,0 0-1,0 1 1,0-1-1,0 0 1,0 1-1,0-1 1,-3-2-1,1 2-391,0-1-1,0 1 0,-1 0 0,1 1 0,0-1 1,-1 1-1,1-1 0,-1 1 0,-3-1 1,-9-1-736,0 1 1,0 1 0,-27 0 0,31 1 1452,-2 1-1016,-1 0-1,1 1 1,0 0 0,0 1-1,1 1 1,-1 0-1,1 1 1,0 0 0,0 1-1,0 0 1,-21 16 0,-1 4 18,1 2 1,-45 47-1,49-42 9,2 0 0,1 2-1,2 1 1,-23 43-1,-71 161 201,58-88-181,39-91-48,-3-1 1,-37 64 0,47-91-11,14-32-10,1 0 1,-1 0 0,1 1 0,0-1-1,0 0 1,-1 0 0,1 1 0,0-1-1,0 0 1,0 1 0,0-1 0,1 0-1,-1 1 1,0-1 0,0 0 0,1 0-1,-1 1 1,1-1 0,-1 0 0,1 0 0,0 0-1,-1 0 1,2 2 0,-1-3 7,-1 0 1,0 1-1,0-1 1,0 0-1,0 0 0,0 0 1,0 0-1,1 1 1,-1-1-1,0 0 1,0 0-1,0 0 0,0 1 1,0-1-1,0 0 1,0 0-1,0 1 1,0-1-1,0 0 1,0 0-1,0 0 0,0 1 1,0-1-1,0 0 1,0 0-1,0 1 1,0-1-1,0 0 0,0 0 1,-1 0-1,1 1 1,0-1-1,0 0 1,0 0-1,0 0 1,0 0-1,-1 1 0,1-1 1,0 0-1,0 0 1,0 0-1,0 0 1,-1 0-1,1 0 0,0 0 1,0 1-1,0-1 1,-1 0-1,1 0 1,0 0-1,0 0 1,-1 0-1,1 0 0,0 0 1,0 0-1,0 0 1,-1 0-1,1 0 1,0 0-1,-1 0 0,1 0-4,0 0 0,-1 0 0,1 0-1,-1 0 1,1 0 0,0 0 0,-1 0-1,1 1 1,-1-1 0,1 0-1,0 0 1,-1 0 0,1 1 0,0-1-1,-1 0 1,1 1 0,0-1-1,0 0 1,-1 0 0,1 1 0,0-1-1,0 1 1,-1-1 0,-3 18 137,4-18-122,0 0 0,-1 0 1,1 1-1,0-1 0,-1 0 0,1 0 0,0 1 0,-1-1 0,1 0 0,0 0 0,-1 0 1,1 0-1,0 1 0,-1-1 0,1 0 0,-1 0 0,1 0 0,0 0 0,-1 0 0,1 0 0,0 0 1,-1 0-1,1 0 0,-1 0 0,1 0 0,0 0 0,-1-1 0,1 1 0,-1 0 0,1 0 0,0 0 1,-1 0-1,1-1 0,0 1 0,-1 0 0,1 0 0,0-1 0,0 1 0,-1 0 0,1 0 1,0-1-1,0 1 0,-1 0 0,1-1 0,0 0 0,-2-1-19,1-1-1,0 1 1,0-1-1,0 0 1,1 0-1,-1 1 1,1-1-1,-1 0 1,1 0-1,0 0 1,0 0-1,0-4 1,-1-18-17,-55-234-43,55 251 58,1 7 6,0 0 0,0 1-1,0-1 1,-1 0-1,1 0 1,0 0 0,0 0-1,-1 1 1,1-1 0,0 0-1,-1 0 1,1 1 0,-1-1-1,1 0 1,-1 1-1,1-1 1,-1 0 0,1 1-1,-2-2 1,0 1-25,-8 141-763,5-94 807,1 87 0,5-118-25,2 37-3,18 100 0,-21-150 4,1 0 1,-1 0-1,1 0 0,-1 0 1,1-1-1,0 1 0,-1 0 1,1-1-1,0 1 0,0 0 1,0-1-1,1 1 0,-1-1 1,0 0-1,0 1 0,4 1 1,-4-3 2,0 1-1,0-1 1,0 0 0,1 0 0,-1 0-1,0 0 1,0 0 0,0 0 0,1 0 0,-1 0-1,0-1 1,0 1 0,0 0 0,1-1 0,-1 1-1,0-1 1,0 1 0,0-1 0,0 0 0,0 1-1,0-1 1,0 0 0,0 0 0,0 0-1,-1 0 1,1 0 0,1-1 0,27-31 43,-1-1 1,30-50-1,-20 29-30,-12 18 44,52-69-167,-65 91 256,0 0 0,1 2 0,0-1 1,26-17-1,-20 21 2492,-8 6-1158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05T20:59:19.1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544 644 7530,'-6'0'454,"1"-1"1,-1 0-1,1 0 1,0 0 0,-1 0-1,1-1 1,0 0-1,0 0 1,0-1 0,1 1-1,-10-7 1,-2-4-117,-28-26 0,17 13 259,-5-5-432,2-2 0,0-1 0,3-1 0,-39-64 0,32 48-157,-33-58-16,57 91-27,7 14 32,1 0 1,-1 1-1,1-1 1,0 0-1,1 0 0,-1 0 1,1 0-1,0-1 0,0 1 1,-1-6-1,-7-14-14,9 22 22,-1 0 0,1 0 0,-1 0 0,0 0 1,1 1-1,-1-1 0,0 0 0,0 1 0,0-1 0,-1 0 0,1 1 1,0 0-1,0-1 0,-3-1 0,2 1-1,-4-10 14,6 12-7,0-1-1,0 1 0,0 0 0,0-1 1,0 1-1,0-1 0,0 1 1,0 0-1,-1-1 0,1 1 1,0 0-1,0-1 0,0 1 0,-1 0 1,1-1-1,0 1 0,0 0 1,-1-1-1,1 1 0,0 0 1,-1 0-1,1-1 0,0 1 0,-1 0 1,1 0-1,0 0 0,-1-1 1,1 1-1,0 0 0,-1 0 1,1 0-1,-1 0 0,1 0 0,0 0 1,-1 0-1,1 0 0,-1 0 1,0 1-5,0-1 1,0 1-1,0 0 1,1-1-1,-1 1 1,0 0-1,0 0 1,1 0-1,-1 0 1,1 0-1,-1 0 1,1 0-1,-1 0 1,1 0-1,-1 0 1,1 0-1,0 0 1,0 0-1,-1 0 1,1 1-1,-5 25-22,3 9 2,1 0 1,2 0-1,1 1 0,2-1 1,17 70-1,-12-86 12,-9-19-12,-4-23 25,-9-38 2,3 1 1,2-1-1,0-73 0,8 132-18,0 0 1,0 0-1,0 0 0,0 0 0,0 0 0,0 0 1,0 0-1,0 0 0,0 0 0,0 0 0,1 0 0,-1 0 1,0 0-1,1 0 0,-1 0 0,1 0 0,-1 0 0,1 0 1,-1 0-1,1 0 0,0 1 0,-1-1 0,1 0 0,0 0 1,0 1-1,0-1 0,0 1 0,0-2 0,2 2-9,0 0 0,0-1 0,0 1 0,0 0 0,0 0 0,0 1 0,0-1 0,0 1 0,4 0 0,20 7 85,-1 0 0,0 2-1,0 1 1,42 25-1,-12-7 39,-47-25-99,0 0 1,1 0 0,0-1-1,0 0 1,0-1 0,20 2-1,-17-4-50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05T21:18:47.6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544 644 7530,'-6'0'454,"1"-1"1,-1 0-1,1 0 1,0 0 0,-1 0-1,1-1 1,0 0-1,0 0 1,0-1 0,1 1-1,-10-7 1,-2-4-117,-28-26 0,17 13 259,-5-5-432,2-2 0,0-1 0,3-1 0,-39-64 0,32 48-157,-33-58-16,57 91-27,7 14 32,1 0 1,-1 1-1,1-1 1,0 0-1,1 0 0,-1 0 1,1 0-1,0-1 0,0 1 1,-1-6-1,-7-14-14,9 22 22,-1 0 0,1 0 0,-1 0 0,0 0 1,1 1-1,-1-1 0,0 0 0,0 1 0,0-1 0,-1 0 0,1 1 1,0 0-1,0-1 0,-3-1 0,2 1-1,-4-10 14,6 12-7,0-1-1,0 1 0,0 0 0,0-1 1,0 1-1,0-1 0,0 1 1,0 0-1,-1-1 0,1 1 1,0 0-1,0-1 0,0 1 0,-1 0 1,1-1-1,0 1 0,0 0 1,-1-1-1,1 1 0,0 0 1,-1 0-1,1-1 0,0 1 0,-1 0 1,1 0-1,0 0 0,-1-1 1,1 1-1,0 0 0,-1 0 1,1 0-1,-1 0 0,1 0 0,0 0 1,-1 0-1,1 0 0,-1 0 1,0 1-5,0-1 1,0 1-1,0 0 1,1-1-1,-1 1 1,0 0-1,0 0 1,1 0-1,-1 0 1,1 0-1,-1 0 1,1 0-1,-1 0 1,1 0-1,-1 0 1,1 0-1,0 0 1,0 0-1,-1 0 1,1 1-1,-5 25-22,3 9 2,1 0 1,2 0-1,1 1 0,2-1 1,17 70-1,-12-86 12,-9-19-12,-4-23 25,-9-38 2,3 1 1,2-1-1,0-73 0,8 132-18,0 0 1,0 0-1,0 0 0,0 0 0,0 0 0,0 0 1,0 0-1,0 0 0,0 0 0,0 0 0,1 0 0,-1 0 1,0 0-1,1 0 0,-1 0 0,1 0 0,-1 0 0,1 0 1,-1 0-1,1 0 0,0 1 0,-1-1 0,1 0 0,0 0 1,0 1-1,0-1 0,0 1 0,0-2 0,2 2-9,0 0 0,0-1 0,0 1 0,0 0 0,0 0 0,0 1 0,0-1 0,0 1 0,4 0 0,20 7 85,-1 0 0,0 2-1,0 1 1,42 25-1,-12-7 39,-47-25-99,0 0 1,1 0 0,0-1-1,0 0 1,0-1 0,20 2-1,-17-4-50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06T05:08:37.7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544 644 7530,'-6'0'454,"1"-1"1,-1 0-1,1 0 1,0 0 0,-1 0-1,1-1 1,0 0-1,0 0 1,0-1 0,1 1-1,-10-7 1,-2-4-117,-28-26 0,17 13 259,-5-5-432,2-2 0,0-1 0,3-1 0,-39-64 0,32 48-157,-33-58-16,57 91-27,7 14 32,1 0 1,-1 1-1,1-1 1,0 0-1,1 0 0,-1 0 1,1 0-1,0-1 0,0 1 1,-1-6-1,-7-14-14,9 22 22,-1 0 0,1 0 0,-1 0 0,0 0 1,1 1-1,-1-1 0,0 0 0,0 1 0,0-1 0,-1 0 0,1 1 1,0 0-1,0-1 0,-3-1 0,2 1-1,-4-10 14,6 12-7,0-1-1,0 1 0,0 0 0,0-1 1,0 1-1,0-1 0,0 1 1,0 0-1,-1-1 0,1 1 1,0 0-1,0-1 0,0 1 0,-1 0 1,1-1-1,0 1 0,0 0 1,-1-1-1,1 1 0,0 0 1,-1 0-1,1-1 0,0 1 0,-1 0 1,1 0-1,0 0 0,-1-1 1,1 1-1,0 0 0,-1 0 1,1 0-1,-1 0 0,1 0 0,0 0 1,-1 0-1,1 0 0,-1 0 1,0 1-5,0-1 1,0 1-1,0 0 1,1-1-1,-1 1 1,0 0-1,0 0 1,1 0-1,-1 0 1,1 0-1,-1 0 1,1 0-1,-1 0 1,1 0-1,-1 0 1,1 0-1,0 0 1,0 0-1,-1 0 1,1 1-1,-5 25-22,3 9 2,1 0 1,2 0-1,1 1 0,2-1 1,17 70-1,-12-86 12,-9-19-12,-4-23 25,-9-38 2,3 1 1,2-1-1,0-73 0,8 132-18,0 0 1,0 0-1,0 0 0,0 0 0,0 0 0,0 0 1,0 0-1,0 0 0,0 0 0,0 0 0,1 0 0,-1 0 1,0 0-1,1 0 0,-1 0 0,1 0 0,-1 0 0,1 0 1,-1 0-1,1 0 0,0 1 0,-1-1 0,1 0 0,0 0 1,0 1-1,0-1 0,0 1 0,0-2 0,2 2-9,0 0 0,0-1 0,0 1 0,0 0 0,0 0 0,0 1 0,0-1 0,0 1 0,4 0 0,20 7 85,-1 0 0,0 2-1,0 1 1,42 25-1,-12-7 39,-47-25-99,0 0 1,1 0 0,0-1-1,0 0 1,0-1 0,20 2-1,-17-4-50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B86B2-6C4C-4734-875F-7802700F06DF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76AB2-CDD5-4EDE-B84F-98FA55D7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92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64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15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Drift at EIC: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Cold nuclear matter anisotropies can couple similarly to QGP flow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“Spin flow”, gradients, etc.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Possible distinction between pre-equilibrium and equilibrium anisotropy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Could provide constraints on pre-equilibrium </a:t>
            </a:r>
            <a:r>
              <a:rPr lang="en-US" dirty="0" err="1"/>
              <a:t>qhat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Possible large impact on tomographic parameter extraction via hard probes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Comparative laboratory for jet substructure dispersion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203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SFRM1200"/>
              </a:rPr>
              <a:t>Computing collisional and radiative diagrams in the presence of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 err="1">
                <a:latin typeface="SFRM1200"/>
              </a:rPr>
              <a:t>Regge</a:t>
            </a:r>
            <a:r>
              <a:rPr lang="en-US" sz="1800" b="0" i="0" u="none" strike="noStrike" baseline="0" dirty="0">
                <a:latin typeface="SFRM1200"/>
              </a:rPr>
              <a:t> scalar kinematics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SFRM1200"/>
              </a:rPr>
              <a:t>Parton species enters in few ways</a:t>
            </a:r>
            <a:endParaRPr lang="en-US" sz="1800" b="0" i="0" u="none" strike="noStrike" baseline="0" dirty="0">
              <a:latin typeface="SFRM120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SFRM1200"/>
              </a:rPr>
              <a:t>See paper for </a:t>
            </a:r>
            <a:r>
              <a:rPr lang="en-US" dirty="0" err="1">
                <a:latin typeface="SFRM1200"/>
              </a:rPr>
              <a:t>Regge</a:t>
            </a:r>
            <a:r>
              <a:rPr lang="en-US" dirty="0">
                <a:latin typeface="SFRM1200"/>
              </a:rPr>
              <a:t> universality demonstration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SFRM1200"/>
              </a:rPr>
              <a:t>s -&gt; inf, t &amp; m fixed and small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SFRM1200"/>
              </a:rPr>
              <a:t>Holds to at least first </a:t>
            </a:r>
            <a:r>
              <a:rPr lang="en-US" dirty="0" err="1">
                <a:latin typeface="SFRM1200"/>
              </a:rPr>
              <a:t>subeikonal</a:t>
            </a:r>
            <a:r>
              <a:rPr lang="en-US" dirty="0">
                <a:latin typeface="SFRM1200"/>
              </a:rPr>
              <a:t> order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174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Goal: Convince you that low-</a:t>
            </a:r>
            <a:r>
              <a:rPr lang="en-US" dirty="0" err="1"/>
              <a:t>pT</a:t>
            </a:r>
            <a:r>
              <a:rPr lang="en-US" dirty="0"/>
              <a:t> hard probes have new and interesting physics (especially jet drift).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439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SFRM1200"/>
              </a:rPr>
              <a:t>Computing collisional and radiative diagrams in the presence of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 err="1">
                <a:latin typeface="SFRM1200"/>
              </a:rPr>
              <a:t>Regge</a:t>
            </a:r>
            <a:r>
              <a:rPr lang="en-US" sz="1800" b="0" i="0" u="none" strike="noStrike" baseline="0" dirty="0">
                <a:latin typeface="SFRM1200"/>
              </a:rPr>
              <a:t> scalar kinematics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SFRM1200"/>
              </a:rPr>
              <a:t>Parton species enters in few ways</a:t>
            </a:r>
            <a:endParaRPr lang="en-US" sz="1800" b="0" i="0" u="none" strike="noStrike" baseline="0" dirty="0">
              <a:latin typeface="SFRM120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SFRM1200"/>
              </a:rPr>
              <a:t>See paper for </a:t>
            </a:r>
            <a:r>
              <a:rPr lang="en-US" dirty="0" err="1">
                <a:latin typeface="SFRM1200"/>
              </a:rPr>
              <a:t>Regge</a:t>
            </a:r>
            <a:r>
              <a:rPr lang="en-US" dirty="0">
                <a:latin typeface="SFRM1200"/>
              </a:rPr>
              <a:t> universality demonstration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SFRM1200"/>
              </a:rPr>
              <a:t>s -&gt; inf, t &amp; m fixed and small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SFRM1200"/>
              </a:rPr>
              <a:t>Holds to at least first </a:t>
            </a:r>
            <a:r>
              <a:rPr lang="en-US" dirty="0" err="1">
                <a:latin typeface="SFRM1200"/>
              </a:rPr>
              <a:t>subeikonal</a:t>
            </a:r>
            <a:r>
              <a:rPr lang="en-US" dirty="0">
                <a:latin typeface="SFRM1200"/>
              </a:rPr>
              <a:t> order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Few, if any, effects can mimic the coupling of hard particles to anisotropies in the medium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Few local vector directions:</a:t>
            </a:r>
            <a:br>
              <a:rPr lang="en-US" dirty="0"/>
            </a:br>
            <a:r>
              <a:rPr lang="en-US" dirty="0"/>
              <a:t>Collective Flow &amp; Gradients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45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Collisional energy loss as optional switch – neglecting fluctuations serious issue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72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91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41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484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3F27BD-6DE4-57EB-080C-DB009E1F95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7F70E3-315A-8B3B-E236-EA6DC63C8D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69B3F1-2C4C-E4B1-A52B-3D02D9F6F0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E89DA-1EEC-C0A7-CA02-8357CADBE7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43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76AB2-CDD5-4EDE-B84F-98FA55D7EA7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00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018E-A90C-7964-3F49-B1A29B274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ECB29F-77BD-F473-5F12-580C5A8A16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B91E4-2B41-1193-42E8-5002B3D48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8460-0F1D-4B7A-98C9-05DB9F33D7A8}" type="datetime1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904584-EE18-4323-6309-44DC98B76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6162E-55AD-8244-BED5-F0E535EE2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E91F8-D388-F8C7-4AF0-EA6620C8C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D031A0-6877-FF19-0D23-F2CD2E1065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E0A0B-62F3-BBA1-093A-B91D81039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F3E9-7826-419B-B4A2-F80F15C9F240}" type="datetime1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CB782-38CA-A56F-430D-E8A60A186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F0556-91A4-C209-8DC2-5777667F5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9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147F25-1318-5391-547A-D2048FFD94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BB10C1-FA39-40F7-DB90-1B845CA8AB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30CC5-99D4-BB3F-60C1-36B87AD28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5EC9-A647-43C5-94A3-FB8D4454E0E3}" type="datetime1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34BC5-E04A-948C-F2A9-FDAFAB01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A05B8-9921-82D5-D1E8-483E2E0B0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4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FDDF7-E8BE-3527-673D-C03658F73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BF021-E05B-72B1-BDDC-9A790D900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90493-4581-19FB-D0A7-02FEC416C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4840-BF3E-4FDF-8B41-645E7D3763D1}" type="datetime1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4DAED-4FE6-8E00-AF9A-EC0AA6A1B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4DCAB-68F0-4C3B-7952-CAFF6B18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32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5B6A0-31A8-2949-87C2-999120FBD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9751B-ACCC-88AD-9461-2B0A2EBF28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DF7AC-13FD-F634-F214-5C6F1ED9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175F7-E938-4E53-A8A4-477D45810B4F}" type="datetime1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DBA43-9FA9-130E-3049-51D6B334B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008468-86C3-6CB7-4960-ABFEC832E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23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60C9B-631F-E430-A3FE-6F0741BA3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E3738-617E-931A-6940-4883DD531B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B1A831-721E-8A30-E4C1-68E99ECEAD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8B6AF0-1C0A-9492-0292-023ADA20E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0A4E-9F6F-4A00-9340-20632B537413}" type="datetime1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C8B6D3-36AD-9288-3105-C2AC4164C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B7F42C-DC66-A9F7-C1D2-F2F2C1252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24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24260-9EA1-4B1D-C2AF-88366B807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BEF3E-33DC-482E-CCEC-A39FD7C1B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B654E1-B823-39BC-105E-EE859BAD4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09DF34-E347-F49B-B0BB-0618586A1B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9B25FC-9C6C-A2AB-21E4-FC4AF3A240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14265C-E345-BB53-9C03-F3C4EFFBA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F348-7AD0-4158-96F1-B37C2B399E90}" type="datetime1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98F051-3637-66D1-87A8-510C1AA5A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5CF479-E843-38A0-B55A-1E3D40C29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418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F6546-ED1A-A432-187A-52184F759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70C301-C774-32D3-C1C5-D3625BC43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EC3B-154E-495B-8A14-43BECFA2F1EE}" type="datetime1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A2FA3C-D9F9-8EB0-D1B5-DDB804AAE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D2EEE5-7531-6F7C-064B-70B33BF8A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13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8616C3-C615-4172-C3E3-245F2CD01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961E8-CDCD-47AC-99A9-BF535D6896F8}" type="datetime1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3C9539-5C40-2E8B-2E5F-7581478C0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3301B-54E3-3276-1EE4-BB0F949BF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13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04D4D-F4C8-5C10-5A14-4D72672E0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7D1AE-C08D-B78F-D2FF-65D50E1FA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FBD7D5-44B2-723A-2B51-E69321B12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920EB9-E426-0166-904E-4A2F40290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FD1EE-EC36-4789-A889-2AC7B08AA528}" type="datetime1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14F258-2A2F-746A-DF41-9D4B72CCE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EA8987-778F-08B2-35FC-C32A940E7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13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D0937-C2E3-5328-1762-096490A34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F4DC4A-87B0-6E33-F0E7-02297D2F50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567ED4-DB94-DE03-3404-CF8D41C3FD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D4F63-8884-E45B-657A-04DFBAE78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876D-E0C6-45BB-B06D-07C034A33214}" type="datetime1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0ACD45-0D9B-2F8D-7568-77249FC88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2E590-29D3-F81B-AE9E-4CEA0F2A1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14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7">
            <a:extLst>
              <a:ext uri="{FF2B5EF4-FFF2-40B4-BE49-F238E27FC236}">
                <a16:creationId xmlns:a16="http://schemas.microsoft.com/office/drawing/2014/main" id="{EC49E21F-F0C2-BE7F-0756-763B8CBEB634}"/>
              </a:ext>
            </a:extLst>
          </p:cNvPr>
          <p:cNvGrpSpPr/>
          <p:nvPr userDrawn="1"/>
        </p:nvGrpSpPr>
        <p:grpSpPr>
          <a:xfrm>
            <a:off x="10080" y="5923440"/>
            <a:ext cx="2153520" cy="945000"/>
            <a:chOff x="10080" y="5923440"/>
            <a:chExt cx="2153520" cy="945000"/>
          </a:xfrm>
        </p:grpSpPr>
        <p:pic>
          <p:nvPicPr>
            <p:cNvPr id="8" name="Graphic 24">
              <a:extLst>
                <a:ext uri="{FF2B5EF4-FFF2-40B4-BE49-F238E27FC236}">
                  <a16:creationId xmlns:a16="http://schemas.microsoft.com/office/drawing/2014/main" id="{2637EA87-B0E9-0F56-8AC8-F7D112AEBCEA}"/>
                </a:ext>
              </a:extLst>
            </p:cNvPr>
            <p:cNvPicPr/>
            <p:nvPr/>
          </p:nvPicPr>
          <p:blipFill>
            <a:blip r:embed="rId13"/>
            <a:stretch/>
          </p:blipFill>
          <p:spPr>
            <a:xfrm>
              <a:off x="10080" y="5923440"/>
              <a:ext cx="2153520" cy="945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" name="Picture 35" descr="Logo&#10;&#10;Description automatically generated">
              <a:extLst>
                <a:ext uri="{FF2B5EF4-FFF2-40B4-BE49-F238E27FC236}">
                  <a16:creationId xmlns:a16="http://schemas.microsoft.com/office/drawing/2014/main" id="{AB403B00-F9CA-6239-A278-BC1072023321}"/>
                </a:ext>
              </a:extLst>
            </p:cNvPr>
            <p:cNvPicPr/>
            <p:nvPr/>
          </p:nvPicPr>
          <p:blipFill>
            <a:blip r:embed="rId14"/>
            <a:srcRect t="10153" b="25697"/>
            <a:stretch/>
          </p:blipFill>
          <p:spPr>
            <a:xfrm>
              <a:off x="261360" y="6215040"/>
              <a:ext cx="484200" cy="3495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64FF6F-776B-BC7A-D547-87F804BCD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5562"/>
            <a:ext cx="10515600" cy="8316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16499-D9F2-DC4E-D28B-F6EE3B389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98425"/>
            <a:ext cx="10515600" cy="4878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48D22-ADE2-04CC-7B7A-73678F0262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8744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909DB4-C9A8-47D2-9EE8-1E6B4D556E32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CD3FF-BB9B-2A0C-231E-0E5A405763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C38CD09E-E43A-913A-7A70-E18C4E648E39}"/>
              </a:ext>
            </a:extLst>
          </p:cNvPr>
          <p:cNvSpPr/>
          <p:nvPr userDrawn="1"/>
        </p:nvSpPr>
        <p:spPr>
          <a:xfrm>
            <a:off x="0" y="0"/>
            <a:ext cx="12191040" cy="60120"/>
          </a:xfrm>
          <a:prstGeom prst="rect">
            <a:avLst/>
          </a:prstGeom>
          <a:solidFill>
            <a:srgbClr val="8C0B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16200" rIns="90000" bIns="162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AEBB5403-17B2-877B-E9C3-EF01AF0268CF}"/>
              </a:ext>
            </a:extLst>
          </p:cNvPr>
          <p:cNvSpPr/>
          <p:nvPr userDrawn="1"/>
        </p:nvSpPr>
        <p:spPr>
          <a:xfrm>
            <a:off x="0" y="6805800"/>
            <a:ext cx="12191040" cy="60120"/>
          </a:xfrm>
          <a:prstGeom prst="rect">
            <a:avLst/>
          </a:prstGeom>
          <a:solidFill>
            <a:srgbClr val="8C0B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16200" rIns="90000" bIns="162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24543-C9AF-F51D-1A72-637B14B1AF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07962" y="6250363"/>
            <a:ext cx="518067" cy="382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A590F99D-B8A0-4BE3-9F19-B317F9EEDA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676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10.0359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rxiv.org/abs/2412.0547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nucl-th/0301093" TargetMode="External"/><Relationship Id="rId7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11" Type="http://schemas.openxmlformats.org/officeDocument/2006/relationships/hyperlink" Target="https://arxiv.org/abs/1602.03788" TargetMode="External"/><Relationship Id="rId5" Type="http://schemas.openxmlformats.org/officeDocument/2006/relationships/image" Target="../media/image44.png"/><Relationship Id="rId10" Type="http://schemas.openxmlformats.org/officeDocument/2006/relationships/image" Target="../media/image48.png"/><Relationship Id="rId4" Type="http://schemas.openxmlformats.org/officeDocument/2006/relationships/image" Target="../media/image43.png"/><Relationship Id="rId9" Type="http://schemas.openxmlformats.org/officeDocument/2006/relationships/hyperlink" Target="https://inspirehep.net/literature/264092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8.09886" TargetMode="External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.png"/><Relationship Id="rId7" Type="http://schemas.openxmlformats.org/officeDocument/2006/relationships/image" Target="../media/image4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2.png"/><Relationship Id="rId4" Type="http://schemas.openxmlformats.org/officeDocument/2006/relationships/hyperlink" Target="https://inspirehep.net/literature/2606181" TargetMode="External"/><Relationship Id="rId9" Type="http://schemas.openxmlformats.org/officeDocument/2006/relationships/hyperlink" Target="https://inspirehep.net/literature/264092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hyperlink" Target="https://inspirehep.net/literature/1859289" TargetMode="External"/><Relationship Id="rId7" Type="http://schemas.openxmlformats.org/officeDocument/2006/relationships/hyperlink" Target="https://arxiv.org/abs/hep-ph/0405301" TargetMode="External"/><Relationship Id="rId2" Type="http://schemas.openxmlformats.org/officeDocument/2006/relationships/hyperlink" Target="https://inspirehep.net/literature/651342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11" Type="http://schemas.openxmlformats.org/officeDocument/2006/relationships/hyperlink" Target="https://arxiv.org/abs/2104.09513" TargetMode="External"/><Relationship Id="rId5" Type="http://schemas.openxmlformats.org/officeDocument/2006/relationships/hyperlink" Target="https://inspirehep.net/literature/2801226" TargetMode="External"/><Relationship Id="rId10" Type="http://schemas.openxmlformats.org/officeDocument/2006/relationships/image" Target="../media/image55.png"/><Relationship Id="rId4" Type="http://schemas.openxmlformats.org/officeDocument/2006/relationships/hyperlink" Target="https://inspirehep.net/literature/2684595" TargetMode="External"/><Relationship Id="rId9" Type="http://schemas.openxmlformats.org/officeDocument/2006/relationships/hyperlink" Target="https://arxiv.org/abs/2308.01294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4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0.png"/><Relationship Id="rId5" Type="http://schemas.openxmlformats.org/officeDocument/2006/relationships/customXml" Target="../ink/ink5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60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rxiv.org/pdf/1310.5028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412.05474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2104.09513" TargetMode="Externa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hyperlink" Target="https://arxiv.org/abs/2104.09513" TargetMode="Externa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png"/><Relationship Id="rId5" Type="http://schemas.openxmlformats.org/officeDocument/2006/relationships/image" Target="../media/image62.png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10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image" Target="../media/image69.png"/><Relationship Id="rId9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110.03590" TargetMode="External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rxiv.org/abs/2405.10785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pdf/2305.13182" TargetMode="External"/><Relationship Id="rId3" Type="http://schemas.openxmlformats.org/officeDocument/2006/relationships/slideLayout" Target="../slideLayouts/slideLayout6.xml"/><Relationship Id="rId7" Type="http://schemas.openxmlformats.org/officeDocument/2006/relationships/hyperlink" Target="https://inspirehep.net/literature/317898" TargetMode="Externa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hyperlink" Target="http://arxiv.org/abs/nucl-th/0006010" TargetMode="External"/><Relationship Id="rId5" Type="http://schemas.openxmlformats.org/officeDocument/2006/relationships/image" Target="../media/image79.png"/><Relationship Id="rId10" Type="http://schemas.openxmlformats.org/officeDocument/2006/relationships/image" Target="../media/image81.png"/><Relationship Id="rId4" Type="http://schemas.openxmlformats.org/officeDocument/2006/relationships/image" Target="../media/image78.png"/><Relationship Id="rId9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s://arxiv.org/abs/1804.06469" TargetMode="Externa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nucl-th/0301093" TargetMode="External"/><Relationship Id="rId3" Type="http://schemas.openxmlformats.org/officeDocument/2006/relationships/tags" Target="../tags/tag8.xml"/><Relationship Id="rId7" Type="http://schemas.openxmlformats.org/officeDocument/2006/relationships/image" Target="../media/image39.png"/><Relationship Id="rId12" Type="http://schemas.openxmlformats.org/officeDocument/2006/relationships/image" Target="../media/image87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38.png"/><Relationship Id="rId11" Type="http://schemas.openxmlformats.org/officeDocument/2006/relationships/image" Target="../media/image86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85.png"/><Relationship Id="rId4" Type="http://schemas.openxmlformats.org/officeDocument/2006/relationships/tags" Target="../tags/tag9.xml"/><Relationship Id="rId9" Type="http://schemas.openxmlformats.org/officeDocument/2006/relationships/image" Target="../media/image8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310.5028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hyperlink" Target="https://arxiv.org/abs/2110.03590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612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.xml"/><Relationship Id="rId11" Type="http://schemas.openxmlformats.org/officeDocument/2006/relationships/image" Target="../media/image811.png"/><Relationship Id="rId5" Type="http://schemas.openxmlformats.org/officeDocument/2006/relationships/image" Target="../media/image9.png"/><Relationship Id="rId10" Type="http://schemas.openxmlformats.org/officeDocument/2006/relationships/customXml" Target="../ink/ink3.xml"/><Relationship Id="rId4" Type="http://schemas.openxmlformats.org/officeDocument/2006/relationships/image" Target="../media/image8.png"/><Relationship Id="rId9" Type="http://schemas.openxmlformats.org/officeDocument/2006/relationships/image" Target="../media/image7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hyperlink" Target="https://arxiv.org/abs/2104.09513" TargetMode="External"/><Relationship Id="rId4" Type="http://schemas.openxmlformats.org/officeDocument/2006/relationships/image" Target="../media/image10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412.05474" TargetMode="External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0.png"/><Relationship Id="rId5" Type="http://schemas.openxmlformats.org/officeDocument/2006/relationships/image" Target="../media/image22.png"/><Relationship Id="rId4" Type="http://schemas.openxmlformats.org/officeDocument/2006/relationships/hyperlink" Target="https://arxiv.org/abs/1808.02106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4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4.xml"/><Relationship Id="rId5" Type="http://schemas.openxmlformats.org/officeDocument/2006/relationships/image" Target="../media/image8.png"/><Relationship Id="rId4" Type="http://schemas.openxmlformats.org/officeDocument/2006/relationships/hyperlink" Target="https://arxiv.org/abs/1808.0210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osg-htc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414BF-3A90-E568-E197-C2C9C141B5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Phenomenology of Jet Drift </a:t>
            </a:r>
            <a:br>
              <a:rPr lang="en-US" dirty="0"/>
            </a:br>
            <a:r>
              <a:rPr lang="en-US" dirty="0"/>
              <a:t>in Heavy Ion Collisions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57D890-FD63-8DF0-0FB0-8D290BFFC1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2184" y="5805190"/>
            <a:ext cx="4572000" cy="1107122"/>
          </a:xfrm>
        </p:spPr>
        <p:txBody>
          <a:bodyPr>
            <a:normAutofit/>
          </a:bodyPr>
          <a:lstStyle/>
          <a:p>
            <a:r>
              <a:rPr lang="en-US" sz="2000" dirty="0"/>
              <a:t>In collaboration with </a:t>
            </a:r>
            <a:br>
              <a:rPr lang="en-US" sz="2000" dirty="0"/>
            </a:br>
            <a:r>
              <a:rPr lang="en-US" sz="2000" dirty="0"/>
              <a:t>Hasan Rahman, Matthew Sievert, </a:t>
            </a:r>
            <a:br>
              <a:rPr lang="en-US" sz="2000" dirty="0"/>
            </a:br>
            <a:r>
              <a:rPr lang="en-US" sz="2000" dirty="0"/>
              <a:t>and Ivan </a:t>
            </a:r>
            <a:r>
              <a:rPr lang="en-US" sz="2000" dirty="0" err="1"/>
              <a:t>Vitev</a:t>
            </a:r>
            <a:endParaRPr lang="en-US" sz="2000" dirty="0"/>
          </a:p>
        </p:txBody>
      </p:sp>
      <p:grpSp>
        <p:nvGrpSpPr>
          <p:cNvPr id="4" name="Group 10">
            <a:extLst>
              <a:ext uri="{FF2B5EF4-FFF2-40B4-BE49-F238E27FC236}">
                <a16:creationId xmlns:a16="http://schemas.microsoft.com/office/drawing/2014/main" id="{9B0681DE-F097-2972-0B33-E2B2D0B29C39}"/>
              </a:ext>
            </a:extLst>
          </p:cNvPr>
          <p:cNvGrpSpPr/>
          <p:nvPr/>
        </p:nvGrpSpPr>
        <p:grpSpPr>
          <a:xfrm>
            <a:off x="6562224" y="4864055"/>
            <a:ext cx="5241960" cy="971640"/>
            <a:chOff x="6095880" y="5033880"/>
            <a:chExt cx="5241960" cy="971640"/>
          </a:xfrm>
        </p:grpSpPr>
        <p:grpSp>
          <p:nvGrpSpPr>
            <p:cNvPr id="5" name="Group 6">
              <a:extLst>
                <a:ext uri="{FF2B5EF4-FFF2-40B4-BE49-F238E27FC236}">
                  <a16:creationId xmlns:a16="http://schemas.microsoft.com/office/drawing/2014/main" id="{8E6C7BB8-8F4E-EBBE-8CB8-BC7D558D38DF}"/>
                </a:ext>
              </a:extLst>
            </p:cNvPr>
            <p:cNvGrpSpPr/>
            <p:nvPr/>
          </p:nvGrpSpPr>
          <p:grpSpPr>
            <a:xfrm>
              <a:off x="6610320" y="5033880"/>
              <a:ext cx="4727520" cy="971640"/>
              <a:chOff x="6610320" y="5033880"/>
              <a:chExt cx="4727520" cy="971640"/>
            </a:xfrm>
          </p:grpSpPr>
          <p:sp>
            <p:nvSpPr>
              <p:cNvPr id="7" name="TextBox 7">
                <a:extLst>
                  <a:ext uri="{FF2B5EF4-FFF2-40B4-BE49-F238E27FC236}">
                    <a16:creationId xmlns:a16="http://schemas.microsoft.com/office/drawing/2014/main" id="{EB77DF32-9287-9199-FF89-223B29CACD3A}"/>
                  </a:ext>
                </a:extLst>
              </p:cNvPr>
              <p:cNvSpPr/>
              <p:nvPr/>
            </p:nvSpPr>
            <p:spPr>
              <a:xfrm>
                <a:off x="6610320" y="5170680"/>
                <a:ext cx="3863880" cy="645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</a:pPr>
                <a:endParaRPr lang="en-US" sz="3600" b="0" strike="noStrike" spc="-1">
                  <a:solidFill>
                    <a:srgbClr val="8C1844"/>
                  </a:solidFill>
                  <a:latin typeface="Open Sans"/>
                  <a:ea typeface="Open Sans"/>
                </a:endParaRPr>
              </a:p>
            </p:txBody>
          </p:sp>
          <p:pic>
            <p:nvPicPr>
              <p:cNvPr id="8" name="Picture 8" descr="Logo&#10;&#10;Description automatically generated">
                <a:extLst>
                  <a:ext uri="{FF2B5EF4-FFF2-40B4-BE49-F238E27FC236}">
                    <a16:creationId xmlns:a16="http://schemas.microsoft.com/office/drawing/2014/main" id="{D3768487-A5B7-DA8B-1B08-BEBA917B2060}"/>
                  </a:ext>
                </a:extLst>
              </p:cNvPr>
              <p:cNvPicPr/>
              <p:nvPr/>
            </p:nvPicPr>
            <p:blipFill>
              <a:blip r:embed="rId2"/>
              <a:stretch/>
            </p:blipFill>
            <p:spPr>
              <a:xfrm>
                <a:off x="10474920" y="5033880"/>
                <a:ext cx="862920" cy="971640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6" name="Footer Placeholder 4">
              <a:extLst>
                <a:ext uri="{FF2B5EF4-FFF2-40B4-BE49-F238E27FC236}">
                  <a16:creationId xmlns:a16="http://schemas.microsoft.com/office/drawing/2014/main" id="{450FE4D5-367F-8B25-BA42-5E139FA4BD68}"/>
                </a:ext>
              </a:extLst>
            </p:cNvPr>
            <p:cNvSpPr/>
            <p:nvPr/>
          </p:nvSpPr>
          <p:spPr>
            <a:xfrm>
              <a:off x="6095880" y="5242680"/>
              <a:ext cx="4113720" cy="501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en-US" sz="4000" b="0" strike="noStrike" spc="-1" dirty="0">
                  <a:solidFill>
                    <a:schemeClr val="accent1"/>
                  </a:solidFill>
                  <a:latin typeface="Open Sans"/>
                  <a:ea typeface="Open Sans"/>
                </a:rPr>
                <a:t>Jo Bahder</a:t>
              </a:r>
              <a:endParaRPr lang="en-US" sz="40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9" name="TextBox 5">
            <a:extLst>
              <a:ext uri="{FF2B5EF4-FFF2-40B4-BE49-F238E27FC236}">
                <a16:creationId xmlns:a16="http://schemas.microsoft.com/office/drawing/2014/main" id="{01724B0F-2515-AAD7-A0C2-04CF1559B31B}"/>
              </a:ext>
            </a:extLst>
          </p:cNvPr>
          <p:cNvSpPr/>
          <p:nvPr/>
        </p:nvSpPr>
        <p:spPr>
          <a:xfrm>
            <a:off x="7131816" y="4055400"/>
            <a:ext cx="3342384" cy="429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100" b="0" i="1" strike="noStrike" spc="-1" dirty="0">
                <a:solidFill>
                  <a:srgbClr val="000000"/>
                </a:solidFill>
                <a:latin typeface="Open Sans"/>
                <a:ea typeface="Open Sans"/>
              </a:rPr>
              <a:t>Supported in part by DoE Grant (</a:t>
            </a:r>
            <a:r>
              <a:rPr lang="en-US" sz="1100" b="0" strike="noStrike" spc="-1" dirty="0">
                <a:solidFill>
                  <a:srgbClr val="000000"/>
                </a:solidFill>
                <a:latin typeface="Calibri"/>
                <a:ea typeface="Open Sans"/>
              </a:rPr>
              <a:t>DE-SC0024560</a:t>
            </a:r>
            <a:r>
              <a:rPr lang="en-US" sz="1100" b="0" i="1" strike="noStrike" spc="-1" dirty="0">
                <a:solidFill>
                  <a:srgbClr val="000000"/>
                </a:solidFill>
                <a:latin typeface="Open Sans"/>
                <a:ea typeface="Open Sans"/>
              </a:rPr>
              <a:t>)</a:t>
            </a:r>
            <a:endParaRPr lang="en-US" sz="11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100" b="0" i="1" strike="noStrike" spc="-1" dirty="0">
                <a:solidFill>
                  <a:srgbClr val="000000"/>
                </a:solidFill>
                <a:latin typeface="Open Sans"/>
                <a:ea typeface="Open Sans"/>
              </a:rPr>
              <a:t>Supported in part by a start-up grand from NMSU</a:t>
            </a:r>
            <a:endParaRPr lang="en-US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Rectangle: Rounded Corners 2">
            <a:extLst>
              <a:ext uri="{FF2B5EF4-FFF2-40B4-BE49-F238E27FC236}">
                <a16:creationId xmlns:a16="http://schemas.microsoft.com/office/drawing/2014/main" id="{36BAA67D-7CC5-0C6F-2C0D-6D487FBCCA04}"/>
              </a:ext>
            </a:extLst>
          </p:cNvPr>
          <p:cNvSpPr/>
          <p:nvPr/>
        </p:nvSpPr>
        <p:spPr>
          <a:xfrm>
            <a:off x="1238400" y="4768920"/>
            <a:ext cx="3459600" cy="1179360"/>
          </a:xfrm>
          <a:prstGeom prst="roundRect">
            <a:avLst>
              <a:gd name="adj" fmla="val 16667"/>
            </a:avLst>
          </a:prstGeom>
          <a:noFill/>
          <a:ln w="57150">
            <a:solidFill>
              <a:srgbClr val="8C0B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6DF9072D-BEF0-6849-61E6-019C65E5A49E}"/>
              </a:ext>
            </a:extLst>
          </p:cNvPr>
          <p:cNvSpPr/>
          <p:nvPr/>
        </p:nvSpPr>
        <p:spPr>
          <a:xfrm>
            <a:off x="1111320" y="4943520"/>
            <a:ext cx="371448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400" b="0" strike="noStrike" spc="-1" dirty="0">
                <a:solidFill>
                  <a:schemeClr val="accent1"/>
                </a:solidFill>
                <a:latin typeface="Open Sans"/>
                <a:ea typeface="Open Sans"/>
              </a:rPr>
              <a:t>Hot Jets (UIUC) 2025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0" strike="noStrike" spc="-1" dirty="0">
                <a:solidFill>
                  <a:schemeClr val="accent1"/>
                </a:solidFill>
                <a:latin typeface="Open Sans"/>
                <a:ea typeface="Open Sans"/>
              </a:rPr>
              <a:t>9</a:t>
            </a:r>
            <a:r>
              <a:rPr lang="en-US" sz="2400" b="0" strike="noStrike" spc="-1" baseline="30000" dirty="0">
                <a:solidFill>
                  <a:schemeClr val="accent1"/>
                </a:solidFill>
                <a:latin typeface="Open Sans"/>
                <a:ea typeface="Open Sans"/>
              </a:rPr>
              <a:t>th</a:t>
            </a:r>
            <a:r>
              <a:rPr lang="en-US" sz="2400" b="0" strike="noStrike" spc="-1" dirty="0">
                <a:solidFill>
                  <a:schemeClr val="accent1"/>
                </a:solidFill>
                <a:latin typeface="Open Sans"/>
                <a:ea typeface="Open Sans"/>
              </a:rPr>
              <a:t> </a:t>
            </a:r>
            <a:r>
              <a:rPr lang="en-US" sz="2400" spc="-1" dirty="0">
                <a:solidFill>
                  <a:schemeClr val="accent1"/>
                </a:solidFill>
                <a:latin typeface="Open Sans"/>
                <a:ea typeface="Open Sans"/>
              </a:rPr>
              <a:t>January</a:t>
            </a:r>
            <a:r>
              <a:rPr lang="en-US" sz="2400" b="0" strike="noStrike" spc="-1" dirty="0">
                <a:solidFill>
                  <a:schemeClr val="accent1"/>
                </a:solidFill>
                <a:latin typeface="Open Sans"/>
                <a:ea typeface="Open Sans"/>
              </a:rPr>
              <a:t>, 2025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9DFF878-AB25-0256-0875-606271AC3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1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D04086-EB7A-FD62-C70C-89FF364EB90C}"/>
              </a:ext>
            </a:extLst>
          </p:cNvPr>
          <p:cNvSpPr txBox="1"/>
          <p:nvPr/>
        </p:nvSpPr>
        <p:spPr>
          <a:xfrm>
            <a:off x="881705" y="4335538"/>
            <a:ext cx="4172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sz="1800" dirty="0" err="1">
                <a:hlinkClick r:id="rId3"/>
              </a:rPr>
              <a:t>arXiv</a:t>
            </a:r>
            <a:r>
              <a:rPr lang="en-US" sz="1800" dirty="0">
                <a:hlinkClick r:id="rId3"/>
              </a:rPr>
              <a:t>: 2110.03590</a:t>
            </a:r>
            <a:r>
              <a:rPr lang="en-US" sz="1800" dirty="0"/>
              <a:t>) &amp; </a:t>
            </a:r>
            <a:r>
              <a:rPr lang="en-US" dirty="0"/>
              <a:t>(</a:t>
            </a:r>
            <a:r>
              <a:rPr lang="en-US" dirty="0">
                <a:hlinkClick r:id="rId4"/>
              </a:rPr>
              <a:t>arXiv:2412.05474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335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2427CE8-0D3D-A070-240D-B732056BF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821" y="2170815"/>
            <a:ext cx="6730179" cy="45737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5161B5-4A23-ED53-1DB2-3B83DF307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 Suppression Reduction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093C5-EA3A-3ED2-BBB3-FCC906C680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9079" y="1597025"/>
            <a:ext cx="5181600" cy="4351338"/>
          </a:xfrm>
        </p:spPr>
        <p:txBody>
          <a:bodyPr/>
          <a:lstStyle/>
          <a:p>
            <a:r>
              <a:rPr lang="en-US" dirty="0"/>
              <a:t>Drift does not measurably modify R_AA(</a:t>
            </a:r>
            <a:r>
              <a:rPr lang="en-US" dirty="0" err="1"/>
              <a:t>p_T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Very useful – can tune coupling</a:t>
            </a:r>
          </a:p>
          <a:p>
            <a:pPr lvl="1"/>
            <a:r>
              <a:rPr lang="en-US" dirty="0"/>
              <a:t>Rad: g=2.0, Rad + Coll: g=1.6</a:t>
            </a:r>
          </a:p>
          <a:p>
            <a:r>
              <a:rPr lang="en-US" dirty="0"/>
              <a:t>Additional sources of high-</a:t>
            </a:r>
            <a:r>
              <a:rPr lang="en-US" dirty="0" err="1"/>
              <a:t>pT</a:t>
            </a:r>
            <a:r>
              <a:rPr lang="en-US" dirty="0"/>
              <a:t> energy loss reduce effective drift coupling</a:t>
            </a:r>
          </a:p>
          <a:p>
            <a:r>
              <a:rPr lang="en-US" dirty="0"/>
              <a:t>Better performance at low-</a:t>
            </a:r>
            <a:r>
              <a:rPr lang="en-US" dirty="0" err="1"/>
              <a:t>pT</a:t>
            </a:r>
            <a:r>
              <a:rPr lang="en-US" dirty="0"/>
              <a:t> can only enhance drift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65BFD0-F08A-00EB-EBB2-ACE68648B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10</a:t>
            </a:fld>
            <a:endParaRPr lang="en-US"/>
          </a:p>
        </p:txBody>
      </p:sp>
      <p:pic>
        <p:nvPicPr>
          <p:cNvPr id="12" name="Picture 11" descr="A colorful circle with lines and arrows&#10;&#10;Description automatically generated">
            <a:extLst>
              <a:ext uri="{FF2B5EF4-FFF2-40B4-BE49-F238E27FC236}">
                <a16:creationId xmlns:a16="http://schemas.microsoft.com/office/drawing/2014/main" id="{7B11977D-5973-22D0-1181-D2E57A4789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913"/>
          <a:stretch/>
        </p:blipFill>
        <p:spPr>
          <a:xfrm>
            <a:off x="10362382" y="445353"/>
            <a:ext cx="1228437" cy="932362"/>
          </a:xfrm>
          <a:prstGeom prst="rect">
            <a:avLst/>
          </a:prstGeom>
        </p:spPr>
      </p:pic>
      <p:sp>
        <p:nvSpPr>
          <p:cNvPr id="13" name="&quot;Not Allowed&quot; Symbol 12">
            <a:extLst>
              <a:ext uri="{FF2B5EF4-FFF2-40B4-BE49-F238E27FC236}">
                <a16:creationId xmlns:a16="http://schemas.microsoft.com/office/drawing/2014/main" id="{2E8FF9D9-F058-6B31-4F12-E45DA96E2727}"/>
              </a:ext>
            </a:extLst>
          </p:cNvPr>
          <p:cNvSpPr/>
          <p:nvPr/>
        </p:nvSpPr>
        <p:spPr>
          <a:xfrm>
            <a:off x="10113869" y="137022"/>
            <a:ext cx="1725462" cy="1725462"/>
          </a:xfrm>
          <a:prstGeom prst="noSmoking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1">
                <a:shade val="1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081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236FDAB3-9168-8856-34BE-69EFA95ED761}"/>
              </a:ext>
            </a:extLst>
          </p:cNvPr>
          <p:cNvGrpSpPr/>
          <p:nvPr/>
        </p:nvGrpSpPr>
        <p:grpSpPr>
          <a:xfrm>
            <a:off x="3888890" y="3923100"/>
            <a:ext cx="2672551" cy="2709338"/>
            <a:chOff x="4377988" y="3844049"/>
            <a:chExt cx="2672551" cy="2709338"/>
          </a:xfrm>
        </p:grpSpPr>
        <p:pic>
          <p:nvPicPr>
            <p:cNvPr id="5" name="Picture 4" descr="A colorful diagram of a brain&#10;&#10;Description automatically generated with medium confidence">
              <a:extLst>
                <a:ext uri="{FF2B5EF4-FFF2-40B4-BE49-F238E27FC236}">
                  <a16:creationId xmlns:a16="http://schemas.microsoft.com/office/drawing/2014/main" id="{F79FF991-3DE4-3A4D-E528-0A780CC6B9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1038" b="15204"/>
            <a:stretch/>
          </p:blipFill>
          <p:spPr>
            <a:xfrm>
              <a:off x="4377988" y="3844049"/>
              <a:ext cx="2485163" cy="2709338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C1B06BC-0D6D-A4E5-A409-5E6C190E91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9425" y="4861054"/>
              <a:ext cx="1272064" cy="1167224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814AD97-0B8B-DDA1-02BE-7141F2730A5E}"/>
                </a:ext>
              </a:extLst>
            </p:cNvPr>
            <p:cNvCxnSpPr>
              <a:cxnSpLocks/>
            </p:cNvCxnSpPr>
            <p:nvPr/>
          </p:nvCxnSpPr>
          <p:spPr>
            <a:xfrm>
              <a:off x="4934770" y="4488269"/>
              <a:ext cx="1328058" cy="1218602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0B41A1A-6CA1-F0B1-AB5A-AE0397D55048}"/>
                    </a:ext>
                  </a:extLst>
                </p:cNvPr>
                <p:cNvSpPr txBox="1"/>
                <p:nvPr/>
              </p:nvSpPr>
              <p:spPr>
                <a:xfrm>
                  <a:off x="6588681" y="5124988"/>
                  <a:ext cx="46185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0B41A1A-6CA1-F0B1-AB5A-AE0397D550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8681" y="5124988"/>
                  <a:ext cx="461858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7333" r="-22667" b="-3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5AA25C7C-CC21-8C64-381C-890E250CE4E2}"/>
                </a:ext>
              </a:extLst>
            </p:cNvPr>
            <p:cNvSpPr/>
            <p:nvPr/>
          </p:nvSpPr>
          <p:spPr>
            <a:xfrm rot="2563091">
              <a:off x="5290416" y="4746798"/>
              <a:ext cx="1125713" cy="112571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FD76F76-50A5-C08C-3944-E47DA0F78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Deflection Size &amp; </a:t>
            </a:r>
            <a:r>
              <a:rPr lang="en-US" dirty="0" err="1"/>
              <a:t>Acoplanarity</a:t>
            </a:r>
            <a:r>
              <a:rPr lang="en-US" dirty="0"/>
              <a:t> Enhancement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8681A5-D23C-42A4-9865-8EC3582C1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5AF28A-3369-25AF-ED9F-4116FD873F51}"/>
              </a:ext>
            </a:extLst>
          </p:cNvPr>
          <p:cNvSpPr txBox="1"/>
          <p:nvPr/>
        </p:nvSpPr>
        <p:spPr>
          <a:xfrm>
            <a:off x="467276" y="1467298"/>
            <a:ext cx="50464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Note centrality reversal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V_2 correlated to event plane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Acoplanarities</a:t>
            </a:r>
            <a:r>
              <a:rPr lang="en-US" sz="2400" dirty="0"/>
              <a:t> access absolute deflections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Initial </a:t>
            </a:r>
            <a:r>
              <a:rPr lang="en-US" sz="2400" dirty="0" err="1"/>
              <a:t>acoplanarity</a:t>
            </a:r>
            <a:r>
              <a:rPr lang="en-US" sz="2400" dirty="0"/>
              <a:t> fluctuation will change magnitude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Currently tree-level scattering:</a:t>
            </a:r>
            <a:br>
              <a:rPr lang="en-US" sz="2400" dirty="0"/>
            </a:br>
            <a:r>
              <a:rPr lang="en-US" sz="2400" dirty="0"/>
              <a:t>coplanar “</a:t>
            </a:r>
            <a:r>
              <a:rPr lang="en-US" sz="2400" dirty="0" err="1"/>
              <a:t>dijets</a:t>
            </a:r>
            <a:r>
              <a:rPr lang="en-US" sz="2400" dirty="0"/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68B98F-A635-137C-722A-4A396B9E9825}"/>
              </a:ext>
            </a:extLst>
          </p:cNvPr>
          <p:cNvSpPr txBox="1"/>
          <p:nvPr/>
        </p:nvSpPr>
        <p:spPr>
          <a:xfrm>
            <a:off x="8448867" y="6505547"/>
            <a:ext cx="389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Colored band: drift +/- 25 % strength</a:t>
            </a:r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A62ABFC-46E8-DA72-877A-8C03B5F31B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51" y="1057225"/>
            <a:ext cx="5120238" cy="527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125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9FE926A-7113-A8A2-56FD-E309999F589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Acoplanarity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-dep.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9FE926A-7113-A8A2-56FD-E309999F58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377" t="-13971" b="-27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4C291A-D1C8-B2F2-BEF8-B05A736779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6666" y="4850693"/>
            <a:ext cx="5672177" cy="1261002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Acoplanarity</a:t>
            </a:r>
            <a:r>
              <a:rPr lang="en-US" dirty="0"/>
              <a:t> modulation is still tied to event plane</a:t>
            </a:r>
          </a:p>
          <a:p>
            <a:pPr lvl="1"/>
            <a:r>
              <a:rPr lang="en-US" dirty="0"/>
              <a:t>Possible selection cuts for velocity tomography</a:t>
            </a:r>
          </a:p>
          <a:p>
            <a:pPr lvl="1"/>
            <a:r>
              <a:rPr lang="en-US" dirty="0"/>
              <a:t>Difficult to measure independent of pathlength effects</a:t>
            </a:r>
          </a:p>
          <a:p>
            <a:r>
              <a:rPr lang="en-US" dirty="0"/>
              <a:t>Collimation effect possible along event plane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E58F8C-0BA0-1586-A05B-F145A319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12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F6F9963-3E55-7681-42B5-3ECBEF94C78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104" y="76475"/>
            <a:ext cx="5840896" cy="668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ouble Bracket 4">
            <a:extLst>
              <a:ext uri="{FF2B5EF4-FFF2-40B4-BE49-F238E27FC236}">
                <a16:creationId xmlns:a16="http://schemas.microsoft.com/office/drawing/2014/main" id="{13169B46-44EB-C06A-9AF1-A1A0983015F9}"/>
              </a:ext>
            </a:extLst>
          </p:cNvPr>
          <p:cNvSpPr/>
          <p:nvPr/>
        </p:nvSpPr>
        <p:spPr>
          <a:xfrm>
            <a:off x="6627135" y="2130068"/>
            <a:ext cx="5255401" cy="1767320"/>
          </a:xfrm>
          <a:prstGeom prst="bracketPair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A048F816-315F-05C7-98C4-8B989991E568}"/>
              </a:ext>
            </a:extLst>
          </p:cNvPr>
          <p:cNvSpPr/>
          <p:nvPr/>
        </p:nvSpPr>
        <p:spPr>
          <a:xfrm>
            <a:off x="6696364" y="304800"/>
            <a:ext cx="5116945" cy="1995055"/>
          </a:xfrm>
          <a:prstGeom prst="arc">
            <a:avLst/>
          </a:prstGeom>
          <a:ln w="6350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4D4CF5D6-587B-1E36-18F2-615197C9E315}"/>
              </a:ext>
            </a:extLst>
          </p:cNvPr>
          <p:cNvSpPr/>
          <p:nvPr/>
        </p:nvSpPr>
        <p:spPr>
          <a:xfrm flipH="1">
            <a:off x="6713079" y="304800"/>
            <a:ext cx="5116945" cy="1995055"/>
          </a:xfrm>
          <a:prstGeom prst="arc">
            <a:avLst/>
          </a:prstGeom>
          <a:ln w="6350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ADC09318-30B7-B53A-240A-FC3CDBC1BC2A}"/>
              </a:ext>
            </a:extLst>
          </p:cNvPr>
          <p:cNvSpPr/>
          <p:nvPr/>
        </p:nvSpPr>
        <p:spPr>
          <a:xfrm flipV="1">
            <a:off x="6696364" y="3727601"/>
            <a:ext cx="5116945" cy="1995055"/>
          </a:xfrm>
          <a:prstGeom prst="arc">
            <a:avLst/>
          </a:prstGeom>
          <a:ln w="6350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7F6486E8-0C24-518C-3A90-A094EF0F31D9}"/>
              </a:ext>
            </a:extLst>
          </p:cNvPr>
          <p:cNvSpPr/>
          <p:nvPr/>
        </p:nvSpPr>
        <p:spPr>
          <a:xfrm flipH="1" flipV="1">
            <a:off x="6713079" y="3727601"/>
            <a:ext cx="5116945" cy="1995055"/>
          </a:xfrm>
          <a:prstGeom prst="arc">
            <a:avLst/>
          </a:prstGeom>
          <a:ln w="6350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D59B1A-FE88-488D-1E4E-9DD208CD1C6D}"/>
              </a:ext>
            </a:extLst>
          </p:cNvPr>
          <p:cNvSpPr txBox="1"/>
          <p:nvPr/>
        </p:nvSpPr>
        <p:spPr>
          <a:xfrm>
            <a:off x="5840897" y="3897388"/>
            <a:ext cx="2045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</a:rPr>
              <a:t>Weaker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F1A533-5EFC-91D9-0707-E77A89B3A524}"/>
              </a:ext>
            </a:extLst>
          </p:cNvPr>
          <p:cNvSpPr txBox="1"/>
          <p:nvPr/>
        </p:nvSpPr>
        <p:spPr>
          <a:xfrm>
            <a:off x="5966583" y="-55803"/>
            <a:ext cx="2045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</a:rPr>
              <a:t>Stronger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02D4668-22FB-098A-40DC-4D7D6717534D}"/>
              </a:ext>
            </a:extLst>
          </p:cNvPr>
          <p:cNvCxnSpPr>
            <a:cxnSpLocks/>
          </p:cNvCxnSpPr>
          <p:nvPr/>
        </p:nvCxnSpPr>
        <p:spPr>
          <a:xfrm>
            <a:off x="9271551" y="3132553"/>
            <a:ext cx="2347794" cy="0"/>
          </a:xfrm>
          <a:prstGeom prst="straightConnector1">
            <a:avLst/>
          </a:prstGeom>
          <a:ln w="41275"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\documentclass{article}&#10;\usepackage{amsmath}&#10;\pagestyle{empty}&#10;\begin{document}&#10;&#10;$\psi_2^{soft}$&#10;&#10;&#10;\end{document}" title="IguanaTex Picture Display">
            <a:extLst>
              <a:ext uri="{FF2B5EF4-FFF2-40B4-BE49-F238E27FC236}">
                <a16:creationId xmlns:a16="http://schemas.microsoft.com/office/drawing/2014/main" id="{02541D35-C8C8-5A69-1FA4-38AB62E67D0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3214" y="3275434"/>
            <a:ext cx="550095" cy="313905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481885B-00EA-980A-7E13-E8D35EEBB355}"/>
              </a:ext>
            </a:extLst>
          </p:cNvPr>
          <p:cNvSpPr/>
          <p:nvPr/>
        </p:nvSpPr>
        <p:spPr>
          <a:xfrm>
            <a:off x="9217012" y="3084217"/>
            <a:ext cx="92363" cy="92363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E70339A-4E79-9FDB-6881-C3D0638DA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42" y="1130625"/>
            <a:ext cx="545782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6FD3048-DF06-141A-C03A-7EB0A1611E46}"/>
              </a:ext>
            </a:extLst>
          </p:cNvPr>
          <p:cNvSpPr txBox="1"/>
          <p:nvPr/>
        </p:nvSpPr>
        <p:spPr>
          <a:xfrm>
            <a:off x="2267564" y="6447772"/>
            <a:ext cx="389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Colored band: drift +/- 25 % strength</a:t>
            </a:r>
          </a:p>
        </p:txBody>
      </p:sp>
    </p:spTree>
    <p:extLst>
      <p:ext uri="{BB962C8B-B14F-4D97-AF65-F5344CB8AC3E}">
        <p14:creationId xmlns:p14="http://schemas.microsoft.com/office/powerpoint/2010/main" val="2843277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511C093C-0659-0B76-B867-8F04511B8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019" y="225561"/>
            <a:ext cx="5247982" cy="6485631"/>
          </a:xfrm>
          <a:prstGeom prst="rect">
            <a:avLst/>
          </a:prstGeom>
        </p:spPr>
      </p:pic>
      <p:pic>
        <p:nvPicPr>
          <p:cNvPr id="13" name="Picture 12" descr="A colorful diagram of a wave&#10;&#10;Description automatically generated with medium confidence">
            <a:extLst>
              <a:ext uri="{FF2B5EF4-FFF2-40B4-BE49-F238E27FC236}">
                <a16:creationId xmlns:a16="http://schemas.microsoft.com/office/drawing/2014/main" id="{5A637905-C896-9739-DCB9-0896024CD2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976" b="15385"/>
          <a:stretch/>
        </p:blipFill>
        <p:spPr>
          <a:xfrm>
            <a:off x="5100217" y="4503509"/>
            <a:ext cx="1802601" cy="1937891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9B4A347-1EF9-B1BA-4A03-F13355C7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is Enhanced by Drift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F6DDC94-AC94-663A-4014-B709FE121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450109"/>
            <a:ext cx="5828071" cy="338050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Large surviving v</a:t>
            </a:r>
            <a:r>
              <a:rPr lang="en-US" baseline="-25000" dirty="0"/>
              <a:t>2</a:t>
            </a:r>
            <a:r>
              <a:rPr lang="en-US" dirty="0"/>
              <a:t> modulation at low-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pPr lvl="1"/>
            <a:r>
              <a:rPr lang="en-US" dirty="0"/>
              <a:t>Compare to: ~ +/- 0.005 exp. uncertainty</a:t>
            </a:r>
          </a:p>
          <a:p>
            <a:r>
              <a:rPr lang="en-US" dirty="0"/>
              <a:t>Conservative estimate of drift</a:t>
            </a:r>
          </a:p>
          <a:p>
            <a:pPr lvl="1"/>
            <a:r>
              <a:rPr lang="en-US" dirty="0"/>
              <a:t>Low temp cutoff removes large drift region</a:t>
            </a:r>
          </a:p>
          <a:p>
            <a:pPr lvl="1"/>
            <a:r>
              <a:rPr lang="en-US" dirty="0"/>
              <a:t>CNM effects + Coll. Energy loss reduce relative strength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47C11F-0217-4E61-F947-B525751D3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98C56E-9716-1425-8406-8AC1403C665E}"/>
              </a:ext>
            </a:extLst>
          </p:cNvPr>
          <p:cNvSpPr txBox="1"/>
          <p:nvPr/>
        </p:nvSpPr>
        <p:spPr>
          <a:xfrm>
            <a:off x="8448251" y="6509934"/>
            <a:ext cx="389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Colored band: drift +/- 25 % strength</a:t>
            </a:r>
          </a:p>
        </p:txBody>
      </p:sp>
    </p:spTree>
    <p:extLst>
      <p:ext uri="{BB962C8B-B14F-4D97-AF65-F5344CB8AC3E}">
        <p14:creationId xmlns:p14="http://schemas.microsoft.com/office/powerpoint/2010/main" val="37539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1B172D-F9EE-C820-89B8-7F6CA7C59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id="{7EFA20E5-D2C8-332D-C375-716084FA3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209" y="954534"/>
            <a:ext cx="6549294" cy="399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14FA01-47BD-6D43-3374-1F159253C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too Small for You? </a:t>
            </a:r>
            <a:br>
              <a:rPr lang="en-US" dirty="0"/>
            </a:br>
            <a:r>
              <a:rPr lang="en-US" dirty="0"/>
              <a:t>Many Choices to Enhance!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BFACA5-A2E1-F136-8C8B-1B0CDDCB2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14</a:t>
            </a:fld>
            <a:endParaRPr lang="en-US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B8E1FB8-A71B-9CB5-B7BF-DCD09B783B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9531" y="1478125"/>
            <a:ext cx="5418146" cy="4351338"/>
          </a:xfrm>
        </p:spPr>
        <p:txBody>
          <a:bodyPr>
            <a:normAutofit/>
          </a:bodyPr>
          <a:lstStyle/>
          <a:p>
            <a:r>
              <a:rPr lang="en-US" dirty="0"/>
              <a:t>Hadronization variation</a:t>
            </a:r>
          </a:p>
          <a:p>
            <a:pPr lvl="1"/>
            <a:r>
              <a:rPr lang="en-US" dirty="0"/>
              <a:t>E.g. “uniform Wigner Distribution” coalescence model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>
                <a:hlinkClick r:id="rId3"/>
              </a:rPr>
              <a:t>arxiv:nucl-th</a:t>
            </a:r>
            <a:r>
              <a:rPr lang="en-US" dirty="0">
                <a:hlinkClick r:id="rId3"/>
              </a:rPr>
              <a:t>/0301093</a:t>
            </a:r>
            <a:r>
              <a:rPr lang="en-US" dirty="0"/>
              <a:t>)</a:t>
            </a:r>
          </a:p>
          <a:p>
            <a:r>
              <a:rPr lang="en-US" dirty="0"/>
              <a:t>Effect may be large in varied medium models	</a:t>
            </a:r>
          </a:p>
          <a:p>
            <a:pPr lvl="1"/>
            <a:r>
              <a:rPr lang="en-US" dirty="0"/>
              <a:t>E.g. enhancement in optical Glauber initial conditions</a:t>
            </a:r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B7732E53-3BA6-D20F-979D-C613B36236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2" t="26554" r="38807" b="30868"/>
          <a:stretch/>
        </p:blipFill>
        <p:spPr bwMode="auto">
          <a:xfrm>
            <a:off x="9970091" y="5236701"/>
            <a:ext cx="1133751" cy="137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7AFC2AB-49EB-039C-9D42-3F7023330ECC}"/>
              </a:ext>
            </a:extLst>
          </p:cNvPr>
          <p:cNvSpPr/>
          <p:nvPr/>
        </p:nvSpPr>
        <p:spPr>
          <a:xfrm>
            <a:off x="9886034" y="4590370"/>
            <a:ext cx="130186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Cartoon</a:t>
            </a:r>
          </a:p>
          <a:p>
            <a:pPr algn="ctr"/>
            <a:r>
              <a:rPr lang="en-US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“OG”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52FD9D7-0F2D-1668-DD6E-C769F77D18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12" t="24710" r="33597" b="33175"/>
          <a:stretch/>
        </p:blipFill>
        <p:spPr bwMode="auto">
          <a:xfrm>
            <a:off x="7537503" y="5236700"/>
            <a:ext cx="1366353" cy="137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6A70E49-4AAB-82FA-489F-CCF05A05D2A0}"/>
              </a:ext>
            </a:extLst>
          </p:cNvPr>
          <p:cNvSpPr/>
          <p:nvPr/>
        </p:nvSpPr>
        <p:spPr>
          <a:xfrm>
            <a:off x="7456702" y="4590369"/>
            <a:ext cx="152795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Example</a:t>
            </a:r>
            <a:endParaRPr lang="en-US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“</a:t>
            </a:r>
            <a:r>
              <a:rPr lang="en-US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Fluc</a:t>
            </a:r>
            <a:r>
              <a:rPr 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r>
              <a:rPr lang="en-US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”</a:t>
            </a:r>
          </a:p>
        </p:txBody>
      </p:sp>
      <p:pic>
        <p:nvPicPr>
          <p:cNvPr id="10" name="Picture 9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EA1CB0B3-55C6-BD67-7F85-34C4EEFAEC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44" y="4561788"/>
            <a:ext cx="2388267" cy="1478125"/>
          </a:xfrm>
          <a:prstGeom prst="rect">
            <a:avLst/>
          </a:prstGeom>
        </p:spPr>
      </p:pic>
      <p:pic>
        <p:nvPicPr>
          <p:cNvPr id="12" name="Picture 11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543D8035-93CA-91A3-33C4-98E5737AB3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195" y="4845519"/>
            <a:ext cx="2388267" cy="1478125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D2ABC8D-D744-AFBE-E584-0299720ADC1A}"/>
              </a:ext>
            </a:extLst>
          </p:cNvPr>
          <p:cNvCxnSpPr>
            <a:cxnSpLocks/>
          </p:cNvCxnSpPr>
          <p:nvPr/>
        </p:nvCxnSpPr>
        <p:spPr>
          <a:xfrm>
            <a:off x="6709144" y="3971259"/>
            <a:ext cx="5316279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6A55983-9ED7-E839-A8FE-0258291B5B70}"/>
              </a:ext>
            </a:extLst>
          </p:cNvPr>
          <p:cNvSpPr txBox="1"/>
          <p:nvPr/>
        </p:nvSpPr>
        <p:spPr>
          <a:xfrm>
            <a:off x="10126532" y="3524451"/>
            <a:ext cx="1954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1% Enhancement</a:t>
            </a:r>
          </a:p>
        </p:txBody>
      </p:sp>
    </p:spTree>
    <p:extLst>
      <p:ext uri="{BB962C8B-B14F-4D97-AF65-F5344CB8AC3E}">
        <p14:creationId xmlns:p14="http://schemas.microsoft.com/office/powerpoint/2010/main" val="1359191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525EF-217B-395A-BAFB-9CDB5468A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too Small for You? </a:t>
            </a:r>
            <a:br>
              <a:rPr lang="en-US" dirty="0"/>
            </a:br>
            <a:r>
              <a:rPr lang="en-US" dirty="0"/>
              <a:t>Make selection cuts!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BC9D43-EED8-18D0-3498-CD62763C7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8436E8C8-5D37-A315-E225-D6BE06B58B7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46444" y="1899025"/>
                <a:ext cx="5418146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Consider cuts on event geometry	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or soft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) or other collision systems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&gt; 0.15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More in Hasan’s talk</a:t>
                </a:r>
              </a:p>
              <a:p>
                <a:r>
                  <a:rPr lang="en-US" dirty="0"/>
                  <a:t>Fluctuating drift &amp; EL can result in much larger enhancements on avg.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8436E8C8-5D37-A315-E225-D6BE06B58B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46444" y="1899025"/>
                <a:ext cx="5418146" cy="4351338"/>
              </a:xfrm>
              <a:blipFill>
                <a:blip r:embed="rId2"/>
                <a:stretch>
                  <a:fillRect l="-2025" t="-2525" r="-3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3" name="Picture 1">
            <a:extLst>
              <a:ext uri="{FF2B5EF4-FFF2-40B4-BE49-F238E27FC236}">
                <a16:creationId xmlns:a16="http://schemas.microsoft.com/office/drawing/2014/main" id="{4AB4E1B5-B4DE-4674-98BA-94B8D31F2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26867" y="748452"/>
            <a:ext cx="6038328" cy="373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AFB8F0E-03DE-154D-38D3-C2A1BC089DE7}"/>
              </a:ext>
            </a:extLst>
          </p:cNvPr>
          <p:cNvSpPr/>
          <p:nvPr/>
        </p:nvSpPr>
        <p:spPr>
          <a:xfrm>
            <a:off x="7672767" y="4407166"/>
            <a:ext cx="572654" cy="10621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6A76242-FC38-9B5F-4C07-500813AD8A5D}"/>
              </a:ext>
            </a:extLst>
          </p:cNvPr>
          <p:cNvSpPr/>
          <p:nvPr/>
        </p:nvSpPr>
        <p:spPr>
          <a:xfrm>
            <a:off x="6648630" y="4569109"/>
            <a:ext cx="692727" cy="90023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93F8B6E-D8C6-A8CD-0F5D-A02EC3EBBE0B}"/>
              </a:ext>
            </a:extLst>
          </p:cNvPr>
          <p:cNvSpPr/>
          <p:nvPr/>
        </p:nvSpPr>
        <p:spPr>
          <a:xfrm>
            <a:off x="6994994" y="5631166"/>
            <a:ext cx="858982" cy="8589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0E5ECF8-D575-BC2E-3D09-66710BBC8524}"/>
              </a:ext>
            </a:extLst>
          </p:cNvPr>
          <p:cNvSpPr/>
          <p:nvPr/>
        </p:nvSpPr>
        <p:spPr>
          <a:xfrm>
            <a:off x="10411384" y="4317877"/>
            <a:ext cx="572654" cy="10621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81CBD5D-2691-EA53-9059-0AFCE28FFFA5}"/>
              </a:ext>
            </a:extLst>
          </p:cNvPr>
          <p:cNvSpPr/>
          <p:nvPr/>
        </p:nvSpPr>
        <p:spPr>
          <a:xfrm>
            <a:off x="7375647" y="4317877"/>
            <a:ext cx="1163781" cy="1250359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181FDCD-D896-DE29-46F6-B29A4330D6D6}"/>
              </a:ext>
            </a:extLst>
          </p:cNvPr>
          <p:cNvSpPr/>
          <p:nvPr/>
        </p:nvSpPr>
        <p:spPr>
          <a:xfrm>
            <a:off x="8199331" y="5628398"/>
            <a:ext cx="340097" cy="8096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E02DD34-D917-57DC-FA30-722A202A0648}"/>
              </a:ext>
            </a:extLst>
          </p:cNvPr>
          <p:cNvSpPr/>
          <p:nvPr/>
        </p:nvSpPr>
        <p:spPr>
          <a:xfrm>
            <a:off x="7940712" y="5558637"/>
            <a:ext cx="881290" cy="94685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FD1B600-BFD5-2FF1-703A-708A707B881D}"/>
              </a:ext>
            </a:extLst>
          </p:cNvPr>
          <p:cNvSpPr/>
          <p:nvPr/>
        </p:nvSpPr>
        <p:spPr>
          <a:xfrm>
            <a:off x="11106180" y="5246230"/>
            <a:ext cx="500638" cy="11917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F52C879C-4097-A3E6-3F47-41AE5B1D8C76}"/>
              </a:ext>
            </a:extLst>
          </p:cNvPr>
          <p:cNvSpPr/>
          <p:nvPr/>
        </p:nvSpPr>
        <p:spPr>
          <a:xfrm>
            <a:off x="9192418" y="5119512"/>
            <a:ext cx="711200" cy="4391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FA42BA1-C494-A2B2-81A1-FCBB13BA40F7}"/>
              </a:ext>
            </a:extLst>
          </p:cNvPr>
          <p:cNvCxnSpPr>
            <a:cxnSpLocks/>
          </p:cNvCxnSpPr>
          <p:nvPr/>
        </p:nvCxnSpPr>
        <p:spPr>
          <a:xfrm flipH="1">
            <a:off x="6571202" y="4733286"/>
            <a:ext cx="860372" cy="6761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50B0B32-6C55-211E-3549-88D82AB537D9}"/>
              </a:ext>
            </a:extLst>
          </p:cNvPr>
          <p:cNvCxnSpPr>
            <a:cxnSpLocks/>
          </p:cNvCxnSpPr>
          <p:nvPr/>
        </p:nvCxnSpPr>
        <p:spPr>
          <a:xfrm>
            <a:off x="6615164" y="4696692"/>
            <a:ext cx="772448" cy="70389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208BCA6-6DAB-BA5A-94F1-46D13A99D25F}"/>
              </a:ext>
            </a:extLst>
          </p:cNvPr>
          <p:cNvCxnSpPr>
            <a:cxnSpLocks/>
          </p:cNvCxnSpPr>
          <p:nvPr/>
        </p:nvCxnSpPr>
        <p:spPr>
          <a:xfrm flipH="1">
            <a:off x="6957426" y="5762848"/>
            <a:ext cx="860372" cy="6761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52ACF14-8A06-964C-D7D8-647BEE39B1DE}"/>
              </a:ext>
            </a:extLst>
          </p:cNvPr>
          <p:cNvCxnSpPr>
            <a:cxnSpLocks/>
          </p:cNvCxnSpPr>
          <p:nvPr/>
        </p:nvCxnSpPr>
        <p:spPr>
          <a:xfrm>
            <a:off x="7001388" y="5726254"/>
            <a:ext cx="772448" cy="70389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A24BC44-A4EA-67F8-D2DA-FA0CB624D2EC}"/>
              </a:ext>
            </a:extLst>
          </p:cNvPr>
          <p:cNvCxnSpPr/>
          <p:nvPr/>
        </p:nvCxnSpPr>
        <p:spPr>
          <a:xfrm>
            <a:off x="6879265" y="3397101"/>
            <a:ext cx="4784651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292FFF16-531F-727E-4830-F223B73F7E4A}"/>
              </a:ext>
            </a:extLst>
          </p:cNvPr>
          <p:cNvSpPr txBox="1"/>
          <p:nvPr/>
        </p:nvSpPr>
        <p:spPr>
          <a:xfrm>
            <a:off x="9727850" y="3027769"/>
            <a:ext cx="1954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1% Enhancement</a:t>
            </a:r>
          </a:p>
        </p:txBody>
      </p:sp>
    </p:spTree>
    <p:extLst>
      <p:ext uri="{BB962C8B-B14F-4D97-AF65-F5344CB8AC3E}">
        <p14:creationId xmlns:p14="http://schemas.microsoft.com/office/powerpoint/2010/main" val="2793702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64A0394-13F5-C8F3-6FE1-453933793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for the R_AA x v_2 Puzzle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53D840-F218-F688-9E2B-F16C29652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16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1641C7-20A6-A5A5-27D9-AAAA6BB72D31}"/>
              </a:ext>
            </a:extLst>
          </p:cNvPr>
          <p:cNvGrpSpPr/>
          <p:nvPr/>
        </p:nvGrpSpPr>
        <p:grpSpPr>
          <a:xfrm>
            <a:off x="3230880" y="4507017"/>
            <a:ext cx="8961120" cy="2289783"/>
            <a:chOff x="3230880" y="4507017"/>
            <a:chExt cx="8961120" cy="228978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F5DED02-2129-3DF9-BE09-F4BF378B9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30880" y="4507018"/>
              <a:ext cx="8961120" cy="228978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AB700AD-A87B-8E39-88CD-66A3EAFF9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592" y="4614322"/>
              <a:ext cx="728764" cy="924054"/>
            </a:xfrm>
            <a:prstGeom prst="rect">
              <a:avLst/>
            </a:prstGeom>
          </p:spPr>
        </p:pic>
        <p:sp>
          <p:nvSpPr>
            <p:cNvPr id="10" name="Rectangle 23">
              <a:extLst>
                <a:ext uri="{FF2B5EF4-FFF2-40B4-BE49-F238E27FC236}">
                  <a16:creationId xmlns:a16="http://schemas.microsoft.com/office/drawing/2014/main" id="{508BAA56-6DCD-20E7-CE80-3A858840860C}"/>
                </a:ext>
              </a:extLst>
            </p:cNvPr>
            <p:cNvSpPr/>
            <p:nvPr/>
          </p:nvSpPr>
          <p:spPr>
            <a:xfrm>
              <a:off x="10696092" y="4507019"/>
              <a:ext cx="621500" cy="1910160"/>
            </a:xfrm>
            <a:prstGeom prst="rect">
              <a:avLst/>
            </a:prstGeom>
            <a:solidFill>
              <a:srgbClr val="00B050">
                <a:alpha val="10000"/>
              </a:srgbClr>
            </a:solidFill>
            <a:ln w="38100">
              <a:solidFill>
                <a:schemeClr val="accent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US"/>
            </a:p>
          </p:txBody>
        </p: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31CE99D6-3ABA-065F-6009-F6C1D4D2F720}"/>
                </a:ext>
              </a:extLst>
            </p:cNvPr>
            <p:cNvSpPr/>
            <p:nvPr/>
          </p:nvSpPr>
          <p:spPr>
            <a:xfrm>
              <a:off x="8556718" y="4507019"/>
              <a:ext cx="621500" cy="1910160"/>
            </a:xfrm>
            <a:prstGeom prst="rect">
              <a:avLst/>
            </a:prstGeom>
            <a:solidFill>
              <a:srgbClr val="00B050">
                <a:alpha val="10000"/>
              </a:srgbClr>
            </a:solidFill>
            <a:ln w="38100">
              <a:solidFill>
                <a:schemeClr val="accent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US"/>
            </a:p>
          </p:txBody>
        </p: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C614AC66-ECFA-26B0-7977-DC7C077726BE}"/>
                </a:ext>
              </a:extLst>
            </p:cNvPr>
            <p:cNvSpPr/>
            <p:nvPr/>
          </p:nvSpPr>
          <p:spPr>
            <a:xfrm>
              <a:off x="6371946" y="4508354"/>
              <a:ext cx="621500" cy="1910160"/>
            </a:xfrm>
            <a:prstGeom prst="rect">
              <a:avLst/>
            </a:prstGeom>
            <a:solidFill>
              <a:srgbClr val="00B050">
                <a:alpha val="10000"/>
              </a:srgbClr>
            </a:solidFill>
            <a:ln w="38100">
              <a:solidFill>
                <a:schemeClr val="accent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US"/>
            </a:p>
          </p:txBody>
        </p: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6601623E-73E2-DDDD-03CB-8A5B072C17C9}"/>
                </a:ext>
              </a:extLst>
            </p:cNvPr>
            <p:cNvSpPr/>
            <p:nvPr/>
          </p:nvSpPr>
          <p:spPr>
            <a:xfrm>
              <a:off x="4200433" y="4507017"/>
              <a:ext cx="621500" cy="1910160"/>
            </a:xfrm>
            <a:prstGeom prst="rect">
              <a:avLst/>
            </a:prstGeom>
            <a:solidFill>
              <a:srgbClr val="00B050">
                <a:alpha val="10000"/>
              </a:srgbClr>
            </a:solidFill>
            <a:ln w="38100">
              <a:solidFill>
                <a:schemeClr val="accent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US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59FF40D-16F8-47F9-AB40-969C2E8D95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64261" y="4689898"/>
              <a:ext cx="479172" cy="17228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A517FFD-E2ED-98F9-B056-FDE8A35621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02397" y="4689367"/>
              <a:ext cx="526578" cy="17552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2E0552B-ADF7-C727-C2E1-D8AC5D8A3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354121" y="4689367"/>
              <a:ext cx="522602" cy="15505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7E6CB9B-EB3D-EA83-BB51-B0145E15EE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124845" y="4689898"/>
              <a:ext cx="522601" cy="172286"/>
            </a:xfrm>
            <a:prstGeom prst="rect">
              <a:avLst/>
            </a:prstGeom>
          </p:spPr>
        </p:pic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57984E2-83F1-2D21-690E-512E596282E1}"/>
              </a:ext>
            </a:extLst>
          </p:cNvPr>
          <p:cNvSpPr txBox="1">
            <a:spLocks/>
          </p:cNvSpPr>
          <p:nvPr/>
        </p:nvSpPr>
        <p:spPr>
          <a:xfrm>
            <a:off x="4095750" y="1192213"/>
            <a:ext cx="8096250" cy="1244600"/>
          </a:xfrm>
          <a:prstGeom prst="rect">
            <a:avLst/>
          </a:prstGeom>
          <a:ln w="63500"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br>
              <a:rPr lang="en-US" sz="2200" dirty="0"/>
            </a:br>
            <a:r>
              <a:rPr lang="en-US" sz="2200" dirty="0"/>
              <a:t>Drift produces measurable elliptic modulation at low </a:t>
            </a:r>
            <a:r>
              <a:rPr lang="en-US" sz="2200" dirty="0" err="1"/>
              <a:t>pT</a:t>
            </a:r>
            <a:r>
              <a:rPr lang="en-US" sz="2200" dirty="0"/>
              <a:t> that </a:t>
            </a:r>
            <a:br>
              <a:rPr lang="en-US" sz="2200" dirty="0"/>
            </a:br>
            <a:r>
              <a:rPr lang="en-US" sz="2200" dirty="0"/>
              <a:t>qualitatively matches elliptic flow missing in perturbative &amp; similar calculations!</a:t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D9FEB4-4C17-07E5-4A9A-8EE9CAF47F27}"/>
              </a:ext>
            </a:extLst>
          </p:cNvPr>
          <p:cNvSpPr txBox="1"/>
          <p:nvPr/>
        </p:nvSpPr>
        <p:spPr>
          <a:xfrm>
            <a:off x="8933317" y="2554643"/>
            <a:ext cx="32586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DREENA-A Ch. Had.</a:t>
            </a:r>
          </a:p>
          <a:p>
            <a:pPr algn="ctr"/>
            <a:r>
              <a:rPr lang="en-US" dirty="0"/>
              <a:t>LHC </a:t>
            </a:r>
            <a:r>
              <a:rPr lang="en-US" dirty="0" err="1"/>
              <a:t>PbPb</a:t>
            </a:r>
            <a:br>
              <a:rPr lang="en-US" dirty="0"/>
            </a:br>
            <a:r>
              <a:rPr lang="en-US" dirty="0"/>
              <a:t>sqrt(s) = 5.02 </a:t>
            </a:r>
            <a:r>
              <a:rPr lang="en-US" dirty="0" err="1"/>
              <a:t>TeV</a:t>
            </a:r>
            <a:endParaRPr lang="en-US" dirty="0"/>
          </a:p>
          <a:p>
            <a:pPr algn="ctr"/>
            <a:r>
              <a:rPr lang="en-US" dirty="0"/>
              <a:t>Perturbative Energy Loss</a:t>
            </a:r>
          </a:p>
          <a:p>
            <a:pPr algn="ctr"/>
            <a:r>
              <a:rPr lang="en-US" dirty="0" err="1"/>
              <a:t>Stojku</a:t>
            </a:r>
            <a:r>
              <a:rPr lang="en-US" dirty="0"/>
              <a:t> et al.</a:t>
            </a:r>
          </a:p>
          <a:p>
            <a:pPr algn="ctr"/>
            <a:r>
              <a:rPr lang="en-US" dirty="0">
                <a:hlinkClick r:id="rId9"/>
              </a:rPr>
              <a:t>(iNSPIRE:2640923)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15E2F4-7C60-1D31-3729-A0A3026E31FA}"/>
              </a:ext>
            </a:extLst>
          </p:cNvPr>
          <p:cNvGrpSpPr/>
          <p:nvPr/>
        </p:nvGrpSpPr>
        <p:grpSpPr>
          <a:xfrm>
            <a:off x="89837" y="1875455"/>
            <a:ext cx="3258683" cy="3467869"/>
            <a:chOff x="494243" y="1908744"/>
            <a:chExt cx="2863238" cy="3047039"/>
          </a:xfrm>
        </p:grpSpPr>
        <p:pic>
          <p:nvPicPr>
            <p:cNvPr id="21" name="Picture 17">
              <a:extLst>
                <a:ext uri="{FF2B5EF4-FFF2-40B4-BE49-F238E27FC236}">
                  <a16:creationId xmlns:a16="http://schemas.microsoft.com/office/drawing/2014/main" id="{63B34269-EC1D-AF50-3471-C924E9175B84}"/>
                </a:ext>
              </a:extLst>
            </p:cNvPr>
            <p:cNvPicPr/>
            <p:nvPr/>
          </p:nvPicPr>
          <p:blipFill>
            <a:blip r:embed="rId10"/>
            <a:stretch/>
          </p:blipFill>
          <p:spPr>
            <a:xfrm>
              <a:off x="494243" y="1908744"/>
              <a:ext cx="2863238" cy="3047039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2" name="Rectangle 23">
              <a:extLst>
                <a:ext uri="{FF2B5EF4-FFF2-40B4-BE49-F238E27FC236}">
                  <a16:creationId xmlns:a16="http://schemas.microsoft.com/office/drawing/2014/main" id="{649C216A-6E38-43E9-59C2-D6AA0D75435F}"/>
                </a:ext>
              </a:extLst>
            </p:cNvPr>
            <p:cNvSpPr/>
            <p:nvPr/>
          </p:nvSpPr>
          <p:spPr>
            <a:xfrm>
              <a:off x="936387" y="1992829"/>
              <a:ext cx="261939" cy="2561871"/>
            </a:xfrm>
            <a:prstGeom prst="rect">
              <a:avLst/>
            </a:prstGeom>
            <a:solidFill>
              <a:srgbClr val="00B050">
                <a:alpha val="10000"/>
              </a:srgbClr>
            </a:solidFill>
            <a:ln w="38100">
              <a:solidFill>
                <a:schemeClr val="accent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US"/>
            </a:p>
          </p:txBody>
        </p:sp>
      </p:grpSp>
      <p:sp>
        <p:nvSpPr>
          <p:cNvPr id="23" name="TextBox 18">
            <a:extLst>
              <a:ext uri="{FF2B5EF4-FFF2-40B4-BE49-F238E27FC236}">
                <a16:creationId xmlns:a16="http://schemas.microsoft.com/office/drawing/2014/main" id="{67538D72-EBDA-590C-91FF-F76CB05C9040}"/>
              </a:ext>
            </a:extLst>
          </p:cNvPr>
          <p:cNvSpPr/>
          <p:nvPr/>
        </p:nvSpPr>
        <p:spPr>
          <a:xfrm>
            <a:off x="4019013" y="2911675"/>
            <a:ext cx="2848840" cy="9218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strike="noStrike" spc="-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Parametric Energy Loss</a:t>
            </a:r>
          </a:p>
          <a:p>
            <a:pPr algn="ctr">
              <a:lnSpc>
                <a:spcPct val="100000"/>
              </a:lnSpc>
            </a:pPr>
            <a:r>
              <a:rPr lang="en-US" sz="1800" strike="noStrike" spc="-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Noronha-Hostler et al:</a:t>
            </a:r>
          </a:p>
          <a:p>
            <a:pPr algn="ctr">
              <a:lnSpc>
                <a:spcPct val="100000"/>
              </a:lnSpc>
            </a:pPr>
            <a:r>
              <a:rPr lang="en-US" sz="1800" u="sng" strike="noStrike" spc="-1" dirty="0">
                <a:solidFill>
                  <a:srgbClr val="00B9F2"/>
                </a:solidFill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1"/>
              </a:rPr>
              <a:t>(</a:t>
            </a:r>
            <a:r>
              <a:rPr lang="en-US" sz="1800" u="sng" strike="noStrike" spc="-1" dirty="0" err="1">
                <a:solidFill>
                  <a:srgbClr val="00B9F2"/>
                </a:solidFill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1"/>
              </a:rPr>
              <a:t>arXiv</a:t>
            </a:r>
            <a:r>
              <a:rPr lang="en-US" sz="1800" u="sng" strike="noStrike" spc="-1" dirty="0">
                <a:solidFill>
                  <a:srgbClr val="00B9F2"/>
                </a:solidFill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1"/>
              </a:rPr>
              <a:t>: 1602.03788</a:t>
            </a:r>
            <a:r>
              <a:rPr lang="en-US" sz="1800" u="sng" strike="noStrike" spc="-1" dirty="0">
                <a:solidFill>
                  <a:srgbClr val="00B9F2"/>
                </a:solidFill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en-US" sz="1800" strike="noStrike" spc="-1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Rectangle: Rounded Corners 3">
            <a:extLst>
              <a:ext uri="{FF2B5EF4-FFF2-40B4-BE49-F238E27FC236}">
                <a16:creationId xmlns:a16="http://schemas.microsoft.com/office/drawing/2014/main" id="{91A07BB5-1416-49BC-61F5-D7A8FC738528}"/>
              </a:ext>
            </a:extLst>
          </p:cNvPr>
          <p:cNvSpPr/>
          <p:nvPr/>
        </p:nvSpPr>
        <p:spPr>
          <a:xfrm>
            <a:off x="3758184" y="1237769"/>
            <a:ext cx="8211105" cy="1000440"/>
          </a:xfrm>
          <a:prstGeom prst="roundRect">
            <a:avLst>
              <a:gd name="adj" fmla="val 16667"/>
            </a:avLst>
          </a:prstGeom>
          <a:noFill/>
          <a:ln w="76200">
            <a:solidFill>
              <a:srgbClr val="8C0B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61C2A61A-522B-7687-E4C0-087B4448B724}"/>
              </a:ext>
            </a:extLst>
          </p:cNvPr>
          <p:cNvSpPr/>
          <p:nvPr/>
        </p:nvSpPr>
        <p:spPr>
          <a:xfrm rot="10800000">
            <a:off x="3435813" y="3109975"/>
            <a:ext cx="583200" cy="32883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Bent-Up 25">
            <a:extLst>
              <a:ext uri="{FF2B5EF4-FFF2-40B4-BE49-F238E27FC236}">
                <a16:creationId xmlns:a16="http://schemas.microsoft.com/office/drawing/2014/main" id="{A0D0879A-E1D2-3031-F9E6-81554F909A6F}"/>
              </a:ext>
            </a:extLst>
          </p:cNvPr>
          <p:cNvSpPr/>
          <p:nvPr/>
        </p:nvSpPr>
        <p:spPr>
          <a:xfrm rot="10800000">
            <a:off x="8202168" y="3355848"/>
            <a:ext cx="731149" cy="658369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167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566FA-5FF6-B756-6A45-CC50A266D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olorful diagram of a wave&#10;&#10;Description automatically generated with medium confidence">
            <a:extLst>
              <a:ext uri="{FF2B5EF4-FFF2-40B4-BE49-F238E27FC236}">
                <a16:creationId xmlns:a16="http://schemas.microsoft.com/office/drawing/2014/main" id="{7392220E-F596-1F3D-EDF2-CFDA84876D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976" b="15385"/>
          <a:stretch/>
        </p:blipFill>
        <p:spPr>
          <a:xfrm>
            <a:off x="187775" y="2206807"/>
            <a:ext cx="2322481" cy="2496789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01D4F25-030A-7DE1-ABCD-73828FCE1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Higher Harmonic </a:t>
            </a:r>
            <a:r>
              <a:rPr lang="en-US" dirty="0" err="1"/>
              <a:t>V</a:t>
            </a:r>
            <a:r>
              <a:rPr lang="en-US" baseline="-25000" dirty="0" err="1"/>
              <a:t>n</a:t>
            </a:r>
            <a:r>
              <a:rPr lang="en-US" dirty="0" err="1"/>
              <a:t>’s</a:t>
            </a:r>
            <a:r>
              <a:rPr lang="en-US" dirty="0"/>
              <a:t> are Enhanced by Drift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25578B-3D71-07DD-3452-758C17D89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17</a:t>
            </a:fld>
            <a:endParaRPr lang="en-US"/>
          </a:p>
        </p:txBody>
      </p:sp>
      <p:pic>
        <p:nvPicPr>
          <p:cNvPr id="2049" name="Picture 1">
            <a:extLst>
              <a:ext uri="{FF2B5EF4-FFF2-40B4-BE49-F238E27FC236}">
                <a16:creationId xmlns:a16="http://schemas.microsoft.com/office/drawing/2014/main" id="{0EC0C0FE-C860-D333-7C56-572F7580625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536" y="984572"/>
            <a:ext cx="4677741" cy="580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25272A3-366C-02EE-2358-C85DEF36B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389" y="988178"/>
            <a:ext cx="4674836" cy="580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2">
            <a:extLst>
              <a:ext uri="{FF2B5EF4-FFF2-40B4-BE49-F238E27FC236}">
                <a16:creationId xmlns:a16="http://schemas.microsoft.com/office/drawing/2014/main" id="{D2DB51D2-E19D-57EB-49A8-9E095FC5951B}"/>
              </a:ext>
            </a:extLst>
          </p:cNvPr>
          <p:cNvGrpSpPr/>
          <p:nvPr/>
        </p:nvGrpSpPr>
        <p:grpSpPr>
          <a:xfrm>
            <a:off x="7235627" y="3544762"/>
            <a:ext cx="1600200" cy="342000"/>
            <a:chOff x="11930998" y="3726118"/>
            <a:chExt cx="1600200" cy="342000"/>
          </a:xfrm>
        </p:grpSpPr>
        <p:sp>
          <p:nvSpPr>
            <p:cNvPr id="8" name="Rectangle: Rounded Corners 4">
              <a:extLst>
                <a:ext uri="{FF2B5EF4-FFF2-40B4-BE49-F238E27FC236}">
                  <a16:creationId xmlns:a16="http://schemas.microsoft.com/office/drawing/2014/main" id="{C70E5161-AE05-1D08-0288-9DD1F83064F2}"/>
                </a:ext>
              </a:extLst>
            </p:cNvPr>
            <p:cNvSpPr/>
            <p:nvPr/>
          </p:nvSpPr>
          <p:spPr>
            <a:xfrm rot="1376400">
              <a:off x="11930998" y="3726118"/>
              <a:ext cx="1600200" cy="342000"/>
            </a:xfrm>
            <a:prstGeom prst="roundRect">
              <a:avLst>
                <a:gd name="adj" fmla="val 16667"/>
              </a:avLst>
            </a:prstGeom>
            <a:noFill/>
            <a:ln w="63500">
              <a:solidFill>
                <a:srgbClr val="8C0B42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US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7214F6BB-A53D-1386-ABE1-B78908F462E2}"/>
                </a:ext>
              </a:extLst>
            </p:cNvPr>
            <p:cNvSpPr/>
            <p:nvPr/>
          </p:nvSpPr>
          <p:spPr>
            <a:xfrm rot="1377600">
              <a:off x="11972758" y="3755998"/>
              <a:ext cx="1515960" cy="287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300" b="1" strike="noStrike" spc="-1" dirty="0">
                  <a:solidFill>
                    <a:schemeClr val="accent1"/>
                  </a:solidFill>
                  <a:latin typeface="Open Sans"/>
                  <a:ea typeface="Open Sans"/>
                </a:rPr>
                <a:t>PRELIMINARY</a:t>
              </a:r>
              <a:endParaRPr lang="en-US" sz="13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436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1B5ED-528A-6EEC-E811-CB7656E0B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v3 &amp; v4 from Perturbative Energy Loss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60B365-8304-08D4-77A8-9E5D65205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6F86BA-EB7E-C89F-4470-CF2DAA9E5B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246"/>
          <a:stretch/>
        </p:blipFill>
        <p:spPr>
          <a:xfrm>
            <a:off x="234883" y="1977473"/>
            <a:ext cx="7886973" cy="36679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89ADBB-4BA5-E7E3-E54D-B9BE90D86155}"/>
              </a:ext>
            </a:extLst>
          </p:cNvPr>
          <p:cNvSpPr txBox="1"/>
          <p:nvPr/>
        </p:nvSpPr>
        <p:spPr>
          <a:xfrm>
            <a:off x="8358809" y="2351768"/>
            <a:ext cx="34588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Drift produces higher harmonic coupling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Possible importance to v</a:t>
            </a:r>
            <a:r>
              <a:rPr lang="en-US" sz="2400" baseline="-25000" dirty="0"/>
              <a:t>3</a:t>
            </a:r>
            <a:r>
              <a:rPr lang="en-US" sz="2400" dirty="0"/>
              <a:t> &amp; v</a:t>
            </a:r>
            <a:r>
              <a:rPr lang="en-US" sz="2400" baseline="-25000" dirty="0"/>
              <a:t>4 </a:t>
            </a:r>
            <a:r>
              <a:rPr lang="en-US" sz="2400" dirty="0"/>
              <a:t>puzzle</a:t>
            </a:r>
            <a:endParaRPr lang="en-US" sz="2400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Difficult to couple to small anisotropies with energy loss alone</a:t>
            </a:r>
          </a:p>
        </p:txBody>
      </p:sp>
      <p:sp>
        <p:nvSpPr>
          <p:cNvPr id="9" name="Rectangle 23">
            <a:extLst>
              <a:ext uri="{FF2B5EF4-FFF2-40B4-BE49-F238E27FC236}">
                <a16:creationId xmlns:a16="http://schemas.microsoft.com/office/drawing/2014/main" id="{2879FD5E-1A0F-D773-1983-4369E4284265}"/>
              </a:ext>
            </a:extLst>
          </p:cNvPr>
          <p:cNvSpPr/>
          <p:nvPr/>
        </p:nvSpPr>
        <p:spPr>
          <a:xfrm>
            <a:off x="640033" y="1977473"/>
            <a:ext cx="198167" cy="1704768"/>
          </a:xfrm>
          <a:prstGeom prst="rect">
            <a:avLst/>
          </a:prstGeom>
          <a:solidFill>
            <a:srgbClr val="00B050">
              <a:alpha val="10000"/>
            </a:srgbClr>
          </a:solidFill>
          <a:ln w="12700">
            <a:solidFill>
              <a:schemeClr val="accent1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dirty="0"/>
          </a:p>
        </p:txBody>
      </p:sp>
      <p:sp>
        <p:nvSpPr>
          <p:cNvPr id="10" name="Rectangle 23">
            <a:extLst>
              <a:ext uri="{FF2B5EF4-FFF2-40B4-BE49-F238E27FC236}">
                <a16:creationId xmlns:a16="http://schemas.microsoft.com/office/drawing/2014/main" id="{4EAC556C-3747-1C3A-F4E8-116569391D46}"/>
              </a:ext>
            </a:extLst>
          </p:cNvPr>
          <p:cNvSpPr/>
          <p:nvPr/>
        </p:nvSpPr>
        <p:spPr>
          <a:xfrm>
            <a:off x="2538406" y="1977473"/>
            <a:ext cx="198167" cy="1704768"/>
          </a:xfrm>
          <a:prstGeom prst="rect">
            <a:avLst/>
          </a:prstGeom>
          <a:solidFill>
            <a:srgbClr val="00B050">
              <a:alpha val="10000"/>
            </a:srgbClr>
          </a:solidFill>
          <a:ln w="12700">
            <a:solidFill>
              <a:schemeClr val="accent1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dirty="0"/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id="{6D4C425E-7606-345F-6E28-657BB1A6B421}"/>
              </a:ext>
            </a:extLst>
          </p:cNvPr>
          <p:cNvSpPr/>
          <p:nvPr/>
        </p:nvSpPr>
        <p:spPr>
          <a:xfrm>
            <a:off x="4416903" y="1977473"/>
            <a:ext cx="198167" cy="1704768"/>
          </a:xfrm>
          <a:prstGeom prst="rect">
            <a:avLst/>
          </a:prstGeom>
          <a:solidFill>
            <a:srgbClr val="00B050">
              <a:alpha val="10000"/>
            </a:srgbClr>
          </a:solidFill>
          <a:ln w="12700">
            <a:solidFill>
              <a:schemeClr val="accent1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dirty="0"/>
          </a:p>
        </p:txBody>
      </p:sp>
      <p:sp>
        <p:nvSpPr>
          <p:cNvPr id="12" name="Rectangle 23">
            <a:extLst>
              <a:ext uri="{FF2B5EF4-FFF2-40B4-BE49-F238E27FC236}">
                <a16:creationId xmlns:a16="http://schemas.microsoft.com/office/drawing/2014/main" id="{898BE166-AFDF-2B86-93D7-83BC865293AA}"/>
              </a:ext>
            </a:extLst>
          </p:cNvPr>
          <p:cNvSpPr/>
          <p:nvPr/>
        </p:nvSpPr>
        <p:spPr>
          <a:xfrm>
            <a:off x="6272207" y="1977473"/>
            <a:ext cx="198167" cy="1704768"/>
          </a:xfrm>
          <a:prstGeom prst="rect">
            <a:avLst/>
          </a:prstGeom>
          <a:solidFill>
            <a:srgbClr val="00B050">
              <a:alpha val="10000"/>
            </a:srgbClr>
          </a:solidFill>
          <a:ln w="12700">
            <a:solidFill>
              <a:schemeClr val="accent1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dirty="0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B1BC1A72-025B-0373-1E1B-94E0275EF0C4}"/>
              </a:ext>
            </a:extLst>
          </p:cNvPr>
          <p:cNvSpPr/>
          <p:nvPr/>
        </p:nvSpPr>
        <p:spPr>
          <a:xfrm>
            <a:off x="633407" y="3682241"/>
            <a:ext cx="198167" cy="1704768"/>
          </a:xfrm>
          <a:prstGeom prst="rect">
            <a:avLst/>
          </a:prstGeom>
          <a:solidFill>
            <a:srgbClr val="00B050">
              <a:alpha val="10000"/>
            </a:srgbClr>
          </a:solidFill>
          <a:ln w="12700">
            <a:solidFill>
              <a:schemeClr val="accent1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dirty="0"/>
          </a:p>
        </p:txBody>
      </p:sp>
      <p:sp>
        <p:nvSpPr>
          <p:cNvPr id="15" name="Rectangle 23">
            <a:extLst>
              <a:ext uri="{FF2B5EF4-FFF2-40B4-BE49-F238E27FC236}">
                <a16:creationId xmlns:a16="http://schemas.microsoft.com/office/drawing/2014/main" id="{C569E1D9-63FE-6520-FEBD-1A87CE7381CE}"/>
              </a:ext>
            </a:extLst>
          </p:cNvPr>
          <p:cNvSpPr/>
          <p:nvPr/>
        </p:nvSpPr>
        <p:spPr>
          <a:xfrm>
            <a:off x="2538405" y="3682241"/>
            <a:ext cx="198167" cy="1704768"/>
          </a:xfrm>
          <a:prstGeom prst="rect">
            <a:avLst/>
          </a:prstGeom>
          <a:solidFill>
            <a:srgbClr val="00B050">
              <a:alpha val="10000"/>
            </a:srgbClr>
          </a:solidFill>
          <a:ln w="12700">
            <a:solidFill>
              <a:schemeClr val="accent1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dirty="0"/>
          </a:p>
        </p:txBody>
      </p:sp>
      <p:sp>
        <p:nvSpPr>
          <p:cNvPr id="16" name="Rectangle 23">
            <a:extLst>
              <a:ext uri="{FF2B5EF4-FFF2-40B4-BE49-F238E27FC236}">
                <a16:creationId xmlns:a16="http://schemas.microsoft.com/office/drawing/2014/main" id="{DA33C094-B43F-D7E3-7C85-3E97E33719B8}"/>
              </a:ext>
            </a:extLst>
          </p:cNvPr>
          <p:cNvSpPr/>
          <p:nvPr/>
        </p:nvSpPr>
        <p:spPr>
          <a:xfrm>
            <a:off x="4415245" y="3682241"/>
            <a:ext cx="198167" cy="1704768"/>
          </a:xfrm>
          <a:prstGeom prst="rect">
            <a:avLst/>
          </a:prstGeom>
          <a:solidFill>
            <a:srgbClr val="00B050">
              <a:alpha val="10000"/>
            </a:srgbClr>
          </a:solidFill>
          <a:ln w="12700">
            <a:solidFill>
              <a:schemeClr val="accent1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dirty="0"/>
          </a:p>
        </p:txBody>
      </p:sp>
      <p:sp>
        <p:nvSpPr>
          <p:cNvPr id="17" name="Rectangle 23">
            <a:extLst>
              <a:ext uri="{FF2B5EF4-FFF2-40B4-BE49-F238E27FC236}">
                <a16:creationId xmlns:a16="http://schemas.microsoft.com/office/drawing/2014/main" id="{94B6D413-94FD-77E3-A8A1-92DE10BD9D00}"/>
              </a:ext>
            </a:extLst>
          </p:cNvPr>
          <p:cNvSpPr/>
          <p:nvPr/>
        </p:nvSpPr>
        <p:spPr>
          <a:xfrm>
            <a:off x="6272207" y="3682241"/>
            <a:ext cx="198167" cy="1704768"/>
          </a:xfrm>
          <a:prstGeom prst="rect">
            <a:avLst/>
          </a:prstGeom>
          <a:solidFill>
            <a:srgbClr val="00B050">
              <a:alpha val="10000"/>
            </a:srgbClr>
          </a:solidFill>
          <a:ln w="12700">
            <a:solidFill>
              <a:schemeClr val="accent1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9E479E-AC2C-62A4-1F51-E9DFCB3F7435}"/>
              </a:ext>
            </a:extLst>
          </p:cNvPr>
          <p:cNvSpPr txBox="1"/>
          <p:nvPr/>
        </p:nvSpPr>
        <p:spPr>
          <a:xfrm>
            <a:off x="5685183" y="5578562"/>
            <a:ext cx="2067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3"/>
              </a:rPr>
              <a:t>(arXiv:2208.09886)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A4A143-EACC-FD2C-2DCA-878123AE7DE7}"/>
              </a:ext>
            </a:extLst>
          </p:cNvPr>
          <p:cNvSpPr txBox="1"/>
          <p:nvPr/>
        </p:nvSpPr>
        <p:spPr>
          <a:xfrm>
            <a:off x="735380" y="1639527"/>
            <a:ext cx="3632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E.g. DREENA results:</a:t>
            </a:r>
          </a:p>
        </p:txBody>
      </p:sp>
    </p:spTree>
    <p:extLst>
      <p:ext uri="{BB962C8B-B14F-4D97-AF65-F5344CB8AC3E}">
        <p14:creationId xmlns:p14="http://schemas.microsoft.com/office/powerpoint/2010/main" val="30002712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DC0E509-7B80-7EB8-526C-4C718F3AA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160" y="3609313"/>
            <a:ext cx="5605208" cy="2908102"/>
          </a:xfrm>
          <a:prstGeom prst="rect">
            <a:avLst/>
          </a:prstGeom>
        </p:spPr>
      </p:pic>
      <p:pic>
        <p:nvPicPr>
          <p:cNvPr id="11" name="Picture 10" descr="A colorful diagram of a wave&#10;&#10;Description automatically generated with medium confidence">
            <a:extLst>
              <a:ext uri="{FF2B5EF4-FFF2-40B4-BE49-F238E27FC236}">
                <a16:creationId xmlns:a16="http://schemas.microsoft.com/office/drawing/2014/main" id="{77FD3CA6-8BAC-E5B8-5BBF-ADA959A325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204"/>
          <a:stretch/>
        </p:blipFill>
        <p:spPr>
          <a:xfrm>
            <a:off x="9790645" y="3347070"/>
            <a:ext cx="2174723" cy="2109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688B89-A2BB-1CB4-0426-6DB776104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Drift </a:t>
            </a:r>
            <a:r>
              <a:rPr lang="en-US" dirty="0" err="1"/>
              <a:t>v</a:t>
            </a:r>
            <a:r>
              <a:rPr lang="en-US" baseline="-25000" dirty="0" err="1"/>
              <a:t>n</a:t>
            </a:r>
            <a:r>
              <a:rPr lang="en-US" dirty="0"/>
              <a:t> sensitive to pathlength ordered internal medium props.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267CBA-5514-8635-3154-0F51BD708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19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4F4B3B-DF51-6FB8-91B1-FB0824874981}"/>
              </a:ext>
            </a:extLst>
          </p:cNvPr>
          <p:cNvSpPr/>
          <p:nvPr/>
        </p:nvSpPr>
        <p:spPr>
          <a:xfrm>
            <a:off x="7472126" y="5684496"/>
            <a:ext cx="3223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+ Drift = 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599206-48CC-2BCC-33D9-D2EC2F95E4A5}"/>
              </a:ext>
            </a:extLst>
          </p:cNvPr>
          <p:cNvSpPr txBox="1"/>
          <p:nvPr/>
        </p:nvSpPr>
        <p:spPr>
          <a:xfrm>
            <a:off x="6573015" y="6447772"/>
            <a:ext cx="2359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(iNSPIRE:2606181)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CD5898-AA83-6F08-BECD-D310C05ABC00}"/>
              </a:ext>
            </a:extLst>
          </p:cNvPr>
          <p:cNvSpPr txBox="1"/>
          <p:nvPr/>
        </p:nvSpPr>
        <p:spPr>
          <a:xfrm>
            <a:off x="324835" y="1421706"/>
            <a:ext cx="532059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Drift distinguishes between high anisotropy at early times vs at late times via interplay with energy loss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Powerful additional constraint on evolution dynamics!!!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How would a hard + soft Bayesian parameter extraction like Bayes-DREENA differ with the inclusion of drift?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Possibly selects on slightly smaller anisotropy, likely changes story of free streaming parameters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115DCDF-617D-FDB4-CD9F-97150ECAAD9B}"/>
              </a:ext>
            </a:extLst>
          </p:cNvPr>
          <p:cNvGrpSpPr/>
          <p:nvPr/>
        </p:nvGrpSpPr>
        <p:grpSpPr>
          <a:xfrm>
            <a:off x="6783302" y="981764"/>
            <a:ext cx="5083863" cy="2608305"/>
            <a:chOff x="8915904" y="640175"/>
            <a:chExt cx="3049464" cy="156454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7527BC-9C79-046C-D1B3-493529185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50196"/>
            <a:stretch/>
          </p:blipFill>
          <p:spPr>
            <a:xfrm>
              <a:off x="8915904" y="640175"/>
              <a:ext cx="3049464" cy="1564545"/>
            </a:xfrm>
            <a:prstGeom prst="rect">
              <a:avLst/>
            </a:prstGeom>
          </p:spPr>
        </p:pic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1DF6ECE5-5D0F-C30F-0AA6-75FA28144533}"/>
                </a:ext>
              </a:extLst>
            </p:cNvPr>
            <p:cNvSpPr/>
            <p:nvPr/>
          </p:nvSpPr>
          <p:spPr>
            <a:xfrm>
              <a:off x="10943255" y="640175"/>
              <a:ext cx="424654" cy="1305160"/>
            </a:xfrm>
            <a:prstGeom prst="rect">
              <a:avLst/>
            </a:prstGeom>
            <a:solidFill>
              <a:srgbClr val="00B050">
                <a:alpha val="10000"/>
              </a:srgbClr>
            </a:solidFill>
            <a:ln w="38100">
              <a:solidFill>
                <a:schemeClr val="accent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US"/>
            </a:p>
          </p:txBody>
        </p: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4EBE5139-3935-2D1C-DC11-A21A883D46BC}"/>
                </a:ext>
              </a:extLst>
            </p:cNvPr>
            <p:cNvSpPr/>
            <p:nvPr/>
          </p:nvSpPr>
          <p:spPr>
            <a:xfrm>
              <a:off x="9481478" y="640175"/>
              <a:ext cx="424654" cy="1305160"/>
            </a:xfrm>
            <a:prstGeom prst="rect">
              <a:avLst/>
            </a:prstGeom>
            <a:solidFill>
              <a:srgbClr val="00B050">
                <a:alpha val="10000"/>
              </a:srgbClr>
            </a:solidFill>
            <a:ln w="38100">
              <a:solidFill>
                <a:schemeClr val="accent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US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ACB54C1-A975-9F4B-8606-2AB7E12B0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026322" y="764769"/>
              <a:ext cx="357080" cy="105947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8B9931E-0A71-7E79-5627-FD7083C41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552937" y="765132"/>
              <a:ext cx="357079" cy="11771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AED024E-69B5-9127-4E2E-8BFFA56B4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367909" y="713493"/>
              <a:ext cx="497945" cy="631381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AD63000C-6E85-C6E3-6E5F-1BA0DFC25C24}"/>
              </a:ext>
            </a:extLst>
          </p:cNvPr>
          <p:cNvSpPr txBox="1"/>
          <p:nvPr/>
        </p:nvSpPr>
        <p:spPr>
          <a:xfrm>
            <a:off x="7823121" y="59753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9"/>
              </a:rPr>
              <a:t>(iNSPIRE:2640923)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684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olorful diagram of a wave&#10;&#10;Description automatically generated with medium confidence">
            <a:extLst>
              <a:ext uri="{FF2B5EF4-FFF2-40B4-BE49-F238E27FC236}">
                <a16:creationId xmlns:a16="http://schemas.microsoft.com/office/drawing/2014/main" id="{48C5D18B-D34D-9FA2-C111-0894CDFF8C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937" b="15204"/>
          <a:stretch/>
        </p:blipFill>
        <p:spPr>
          <a:xfrm>
            <a:off x="1207963" y="489801"/>
            <a:ext cx="1777846" cy="18528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74930-291C-D10F-AA54-DAEF9D9A8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614D9C-5A6A-DDE6-377C-7F63FE0ACA92}"/>
              </a:ext>
            </a:extLst>
          </p:cNvPr>
          <p:cNvSpPr txBox="1"/>
          <p:nvPr/>
        </p:nvSpPr>
        <p:spPr>
          <a:xfrm>
            <a:off x="4022662" y="2711302"/>
            <a:ext cx="7464056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Motivation, Reminder of Jet Drift, &amp; Possible Signatures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Introduction of Anisotropic Parton Evolution (APE)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Selected APE Results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Discussion of Implications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A9B52C6C-6C51-F862-5BD7-61EEF2319B35}"/>
              </a:ext>
            </a:extLst>
          </p:cNvPr>
          <p:cNvSpPr txBox="1">
            <a:spLocks/>
          </p:cNvSpPr>
          <p:nvPr/>
        </p:nvSpPr>
        <p:spPr>
          <a:xfrm>
            <a:off x="9656146" y="1979933"/>
            <a:ext cx="1830572" cy="83166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dirty="0"/>
              <a:t>Outline</a:t>
            </a:r>
          </a:p>
        </p:txBody>
      </p:sp>
      <p:pic>
        <p:nvPicPr>
          <p:cNvPr id="9" name="Content Placeholder 16" descr="A diagram of a ray of light&#10;&#10;Description automatically generated">
            <a:extLst>
              <a:ext uri="{FF2B5EF4-FFF2-40B4-BE49-F238E27FC236}">
                <a16:creationId xmlns:a16="http://schemas.microsoft.com/office/drawing/2014/main" id="{25685FB8-E34F-0661-8D06-144B6CA20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6200" y="341943"/>
            <a:ext cx="3448490" cy="2195667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C88D755F-29F7-2955-FD52-9CD5B8496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72" y="2711302"/>
            <a:ext cx="1777846" cy="116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colorful diagram of a brain&#10;&#10;Description automatically generated">
            <a:extLst>
              <a:ext uri="{FF2B5EF4-FFF2-40B4-BE49-F238E27FC236}">
                <a16:creationId xmlns:a16="http://schemas.microsoft.com/office/drawing/2014/main" id="{8AA20468-53DF-3090-CC3F-0543057FBDB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5" t="4785" r="20259" b="16075"/>
          <a:stretch/>
        </p:blipFill>
        <p:spPr>
          <a:xfrm rot="16200000">
            <a:off x="1423694" y="4332023"/>
            <a:ext cx="1582240" cy="194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32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BEC49-2091-1560-8FD7-756B84490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Anisotropic Jet Substructure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2677C-B8DF-9B90-1FCB-E45CF6B1391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People have been thinking about anisotropic radiation distribution for some time</a:t>
            </a:r>
          </a:p>
          <a:p>
            <a:pPr lvl="1"/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Flow anisotropy as Lorentz boost</a:t>
            </a:r>
            <a:b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Armesto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, Salgado, &amp; Wiedemann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lvl="1"/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Perturbative scalar calculation of radiation</a:t>
            </a:r>
            <a:b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Sievert,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Sadofyev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,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Vitev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lvl="1"/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Jet substructure harmonics</a:t>
            </a:r>
            <a:b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Barata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,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Milhano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, &amp;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Sadofyev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lvl="1"/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Perturbative real gluon calculation of radiation </a:t>
            </a:r>
            <a:b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Kuzmin &amp; López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lvl="1"/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Drift of jet particles is also likely important!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21DE3A-6BC1-C027-B8D9-9A7E6F016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6D9E8B0-8A17-B549-EFD3-BE70462C50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7185" y="61200"/>
            <a:ext cx="3395703" cy="40266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BD3BDB-16CD-9C14-0B1F-925BD08C85A6}"/>
              </a:ext>
            </a:extLst>
          </p:cNvPr>
          <p:cNvSpPr txBox="1"/>
          <p:nvPr/>
        </p:nvSpPr>
        <p:spPr>
          <a:xfrm>
            <a:off x="10178473" y="3515264"/>
            <a:ext cx="2013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-1" dirty="0">
                <a:solidFill>
                  <a:srgbClr val="000000"/>
                </a:solidFill>
                <a:latin typeface="Open Sans"/>
                <a:ea typeface="Open Sans"/>
                <a:hlinkClick r:id="rId7"/>
              </a:rPr>
              <a:t>(arXiv:0405301)</a:t>
            </a:r>
            <a:endParaRPr lang="en-US" sz="1400" spc="-1" dirty="0">
              <a:solidFill>
                <a:srgbClr val="000000"/>
              </a:solidFill>
              <a:latin typeface="Open Sans"/>
              <a:ea typeface="Open San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2B6ECB-E398-F8B8-B132-AB78F68422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88553" y="4010945"/>
            <a:ext cx="3077004" cy="25340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9A2018-24B8-6573-6524-F4C64C4027AB}"/>
              </a:ext>
            </a:extLst>
          </p:cNvPr>
          <p:cNvSpPr txBox="1"/>
          <p:nvPr/>
        </p:nvSpPr>
        <p:spPr>
          <a:xfrm>
            <a:off x="7724985" y="6518141"/>
            <a:ext cx="2044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9"/>
              </a:rPr>
              <a:t>(arXiv:2308.01294)</a:t>
            </a:r>
            <a:endParaRPr lang="en-US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6BBB80-2710-0638-0AFA-67A2BC719F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06902" y="1069290"/>
            <a:ext cx="2489299" cy="26134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831D2E-A3A1-9671-F13A-3842E22DAD5B}"/>
              </a:ext>
            </a:extLst>
          </p:cNvPr>
          <p:cNvSpPr txBox="1"/>
          <p:nvPr/>
        </p:nvSpPr>
        <p:spPr>
          <a:xfrm>
            <a:off x="6167946" y="3550115"/>
            <a:ext cx="2044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(arXiv:2104.09513)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276177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05D4D-9C63-36B1-5DF1-172BBE743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Drift of Ensemble of Particles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DBB2C-8CD3-325B-E6CF-3A5D56C553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Energy suppression naturally produces dispersion of hard and soft particles within jet</a:t>
            </a:r>
          </a:p>
          <a:p>
            <a:r>
              <a:rPr lang="en-US" dirty="0"/>
              <a:t>Sub-</a:t>
            </a:r>
            <a:r>
              <a:rPr lang="en-US" dirty="0" err="1"/>
              <a:t>eikonal</a:t>
            </a:r>
            <a:r>
              <a:rPr lang="en-US" dirty="0"/>
              <a:t> property a detriment for inclusive measurements, but well suited for jet substructure modification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18D55D-C2E5-3044-134C-5B51753C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21</a:t>
            </a:fld>
            <a:endParaRPr lang="en-US"/>
          </a:p>
        </p:txBody>
      </p:sp>
      <p:pic>
        <p:nvPicPr>
          <p:cNvPr id="6" name="Content Placeholder 10" descr="A colorful diagram of a brain&#10;&#10;Description automatically generated">
            <a:extLst>
              <a:ext uri="{FF2B5EF4-FFF2-40B4-BE49-F238E27FC236}">
                <a16:creationId xmlns:a16="http://schemas.microsoft.com/office/drawing/2014/main" id="{D280BF95-3F94-D66B-07EB-B0079EBEB1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700" y="817563"/>
            <a:ext cx="5575300" cy="5978525"/>
          </a:xfrm>
          <a:prstGeom prst="rect">
            <a:avLst/>
          </a:prstGeom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D4CC52CB-F0D2-C195-A292-65FCC96B77D5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435192" y="5509080"/>
            <a:ext cx="4921560" cy="627120"/>
          </a:xfrm>
          <a:prstGeom prst="rect">
            <a:avLst/>
          </a:prstGeom>
          <a:ln w="0">
            <a:noFill/>
          </a:ln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F6D06E40-9332-6E0B-4E21-7F9D08F2A14A}"/>
              </a:ext>
            </a:extLst>
          </p:cNvPr>
          <p:cNvSpPr/>
          <p:nvPr/>
        </p:nvSpPr>
        <p:spPr>
          <a:xfrm>
            <a:off x="2300352" y="5814000"/>
            <a:ext cx="594360" cy="33804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rgbClr val="3D0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912E75FA-A1ED-361F-E950-DBD46A534825}"/>
              </a:ext>
            </a:extLst>
          </p:cNvPr>
          <p:cNvSpPr/>
          <p:nvPr/>
        </p:nvSpPr>
        <p:spPr>
          <a:xfrm>
            <a:off x="1631112" y="6432840"/>
            <a:ext cx="27954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chemeClr val="accent1"/>
                </a:solidFill>
                <a:latin typeface="Calibri"/>
                <a:ea typeface="DejaVu Sans"/>
              </a:rPr>
              <a:t>Energy suppressed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DECCCD22-4DD9-C883-DE91-3A6808C3C2F8}"/>
                  </a:ext>
                </a:extLst>
              </p14:cNvPr>
              <p14:cNvContentPartPr/>
              <p14:nvPr/>
            </p14:nvContentPartPr>
            <p14:xfrm>
              <a:off x="2689901" y="6265371"/>
              <a:ext cx="195840" cy="2322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ECCCD22-4DD9-C883-DE91-3A6808C3C2F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80901" y="6256371"/>
                <a:ext cx="213480" cy="24984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5F218C2B-FB88-C6B5-9109-AFA447A1BEF2}"/>
              </a:ext>
            </a:extLst>
          </p:cNvPr>
          <p:cNvSpPr/>
          <p:nvPr/>
        </p:nvSpPr>
        <p:spPr>
          <a:xfrm rot="1789548">
            <a:off x="7071066" y="1639924"/>
            <a:ext cx="328390" cy="78381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269F760-602A-1F57-71CF-470156088264}"/>
              </a:ext>
            </a:extLst>
          </p:cNvPr>
          <p:cNvSpPr/>
          <p:nvPr/>
        </p:nvSpPr>
        <p:spPr>
          <a:xfrm rot="1789548">
            <a:off x="10876389" y="4358293"/>
            <a:ext cx="328390" cy="63988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C8FFE8D-3524-1BFA-1A5F-A28A8A5F5335}"/>
              </a:ext>
            </a:extLst>
          </p:cNvPr>
          <p:cNvSpPr/>
          <p:nvPr/>
        </p:nvSpPr>
        <p:spPr>
          <a:xfrm>
            <a:off x="10938759" y="4774411"/>
            <a:ext cx="60534" cy="6053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84AB9CD-7A57-FFBA-EE56-107F10469EF6}"/>
              </a:ext>
            </a:extLst>
          </p:cNvPr>
          <p:cNvSpPr/>
          <p:nvPr/>
        </p:nvSpPr>
        <p:spPr>
          <a:xfrm>
            <a:off x="7317103" y="1795358"/>
            <a:ext cx="60534" cy="6053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A8DBDF9C-FFB8-D180-6696-FA44289AE71D}"/>
                  </a:ext>
                </a:extLst>
              </p:cNvPr>
              <p:cNvSpPr/>
              <p:nvPr/>
            </p:nvSpPr>
            <p:spPr>
              <a:xfrm>
                <a:off x="8369340" y="109326"/>
                <a:ext cx="3403560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cap="none" spc="0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800" b="0" i="1" cap="none" spc="0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2800" b="0" i="0" cap="none" spc="0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800" b="0" i="1" cap="none" spc="0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cap="none" spc="0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cap="none" spc="0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sz="28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of substructure</a:t>
                </a: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A8DBDF9C-FFB8-D180-6696-FA44289AE7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9340" y="109326"/>
                <a:ext cx="3403560" cy="523220"/>
              </a:xfrm>
              <a:prstGeom prst="rect">
                <a:avLst/>
              </a:prstGeom>
              <a:blipFill>
                <a:blip r:embed="rId7"/>
                <a:stretch>
                  <a:fillRect t="-13953" r="-3584" b="-37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2388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10" descr="A colorful diagram of a brain&#10;&#10;Description automatically generated">
            <a:extLst>
              <a:ext uri="{FF2B5EF4-FFF2-40B4-BE49-F238E27FC236}">
                <a16:creationId xmlns:a16="http://schemas.microsoft.com/office/drawing/2014/main" id="{70D21D8E-3A29-5197-3D37-BFF180CB43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0" t="5397" r="20559" b="16900"/>
          <a:stretch/>
        </p:blipFill>
        <p:spPr>
          <a:xfrm rot="16200000">
            <a:off x="5945034" y="1463008"/>
            <a:ext cx="4715645" cy="58141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B1451C-4888-EA71-00F6-A0D2F542D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Anisotropic Jet Wake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B382E-02C5-D549-E241-24E05BCF39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3873" y="1825625"/>
            <a:ext cx="5001931" cy="4351338"/>
          </a:xfrm>
        </p:spPr>
        <p:txBody>
          <a:bodyPr>
            <a:normAutofit/>
          </a:bodyPr>
          <a:lstStyle/>
          <a:p>
            <a:r>
              <a:rPr lang="en-US" dirty="0"/>
              <a:t>Conservation of momentum – should be anisotropic wake</a:t>
            </a:r>
          </a:p>
          <a:p>
            <a:pPr lvl="1"/>
            <a:r>
              <a:rPr lang="en-US" dirty="0"/>
              <a:t>Constructive with induced radiation anisotropy</a:t>
            </a:r>
          </a:p>
          <a:p>
            <a:r>
              <a:rPr lang="en-US" dirty="0"/>
              <a:t>How does this interplay with jet substructure anisotropies?</a:t>
            </a:r>
          </a:p>
          <a:p>
            <a:pPr lvl="1"/>
            <a:r>
              <a:rPr lang="en-US" dirty="0"/>
              <a:t>Possible anisotropic background contamination of jet substructure observables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C8759C-35EB-FBD7-1848-C72E2E80A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22</a:t>
            </a:fld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55E2F6-503D-F02A-C727-E3294BE31140}"/>
              </a:ext>
            </a:extLst>
          </p:cNvPr>
          <p:cNvSpPr txBox="1"/>
          <p:nvPr/>
        </p:nvSpPr>
        <p:spPr>
          <a:xfrm>
            <a:off x="4591344" y="5469691"/>
            <a:ext cx="1618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Diffusion Wake 2</a:t>
            </a:r>
          </a:p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Mach Cone 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32EDAC-5068-C70F-78FF-7EE89A1E6FFF}"/>
              </a:ext>
            </a:extLst>
          </p:cNvPr>
          <p:cNvSpPr txBox="1"/>
          <p:nvPr/>
        </p:nvSpPr>
        <p:spPr>
          <a:xfrm>
            <a:off x="10190857" y="2058084"/>
            <a:ext cx="1607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Diffusion Wake 1</a:t>
            </a:r>
          </a:p>
          <a:p>
            <a:pPr algn="ctr"/>
            <a:r>
              <a:rPr lang="en-US" dirty="0">
                <a:ln w="0"/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Mach Cone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1A9A2814-54D5-01D0-6717-84245CCFE15D}"/>
                  </a:ext>
                </a:extLst>
              </p:cNvPr>
              <p:cNvSpPr/>
              <p:nvPr/>
            </p:nvSpPr>
            <p:spPr>
              <a:xfrm>
                <a:off x="6592591" y="334165"/>
                <a:ext cx="4829207" cy="138499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Signed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cap="none" spc="0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cap="none" spc="0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sz="2800" b="0" i="1" cap="none" spc="0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wake measurement</a:t>
                </a:r>
              </a:p>
              <a:p>
                <a:pPr algn="ctr"/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c</a:t>
                </a:r>
                <a:r>
                  <a:rPr lang="en-US" sz="28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ould reveal anisotropy </a:t>
                </a:r>
              </a:p>
              <a:p>
                <a:pPr algn="ctr"/>
                <a:r>
                  <a:rPr lang="en-US" sz="28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relative to </a:t>
                </a:r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event plane</a:t>
                </a:r>
                <a:endParaRPr lang="en-US" sz="28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1A9A2814-54D5-01D0-6717-84245CCFE1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2591" y="334165"/>
                <a:ext cx="4829207" cy="1384995"/>
              </a:xfrm>
              <a:prstGeom prst="rect">
                <a:avLst/>
              </a:prstGeom>
              <a:blipFill>
                <a:blip r:embed="rId4"/>
                <a:stretch>
                  <a:fillRect l="-2270" t="-4846" r="-2270" b="-13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Isosceles Triangle 75">
            <a:extLst>
              <a:ext uri="{FF2B5EF4-FFF2-40B4-BE49-F238E27FC236}">
                <a16:creationId xmlns:a16="http://schemas.microsoft.com/office/drawing/2014/main" id="{F8FB3049-B5CB-498C-DEBE-DCE1AF38355C}"/>
              </a:ext>
            </a:extLst>
          </p:cNvPr>
          <p:cNvSpPr/>
          <p:nvPr/>
        </p:nvSpPr>
        <p:spPr>
          <a:xfrm rot="2642645">
            <a:off x="6319072" y="3614987"/>
            <a:ext cx="1219407" cy="2162076"/>
          </a:xfrm>
          <a:prstGeom prst="triangle">
            <a:avLst>
              <a:gd name="adj" fmla="val 100000"/>
            </a:avLst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DA40D3C5-9DDB-7257-9E61-B3D1451CFFF2}"/>
              </a:ext>
            </a:extLst>
          </p:cNvPr>
          <p:cNvSpPr/>
          <p:nvPr/>
        </p:nvSpPr>
        <p:spPr>
          <a:xfrm rot="2642645" flipH="1" flipV="1">
            <a:off x="8778660" y="2855389"/>
            <a:ext cx="1219407" cy="2162076"/>
          </a:xfrm>
          <a:prstGeom prst="triangle">
            <a:avLst>
              <a:gd name="adj" fmla="val 100000"/>
            </a:avLst>
          </a:prstGeom>
          <a:solidFill>
            <a:schemeClr val="accent5">
              <a:alpha val="75000"/>
            </a:schemeClr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18DEEC03-BD7E-585E-6210-A144A45FCA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40577" y="5196538"/>
            <a:ext cx="1143000" cy="333375"/>
          </a:xfrm>
          <a:prstGeom prst="rect">
            <a:avLst/>
          </a:prstGeom>
        </p:spPr>
      </p:pic>
      <p:pic>
        <p:nvPicPr>
          <p:cNvPr id="84" name="Graphic 83">
            <a:extLst>
              <a:ext uri="{FF2B5EF4-FFF2-40B4-BE49-F238E27FC236}">
                <a16:creationId xmlns:a16="http://schemas.microsoft.com/office/drawing/2014/main" id="{CEDC1FCA-917E-504C-17C0-6B15FFD62B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6951572" y="5601351"/>
            <a:ext cx="1143000" cy="333375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CA2842FB-4352-7BC6-6626-ED9282AF0F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025297" y="3172586"/>
            <a:ext cx="1143000" cy="333375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81505ABC-A3AD-C5A5-5483-5FE5AB3060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8226931" y="2801387"/>
            <a:ext cx="1143000" cy="333375"/>
          </a:xfrm>
          <a:prstGeom prst="rect">
            <a:avLst/>
          </a:prstGeom>
        </p:spPr>
      </p:pic>
      <p:pic>
        <p:nvPicPr>
          <p:cNvPr id="88" name="Graphic 87">
            <a:extLst>
              <a:ext uri="{FF2B5EF4-FFF2-40B4-BE49-F238E27FC236}">
                <a16:creationId xmlns:a16="http://schemas.microsoft.com/office/drawing/2014/main" id="{25FCE6EF-8DE9-3E41-F324-0DE5F86F87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7355259" y="5002732"/>
            <a:ext cx="1143000" cy="333375"/>
          </a:xfrm>
          <a:prstGeom prst="rect">
            <a:avLst/>
          </a:prstGeom>
        </p:spPr>
      </p:pic>
      <p:pic>
        <p:nvPicPr>
          <p:cNvPr id="89" name="Graphic 88">
            <a:extLst>
              <a:ext uri="{FF2B5EF4-FFF2-40B4-BE49-F238E27FC236}">
                <a16:creationId xmlns:a16="http://schemas.microsoft.com/office/drawing/2014/main" id="{EC138854-02DD-40E9-F680-B27B7A51BE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7822066" y="3263107"/>
            <a:ext cx="1143000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4064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6FA4F-B8B7-E543-9774-8A59EA98D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Elephant in the Room…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8BC9B6-7BE6-8AF3-4FF5-D2FCF9EFE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23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3EF91D-1AA5-4C55-17B0-6FC858FBEE84}"/>
              </a:ext>
            </a:extLst>
          </p:cNvPr>
          <p:cNvSpPr txBox="1"/>
          <p:nvPr/>
        </p:nvSpPr>
        <p:spPr>
          <a:xfrm>
            <a:off x="354418" y="1345470"/>
            <a:ext cx="57415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Is this even a perturbative regime?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How seriously should you take these results?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59474F-CBE2-2C51-1F93-828249809E29}"/>
              </a:ext>
            </a:extLst>
          </p:cNvPr>
          <p:cNvSpPr txBox="1"/>
          <p:nvPr/>
        </p:nvSpPr>
        <p:spPr>
          <a:xfrm>
            <a:off x="4575543" y="4435331"/>
            <a:ext cx="74605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These results are manifestly incomplete, but they show that drift has robust signatures that are nonzero in even the most conservative estimate.</a:t>
            </a:r>
          </a:p>
        </p:txBody>
      </p:sp>
      <p:pic>
        <p:nvPicPr>
          <p:cNvPr id="6" name="Picture 5" descr="A colorful diagram of a brain&#10;&#10;Description automatically generated">
            <a:extLst>
              <a:ext uri="{FF2B5EF4-FFF2-40B4-BE49-F238E27FC236}">
                <a16:creationId xmlns:a16="http://schemas.microsoft.com/office/drawing/2014/main" id="{3CDAF4EB-8ECD-2039-AA56-871F29FD8C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5" t="4785" r="20259" b="16075"/>
          <a:stretch/>
        </p:blipFill>
        <p:spPr>
          <a:xfrm rot="16200000">
            <a:off x="7648370" y="357892"/>
            <a:ext cx="3653998" cy="450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0782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67F46A1-717F-917D-E812-8221DC988DE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69"/>
          <a:stretch/>
        </p:blipFill>
        <p:spPr>
          <a:xfrm>
            <a:off x="6482333" y="141513"/>
            <a:ext cx="3145727" cy="16594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CCC8BA-EBB0-D04D-3BF9-4C6EB881C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9D9058-DE1D-B295-1889-51243E06AB8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99109" y="1478125"/>
                <a:ext cx="7674683" cy="435133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Fluctuating Drift &amp; Energy Loss, Jet Substructure</a:t>
                </a:r>
              </a:p>
              <a:p>
                <a:pPr lvl="1"/>
                <a:r>
                  <a:rPr lang="en-US" dirty="0"/>
                  <a:t>Drift-dispersion + flow-induced radiation =&gt; jet substructure anisotropy</a:t>
                </a:r>
              </a:p>
              <a:p>
                <a:pPr lvl="1"/>
                <a:r>
                  <a:rPr lang="en-US" dirty="0"/>
                  <a:t>Jo Bahder, Hasan Rahman, Matt Sievert, &amp; Ivan </a:t>
                </a:r>
                <a:r>
                  <a:rPr lang="en-US" dirty="0" err="1"/>
                  <a:t>Vitev</a:t>
                </a:r>
                <a:endParaRPr lang="en-US" dirty="0"/>
              </a:p>
              <a:p>
                <a:r>
                  <a:rPr lang="en-US" dirty="0"/>
                  <a:t>CNM drift investigations</a:t>
                </a:r>
              </a:p>
              <a:p>
                <a:pPr lvl="1"/>
                <a:r>
                  <a:rPr lang="en-US" dirty="0"/>
                  <a:t>Drift due to polarized nuclei</a:t>
                </a:r>
              </a:p>
              <a:p>
                <a:pPr lvl="1"/>
                <a:r>
                  <a:rPr lang="en-US" dirty="0"/>
                  <a:t>Nicholas </a:t>
                </a:r>
                <a:r>
                  <a:rPr lang="en-US" dirty="0" err="1"/>
                  <a:t>Baldonado</a:t>
                </a:r>
                <a:r>
                  <a:rPr lang="en-US" dirty="0"/>
                  <a:t>, Alex Garcia, &amp; Matt Sievert</a:t>
                </a:r>
              </a:p>
              <a:p>
                <a:r>
                  <a:rPr lang="en-US" dirty="0"/>
                  <a:t>Complete survey of important interactions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Improve low-E hadronization formalisms</a:t>
                </a:r>
              </a:p>
              <a:p>
                <a:pPr lvl="1"/>
                <a:r>
                  <a:rPr lang="en-US" dirty="0"/>
                  <a:t>Better treatment of gradients &amp; new diagrams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9D9058-DE1D-B295-1889-51243E06AB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99109" y="1478125"/>
                <a:ext cx="7674683" cy="4351338"/>
              </a:xfrm>
              <a:blipFill>
                <a:blip r:embed="rId4"/>
                <a:stretch>
                  <a:fillRect l="-1271" t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B128E-717D-F7FB-1A8C-01DEF4272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24</a:t>
            </a:fld>
            <a:endParaRPr lang="en-US" dirty="0"/>
          </a:p>
        </p:txBody>
      </p:sp>
      <p:pic>
        <p:nvPicPr>
          <p:cNvPr id="7" name="Picture 6" descr="A colorful diagram of a brain&#10;&#10;Description automatically generated">
            <a:extLst>
              <a:ext uri="{FF2B5EF4-FFF2-40B4-BE49-F238E27FC236}">
                <a16:creationId xmlns:a16="http://schemas.microsoft.com/office/drawing/2014/main" id="{4567DA61-EE35-F069-9040-364673BAC1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5" t="4785" r="20259" b="16075"/>
          <a:stretch/>
        </p:blipFill>
        <p:spPr>
          <a:xfrm rot="16200000">
            <a:off x="9741863" y="407138"/>
            <a:ext cx="2199601" cy="27093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5F3906-E330-B1BD-7998-CF641714D770}"/>
              </a:ext>
            </a:extLst>
          </p:cNvPr>
          <p:cNvSpPr txBox="1"/>
          <p:nvPr/>
        </p:nvSpPr>
        <p:spPr>
          <a:xfrm>
            <a:off x="7864205" y="1730392"/>
            <a:ext cx="2146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6"/>
              </a:rPr>
              <a:t>(arXiv:1310.5028)</a:t>
            </a:r>
            <a:endParaRPr lang="en-US" dirty="0"/>
          </a:p>
        </p:txBody>
      </p:sp>
      <p:pic>
        <p:nvPicPr>
          <p:cNvPr id="4" name="Picture 3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C72E5439-8ED9-AFD2-FC54-D5EF398A8E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980" y="2589099"/>
            <a:ext cx="3260077" cy="2017698"/>
          </a:xfrm>
          <a:prstGeom prst="rect">
            <a:avLst/>
          </a:prstGeom>
        </p:spPr>
      </p:pic>
      <p:pic>
        <p:nvPicPr>
          <p:cNvPr id="9" name="Picture 8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25135906-267F-A05F-1A7C-2BCAA3054B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980" y="4516161"/>
            <a:ext cx="3260077" cy="201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3214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90A7F5-02E3-CE86-360C-C95D4A0CF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25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AF33C1-8027-D98A-23CE-3B4B6097EE62}"/>
              </a:ext>
            </a:extLst>
          </p:cNvPr>
          <p:cNvSpPr/>
          <p:nvPr/>
        </p:nvSpPr>
        <p:spPr>
          <a:xfrm>
            <a:off x="3207266" y="1674674"/>
            <a:ext cx="577747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Thanks a Bunch!</a:t>
            </a:r>
            <a:endParaRPr lang="en-US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See more details:</a:t>
            </a:r>
          </a:p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</a:t>
            </a:r>
            <a:r>
              <a:rPr lang="en-US" sz="5400" dirty="0">
                <a:hlinkClick r:id="rId2"/>
              </a:rPr>
              <a:t>arXiv:2412.05474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3BA165C-16BE-7196-80DF-1E35098B2B12}"/>
              </a:ext>
            </a:extLst>
          </p:cNvPr>
          <p:cNvSpPr/>
          <p:nvPr/>
        </p:nvSpPr>
        <p:spPr>
          <a:xfrm>
            <a:off x="8599052" y="4665772"/>
            <a:ext cx="3398983" cy="177562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Also see Hasan Rahman’s</a:t>
            </a:r>
          </a:p>
          <a:p>
            <a:pPr algn="ctr"/>
            <a:r>
              <a:rPr lang="en-US" dirty="0"/>
              <a:t>talk in mere moments!!!</a:t>
            </a:r>
          </a:p>
        </p:txBody>
      </p:sp>
    </p:spTree>
    <p:extLst>
      <p:ext uri="{BB962C8B-B14F-4D97-AF65-F5344CB8AC3E}">
        <p14:creationId xmlns:p14="http://schemas.microsoft.com/office/powerpoint/2010/main" val="38099579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DBB22D91-0762-A800-E303-6169F5B09520}"/>
              </a:ext>
            </a:extLst>
          </p:cNvPr>
          <p:cNvPicPr>
            <a:picLocks/>
          </p:cNvPicPr>
          <p:nvPr/>
        </p:nvPicPr>
        <p:blipFill>
          <a:blip r:embed="rId2"/>
          <a:stretch/>
        </p:blipFill>
        <p:spPr>
          <a:xfrm>
            <a:off x="6854400" y="3063818"/>
            <a:ext cx="5180400" cy="837000"/>
          </a:xfrm>
          <a:prstGeom prst="rect">
            <a:avLst/>
          </a:prstGeom>
          <a:ln w="0">
            <a:noFill/>
          </a:ln>
        </p:spPr>
      </p:pic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838080" y="61200"/>
            <a:ext cx="10514520" cy="110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 fontScale="93000"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strike="noStrike" spc="-1">
                <a:solidFill>
                  <a:srgbClr val="000000"/>
                </a:solidFill>
                <a:latin typeface="Open Sans"/>
                <a:ea typeface="Open Sans"/>
              </a:rPr>
              <a:t>Jet Broadening – Isotropic vs Anisotropic</a:t>
            </a: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4" name="Picture 2" descr="A diagram of a line with circles and a cross&#10;&#10;Description automatically generated"/>
          <p:cNvPicPr/>
          <p:nvPr/>
        </p:nvPicPr>
        <p:blipFill>
          <a:blip r:embed="rId3"/>
          <a:stretch/>
        </p:blipFill>
        <p:spPr>
          <a:xfrm>
            <a:off x="161640" y="1028375"/>
            <a:ext cx="4742280" cy="2284920"/>
          </a:xfrm>
          <a:prstGeom prst="rect">
            <a:avLst/>
          </a:prstGeom>
          <a:ln w="0">
            <a:noFill/>
          </a:ln>
        </p:spPr>
      </p:pic>
      <p:pic>
        <p:nvPicPr>
          <p:cNvPr id="285" name="Picture 3" descr="A diagram of a coil&#10;&#10;Description automatically generated"/>
          <p:cNvPicPr/>
          <p:nvPr/>
        </p:nvPicPr>
        <p:blipFill>
          <a:blip r:embed="rId4"/>
          <a:stretch/>
        </p:blipFill>
        <p:spPr>
          <a:xfrm>
            <a:off x="293400" y="3239135"/>
            <a:ext cx="4742280" cy="2284920"/>
          </a:xfrm>
          <a:prstGeom prst="rect">
            <a:avLst/>
          </a:prstGeom>
          <a:ln w="0">
            <a:noFill/>
          </a:ln>
        </p:spPr>
      </p:pic>
      <p:pic>
        <p:nvPicPr>
          <p:cNvPr id="286" name="Picture 10"/>
          <p:cNvPicPr/>
          <p:nvPr/>
        </p:nvPicPr>
        <p:blipFill>
          <a:blip r:embed="rId5"/>
          <a:stretch/>
        </p:blipFill>
        <p:spPr>
          <a:xfrm>
            <a:off x="7536600" y="868791"/>
            <a:ext cx="3816000" cy="2386080"/>
          </a:xfrm>
          <a:prstGeom prst="rect">
            <a:avLst/>
          </a:prstGeom>
          <a:ln w="0">
            <a:noFill/>
          </a:ln>
        </p:spPr>
      </p:pic>
      <p:sp>
        <p:nvSpPr>
          <p:cNvPr id="287" name="TextBox 11"/>
          <p:cNvSpPr/>
          <p:nvPr/>
        </p:nvSpPr>
        <p:spPr>
          <a:xfrm>
            <a:off x="6209375" y="3952475"/>
            <a:ext cx="5351760" cy="325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Difference in setup  – constraints on external gluon field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Isotropic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Jet quark moves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en Sans"/>
                <a:ea typeface="Calibri"/>
              </a:rPr>
              <a:t>lightcone</a:t>
            </a: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 (+),</a:t>
            </a:r>
            <a:br>
              <a:rPr sz="1600" dirty="0"/>
            </a:b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medium quark moves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en Sans"/>
                <a:ea typeface="Calibri"/>
              </a:rPr>
              <a:t>lightcone</a:t>
            </a: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 (-)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Anisotropic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Jet quark moves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Open Sans"/>
                <a:ea typeface="Calibri"/>
              </a:rPr>
              <a:t>lightcone</a:t>
            </a: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 (+),</a:t>
            </a:r>
            <a:br>
              <a:rPr sz="1600" dirty="0"/>
            </a:b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medium quark moves with medium flow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Two vector directions associated with the medium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Flow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lang="en-US" sz="16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Gradients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TextBox 12"/>
          <p:cNvSpPr/>
          <p:nvPr/>
        </p:nvSpPr>
        <p:spPr>
          <a:xfrm>
            <a:off x="4965840" y="1673640"/>
            <a:ext cx="2255400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A. V.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Sadofyev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I.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Vitev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&amp; M. D. Sievert 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Phys.Rev.D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104 (2021)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(</a:t>
            </a:r>
            <a:r>
              <a:rPr lang="en-US" sz="1800" b="0" u="sng" strike="noStrike" spc="-1" dirty="0">
                <a:solidFill>
                  <a:srgbClr val="00B9F2"/>
                </a:solidFill>
                <a:uFillTx/>
                <a:latin typeface="Calibri"/>
                <a:ea typeface="Calibri"/>
                <a:hlinkClick r:id="rId6"/>
              </a:rPr>
              <a:t>arXiv:2104.09513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>
          <a:xfrm>
            <a:off x="1227240" y="6264000"/>
            <a:ext cx="45612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1" strike="noStrike" kern="1200" spc="-1">
                <a:solidFill>
                  <a:schemeClr val="accent2"/>
                </a:solidFill>
                <a:latin typeface="Open Sans"/>
                <a:ea typeface="Open Sans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65375E-1687-4917-8955-8423062AE577}" type="slidenum">
              <a:rPr lang="en-US" smtClean="0"/>
              <a:pPr/>
              <a:t>26</a:t>
            </a:fld>
            <a:endParaRPr/>
          </a:p>
        </p:txBody>
      </p:sp>
      <p:pic>
        <p:nvPicPr>
          <p:cNvPr id="2" name="Picture 8">
            <a:extLst>
              <a:ext uri="{FF2B5EF4-FFF2-40B4-BE49-F238E27FC236}">
                <a16:creationId xmlns:a16="http://schemas.microsoft.com/office/drawing/2014/main" id="{10A59103-B300-931A-6407-A9E343A55BB1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293400" y="5579135"/>
            <a:ext cx="5218560" cy="437040"/>
          </a:xfrm>
          <a:prstGeom prst="rect">
            <a:avLst/>
          </a:prstGeom>
          <a:ln w="0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FC289D-CDB6-8F86-BF88-5F3E1D5348C0}"/>
              </a:ext>
            </a:extLst>
          </p:cNvPr>
          <p:cNvSpPr txBox="1"/>
          <p:nvPr/>
        </p:nvSpPr>
        <p:spPr>
          <a:xfrm>
            <a:off x="9934176" y="2290691"/>
            <a:ext cx="1759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Isotropic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5295D0-D50F-1FCC-C534-C365C91BB9AD}"/>
              </a:ext>
            </a:extLst>
          </p:cNvPr>
          <p:cNvSpPr txBox="1"/>
          <p:nvPr/>
        </p:nvSpPr>
        <p:spPr>
          <a:xfrm>
            <a:off x="4155918" y="5154723"/>
            <a:ext cx="1759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Anisotropic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C7AF32-4CF0-AF02-F3DB-9B57A039F383}"/>
              </a:ext>
            </a:extLst>
          </p:cNvPr>
          <p:cNvSpPr txBox="1"/>
          <p:nvPr/>
        </p:nvSpPr>
        <p:spPr>
          <a:xfrm>
            <a:off x="3682445" y="5955422"/>
            <a:ext cx="2232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Preferred direction!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D552E8-48D5-E641-0B67-75749F442CB8}"/>
              </a:ext>
            </a:extLst>
          </p:cNvPr>
          <p:cNvSpPr txBox="1"/>
          <p:nvPr/>
        </p:nvSpPr>
        <p:spPr>
          <a:xfrm>
            <a:off x="9315291" y="3658666"/>
            <a:ext cx="1759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No vector info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E003F589-C263-C91D-3F9D-DFADBF3A9823}"/>
              </a:ext>
            </a:extLst>
          </p:cNvPr>
          <p:cNvSpPr/>
          <p:nvPr/>
        </p:nvSpPr>
        <p:spPr>
          <a:xfrm>
            <a:off x="4618182" y="5579135"/>
            <a:ext cx="785092" cy="437040"/>
          </a:xfrm>
          <a:prstGeom prst="rect">
            <a:avLst/>
          </a:prstGeom>
          <a:solidFill>
            <a:srgbClr val="00B050">
              <a:alpha val="30000"/>
            </a:srgbClr>
          </a:solidFill>
          <a:ln>
            <a:solidFill>
              <a:srgbClr val="3D0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18A1E30-4933-A60F-9510-48B284112DB0}"/>
              </a:ext>
            </a:extLst>
          </p:cNvPr>
          <p:cNvSpPr/>
          <p:nvPr/>
        </p:nvSpPr>
        <p:spPr>
          <a:xfrm>
            <a:off x="9863158" y="3250582"/>
            <a:ext cx="785092" cy="43704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rgbClr val="3D0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PlaceHolder 1"/>
          <p:cNvSpPr>
            <a:spLocks noGrp="1"/>
          </p:cNvSpPr>
          <p:nvPr>
            <p:ph type="title"/>
          </p:nvPr>
        </p:nvSpPr>
        <p:spPr>
          <a:xfrm>
            <a:off x="838080" y="61200"/>
            <a:ext cx="10514520" cy="110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 fontScale="93000"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strike="noStrike" spc="-1" dirty="0">
                <a:solidFill>
                  <a:srgbClr val="000000"/>
                </a:solidFill>
                <a:latin typeface="Open Sans"/>
                <a:ea typeface="Open Sans"/>
              </a:rPr>
              <a:t>Medium Gluon Field Potentials</a:t>
            </a:r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1" name="Picture 10"/>
          <p:cNvPicPr/>
          <p:nvPr/>
        </p:nvPicPr>
        <p:blipFill>
          <a:blip r:embed="rId2"/>
          <a:stretch/>
        </p:blipFill>
        <p:spPr>
          <a:xfrm>
            <a:off x="710897" y="3839295"/>
            <a:ext cx="3459086" cy="2162908"/>
          </a:xfrm>
          <a:prstGeom prst="rect">
            <a:avLst/>
          </a:prstGeom>
          <a:ln w="0">
            <a:noFill/>
          </a:ln>
        </p:spPr>
      </p:pic>
      <p:pic>
        <p:nvPicPr>
          <p:cNvPr id="472" name="Picture 5" descr="A diagram of a spiraling line&#10;&#10;Description automatically generated"/>
          <p:cNvPicPr/>
          <p:nvPr/>
        </p:nvPicPr>
        <p:blipFill>
          <a:blip r:embed="rId3"/>
          <a:stretch/>
        </p:blipFill>
        <p:spPr>
          <a:xfrm>
            <a:off x="908640" y="1240560"/>
            <a:ext cx="3063600" cy="2030760"/>
          </a:xfrm>
          <a:prstGeom prst="rect">
            <a:avLst/>
          </a:prstGeom>
          <a:ln w="0">
            <a:noFill/>
          </a:ln>
        </p:spPr>
      </p:pic>
      <p:pic>
        <p:nvPicPr>
          <p:cNvPr id="473" name="Picture 8"/>
          <p:cNvPicPr/>
          <p:nvPr/>
        </p:nvPicPr>
        <p:blipFill>
          <a:blip r:embed="rId4"/>
          <a:stretch/>
        </p:blipFill>
        <p:spPr>
          <a:xfrm>
            <a:off x="4731480" y="4073163"/>
            <a:ext cx="5218560" cy="437040"/>
          </a:xfrm>
          <a:prstGeom prst="rect">
            <a:avLst/>
          </a:prstGeom>
          <a:ln w="0">
            <a:noFill/>
          </a:ln>
        </p:spPr>
      </p:pic>
      <p:pic>
        <p:nvPicPr>
          <p:cNvPr id="474" name="Picture 9"/>
          <p:cNvPicPr/>
          <p:nvPr/>
        </p:nvPicPr>
        <p:blipFill>
          <a:blip r:embed="rId5"/>
          <a:stretch/>
        </p:blipFill>
        <p:spPr>
          <a:xfrm>
            <a:off x="4677480" y="1100880"/>
            <a:ext cx="5180400" cy="837000"/>
          </a:xfrm>
          <a:prstGeom prst="rect">
            <a:avLst/>
          </a:prstGeom>
          <a:ln w="0">
            <a:noFill/>
          </a:ln>
        </p:spPr>
      </p:pic>
      <p:sp>
        <p:nvSpPr>
          <p:cNvPr id="475" name="TextBox 12"/>
          <p:cNvSpPr/>
          <p:nvPr/>
        </p:nvSpPr>
        <p:spPr>
          <a:xfrm>
            <a:off x="8417520" y="2418480"/>
            <a:ext cx="1776960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v(q)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Isotropic scattering centers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6" name="Right Brace 13"/>
          <p:cNvSpPr/>
          <p:nvPr/>
        </p:nvSpPr>
        <p:spPr>
          <a:xfrm rot="5400000">
            <a:off x="9099000" y="1586880"/>
            <a:ext cx="350640" cy="1137600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>
            <a:solidFill>
              <a:srgbClr val="8C0B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77" name="Right Brace 14"/>
          <p:cNvSpPr/>
          <p:nvPr/>
        </p:nvSpPr>
        <p:spPr>
          <a:xfrm rot="5400000">
            <a:off x="7734240" y="1376640"/>
            <a:ext cx="350640" cy="1137600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>
            <a:solidFill>
              <a:srgbClr val="8C0B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78" name="TextBox 15"/>
          <p:cNvSpPr/>
          <p:nvPr/>
        </p:nvSpPr>
        <p:spPr>
          <a:xfrm>
            <a:off x="7077600" y="2049840"/>
            <a:ext cx="177696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 err="1">
                <a:solidFill>
                  <a:srgbClr val="000000"/>
                </a:solidFill>
                <a:latin typeface="Open Sans"/>
                <a:ea typeface="Calibri"/>
              </a:rPr>
              <a:t>Eikonal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delta function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(antiparallel)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9" name="Right Brace 16"/>
          <p:cNvSpPr/>
          <p:nvPr/>
        </p:nvSpPr>
        <p:spPr>
          <a:xfrm rot="5400000">
            <a:off x="8384348" y="4307489"/>
            <a:ext cx="342360" cy="2159280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>
            <a:solidFill>
              <a:srgbClr val="8C0B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Calibri"/>
              <a:ea typeface="DejaVu Sans"/>
            </a:endParaRPr>
          </a:p>
        </p:txBody>
      </p:sp>
      <p:pic>
        <p:nvPicPr>
          <p:cNvPr id="480" name="Picture 17"/>
          <p:cNvPicPr/>
          <p:nvPr/>
        </p:nvPicPr>
        <p:blipFill>
          <a:blip r:embed="rId6"/>
          <a:stretch/>
        </p:blipFill>
        <p:spPr>
          <a:xfrm>
            <a:off x="4940948" y="4754249"/>
            <a:ext cx="4690080" cy="529560"/>
          </a:xfrm>
          <a:prstGeom prst="rect">
            <a:avLst/>
          </a:prstGeom>
          <a:ln w="0">
            <a:noFill/>
          </a:ln>
        </p:spPr>
      </p:pic>
      <p:sp>
        <p:nvSpPr>
          <p:cNvPr id="481" name="TextBox 18"/>
          <p:cNvSpPr/>
          <p:nvPr/>
        </p:nvSpPr>
        <p:spPr>
          <a:xfrm>
            <a:off x="7723748" y="5512049"/>
            <a:ext cx="1776960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v(q)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Directional scattering centers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Right Brace 19"/>
          <p:cNvSpPr/>
          <p:nvPr/>
        </p:nvSpPr>
        <p:spPr>
          <a:xfrm>
            <a:off x="9891360" y="4015563"/>
            <a:ext cx="350640" cy="559800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>
            <a:solidFill>
              <a:srgbClr val="8C0B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83" name="TextBox 20"/>
          <p:cNvSpPr/>
          <p:nvPr/>
        </p:nvSpPr>
        <p:spPr>
          <a:xfrm>
            <a:off x="10198800" y="3976683"/>
            <a:ext cx="177696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Open Sans"/>
                <a:ea typeface="Calibri"/>
              </a:rPr>
              <a:t>Quark moves with medium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>
          <a:xfrm>
            <a:off x="1227240" y="6264000"/>
            <a:ext cx="45612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1" strike="noStrike" kern="1200" spc="-1">
                <a:solidFill>
                  <a:schemeClr val="accent2"/>
                </a:solidFill>
                <a:latin typeface="Open Sans"/>
                <a:ea typeface="Open Sans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65375E-1687-4917-8955-8423062AE577}" type="slidenum">
              <a:rPr lang="en-US" smtClean="0"/>
              <a:pPr/>
              <a:t>27</a:t>
            </a:fld>
            <a:endParaRPr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DB092F6-A583-F9FB-5631-D0C5030991EC}"/>
              </a:ext>
            </a:extLst>
          </p:cNvPr>
          <p:cNvSpPr/>
          <p:nvPr/>
        </p:nvSpPr>
        <p:spPr>
          <a:xfrm>
            <a:off x="10063748" y="5115609"/>
            <a:ext cx="1877594" cy="119887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Anisotropic Flow Potential</a:t>
            </a:r>
          </a:p>
          <a:p>
            <a:pPr algn="ctr"/>
            <a:r>
              <a:rPr lang="en-US" sz="1600" dirty="0" err="1"/>
              <a:t>Regge</a:t>
            </a:r>
            <a:r>
              <a:rPr lang="en-US" sz="1600" dirty="0"/>
              <a:t> Kinematics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FB3F50C-C545-BAC0-8816-DB3628F4654A}"/>
              </a:ext>
            </a:extLst>
          </p:cNvPr>
          <p:cNvCxnSpPr>
            <a:cxnSpLocks/>
          </p:cNvCxnSpPr>
          <p:nvPr/>
        </p:nvCxnSpPr>
        <p:spPr>
          <a:xfrm>
            <a:off x="838080" y="3750787"/>
            <a:ext cx="1096268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DFD4F00-38E3-A601-C74F-D6D5A699FD02}"/>
              </a:ext>
            </a:extLst>
          </p:cNvPr>
          <p:cNvSpPr/>
          <p:nvPr/>
        </p:nvSpPr>
        <p:spPr>
          <a:xfrm>
            <a:off x="10420260" y="728670"/>
            <a:ext cx="1656680" cy="88265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Simple Isotropic</a:t>
            </a:r>
          </a:p>
          <a:p>
            <a:pPr algn="ctr"/>
            <a:r>
              <a:rPr lang="en-US" sz="1600" dirty="0"/>
              <a:t>Potential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0B8C58A-D638-1E07-43EC-BB50D0D02D89}"/>
              </a:ext>
            </a:extLst>
          </p:cNvPr>
          <p:cNvSpPr/>
          <p:nvPr/>
        </p:nvSpPr>
        <p:spPr>
          <a:xfrm>
            <a:off x="4940948" y="5612169"/>
            <a:ext cx="1776960" cy="105186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A. V. </a:t>
            </a:r>
            <a:r>
              <a:rPr lang="en-US" sz="1200" dirty="0" err="1"/>
              <a:t>Sadofyev</a:t>
            </a:r>
            <a:r>
              <a:rPr lang="en-US" sz="1200" dirty="0"/>
              <a:t>, I. </a:t>
            </a:r>
            <a:r>
              <a:rPr lang="en-US" sz="1200" dirty="0" err="1"/>
              <a:t>Vitev</a:t>
            </a:r>
            <a:r>
              <a:rPr lang="en-US" sz="1200" dirty="0"/>
              <a:t>, &amp; M. D. Sievert </a:t>
            </a:r>
          </a:p>
          <a:p>
            <a:pPr algn="ctr"/>
            <a:r>
              <a:rPr lang="en-US" sz="1200" dirty="0" err="1"/>
              <a:t>Phys.Rev.D</a:t>
            </a:r>
            <a:r>
              <a:rPr lang="en-US" sz="1200" dirty="0"/>
              <a:t> 104 (2021)</a:t>
            </a:r>
          </a:p>
          <a:p>
            <a:pPr algn="ctr"/>
            <a:r>
              <a:rPr lang="en-US" sz="1200" dirty="0">
                <a:hlinkClick r:id="rId7"/>
              </a:rPr>
              <a:t>(arXiv:2104.09513)</a:t>
            </a:r>
            <a:endParaRPr lang="en-US" sz="12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PlaceHolder 1"/>
          <p:cNvSpPr>
            <a:spLocks noGrp="1"/>
          </p:cNvSpPr>
          <p:nvPr>
            <p:ph type="title"/>
          </p:nvPr>
        </p:nvSpPr>
        <p:spPr>
          <a:xfrm>
            <a:off x="838079" y="61200"/>
            <a:ext cx="10578065" cy="110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strike="noStrike" spc="-1" dirty="0">
                <a:solidFill>
                  <a:srgbClr val="000000"/>
                </a:solidFill>
                <a:latin typeface="Open Sans"/>
                <a:ea typeface="Open Sans"/>
              </a:rPr>
              <a:t>All Diagrams</a:t>
            </a:r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6FD57B0-09D9-D576-ACC3-18C8C9B383CA}"/>
              </a:ext>
            </a:extLst>
          </p:cNvPr>
          <p:cNvCxnSpPr>
            <a:cxnSpLocks/>
          </p:cNvCxnSpPr>
          <p:nvPr/>
        </p:nvCxnSpPr>
        <p:spPr>
          <a:xfrm flipV="1">
            <a:off x="3953164" y="1334476"/>
            <a:ext cx="0" cy="501534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diagram of a line with circles and a cross&#10;&#10;Description automatically generated with medium confidence">
            <a:extLst>
              <a:ext uri="{FF2B5EF4-FFF2-40B4-BE49-F238E27FC236}">
                <a16:creationId xmlns:a16="http://schemas.microsoft.com/office/drawing/2014/main" id="{96A5D243-5B14-EED1-4D68-12C56D5845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42" y="1288490"/>
            <a:ext cx="2905125" cy="1400175"/>
          </a:xfrm>
          <a:prstGeom prst="rect">
            <a:avLst/>
          </a:prstGeom>
        </p:spPr>
      </p:pic>
      <p:pic>
        <p:nvPicPr>
          <p:cNvPr id="20" name="Picture 19" descr="A diagram of a line with circles and a line with a letter&#10;&#10;Description automatically generated with medium confidence">
            <a:extLst>
              <a:ext uri="{FF2B5EF4-FFF2-40B4-BE49-F238E27FC236}">
                <a16:creationId xmlns:a16="http://schemas.microsoft.com/office/drawing/2014/main" id="{357C603C-3164-BCE6-8A0E-BA7A5FB45C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115" y="1229807"/>
            <a:ext cx="2831770" cy="1298470"/>
          </a:xfrm>
          <a:prstGeom prst="rect">
            <a:avLst/>
          </a:prstGeom>
        </p:spPr>
      </p:pic>
      <p:pic>
        <p:nvPicPr>
          <p:cNvPr id="22" name="Picture 21" descr="A diagram of a plane&#10;&#10;Description automatically generated with medium confidence">
            <a:extLst>
              <a:ext uri="{FF2B5EF4-FFF2-40B4-BE49-F238E27FC236}">
                <a16:creationId xmlns:a16="http://schemas.microsoft.com/office/drawing/2014/main" id="{DFCBA476-2FB9-61F6-70EB-FBB95DEEAF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430" y="1229809"/>
            <a:ext cx="4917604" cy="1298468"/>
          </a:xfrm>
          <a:prstGeom prst="rect">
            <a:avLst/>
          </a:prstGeom>
        </p:spPr>
      </p:pic>
      <p:pic>
        <p:nvPicPr>
          <p:cNvPr id="24" name="Picture 23" descr="A diagram of a physics experiment&#10;&#10;Description automatically generated">
            <a:extLst>
              <a:ext uri="{FF2B5EF4-FFF2-40B4-BE49-F238E27FC236}">
                <a16:creationId xmlns:a16="http://schemas.microsoft.com/office/drawing/2014/main" id="{89E04FDF-480B-D708-C4F2-4A41380B71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41" y="2688665"/>
            <a:ext cx="2905121" cy="1485256"/>
          </a:xfrm>
          <a:prstGeom prst="rect">
            <a:avLst/>
          </a:prstGeom>
        </p:spPr>
      </p:pic>
      <p:pic>
        <p:nvPicPr>
          <p:cNvPr id="26" name="Picture 25" descr="A diagram of a cylinder with a number of springs&#10;&#10;Description automatically generated">
            <a:extLst>
              <a:ext uri="{FF2B5EF4-FFF2-40B4-BE49-F238E27FC236}">
                <a16:creationId xmlns:a16="http://schemas.microsoft.com/office/drawing/2014/main" id="{FAE88CDA-32B0-00CA-D675-4BC6113C78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115" y="2528278"/>
            <a:ext cx="2945312" cy="1148070"/>
          </a:xfrm>
          <a:prstGeom prst="rect">
            <a:avLst/>
          </a:prstGeom>
        </p:spPr>
      </p:pic>
      <p:pic>
        <p:nvPicPr>
          <p:cNvPr id="28" name="Picture 27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D2AAAE44-CCA7-7677-4C51-A7AA47D870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426" y="2528277"/>
            <a:ext cx="4923255" cy="1148070"/>
          </a:xfrm>
          <a:prstGeom prst="rect">
            <a:avLst/>
          </a:prstGeom>
        </p:spPr>
      </p:pic>
      <p:pic>
        <p:nvPicPr>
          <p:cNvPr id="30" name="Picture 29" descr="A diagram of a physics equation&#10;&#10;Description automatically generated">
            <a:extLst>
              <a:ext uri="{FF2B5EF4-FFF2-40B4-BE49-F238E27FC236}">
                <a16:creationId xmlns:a16="http://schemas.microsoft.com/office/drawing/2014/main" id="{92407BAA-8EC3-3AD3-9628-B637F2B01B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115" y="3844812"/>
            <a:ext cx="2940690" cy="1447624"/>
          </a:xfrm>
          <a:prstGeom prst="rect">
            <a:avLst/>
          </a:prstGeom>
        </p:spPr>
      </p:pic>
      <p:pic>
        <p:nvPicPr>
          <p:cNvPr id="32" name="Picture 31" descr="A diagram of a plane&#10;&#10;Description automatically generated with medium confidence">
            <a:extLst>
              <a:ext uri="{FF2B5EF4-FFF2-40B4-BE49-F238E27FC236}">
                <a16:creationId xmlns:a16="http://schemas.microsoft.com/office/drawing/2014/main" id="{00F533F6-670D-DC41-16DF-0B36331A99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880" y="3844811"/>
            <a:ext cx="4923255" cy="1050975"/>
          </a:xfrm>
          <a:prstGeom prst="rect">
            <a:avLst/>
          </a:prstGeom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1616EBB-380A-E67C-2719-67D024F4083F}"/>
              </a:ext>
            </a:extLst>
          </p:cNvPr>
          <p:cNvSpPr/>
          <p:nvPr/>
        </p:nvSpPr>
        <p:spPr>
          <a:xfrm>
            <a:off x="757693" y="4838128"/>
            <a:ext cx="2539461" cy="10572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Born &amp; Double-Born Momentum Broadening Diagrams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7796AD9-C9ED-140F-CCC3-F1685918A40C}"/>
              </a:ext>
            </a:extLst>
          </p:cNvPr>
          <p:cNvSpPr/>
          <p:nvPr/>
        </p:nvSpPr>
        <p:spPr>
          <a:xfrm>
            <a:off x="7989767" y="5366765"/>
            <a:ext cx="2539461" cy="10572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Born &amp; Double-Born Radiation Diagrams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33FCAA60-47CC-BC8E-4E42-5E83E7DB3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07962" y="6250363"/>
            <a:ext cx="518067" cy="382075"/>
          </a:xfrm>
        </p:spPr>
        <p:txBody>
          <a:bodyPr/>
          <a:lstStyle/>
          <a:p>
            <a:fld id="{A590F99D-B8A0-4BE3-9F19-B317F9EEDAC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1805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numbers and dots&#10;&#10;Description automatically generated">
            <a:extLst>
              <a:ext uri="{FF2B5EF4-FFF2-40B4-BE49-F238E27FC236}">
                <a16:creationId xmlns:a16="http://schemas.microsoft.com/office/drawing/2014/main" id="{AEE8AA84-75E8-4EEB-4CCA-0F544B25FE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747" y="1057225"/>
            <a:ext cx="2272811" cy="1402267"/>
          </a:xfrm>
          <a:prstGeom prst="rect">
            <a:avLst/>
          </a:prstGeom>
        </p:spPr>
      </p:pic>
      <p:pic>
        <p:nvPicPr>
          <p:cNvPr id="6" name="Picture 5" descr="A colorful circular object with a green arrow pointing to the center&#10;&#10;Description automatically generated">
            <a:extLst>
              <a:ext uri="{FF2B5EF4-FFF2-40B4-BE49-F238E27FC236}">
                <a16:creationId xmlns:a16="http://schemas.microsoft.com/office/drawing/2014/main" id="{F93A682F-45F3-A180-2737-05A08783D6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0" r="18338"/>
          <a:stretch/>
        </p:blipFill>
        <p:spPr>
          <a:xfrm>
            <a:off x="71843" y="1043450"/>
            <a:ext cx="1955870" cy="19157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D78AE4-391D-8C41-70D3-0324AACA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Drift Survive Event Averaging?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5714E6-3DD1-E189-B092-5BC340D842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762" y="1825625"/>
            <a:ext cx="4530038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Naively, one might expect cancellation via event averaging</a:t>
            </a:r>
          </a:p>
          <a:p>
            <a:r>
              <a:rPr lang="en-US" dirty="0"/>
              <a:t>Coupling to event anisotropic flow shown in </a:t>
            </a:r>
            <a:r>
              <a:rPr lang="en-US" dirty="0" err="1"/>
              <a:t>glauber</a:t>
            </a:r>
            <a:r>
              <a:rPr lang="en-US" dirty="0"/>
              <a:t> elliptic geometry to preserve effect</a:t>
            </a:r>
          </a:p>
          <a:p>
            <a:pPr lvl="1"/>
            <a:r>
              <a:rPr lang="en-US" dirty="0"/>
              <a:t>Fluctuating event plane, centrality</a:t>
            </a:r>
          </a:p>
          <a:p>
            <a:r>
              <a:rPr lang="en-US" dirty="0"/>
              <a:t>What about in realistic heavy ion collisions?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BE10AA-57B5-EA84-9CA7-0940D66CA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29</a:t>
            </a:fld>
            <a:endParaRPr lang="en-US"/>
          </a:p>
        </p:txBody>
      </p:sp>
      <p:sp>
        <p:nvSpPr>
          <p:cNvPr id="12" name="Arrow: Bent-Up 17">
            <a:extLst>
              <a:ext uri="{FF2B5EF4-FFF2-40B4-BE49-F238E27FC236}">
                <a16:creationId xmlns:a16="http://schemas.microsoft.com/office/drawing/2014/main" id="{0CA67ADB-A3FB-6316-8581-620F31FFF710}"/>
              </a:ext>
            </a:extLst>
          </p:cNvPr>
          <p:cNvSpPr/>
          <p:nvPr/>
        </p:nvSpPr>
        <p:spPr>
          <a:xfrm rot="12085220" flipH="1">
            <a:off x="5392953" y="2373653"/>
            <a:ext cx="485703" cy="698645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8C0B42"/>
          </a:solidFill>
          <a:ln>
            <a:solidFill>
              <a:srgbClr val="3D0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 dirty="0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695B1FC3-AB05-A64F-AFE4-717C1D064B37}"/>
              </a:ext>
            </a:extLst>
          </p:cNvPr>
          <p:cNvSpPr/>
          <p:nvPr/>
        </p:nvSpPr>
        <p:spPr>
          <a:xfrm>
            <a:off x="2134086" y="2000677"/>
            <a:ext cx="410525" cy="3084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47A014AA-2044-959A-399F-59088E9848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316" y="2459492"/>
            <a:ext cx="2102937" cy="1298873"/>
          </a:xfrm>
          <a:prstGeom prst="rect">
            <a:avLst/>
          </a:prstGeom>
        </p:spPr>
      </p:pic>
      <p:pic>
        <p:nvPicPr>
          <p:cNvPr id="17" name="Picture 1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CE74E67E-6B50-CD4A-E7B0-3BE5D4A90E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155" y="3870683"/>
            <a:ext cx="4742607" cy="293018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1A2DB80-E304-A870-C3FA-F870D96D1218}"/>
              </a:ext>
            </a:extLst>
          </p:cNvPr>
          <p:cNvGrpSpPr/>
          <p:nvPr/>
        </p:nvGrpSpPr>
        <p:grpSpPr>
          <a:xfrm>
            <a:off x="274616" y="3758365"/>
            <a:ext cx="1649022" cy="1034935"/>
            <a:chOff x="274616" y="3758365"/>
            <a:chExt cx="1649022" cy="1034935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CB860A2-50DF-D08B-13C2-D343C3734138}"/>
                </a:ext>
              </a:extLst>
            </p:cNvPr>
            <p:cNvSpPr/>
            <p:nvPr/>
          </p:nvSpPr>
          <p:spPr>
            <a:xfrm>
              <a:off x="378691" y="3758365"/>
              <a:ext cx="1440873" cy="1034935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\documentclass{article}&#10;\usepackage{amsmath}&#10;\pagestyle{empty}&#10;\begin{document}&#10;&#10;$v_n^{hard}$&#10;&#10;&#10;&#10;\end{document}" title="IguanaTex Picture Display">
              <a:extLst>
                <a:ext uri="{FF2B5EF4-FFF2-40B4-BE49-F238E27FC236}">
                  <a16:creationId xmlns:a16="http://schemas.microsoft.com/office/drawing/2014/main" id="{D15EA92E-F14B-D432-D87C-BBA9A86DF7C8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032" y="4423421"/>
              <a:ext cx="556190" cy="27885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9182F8F-BADA-FEAC-F64D-D9BB099523AD}"/>
                </a:ext>
              </a:extLst>
            </p:cNvPr>
            <p:cNvSpPr txBox="1"/>
            <p:nvPr/>
          </p:nvSpPr>
          <p:spPr>
            <a:xfrm>
              <a:off x="274616" y="3777090"/>
              <a:ext cx="16490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Harmonic</a:t>
              </a:r>
            </a:p>
            <a:p>
              <a:pPr algn="ctr"/>
              <a:r>
                <a:rPr lang="en-US" dirty="0"/>
                <a:t>Analogous to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30A536-F31C-86D0-062E-43280E8CFCF4}"/>
              </a:ext>
            </a:extLst>
          </p:cNvPr>
          <p:cNvSpPr/>
          <p:nvPr/>
        </p:nvSpPr>
        <p:spPr>
          <a:xfrm>
            <a:off x="10230917" y="457928"/>
            <a:ext cx="1683991" cy="97905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L. </a:t>
            </a:r>
            <a:r>
              <a:rPr lang="en-US" sz="1100" dirty="0" err="1"/>
              <a:t>Antiporda</a:t>
            </a:r>
            <a:r>
              <a:rPr lang="en-US" sz="1100" dirty="0"/>
              <a:t>, J. Bahder, H. Rahman </a:t>
            </a:r>
            <a:br>
              <a:rPr lang="en-US" sz="1100" dirty="0"/>
            </a:br>
            <a:r>
              <a:rPr lang="en-US" sz="1100" dirty="0"/>
              <a:t>&amp; M. D. Sievert</a:t>
            </a:r>
            <a:br>
              <a:rPr lang="en-US" sz="1100" dirty="0"/>
            </a:br>
            <a:r>
              <a:rPr lang="en-US" sz="1100" dirty="0" err="1"/>
              <a:t>Phys.Rev.D</a:t>
            </a:r>
            <a:r>
              <a:rPr lang="en-US" sz="1100" dirty="0"/>
              <a:t> 105 (2022)</a:t>
            </a:r>
            <a:br>
              <a:rPr lang="en-US" sz="1100" dirty="0"/>
            </a:br>
            <a:r>
              <a:rPr lang="en-US" sz="1100" dirty="0"/>
              <a:t>(</a:t>
            </a:r>
            <a:r>
              <a:rPr lang="en-US" sz="1100" dirty="0" err="1">
                <a:hlinkClick r:id="rId8"/>
              </a:rPr>
              <a:t>arXiv</a:t>
            </a:r>
            <a:r>
              <a:rPr lang="en-US" sz="1100" dirty="0">
                <a:hlinkClick r:id="rId8"/>
              </a:rPr>
              <a:t>: 2110.03590</a:t>
            </a:r>
            <a:r>
              <a:rPr lang="en-US" sz="1100" dirty="0"/>
              <a:t>)</a:t>
            </a:r>
          </a:p>
        </p:txBody>
      </p:sp>
      <p:sp>
        <p:nvSpPr>
          <p:cNvPr id="15" name="Arrow: Bent-Up 17">
            <a:extLst>
              <a:ext uri="{FF2B5EF4-FFF2-40B4-BE49-F238E27FC236}">
                <a16:creationId xmlns:a16="http://schemas.microsoft.com/office/drawing/2014/main" id="{08BB7487-BE90-09D0-1A49-6C3AFEC7956C}"/>
              </a:ext>
            </a:extLst>
          </p:cNvPr>
          <p:cNvSpPr/>
          <p:nvPr/>
        </p:nvSpPr>
        <p:spPr>
          <a:xfrm rot="5400000">
            <a:off x="1082857" y="5003049"/>
            <a:ext cx="485703" cy="551861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8C0B42"/>
          </a:solidFill>
          <a:ln>
            <a:solidFill>
              <a:srgbClr val="3D0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 dirty="0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34177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E9B0A3D-E563-5D7F-F91E-9F3B4F2F3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State of Hard Probe Tomography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9F5C156-62DC-7AB9-E57F-24E90297DE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371600"/>
            <a:ext cx="5545491" cy="48053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Delivery of hard probe tomography lackluster</a:t>
            </a:r>
          </a:p>
          <a:p>
            <a:pPr lvl="1"/>
            <a:r>
              <a:rPr lang="en-US" dirty="0"/>
              <a:t>Many microscopic models obtain results similar to data (e.g. </a:t>
            </a:r>
            <a:r>
              <a:rPr lang="en-US" dirty="0" err="1"/>
              <a:t>ch.</a:t>
            </a:r>
            <a:r>
              <a:rPr lang="en-US" dirty="0"/>
              <a:t> had. R_AA)</a:t>
            </a:r>
          </a:p>
          <a:p>
            <a:r>
              <a:rPr lang="en-US" dirty="0"/>
              <a:t>Two options for successful hard probe tomography</a:t>
            </a:r>
          </a:p>
          <a:p>
            <a:pPr lvl="1"/>
            <a:r>
              <a:rPr lang="en-US" dirty="0"/>
              <a:t>More discriminating observables (EECs?, jet substructure?)</a:t>
            </a:r>
          </a:p>
          <a:p>
            <a:pPr lvl="1"/>
            <a:r>
              <a:rPr lang="en-US" dirty="0"/>
              <a:t>More discriminating regions of phase space (e.g. &lt; 10 GeV)</a:t>
            </a:r>
          </a:p>
          <a:p>
            <a:r>
              <a:rPr lang="en-US" dirty="0"/>
              <a:t>Both require new precision perturbative calculations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F602771-778D-A53C-980D-815D3775A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3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1428B58-14A2-3E2A-EECB-9BF6197CA601}"/>
              </a:ext>
            </a:extLst>
          </p:cNvPr>
          <p:cNvGrpSpPr/>
          <p:nvPr/>
        </p:nvGrpSpPr>
        <p:grpSpPr>
          <a:xfrm>
            <a:off x="6383690" y="1054957"/>
            <a:ext cx="5918038" cy="5602231"/>
            <a:chOff x="6273962" y="1054957"/>
            <a:chExt cx="5918038" cy="560223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68070B0-DAD7-6EC9-C9E8-3B692DF74C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73962" y="1054957"/>
              <a:ext cx="5641499" cy="5602231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54A3F9E-1E82-5EA3-3E7D-81F5CB51E872}"/>
                </a:ext>
              </a:extLst>
            </p:cNvPr>
            <p:cNvSpPr txBox="1"/>
            <p:nvPr/>
          </p:nvSpPr>
          <p:spPr>
            <a:xfrm>
              <a:off x="10131552" y="6287856"/>
              <a:ext cx="2060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linkClick r:id="rId4"/>
                </a:rPr>
                <a:t>arXiv:2405.10785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398103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Diagonal Corners Rounded 10">
            <a:extLst>
              <a:ext uri="{FF2B5EF4-FFF2-40B4-BE49-F238E27FC236}">
                <a16:creationId xmlns:a16="http://schemas.microsoft.com/office/drawing/2014/main" id="{4EC313CE-33E6-E53B-D904-7394CFFD11C4}"/>
              </a:ext>
            </a:extLst>
          </p:cNvPr>
          <p:cNvSpPr/>
          <p:nvPr/>
        </p:nvSpPr>
        <p:spPr>
          <a:xfrm flipH="1">
            <a:off x="310896" y="1280160"/>
            <a:ext cx="6035364" cy="2679192"/>
          </a:xfrm>
          <a:prstGeom prst="round2DiagRect">
            <a:avLst>
              <a:gd name="adj1" fmla="val 16667"/>
              <a:gd name="adj2" fmla="val 11407"/>
            </a:avLst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6BE4D3-9F06-7B2B-800A-146C2AB16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Loss Effects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821DE4-A19E-068B-DB89-7D0ACBD6F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30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D771C2A-CFEF-0339-EC6D-5A210B6F62CB}"/>
              </a:ext>
            </a:extLst>
          </p:cNvPr>
          <p:cNvSpPr txBox="1">
            <a:spLocks/>
          </p:cNvSpPr>
          <p:nvPr/>
        </p:nvSpPr>
        <p:spPr>
          <a:xfrm>
            <a:off x="1764792" y="1387475"/>
            <a:ext cx="3054096" cy="515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Radiative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9A234B2-A62E-2550-B202-AE9A7DD59DDD}"/>
              </a:ext>
            </a:extLst>
          </p:cNvPr>
          <p:cNvSpPr txBox="1">
            <a:spLocks/>
          </p:cNvSpPr>
          <p:nvPr/>
        </p:nvSpPr>
        <p:spPr>
          <a:xfrm>
            <a:off x="6838950" y="1387475"/>
            <a:ext cx="4325874" cy="515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Collisional</a:t>
            </a:r>
          </a:p>
        </p:txBody>
      </p:sp>
      <p:pic>
        <p:nvPicPr>
          <p:cNvPr id="6" name="Picture 5" descr="\documentclass{article}&#10;\usepackage{amsmath}&#10;\pagestyle{empty}&#10;\begin{document}&#10;&#10;\begin{align} &#10;    &amp; \frac{dE}{d\ell} = &#10;    % - \grad_{L} \Bigg(\frac{2 C_R \alpha_s}{\pi} \frac{L}{\lambda} E &#10;    - \frac{d}{dL} \Bigg(\frac{2 C_R \alpha_s}{\pi} \frac{L}{\lambda} E &#10; %   \notag \\&#10;    %&amp; \hspace{1cm} \times &#10; \int_{{k}_{min}}^{{k}_{max}} \frac{dk}{k}  \; \int_0^{q_{max}} dq \, q \int_0^{2\pi} d\phi  \notag \\&#10;    &amp; \hspace{1cm} \times &#10;    \frac{\mu^2}{\pi (q^2 + \mu^2)^2} \frac{2 \mathbf{k}\cdot\mathbf{q} \, (\mathbf{k} - \mathbf{q})^2 L^2}{16 x^2 E^2 + (\mathbf{k} - \mathbf{q})^4 L^2} \Bigg)_{L=\ell} \notag &#10;\end{align}&#10;&#10;&#10;\end{document}" title="IguanaTex Picture Display">
            <a:extLst>
              <a:ext uri="{FF2B5EF4-FFF2-40B4-BE49-F238E27FC236}">
                <a16:creationId xmlns:a16="http://schemas.microsoft.com/office/drawing/2014/main" id="{A8137CAF-F27F-B179-40FD-C6B1CE1E08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60" y="2192849"/>
            <a:ext cx="5484330" cy="1492183"/>
          </a:xfrm>
          <a:prstGeom prst="rect">
            <a:avLst/>
          </a:prstGeom>
        </p:spPr>
      </p:pic>
      <p:pic>
        <p:nvPicPr>
          <p:cNvPr id="7" name="Picture 6" descr="\documentclass{article}&#10;\usepackage{amsmath}&#10;\pagestyle{empty}&#10;\begin{document}&#10;&#10;\begin{align} &#10;    &amp; \frac{dE}{d\ell} = - C_R \frac{1}{2} \mu^2 \ln\left( 2^{\frac{N_f}{2(6+N_f)}} 0.920 \frac{\sqrt{3ET}}{\mu} \right)\notag&#10;\end{align}&#10;&#10;&#10;&#10;&#10;\end{document}" title="IguanaTex Picture Display">
            <a:extLst>
              <a:ext uri="{FF2B5EF4-FFF2-40B4-BE49-F238E27FC236}">
                <a16:creationId xmlns:a16="http://schemas.microsoft.com/office/drawing/2014/main" id="{E3BDB91D-0275-2956-3DFC-60FB0683D97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746" y="2121408"/>
            <a:ext cx="4718854" cy="7815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C0EDCA4-6D8B-684B-F591-B1898CE2DFC5}"/>
              </a:ext>
            </a:extLst>
          </p:cNvPr>
          <p:cNvSpPr txBox="1"/>
          <p:nvPr/>
        </p:nvSpPr>
        <p:spPr>
          <a:xfrm>
            <a:off x="723780" y="4053151"/>
            <a:ext cx="5125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Single Emission GLV @ 1</a:t>
            </a:r>
            <a:r>
              <a:rPr lang="en-US" baseline="30000" dirty="0"/>
              <a:t>st</a:t>
            </a:r>
            <a:r>
              <a:rPr lang="en-US" dirty="0"/>
              <a:t> order in opacity w/ finite kinematic bounds (q, k)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Interpolated tabulated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Gyulassy</a:t>
            </a:r>
            <a:r>
              <a:rPr lang="en-US" dirty="0"/>
              <a:t>, </a:t>
            </a:r>
            <a:r>
              <a:rPr lang="en-US" dirty="0" err="1"/>
              <a:t>Levai</a:t>
            </a:r>
            <a:r>
              <a:rPr lang="en-US" dirty="0"/>
              <a:t>, </a:t>
            </a:r>
            <a:r>
              <a:rPr lang="en-US" dirty="0" err="1"/>
              <a:t>Vitev</a:t>
            </a:r>
            <a:r>
              <a:rPr lang="en-US" dirty="0"/>
              <a:t> (2000) </a:t>
            </a:r>
            <a:r>
              <a:rPr lang="en-US" dirty="0">
                <a:hlinkClick r:id="rId6"/>
              </a:rPr>
              <a:t>(arXiv:0006010)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7634F6-2D3C-86F9-4280-CACF9015DDB8}"/>
              </a:ext>
            </a:extLst>
          </p:cNvPr>
          <p:cNvSpPr txBox="1"/>
          <p:nvPr/>
        </p:nvSpPr>
        <p:spPr>
          <a:xfrm>
            <a:off x="6346260" y="4053150"/>
            <a:ext cx="5125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Braaten &amp; </a:t>
            </a:r>
            <a:r>
              <a:rPr lang="en-US" dirty="0" err="1"/>
              <a:t>Thoma</a:t>
            </a:r>
            <a:r>
              <a:rPr lang="en-US" dirty="0"/>
              <a:t> (1991) </a:t>
            </a:r>
            <a:r>
              <a:rPr lang="en-US" dirty="0">
                <a:hlinkClick r:id="rId7"/>
              </a:rPr>
              <a:t>(iNSPIRE:317898)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Light quarks: E &gt;&gt; m^2/T regime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Gluons: CA/CF = 9/4 </a:t>
            </a:r>
            <a:r>
              <a:rPr lang="en-US" dirty="0">
                <a:hlinkClick r:id="rId8"/>
              </a:rPr>
              <a:t>(arXiv:2305.13182)</a:t>
            </a:r>
            <a:endParaRPr lang="en-US" dirty="0"/>
          </a:p>
        </p:txBody>
      </p:sp>
      <p:sp>
        <p:nvSpPr>
          <p:cNvPr id="12" name="Rectangle: Diagonal Corners Rounded 11">
            <a:extLst>
              <a:ext uri="{FF2B5EF4-FFF2-40B4-BE49-F238E27FC236}">
                <a16:creationId xmlns:a16="http://schemas.microsoft.com/office/drawing/2014/main" id="{08850B9A-4C2E-3351-2B8D-746E08EE6295}"/>
              </a:ext>
            </a:extLst>
          </p:cNvPr>
          <p:cNvSpPr/>
          <p:nvPr/>
        </p:nvSpPr>
        <p:spPr>
          <a:xfrm flipH="1">
            <a:off x="6440142" y="1280160"/>
            <a:ext cx="5125680" cy="2679192"/>
          </a:xfrm>
          <a:prstGeom prst="round2DiagRect">
            <a:avLst>
              <a:gd name="adj1" fmla="val 16667"/>
              <a:gd name="adj2" fmla="val 11407"/>
            </a:avLst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B92106C-2791-1DE1-1C45-DEDDC6D703F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546" y="5421134"/>
            <a:ext cx="2336800" cy="955410"/>
          </a:xfrm>
          <a:prstGeom prst="rect">
            <a:avLst/>
          </a:prstGeom>
        </p:spPr>
      </p:pic>
      <p:pic>
        <p:nvPicPr>
          <p:cNvPr id="23" name="Picture 2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9E486F4-871D-26D1-CC85-08448A2B9E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952" y="5253480"/>
            <a:ext cx="2087390" cy="125243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0D3C4F7-E868-5C99-738C-BF615A1593BD}"/>
              </a:ext>
            </a:extLst>
          </p:cNvPr>
          <p:cNvSpPr txBox="1"/>
          <p:nvPr/>
        </p:nvSpPr>
        <p:spPr>
          <a:xfrm>
            <a:off x="2059709" y="5671127"/>
            <a:ext cx="89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E.g.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4B81B89-445C-50CC-E9EA-E12E696BC171}"/>
              </a:ext>
            </a:extLst>
          </p:cNvPr>
          <p:cNvSpPr txBox="1"/>
          <p:nvPr/>
        </p:nvSpPr>
        <p:spPr>
          <a:xfrm>
            <a:off x="7093527" y="5577840"/>
            <a:ext cx="89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E.g.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3A30559-69F0-4DF0-17B8-F880841B90BD}"/>
              </a:ext>
            </a:extLst>
          </p:cNvPr>
          <p:cNvSpPr/>
          <p:nvPr/>
        </p:nvSpPr>
        <p:spPr>
          <a:xfrm>
            <a:off x="4308449" y="6402578"/>
            <a:ext cx="245077" cy="245077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1D4D12E-98BC-284E-08E4-412E5A62F04B}"/>
              </a:ext>
            </a:extLst>
          </p:cNvPr>
          <p:cNvSpPr/>
          <p:nvPr/>
        </p:nvSpPr>
        <p:spPr>
          <a:xfrm>
            <a:off x="9312407" y="6260837"/>
            <a:ext cx="245077" cy="245077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943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F16EF-FE31-EAC0-F9FE-D3E110160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 Trajectories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A8D6019F-81EA-29E2-0ACF-CA57727A4C5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Approx. Binary collision density weighting of production points</a:t>
            </a:r>
          </a:p>
          <a:p>
            <a:r>
              <a:rPr lang="en-US" dirty="0"/>
              <a:t>Computed within QGP phase of hydro backgrounds</a:t>
            </a:r>
          </a:p>
          <a:p>
            <a:pPr lvl="1"/>
            <a:r>
              <a:rPr lang="en-US" dirty="0"/>
              <a:t>EL &amp; Drift cut off at T &lt; 155 MeV</a:t>
            </a:r>
          </a:p>
          <a:p>
            <a:pPr lvl="1"/>
            <a:r>
              <a:rPr lang="en-US" dirty="0"/>
              <a:t>Cuts off highest flow region!!!</a:t>
            </a:r>
          </a:p>
          <a:p>
            <a:r>
              <a:rPr lang="en-US" dirty="0"/>
              <a:t>Dynamic trajectories respond to medium flow</a:t>
            </a:r>
          </a:p>
          <a:p>
            <a:pPr lvl="1"/>
            <a:r>
              <a:rPr lang="en-US" dirty="0"/>
              <a:t>Deflections, zigzags, weirdness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C080B6-6FC1-774F-EDD9-9DFAA1B09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31</a:t>
            </a:fld>
            <a:endParaRPr lang="en-US"/>
          </a:p>
        </p:txBody>
      </p:sp>
      <p:pic>
        <p:nvPicPr>
          <p:cNvPr id="4" name="Content Placeholder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44072C3-E710-8F60-4264-E7C6DFAB8F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163" y="67796"/>
            <a:ext cx="3985606" cy="215619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4054B68-E97B-87C7-9223-76DF7818F759}"/>
              </a:ext>
            </a:extLst>
          </p:cNvPr>
          <p:cNvCxnSpPr>
            <a:cxnSpLocks/>
          </p:cNvCxnSpPr>
          <p:nvPr/>
        </p:nvCxnSpPr>
        <p:spPr>
          <a:xfrm>
            <a:off x="5679163" y="1762595"/>
            <a:ext cx="671722" cy="5095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65DDCFB-9405-635C-FA24-4333D42D32CB}"/>
              </a:ext>
            </a:extLst>
          </p:cNvPr>
          <p:cNvCxnSpPr>
            <a:cxnSpLocks/>
          </p:cNvCxnSpPr>
          <p:nvPr/>
        </p:nvCxnSpPr>
        <p:spPr>
          <a:xfrm flipH="1" flipV="1">
            <a:off x="7447086" y="628197"/>
            <a:ext cx="4744845" cy="20161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6C8D91-7606-E401-CF75-BB6FA3F16008}"/>
              </a:ext>
            </a:extLst>
          </p:cNvPr>
          <p:cNvCxnSpPr>
            <a:cxnSpLocks/>
          </p:cNvCxnSpPr>
          <p:nvPr/>
        </p:nvCxnSpPr>
        <p:spPr>
          <a:xfrm>
            <a:off x="9382990" y="1762595"/>
            <a:ext cx="2504104" cy="342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91F3A7-C062-2AFE-669C-75CCD916BAFC}"/>
              </a:ext>
            </a:extLst>
          </p:cNvPr>
          <p:cNvCxnSpPr>
            <a:cxnSpLocks/>
          </p:cNvCxnSpPr>
          <p:nvPr/>
        </p:nvCxnSpPr>
        <p:spPr>
          <a:xfrm flipV="1">
            <a:off x="8993194" y="330857"/>
            <a:ext cx="1227996" cy="1062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Content Placeholder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27857CB-AD17-5313-7698-F70D65F046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77" t="62163" r="5691" b="16467"/>
          <a:stretch/>
        </p:blipFill>
        <p:spPr>
          <a:xfrm>
            <a:off x="10221190" y="293218"/>
            <a:ext cx="1665904" cy="1811670"/>
          </a:xfrm>
          <a:prstGeom prst="rect">
            <a:avLst/>
          </a:prstGeom>
        </p:spPr>
      </p:pic>
      <p:pic>
        <p:nvPicPr>
          <p:cNvPr id="10" name="Content Placeholder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34C7BE7-29EC-FD6E-2DDF-3EC95E6D76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281" r="56826" b="19225"/>
          <a:stretch/>
        </p:blipFill>
        <p:spPr>
          <a:xfrm>
            <a:off x="6280438" y="2624654"/>
            <a:ext cx="5911493" cy="418480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C511A40-26F6-57C6-B405-B7B10E3E5CD2}"/>
              </a:ext>
            </a:extLst>
          </p:cNvPr>
          <p:cNvSpPr/>
          <p:nvPr/>
        </p:nvSpPr>
        <p:spPr>
          <a:xfrm>
            <a:off x="5679163" y="628197"/>
            <a:ext cx="1767923" cy="11417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2B64F3-48D2-A238-AAD3-A8FABEE9447D}"/>
              </a:ext>
            </a:extLst>
          </p:cNvPr>
          <p:cNvSpPr/>
          <p:nvPr/>
        </p:nvSpPr>
        <p:spPr>
          <a:xfrm>
            <a:off x="8993194" y="1387216"/>
            <a:ext cx="389796" cy="3826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7030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7DECA-EEED-19A3-005A-1E379380A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0" strike="noStrike" spc="-1" dirty="0">
                <a:solidFill>
                  <a:srgbClr val="000000"/>
                </a:solidFill>
                <a:latin typeface="Open Sans"/>
                <a:ea typeface="Open Sans"/>
              </a:rPr>
              <a:t>Parameter Fits</a:t>
            </a:r>
            <a:br>
              <a:rPr lang="en-US" sz="4400" b="0" strike="noStrike" spc="-1" dirty="0">
                <a:solidFill>
                  <a:srgbClr val="000000"/>
                </a:solidFill>
                <a:latin typeface="Open Sans"/>
                <a:ea typeface="Open Sans"/>
              </a:rPr>
            </a:br>
            <a:r>
              <a:rPr lang="en-US" sz="4400" b="0" strike="noStrike" spc="-1" dirty="0">
                <a:solidFill>
                  <a:srgbClr val="000000"/>
                </a:solidFill>
                <a:latin typeface="Open Sans"/>
                <a:ea typeface="Open Sans"/>
              </a:rPr>
              <a:t>&amp; Model Choices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ED37E-F419-6EDE-5176-5BB623E536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562547"/>
            <a:ext cx="5181600" cy="5614415"/>
          </a:xfrm>
        </p:spPr>
        <p:txBody>
          <a:bodyPr>
            <a:normAutofit/>
          </a:bodyPr>
          <a:lstStyle/>
          <a:p>
            <a:r>
              <a:rPr lang="en-US" dirty="0" err="1"/>
              <a:t>DukeQCD</a:t>
            </a:r>
            <a:r>
              <a:rPr lang="en-US" dirty="0"/>
              <a:t> “hic-</a:t>
            </a:r>
            <a:r>
              <a:rPr lang="en-US" dirty="0" err="1"/>
              <a:t>eventgen</a:t>
            </a:r>
            <a:r>
              <a:rPr lang="en-US" dirty="0"/>
              <a:t>” medium model parameters set by Bayesian parameter estimation</a:t>
            </a:r>
            <a:br>
              <a:rPr lang="en-US" dirty="0"/>
            </a:br>
            <a:r>
              <a:rPr lang="en-US" dirty="0">
                <a:hlinkClick r:id="rId2"/>
              </a:rPr>
              <a:t>(arXiv:1804.06469)</a:t>
            </a:r>
            <a:endParaRPr lang="en-US" dirty="0"/>
          </a:p>
          <a:p>
            <a:r>
              <a:rPr lang="en-US" dirty="0"/>
              <a:t>Pythia input + </a:t>
            </a:r>
            <a:r>
              <a:rPr lang="en-US" dirty="0" err="1"/>
              <a:t>pCNM</a:t>
            </a:r>
            <a:r>
              <a:rPr lang="en-US" dirty="0"/>
              <a:t> determines partonic spectra</a:t>
            </a:r>
          </a:p>
          <a:p>
            <a:r>
              <a:rPr lang="en-US" dirty="0"/>
              <a:t>Coupling from high </a:t>
            </a:r>
            <a:r>
              <a:rPr lang="en-US" dirty="0" err="1"/>
              <a:t>pT</a:t>
            </a:r>
            <a:r>
              <a:rPr lang="en-US" dirty="0"/>
              <a:t> RAA </a:t>
            </a:r>
            <a:br>
              <a:rPr lang="en-US" dirty="0"/>
            </a:br>
            <a:r>
              <a:rPr lang="en-US" dirty="0"/>
              <a:t>(30-50%) </a:t>
            </a:r>
          </a:p>
          <a:p>
            <a:r>
              <a:rPr lang="en-US" dirty="0"/>
              <a:t>Choice of fragmentation function fits</a:t>
            </a:r>
          </a:p>
          <a:p>
            <a:pPr lvl="1"/>
            <a:r>
              <a:rPr lang="en-US" dirty="0"/>
              <a:t>Large change to scale of results!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999B0-10B7-D9B0-262A-D1065A598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32</a:t>
            </a:fld>
            <a:endParaRPr lang="en-US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6C178B30-06B8-41AE-C467-D3D24F0B4325}"/>
              </a:ext>
            </a:extLst>
          </p:cNvPr>
          <p:cNvGraphicFramePr/>
          <p:nvPr/>
        </p:nvGraphicFramePr>
        <p:xfrm>
          <a:off x="478536" y="1609344"/>
          <a:ext cx="6937248" cy="561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82976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>
            <a:extLst>
              <a:ext uri="{FF2B5EF4-FFF2-40B4-BE49-F238E27FC236}">
                <a16:creationId xmlns:a16="http://schemas.microsoft.com/office/drawing/2014/main" id="{6C59C474-68BB-82B8-FE4C-F1F6AAB87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628" y="1057225"/>
            <a:ext cx="4783173" cy="413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82BB6F-92C1-D94F-C2FE-65DBDAD5A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can delta </a:t>
            </a:r>
            <a:r>
              <a:rPr lang="en-US" dirty="0" err="1"/>
              <a:t>v</a:t>
            </a:r>
            <a:r>
              <a:rPr lang="en-US" baseline="-25000" dirty="0" err="1"/>
              <a:t>n</a:t>
            </a:r>
            <a:r>
              <a:rPr lang="en-US" dirty="0"/>
              <a:t> increase after fragmentation?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B5D83-2F3D-D1A1-323F-8A154F33CF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79086" y="5242880"/>
            <a:ext cx="5181600" cy="1683119"/>
          </a:xfrm>
        </p:spPr>
        <p:txBody>
          <a:bodyPr>
            <a:normAutofit/>
          </a:bodyPr>
          <a:lstStyle/>
          <a:p>
            <a:r>
              <a:rPr lang="en-US" dirty="0"/>
              <a:t>Deflections increase v</a:t>
            </a:r>
            <a:r>
              <a:rPr lang="en-US" baseline="-25000" dirty="0"/>
              <a:t>2</a:t>
            </a:r>
            <a:r>
              <a:rPr lang="en-US" dirty="0"/>
              <a:t> on average, but some deflections decrease v</a:t>
            </a:r>
            <a:r>
              <a:rPr lang="en-US" baseline="-25000" dirty="0"/>
              <a:t>2</a:t>
            </a:r>
            <a:r>
              <a:rPr lang="en-US" dirty="0"/>
              <a:t> (relative to energy loss alone)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FEF9AB-59A7-78F8-0628-4D028E67F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33</a:t>
            </a:fld>
            <a:endParaRPr lang="en-US"/>
          </a:p>
        </p:txBody>
      </p:sp>
      <p:pic>
        <p:nvPicPr>
          <p:cNvPr id="1033" name="Picture 9">
            <a:extLst>
              <a:ext uri="{FF2B5EF4-FFF2-40B4-BE49-F238E27FC236}">
                <a16:creationId xmlns:a16="http://schemas.microsoft.com/office/drawing/2014/main" id="{D380957F-7235-F7AB-705E-2B7A18B27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57225"/>
            <a:ext cx="5212548" cy="413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B65FA71-75FE-A0EB-764D-21A03F8494D5}"/>
              </a:ext>
            </a:extLst>
          </p:cNvPr>
          <p:cNvSpPr txBox="1">
            <a:spLocks/>
          </p:cNvSpPr>
          <p:nvPr/>
        </p:nvSpPr>
        <p:spPr>
          <a:xfrm>
            <a:off x="7010400" y="5242879"/>
            <a:ext cx="5181600" cy="16831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Fragmentation increases the relative correlation of deflections to flow, despite decreasing the average magnitude</a:t>
            </a:r>
          </a:p>
        </p:txBody>
      </p:sp>
    </p:spTree>
    <p:extLst>
      <p:ext uri="{BB962C8B-B14F-4D97-AF65-F5344CB8AC3E}">
        <p14:creationId xmlns:p14="http://schemas.microsoft.com/office/powerpoint/2010/main" val="15335255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2709B-56E0-5242-96C4-9F29E9FF5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Uniform Wigner Coalescence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E7E19A-12D5-D792-BBB7-0A9C61303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34</a:t>
            </a:fld>
            <a:endParaRPr lang="en-US"/>
          </a:p>
        </p:txBody>
      </p:sp>
      <p:pic>
        <p:nvPicPr>
          <p:cNvPr id="4" name="Picture 3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101F8493-1F37-1A8C-A892-1B9D98A6DA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861" y="5314570"/>
            <a:ext cx="2388267" cy="1478125"/>
          </a:xfrm>
          <a:prstGeom prst="rect">
            <a:avLst/>
          </a:prstGeom>
        </p:spPr>
      </p:pic>
      <p:pic>
        <p:nvPicPr>
          <p:cNvPr id="5" name="Picture 4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0707D7BF-5FE9-C5B1-79F5-FAAD099112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740" y="148438"/>
            <a:ext cx="1959831" cy="12129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16DC54-A3C8-53DB-7CF6-DC18FD5E69DB}"/>
              </a:ext>
            </a:extLst>
          </p:cNvPr>
          <p:cNvSpPr txBox="1"/>
          <p:nvPr/>
        </p:nvSpPr>
        <p:spPr>
          <a:xfrm>
            <a:off x="9443470" y="6294044"/>
            <a:ext cx="2489805" cy="3760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</a:t>
            </a:r>
            <a:r>
              <a:rPr lang="en-US" dirty="0" err="1">
                <a:hlinkClick r:id="rId8"/>
              </a:rPr>
              <a:t>arxiv:nucl-th</a:t>
            </a:r>
            <a:r>
              <a:rPr lang="en-US" dirty="0">
                <a:hlinkClick r:id="rId8"/>
              </a:rPr>
              <a:t>/0301093</a:t>
            </a:r>
            <a:r>
              <a:rPr lang="en-US" dirty="0"/>
              <a:t>)</a:t>
            </a:r>
          </a:p>
        </p:txBody>
      </p:sp>
      <p:pic>
        <p:nvPicPr>
          <p:cNvPr id="22" name="Picture 21" descr="\documentclass{article}&#10;\usepackage{amsmath}&#10;\pagestyle{empty}&#10;\begin{document}&#10;&#10;\begin{align}&#10;    \frac{dN_{h}}{d p_{h}d\phi_{h}} &amp;= g_{\pi}\frac{6\pi^2}{V\Delta_p^3}&#10;    \int d p_1 d\phi_1 \, d p_{2} d\phi_{2}  \notag \\&#10;    &amp;\hspace{1cm} \times \frac{dN_{hard}}{d p_1 d\phi_1} \: \frac{dN_{thermal}}{d p_{2}d\phi_{2}} \:&#10;    \delta^3 (\vec{p}_h - \vec{p}_1 - \vec{p}_{2} ) \notag \\&#10;    &amp;\hspace{1cm} \times \Theta(\Delta_p - |p_{T, 1} - p_{T, 2}|/2)\notag&#10;\end{align}&#10;&#10;&#10;\end{document}" title="IguanaTex Picture Display">
            <a:extLst>
              <a:ext uri="{FF2B5EF4-FFF2-40B4-BE49-F238E27FC236}">
                <a16:creationId xmlns:a16="http://schemas.microsoft.com/office/drawing/2014/main" id="{4AEE8D4C-F4F6-A1E2-AE27-9F489A5DCB6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180" y="4490712"/>
            <a:ext cx="5734095" cy="1708190"/>
          </a:xfrm>
          <a:prstGeom prst="rect">
            <a:avLst/>
          </a:prstGeom>
        </p:spPr>
      </p:pic>
      <p:pic>
        <p:nvPicPr>
          <p:cNvPr id="20" name="Picture 19" descr="\documentclass{article}&#10;\usepackage{amsmath}&#10;\pagestyle{empty}&#10;\begin{document}&#10;&#10;&#10;\begin{align}&#10;    \left| \mathcal{M}_{q\bar{q}\to h} \right|^2 &amp;=&#10;    \int d^3 \Big( p_{q} , p_{\bar{q}} , p_q^\prime , p_{\bar{q}}^\prime \Big) \:&#10;    %&#10;    \Big[&#10;    \Psi_{h \rightarrow q \bar{q}} (p_q^\prime, ; p_h)&#10;    \Psi^*_{h \rightarrow q \bar{q}} (p_q, ; p_h)&#10;    \Big] \:&#10;    %&#10;    \Big[ J_q^* (p_q^\prime) J_q (p_q) \Big] \:&#10;    %&#10;    \Big[ J_{\bar q}^* (p_{\bar q}^\prime) J_{\bar q} (p_{\bar q}) \Big] \:&#10;    %&#10;    \notag \\ &amp; \hspace{1cm} \times&#10;    %&#10;    \delta^3 (\vec{p}_h - \vec{p}_q - \vec{p}_{\bar{q}})&#10;    \delta^3(\vec{p}_h - \vec{p}_{q}^\prime - \vec{p}_{\bar{q}}^\prime)\notag&#10;\end{align}&#10;&#10;\end{document}" title="IguanaTex Picture Display">
            <a:extLst>
              <a:ext uri="{FF2B5EF4-FFF2-40B4-BE49-F238E27FC236}">
                <a16:creationId xmlns:a16="http://schemas.microsoft.com/office/drawing/2014/main" id="{C171D23F-E7E2-AB16-4F1D-88E4506B549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22" y="1361399"/>
            <a:ext cx="10464001" cy="979809"/>
          </a:xfrm>
          <a:prstGeom prst="rect">
            <a:avLst/>
          </a:prstGeom>
        </p:spPr>
      </p:pic>
      <p:sp>
        <p:nvSpPr>
          <p:cNvPr id="12" name="Arrow: Curved Down 11">
            <a:extLst>
              <a:ext uri="{FF2B5EF4-FFF2-40B4-BE49-F238E27FC236}">
                <a16:creationId xmlns:a16="http://schemas.microsoft.com/office/drawing/2014/main" id="{D3F50BC2-547F-C9B4-A572-391057858E29}"/>
              </a:ext>
            </a:extLst>
          </p:cNvPr>
          <p:cNvSpPr/>
          <p:nvPr/>
        </p:nvSpPr>
        <p:spPr>
          <a:xfrm rot="5400000">
            <a:off x="10732415" y="1018849"/>
            <a:ext cx="1265274" cy="510362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8" name="Picture 17" descr="\documentclass{article}&#10;\usepackage{amsmath}&#10;\pagestyle{empty}&#10;\begin{document}&#10;&#10;\begin{align}&#10;    \frac{dN_h}{d^3 p_h} &amp;=&#10;    \int d^3 \Big( p_q , p_{\bar{q}} , x_q , x_{\bar q} \Big) \:&#10;    %&#10;    W_{h \rightarrow q \bar{q}} (p_q, x_q - x_{\bar q})&#10;    W_q ( p_q , x_q) \:&#10;    W_{\bar q} ( p_{\bar q} , x_{\bar q}) \:\:&#10;    \delta^3 (\vec{p}_h - p_q - p_{\bar{q}} )\notag&#10;\end{align}&#10;&#10;&#10;\end{document}" title="IguanaTex Picture Display">
            <a:extLst>
              <a:ext uri="{FF2B5EF4-FFF2-40B4-BE49-F238E27FC236}">
                <a16:creationId xmlns:a16="http://schemas.microsoft.com/office/drawing/2014/main" id="{59CABECC-476F-3E5C-94C6-B69EB61D4C6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22" y="2960609"/>
            <a:ext cx="9478094" cy="568381"/>
          </a:xfrm>
          <a:prstGeom prst="rect">
            <a:avLst/>
          </a:prstGeom>
        </p:spPr>
      </p:pic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8039F436-50B7-F3BF-3F17-F1FB283F01D7}"/>
              </a:ext>
            </a:extLst>
          </p:cNvPr>
          <p:cNvSpPr/>
          <p:nvPr/>
        </p:nvSpPr>
        <p:spPr>
          <a:xfrm rot="12934012" flipH="1">
            <a:off x="3797439" y="4210512"/>
            <a:ext cx="2205104" cy="510362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E7EE84-33E7-3AB9-EC9A-5FA26AE86C91}"/>
              </a:ext>
            </a:extLst>
          </p:cNvPr>
          <p:cNvSpPr txBox="1"/>
          <p:nvPr/>
        </p:nvSpPr>
        <p:spPr>
          <a:xfrm>
            <a:off x="2529368" y="3826202"/>
            <a:ext cx="1562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Choose uniform</a:t>
            </a:r>
          </a:p>
          <a:p>
            <a:r>
              <a:rPr lang="en-US" dirty="0"/>
              <a:t>Wigner distribution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CF97BA-8426-008A-14B9-06218826441D}"/>
              </a:ext>
            </a:extLst>
          </p:cNvPr>
          <p:cNvSpPr txBox="1"/>
          <p:nvPr/>
        </p:nvSpPr>
        <p:spPr>
          <a:xfrm>
            <a:off x="4688877" y="6069943"/>
            <a:ext cx="1562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Similar for gluons…</a:t>
            </a:r>
          </a:p>
        </p:txBody>
      </p:sp>
      <p:pic>
        <p:nvPicPr>
          <p:cNvPr id="25" name="Picture 24" descr="\documentclass{article}&#10;\usepackage{amsmath}&#10;\pagestyle{empty}&#10;\begin{document}&#10;&#10;$\frac{1}{e^{E/k_b T} \pm 1}$&#10;&#10;&#10;\end{document}" title="IguanaTex Picture Display">
            <a:extLst>
              <a:ext uri="{FF2B5EF4-FFF2-40B4-BE49-F238E27FC236}">
                <a16:creationId xmlns:a16="http://schemas.microsoft.com/office/drawing/2014/main" id="{EFEF250F-53A8-B53B-7D80-922CF9B04E5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2037" y="4056171"/>
            <a:ext cx="911238" cy="332190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03C184D-C140-93C8-AE49-A065E7F92F63}"/>
              </a:ext>
            </a:extLst>
          </p:cNvPr>
          <p:cNvCxnSpPr>
            <a:cxnSpLocks/>
          </p:cNvCxnSpPr>
          <p:nvPr/>
        </p:nvCxnSpPr>
        <p:spPr>
          <a:xfrm flipH="1">
            <a:off x="10003971" y="4490712"/>
            <a:ext cx="1349829" cy="6908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1BE7F80-0168-F51E-F98C-DAD744625F1D}"/>
              </a:ext>
            </a:extLst>
          </p:cNvPr>
          <p:cNvSpPr txBox="1"/>
          <p:nvPr/>
        </p:nvSpPr>
        <p:spPr>
          <a:xfrm>
            <a:off x="10688372" y="3405283"/>
            <a:ext cx="1510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Fermi / Bose Dist.</a:t>
            </a:r>
          </a:p>
        </p:txBody>
      </p:sp>
    </p:spTree>
    <p:extLst>
      <p:ext uri="{BB962C8B-B14F-4D97-AF65-F5344CB8AC3E}">
        <p14:creationId xmlns:p14="http://schemas.microsoft.com/office/powerpoint/2010/main" val="29235404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7BFB0-5873-3832-FCD6-0E3445CEC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Drift at the EIC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3D9F17-892D-25FA-B4D6-FB3C67769E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Cold nuclear matter anisotropies can couple similarly to QGP flow</a:t>
            </a:r>
          </a:p>
          <a:p>
            <a:pPr lvl="1"/>
            <a:r>
              <a:rPr lang="en-US" dirty="0"/>
              <a:t>“Spin flow”, gradients, etc.</a:t>
            </a:r>
          </a:p>
          <a:p>
            <a:r>
              <a:rPr lang="en-US" dirty="0"/>
              <a:t>Possible distinction between pre-equilibrium and equilibrium anisotropy</a:t>
            </a:r>
          </a:p>
          <a:p>
            <a:pPr lvl="1"/>
            <a:r>
              <a:rPr lang="en-US" dirty="0"/>
              <a:t>Could provide constraints on pre-equilibrium </a:t>
            </a:r>
            <a:r>
              <a:rPr lang="en-US" dirty="0" err="1"/>
              <a:t>qhat</a:t>
            </a:r>
            <a:endParaRPr lang="en-US" dirty="0"/>
          </a:p>
          <a:p>
            <a:r>
              <a:rPr lang="en-US" dirty="0"/>
              <a:t>Possible large impact on tomographic parameter extraction via hard probes</a:t>
            </a:r>
          </a:p>
          <a:p>
            <a:r>
              <a:rPr lang="en-US" dirty="0"/>
              <a:t>Comparative laboratory for jet substructure dispersion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36B75-B558-7B71-B8ED-3BA9E1196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35</a:t>
            </a:fld>
            <a:endParaRPr lang="en-US"/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F557DD80-52FC-845F-970A-B6FAFF9A0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6936" y="1302657"/>
            <a:ext cx="5354638" cy="2843213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27345C-E929-DA7B-CA40-42D13BEBEF83}"/>
              </a:ext>
            </a:extLst>
          </p:cNvPr>
          <p:cNvSpPr txBox="1"/>
          <p:nvPr/>
        </p:nvSpPr>
        <p:spPr>
          <a:xfrm>
            <a:off x="6818153" y="3776744"/>
            <a:ext cx="3316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(arXiv:1310.5028)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666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C8FD3-0873-AECB-00B9-40032B3D2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strike="noStrike" spc="-1" dirty="0">
                <a:solidFill>
                  <a:srgbClr val="000000"/>
                </a:solidFill>
                <a:latin typeface="Open Sans"/>
                <a:ea typeface="Open Sans"/>
              </a:rPr>
              <a:t>Anisotropic Jet Broadening: Jet Drift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020F76E-B4A0-3CCB-C6C9-AEF7BA1BE07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1825625"/>
                <a:ext cx="5181600" cy="216753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“Jet Drift”: Preferential broadening in direction of medium flow</a:t>
                </a:r>
              </a:p>
              <a:p>
                <a:r>
                  <a:rPr lang="en-US" dirty="0"/>
                  <a:t>Part of a "New" class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/>
                  <a:t> pQCD effects: </a:t>
                </a:r>
                <a:br>
                  <a:rPr lang="en-US" dirty="0"/>
                </a:br>
                <a:r>
                  <a:rPr lang="en-US" dirty="0"/>
                  <a:t>asymmetric / anisotropic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020F76E-B4A0-3CCB-C6C9-AEF7BA1BE0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1825625"/>
                <a:ext cx="5181600" cy="2167532"/>
              </a:xfrm>
              <a:blipFill>
                <a:blip r:embed="rId3"/>
                <a:stretch>
                  <a:fillRect l="-1882" t="-7022" b="-1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41D05B-2904-5939-1A1C-16E8BDD6A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0DFD4572-9C3F-77B4-D3B0-152E5DF60B4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819016" y="5475997"/>
            <a:ext cx="4921560" cy="627120"/>
          </a:xfrm>
          <a:prstGeom prst="rect">
            <a:avLst/>
          </a:prstGeom>
          <a:ln w="0">
            <a:noFill/>
          </a:ln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ACBA1F25-8FC5-5D52-B640-C03A9CE452E5}"/>
              </a:ext>
            </a:extLst>
          </p:cNvPr>
          <p:cNvSpPr/>
          <p:nvPr/>
        </p:nvSpPr>
        <p:spPr>
          <a:xfrm>
            <a:off x="4684176" y="5780917"/>
            <a:ext cx="594360" cy="33804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rgbClr val="3D0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287FBDC-C7AB-5562-41CF-6B2867586C8F}"/>
              </a:ext>
            </a:extLst>
          </p:cNvPr>
          <p:cNvSpPr/>
          <p:nvPr/>
        </p:nvSpPr>
        <p:spPr>
          <a:xfrm>
            <a:off x="6706296" y="5441797"/>
            <a:ext cx="1083600" cy="673920"/>
          </a:xfrm>
          <a:prstGeom prst="rect">
            <a:avLst/>
          </a:prstGeom>
          <a:solidFill>
            <a:srgbClr val="00B050">
              <a:alpha val="30000"/>
            </a:srgbClr>
          </a:solidFill>
          <a:ln>
            <a:solidFill>
              <a:srgbClr val="3D0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E73779F7-4489-A52D-26EA-1A69CCC81010}"/>
              </a:ext>
            </a:extLst>
          </p:cNvPr>
          <p:cNvSpPr/>
          <p:nvPr/>
        </p:nvSpPr>
        <p:spPr>
          <a:xfrm>
            <a:off x="5276376" y="5438197"/>
            <a:ext cx="1431720" cy="669240"/>
          </a:xfrm>
          <a:prstGeom prst="rect">
            <a:avLst/>
          </a:prstGeom>
          <a:solidFill>
            <a:srgbClr val="0070C0">
              <a:alpha val="30000"/>
            </a:srgbClr>
          </a:solidFill>
          <a:ln>
            <a:solidFill>
              <a:srgbClr val="3D0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C134B573-D583-51F1-1243-C1A005A295F9}"/>
              </a:ext>
            </a:extLst>
          </p:cNvPr>
          <p:cNvSpPr/>
          <p:nvPr/>
        </p:nvSpPr>
        <p:spPr>
          <a:xfrm>
            <a:off x="4014936" y="6399757"/>
            <a:ext cx="27954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chemeClr val="accent1"/>
                </a:solidFill>
                <a:latin typeface="Calibri"/>
                <a:ea typeface="DejaVu Sans"/>
              </a:rPr>
              <a:t>Energy suppressed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11823151-A765-03E6-24AC-BB39241B6D05}"/>
              </a:ext>
            </a:extLst>
          </p:cNvPr>
          <p:cNvSpPr/>
          <p:nvPr/>
        </p:nvSpPr>
        <p:spPr>
          <a:xfrm>
            <a:off x="7446456" y="3993157"/>
            <a:ext cx="197532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B050"/>
                </a:solidFill>
                <a:latin typeface="Calibri"/>
                <a:ea typeface="DejaVu Sans"/>
              </a:rPr>
              <a:t>Flow enhanced and flow direction controlled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0E09CAC1-C4EB-6404-8EB7-636DFF59B7D5}"/>
              </a:ext>
            </a:extLst>
          </p:cNvPr>
          <p:cNvSpPr/>
          <p:nvPr/>
        </p:nvSpPr>
        <p:spPr>
          <a:xfrm>
            <a:off x="6660575" y="6291037"/>
            <a:ext cx="3196657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70C0"/>
                </a:solidFill>
                <a:latin typeface="Calibri"/>
                <a:ea typeface="DejaVu Sans"/>
              </a:rPr>
              <a:t>Temperature/Density Enhanced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" name="Picture 20" descr="\documentclass{article}&#10;\usepackage{amsmath}&#10;\pagestyle{empty}&#10;\begin{document}&#10;&#10;$\frac{1}{\lambda} = \sigma \rho$&#10;&#10;$\rho \propto T^3$&#10;&#10;$\mu \propto T $&#10;&#10;&#10;\end{document}">
            <a:extLst>
              <a:ext uri="{FF2B5EF4-FFF2-40B4-BE49-F238E27FC236}">
                <a16:creationId xmlns:a16="http://schemas.microsoft.com/office/drawing/2014/main" id="{6DA68DC8-8651-D897-90E4-782BF1CC3D51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8370936" y="5164957"/>
            <a:ext cx="792720" cy="878040"/>
          </a:xfrm>
          <a:prstGeom prst="rect">
            <a:avLst/>
          </a:prstGeom>
          <a:ln w="0">
            <a:noFill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B59C066E-3877-8EC1-741E-CDBE2EDBA62D}"/>
                  </a:ext>
                </a:extLst>
              </p14:cNvPr>
              <p14:cNvContentPartPr/>
              <p14:nvPr/>
            </p14:nvContentPartPr>
            <p14:xfrm>
              <a:off x="6346325" y="6222208"/>
              <a:ext cx="262080" cy="18360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B59C066E-3877-8EC1-741E-CDBE2EDBA62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337325" y="6213208"/>
                <a:ext cx="279720" cy="20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ABC2D624-B653-C2B3-6F43-A90C99040853}"/>
                  </a:ext>
                </a:extLst>
              </p14:cNvPr>
              <p14:cNvContentPartPr/>
              <p14:nvPr/>
            </p14:nvContentPartPr>
            <p14:xfrm>
              <a:off x="7386365" y="4768528"/>
              <a:ext cx="385920" cy="4885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ABC2D624-B653-C2B3-6F43-A90C9904085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380251" y="4762408"/>
                <a:ext cx="398149" cy="50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950E91A3-3053-4416-6E3B-8A2497ECBC02}"/>
                  </a:ext>
                </a:extLst>
              </p14:cNvPr>
              <p14:cNvContentPartPr/>
              <p14:nvPr/>
            </p14:nvContentPartPr>
            <p14:xfrm>
              <a:off x="5073725" y="6232288"/>
              <a:ext cx="195840" cy="2322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950E91A3-3053-4416-6E3B-8A2497ECBC0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064725" y="6223288"/>
                <a:ext cx="213480" cy="249840"/>
              </a:xfrm>
              <a:prstGeom prst="rect">
                <a:avLst/>
              </a:prstGeom>
            </p:spPr>
          </p:pic>
        </mc:Fallback>
      </mc:AlternateContent>
      <p:pic>
        <p:nvPicPr>
          <p:cNvPr id="17" name="Content Placeholder 16" descr="A diagram of a ray of light&#10;&#10;Description automatically generated">
            <a:extLst>
              <a:ext uri="{FF2B5EF4-FFF2-40B4-BE49-F238E27FC236}">
                <a16:creationId xmlns:a16="http://schemas.microsoft.com/office/drawing/2014/main" id="{43FE2BCD-D84F-2CBA-2D6A-C84E9F5C8F0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12"/>
          <a:stretch>
            <a:fillRect/>
          </a:stretch>
        </p:blipFill>
        <p:spPr>
          <a:xfrm>
            <a:off x="269139" y="1825625"/>
            <a:ext cx="5181600" cy="3299145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80762A0-9A9A-C47D-7894-06ABE8F582D0}"/>
              </a:ext>
            </a:extLst>
          </p:cNvPr>
          <p:cNvSpPr/>
          <p:nvPr/>
        </p:nvSpPr>
        <p:spPr>
          <a:xfrm>
            <a:off x="10196136" y="5358969"/>
            <a:ext cx="1776960" cy="11869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b="1" u="sng" dirty="0"/>
              <a:t>Analytic </a:t>
            </a:r>
            <a:r>
              <a:rPr lang="en-US" sz="1100" b="1" u="sng" dirty="0" err="1"/>
              <a:t>Pheno</a:t>
            </a:r>
            <a:r>
              <a:rPr lang="en-US" sz="1100" b="1" u="sng" dirty="0"/>
              <a:t>.</a:t>
            </a:r>
          </a:p>
          <a:p>
            <a:pPr algn="ctr"/>
            <a:r>
              <a:rPr lang="en-US" sz="1100" dirty="0"/>
              <a:t>L. </a:t>
            </a:r>
            <a:r>
              <a:rPr lang="en-US" sz="1100" dirty="0" err="1"/>
              <a:t>Antiporda</a:t>
            </a:r>
            <a:r>
              <a:rPr lang="en-US" sz="1100" dirty="0"/>
              <a:t>, J. Bahder, H. Rahman </a:t>
            </a:r>
            <a:br>
              <a:rPr lang="en-US" sz="1100" dirty="0"/>
            </a:br>
            <a:r>
              <a:rPr lang="en-US" sz="1100" dirty="0"/>
              <a:t>&amp; M. D. Sievert</a:t>
            </a:r>
            <a:br>
              <a:rPr lang="en-US" sz="1100" dirty="0"/>
            </a:br>
            <a:r>
              <a:rPr lang="en-US" sz="1100" dirty="0" err="1"/>
              <a:t>Phys.Rev.D</a:t>
            </a:r>
            <a:r>
              <a:rPr lang="en-US" sz="1100" dirty="0"/>
              <a:t> 105 (2022)</a:t>
            </a:r>
            <a:br>
              <a:rPr lang="en-US" sz="1100" dirty="0"/>
            </a:br>
            <a:r>
              <a:rPr lang="en-US" sz="1100" dirty="0"/>
              <a:t>(</a:t>
            </a:r>
            <a:r>
              <a:rPr lang="en-US" sz="1100" dirty="0" err="1">
                <a:hlinkClick r:id="rId13"/>
              </a:rPr>
              <a:t>arXiv</a:t>
            </a:r>
            <a:r>
              <a:rPr lang="en-US" sz="1100" dirty="0">
                <a:hlinkClick r:id="rId13"/>
              </a:rPr>
              <a:t>: 2110.03590</a:t>
            </a:r>
            <a:r>
              <a:rPr lang="en-US" sz="11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09233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PlaceHolder 1"/>
          <p:cNvSpPr>
            <a:spLocks noGrp="1"/>
          </p:cNvSpPr>
          <p:nvPr>
            <p:ph type="title"/>
          </p:nvPr>
        </p:nvSpPr>
        <p:spPr>
          <a:xfrm>
            <a:off x="838079" y="61200"/>
            <a:ext cx="10578065" cy="110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 fontScale="90000"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pc="-1" dirty="0">
                <a:solidFill>
                  <a:srgbClr val="000000"/>
                </a:solidFill>
                <a:latin typeface="Open Sans"/>
                <a:ea typeface="Open Sans"/>
              </a:rPr>
              <a:t>Momentum Broadening &amp; Radiation in the Presence of Flow</a:t>
            </a:r>
            <a:endParaRPr lang="en-US" sz="4400" b="0" strike="noStrike" spc="-1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6FD57B0-09D9-D576-ACC3-18C8C9B383CA}"/>
              </a:ext>
            </a:extLst>
          </p:cNvPr>
          <p:cNvCxnSpPr>
            <a:cxnSpLocks/>
          </p:cNvCxnSpPr>
          <p:nvPr/>
        </p:nvCxnSpPr>
        <p:spPr>
          <a:xfrm flipV="1">
            <a:off x="6535497" y="852401"/>
            <a:ext cx="0" cy="501534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diagram of a line with circles and a cross&#10;&#10;Description automatically generated with medium confidence">
            <a:extLst>
              <a:ext uri="{FF2B5EF4-FFF2-40B4-BE49-F238E27FC236}">
                <a16:creationId xmlns:a16="http://schemas.microsoft.com/office/drawing/2014/main" id="{96A5D243-5B14-EED1-4D68-12C56D5845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42" y="1288490"/>
            <a:ext cx="2905125" cy="1400175"/>
          </a:xfrm>
          <a:prstGeom prst="rect">
            <a:avLst/>
          </a:prstGeom>
        </p:spPr>
      </p:pic>
      <p:pic>
        <p:nvPicPr>
          <p:cNvPr id="20" name="Picture 19" descr="A diagram of a line with circles and a line with a letter&#10;&#10;Description automatically generated with medium confidence">
            <a:extLst>
              <a:ext uri="{FF2B5EF4-FFF2-40B4-BE49-F238E27FC236}">
                <a16:creationId xmlns:a16="http://schemas.microsoft.com/office/drawing/2014/main" id="{357C603C-3164-BCE6-8A0E-BA7A5FB45C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367" y="756098"/>
            <a:ext cx="2831770" cy="1298470"/>
          </a:xfrm>
          <a:prstGeom prst="rect">
            <a:avLst/>
          </a:prstGeom>
        </p:spPr>
      </p:pic>
      <p:pic>
        <p:nvPicPr>
          <p:cNvPr id="22" name="Picture 21" descr="A diagram of a plane&#10;&#10;Description automatically generated with medium confidence">
            <a:extLst>
              <a:ext uri="{FF2B5EF4-FFF2-40B4-BE49-F238E27FC236}">
                <a16:creationId xmlns:a16="http://schemas.microsoft.com/office/drawing/2014/main" id="{DFCBA476-2FB9-61F6-70EB-FBB95DEEAF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23"/>
          <a:stretch/>
        </p:blipFill>
        <p:spPr>
          <a:xfrm>
            <a:off x="9743137" y="1215664"/>
            <a:ext cx="2442903" cy="1298468"/>
          </a:xfrm>
          <a:prstGeom prst="rect">
            <a:avLst/>
          </a:prstGeom>
        </p:spPr>
      </p:pic>
      <p:pic>
        <p:nvPicPr>
          <p:cNvPr id="24" name="Picture 23" descr="A diagram of a physics experiment&#10;&#10;Description automatically generated">
            <a:extLst>
              <a:ext uri="{FF2B5EF4-FFF2-40B4-BE49-F238E27FC236}">
                <a16:creationId xmlns:a16="http://schemas.microsoft.com/office/drawing/2014/main" id="{89E04FDF-480B-D708-C4F2-4A41380B71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154" y="1290989"/>
            <a:ext cx="2905121" cy="1485256"/>
          </a:xfrm>
          <a:prstGeom prst="rect">
            <a:avLst/>
          </a:prstGeom>
        </p:spPr>
      </p:pic>
      <p:pic>
        <p:nvPicPr>
          <p:cNvPr id="32" name="Picture 31" descr="A diagram of a plane&#10;&#10;Description automatically generated with medium confidence">
            <a:extLst>
              <a:ext uri="{FF2B5EF4-FFF2-40B4-BE49-F238E27FC236}">
                <a16:creationId xmlns:a16="http://schemas.microsoft.com/office/drawing/2014/main" id="{00F533F6-670D-DC41-16DF-0B36331A99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81"/>
          <a:stretch/>
        </p:blipFill>
        <p:spPr>
          <a:xfrm>
            <a:off x="8238837" y="1904417"/>
            <a:ext cx="2437921" cy="1050975"/>
          </a:xfrm>
          <a:prstGeom prst="rect">
            <a:avLst/>
          </a:prstGeom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1616EBB-380A-E67C-2719-67D024F4083F}"/>
              </a:ext>
            </a:extLst>
          </p:cNvPr>
          <p:cNvSpPr/>
          <p:nvPr/>
        </p:nvSpPr>
        <p:spPr>
          <a:xfrm>
            <a:off x="2027423" y="2955393"/>
            <a:ext cx="2539461" cy="9308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Born &amp; Double-Born Momentum Broadening Diagrams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7796AD9-C9ED-140F-CCC3-F1685918A40C}"/>
              </a:ext>
            </a:extLst>
          </p:cNvPr>
          <p:cNvSpPr/>
          <p:nvPr/>
        </p:nvSpPr>
        <p:spPr>
          <a:xfrm>
            <a:off x="8376168" y="3217108"/>
            <a:ext cx="2733938" cy="66909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E.G. Born &amp; Double-Born Radiation Diagrams</a:t>
            </a:r>
          </a:p>
        </p:txBody>
      </p:sp>
      <p:sp>
        <p:nvSpPr>
          <p:cNvPr id="41" name="Arrow: Bent-Up 17">
            <a:extLst>
              <a:ext uri="{FF2B5EF4-FFF2-40B4-BE49-F238E27FC236}">
                <a16:creationId xmlns:a16="http://schemas.microsoft.com/office/drawing/2014/main" id="{0B0E9BCA-AC78-261D-E047-0DD999F88D37}"/>
              </a:ext>
            </a:extLst>
          </p:cNvPr>
          <p:cNvSpPr/>
          <p:nvPr/>
        </p:nvSpPr>
        <p:spPr>
          <a:xfrm rot="5400000">
            <a:off x="595227" y="4513888"/>
            <a:ext cx="485703" cy="698645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8C0B42"/>
          </a:solidFill>
          <a:ln>
            <a:solidFill>
              <a:srgbClr val="3D0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 dirty="0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2" name="Arrow: Bent-Up 17">
            <a:extLst>
              <a:ext uri="{FF2B5EF4-FFF2-40B4-BE49-F238E27FC236}">
                <a16:creationId xmlns:a16="http://schemas.microsoft.com/office/drawing/2014/main" id="{7FA070FE-7C72-3900-B198-A37CA510FF88}"/>
              </a:ext>
            </a:extLst>
          </p:cNvPr>
          <p:cNvSpPr/>
          <p:nvPr/>
        </p:nvSpPr>
        <p:spPr>
          <a:xfrm rot="5400000">
            <a:off x="7161127" y="4513888"/>
            <a:ext cx="485703" cy="698645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8C0B42"/>
          </a:solidFill>
          <a:ln>
            <a:solidFill>
              <a:srgbClr val="3D0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 dirty="0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C57D0D-E267-B44A-77AA-8E14D6CB094B}"/>
              </a:ext>
            </a:extLst>
          </p:cNvPr>
          <p:cNvSpPr/>
          <p:nvPr/>
        </p:nvSpPr>
        <p:spPr>
          <a:xfrm>
            <a:off x="2598920" y="6005599"/>
            <a:ext cx="699415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New systematic behavior at </a:t>
            </a:r>
            <a:endParaRPr lang="en-US" sz="4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Picture 3" descr="\documentclass{article}&#10;\usepackage{amsmath}&#10;\pagestyle{empty}&#10;\begin{document}&#10;&#10;&#10;$\mathcal{O}\left(\frac{\mu}{E}\right)$&#10;&#10;\end{document}" title="IguanaTex Picture Display">
            <a:extLst>
              <a:ext uri="{FF2B5EF4-FFF2-40B4-BE49-F238E27FC236}">
                <a16:creationId xmlns:a16="http://schemas.microsoft.com/office/drawing/2014/main" id="{F085C864-FB45-8E5A-69BD-70841FFD4D4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079" y="6101902"/>
            <a:ext cx="1301759" cy="60809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7268C24-CA98-142E-3BF3-F5EC0E1057CC}"/>
              </a:ext>
            </a:extLst>
          </p:cNvPr>
          <p:cNvSpPr/>
          <p:nvPr/>
        </p:nvSpPr>
        <p:spPr>
          <a:xfrm>
            <a:off x="5651943" y="2835540"/>
            <a:ext cx="1776960" cy="11869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u="sng" dirty="0"/>
              <a:t>Derivation</a:t>
            </a:r>
          </a:p>
          <a:p>
            <a:pPr algn="ctr"/>
            <a:r>
              <a:rPr lang="en-US" sz="1200" dirty="0"/>
              <a:t>A. V. </a:t>
            </a:r>
            <a:r>
              <a:rPr lang="en-US" sz="1200" dirty="0" err="1"/>
              <a:t>Sadofyev</a:t>
            </a:r>
            <a:r>
              <a:rPr lang="en-US" sz="1200" dirty="0"/>
              <a:t>, I. </a:t>
            </a:r>
            <a:r>
              <a:rPr lang="en-US" sz="1200" dirty="0" err="1"/>
              <a:t>Vitev</a:t>
            </a:r>
            <a:r>
              <a:rPr lang="en-US" sz="1200" dirty="0"/>
              <a:t>, &amp; M. D. Sievert </a:t>
            </a:r>
          </a:p>
          <a:p>
            <a:pPr algn="ctr"/>
            <a:r>
              <a:rPr lang="en-US" sz="1200" dirty="0" err="1"/>
              <a:t>Phys.Rev.D</a:t>
            </a:r>
            <a:r>
              <a:rPr lang="en-US" sz="1200" dirty="0"/>
              <a:t> 104 (2021)</a:t>
            </a:r>
          </a:p>
          <a:p>
            <a:pPr algn="ctr"/>
            <a:r>
              <a:rPr lang="en-US" sz="1200" dirty="0">
                <a:hlinkClick r:id="rId10"/>
              </a:rPr>
              <a:t>(arXiv:2104.09513)</a:t>
            </a:r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5FE31E-7CFB-B806-EA31-978D423A826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36062" y="4321719"/>
            <a:ext cx="3644985" cy="16766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53C63E-7FE9-4EA3-61AE-D00AF59409B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9828" y="4321721"/>
            <a:ext cx="3644982" cy="167669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2CBEC41-463F-4AFC-9A80-E179A7BC48F7}"/>
              </a:ext>
            </a:extLst>
          </p:cNvPr>
          <p:cNvSpPr/>
          <p:nvPr/>
        </p:nvSpPr>
        <p:spPr>
          <a:xfrm>
            <a:off x="2070955" y="4594959"/>
            <a:ext cx="14582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“Jet Drift”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1086FB6C-E38A-5B7C-E542-D5E140CC9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07962" y="6250363"/>
            <a:ext cx="518067" cy="382075"/>
          </a:xfrm>
        </p:spPr>
        <p:txBody>
          <a:bodyPr/>
          <a:lstStyle/>
          <a:p>
            <a:fld id="{A590F99D-B8A0-4BE3-9F19-B317F9EEDA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862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olorful diagram of a wave&#10;&#10;Description automatically generated with medium confidence">
            <a:extLst>
              <a:ext uri="{FF2B5EF4-FFF2-40B4-BE49-F238E27FC236}">
                <a16:creationId xmlns:a16="http://schemas.microsoft.com/office/drawing/2014/main" id="{52ED7C5D-BDFD-C2C7-4A50-402D0E7510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937" b="15204"/>
          <a:stretch/>
        </p:blipFill>
        <p:spPr>
          <a:xfrm>
            <a:off x="8921197" y="2743340"/>
            <a:ext cx="3270803" cy="3408736"/>
          </a:xfrm>
          <a:prstGeom prst="rect">
            <a:avLst/>
          </a:prstGeom>
        </p:spPr>
      </p:pic>
      <p:pic>
        <p:nvPicPr>
          <p:cNvPr id="7" name="Picture 6" descr="A colorful diagram of a brain&#10;&#10;Description automatically generated with medium confidence">
            <a:extLst>
              <a:ext uri="{FF2B5EF4-FFF2-40B4-BE49-F238E27FC236}">
                <a16:creationId xmlns:a16="http://schemas.microsoft.com/office/drawing/2014/main" id="{2ECF8B70-33A2-030E-8F00-62956B0C7A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204"/>
          <a:stretch/>
        </p:blipFill>
        <p:spPr>
          <a:xfrm>
            <a:off x="5596128" y="2964156"/>
            <a:ext cx="3514643" cy="3408736"/>
          </a:xfrm>
          <a:prstGeom prst="rect">
            <a:avLst/>
          </a:prstGeom>
        </p:spPr>
      </p:pic>
      <p:pic>
        <p:nvPicPr>
          <p:cNvPr id="8" name="Picture 7" descr="A colorful circle with lines and arrows&#10;&#10;Description automatically generated">
            <a:extLst>
              <a:ext uri="{FF2B5EF4-FFF2-40B4-BE49-F238E27FC236}">
                <a16:creationId xmlns:a16="http://schemas.microsoft.com/office/drawing/2014/main" id="{7C675F51-A03F-81DB-F12F-F2529670A2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015"/>
          <a:stretch/>
        </p:blipFill>
        <p:spPr>
          <a:xfrm>
            <a:off x="7369471" y="688402"/>
            <a:ext cx="3103452" cy="23805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CF51AE-2251-8ACE-5E57-9D63737CC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Possible Signatures of Jet Drift in Leading Hadrons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81A32-D750-E6F0-AB28-34FFAC08746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Modification of suppression (A)</a:t>
            </a:r>
          </a:p>
          <a:p>
            <a:pPr lvl="1"/>
            <a:r>
              <a:rPr lang="en-US" dirty="0"/>
              <a:t>Deflecting away from flowing hot spots</a:t>
            </a:r>
          </a:p>
          <a:p>
            <a:pPr lvl="1"/>
            <a:r>
              <a:rPr lang="en-US" dirty="0"/>
              <a:t>Particle sees reduced integrated density</a:t>
            </a:r>
          </a:p>
          <a:p>
            <a:r>
              <a:rPr lang="en-US" dirty="0" err="1"/>
              <a:t>Dihadron</a:t>
            </a:r>
            <a:r>
              <a:rPr lang="en-US" dirty="0"/>
              <a:t>/</a:t>
            </a:r>
            <a:r>
              <a:rPr lang="en-US" dirty="0" err="1"/>
              <a:t>dijet</a:t>
            </a:r>
            <a:r>
              <a:rPr lang="en-US" dirty="0"/>
              <a:t> </a:t>
            </a:r>
            <a:r>
              <a:rPr lang="en-US" dirty="0" err="1"/>
              <a:t>acoplanarity</a:t>
            </a:r>
            <a:r>
              <a:rPr lang="en-US" dirty="0"/>
              <a:t> enhancements (B)</a:t>
            </a:r>
          </a:p>
          <a:p>
            <a:pPr lvl="1"/>
            <a:r>
              <a:rPr lang="en-US" dirty="0"/>
              <a:t>Particles couple to same “attractor” in the medium</a:t>
            </a:r>
          </a:p>
          <a:p>
            <a:r>
              <a:rPr lang="en-US" dirty="0"/>
              <a:t>Anisotropic flow modification (C)</a:t>
            </a:r>
          </a:p>
          <a:p>
            <a:pPr lvl="1"/>
            <a:r>
              <a:rPr lang="en-US" dirty="0"/>
              <a:t>Particles couple to soft anisotropic flow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D81624-FA39-4107-2502-6E46BEB59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FC618F-77B8-EBC3-8E5F-535CAF769C7B}"/>
              </a:ext>
            </a:extLst>
          </p:cNvPr>
          <p:cNvSpPr/>
          <p:nvPr/>
        </p:nvSpPr>
        <p:spPr>
          <a:xfrm>
            <a:off x="7353449" y="1045685"/>
            <a:ext cx="5934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DFE974-98F5-B207-BDAC-FFDC79832817}"/>
              </a:ext>
            </a:extLst>
          </p:cNvPr>
          <p:cNvSpPr/>
          <p:nvPr/>
        </p:nvSpPr>
        <p:spPr>
          <a:xfrm>
            <a:off x="8082997" y="5642470"/>
            <a:ext cx="6030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554E084-A8AF-EBAC-4DE7-31F22C1CD791}"/>
              </a:ext>
            </a:extLst>
          </p:cNvPr>
          <p:cNvSpPr/>
          <p:nvPr/>
        </p:nvSpPr>
        <p:spPr>
          <a:xfrm>
            <a:off x="11348205" y="5518070"/>
            <a:ext cx="663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324515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Content Placeholder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8DAF4A2-39DE-47F2-F16D-BC9CC103AB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540" y="161777"/>
            <a:ext cx="1706580" cy="92325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567120D-223E-2EB1-3803-0CBB08E9A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APE: A Primitive Man’s Monte Carlo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F7EA4A5-71C9-54BD-6141-3D4C1647EF63}"/>
              </a:ext>
            </a:extLst>
          </p:cNvPr>
          <p:cNvSpPr/>
          <p:nvPr/>
        </p:nvSpPr>
        <p:spPr>
          <a:xfrm>
            <a:off x="2663615" y="5184240"/>
            <a:ext cx="2029664" cy="906407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Trento</a:t>
            </a:r>
            <a:b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 </a:t>
            </a:r>
            <a:r>
              <a:rPr lang="en-US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Freestreaming</a:t>
            </a:r>
            <a:b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Initial Conditions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7D9C126-EF14-5763-F907-A2223A02534B}"/>
              </a:ext>
            </a:extLst>
          </p:cNvPr>
          <p:cNvSpPr/>
          <p:nvPr/>
        </p:nvSpPr>
        <p:spPr>
          <a:xfrm>
            <a:off x="5446336" y="5184239"/>
            <a:ext cx="2029665" cy="90640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OSU-Hydro</a:t>
            </a:r>
            <a:b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(VISHNU)</a:t>
            </a:r>
          </a:p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Hydrodynamics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7290665B-DFD7-EE37-3A5C-A8F59FF1AED5}"/>
              </a:ext>
            </a:extLst>
          </p:cNvPr>
          <p:cNvSpPr/>
          <p:nvPr/>
        </p:nvSpPr>
        <p:spPr>
          <a:xfrm>
            <a:off x="7967287" y="5184239"/>
            <a:ext cx="2029664" cy="906409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Cooper-Frye Freezeout</a:t>
            </a:r>
            <a:b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 </a:t>
            </a:r>
            <a:r>
              <a:rPr lang="en-US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UrQMD</a:t>
            </a:r>
            <a:b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Hadronic Transport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DE9915A-7ECC-AF87-53B4-9A65BB25CEA1}"/>
              </a:ext>
            </a:extLst>
          </p:cNvPr>
          <p:cNvSpPr/>
          <p:nvPr/>
        </p:nvSpPr>
        <p:spPr>
          <a:xfrm>
            <a:off x="5458336" y="3989546"/>
            <a:ext cx="2029665" cy="90640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Anisotropic</a:t>
            </a:r>
          </a:p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Partonic</a:t>
            </a:r>
          </a:p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Evolution</a:t>
            </a:r>
          </a:p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(APE)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1625501-3293-D56D-8C0C-1A58C6A0B107}"/>
              </a:ext>
            </a:extLst>
          </p:cNvPr>
          <p:cNvSpPr/>
          <p:nvPr/>
        </p:nvSpPr>
        <p:spPr>
          <a:xfrm>
            <a:off x="7967287" y="4003683"/>
            <a:ext cx="2029664" cy="906408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Fragmentation</a:t>
            </a:r>
          </a:p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Functions (FFs)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6FE236B-7904-A94A-D187-56F91A500BA8}"/>
              </a:ext>
            </a:extLst>
          </p:cNvPr>
          <p:cNvCxnSpPr>
            <a:stCxn id="3" idx="3"/>
            <a:endCxn id="4" idx="1"/>
          </p:cNvCxnSpPr>
          <p:nvPr/>
        </p:nvCxnSpPr>
        <p:spPr>
          <a:xfrm flipV="1">
            <a:off x="4693279" y="5637443"/>
            <a:ext cx="753057" cy="1"/>
          </a:xfrm>
          <a:prstGeom prst="straightConnector1">
            <a:avLst/>
          </a:prstGeom>
          <a:ln w="762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A382F57-E118-089C-ED84-09AE38E40172}"/>
              </a:ext>
            </a:extLst>
          </p:cNvPr>
          <p:cNvCxnSpPr>
            <a:stCxn id="53" idx="3"/>
            <a:endCxn id="35" idx="1"/>
          </p:cNvCxnSpPr>
          <p:nvPr/>
        </p:nvCxnSpPr>
        <p:spPr>
          <a:xfrm flipV="1">
            <a:off x="4955054" y="4442750"/>
            <a:ext cx="503282" cy="1413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BDC56DE-C67E-3363-53ED-38FBDBD44F10}"/>
              </a:ext>
            </a:extLst>
          </p:cNvPr>
          <p:cNvCxnSpPr>
            <a:stCxn id="35" idx="3"/>
            <a:endCxn id="36" idx="1"/>
          </p:cNvCxnSpPr>
          <p:nvPr/>
        </p:nvCxnSpPr>
        <p:spPr>
          <a:xfrm>
            <a:off x="7488001" y="4442750"/>
            <a:ext cx="479286" cy="1413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6DF1306-9403-5652-A2C1-15BAEEC1E143}"/>
              </a:ext>
            </a:extLst>
          </p:cNvPr>
          <p:cNvCxnSpPr>
            <a:stCxn id="4" idx="3"/>
            <a:endCxn id="34" idx="1"/>
          </p:cNvCxnSpPr>
          <p:nvPr/>
        </p:nvCxnSpPr>
        <p:spPr>
          <a:xfrm>
            <a:off x="7476001" y="5637443"/>
            <a:ext cx="491286" cy="1"/>
          </a:xfrm>
          <a:prstGeom prst="straightConnector1">
            <a:avLst/>
          </a:prstGeom>
          <a:ln w="762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6FE7DD28-5438-CBE2-F64F-E9DEBFA36EAB}"/>
              </a:ext>
            </a:extLst>
          </p:cNvPr>
          <p:cNvSpPr/>
          <p:nvPr/>
        </p:nvSpPr>
        <p:spPr>
          <a:xfrm>
            <a:off x="10488236" y="4003682"/>
            <a:ext cx="1497596" cy="906407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Observables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8A12AA2-13D6-11E6-5ACA-91B71AA0C33D}"/>
              </a:ext>
            </a:extLst>
          </p:cNvPr>
          <p:cNvCxnSpPr>
            <a:cxnSpLocks/>
            <a:stCxn id="36" idx="3"/>
            <a:endCxn id="43" idx="1"/>
          </p:cNvCxnSpPr>
          <p:nvPr/>
        </p:nvCxnSpPr>
        <p:spPr>
          <a:xfrm flipV="1">
            <a:off x="9996951" y="4456886"/>
            <a:ext cx="491285" cy="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4A0F9455-95C6-FAD4-C25E-B4A2ACD4C4AA}"/>
              </a:ext>
            </a:extLst>
          </p:cNvPr>
          <p:cNvSpPr txBox="1"/>
          <p:nvPr/>
        </p:nvSpPr>
        <p:spPr>
          <a:xfrm>
            <a:off x="989472" y="3854857"/>
            <a:ext cx="1779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Hard</a:t>
            </a:r>
          </a:p>
          <a:p>
            <a:pPr algn="ctr"/>
            <a:r>
              <a:rPr lang="en-US" b="1" dirty="0">
                <a:solidFill>
                  <a:schemeClr val="accent1"/>
                </a:solidFill>
              </a:rPr>
              <a:t>Particles</a:t>
            </a:r>
          </a:p>
          <a:p>
            <a:pPr algn="ctr"/>
            <a:r>
              <a:rPr lang="en-US" b="1" dirty="0">
                <a:solidFill>
                  <a:schemeClr val="accent1"/>
                </a:solidFill>
              </a:rPr>
              <a:t>(APE Workflow)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6FFF95A-7118-DE0E-472E-F6DD6F974392}"/>
              </a:ext>
            </a:extLst>
          </p:cNvPr>
          <p:cNvSpPr/>
          <p:nvPr/>
        </p:nvSpPr>
        <p:spPr>
          <a:xfrm>
            <a:off x="923027" y="5051712"/>
            <a:ext cx="9299096" cy="1094582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508E2EE-DB53-6C62-AFFB-ACC183ECEA8C}"/>
              </a:ext>
            </a:extLst>
          </p:cNvPr>
          <p:cNvSpPr txBox="1"/>
          <p:nvPr/>
        </p:nvSpPr>
        <p:spPr>
          <a:xfrm>
            <a:off x="990541" y="5098834"/>
            <a:ext cx="14975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Soft Particles</a:t>
            </a:r>
          </a:p>
          <a:p>
            <a:pPr algn="ctr"/>
            <a:r>
              <a:rPr lang="en-US" sz="1600" b="1" dirty="0">
                <a:solidFill>
                  <a:srgbClr val="0070C0"/>
                </a:solidFill>
              </a:rPr>
              <a:t>(</a:t>
            </a:r>
            <a:r>
              <a:rPr lang="en-US" sz="1600" b="1" dirty="0" err="1">
                <a:solidFill>
                  <a:srgbClr val="0070C0"/>
                </a:solidFill>
              </a:rPr>
              <a:t>DukeQCD</a:t>
            </a:r>
            <a:endParaRPr lang="en-US" sz="1600" b="1" dirty="0">
              <a:solidFill>
                <a:srgbClr val="0070C0"/>
              </a:solidFill>
            </a:endParaRPr>
          </a:p>
          <a:p>
            <a:pPr algn="ctr"/>
            <a:r>
              <a:rPr lang="en-US" sz="1600" b="1" dirty="0">
                <a:solidFill>
                  <a:srgbClr val="0070C0"/>
                </a:solidFill>
              </a:rPr>
              <a:t>Event Generator)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59904DD-36BB-39C4-28C6-AA0DA6BCB886}"/>
              </a:ext>
            </a:extLst>
          </p:cNvPr>
          <p:cNvSpPr txBox="1"/>
          <p:nvPr/>
        </p:nvSpPr>
        <p:spPr>
          <a:xfrm>
            <a:off x="10152981" y="5599003"/>
            <a:ext cx="2099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Realistic 2+1D soft HIC model tuned to </a:t>
            </a:r>
            <a:r>
              <a:rPr lang="en-US" dirty="0" err="1">
                <a:solidFill>
                  <a:srgbClr val="0070C0"/>
                </a:solidFill>
              </a:rPr>
              <a:t>pPb</a:t>
            </a:r>
            <a:r>
              <a:rPr lang="en-US" dirty="0">
                <a:solidFill>
                  <a:srgbClr val="0070C0"/>
                </a:solidFill>
              </a:rPr>
              <a:t> &amp; </a:t>
            </a:r>
            <a:r>
              <a:rPr lang="en-US" dirty="0" err="1">
                <a:solidFill>
                  <a:srgbClr val="0070C0"/>
                </a:solidFill>
              </a:rPr>
              <a:t>PbPb</a:t>
            </a:r>
            <a:r>
              <a:rPr lang="en-US" dirty="0">
                <a:solidFill>
                  <a:srgbClr val="0070C0"/>
                </a:solidFill>
              </a:rPr>
              <a:t> data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EA3B453-E348-8536-737E-B0E17AC38B37}"/>
              </a:ext>
            </a:extLst>
          </p:cNvPr>
          <p:cNvSpPr txBox="1"/>
          <p:nvPr/>
        </p:nvSpPr>
        <p:spPr>
          <a:xfrm>
            <a:off x="5282854" y="3707771"/>
            <a:ext cx="2356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Perturbative Partonic Evolution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79F5B11-7FFA-EFD5-1298-CF0ECEBE3D30}"/>
              </a:ext>
            </a:extLst>
          </p:cNvPr>
          <p:cNvSpPr txBox="1"/>
          <p:nvPr/>
        </p:nvSpPr>
        <p:spPr>
          <a:xfrm>
            <a:off x="7987487" y="3715275"/>
            <a:ext cx="19892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Perturbative Fragmentation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A512A2D-4EC9-5186-CBB8-CF5B90F6E6DD}"/>
              </a:ext>
            </a:extLst>
          </p:cNvPr>
          <p:cNvSpPr/>
          <p:nvPr/>
        </p:nvSpPr>
        <p:spPr>
          <a:xfrm>
            <a:off x="989472" y="3604151"/>
            <a:ext cx="11188460" cy="1424743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2C878B8-32D4-850A-A984-0F4B1DE6A462}"/>
              </a:ext>
            </a:extLst>
          </p:cNvPr>
          <p:cNvSpPr txBox="1"/>
          <p:nvPr/>
        </p:nvSpPr>
        <p:spPr>
          <a:xfrm>
            <a:off x="2663615" y="6169112"/>
            <a:ext cx="2195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(arXiv:1808.02106)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BCDDF7D-6486-BBDD-37FF-C9410000C1F9}"/>
              </a:ext>
            </a:extLst>
          </p:cNvPr>
          <p:cNvSpPr txBox="1"/>
          <p:nvPr/>
        </p:nvSpPr>
        <p:spPr>
          <a:xfrm>
            <a:off x="2558473" y="3627099"/>
            <a:ext cx="2461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Perturbative Tree Level Scatterings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FAA2E59-4329-99B6-0702-5DC3D6AA17B1}"/>
              </a:ext>
            </a:extLst>
          </p:cNvPr>
          <p:cNvGrpSpPr/>
          <p:nvPr/>
        </p:nvGrpSpPr>
        <p:grpSpPr>
          <a:xfrm>
            <a:off x="2925390" y="4003683"/>
            <a:ext cx="2029664" cy="906407"/>
            <a:chOff x="2925390" y="4003683"/>
            <a:chExt cx="2029664" cy="906407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33DBF923-ACC7-3419-746A-424B2DE2EC14}"/>
                </a:ext>
              </a:extLst>
            </p:cNvPr>
            <p:cNvSpPr/>
            <p:nvPr/>
          </p:nvSpPr>
          <p:spPr>
            <a:xfrm>
              <a:off x="2925390" y="4003683"/>
              <a:ext cx="2029664" cy="906407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Pythia </a:t>
              </a:r>
            </a:p>
            <a:p>
              <a:pPr algn="ctr"/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pp Hard Scatterings</a:t>
              </a:r>
            </a:p>
            <a:p>
              <a:pPr algn="ctr"/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+ Perturbative CNM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516FBE6-38C0-13CC-2C26-97AC7F108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9266" y="4036626"/>
              <a:ext cx="325370" cy="328262"/>
            </a:xfrm>
            <a:prstGeom prst="rect">
              <a:avLst/>
            </a:prstGeom>
          </p:spPr>
        </p:pic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909DFEF-C2D2-B48F-6E2D-3276FB315972}"/>
              </a:ext>
            </a:extLst>
          </p:cNvPr>
          <p:cNvCxnSpPr>
            <a:cxnSpLocks/>
            <a:stCxn id="3" idx="0"/>
            <a:endCxn id="53" idx="2"/>
          </p:cNvCxnSpPr>
          <p:nvPr/>
        </p:nvCxnSpPr>
        <p:spPr>
          <a:xfrm flipV="1">
            <a:off x="3678447" y="4910090"/>
            <a:ext cx="261775" cy="27415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68B0E4E-738D-7C87-768D-D57E9C69F29F}"/>
              </a:ext>
            </a:extLst>
          </p:cNvPr>
          <p:cNvCxnSpPr>
            <a:cxnSpLocks/>
          </p:cNvCxnSpPr>
          <p:nvPr/>
        </p:nvCxnSpPr>
        <p:spPr>
          <a:xfrm>
            <a:off x="11885212" y="910845"/>
            <a:ext cx="268928" cy="24136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68BB4BE5-D1FA-101A-3140-318F14B6D8B5}"/>
                  </a:ext>
                </a:extLst>
              </p:cNvPr>
              <p:cNvSpPr txBox="1"/>
              <p:nvPr/>
            </p:nvSpPr>
            <p:spPr>
              <a:xfrm>
                <a:off x="2004185" y="1284983"/>
                <a:ext cx="3570343" cy="2051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Test effect of addition of jet drift to realistic event-by-event </a:t>
                </a:r>
              </a:p>
              <a:p>
                <a:pPr algn="ctr"/>
                <a:r>
                  <a:rPr lang="en-US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jet-medium simulations on hard probes of heavy ion collisions</a:t>
                </a:r>
              </a:p>
              <a:p>
                <a:pPr algn="ctr"/>
                <a:endPara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r>
                  <a:rPr lang="en-US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Study in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m:t>=</m:t>
                    </m:r>
                  </m:oMath>
                </a14:m>
                <a:r>
                  <a:rPr lang="en-US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5.02 TeV </a:t>
                </a:r>
                <a:r>
                  <a:rPr lang="en-US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PbPb</a:t>
                </a:r>
                <a:endPara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68BB4BE5-D1FA-101A-3140-318F14B6D8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185" y="1284983"/>
                <a:ext cx="3570343" cy="2051972"/>
              </a:xfrm>
              <a:prstGeom prst="rect">
                <a:avLst/>
              </a:prstGeom>
              <a:blipFill>
                <a:blip r:embed="rId6"/>
                <a:stretch>
                  <a:fillRect l="-342" t="-1786" b="-3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DC880EF-FD38-C312-05E7-00C36C601D7E}"/>
              </a:ext>
            </a:extLst>
          </p:cNvPr>
          <p:cNvCxnSpPr>
            <a:cxnSpLocks/>
          </p:cNvCxnSpPr>
          <p:nvPr/>
        </p:nvCxnSpPr>
        <p:spPr>
          <a:xfrm flipH="1">
            <a:off x="8452360" y="407503"/>
            <a:ext cx="1924092" cy="7135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ADFBDA9F-C26D-8EBE-D70E-44B37C2052D0}"/>
              </a:ext>
            </a:extLst>
          </p:cNvPr>
          <p:cNvSpPr/>
          <p:nvPr/>
        </p:nvSpPr>
        <p:spPr>
          <a:xfrm>
            <a:off x="10376452" y="407503"/>
            <a:ext cx="430198" cy="448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153CEA72-ED6D-9822-9D43-F2FC77D746DF}"/>
              </a:ext>
            </a:extLst>
          </p:cNvPr>
          <p:cNvCxnSpPr>
            <a:cxnSpLocks/>
          </p:cNvCxnSpPr>
          <p:nvPr/>
        </p:nvCxnSpPr>
        <p:spPr>
          <a:xfrm flipH="1">
            <a:off x="10486146" y="721499"/>
            <a:ext cx="1259254" cy="8154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67A337C2-94F1-AEFF-8986-E4575AE488C5}"/>
              </a:ext>
            </a:extLst>
          </p:cNvPr>
          <p:cNvSpPr/>
          <p:nvPr/>
        </p:nvSpPr>
        <p:spPr>
          <a:xfrm>
            <a:off x="11733213" y="721499"/>
            <a:ext cx="151999" cy="1893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Content Placeholder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2409F1A-D399-2749-36C1-B40E9A1F208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77" t="62163" r="5691" b="16467"/>
          <a:stretch/>
        </p:blipFill>
        <p:spPr>
          <a:xfrm>
            <a:off x="10488236" y="1512779"/>
            <a:ext cx="1665904" cy="1811670"/>
          </a:xfrm>
          <a:prstGeom prst="rect">
            <a:avLst/>
          </a:prstGeom>
        </p:spPr>
      </p:pic>
      <p:grpSp>
        <p:nvGrpSpPr>
          <p:cNvPr id="83" name="Group 82">
            <a:extLst>
              <a:ext uri="{FF2B5EF4-FFF2-40B4-BE49-F238E27FC236}">
                <a16:creationId xmlns:a16="http://schemas.microsoft.com/office/drawing/2014/main" id="{744CF6F3-17FE-6F37-DDD6-C1FB87407233}"/>
              </a:ext>
            </a:extLst>
          </p:cNvPr>
          <p:cNvGrpSpPr/>
          <p:nvPr/>
        </p:nvGrpSpPr>
        <p:grpSpPr>
          <a:xfrm>
            <a:off x="8452360" y="1110602"/>
            <a:ext cx="1583386" cy="2390551"/>
            <a:chOff x="8231789" y="837077"/>
            <a:chExt cx="1583386" cy="2390551"/>
          </a:xfrm>
        </p:grpSpPr>
        <p:pic>
          <p:nvPicPr>
            <p:cNvPr id="73" name="Content Placeholder 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69FE5738-A977-4F33-D704-C6555981EA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42" t="31275" r="75620" b="33734"/>
            <a:stretch/>
          </p:blipFill>
          <p:spPr>
            <a:xfrm>
              <a:off x="8231789" y="837077"/>
              <a:ext cx="1583386" cy="2390551"/>
            </a:xfrm>
            <a:prstGeom prst="rect">
              <a:avLst/>
            </a:prstGeom>
          </p:spPr>
        </p:pic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E5410D1D-9245-0F9F-87A2-C384205AB4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42400" y="1019018"/>
              <a:ext cx="50755" cy="77962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AD56A6E-C8EB-541E-1E1B-85129FCB6112}"/>
              </a:ext>
            </a:extLst>
          </p:cNvPr>
          <p:cNvCxnSpPr>
            <a:cxnSpLocks/>
          </p:cNvCxnSpPr>
          <p:nvPr/>
        </p:nvCxnSpPr>
        <p:spPr>
          <a:xfrm flipH="1">
            <a:off x="9996951" y="855663"/>
            <a:ext cx="809699" cy="2601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F846BB0-868B-0539-B4D5-C04FAAE49DC0}"/>
              </a:ext>
            </a:extLst>
          </p:cNvPr>
          <p:cNvCxnSpPr>
            <a:cxnSpLocks/>
            <a:stCxn id="34" idx="3"/>
            <a:endCxn id="43" idx="1"/>
          </p:cNvCxnSpPr>
          <p:nvPr/>
        </p:nvCxnSpPr>
        <p:spPr>
          <a:xfrm flipV="1">
            <a:off x="9996951" y="4456886"/>
            <a:ext cx="491285" cy="11805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183D3E5-A15B-C5F2-5DD8-F7B56DF4297A}"/>
              </a:ext>
            </a:extLst>
          </p:cNvPr>
          <p:cNvCxnSpPr>
            <a:stCxn id="4" idx="0"/>
            <a:endCxn id="35" idx="2"/>
          </p:cNvCxnSpPr>
          <p:nvPr/>
        </p:nvCxnSpPr>
        <p:spPr>
          <a:xfrm flipV="1">
            <a:off x="6461169" y="4895954"/>
            <a:ext cx="12000" cy="28828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309DE6E-1C60-065B-0A00-A470EAD3D45E}"/>
              </a:ext>
            </a:extLst>
          </p:cNvPr>
          <p:cNvSpPr/>
          <p:nvPr/>
        </p:nvSpPr>
        <p:spPr>
          <a:xfrm>
            <a:off x="102456" y="2299901"/>
            <a:ext cx="1776960" cy="11869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b="1" u="sng" dirty="0"/>
              <a:t>APE &amp; Drift </a:t>
            </a:r>
            <a:r>
              <a:rPr lang="en-US" sz="1100" b="1" u="sng" dirty="0" err="1"/>
              <a:t>Pheno</a:t>
            </a:r>
            <a:r>
              <a:rPr lang="en-US" sz="1100" b="1" u="sng" dirty="0"/>
              <a:t>.</a:t>
            </a:r>
          </a:p>
          <a:p>
            <a:pPr algn="ctr"/>
            <a:r>
              <a:rPr lang="en-US" sz="1100" dirty="0"/>
              <a:t>J. Bahder, H. Rahman, M. D. Sievert, &amp; I. </a:t>
            </a:r>
            <a:r>
              <a:rPr lang="en-US" sz="1100" dirty="0" err="1"/>
              <a:t>Vitev</a:t>
            </a:r>
            <a:endParaRPr lang="en-US" sz="1100" dirty="0"/>
          </a:p>
          <a:p>
            <a:pPr algn="ctr"/>
            <a:r>
              <a:rPr lang="en-US" sz="1100" dirty="0"/>
              <a:t>Preprint</a:t>
            </a:r>
            <a:br>
              <a:rPr lang="en-US" sz="1100" dirty="0"/>
            </a:br>
            <a:r>
              <a:rPr lang="en-US" sz="1100" dirty="0"/>
              <a:t>(</a:t>
            </a:r>
            <a:r>
              <a:rPr lang="en-US" sz="1100" dirty="0">
                <a:hlinkClick r:id="rId8"/>
              </a:rPr>
              <a:t>arXiv:2412.05474</a:t>
            </a:r>
            <a:r>
              <a:rPr lang="en-US" sz="1100" dirty="0"/>
              <a:t>)</a:t>
            </a: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76A7A4CB-AB22-DCE0-28A7-E18EDCE86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07962" y="6250363"/>
            <a:ext cx="518067" cy="382075"/>
          </a:xfrm>
        </p:spPr>
        <p:txBody>
          <a:bodyPr/>
          <a:lstStyle/>
          <a:p>
            <a:fld id="{A590F99D-B8A0-4BE3-9F19-B317F9EEDA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25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>
            <a:extLst>
              <a:ext uri="{FF2B5EF4-FFF2-40B4-BE49-F238E27FC236}">
                <a16:creationId xmlns:a16="http://schemas.microsoft.com/office/drawing/2014/main" id="{D3DD5C02-D330-A95C-FCD1-60796E526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178" y="3953335"/>
            <a:ext cx="1538410" cy="164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2A234D-8580-E00F-2489-7125C3276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DukeQCD’s</a:t>
            </a:r>
            <a:r>
              <a:rPr lang="en-US" dirty="0"/>
              <a:t> HIC Event Generator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7A7389E-B165-44A2-CDF2-01EC29FAEE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08760"/>
            <a:ext cx="5181600" cy="4668203"/>
          </a:xfrm>
        </p:spPr>
        <p:txBody>
          <a:bodyPr>
            <a:normAutofit/>
          </a:bodyPr>
          <a:lstStyle/>
          <a:p>
            <a:r>
              <a:rPr lang="en-US" dirty="0"/>
              <a:t>Highly tuned to soft sector observables</a:t>
            </a:r>
          </a:p>
          <a:p>
            <a:pPr lvl="1"/>
            <a:r>
              <a:rPr lang="en-US" dirty="0"/>
              <a:t>Reliable picture of final state</a:t>
            </a:r>
          </a:p>
          <a:p>
            <a:pPr lvl="1"/>
            <a:r>
              <a:rPr lang="en-US" dirty="0"/>
              <a:t>Not necessarily good description of intermediate dynamics – drift distinguishes</a:t>
            </a:r>
          </a:p>
          <a:p>
            <a:r>
              <a:rPr lang="en-US" dirty="0"/>
              <a:t>Large event-by-event fluctuations</a:t>
            </a:r>
          </a:p>
          <a:p>
            <a:pPr lvl="1"/>
            <a:r>
              <a:rPr lang="en-US" dirty="0"/>
              <a:t>Maximizes disruption of event-correlated drift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62D93C-9399-BBEB-2EC2-03D320815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885CC4-89FF-9F05-C540-B7FA60C5BC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8332" y="2389637"/>
            <a:ext cx="4921560" cy="36684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FAD9E4-2E82-DDFC-DF71-F247841ED900}"/>
              </a:ext>
            </a:extLst>
          </p:cNvPr>
          <p:cNvSpPr txBox="1"/>
          <p:nvPr/>
        </p:nvSpPr>
        <p:spPr>
          <a:xfrm>
            <a:off x="10187537" y="6058136"/>
            <a:ext cx="20872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See also multiplicities, mean </a:t>
            </a:r>
            <a:r>
              <a:rPr lang="en-US" sz="1400" dirty="0" err="1"/>
              <a:t>pT</a:t>
            </a:r>
            <a:r>
              <a:rPr lang="en-US" sz="1400" dirty="0"/>
              <a:t>, </a:t>
            </a:r>
            <a:r>
              <a:rPr lang="en-US" sz="1400" dirty="0" err="1"/>
              <a:t>pT</a:t>
            </a:r>
            <a:r>
              <a:rPr lang="en-US" sz="1400" dirty="0"/>
              <a:t> fluctuation, etc.: </a:t>
            </a:r>
            <a:r>
              <a:rPr lang="en-US" sz="1400" dirty="0">
                <a:hlinkClick r:id="rId4"/>
              </a:rPr>
              <a:t>(arXiv:1808.02106)</a:t>
            </a:r>
            <a:endParaRPr lang="en-US" sz="1400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0D95056B-0AC4-C447-215F-0B1BB4606E06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915505" y="1054309"/>
            <a:ext cx="4921560" cy="627120"/>
          </a:xfrm>
          <a:prstGeom prst="rect">
            <a:avLst/>
          </a:prstGeom>
          <a:ln w="0">
            <a:noFill/>
          </a:ln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37F9BE13-DB8C-D6C8-2C02-C2A8AA51E098}"/>
              </a:ext>
            </a:extLst>
          </p:cNvPr>
          <p:cNvSpPr/>
          <p:nvPr/>
        </p:nvSpPr>
        <p:spPr>
          <a:xfrm>
            <a:off x="8780665" y="1359229"/>
            <a:ext cx="594360" cy="33804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rgbClr val="3D0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9CAF1A2D-0D70-93CE-14FF-0EE5EB504286}"/>
              </a:ext>
            </a:extLst>
          </p:cNvPr>
          <p:cNvSpPr/>
          <p:nvPr/>
        </p:nvSpPr>
        <p:spPr>
          <a:xfrm>
            <a:off x="8111425" y="1978069"/>
            <a:ext cx="27954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chemeClr val="accent1"/>
                </a:solidFill>
                <a:latin typeface="Calibri"/>
                <a:ea typeface="DejaVu Sans"/>
              </a:rPr>
              <a:t>Energy suppressed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15716F9C-11E9-F765-8F8A-EF206D52BDF7}"/>
                  </a:ext>
                </a:extLst>
              </p14:cNvPr>
              <p14:cNvContentPartPr/>
              <p14:nvPr/>
            </p14:nvContentPartPr>
            <p14:xfrm>
              <a:off x="9170214" y="1810600"/>
              <a:ext cx="195840" cy="23220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15716F9C-11E9-F765-8F8A-EF206D52BDF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161214" y="1801600"/>
                <a:ext cx="213480" cy="249840"/>
              </a:xfrm>
              <a:prstGeom prst="rect">
                <a:avLst/>
              </a:prstGeom>
            </p:spPr>
          </p:pic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73BF9F9-8860-E45B-ADB4-8243AE22F613}"/>
              </a:ext>
            </a:extLst>
          </p:cNvPr>
          <p:cNvCxnSpPr/>
          <p:nvPr/>
        </p:nvCxnSpPr>
        <p:spPr>
          <a:xfrm flipH="1">
            <a:off x="6095340" y="1791634"/>
            <a:ext cx="1878496" cy="882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2">
            <a:extLst>
              <a:ext uri="{FF2B5EF4-FFF2-40B4-BE49-F238E27FC236}">
                <a16:creationId xmlns:a16="http://schemas.microsoft.com/office/drawing/2014/main" id="{73F89805-B931-5CCC-625D-31694E17115B}"/>
              </a:ext>
            </a:extLst>
          </p:cNvPr>
          <p:cNvGrpSpPr/>
          <p:nvPr/>
        </p:nvGrpSpPr>
        <p:grpSpPr>
          <a:xfrm>
            <a:off x="10588427" y="3583558"/>
            <a:ext cx="1600200" cy="342000"/>
            <a:chOff x="11930998" y="3726118"/>
            <a:chExt cx="1600200" cy="342000"/>
          </a:xfrm>
        </p:grpSpPr>
        <p:sp>
          <p:nvSpPr>
            <p:cNvPr id="14" name="Rectangle: Rounded Corners 4">
              <a:extLst>
                <a:ext uri="{FF2B5EF4-FFF2-40B4-BE49-F238E27FC236}">
                  <a16:creationId xmlns:a16="http://schemas.microsoft.com/office/drawing/2014/main" id="{0B21E312-DA97-7448-5151-0FBFB18EAF98}"/>
                </a:ext>
              </a:extLst>
            </p:cNvPr>
            <p:cNvSpPr/>
            <p:nvPr/>
          </p:nvSpPr>
          <p:spPr>
            <a:xfrm rot="1376400">
              <a:off x="11930998" y="3726118"/>
              <a:ext cx="1600200" cy="342000"/>
            </a:xfrm>
            <a:prstGeom prst="roundRect">
              <a:avLst>
                <a:gd name="adj" fmla="val 16667"/>
              </a:avLst>
            </a:prstGeom>
            <a:noFill/>
            <a:ln w="63500">
              <a:solidFill>
                <a:srgbClr val="8C0B42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US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" name="TextBox 7">
              <a:extLst>
                <a:ext uri="{FF2B5EF4-FFF2-40B4-BE49-F238E27FC236}">
                  <a16:creationId xmlns:a16="http://schemas.microsoft.com/office/drawing/2014/main" id="{5CE32864-C096-0712-4AB2-2274328AAD82}"/>
                </a:ext>
              </a:extLst>
            </p:cNvPr>
            <p:cNvSpPr/>
            <p:nvPr/>
          </p:nvSpPr>
          <p:spPr>
            <a:xfrm rot="1377600">
              <a:off x="11972758" y="3755998"/>
              <a:ext cx="1515960" cy="287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300" b="1" strike="noStrike" spc="-1" dirty="0">
                  <a:solidFill>
                    <a:schemeClr val="accent1"/>
                  </a:solidFill>
                  <a:latin typeface="Open Sans"/>
                  <a:ea typeface="Open Sans"/>
                </a:rPr>
                <a:t>PRELIMINARY</a:t>
              </a:r>
              <a:endParaRPr lang="en-US" sz="13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64EA2BEB-3FA8-7E86-0DFA-D9991FA61140}"/>
              </a:ext>
            </a:extLst>
          </p:cNvPr>
          <p:cNvSpPr/>
          <p:nvPr/>
        </p:nvSpPr>
        <p:spPr>
          <a:xfrm>
            <a:off x="5944961" y="4173990"/>
            <a:ext cx="555172" cy="555172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ADB1A8E-5FFA-551E-C3CC-425C93504072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4312807" y="4451576"/>
            <a:ext cx="1632154" cy="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A8C5F33E-0C26-2022-8236-C691CBD5C5E5}"/>
              </a:ext>
            </a:extLst>
          </p:cNvPr>
          <p:cNvSpPr/>
          <p:nvPr/>
        </p:nvSpPr>
        <p:spPr>
          <a:xfrm>
            <a:off x="2234228" y="5863893"/>
            <a:ext cx="56668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Target: Lower Bound of Drift</a:t>
            </a:r>
          </a:p>
        </p:txBody>
      </p:sp>
    </p:spTree>
    <p:extLst>
      <p:ext uri="{BB962C8B-B14F-4D97-AF65-F5344CB8AC3E}">
        <p14:creationId xmlns:p14="http://schemas.microsoft.com/office/powerpoint/2010/main" val="495264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42B8F-A932-7D4F-DCDB-1312D36F5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Wonders of the Open Science Grid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6EA64B-39FC-6022-E8F2-F31FF568B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F99D-B8A0-4BE3-9F19-B317F9EEDAC1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4D0582-FC70-F88A-C5B3-3735CC38510F}"/>
              </a:ext>
            </a:extLst>
          </p:cNvPr>
          <p:cNvSpPr txBox="1"/>
          <p:nvPr/>
        </p:nvSpPr>
        <p:spPr>
          <a:xfrm>
            <a:off x="7911230" y="4834591"/>
            <a:ext cx="307280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~1.589 MILLION </a:t>
            </a:r>
            <a:r>
              <a:rPr lang="en-US" dirty="0"/>
              <a:t>core hours</a:t>
            </a:r>
            <a:br>
              <a:rPr lang="en-US" dirty="0"/>
            </a:br>
            <a:endParaRPr lang="en-US" dirty="0"/>
          </a:p>
          <a:p>
            <a:r>
              <a:rPr lang="en-US" dirty="0"/>
              <a:t>Or… 181 core </a:t>
            </a:r>
            <a:r>
              <a:rPr lang="en-US" i="1" u="sng" dirty="0"/>
              <a:t>Years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5B8C547-50AA-B145-34A8-501D22F077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6000" y="1192507"/>
            <a:ext cx="5581650" cy="27717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2B644E-DB37-4B4A-95D0-9A8293F83721}"/>
              </a:ext>
            </a:extLst>
          </p:cNvPr>
          <p:cNvSpPr txBox="1"/>
          <p:nvPr/>
        </p:nvSpPr>
        <p:spPr>
          <a:xfrm>
            <a:off x="9540506" y="3683155"/>
            <a:ext cx="213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https://osg-htc.org/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5FCB7A-7021-29A2-8FA6-B3085849DD90}"/>
              </a:ext>
            </a:extLst>
          </p:cNvPr>
          <p:cNvSpPr txBox="1"/>
          <p:nvPr/>
        </p:nvSpPr>
        <p:spPr>
          <a:xfrm>
            <a:off x="896320" y="1400694"/>
            <a:ext cx="4193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Do you have high throughput computing needs?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Do you work for a US institution?</a:t>
            </a:r>
            <a:endParaRPr lang="en-US" sz="2400" i="1" u="sn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64785D-00A5-4BEE-904F-A43805C2A75A}"/>
              </a:ext>
            </a:extLst>
          </p:cNvPr>
          <p:cNvSpPr txBox="1"/>
          <p:nvPr/>
        </p:nvSpPr>
        <p:spPr>
          <a:xfrm>
            <a:off x="4389476" y="4846588"/>
            <a:ext cx="29103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Total core hours this project has used to date: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2F5D11-A45B-8277-2CB6-21AF8B3CF3A0}"/>
              </a:ext>
            </a:extLst>
          </p:cNvPr>
          <p:cNvSpPr txBox="1"/>
          <p:nvPr/>
        </p:nvSpPr>
        <p:spPr>
          <a:xfrm>
            <a:off x="838200" y="3683155"/>
            <a:ext cx="35512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Check out the </a:t>
            </a:r>
          </a:p>
          <a:p>
            <a:r>
              <a:rPr lang="en-US" sz="2800" dirty="0"/>
              <a:t>Open Science Pool!</a:t>
            </a:r>
          </a:p>
        </p:txBody>
      </p:sp>
    </p:spTree>
    <p:extLst>
      <p:ext uri="{BB962C8B-B14F-4D97-AF65-F5344CB8AC3E}">
        <p14:creationId xmlns:p14="http://schemas.microsoft.com/office/powerpoint/2010/main" val="35082223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319.4601"/>
  <p:tag name="OUTPUTTYPE" val="PNG"/>
  <p:tag name="IGUANATEXVERSION" val="161"/>
  <p:tag name="LATEXADDIN" val="\documentclass{article}&#10;\usepackage{amsmath}&#10;\pagestyle{empty}&#10;\begin{document}&#10;&#10;&#10;$\mathcal{O}\left(\frac{\mu}{E}\right)$&#10;&#10;\end{document}"/>
  <p:tag name="IGUANATEXSIZE" val="20"/>
  <p:tag name="IGUANATEXCURSOR" val="119"/>
  <p:tag name="TRANSPARENCY" val="True"/>
  <p:tag name="LATEXENGINEID" val="0"/>
  <p:tag name="TEMPFOLDER" val="C:\Users\Jo\Temp\"/>
  <p:tag name="LATEXFORMHEIGHT" val="320"/>
  <p:tag name="LATEXFORMWIDTH" val="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.4807"/>
  <p:tag name="ORIGINALWIDTH" val="270.7162"/>
  <p:tag name="OUTPUTTYPE" val="PNG"/>
  <p:tag name="IGUANATEXVERSION" val="161"/>
  <p:tag name="LATEXADDIN" val="\documentclass{article}&#10;\usepackage{amsmath}&#10;\pagestyle{empty}&#10;\begin{document}&#10;&#10;$\psi_2^{soft}$&#10;&#10;&#10;\end{document}"/>
  <p:tag name="IGUANATEXSIZE" val="20"/>
  <p:tag name="IGUANATEXCURSOR" val="94"/>
  <p:tag name="TRANSPARENCY" val="True"/>
  <p:tag name="LATEXENGINEID" val="0"/>
  <p:tag name="TEMPFOLDER" val="C:\Users\Jo\Temp\"/>
  <p:tag name="LATEXFORMHEIGHT" val="320"/>
  <p:tag name="LATEXFORMWIDTH" val="38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.2328"/>
  <p:tag name="ORIGINALWIDTH" val="273.7158"/>
  <p:tag name="OUTPUTTYPE" val="PNG"/>
  <p:tag name="IGUANATEXVERSION" val="161"/>
  <p:tag name="LATEXADDIN" val="\documentclass{article}&#10;\usepackage{amsmath}&#10;\pagestyle{empty}&#10;\begin{document}&#10;&#10;$v_n^{hard}$&#10;&#10;&#10;&#10;\end{document}"/>
  <p:tag name="IGUANATEXSIZE" val="20"/>
  <p:tag name="IGUANATEXCURSOR" val="81"/>
  <p:tag name="TRANSPARENCY" val="True"/>
  <p:tag name="LATEXENGINEID" val="0"/>
  <p:tag name="TEMPFOLDER" val="C:\Users\Jo\Temp\"/>
  <p:tag name="LATEXFORMHEIGHT" val="320"/>
  <p:tag name="LATEXFORMWIDTH" val="38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3.8995"/>
  <p:tag name="ORIGINALWIDTH" val="2954.631"/>
  <p:tag name="OUTPUTTYPE" val="PNG"/>
  <p:tag name="IGUANATEXVERSION" val="161"/>
  <p:tag name="LATEXADDIN" val="\documentclass{article}&#10;\usepackage{amsmath}&#10;\pagestyle{empty}&#10;\begin{document}&#10;&#10;\begin{align} &#10;    &amp; \frac{dE}{d\ell} = &#10;    % - \grad_{L} \Bigg(\frac{2 C_R \alpha_s}{\pi} \frac{L}{\lambda} E &#10;    - \frac{d}{dL} \Bigg(\frac{2 C_R \alpha_s}{\pi} \frac{L}{\lambda} E &#10; %   \notag \\&#10;    %&amp; \hspace{1cm} \times &#10; \int_{{k}_{min}}^{{k}_{max}} \frac{dk}{k}  \; \int_0^{q_{max}} dq \, q \int_0^{2\pi} d\phi  \notag \\&#10;    &amp; \hspace{1cm} \times &#10;    \frac{\mu^2}{\pi (q^2 + \mu^2)^2} \frac{2 \mathbf{k}\cdot\mathbf{q} \, (\mathbf{k} - \mathbf{q})^2 L^2}{16 x^2 E^2 + (\mathbf{k} - \mathbf{q})^4 L^2} \Bigg)_{L=\ell} \notag &#10;\end{align}&#10;&#10;&#10;\end{document}"/>
  <p:tag name="IGUANATEXSIZE" val="20"/>
  <p:tag name="IGUANATEXCURSOR" val="616"/>
  <p:tag name="TRANSPARENCY" val="True"/>
  <p:tag name="LATEXENGINEID" val="0"/>
  <p:tag name="TEMPFOLDER" val="C:\Users\Jo\Temp\"/>
  <p:tag name="LATEXFORMHEIGHT" val="320"/>
  <p:tag name="LATEXFORMWIDTH" val="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2254.968"/>
  <p:tag name="OUTPUTTYPE" val="PNG"/>
  <p:tag name="IGUANATEXVERSION" val="161"/>
  <p:tag name="LATEXADDIN" val="\documentclass{article}&#10;\usepackage{amsmath}&#10;\pagestyle{empty}&#10;\begin{document}&#10;&#10;\begin{align} &#10;    &amp; \frac{dE}{d\ell} = - C_R \frac{1}{2} \mu^2 \ln\left( 2^{\frac{N_f}{2(6+N_f)}} 0.920 \frac{\sqrt{3ET}}{\mu} \right)\notag&#10;\end{align}&#10;&#10;&#10;&#10;&#10;\end{document}"/>
  <p:tag name="IGUANATEXSIZE" val="20"/>
  <p:tag name="IGUANATEXCURSOR" val="235"/>
  <p:tag name="TRANSPARENCY" val="True"/>
  <p:tag name="LATEXENGINEID" val="0"/>
  <p:tag name="TEMPFOLDER" val="C:\Users\Jo\Temp\"/>
  <p:tag name="LATEXFORMHEIGHT" val="320"/>
  <p:tag name="LATEXFORMWIDTH" val="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0.6449"/>
  <p:tag name="ORIGINALWIDTH" val="2821.897"/>
  <p:tag name="OUTPUTTYPE" val="PNG"/>
  <p:tag name="IGUANATEXVERSION" val="161"/>
  <p:tag name="LATEXADDIN" val="\documentclass{article}&#10;\usepackage{amsmath}&#10;\pagestyle{empty}&#10;\begin{document}&#10;&#10;\begin{align}&#10;    \frac{dN_{h}}{d p_{h}d\phi_{h}} &amp;= g_{\pi}\frac{6\pi^2}{V\Delta_p^3}&#10;    \int d p_1 d\phi_1 \, d p_{2} d\phi_{2}  \notag \\&#10;    &amp;\hspace{1cm} \times \frac{dN_{hard}}{d p_1 d\phi_1} \: \frac{dN_{thermal}}{d p_{2}d\phi_{2}} \:&#10;    \delta^3 (\vec{p}_h - \vec{p}_1 - \vec{p}_{2} ) \notag \\&#10;    &amp;\hspace{1cm} \times \Theta(\Delta_p - |p_{T, 1} - p_{T, 2}|/2)\notag&#10;\end{align}&#10;&#10;&#10;\end{document}"/>
  <p:tag name="IGUANATEXSIZE" val="20"/>
  <p:tag name="IGUANATEXCURSOR" val="459"/>
  <p:tag name="TRANSPARENCY" val="True"/>
  <p:tag name="LATEXENGINEID" val="0"/>
  <p:tag name="TEMPFOLDER" val="C:\Users\Jo\Temp\"/>
  <p:tag name="LATEXFORMHEIGHT" val="320"/>
  <p:tag name="LATEXFORMWIDTH" val="38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82.1897"/>
  <p:tag name="ORIGINALWIDTH" val="5149.606"/>
  <p:tag name="OUTPUTTYPE" val="PNG"/>
  <p:tag name="IGUANATEXVERSION" val="161"/>
  <p:tag name="LATEXADDIN" val="\documentclass{article}&#10;\usepackage{amsmath}&#10;\pagestyle{empty}&#10;\begin{document}&#10;&#10;&#10;\begin{align}&#10;    \left| \mathcal{M}_{q\bar{q}\to h} \right|^2 &amp;=&#10;    \int d^3 \Big( p_{q} , p_{\bar{q}} , p_q^\prime , p_{\bar{q}}^\prime \Big) \:&#10;    %&#10;    \Big[&#10;    \Psi_{h \rightarrow q \bar{q}} (p_q^\prime, ; p_h)&#10;    \Psi^*_{h \rightarrow q \bar{q}} (p_q, ; p_h)&#10;    \Big] \:&#10;    %&#10;    \Big[ J_q^* (p_q^\prime) J_q (p_q) \Big] \:&#10;    %&#10;    \Big[ J_{\bar q}^* (p_{\bar q}^\prime) J_{\bar q} (p_{\bar q}) \Big] \:&#10;    %&#10;    \notag \\ &amp; \hspace{1cm} \times&#10;    %&#10;    \delta^3 (\vec{p}_h - \vec{p}_q - \vec{p}_{\bar{q}})&#10;    \delta^3(\vec{p}_h - \vec{p}_{q}^\prime - \vec{p}_{\bar{q}}^\prime)\notag&#10;\end{align}&#10;&#10;\end{document}"/>
  <p:tag name="IGUANATEXSIZE" val="20"/>
  <p:tag name="IGUANATEXCURSOR" val="682"/>
  <p:tag name="TRANSPARENCY" val="True"/>
  <p:tag name="LATEXENGINEID" val="0"/>
  <p:tag name="TEMPFOLDER" val="C:\Users\Jo\Temp\"/>
  <p:tag name="LATEXFORMHEIGHT" val="320"/>
  <p:tag name="LATEXFORMWIDTH" val="38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9.715"/>
  <p:tag name="ORIGINALWIDTH" val="4664.417"/>
  <p:tag name="OUTPUTTYPE" val="PNG"/>
  <p:tag name="IGUANATEXVERSION" val="161"/>
  <p:tag name="LATEXADDIN" val="\documentclass{article}&#10;\usepackage{amsmath}&#10;\pagestyle{empty}&#10;\begin{document}&#10;&#10;\begin{align}&#10;    \frac{dN_h}{d^3 p_h} &amp;=&#10;    \int d^3 \Big( p_q , p_{\bar{q}} , x_q , x_{\bar q} \Big) \:&#10;    %&#10;    W_{h \rightarrow q \bar{q}} (p_q, x_q - x_{\bar q})&#10;    W_q ( p_q , x_q) \:&#10;    W_{\bar q} ( p_{\bar q} , x_{\bar q}) \:\:&#10;    \delta^3 (\vec{p}_h - p_q - p_{\bar{q}} )\notag&#10;\end{align}&#10;&#10;&#10;\end{document}"/>
  <p:tag name="IGUANATEXSIZE" val="20"/>
  <p:tag name="IGUANATEXCURSOR" val="372"/>
  <p:tag name="TRANSPARENCY" val="True"/>
  <p:tag name="LATEXENGINEID" val="0"/>
  <p:tag name="TEMPFOLDER" val="C:\Users\Jo\Temp\"/>
  <p:tag name="LATEXFORMHEIGHT" val="320"/>
  <p:tag name="LATEXFORMWIDTH" val="38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3.4795"/>
  <p:tag name="ORIGINALWIDTH" val="448.4439"/>
  <p:tag name="OUTPUTTYPE" val="PNG"/>
  <p:tag name="IGUANATEXVERSION" val="161"/>
  <p:tag name="LATEXADDIN" val="\documentclass{article}&#10;\usepackage{amsmath}&#10;\pagestyle{empty}&#10;\begin{document}&#10;&#10;$\frac{1}{e^{E/k_b T} \pm 1}$&#10;&#10;&#10;\end{document}"/>
  <p:tag name="IGUANATEXSIZE" val="20"/>
  <p:tag name="IGUANATEXCURSOR" val="108"/>
  <p:tag name="TRANSPARENCY" val="True"/>
  <p:tag name="LATEXENGINEID" val="0"/>
  <p:tag name="TEMPFOLDER" val="C:\Users\Jo\Temp\"/>
  <p:tag name="LATEXFORMHEIGHT" val="32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NMSU">
      <a:dk1>
        <a:srgbClr val="000000"/>
      </a:dk1>
      <a:lt1>
        <a:srgbClr val="FFFFFF"/>
      </a:lt1>
      <a:dk2>
        <a:srgbClr val="6D6E71"/>
      </a:dk2>
      <a:lt2>
        <a:srgbClr val="E7E6E6"/>
      </a:lt2>
      <a:accent1>
        <a:srgbClr val="8C0B42"/>
      </a:accent1>
      <a:accent2>
        <a:srgbClr val="CFC7BD"/>
      </a:accent2>
      <a:accent3>
        <a:srgbClr val="A7BABE"/>
      </a:accent3>
      <a:accent4>
        <a:srgbClr val="6D6E71"/>
      </a:accent4>
      <a:accent5>
        <a:srgbClr val="00B9F2"/>
      </a:accent5>
      <a:accent6>
        <a:srgbClr val="6D6E71"/>
      </a:accent6>
      <a:hlink>
        <a:srgbClr val="00B9F2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7432</TotalTime>
  <Words>2259</Words>
  <Application>Microsoft Office PowerPoint</Application>
  <PresentationFormat>Widescreen</PresentationFormat>
  <Paragraphs>383</Paragraphs>
  <Slides>35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Aptos</vt:lpstr>
      <vt:lpstr>Aptos Display</vt:lpstr>
      <vt:lpstr>Arial</vt:lpstr>
      <vt:lpstr>Calibri</vt:lpstr>
      <vt:lpstr>Cambria Math</vt:lpstr>
      <vt:lpstr>Courier New</vt:lpstr>
      <vt:lpstr>Open Sans</vt:lpstr>
      <vt:lpstr>SFRM1200</vt:lpstr>
      <vt:lpstr>Office Theme</vt:lpstr>
      <vt:lpstr>Phenomenology of Jet Drift  in Heavy Ion Collisions</vt:lpstr>
      <vt:lpstr>PowerPoint Presentation</vt:lpstr>
      <vt:lpstr>The State of Hard Probe Tomography</vt:lpstr>
      <vt:lpstr>Anisotropic Jet Broadening: Jet Drift</vt:lpstr>
      <vt:lpstr>Momentum Broadening &amp; Radiation in the Presence of Flow</vt:lpstr>
      <vt:lpstr>Possible Signatures of Jet Drift in Leading Hadrons</vt:lpstr>
      <vt:lpstr>APE: A Primitive Man’s Monte Carlo</vt:lpstr>
      <vt:lpstr>DukeQCD’s HIC Event Generator</vt:lpstr>
      <vt:lpstr>The Wonders of the Open Science Grid</vt:lpstr>
      <vt:lpstr>No Suppression Reduction</vt:lpstr>
      <vt:lpstr>Deflection Size &amp; Acoplanarity Enhancement</vt:lpstr>
      <vt:lpstr>Acoplanarity ϕ-dep.</vt:lpstr>
      <vt:lpstr>V2 is Enhanced by Drift</vt:lpstr>
      <vt:lpstr>Effect too Small for You?  Many Choices to Enhance!</vt:lpstr>
      <vt:lpstr>Effect too Small for You?  Make selection cuts!</vt:lpstr>
      <vt:lpstr>Importance for the R_AA x v_2 Puzzle</vt:lpstr>
      <vt:lpstr>Higher Harmonic Vn’s are Enhanced by Drift</vt:lpstr>
      <vt:lpstr>v3 &amp; v4 from Perturbative Energy Loss</vt:lpstr>
      <vt:lpstr>Drift vn sensitive to pathlength ordered internal medium props.</vt:lpstr>
      <vt:lpstr>Anisotropic Jet Substructure</vt:lpstr>
      <vt:lpstr>Drift of Ensemble of Particles</vt:lpstr>
      <vt:lpstr>Anisotropic Jet Wake</vt:lpstr>
      <vt:lpstr>The Elephant in the Room…</vt:lpstr>
      <vt:lpstr>Next Steps:</vt:lpstr>
      <vt:lpstr>PowerPoint Presentation</vt:lpstr>
      <vt:lpstr>Jet Broadening – Isotropic vs Anisotropic</vt:lpstr>
      <vt:lpstr>Medium Gluon Field Potentials</vt:lpstr>
      <vt:lpstr>All Diagrams</vt:lpstr>
      <vt:lpstr>Does Drift Survive Event Averaging?</vt:lpstr>
      <vt:lpstr>Energy Loss Effects</vt:lpstr>
      <vt:lpstr>Ape Trajectories</vt:lpstr>
      <vt:lpstr>Parameter Fits &amp; Model Choices</vt:lpstr>
      <vt:lpstr>How can delta vn increase after fragmentation?</vt:lpstr>
      <vt:lpstr>Uniform Wigner Coalescence</vt:lpstr>
      <vt:lpstr>Drift at the EIC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 Bahder</dc:creator>
  <cp:lastModifiedBy>Jo Bahder</cp:lastModifiedBy>
  <cp:revision>31</cp:revision>
  <dcterms:created xsi:type="dcterms:W3CDTF">2024-08-05T20:49:07Z</dcterms:created>
  <dcterms:modified xsi:type="dcterms:W3CDTF">2025-01-09T14:52:52Z</dcterms:modified>
</cp:coreProperties>
</file>