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92" r:id="rId3"/>
    <p:sldId id="293" r:id="rId4"/>
    <p:sldId id="294" r:id="rId5"/>
    <p:sldId id="295" r:id="rId6"/>
    <p:sldId id="302" r:id="rId7"/>
    <p:sldId id="296" r:id="rId8"/>
    <p:sldId id="297" r:id="rId9"/>
    <p:sldId id="298" r:id="rId10"/>
    <p:sldId id="299" r:id="rId11"/>
    <p:sldId id="300" r:id="rId12"/>
    <p:sldId id="301" r:id="rId13"/>
    <p:sldId id="303" r:id="rId14"/>
    <p:sldId id="304" r:id="rId15"/>
    <p:sldId id="311" r:id="rId16"/>
    <p:sldId id="312" r:id="rId17"/>
    <p:sldId id="305" r:id="rId18"/>
    <p:sldId id="306" r:id="rId19"/>
    <p:sldId id="313" r:id="rId20"/>
    <p:sldId id="307" r:id="rId21"/>
    <p:sldId id="308" r:id="rId22"/>
    <p:sldId id="30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76"/>
    <a:srgbClr val="8C0B42"/>
    <a:srgbClr val="7C439A"/>
    <a:srgbClr val="8C1844"/>
    <a:srgbClr val="F35820"/>
    <a:srgbClr val="2E6911"/>
    <a:srgbClr val="0477BC"/>
    <a:srgbClr val="F29900"/>
    <a:srgbClr val="B47E99"/>
    <a:srgbClr val="AF8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F0646C-728B-4DE5-9E91-DD72435D1C09}" v="2" dt="2019-09-16T15:23:37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 autoAdjust="0"/>
    <p:restoredTop sz="95831" autoAdjust="0"/>
  </p:normalViewPr>
  <p:slideViewPr>
    <p:cSldViewPr snapToGrid="0">
      <p:cViewPr>
        <p:scale>
          <a:sx n="75" d="100"/>
          <a:sy n="75" d="100"/>
        </p:scale>
        <p:origin x="1144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Sievert" userId="10858b4d490cb69c" providerId="LiveId" clId="{A8F0646C-728B-4DE5-9E91-DD72435D1C09}"/>
    <pc:docChg chg="modSld">
      <pc:chgData name="Matthew Sievert" userId="10858b4d490cb69c" providerId="LiveId" clId="{A8F0646C-728B-4DE5-9E91-DD72435D1C09}" dt="2019-09-16T15:23:37.016" v="1"/>
      <pc:docMkLst>
        <pc:docMk/>
      </pc:docMkLst>
      <pc:sldChg chg="addSp delSp">
        <pc:chgData name="Matthew Sievert" userId="10858b4d490cb69c" providerId="LiveId" clId="{A8F0646C-728B-4DE5-9E91-DD72435D1C09}" dt="2019-09-16T15:23:37.016" v="1"/>
        <pc:sldMkLst>
          <pc:docMk/>
          <pc:sldMk cId="1140600761" sldId="256"/>
        </pc:sldMkLst>
        <pc:grpChg chg="add">
          <ac:chgData name="Matthew Sievert" userId="10858b4d490cb69c" providerId="LiveId" clId="{A8F0646C-728B-4DE5-9E91-DD72435D1C09}" dt="2019-09-16T15:23:37.016" v="1"/>
          <ac:grpSpMkLst>
            <pc:docMk/>
            <pc:sldMk cId="1140600761" sldId="256"/>
            <ac:grpSpMk id="15" creationId="{9EFD2E69-3C5F-4B88-AA1E-00E0413C004B}"/>
          </ac:grpSpMkLst>
        </pc:grpChg>
        <pc:grpChg chg="del">
          <ac:chgData name="Matthew Sievert" userId="10858b4d490cb69c" providerId="LiveId" clId="{A8F0646C-728B-4DE5-9E91-DD72435D1C09}" dt="2019-09-16T15:23:36.760" v="0" actId="478"/>
          <ac:grpSpMkLst>
            <pc:docMk/>
            <pc:sldMk cId="1140600761" sldId="256"/>
            <ac:grpSpMk id="72" creationId="{D504367B-F400-4369-87C9-02643C2667EF}"/>
          </ac:grpSpMkLst>
        </pc:grpChg>
      </pc:sldChg>
    </pc:docChg>
  </pc:docChgLst>
  <pc:docChgLst>
    <pc:chgData name="Matthew Sievert" userId="10858b4d490cb69c" providerId="LiveId" clId="{0DC74D67-3953-4817-B9FC-650602BDAB82}"/>
    <pc:docChg chg="undo custSel addSld modSld">
      <pc:chgData name="Matthew Sievert" userId="10858b4d490cb69c" providerId="LiveId" clId="{0DC74D67-3953-4817-B9FC-650602BDAB82}" dt="2018-11-02T16:50:38.109" v="655" actId="164"/>
      <pc:docMkLst>
        <pc:docMk/>
      </pc:docMkLst>
      <pc:sldChg chg="addSp delSp modSp">
        <pc:chgData name="Matthew Sievert" userId="10858b4d490cb69c" providerId="LiveId" clId="{0DC74D67-3953-4817-B9FC-650602BDAB82}" dt="2018-10-12T18:51:21.982" v="457" actId="478"/>
        <pc:sldMkLst>
          <pc:docMk/>
          <pc:sldMk cId="1140600761" sldId="256"/>
        </pc:sldMkLst>
        <pc:spChg chg="del">
          <ac:chgData name="Matthew Sievert" userId="10858b4d490cb69c" providerId="LiveId" clId="{0DC74D67-3953-4817-B9FC-650602BDAB82}" dt="2018-10-12T18:09:37.767" v="0" actId="478"/>
          <ac:spMkLst>
            <pc:docMk/>
            <pc:sldMk cId="1140600761" sldId="256"/>
            <ac:spMk id="2" creationId="{A01EE401-2268-4619-A74A-92D7B1603382}"/>
          </ac:spMkLst>
        </pc:spChg>
        <pc:spChg chg="del">
          <ac:chgData name="Matthew Sievert" userId="10858b4d490cb69c" providerId="LiveId" clId="{0DC74D67-3953-4817-B9FC-650602BDAB82}" dt="2018-10-12T18:09:37.767" v="0" actId="478"/>
          <ac:spMkLst>
            <pc:docMk/>
            <pc:sldMk cId="1140600761" sldId="256"/>
            <ac:spMk id="3" creationId="{A5207495-0C9A-4279-A814-021FE7AB82E8}"/>
          </ac:spMkLst>
        </pc:spChg>
        <pc:spChg chg="add del mod">
          <ac:chgData name="Matthew Sievert" userId="10858b4d490cb69c" providerId="LiveId" clId="{0DC74D67-3953-4817-B9FC-650602BDAB82}" dt="2018-10-12T18:20:32.520" v="66" actId="478"/>
          <ac:spMkLst>
            <pc:docMk/>
            <pc:sldMk cId="1140600761" sldId="256"/>
            <ac:spMk id="4" creationId="{1DF2728E-E056-4C6F-909B-DCDF1082CDA6}"/>
          </ac:spMkLst>
        </pc:spChg>
        <pc:spChg chg="add del mod">
          <ac:chgData name="Matthew Sievert" userId="10858b4d490cb69c" providerId="LiveId" clId="{0DC74D67-3953-4817-B9FC-650602BDAB82}" dt="2018-10-12T18:28:48.797" v="143" actId="478"/>
          <ac:spMkLst>
            <pc:docMk/>
            <pc:sldMk cId="1140600761" sldId="256"/>
            <ac:spMk id="7" creationId="{AF862EC6-A5C1-4BFF-875A-6C8B6CFF5792}"/>
          </ac:spMkLst>
        </pc:spChg>
        <pc:spChg chg="add mod ord topLvl">
          <ac:chgData name="Matthew Sievert" userId="10858b4d490cb69c" providerId="LiveId" clId="{0DC74D67-3953-4817-B9FC-650602BDAB82}" dt="2018-10-12T18:33:33.692" v="191" actId="164"/>
          <ac:spMkLst>
            <pc:docMk/>
            <pc:sldMk cId="1140600761" sldId="256"/>
            <ac:spMk id="8" creationId="{0FC93335-0A29-4C9F-83C5-8258D2160082}"/>
          </ac:spMkLst>
        </pc:spChg>
        <pc:spChg chg="add del mod">
          <ac:chgData name="Matthew Sievert" userId="10858b4d490cb69c" providerId="LiveId" clId="{0DC74D67-3953-4817-B9FC-650602BDAB82}" dt="2018-10-12T18:24:05.152" v="90" actId="478"/>
          <ac:spMkLst>
            <pc:docMk/>
            <pc:sldMk cId="1140600761" sldId="256"/>
            <ac:spMk id="9" creationId="{7341B103-53CD-4545-B396-9EF4F49CD393}"/>
          </ac:spMkLst>
        </pc:spChg>
        <pc:spChg chg="add del mod">
          <ac:chgData name="Matthew Sievert" userId="10858b4d490cb69c" providerId="LiveId" clId="{0DC74D67-3953-4817-B9FC-650602BDAB82}" dt="2018-10-12T18:28:52.110" v="144" actId="478"/>
          <ac:spMkLst>
            <pc:docMk/>
            <pc:sldMk cId="1140600761" sldId="256"/>
            <ac:spMk id="10" creationId="{054F27A1-B02C-4647-B719-D1D5CA8EF173}"/>
          </ac:spMkLst>
        </pc:spChg>
        <pc:spChg chg="add del mod">
          <ac:chgData name="Matthew Sievert" userId="10858b4d490cb69c" providerId="LiveId" clId="{0DC74D67-3953-4817-B9FC-650602BDAB82}" dt="2018-10-12T18:17:23.922" v="37" actId="478"/>
          <ac:spMkLst>
            <pc:docMk/>
            <pc:sldMk cId="1140600761" sldId="256"/>
            <ac:spMk id="11" creationId="{5DE606D9-1273-4C6A-A40D-E9B3A7A3A489}"/>
          </ac:spMkLst>
        </pc:spChg>
        <pc:spChg chg="add del mod ord">
          <ac:chgData name="Matthew Sievert" userId="10858b4d490cb69c" providerId="LiveId" clId="{0DC74D67-3953-4817-B9FC-650602BDAB82}" dt="2018-10-12T18:24:05.152" v="90" actId="478"/>
          <ac:spMkLst>
            <pc:docMk/>
            <pc:sldMk cId="1140600761" sldId="256"/>
            <ac:spMk id="14" creationId="{5768A9E1-6414-4BE2-9E7C-9099C1780EF1}"/>
          </ac:spMkLst>
        </pc:spChg>
        <pc:spChg chg="add mod topLvl">
          <ac:chgData name="Matthew Sievert" userId="10858b4d490cb69c" providerId="LiveId" clId="{0DC74D67-3953-4817-B9FC-650602BDAB82}" dt="2018-10-12T18:33:25.269" v="188" actId="164"/>
          <ac:spMkLst>
            <pc:docMk/>
            <pc:sldMk cId="1140600761" sldId="256"/>
            <ac:spMk id="17" creationId="{D581DB65-4BC1-4630-A2DD-3FEF2BED9681}"/>
          </ac:spMkLst>
        </pc:spChg>
        <pc:spChg chg="add del mod">
          <ac:chgData name="Matthew Sievert" userId="10858b4d490cb69c" providerId="LiveId" clId="{0DC74D67-3953-4817-B9FC-650602BDAB82}" dt="2018-10-12T18:27:50.173" v="138" actId="478"/>
          <ac:spMkLst>
            <pc:docMk/>
            <pc:sldMk cId="1140600761" sldId="256"/>
            <ac:spMk id="18" creationId="{E854BE36-8D58-4E9B-9C3A-96C9E7E1804B}"/>
          </ac:spMkLst>
        </pc:spChg>
        <pc:spChg chg="add mod">
          <ac:chgData name="Matthew Sievert" userId="10858b4d490cb69c" providerId="LiveId" clId="{0DC74D67-3953-4817-B9FC-650602BDAB82}" dt="2018-10-12T18:39:51.613" v="292" actId="1076"/>
          <ac:spMkLst>
            <pc:docMk/>
            <pc:sldMk cId="1140600761" sldId="256"/>
            <ac:spMk id="19" creationId="{56315797-0484-41D6-802A-A63A27EFFA2C}"/>
          </ac:spMkLst>
        </pc:spChg>
        <pc:spChg chg="add mod topLvl">
          <ac:chgData name="Matthew Sievert" userId="10858b4d490cb69c" providerId="LiveId" clId="{0DC74D67-3953-4817-B9FC-650602BDAB82}" dt="2018-10-12T18:33:31.489" v="190" actId="164"/>
          <ac:spMkLst>
            <pc:docMk/>
            <pc:sldMk cId="1140600761" sldId="256"/>
            <ac:spMk id="20" creationId="{15EA1B11-27FD-448B-BE8B-01DD48A6B40F}"/>
          </ac:spMkLst>
        </pc:spChg>
        <pc:spChg chg="add mod topLvl">
          <ac:chgData name="Matthew Sievert" userId="10858b4d490cb69c" providerId="LiveId" clId="{0DC74D67-3953-4817-B9FC-650602BDAB82}" dt="2018-10-12T18:33:29.469" v="189" actId="164"/>
          <ac:spMkLst>
            <pc:docMk/>
            <pc:sldMk cId="1140600761" sldId="256"/>
            <ac:spMk id="21" creationId="{1FF3B39B-D69C-45FE-9BFE-4CE3E092B8A9}"/>
          </ac:spMkLst>
        </pc:spChg>
        <pc:spChg chg="add mod topLvl">
          <ac:chgData name="Matthew Sievert" userId="10858b4d490cb69c" providerId="LiveId" clId="{0DC74D67-3953-4817-B9FC-650602BDAB82}" dt="2018-10-12T18:33:31.489" v="190" actId="164"/>
          <ac:spMkLst>
            <pc:docMk/>
            <pc:sldMk cId="1140600761" sldId="256"/>
            <ac:spMk id="22" creationId="{EE140C2E-2488-480E-A389-1A90A56E583A}"/>
          </ac:spMkLst>
        </pc:spChg>
        <pc:spChg chg="add mod topLvl">
          <ac:chgData name="Matthew Sievert" userId="10858b4d490cb69c" providerId="LiveId" clId="{0DC74D67-3953-4817-B9FC-650602BDAB82}" dt="2018-10-12T18:33:33.692" v="191" actId="164"/>
          <ac:spMkLst>
            <pc:docMk/>
            <pc:sldMk cId="1140600761" sldId="256"/>
            <ac:spMk id="23" creationId="{FA616BCC-4F75-4B27-909E-EF80B33190AF}"/>
          </ac:spMkLst>
        </pc:spChg>
        <pc:spChg chg="add mod topLvl">
          <ac:chgData name="Matthew Sievert" userId="10858b4d490cb69c" providerId="LiveId" clId="{0DC74D67-3953-4817-B9FC-650602BDAB82}" dt="2018-10-12T18:33:29.469" v="189" actId="164"/>
          <ac:spMkLst>
            <pc:docMk/>
            <pc:sldMk cId="1140600761" sldId="256"/>
            <ac:spMk id="24" creationId="{0818EAF8-475C-4E33-89CF-DE7E7EA85D8A}"/>
          </ac:spMkLst>
        </pc:spChg>
        <pc:spChg chg="add mod topLvl">
          <ac:chgData name="Matthew Sievert" userId="10858b4d490cb69c" providerId="LiveId" clId="{0DC74D67-3953-4817-B9FC-650602BDAB82}" dt="2018-10-12T18:33:25.269" v="188" actId="164"/>
          <ac:spMkLst>
            <pc:docMk/>
            <pc:sldMk cId="1140600761" sldId="256"/>
            <ac:spMk id="25" creationId="{FAD6DD87-CE51-491B-9D57-56D3834EA159}"/>
          </ac:spMkLst>
        </pc:spChg>
        <pc:spChg chg="add mod topLvl">
          <ac:chgData name="Matthew Sievert" userId="10858b4d490cb69c" providerId="LiveId" clId="{0DC74D67-3953-4817-B9FC-650602BDAB82}" dt="2018-10-12T18:33:23.348" v="187" actId="164"/>
          <ac:spMkLst>
            <pc:docMk/>
            <pc:sldMk cId="1140600761" sldId="256"/>
            <ac:spMk id="26" creationId="{4A3E75E1-D70E-4997-B075-26F6FCEDBEDB}"/>
          </ac:spMkLst>
        </pc:spChg>
        <pc:spChg chg="add mod topLvl">
          <ac:chgData name="Matthew Sievert" userId="10858b4d490cb69c" providerId="LiveId" clId="{0DC74D67-3953-4817-B9FC-650602BDAB82}" dt="2018-10-12T18:33:23.348" v="187" actId="164"/>
          <ac:spMkLst>
            <pc:docMk/>
            <pc:sldMk cId="1140600761" sldId="256"/>
            <ac:spMk id="27" creationId="{6A152CB9-904F-4F32-AEAD-6D41B9BE9B98}"/>
          </ac:spMkLst>
        </pc:spChg>
        <pc:spChg chg="add mod topLvl">
          <ac:chgData name="Matthew Sievert" userId="10858b4d490cb69c" providerId="LiveId" clId="{0DC74D67-3953-4817-B9FC-650602BDAB82}" dt="2018-10-12T18:33:21.136" v="186" actId="164"/>
          <ac:spMkLst>
            <pc:docMk/>
            <pc:sldMk cId="1140600761" sldId="256"/>
            <ac:spMk id="28" creationId="{8C611663-2AA1-45F4-B259-FE2F3ADBB8DD}"/>
          </ac:spMkLst>
        </pc:spChg>
        <pc:spChg chg="add mod topLvl">
          <ac:chgData name="Matthew Sievert" userId="10858b4d490cb69c" providerId="LiveId" clId="{0DC74D67-3953-4817-B9FC-650602BDAB82}" dt="2018-10-12T18:33:21.136" v="186" actId="164"/>
          <ac:spMkLst>
            <pc:docMk/>
            <pc:sldMk cId="1140600761" sldId="256"/>
            <ac:spMk id="29" creationId="{2938A9C7-135C-46CC-8A8F-7B69F0C3B78B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0" creationId="{0E9B562C-DE6E-4C05-B0C7-03E37281DB95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2" creationId="{DAC0A25F-AAF6-4A39-A61F-CFD476A118D5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4" creationId="{52C14366-B302-4445-AE1C-C059E9FDBF68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7" creationId="{2A081BF4-CE03-44D0-A2AF-AC2745CA6D8F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58" creationId="{82ADC8A0-8FE0-4A9D-8CAA-3BE2DA87AD2C}"/>
          </ac:spMkLst>
        </pc:spChg>
        <pc:spChg chg="mod">
          <ac:chgData name="Matthew Sievert" userId="10858b4d490cb69c" providerId="LiveId" clId="{0DC74D67-3953-4817-B9FC-650602BDAB82}" dt="2018-10-12T18:42:04.619" v="311" actId="2711"/>
          <ac:spMkLst>
            <pc:docMk/>
            <pc:sldMk cId="1140600761" sldId="256"/>
            <ac:spMk id="60" creationId="{8A99E70E-20F0-4FA9-8614-03340022DF47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2" creationId="{C0CAFA33-FDC7-40EF-BDFF-1B6D68FBE06B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3" creationId="{35F24B61-BF87-48AF-A9A1-E196199E7750}"/>
          </ac:spMkLst>
        </pc:spChg>
        <pc:spChg chg="add mod">
          <ac:chgData name="Matthew Sievert" userId="10858b4d490cb69c" providerId="LiveId" clId="{0DC74D67-3953-4817-B9FC-650602BDAB82}" dt="2018-10-12T18:40:13.443" v="295" actId="207"/>
          <ac:spMkLst>
            <pc:docMk/>
            <pc:sldMk cId="1140600761" sldId="256"/>
            <ac:spMk id="64" creationId="{21BD0F0F-7E3C-4017-97DD-4BA85E367B26}"/>
          </ac:spMkLst>
        </pc:spChg>
        <pc:spChg chg="add del mod">
          <ac:chgData name="Matthew Sievert" userId="10858b4d490cb69c" providerId="LiveId" clId="{0DC74D67-3953-4817-B9FC-650602BDAB82}" dt="2018-10-12T18:40:48.357" v="301" actId="478"/>
          <ac:spMkLst>
            <pc:docMk/>
            <pc:sldMk cId="1140600761" sldId="256"/>
            <ac:spMk id="65" creationId="{A7BF35F6-C9A0-4A37-B11B-C1D66B8F65F6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6" creationId="{40DD26ED-A0FD-43F6-92EA-F4B7BF2F9DCE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7" creationId="{0190CBF6-2BF5-4C21-94FD-E1A78EE55BA1}"/>
          </ac:spMkLst>
        </pc:spChg>
        <pc:spChg chg="add mod">
          <ac:chgData name="Matthew Sievert" userId="10858b4d490cb69c" providerId="LiveId" clId="{0DC74D67-3953-4817-B9FC-650602BDAB82}" dt="2018-10-12T18:45:16.962" v="356" actId="164"/>
          <ac:spMkLst>
            <pc:docMk/>
            <pc:sldMk cId="1140600761" sldId="256"/>
            <ac:spMk id="68" creationId="{4086AAB9-924D-495B-B6C9-49C95055C6E9}"/>
          </ac:spMkLst>
        </pc:spChg>
        <pc:spChg chg="add mod topLvl">
          <ac:chgData name="Matthew Sievert" userId="10858b4d490cb69c" providerId="LiveId" clId="{0DC74D67-3953-4817-B9FC-650602BDAB82}" dt="2018-10-12T18:49:58.915" v="440" actId="164"/>
          <ac:spMkLst>
            <pc:docMk/>
            <pc:sldMk cId="1140600761" sldId="256"/>
            <ac:spMk id="70" creationId="{4FEA4FA7-97E3-4635-A4FA-7158BE7BBC59}"/>
          </ac:spMkLst>
        </pc:spChg>
        <pc:spChg chg="add mod">
          <ac:chgData name="Matthew Sievert" userId="10858b4d490cb69c" providerId="LiveId" clId="{0DC74D67-3953-4817-B9FC-650602BDAB82}" dt="2018-10-12T18:51:06.125" v="456" actId="1076"/>
          <ac:spMkLst>
            <pc:docMk/>
            <pc:sldMk cId="1140600761" sldId="256"/>
            <ac:spMk id="73" creationId="{9162EA23-2E82-4E9C-9FE1-965055E27245}"/>
          </ac:spMkLst>
        </pc:spChg>
        <pc:spChg chg="add del mod">
          <ac:chgData name="Matthew Sievert" userId="10858b4d490cb69c" providerId="LiveId" clId="{0DC74D67-3953-4817-B9FC-650602BDAB82}" dt="2018-10-12T18:50:21.760" v="445" actId="478"/>
          <ac:spMkLst>
            <pc:docMk/>
            <pc:sldMk cId="1140600761" sldId="256"/>
            <ac:spMk id="74" creationId="{278A58D6-8E87-4936-8D3F-143F6D314867}"/>
          </ac:spMkLst>
        </pc:spChg>
        <pc:spChg chg="add mod">
          <ac:chgData name="Matthew Sievert" userId="10858b4d490cb69c" providerId="LiveId" clId="{0DC74D67-3953-4817-B9FC-650602BDAB82}" dt="2018-10-12T18:51:06.125" v="456" actId="1076"/>
          <ac:spMkLst>
            <pc:docMk/>
            <pc:sldMk cId="1140600761" sldId="256"/>
            <ac:spMk id="76" creationId="{6008C6C9-2B4E-4C09-9FA5-669E22ABEE15}"/>
          </ac:spMkLst>
        </pc:s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0" creationId="{19476078-6126-4F06-9181-B075AC4AB4CD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1" creationId="{2E5128DE-38C9-4092-836E-565C600A43AC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2" creationId="{7D23A4B2-F950-479A-92ED-66CEF997B8E5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3" creationId="{7F44A36A-B66C-449D-964D-271ABF6BD804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4" creationId="{9A2B12FE-FF60-4F79-B481-89DD0BE64163}"/>
          </ac:grpSpMkLst>
        </pc:grpChg>
        <pc:grpChg chg="add del mod">
          <ac:chgData name="Matthew Sievert" userId="10858b4d490cb69c" providerId="LiveId" clId="{0DC74D67-3953-4817-B9FC-650602BDAB82}" dt="2018-10-12T18:29:40.005" v="154" actId="165"/>
          <ac:grpSpMkLst>
            <pc:docMk/>
            <pc:sldMk cId="1140600761" sldId="256"/>
            <ac:grpSpMk id="35" creationId="{6F90D369-CEB4-4EB4-A557-6308C65102E5}"/>
          </ac:grpSpMkLst>
        </pc:grpChg>
        <pc:grpChg chg="add mod">
          <ac:chgData name="Matthew Sievert" userId="10858b4d490cb69c" providerId="LiveId" clId="{0DC74D67-3953-4817-B9FC-650602BDAB82}" dt="2018-10-12T18:29:35.990" v="153" actId="164"/>
          <ac:grpSpMkLst>
            <pc:docMk/>
            <pc:sldMk cId="1140600761" sldId="256"/>
            <ac:grpSpMk id="36" creationId="{64C97699-63E8-4C36-AF9A-5D1AE8A45479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7" creationId="{7A500BC9-60C7-45C0-A1E9-5A84C4886638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8" creationId="{022C6DA9-712E-4866-95A6-D7A52D273D09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39" creationId="{C2C18507-8E63-490B-AE98-174D38DF926E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0" creationId="{22739711-52F7-42E6-8172-BD300EC1440D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1" creationId="{33C85D3D-372E-4A1E-AF24-782B42B39BAA}"/>
          </ac:grpSpMkLst>
        </pc:grpChg>
        <pc:grpChg chg="add del mod">
          <ac:chgData name="Matthew Sievert" userId="10858b4d490cb69c" providerId="LiveId" clId="{0DC74D67-3953-4817-B9FC-650602BDAB82}" dt="2018-10-12T18:35:01.893" v="197" actId="478"/>
          <ac:grpSpMkLst>
            <pc:docMk/>
            <pc:sldMk cId="1140600761" sldId="256"/>
            <ac:grpSpMk id="42" creationId="{442F80D5-1FD6-4BD6-B370-288BA45FEBD1}"/>
          </ac:grpSpMkLst>
        </pc:grpChg>
        <pc:grpChg chg="add del mod">
          <ac:chgData name="Matthew Sievert" userId="10858b4d490cb69c" providerId="LiveId" clId="{0DC74D67-3953-4817-B9FC-650602BDAB82}" dt="2018-10-12T18:51:21.982" v="457" actId="478"/>
          <ac:grpSpMkLst>
            <pc:docMk/>
            <pc:sldMk cId="1140600761" sldId="256"/>
            <ac:grpSpMk id="43" creationId="{EABEC655-EB2F-4866-A7B7-CE571BD479B6}"/>
          </ac:grpSpMkLst>
        </pc:grpChg>
        <pc:grpChg chg="add mod">
          <ac:chgData name="Matthew Sievert" userId="10858b4d490cb69c" providerId="LiveId" clId="{0DC74D67-3953-4817-B9FC-650602BDAB82}" dt="2018-10-12T18:49:01.476" v="435" actId="1076"/>
          <ac:grpSpMkLst>
            <pc:docMk/>
            <pc:sldMk cId="1140600761" sldId="256"/>
            <ac:grpSpMk id="69" creationId="{7118FFEA-2A51-457B-B603-67D7B2810E83}"/>
          </ac:grpSpMkLst>
        </pc:grpChg>
        <pc:grpChg chg="add del mod">
          <ac:chgData name="Matthew Sievert" userId="10858b4d490cb69c" providerId="LiveId" clId="{0DC74D67-3953-4817-B9FC-650602BDAB82}" dt="2018-10-12T18:49:49.039" v="438" actId="165"/>
          <ac:grpSpMkLst>
            <pc:docMk/>
            <pc:sldMk cId="1140600761" sldId="256"/>
            <ac:grpSpMk id="71" creationId="{8DEA8BBB-DDD9-4947-AEE1-9F55EB89F8AB}"/>
          </ac:grpSpMkLst>
        </pc:grpChg>
        <pc:grpChg chg="add mod">
          <ac:chgData name="Matthew Sievert" userId="10858b4d490cb69c" providerId="LiveId" clId="{0DC74D67-3953-4817-B9FC-650602BDAB82}" dt="2018-10-12T18:51:01.204" v="455" actId="1076"/>
          <ac:grpSpMkLst>
            <pc:docMk/>
            <pc:sldMk cId="1140600761" sldId="256"/>
            <ac:grpSpMk id="72" creationId="{D504367B-F400-4369-87C9-02643C2667EF}"/>
          </ac:grpSpMkLst>
        </pc:grpChg>
        <pc:picChg chg="add del mod">
          <ac:chgData name="Matthew Sievert" userId="10858b4d490cb69c" providerId="LiveId" clId="{0DC74D67-3953-4817-B9FC-650602BDAB82}" dt="2018-10-12T18:16:08.159" v="27" actId="478"/>
          <ac:picMkLst>
            <pc:docMk/>
            <pc:sldMk cId="1140600761" sldId="256"/>
            <ac:picMk id="6" creationId="{F0CC4E36-A92B-4B8E-ACFB-CC28D0E3A71E}"/>
          </ac:picMkLst>
        </pc:picChg>
        <pc:picChg chg="add del mod modCrop">
          <ac:chgData name="Matthew Sievert" userId="10858b4d490cb69c" providerId="LiveId" clId="{0DC74D67-3953-4817-B9FC-650602BDAB82}" dt="2018-10-12T18:18:14.512" v="43" actId="478"/>
          <ac:picMkLst>
            <pc:docMk/>
            <pc:sldMk cId="1140600761" sldId="256"/>
            <ac:picMk id="13" creationId="{6CDAFDC6-3050-4BB0-9953-6907A179BCAD}"/>
          </ac:picMkLst>
        </pc:picChg>
        <pc:picChg chg="add del mod modCrop">
          <ac:chgData name="Matthew Sievert" userId="10858b4d490cb69c" providerId="LiveId" clId="{0DC74D67-3953-4817-B9FC-650602BDAB82}" dt="2018-10-12T18:20:30.954" v="65" actId="478"/>
          <ac:picMkLst>
            <pc:docMk/>
            <pc:sldMk cId="1140600761" sldId="256"/>
            <ac:picMk id="16" creationId="{DB61F920-B187-455B-82E7-E86F55C07684}"/>
          </ac:picMkLst>
        </pc:picChg>
        <pc:picChg chg="add mod topLvl modCrop">
          <ac:chgData name="Matthew Sievert" userId="10858b4d490cb69c" providerId="LiveId" clId="{0DC74D67-3953-4817-B9FC-650602BDAB82}" dt="2018-10-12T18:49:58.915" v="440" actId="164"/>
          <ac:picMkLst>
            <pc:docMk/>
            <pc:sldMk cId="1140600761" sldId="256"/>
            <ac:picMk id="1026" creationId="{A57C4630-1CA5-4A5D-84F5-06A330C11672}"/>
          </ac:picMkLst>
        </pc:picChg>
      </pc:sldChg>
      <pc:sldChg chg="addSp delSp modSp add">
        <pc:chgData name="Matthew Sievert" userId="10858b4d490cb69c" providerId="LiveId" clId="{0DC74D67-3953-4817-B9FC-650602BDAB82}" dt="2018-11-02T16:50:38.109" v="655" actId="164"/>
        <pc:sldMkLst>
          <pc:docMk/>
          <pc:sldMk cId="1518831804" sldId="257"/>
        </pc:sldMkLst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2" creationId="{D9BC6832-5BC6-4D31-8341-BE52ECF2C1FF}"/>
          </ac:spMkLst>
        </pc:spChg>
        <pc:spChg chg="add mod">
          <ac:chgData name="Matthew Sievert" userId="10858b4d490cb69c" providerId="LiveId" clId="{0DC74D67-3953-4817-B9FC-650602BDAB82}" dt="2018-10-12T19:01:05.019" v="577" actId="1076"/>
          <ac:spMkLst>
            <pc:docMk/>
            <pc:sldMk cId="1518831804" sldId="257"/>
            <ac:spMk id="3" creationId="{2054E2C1-AAA7-4602-AFC7-825834903EC4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8" creationId="{0FC93335-0A29-4C9F-83C5-8258D2160082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1" creationId="{A8BD9756-B91A-4BD9-8F02-45ABDB2D20A9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2" creationId="{9E45A59B-555E-4AF6-B054-EC3C9B9DDF15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4" creationId="{05025CF6-17A1-4E1D-A786-40DD99BE1C51}"/>
          </ac:spMkLst>
        </pc:spChg>
        <pc:spChg chg="add del">
          <ac:chgData name="Matthew Sievert" userId="10858b4d490cb69c" providerId="LiveId" clId="{0DC74D67-3953-4817-B9FC-650602BDAB82}" dt="2018-11-02T16:47:44.807" v="599"/>
          <ac:spMkLst>
            <pc:docMk/>
            <pc:sldMk cId="1518831804" sldId="257"/>
            <ac:spMk id="15" creationId="{B8997168-46E3-4024-BF51-B07702E6B214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17" creationId="{D581DB65-4BC1-4630-A2DD-3FEF2BED9681}"/>
          </ac:spMkLst>
        </pc:spChg>
        <pc:spChg chg="del">
          <ac:chgData name="Matthew Sievert" userId="10858b4d490cb69c" providerId="LiveId" clId="{0DC74D67-3953-4817-B9FC-650602BDAB82}" dt="2018-10-12T18:34:17.473" v="193" actId="478"/>
          <ac:spMkLst>
            <pc:docMk/>
            <pc:sldMk cId="1518831804" sldId="257"/>
            <ac:spMk id="19" creationId="{56315797-0484-41D6-802A-A63A27EFFA2C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0" creationId="{15EA1B11-27FD-448B-BE8B-01DD48A6B40F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1" creationId="{1FF3B39B-D69C-45FE-9BFE-4CE3E092B8A9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2" creationId="{EE140C2E-2488-480E-A389-1A90A56E583A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3" creationId="{FA616BCC-4F75-4B27-909E-EF80B33190AF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4" creationId="{0818EAF8-475C-4E33-89CF-DE7E7EA85D8A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5" creationId="{FAD6DD87-CE51-491B-9D57-56D3834EA159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6" creationId="{4A3E75E1-D70E-4997-B075-26F6FCEDBEDB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7" creationId="{6A152CB9-904F-4F32-AEAD-6D41B9BE9B98}"/>
          </ac:spMkLst>
        </pc:spChg>
        <pc:spChg chg="del mod topLvl">
          <ac:chgData name="Matthew Sievert" userId="10858b4d490cb69c" providerId="LiveId" clId="{0DC74D67-3953-4817-B9FC-650602BDAB82}" dt="2018-10-12T19:00:28.526" v="566" actId="478"/>
          <ac:spMkLst>
            <pc:docMk/>
            <pc:sldMk cId="1518831804" sldId="257"/>
            <ac:spMk id="28" creationId="{8C611663-2AA1-45F4-B259-FE2F3ADBB8DD}"/>
          </ac:spMkLst>
        </pc:spChg>
        <pc:spChg chg="mod topLvl">
          <ac:chgData name="Matthew Sievert" userId="10858b4d490cb69c" providerId="LiveId" clId="{0DC74D67-3953-4817-B9FC-650602BDAB82}" dt="2018-10-12T19:00:54.669" v="573" actId="164"/>
          <ac:spMkLst>
            <pc:docMk/>
            <pc:sldMk cId="1518831804" sldId="257"/>
            <ac:spMk id="29" creationId="{2938A9C7-135C-46CC-8A8F-7B69F0C3B78B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4" creationId="{D7099DB0-A049-4E84-BAD3-D8C1A238CE0C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5" creationId="{94BCAEE6-2BE5-479C-9BDF-26D8865F723D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6" creationId="{4C8C80CF-D404-452F-A48F-D89BDBAA4DC1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7" creationId="{CC26CF8B-ECDE-4832-B263-4BF365DED45E}"/>
          </ac:spMkLst>
        </pc:spChg>
        <pc:spChg chg="add mod">
          <ac:chgData name="Matthew Sievert" userId="10858b4d490cb69c" providerId="LiveId" clId="{0DC74D67-3953-4817-B9FC-650602BDAB82}" dt="2018-11-02T16:50:38.109" v="655" actId="164"/>
          <ac:spMkLst>
            <pc:docMk/>
            <pc:sldMk cId="1518831804" sldId="257"/>
            <ac:spMk id="58" creationId="{5DF3CA34-BB0C-4BCB-8A73-98F106DB4BED}"/>
          </ac:spMkLst>
        </pc:spChg>
        <pc:grpChg chg="add del mod">
          <ac:chgData name="Matthew Sievert" userId="10858b4d490cb69c" providerId="LiveId" clId="{0DC74D67-3953-4817-B9FC-650602BDAB82}" dt="2018-10-12T19:00:22.145" v="564" actId="165"/>
          <ac:grpSpMkLst>
            <pc:docMk/>
            <pc:sldMk cId="1518831804" sldId="257"/>
            <ac:grpSpMk id="2" creationId="{0B560861-BE80-48E2-BE94-0428353C7E41}"/>
          </ac:grpSpMkLst>
        </pc:grpChg>
        <pc:grpChg chg="add mod">
          <ac:chgData name="Matthew Sievert" userId="10858b4d490cb69c" providerId="LiveId" clId="{0DC74D67-3953-4817-B9FC-650602BDAB82}" dt="2018-11-02T16:50:38.109" v="655" actId="164"/>
          <ac:grpSpMkLst>
            <pc:docMk/>
            <pc:sldMk cId="1518831804" sldId="257"/>
            <ac:grpSpMk id="4" creationId="{0708AA69-1EBB-451C-814B-8293AB3FAD7D}"/>
          </ac:grpSpMkLst>
        </pc:grpChg>
        <pc:grpChg chg="add mod">
          <ac:chgData name="Matthew Sievert" userId="10858b4d490cb69c" providerId="LiveId" clId="{0DC74D67-3953-4817-B9FC-650602BDAB82}" dt="2018-11-02T16:50:38.109" v="655" actId="164"/>
          <ac:grpSpMkLst>
            <pc:docMk/>
            <pc:sldMk cId="1518831804" sldId="257"/>
            <ac:grpSpMk id="5" creationId="{5F0F5742-8C9C-4F5F-A289-61D1893C3810}"/>
          </ac:grpSpMkLst>
        </pc:grpChg>
        <pc:grpChg chg="add del">
          <ac:chgData name="Matthew Sievert" userId="10858b4d490cb69c" providerId="LiveId" clId="{0DC74D67-3953-4817-B9FC-650602BDAB82}" dt="2018-11-02T16:47:44.807" v="599"/>
          <ac:grpSpMkLst>
            <pc:docMk/>
            <pc:sldMk cId="1518831804" sldId="257"/>
            <ac:grpSpMk id="16" creationId="{69D4686E-60DC-4502-A773-9FBED02E9684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7" creationId="{7A500BC9-60C7-45C0-A1E9-5A84C4886638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8" creationId="{022C6DA9-712E-4866-95A6-D7A52D273D09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39" creationId="{C2C18507-8E63-490B-AE98-174D38DF926E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0" creationId="{22739711-52F7-42E6-8172-BD300EC1440D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1" creationId="{33C85D3D-372E-4A1E-AF24-782B42B39BAA}"/>
          </ac:grpSpMkLst>
        </pc:grpChg>
        <pc:grpChg chg="del mod topLvl">
          <ac:chgData name="Matthew Sievert" userId="10858b4d490cb69c" providerId="LiveId" clId="{0DC74D67-3953-4817-B9FC-650602BDAB82}" dt="2018-10-12T19:00:25.346" v="565" actId="165"/>
          <ac:grpSpMkLst>
            <pc:docMk/>
            <pc:sldMk cId="1518831804" sldId="257"/>
            <ac:grpSpMk id="42" creationId="{442F80D5-1FD6-4BD6-B370-288BA45FEBD1}"/>
          </ac:grpSpMkLst>
        </pc:grpChg>
        <pc:grpChg chg="add del">
          <ac:chgData name="Matthew Sievert" userId="10858b4d490cb69c" providerId="LiveId" clId="{0DC74D67-3953-4817-B9FC-650602BDAB82}" dt="2018-11-02T16:47:44.807" v="599"/>
          <ac:grpSpMkLst>
            <pc:docMk/>
            <pc:sldMk cId="1518831804" sldId="257"/>
            <ac:grpSpMk id="46" creationId="{1A76DBBB-B5D2-4189-87F8-958EDAADB7C9}"/>
          </ac:grpSpMkLst>
        </pc:grpChg>
        <pc:picChg chg="add del">
          <ac:chgData name="Matthew Sievert" userId="10858b4d490cb69c" providerId="LiveId" clId="{0DC74D67-3953-4817-B9FC-650602BDAB82}" dt="2018-11-02T16:47:44.807" v="599"/>
          <ac:picMkLst>
            <pc:docMk/>
            <pc:sldMk cId="1518831804" sldId="257"/>
            <ac:picMk id="13" creationId="{35B8DC9E-8261-49F6-9216-DE69DB6AC1C0}"/>
          </ac:picMkLst>
        </pc:picChg>
        <pc:picChg chg="add del">
          <ac:chgData name="Matthew Sievert" userId="10858b4d490cb69c" providerId="LiveId" clId="{0DC74D67-3953-4817-B9FC-650602BDAB82}" dt="2018-11-02T16:47:44.807" v="599"/>
          <ac:picMkLst>
            <pc:docMk/>
            <pc:sldMk cId="1518831804" sldId="257"/>
            <ac:picMk id="53" creationId="{BE4E1491-B84B-4CC8-919D-D7A02C28B55E}"/>
          </ac:picMkLst>
        </pc:picChg>
      </pc:sldChg>
      <pc:sldChg chg="addSp delSp modSp add">
        <pc:chgData name="Matthew Sievert" userId="10858b4d490cb69c" providerId="LiveId" clId="{0DC74D67-3953-4817-B9FC-650602BDAB82}" dt="2018-10-12T18:57:15.299" v="563" actId="478"/>
        <pc:sldMkLst>
          <pc:docMk/>
          <pc:sldMk cId="3438621487" sldId="258"/>
        </pc:sldMkLst>
        <pc:spChg chg="add mod">
          <ac:chgData name="Matthew Sievert" userId="10858b4d490cb69c" providerId="LiveId" clId="{0DC74D67-3953-4817-B9FC-650602BDAB82}" dt="2018-10-12T18:57:11.596" v="562" actId="554"/>
          <ac:spMkLst>
            <pc:docMk/>
            <pc:sldMk cId="3438621487" sldId="258"/>
            <ac:spMk id="2" creationId="{13487848-D9F3-48B8-BC08-340C52C8F8D2}"/>
          </ac:spMkLst>
        </pc:spChg>
        <pc:spChg chg="add mod">
          <ac:chgData name="Matthew Sievert" userId="10858b4d490cb69c" providerId="LiveId" clId="{0DC74D67-3953-4817-B9FC-650602BDAB82}" dt="2018-10-12T18:57:08.163" v="561" actId="554"/>
          <ac:spMkLst>
            <pc:docMk/>
            <pc:sldMk cId="3438621487" sldId="258"/>
            <ac:spMk id="16" creationId="{1E0C3657-5E5E-4BD5-B031-A5E0E63EAF8D}"/>
          </ac:spMkLst>
        </pc:spChg>
        <pc:spChg chg="add del">
          <ac:chgData name="Matthew Sievert" userId="10858b4d490cb69c" providerId="LiveId" clId="{0DC74D67-3953-4817-B9FC-650602BDAB82}" dt="2018-10-12T18:54:53.085" v="527" actId="478"/>
          <ac:spMkLst>
            <pc:docMk/>
            <pc:sldMk cId="3438621487" sldId="258"/>
            <ac:spMk id="17" creationId="{239053D9-9C25-44CE-A725-FFF8A0144073}"/>
          </ac:spMkLst>
        </pc:spChg>
        <pc:spChg chg="add mod">
          <ac:chgData name="Matthew Sievert" userId="10858b4d490cb69c" providerId="LiveId" clId="{0DC74D67-3953-4817-B9FC-650602BDAB82}" dt="2018-10-12T18:57:11.596" v="562" actId="554"/>
          <ac:spMkLst>
            <pc:docMk/>
            <pc:sldMk cId="3438621487" sldId="258"/>
            <ac:spMk id="18" creationId="{48725B9C-FDA6-451D-AF41-EB5E9D6D799B}"/>
          </ac:spMkLst>
        </pc:spChg>
        <pc:spChg chg="add mod">
          <ac:chgData name="Matthew Sievert" userId="10858b4d490cb69c" providerId="LiveId" clId="{0DC74D67-3953-4817-B9FC-650602BDAB82}" dt="2018-10-12T18:57:08.163" v="561" actId="554"/>
          <ac:spMkLst>
            <pc:docMk/>
            <pc:sldMk cId="3438621487" sldId="258"/>
            <ac:spMk id="39" creationId="{9F40A07B-206E-4663-9E24-6298F298D86B}"/>
          </ac:spMkLst>
        </pc:spChg>
        <pc:spChg chg="add mod">
          <ac:chgData name="Matthew Sievert" userId="10858b4d490cb69c" providerId="LiveId" clId="{0DC74D67-3953-4817-B9FC-650602BDAB82}" dt="2018-10-12T18:55:59.548" v="540" actId="207"/>
          <ac:spMkLst>
            <pc:docMk/>
            <pc:sldMk cId="3438621487" sldId="258"/>
            <ac:spMk id="40" creationId="{C594B591-82B3-4A18-B9D2-87D18133EB23}"/>
          </ac:spMkLst>
        </pc:spChg>
        <pc:spChg chg="add mod">
          <ac:chgData name="Matthew Sievert" userId="10858b4d490cb69c" providerId="LiveId" clId="{0DC74D67-3953-4817-B9FC-650602BDAB82}" dt="2018-10-12T18:56:53.900" v="558" actId="207"/>
          <ac:spMkLst>
            <pc:docMk/>
            <pc:sldMk cId="3438621487" sldId="258"/>
            <ac:spMk id="41" creationId="{E22396DC-7055-4786-8337-A89CE3AE52FF}"/>
          </ac:spMkLst>
        </pc:spChg>
        <pc:spChg chg="mod topLvl">
          <ac:chgData name="Matthew Sievert" userId="10858b4d490cb69c" providerId="LiveId" clId="{0DC74D67-3953-4817-B9FC-650602BDAB82}" dt="2018-10-12T18:52:59.452" v="479" actId="12789"/>
          <ac:spMkLst>
            <pc:docMk/>
            <pc:sldMk cId="3438621487" sldId="258"/>
            <ac:spMk id="66" creationId="{40DD26ED-A0FD-43F6-92EA-F4B7BF2F9DCE}"/>
          </ac:spMkLst>
        </pc:spChg>
        <pc:spChg chg="del">
          <ac:chgData name="Matthew Sievert" userId="10858b4d490cb69c" providerId="LiveId" clId="{0DC74D67-3953-4817-B9FC-650602BDAB82}" dt="2018-10-12T18:52:02.007" v="464" actId="478"/>
          <ac:spMkLst>
            <pc:docMk/>
            <pc:sldMk cId="3438621487" sldId="258"/>
            <ac:spMk id="67" creationId="{0190CBF6-2BF5-4C21-94FD-E1A78EE55BA1}"/>
          </ac:spMkLst>
        </pc:spChg>
        <pc:spChg chg="mod topLvl">
          <ac:chgData name="Matthew Sievert" userId="10858b4d490cb69c" providerId="LiveId" clId="{0DC74D67-3953-4817-B9FC-650602BDAB82}" dt="2018-10-12T18:53:06.799" v="490" actId="20577"/>
          <ac:spMkLst>
            <pc:docMk/>
            <pc:sldMk cId="3438621487" sldId="258"/>
            <ac:spMk id="68" creationId="{4086AAB9-924D-495B-B6C9-49C95055C6E9}"/>
          </ac:spMkLst>
        </pc:spChg>
        <pc:spChg chg="del">
          <ac:chgData name="Matthew Sievert" userId="10858b4d490cb69c" providerId="LiveId" clId="{0DC74D67-3953-4817-B9FC-650602BDAB82}" dt="2018-10-12T18:51:41.263" v="461" actId="478"/>
          <ac:spMkLst>
            <pc:docMk/>
            <pc:sldMk cId="3438621487" sldId="258"/>
            <ac:spMk id="73" creationId="{9162EA23-2E82-4E9C-9FE1-965055E27245}"/>
          </ac:spMkLst>
        </pc:spChg>
        <pc:spChg chg="del mod">
          <ac:chgData name="Matthew Sievert" userId="10858b4d490cb69c" providerId="LiveId" clId="{0DC74D67-3953-4817-B9FC-650602BDAB82}" dt="2018-10-12T18:51:43.271" v="462" actId="478"/>
          <ac:spMkLst>
            <pc:docMk/>
            <pc:sldMk cId="3438621487" sldId="258"/>
            <ac:spMk id="76" creationId="{6008C6C9-2B4E-4C09-9FA5-669E22ABEE15}"/>
          </ac:spMkLst>
        </pc:spChg>
        <pc:grpChg chg="add del mod">
          <ac:chgData name="Matthew Sievert" userId="10858b4d490cb69c" providerId="LiveId" clId="{0DC74D67-3953-4817-B9FC-650602BDAB82}" dt="2018-10-12T18:57:15.299" v="563" actId="478"/>
          <ac:grpSpMkLst>
            <pc:docMk/>
            <pc:sldMk cId="3438621487" sldId="258"/>
            <ac:grpSpMk id="20" creationId="{219C76C8-AD03-4C4D-864D-6B67BF77F308}"/>
          </ac:grpSpMkLst>
        </pc:grpChg>
        <pc:grpChg chg="del mod">
          <ac:chgData name="Matthew Sievert" userId="10858b4d490cb69c" providerId="LiveId" clId="{0DC74D67-3953-4817-B9FC-650602BDAB82}" dt="2018-10-12T18:52:18.695" v="467" actId="165"/>
          <ac:grpSpMkLst>
            <pc:docMk/>
            <pc:sldMk cId="3438621487" sldId="258"/>
            <ac:grpSpMk id="69" creationId="{7118FFEA-2A51-457B-B603-67D7B2810E83}"/>
          </ac:grpSpMkLst>
        </pc:grpChg>
        <pc:grpChg chg="del">
          <ac:chgData name="Matthew Sievert" userId="10858b4d490cb69c" providerId="LiveId" clId="{0DC74D67-3953-4817-B9FC-650602BDAB82}" dt="2018-10-12T18:51:38.646" v="459" actId="478"/>
          <ac:grpSpMkLst>
            <pc:docMk/>
            <pc:sldMk cId="3438621487" sldId="258"/>
            <ac:grpSpMk id="72" creationId="{D504367B-F400-4369-87C9-02643C2667EF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36FD4-7893-4C59-95A0-A3C9D3CF30F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312A8-7F34-44E0-B8D4-DE3B81057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319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11831-9780-4A10-AFB1-5299EDAAED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72D7ED-22CD-4225-8081-70A753E3E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38642-133F-41B4-B89C-9A8DF8B43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68446-0BD0-4917-A5B2-B8B7153F0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FA4E4-5B0B-41D3-9304-50FFD516E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962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C2022-6FC6-4C7E-836D-0B152F8A3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80A271-1E20-4CC5-9A8C-EF7EF3C4D7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80B72-D3DF-4528-B84F-402F6CCC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351FB-2383-44B1-BF54-66A68F2CA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FF6EA5-75CB-4B6F-907E-BFACDF7E4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C0B139-360E-44D9-B424-D926FB6E28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D5412D-32B1-4BBA-9D91-092D5D318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219909-58DC-483F-8A8C-9EF91DF6A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C6D39-7E7F-4E43-B7E5-FBDE35A0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9B035-1986-4423-A986-B3FA7C8F8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3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EA139-CE29-48AE-B8D6-06EA31567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A6D256-5006-48DF-BBC3-48DC67897F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28A7A-CDD8-423C-9493-2E4C585EA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7AE50-49A4-4199-BEE1-963B4FE20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DE4B8-2A66-4131-99EE-3AE380055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45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CB582-1B1C-47C4-B130-45684680F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C26527-0C6B-4E20-B290-30F802024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F469C-D074-4255-A077-69E2CEA1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2CD49-CD2E-41C6-9AA5-67D80D91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52B48-01BE-4135-B08E-B661A64E0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24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8AD95-0AF7-469F-9B12-75E11488D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8B3C8-40C9-4B91-8B7A-B032F74D5B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9E081-CCEF-4BDA-AF02-7940878852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19AF8-1350-4765-8336-A35CC964B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B4754-1754-4D43-8E70-B541A4AB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ECBFB-B0E4-4BFC-BA16-F5F3CBED9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7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B5C69-9D93-4DBE-A41D-DF31DF468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907961-5674-4401-94EA-5999D6A097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DC32AB-1C12-43AB-98C0-189D5D499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D5BC3F-019B-4D97-909C-A9CAFB3EB5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0291B3-E14C-48AC-B251-88937A1E15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C69E68-490A-44C9-977C-FBCEC1AB6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545D74-DB5D-4BFC-9613-DEAAB597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388854-E115-417C-A027-2F709D8DF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4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D4B4E-2B1A-4AF7-B4C5-7C42A89B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9F010-CE08-4A27-A809-7B10284B8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CBDEE-2C59-48FB-A2AF-FD47FC8EC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3D2001-4251-4605-BBFF-A6165E7F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64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13ADF3-EB53-4B75-82D9-6FB63EAD4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4773D0-E276-4C27-B345-45E20FF10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B4FB5-E7DB-4102-B1BF-2E08B562F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9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DA57A-C75A-489C-95F8-2FDFD804A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EEE8A1-BBE3-45C2-83C0-B0738D47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BE4C99-5E90-46FF-BDE8-716DF389A3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5B6CE-1F10-414F-8640-2E03BCFEF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86CDB-260B-4863-907B-8CA91D617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3F371-DB2C-43FF-ACD2-B0DA173E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319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F8A38-6C8E-4CFE-9D0F-067A2C4D9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16C66C-320A-428E-800E-CB377519E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5E87B6-CC38-4D9A-8DA6-2C9E7CC312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EEBBF1-8A2C-4980-8A28-372E1AF02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AF1AAE-5BA5-4CF1-85D3-6594AFD11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1B399F-8F8B-408E-8702-CB6BE93B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013038-2F46-4980-A869-90579BAEA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E4BAD0-E737-4F6A-B72D-D4268352F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AB0DB-4ED6-4DCC-A96F-50ABD199A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9EF98-783B-454B-A0B9-432B7AED8F4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6AD4E-8DC1-4E56-9F05-0BF041032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D92F3-FDB6-4676-A9A6-57290204E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6BE5F-325E-4F6F-BC60-181265D7CE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5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NULL"/><Relationship Id="rId18" Type="http://schemas.openxmlformats.org/officeDocument/2006/relationships/image" Target="../media/image75.png"/><Relationship Id="rId21" Type="http://schemas.openxmlformats.org/officeDocument/2006/relationships/image" Target="../media/image48.png"/><Relationship Id="rId12" Type="http://schemas.openxmlformats.org/officeDocument/2006/relationships/image" Target="NULL"/><Relationship Id="rId17" Type="http://schemas.openxmlformats.org/officeDocument/2006/relationships/image" Target="NULL"/><Relationship Id="rId16" Type="http://schemas.openxmlformats.org/officeDocument/2006/relationships/image" Target="NULL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15" Type="http://schemas.openxmlformats.org/officeDocument/2006/relationships/image" Target="../media/image74.png"/><Relationship Id="rId19" Type="http://schemas.openxmlformats.org/officeDocument/2006/relationships/image" Target="../media/image76.png"/><Relationship Id="rId14" Type="http://schemas.openxmlformats.org/officeDocument/2006/relationships/image" Target="../media/image73.png"/><Relationship Id="rId22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0.emf"/><Relationship Id="rId7" Type="http://schemas.openxmlformats.org/officeDocument/2006/relationships/image" Target="../media/image29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280.png"/><Relationship Id="rId11" Type="http://schemas.openxmlformats.org/officeDocument/2006/relationships/image" Target="../media/image54.png"/><Relationship Id="rId10" Type="http://schemas.openxmlformats.org/officeDocument/2006/relationships/image" Target="../media/image53.pn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tags" Target="../tags/tag11.xml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9.png"/><Relationship Id="rId4" Type="http://schemas.openxmlformats.org/officeDocument/2006/relationships/tags" Target="../tags/tag12.xml"/><Relationship Id="rId9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tags" Target="../tags/tag15.xml"/><Relationship Id="rId7" Type="http://schemas.openxmlformats.org/officeDocument/2006/relationships/image" Target="../media/image64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inspirehep.net/literature/285728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2650004" TargetMode="External"/><Relationship Id="rId13" Type="http://schemas.openxmlformats.org/officeDocument/2006/relationships/hyperlink" Target="https://inspirehep.net/literature/2165146" TargetMode="External"/><Relationship Id="rId3" Type="http://schemas.openxmlformats.org/officeDocument/2006/relationships/hyperlink" Target="https://inspirehep.net/literature/2116031" TargetMode="External"/><Relationship Id="rId7" Type="http://schemas.openxmlformats.org/officeDocument/2006/relationships/hyperlink" Target="https://inspirehep.net/literature/2693464" TargetMode="External"/><Relationship Id="rId12" Type="http://schemas.openxmlformats.org/officeDocument/2006/relationships/hyperlink" Target="https://inspirehep.net/literature/2753901" TargetMode="External"/><Relationship Id="rId2" Type="http://schemas.openxmlformats.org/officeDocument/2006/relationships/hyperlink" Target="https://inspirehep.net/literature/1859289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spirehep.net/literature/2860321" TargetMode="External"/><Relationship Id="rId11" Type="http://schemas.openxmlformats.org/officeDocument/2006/relationships/hyperlink" Target="https://inspirehep.net/literature/1776973" TargetMode="External"/><Relationship Id="rId5" Type="http://schemas.openxmlformats.org/officeDocument/2006/relationships/hyperlink" Target="https://inspirehep.net/literature/2857283" TargetMode="External"/><Relationship Id="rId10" Type="http://schemas.openxmlformats.org/officeDocument/2006/relationships/hyperlink" Target="https://inspirehep.net/literature/2034636" TargetMode="External"/><Relationship Id="rId4" Type="http://schemas.openxmlformats.org/officeDocument/2006/relationships/hyperlink" Target="https://inspirehep.net/literature/1939969" TargetMode="External"/><Relationship Id="rId9" Type="http://schemas.openxmlformats.org/officeDocument/2006/relationships/hyperlink" Target="https://inspirehep.net/literature/2115396" TargetMode="External"/><Relationship Id="rId14" Type="http://schemas.openxmlformats.org/officeDocument/2006/relationships/hyperlink" Target="https://inspirehep.net/literature/206592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87.png"/><Relationship Id="rId4" Type="http://schemas.openxmlformats.org/officeDocument/2006/relationships/image" Target="../media/image5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10" Type="http://schemas.openxmlformats.org/officeDocument/2006/relationships/image" Target="../media/image19.png"/><Relationship Id="rId4" Type="http://schemas.openxmlformats.org/officeDocument/2006/relationships/image" Target="../media/image13.emf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0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9.emf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7.xml"/><Relationship Id="rId7" Type="http://schemas.openxmlformats.org/officeDocument/2006/relationships/image" Target="../media/image3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5.emf"/><Relationship Id="rId5" Type="http://schemas.openxmlformats.org/officeDocument/2006/relationships/image" Target="../media/image34.pn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9162EA23-2E82-4E9C-9FE1-965055E27245}"/>
              </a:ext>
            </a:extLst>
          </p:cNvPr>
          <p:cNvSpPr txBox="1"/>
          <p:nvPr/>
        </p:nvSpPr>
        <p:spPr>
          <a:xfrm>
            <a:off x="178049" y="4898856"/>
            <a:ext cx="428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Hot Jets 2025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008C6C9-2B4E-4C09-9FA5-669E22ABEE15}"/>
              </a:ext>
            </a:extLst>
          </p:cNvPr>
          <p:cNvSpPr txBox="1"/>
          <p:nvPr/>
        </p:nvSpPr>
        <p:spPr>
          <a:xfrm>
            <a:off x="7910043" y="4895576"/>
            <a:ext cx="4281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1/8/2025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67E805-2497-4699-93E9-E542CBBC0983}"/>
              </a:ext>
            </a:extLst>
          </p:cNvPr>
          <p:cNvGrpSpPr/>
          <p:nvPr/>
        </p:nvGrpSpPr>
        <p:grpSpPr>
          <a:xfrm>
            <a:off x="3607326" y="3561361"/>
            <a:ext cx="4977348" cy="972693"/>
            <a:chOff x="3296719" y="3142963"/>
            <a:chExt cx="4977348" cy="97269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8F0DE4-6B13-4F3E-A2B1-886D3896ED22}"/>
                </a:ext>
              </a:extLst>
            </p:cNvPr>
            <p:cNvSpPr txBox="1"/>
            <p:nvPr/>
          </p:nvSpPr>
          <p:spPr>
            <a:xfrm>
              <a:off x="3296719" y="3231159"/>
              <a:ext cx="38649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600" dirty="0">
                  <a:solidFill>
                    <a:srgbClr val="8C184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Matthew D. Sievert</a:t>
              </a:r>
            </a:p>
          </p:txBody>
        </p:sp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54A0A0EE-2ACA-47BD-8B91-16887A24C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026" y="3142963"/>
              <a:ext cx="864041" cy="97269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DCD8105-F84D-950E-F66D-F2217AEBF726}"/>
              </a:ext>
            </a:extLst>
          </p:cNvPr>
          <p:cNvGrpSpPr/>
          <p:nvPr/>
        </p:nvGrpSpPr>
        <p:grpSpPr>
          <a:xfrm>
            <a:off x="1718057" y="698583"/>
            <a:ext cx="8755886" cy="2259810"/>
            <a:chOff x="1718057" y="698583"/>
            <a:chExt cx="8755886" cy="2259810"/>
          </a:xfrm>
        </p:grpSpPr>
        <p:sp>
          <p:nvSpPr>
            <p:cNvPr id="17" name="Rounded Rectangle 19">
              <a:extLst>
                <a:ext uri="{FF2B5EF4-FFF2-40B4-BE49-F238E27FC236}">
                  <a16:creationId xmlns:a16="http://schemas.microsoft.com/office/drawing/2014/main" id="{6FADA941-B409-4C21-A105-2BEF9009CE46}"/>
                </a:ext>
              </a:extLst>
            </p:cNvPr>
            <p:cNvSpPr/>
            <p:nvPr/>
          </p:nvSpPr>
          <p:spPr>
            <a:xfrm>
              <a:off x="1718057" y="698583"/>
              <a:ext cx="8755886" cy="2259810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254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FC83BA-9708-4F93-9628-1EBE607FAAAF}"/>
                </a:ext>
              </a:extLst>
            </p:cNvPr>
            <p:cNvSpPr txBox="1"/>
            <p:nvPr/>
          </p:nvSpPr>
          <p:spPr>
            <a:xfrm>
              <a:off x="1824229" y="1043658"/>
              <a:ext cx="854354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8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Response of Jets to Collective Flow in Heavy-Ion Collisions</a:t>
              </a:r>
            </a:p>
          </p:txBody>
        </p:sp>
      </p:grpSp>
      <p:sp>
        <p:nvSpPr>
          <p:cNvPr id="7" name="Rounded Rectangle 12">
            <a:extLst>
              <a:ext uri="{FF2B5EF4-FFF2-40B4-BE49-F238E27FC236}">
                <a16:creationId xmlns:a16="http://schemas.microsoft.com/office/drawing/2014/main" id="{75416846-A37A-2E0D-D9C5-65A55E2FD290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7A34AD-115B-B67F-780A-1FC4FE57CA39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E8C1ED-B68F-E515-0F9A-8E7DB8FDEED4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520EB1-2C35-4394-E3CB-FE2FA5C73086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</p:spTree>
    <p:extLst>
      <p:ext uri="{BB962C8B-B14F-4D97-AF65-F5344CB8AC3E}">
        <p14:creationId xmlns:p14="http://schemas.microsoft.com/office/powerpoint/2010/main" val="1140600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F46C3-1358-4946-FA26-2B475C6BD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1E035D-D5E7-CC0E-2258-35F5F3683696}"/>
              </a:ext>
            </a:extLst>
          </p:cNvPr>
          <p:cNvSpPr txBox="1"/>
          <p:nvPr/>
        </p:nvSpPr>
        <p:spPr>
          <a:xfrm>
            <a:off x="345907" y="2389724"/>
            <a:ext cx="6918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Simplest implementation: 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net transverse deflection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due to the preferred direction.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FF7ACD-309E-14B5-16BA-2DB304919048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7D13CA4C-02B1-C019-C18B-F5932746EB76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700B0CC-9A8E-9DF4-A643-9DFEEBA88A55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Jet Drift:  Skewed Momentum Broadening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20996903-8E54-EEEB-BEAA-CC07CF876DA4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05EA0E-C72E-3616-A450-53D751285652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E5586F-71EB-BD9A-E3F8-CDEFBFC6BF25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D3C7FE-3FF7-1EFC-E00B-FE56733CBB6A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53" name="Picture 52" descr="A colorful diagram of a flower&#10;&#10;Description automatically generated with medium confidence">
            <a:extLst>
              <a:ext uri="{FF2B5EF4-FFF2-40B4-BE49-F238E27FC236}">
                <a16:creationId xmlns:a16="http://schemas.microsoft.com/office/drawing/2014/main" id="{1F71386A-F2E9-6341-76A8-B7524A40C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" r="15473" b="15562"/>
          <a:stretch/>
        </p:blipFill>
        <p:spPr>
          <a:xfrm>
            <a:off x="7797114" y="1501945"/>
            <a:ext cx="3925055" cy="3987656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D2364BD4-C2DD-E41D-2791-00DFF33A6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832200"/>
            <a:ext cx="6830378" cy="13908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C8BB85-9C94-7386-5925-7788AE37C58D}"/>
                  </a:ext>
                </a:extLst>
              </p:cNvPr>
              <p:cNvSpPr txBox="1"/>
              <p:nvPr/>
            </p:nvSpPr>
            <p:spPr>
              <a:xfrm>
                <a:off x="878621" y="3443391"/>
                <a:ext cx="69184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Jets inherit the correlation to geometry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embedded in the collective flow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𝑢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3C8BB85-9C94-7386-5925-7788AE37C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8621" y="3443391"/>
                <a:ext cx="6918493" cy="830997"/>
              </a:xfrm>
              <a:prstGeom prst="rect">
                <a:avLst/>
              </a:prstGeom>
              <a:blipFill>
                <a:blip r:embed="rId4"/>
                <a:stretch>
                  <a:fillRect l="-1145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5323C08-53CE-8DBD-D7B1-243D0B57BE1B}"/>
              </a:ext>
            </a:extLst>
          </p:cNvPr>
          <p:cNvSpPr txBox="1"/>
          <p:nvPr/>
        </p:nvSpPr>
        <p:spPr>
          <a:xfrm>
            <a:off x="878621" y="4404124"/>
            <a:ext cx="6918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Geometry coupling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above and beyond path-length dependence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61ED0EE-C1DD-94AE-D48B-EB3E2E6098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3" t="12496" r="26005" b="11451"/>
          <a:stretch/>
        </p:blipFill>
        <p:spPr bwMode="auto">
          <a:xfrm>
            <a:off x="10788733" y="873897"/>
            <a:ext cx="1097356" cy="118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502917D4-D33F-C738-E8C2-9CED3620AA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5" t="40" r="9995" b="23881"/>
          <a:stretch/>
        </p:blipFill>
        <p:spPr bwMode="auto">
          <a:xfrm>
            <a:off x="10774655" y="5067683"/>
            <a:ext cx="1097356" cy="118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D720B6-EA37-321D-8DEF-6CF72264DE23}"/>
              </a:ext>
            </a:extLst>
          </p:cNvPr>
          <p:cNvSpPr txBox="1"/>
          <p:nvPr/>
        </p:nvSpPr>
        <p:spPr>
          <a:xfrm>
            <a:off x="7830827" y="873897"/>
            <a:ext cx="2924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Jo </a:t>
            </a:r>
            <a:r>
              <a:rPr lang="en-US" sz="2400" b="1" i="1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2400" b="1" i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2400" b="1" i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b="1" i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Thurs 1/9, 10am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63EC88-C537-961E-119B-6E189EC5F4EE}"/>
              </a:ext>
            </a:extLst>
          </p:cNvPr>
          <p:cNvSpPr txBox="1"/>
          <p:nvPr/>
        </p:nvSpPr>
        <p:spPr>
          <a:xfrm>
            <a:off x="7830827" y="5482965"/>
            <a:ext cx="2924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Hasan Rahman, </a:t>
            </a:r>
            <a:br>
              <a:rPr lang="en-US" sz="2400" b="1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b="1" i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Thurs 1/9, 11am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BB4162-0339-A24B-2360-AB709669E910}"/>
              </a:ext>
            </a:extLst>
          </p:cNvPr>
          <p:cNvSpPr txBox="1"/>
          <p:nvPr/>
        </p:nvSpPr>
        <p:spPr>
          <a:xfrm>
            <a:off x="878621" y="5355219"/>
            <a:ext cx="6918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Jet drift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influences many observables</a:t>
            </a:r>
          </a:p>
        </p:txBody>
      </p:sp>
    </p:spTree>
    <p:extLst>
      <p:ext uri="{BB962C8B-B14F-4D97-AF65-F5344CB8AC3E}">
        <p14:creationId xmlns:p14="http://schemas.microsoft.com/office/powerpoint/2010/main" val="3565277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BB5405-030E-CEB6-77A6-6D539F66A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D297753-A784-8005-15C2-3D854F26DC01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3AD31E77-FCF8-8196-6441-C295E8CA9BC7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CE8B6A0-1B1E-9151-9463-CED1D8064C8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We Learn from Jet Drift – The Constant Slab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000B7DE9-1040-0DFF-2F63-3C419981C77D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E50E27-067F-0607-39DB-4B05BE3A057D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D875BD-90D3-B9A4-F4C3-027EC8630212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E87894-09BC-AD27-B17C-0E6A45A03B38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49D63B2-7D2E-FEC5-B4AA-757881258C5F}"/>
              </a:ext>
            </a:extLst>
          </p:cNvPr>
          <p:cNvGrpSpPr/>
          <p:nvPr/>
        </p:nvGrpSpPr>
        <p:grpSpPr>
          <a:xfrm>
            <a:off x="4134701" y="799841"/>
            <a:ext cx="5922004" cy="5442984"/>
            <a:chOff x="2535859" y="1020339"/>
            <a:chExt cx="5090360" cy="4678610"/>
          </a:xfrm>
        </p:grpSpPr>
        <p:sp>
          <p:nvSpPr>
            <p:cNvPr id="97" name="Partial Circle 96">
              <a:extLst>
                <a:ext uri="{FF2B5EF4-FFF2-40B4-BE49-F238E27FC236}">
                  <a16:creationId xmlns:a16="http://schemas.microsoft.com/office/drawing/2014/main" id="{01E9146F-2F4C-AA29-6074-1C4D24CD2DE8}"/>
                </a:ext>
              </a:extLst>
            </p:cNvPr>
            <p:cNvSpPr/>
            <p:nvPr/>
          </p:nvSpPr>
          <p:spPr>
            <a:xfrm>
              <a:off x="2535859" y="1020339"/>
              <a:ext cx="4678610" cy="4678610"/>
            </a:xfrm>
            <a:prstGeom prst="pie">
              <a:avLst>
                <a:gd name="adj1" fmla="val 16163819"/>
                <a:gd name="adj2" fmla="val 5429234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BEE4A7FB-E528-8DCD-F1BE-7BBD62BAAB54}"/>
                </a:ext>
              </a:extLst>
            </p:cNvPr>
            <p:cNvGrpSpPr/>
            <p:nvPr/>
          </p:nvGrpSpPr>
          <p:grpSpPr>
            <a:xfrm>
              <a:off x="4806786" y="1539320"/>
              <a:ext cx="2819433" cy="3662849"/>
              <a:chOff x="4806786" y="1539320"/>
              <a:chExt cx="2819433" cy="3662849"/>
            </a:xfrm>
          </p:grpSpPr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0FF7C177-E50C-50B7-666B-CFF8FA70D28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58293" y="2260041"/>
                <a:ext cx="2767926" cy="102149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9AAB0A49-16C5-8D55-447F-2CBE49B949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8293" y="3281538"/>
                <a:ext cx="2457450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Arc 100">
                <a:extLst>
                  <a:ext uri="{FF2B5EF4-FFF2-40B4-BE49-F238E27FC236}">
                    <a16:creationId xmlns:a16="http://schemas.microsoft.com/office/drawing/2014/main" id="{D7A344F3-8B09-4065-1D5C-6BAB9F3905F2}"/>
                  </a:ext>
                </a:extLst>
              </p:cNvPr>
              <p:cNvSpPr/>
              <p:nvPr/>
            </p:nvSpPr>
            <p:spPr>
              <a:xfrm>
                <a:off x="5195636" y="3087756"/>
                <a:ext cx="296863" cy="388938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FE4A0DEB-7764-9625-351F-60E831F34195}"/>
                      </a:ext>
                    </a:extLst>
                  </p:cNvPr>
                  <p:cNvSpPr txBox="1"/>
                  <p:nvPr/>
                </p:nvSpPr>
                <p:spPr>
                  <a:xfrm>
                    <a:off x="5546927" y="2897979"/>
                    <a:ext cx="34834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en-US" sz="2400" dirty="0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3A73952D-3798-4270-BF15-FC6F227E6FB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46927" y="2897979"/>
                    <a:ext cx="348343" cy="46166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5263" r="-526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40C1CE43-EDD5-A589-BF52-C92CD8ED3F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4481" y="3906916"/>
                <a:ext cx="309095" cy="912280"/>
              </a:xfrm>
              <a:prstGeom prst="straightConnector1">
                <a:avLst/>
              </a:prstGeom>
              <a:ln w="38100">
                <a:solidFill>
                  <a:srgbClr val="2E691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D74317A5-1458-9D54-CE45-4420BF3CCAC3}"/>
                      </a:ext>
                    </a:extLst>
                  </p:cNvPr>
                  <p:cNvSpPr txBox="1"/>
                  <p:nvPr/>
                </p:nvSpPr>
                <p:spPr>
                  <a:xfrm>
                    <a:off x="5122516" y="1539320"/>
                    <a:ext cx="34834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240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oMath>
                      </m:oMathPara>
                    </a14:m>
                    <a:endParaRPr lang="en-US" sz="2400" dirty="0">
                      <a:solidFill>
                        <a:srgbClr val="2E691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B3C40A06-DE65-4431-996A-DDC56D5807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22516" y="1539320"/>
                    <a:ext cx="348343" cy="461665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952B9160-C3F6-7BAA-F687-48B1819949E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74223" y="2106829"/>
                <a:ext cx="330002" cy="636330"/>
              </a:xfrm>
              <a:prstGeom prst="straightConnector1">
                <a:avLst/>
              </a:prstGeom>
              <a:ln w="19050">
                <a:solidFill>
                  <a:srgbClr val="2E691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2E23CB81-D6FA-9960-B31B-5410E39628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02170" y="2450323"/>
                <a:ext cx="680760" cy="263799"/>
              </a:xfrm>
              <a:prstGeom prst="straightConnector1">
                <a:avLst/>
              </a:prstGeom>
              <a:ln w="19050">
                <a:solidFill>
                  <a:srgbClr val="2E691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AE79784C-7639-315B-AF03-0277E2E06B72}"/>
                      </a:ext>
                    </a:extLst>
                  </p:cNvPr>
                  <p:cNvSpPr txBox="1"/>
                  <p:nvPr/>
                </p:nvSpPr>
                <p:spPr>
                  <a:xfrm>
                    <a:off x="4806786" y="3682080"/>
                    <a:ext cx="348343" cy="4219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>
                      <a:solidFill>
                        <a:srgbClr val="2E691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8DE630DE-8A54-4F72-84C5-E6659C54C3B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806786" y="3682080"/>
                    <a:ext cx="348343" cy="421910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21212" b="-61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4007A1A4-411C-DFCF-CDC7-9AEFDB040C7C}"/>
                      </a:ext>
                    </a:extLst>
                  </p:cNvPr>
                  <p:cNvSpPr txBox="1"/>
                  <p:nvPr/>
                </p:nvSpPr>
                <p:spPr>
                  <a:xfrm>
                    <a:off x="5259037" y="4726752"/>
                    <a:ext cx="348343" cy="396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>
                      <a:solidFill>
                        <a:srgbClr val="2E691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13327D32-E902-490C-AE34-026AEF25D93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037" y="4726752"/>
                    <a:ext cx="348343" cy="3968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r="-13636" b="-1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E35F51BB-1501-7073-CA96-B5D0F117B321}"/>
                      </a:ext>
                    </a:extLst>
                  </p:cNvPr>
                  <p:cNvSpPr txBox="1"/>
                  <p:nvPr/>
                </p:nvSpPr>
                <p:spPr>
                  <a:xfrm>
                    <a:off x="6808759" y="2870131"/>
                    <a:ext cx="34834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𝐿</m:t>
                          </m:r>
                        </m:oMath>
                      </m:oMathPara>
                    </a14:m>
                    <a:endParaRPr lang="en-US" sz="2400" dirty="0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99" name="TextBox 98">
                    <a:extLst>
                      <a:ext uri="{FF2B5EF4-FFF2-40B4-BE49-F238E27FC236}">
                        <a16:creationId xmlns:a16="http://schemas.microsoft.com/office/drawing/2014/main" id="{38A6A9DC-F2A4-48D7-8DC6-F469EF1FF0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808759" y="2870131"/>
                    <a:ext cx="348343" cy="461665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5263" r="-350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C369A691-B1CF-7045-6BC3-1ED1666920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07201" y="4836386"/>
                <a:ext cx="967022" cy="0"/>
              </a:xfrm>
              <a:prstGeom prst="line">
                <a:avLst/>
              </a:prstGeom>
              <a:ln w="952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DDE7AB2A-4DB3-9125-03F4-1DBA47220C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9405" y="4819196"/>
                <a:ext cx="287649" cy="702"/>
              </a:xfrm>
              <a:prstGeom prst="straightConnector1">
                <a:avLst/>
              </a:prstGeom>
              <a:ln w="19050">
                <a:solidFill>
                  <a:srgbClr val="2E691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69B2A2C5-B45C-C099-5E4F-2674323320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8662" y="3904883"/>
                <a:ext cx="0" cy="909526"/>
              </a:xfrm>
              <a:prstGeom prst="straightConnector1">
                <a:avLst/>
              </a:prstGeom>
              <a:ln w="19050">
                <a:solidFill>
                  <a:srgbClr val="2E6911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4A458BEF-79BB-0928-5AC6-5D7658D022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8662" y="3906916"/>
                <a:ext cx="309095" cy="912280"/>
              </a:xfrm>
              <a:prstGeom prst="straightConnector1">
                <a:avLst/>
              </a:prstGeom>
              <a:ln w="38100">
                <a:solidFill>
                  <a:srgbClr val="2E691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7A451272-6520-863B-4B3B-472106DE57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94481" y="1798376"/>
                <a:ext cx="309095" cy="912280"/>
              </a:xfrm>
              <a:prstGeom prst="straightConnector1">
                <a:avLst/>
              </a:prstGeom>
              <a:ln w="38100">
                <a:solidFill>
                  <a:srgbClr val="2E691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CC4225A0-BF36-81F0-9F65-967338912B1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8662" y="1798376"/>
                <a:ext cx="309095" cy="912280"/>
              </a:xfrm>
              <a:prstGeom prst="straightConnector1">
                <a:avLst/>
              </a:prstGeom>
              <a:ln w="38100">
                <a:solidFill>
                  <a:srgbClr val="2E691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Arc 115">
                <a:extLst>
                  <a:ext uri="{FF2B5EF4-FFF2-40B4-BE49-F238E27FC236}">
                    <a16:creationId xmlns:a16="http://schemas.microsoft.com/office/drawing/2014/main" id="{94F00600-BD71-9050-3A79-3102C55772D4}"/>
                  </a:ext>
                </a:extLst>
              </p:cNvPr>
              <p:cNvSpPr/>
              <p:nvPr/>
            </p:nvSpPr>
            <p:spPr>
              <a:xfrm>
                <a:off x="5151213" y="4471993"/>
                <a:ext cx="539514" cy="730176"/>
              </a:xfrm>
              <a:prstGeom prst="arc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TextBox 116">
                    <a:extLst>
                      <a:ext uri="{FF2B5EF4-FFF2-40B4-BE49-F238E27FC236}">
                        <a16:creationId xmlns:a16="http://schemas.microsoft.com/office/drawing/2014/main" id="{30953DDB-1C8C-AC7E-6EA9-FC86DFE8222A}"/>
                      </a:ext>
                    </a:extLst>
                  </p:cNvPr>
                  <p:cNvSpPr txBox="1"/>
                  <p:nvPr/>
                </p:nvSpPr>
                <p:spPr>
                  <a:xfrm>
                    <a:off x="5586246" y="4224544"/>
                    <a:ext cx="348343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𝛼</m:t>
                          </m:r>
                        </m:oMath>
                      </m:oMathPara>
                    </a14:m>
                    <a:endParaRPr lang="en-US" sz="2400" dirty="0"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63AD28F7-86E9-4A87-91D8-1B86E771594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86246" y="4224544"/>
                    <a:ext cx="348343" cy="461665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r="-175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99DE8D3C-60B7-9C9F-8505-79B62C0D4458}"/>
                      </a:ext>
                    </a:extLst>
                  </p:cNvPr>
                  <p:cNvSpPr txBox="1"/>
                  <p:nvPr/>
                </p:nvSpPr>
                <p:spPr>
                  <a:xfrm>
                    <a:off x="6609728" y="2072853"/>
                    <a:ext cx="348343" cy="40366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∥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>
                      <a:solidFill>
                        <a:srgbClr val="2E691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40541ECD-67B4-4153-8F7F-DAB2885EAB5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09728" y="2072853"/>
                    <a:ext cx="348343" cy="403666"/>
                  </a:xfrm>
                  <a:prstGeom prst="rect">
                    <a:avLst/>
                  </a:prstGeom>
                  <a:blipFill>
                    <a:blip r:embed="rId18"/>
                    <a:stretch>
                      <a:fillRect r="-15152" b="-1039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35C80DDB-36FE-5810-5B51-6F293AFDEB96}"/>
                      </a:ext>
                    </a:extLst>
                  </p:cNvPr>
                  <p:cNvSpPr txBox="1"/>
                  <p:nvPr/>
                </p:nvSpPr>
                <p:spPr>
                  <a:xfrm>
                    <a:off x="5833954" y="1695636"/>
                    <a:ext cx="348343" cy="3968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2E691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</m:oMath>
                      </m:oMathPara>
                    </a14:m>
                    <a:endParaRPr lang="en-US" sz="2400" dirty="0">
                      <a:solidFill>
                        <a:srgbClr val="2E691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05638743-C70F-4337-9E90-2D165795596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833954" y="1695636"/>
                    <a:ext cx="348343" cy="396832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r="-24242" b="-3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86A60BD3-FC15-7B19-C064-E469093DE999}"/>
              </a:ext>
            </a:extLst>
          </p:cNvPr>
          <p:cNvSpPr txBox="1"/>
          <p:nvPr/>
        </p:nvSpPr>
        <p:spPr>
          <a:xfrm>
            <a:off x="9059783" y="5162853"/>
            <a:ext cx="3381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Lab frame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Mid-rapidity (2+1D)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2921E9F-7FA7-7724-3A5D-E4BD67C754E1}"/>
              </a:ext>
            </a:extLst>
          </p:cNvPr>
          <p:cNvSpPr txBox="1"/>
          <p:nvPr/>
        </p:nvSpPr>
        <p:spPr>
          <a:xfrm>
            <a:off x="9584842" y="1721948"/>
            <a:ext cx="2694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Initial jet direction</a:t>
            </a: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0E211348-17DD-5531-DB35-AD475A6B945B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23984" y="1091613"/>
            <a:ext cx="6341741" cy="10613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4B3C1DCD-08A8-0DE9-FE2E-7F41430F0DE5}"/>
                  </a:ext>
                </a:extLst>
              </p:cNvPr>
              <p:cNvSpPr txBox="1"/>
              <p:nvPr/>
            </p:nvSpPr>
            <p:spPr>
              <a:xfrm>
                <a:off x="159617" y="2680983"/>
                <a:ext cx="666979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Consider a 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“brick”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with constant flow velocity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𝑢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(a 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“constant slab”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of flowing plasma)</a:t>
                </a:r>
              </a:p>
            </p:txBody>
          </p:sp>
        </mc:Choice>
        <mc:Fallback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4B3C1DCD-08A8-0DE9-FE2E-7F41430F0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17" y="2680983"/>
                <a:ext cx="6669791" cy="830997"/>
              </a:xfrm>
              <a:prstGeom prst="rect">
                <a:avLst/>
              </a:prstGeom>
              <a:blipFill>
                <a:blip r:embed="rId21"/>
                <a:stretch>
                  <a:fillRect l="-1188" t="-5882" r="-274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B7804904-DD91-5D9A-D9CC-74D2A0509E54}"/>
                  </a:ext>
                </a:extLst>
              </p:cNvPr>
              <p:cNvSpPr txBox="1"/>
              <p:nvPr/>
            </p:nvSpPr>
            <p:spPr>
              <a:xfrm>
                <a:off x="159618" y="4129869"/>
                <a:ext cx="649065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Flow velocity has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magnitude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𝒖</m:t>
                    </m:r>
                  </m:oMath>
                </a14:m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and angle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𝜶</m:t>
                    </m:r>
                  </m:oMath>
                </a14:m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(medium CMS rest frame), while the jet moves at an angle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𝜃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B7804904-DD91-5D9A-D9CC-74D2A0509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18" y="4129869"/>
                <a:ext cx="6490658" cy="1200329"/>
              </a:xfrm>
              <a:prstGeom prst="rect">
                <a:avLst/>
              </a:prstGeom>
              <a:blipFill>
                <a:blip r:embed="rId22"/>
                <a:stretch>
                  <a:fillRect l="-1221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1" name="Rectangle 130">
            <a:extLst>
              <a:ext uri="{FF2B5EF4-FFF2-40B4-BE49-F238E27FC236}">
                <a16:creationId xmlns:a16="http://schemas.microsoft.com/office/drawing/2014/main" id="{3C81D003-92FB-9D32-685A-22B108DEDA57}"/>
              </a:ext>
            </a:extLst>
          </p:cNvPr>
          <p:cNvSpPr/>
          <p:nvPr/>
        </p:nvSpPr>
        <p:spPr>
          <a:xfrm>
            <a:off x="1262858" y="791052"/>
            <a:ext cx="42841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2200553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5EB48-101F-2826-BB80-BCD9359824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0773F725-B3FE-152A-C6EA-0823855FB4F6}"/>
              </a:ext>
            </a:extLst>
          </p:cNvPr>
          <p:cNvGrpSpPr/>
          <p:nvPr/>
        </p:nvGrpSpPr>
        <p:grpSpPr>
          <a:xfrm>
            <a:off x="5232994" y="851568"/>
            <a:ext cx="6885841" cy="5521322"/>
            <a:chOff x="2708901" y="828674"/>
            <a:chExt cx="6885841" cy="5521322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80B1F47-F897-711C-0F86-6596681F52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988"/>
            <a:stretch/>
          </p:blipFill>
          <p:spPr>
            <a:xfrm>
              <a:off x="2708901" y="828674"/>
              <a:ext cx="6885841" cy="5521322"/>
            </a:xfrm>
            <a:prstGeom prst="rect">
              <a:avLst/>
            </a:prstGeom>
          </p:spPr>
        </p:pic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109422B-AC18-12A6-F45E-9757F43E3CD8}"/>
                </a:ext>
              </a:extLst>
            </p:cNvPr>
            <p:cNvSpPr/>
            <p:nvPr/>
          </p:nvSpPr>
          <p:spPr>
            <a:xfrm>
              <a:off x="7533664" y="3234609"/>
              <a:ext cx="114874" cy="1148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87B9D27F-DB84-92A0-9AB2-FCA9DFCAFD4F}"/>
                </a:ext>
              </a:extLst>
            </p:cNvPr>
            <p:cNvSpPr/>
            <p:nvPr/>
          </p:nvSpPr>
          <p:spPr>
            <a:xfrm>
              <a:off x="6983697" y="2942599"/>
              <a:ext cx="114874" cy="1148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EE28062C-A931-3EB9-1964-C3FBD3E40DC7}"/>
                </a:ext>
              </a:extLst>
            </p:cNvPr>
            <p:cNvSpPr/>
            <p:nvPr/>
          </p:nvSpPr>
          <p:spPr>
            <a:xfrm>
              <a:off x="8137009" y="3537398"/>
              <a:ext cx="114874" cy="11487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8BA61929-1AE0-97D7-C261-72B7FF0397F0}"/>
                </a:ext>
              </a:extLst>
            </p:cNvPr>
            <p:cNvSpPr/>
            <p:nvPr/>
          </p:nvSpPr>
          <p:spPr>
            <a:xfrm>
              <a:off x="7074404" y="3234609"/>
              <a:ext cx="114874" cy="114874"/>
            </a:xfrm>
            <a:prstGeom prst="ellipse">
              <a:avLst/>
            </a:prstGeom>
            <a:solidFill>
              <a:srgbClr val="F2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85CC929-2283-E9E1-0CCF-447A8796F0BA}"/>
                </a:ext>
              </a:extLst>
            </p:cNvPr>
            <p:cNvSpPr/>
            <p:nvPr/>
          </p:nvSpPr>
          <p:spPr>
            <a:xfrm>
              <a:off x="6650930" y="2732134"/>
              <a:ext cx="114874" cy="114874"/>
            </a:xfrm>
            <a:prstGeom prst="ellipse">
              <a:avLst/>
            </a:prstGeom>
            <a:solidFill>
              <a:srgbClr val="F2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1EC6046E-A44F-8A0F-A585-30A34F7AB663}"/>
                    </a:ext>
                  </a:extLst>
                </p:cNvPr>
                <p:cNvSpPr txBox="1"/>
                <p:nvPr/>
              </p:nvSpPr>
              <p:spPr>
                <a:xfrm>
                  <a:off x="7420953" y="2887818"/>
                  <a:ext cx="62305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𝜶</m:t>
                        </m:r>
                      </m:oMath>
                    </m:oMathPara>
                  </a14:m>
                  <a:endParaRPr lang="en-US" sz="24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8FAE23D-4F7C-4EA6-B1EC-7F08DF9F615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20953" y="2887818"/>
                  <a:ext cx="623052" cy="46166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A224E615-2366-825F-0758-985FE6C92843}"/>
                </a:ext>
              </a:extLst>
            </p:cNvPr>
            <p:cNvSpPr/>
            <p:nvPr/>
          </p:nvSpPr>
          <p:spPr>
            <a:xfrm>
              <a:off x="7450625" y="3747402"/>
              <a:ext cx="114874" cy="114874"/>
            </a:xfrm>
            <a:prstGeom prst="ellipse">
              <a:avLst/>
            </a:prstGeom>
            <a:solidFill>
              <a:srgbClr val="F2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771910E-5F5B-021D-926B-C66CB17861A7}"/>
                </a:ext>
              </a:extLst>
            </p:cNvPr>
            <p:cNvSpPr/>
            <p:nvPr/>
          </p:nvSpPr>
          <p:spPr>
            <a:xfrm>
              <a:off x="6937259" y="3234609"/>
              <a:ext cx="114874" cy="114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2EDFBF2A-27EC-1456-2215-E121CB3CC740}"/>
                </a:ext>
              </a:extLst>
            </p:cNvPr>
            <p:cNvSpPr/>
            <p:nvPr/>
          </p:nvSpPr>
          <p:spPr>
            <a:xfrm>
              <a:off x="6830129" y="1157980"/>
              <a:ext cx="114874" cy="114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7B3490E5-BD93-039D-8241-4E1ECE76CC90}"/>
                </a:ext>
              </a:extLst>
            </p:cNvPr>
            <p:cNvSpPr/>
            <p:nvPr/>
          </p:nvSpPr>
          <p:spPr>
            <a:xfrm>
              <a:off x="7046437" y="5321034"/>
              <a:ext cx="114874" cy="114874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312EA928-C73F-060F-56FC-3C1CFA98C98E}"/>
                    </a:ext>
                  </a:extLst>
                </p:cNvPr>
                <p:cNvSpPr txBox="1"/>
                <p:nvPr/>
              </p:nvSpPr>
              <p:spPr>
                <a:xfrm>
                  <a:off x="6930494" y="2075590"/>
                  <a:ext cx="1366407" cy="4070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2 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𝟏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𝑢</m:t>
                            </m:r>
                          </m:e>
                        </m:func>
                      </m:oMath>
                    </m:oMathPara>
                  </a14:m>
                  <a:endParaRPr lang="en-US" sz="2000" b="1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FA4E64FF-3E3F-4836-BF18-A175616979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30494" y="2075590"/>
                  <a:ext cx="1366407" cy="4070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A26AAD38-749D-F87D-04C3-B74C2A6AB384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6601" y="4911172"/>
              <a:ext cx="2672145" cy="329469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D70417C-B458-3C29-412C-9C1C62105A13}"/>
                </a:ext>
              </a:extLst>
            </p:cNvPr>
            <p:cNvCxnSpPr>
              <a:cxnSpLocks/>
              <a:endCxn id="55" idx="0"/>
            </p:cNvCxnSpPr>
            <p:nvPr/>
          </p:nvCxnSpPr>
          <p:spPr>
            <a:xfrm>
              <a:off x="7041134" y="2450323"/>
              <a:ext cx="0" cy="49227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4947B51-7012-381B-6E0A-6190C86D8F64}"/>
                </a:ext>
              </a:extLst>
            </p:cNvPr>
            <p:cNvCxnSpPr>
              <a:cxnSpLocks/>
              <a:endCxn id="56" idx="4"/>
            </p:cNvCxnSpPr>
            <p:nvPr/>
          </p:nvCxnSpPr>
          <p:spPr>
            <a:xfrm>
              <a:off x="8194446" y="2450323"/>
              <a:ext cx="0" cy="1201949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8168A87-F93B-4C33-024C-58EC8BFE2F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74404" y="2531361"/>
              <a:ext cx="1051741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1924CF-FC18-D780-C4FC-65E820F5D028}"/>
                </a:ext>
              </a:extLst>
            </p:cNvPr>
            <p:cNvCxnSpPr>
              <a:cxnSpLocks/>
            </p:cNvCxnSpPr>
            <p:nvPr/>
          </p:nvCxnSpPr>
          <p:spPr>
            <a:xfrm>
              <a:off x="7584549" y="3038772"/>
              <a:ext cx="0" cy="49227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4B5D81E-18B1-D9A0-09F4-0822B2C89DB9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9E39E2EA-71BB-1992-427F-6081F8083D79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7BC1D79-6C5B-BB7C-9935-E18C7310CBC0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We Learn from Jet Drift – The Constant Slab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389BE2B0-BE64-27D8-E8B8-7C9E76E865AB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E846FC-4A97-A65A-62CE-F8D918C99342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98E421-9457-DF24-35D3-FF050A2481AE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CC5929-024A-8D50-6F15-2CCF525ADD50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6554DCF9-3D9F-AB6E-2DF8-A5944C311BEB}"/>
                  </a:ext>
                </a:extLst>
              </p:cNvPr>
              <p:cNvSpPr txBox="1"/>
              <p:nvPr/>
            </p:nvSpPr>
            <p:spPr>
              <a:xfrm>
                <a:off x="158448" y="2382558"/>
                <a:ext cx="476581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Zero crossing 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when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𝜽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𝜶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6554DCF9-3D9F-AB6E-2DF8-A5944C311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48" y="2382558"/>
                <a:ext cx="4765817" cy="461665"/>
              </a:xfrm>
              <a:prstGeom prst="rect">
                <a:avLst/>
              </a:prstGeom>
              <a:blipFill>
                <a:blip r:embed="rId9"/>
                <a:stretch>
                  <a:fillRect l="-179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E1D46AEF-B3D9-76F2-57B0-093926DF5B77}"/>
                  </a:ext>
                </a:extLst>
              </p:cNvPr>
              <p:cNvSpPr txBox="1"/>
              <p:nvPr/>
            </p:nvSpPr>
            <p:spPr>
              <a:xfrm>
                <a:off x="158448" y="3253967"/>
                <a:ext cx="4765817" cy="8626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Two extrema 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centered about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with total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width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𝟐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𝐜𝐨𝐬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𝒖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E1D46AEF-B3D9-76F2-57B0-093926DF5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48" y="3253967"/>
                <a:ext cx="4765817" cy="862608"/>
              </a:xfrm>
              <a:prstGeom prst="rect">
                <a:avLst/>
              </a:prstGeom>
              <a:blipFill>
                <a:blip r:embed="rId10"/>
                <a:stretch>
                  <a:fillRect l="-1790" t="-5674" b="-127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2D0D71F-3FBA-352B-5CDF-E6FBA118EF8C}"/>
                  </a:ext>
                </a:extLst>
              </p:cNvPr>
              <p:cNvSpPr txBox="1"/>
              <p:nvPr/>
            </p:nvSpPr>
            <p:spPr>
              <a:xfrm>
                <a:off x="158448" y="4526320"/>
                <a:ext cx="476581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Entire peak / zero / peak structure becomes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narrower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and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larger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as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𝒖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→</m:t>
                    </m:r>
                    <m:r>
                      <a:rPr lang="en-US" sz="2400" b="1" i="1" smtClean="0">
                        <a:solidFill>
                          <a:srgbClr val="006C7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𝟏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32D0D71F-3FBA-352B-5CDF-E6FBA118E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448" y="4526320"/>
                <a:ext cx="4765817" cy="1200329"/>
              </a:xfrm>
              <a:prstGeom prst="rect">
                <a:avLst/>
              </a:prstGeom>
              <a:blipFill>
                <a:blip r:embed="rId11"/>
                <a:stretch>
                  <a:fillRect l="-1790" t="-4082" b="-11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8BEC5CDE-741A-1B3A-568F-2F9B2D26A9DA}"/>
              </a:ext>
            </a:extLst>
          </p:cNvPr>
          <p:cNvSpPr txBox="1"/>
          <p:nvPr/>
        </p:nvSpPr>
        <p:spPr>
          <a:xfrm>
            <a:off x="159617" y="1131351"/>
            <a:ext cx="5055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Deflection encodes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tomographic information about the flow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4D3D896-CD6C-9FB8-0A8C-CFA02FB75200}"/>
              </a:ext>
            </a:extLst>
          </p:cNvPr>
          <p:cNvSpPr/>
          <p:nvPr/>
        </p:nvSpPr>
        <p:spPr>
          <a:xfrm>
            <a:off x="545394" y="854352"/>
            <a:ext cx="42841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334548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CE449-E197-8C0E-AD85-2B6941AEA2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AEB8322-8EE8-AA6B-496F-3F3922D1949C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D3AEB181-03B7-90B9-E7BB-69EF2EC8B000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2BAFF06-960F-E849-B097-6262D7F9EC55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We Learn from Jet Drift – The Constant Slab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5596E412-56AD-6462-E5C0-5AC9FE7787DB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667838-DB83-157E-07CC-75D6821CDFA5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A2F07E-3CE5-B93E-8BF4-5BC693B76AD3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13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443247-02E1-214C-6906-123AA948E625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E5D48BB7-8738-D1E1-80CB-DE4B44C94F6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5" r="6280"/>
          <a:stretch/>
        </p:blipFill>
        <p:spPr>
          <a:xfrm>
            <a:off x="6851876" y="791561"/>
            <a:ext cx="5306875" cy="44493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4E91DF6-FAF8-85B0-9276-4AB051103EE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929" y="1914482"/>
            <a:ext cx="3946666" cy="6201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F946C4-6707-C170-B923-BA4B1736F66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58" y="5783679"/>
            <a:ext cx="2457804" cy="32146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D9E99A-149D-D815-1AA8-E5E6D86ACF5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314" y="5744004"/>
            <a:ext cx="3228918" cy="40081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07D7C92-9592-2397-5617-4134FD22B99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283" y="5614636"/>
            <a:ext cx="1746094" cy="65955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27CA345-781A-07D3-BC7E-13B6D470573F}"/>
                  </a:ext>
                </a:extLst>
              </p:cNvPr>
              <p:cNvSpPr txBox="1"/>
              <p:nvPr/>
            </p:nvSpPr>
            <p:spPr>
              <a:xfrm>
                <a:off x="159617" y="925981"/>
                <a:ext cx="530687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flow direction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an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attractor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of the jet trajectories.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27CA345-781A-07D3-BC7E-13B6D47057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17" y="925981"/>
                <a:ext cx="5306875" cy="830997"/>
              </a:xfrm>
              <a:prstGeom prst="rect">
                <a:avLst/>
              </a:prstGeom>
              <a:blipFill>
                <a:blip r:embed="rId11"/>
                <a:stretch>
                  <a:fillRect l="-1493" t="-5882" r="-1033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F658CB-2347-0591-712D-0A71CE41694C}"/>
                  </a:ext>
                </a:extLst>
              </p:cNvPr>
              <p:cNvSpPr txBox="1"/>
              <p:nvPr/>
            </p:nvSpPr>
            <p:spPr>
              <a:xfrm>
                <a:off x="536825" y="2866303"/>
                <a:ext cx="530687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Preferential kick towards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b="1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1" i="1" smtClean="0">
                            <a:solidFill>
                              <a:srgbClr val="8C0B42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</m:oMath>
                </a14:m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no matter the original direction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F658CB-2347-0591-712D-0A71CE416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25" y="2866303"/>
                <a:ext cx="5306875" cy="830997"/>
              </a:xfrm>
              <a:prstGeom prst="rect">
                <a:avLst/>
              </a:prstGeom>
              <a:blipFill>
                <a:blip r:embed="rId12"/>
                <a:stretch>
                  <a:fillRect l="-1493" t="-5839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2AC87A6F-3769-FBC5-F718-FF29F3CFE0FE}"/>
              </a:ext>
            </a:extLst>
          </p:cNvPr>
          <p:cNvSpPr txBox="1"/>
          <p:nvPr/>
        </p:nvSpPr>
        <p:spPr>
          <a:xfrm>
            <a:off x="536825" y="3845164"/>
            <a:ext cx="5306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Given enough time,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jet trajectories converge to the flow direction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D3E6D67-3E5F-6E5B-FFB3-58FBD0743DA9}"/>
              </a:ext>
            </a:extLst>
          </p:cNvPr>
          <p:cNvSpPr txBox="1"/>
          <p:nvPr/>
        </p:nvSpPr>
        <p:spPr>
          <a:xfrm>
            <a:off x="536825" y="4791325"/>
            <a:ext cx="5306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time constants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carry information about the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fluid speed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026739-B9C2-B5B0-201A-99213FC395D0}"/>
              </a:ext>
            </a:extLst>
          </p:cNvPr>
          <p:cNvSpPr/>
          <p:nvPr/>
        </p:nvSpPr>
        <p:spPr>
          <a:xfrm>
            <a:off x="9388061" y="2502670"/>
            <a:ext cx="243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3825064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DC407-E19C-BA7D-F531-2BE6B4CB3F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BAE7CC3-0AEC-8BC2-DCAD-E64256263546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0C23B7FF-B9E0-3FF9-B2E0-BE53DBA2D729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16331E4-BCCD-BBB5-C433-F7C1666CDE76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Learn from Jet Drift:  Fluctuating Gaussian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0C9A1FF0-3679-2C6B-8E56-31187C62C8F6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A7D718-6AE2-AA80-FD3C-F36A2B74E0C5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6FF469-585C-A233-3BF2-A7B717A9DB4A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14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940D-20F1-9282-85F7-6B5D9992B968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0D38C7-B4F4-7A00-DE5A-3E0C8E90A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2632" y="743695"/>
            <a:ext cx="4796918" cy="4751171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6F28D9F2-4B23-B5B4-B242-3A88DB545EF2}"/>
              </a:ext>
            </a:extLst>
          </p:cNvPr>
          <p:cNvGrpSpPr/>
          <p:nvPr/>
        </p:nvGrpSpPr>
        <p:grpSpPr>
          <a:xfrm>
            <a:off x="293109" y="4572584"/>
            <a:ext cx="6909823" cy="1419779"/>
            <a:chOff x="183043" y="4480899"/>
            <a:chExt cx="6909823" cy="141977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D5EE74C-689C-9549-3D37-56519C05C46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043" y="4480899"/>
              <a:ext cx="4582096" cy="623238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86878F7-FEC9-14E9-8636-1C4B7BB62A2D}"/>
                </a:ext>
              </a:extLst>
            </p:cNvPr>
            <p:cNvGrpSpPr/>
            <p:nvPr/>
          </p:nvGrpSpPr>
          <p:grpSpPr>
            <a:xfrm>
              <a:off x="211111" y="5277440"/>
              <a:ext cx="6881755" cy="623238"/>
              <a:chOff x="182171" y="898449"/>
              <a:chExt cx="6881755" cy="62323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3477D802-E71C-5A0A-4C7D-6965EC0AC2A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512" t="40981"/>
              <a:stretch/>
            </p:blipFill>
            <p:spPr>
              <a:xfrm>
                <a:off x="967474" y="898449"/>
                <a:ext cx="6096452" cy="623238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5E59DB69-A4B1-8B05-103B-C9820C583C8D}"/>
                  </a:ext>
                </a:extLst>
              </p:cNvPr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89492" b="64378"/>
              <a:stretch/>
            </p:blipFill>
            <p:spPr>
              <a:xfrm>
                <a:off x="182171" y="1027350"/>
                <a:ext cx="732229" cy="376171"/>
              </a:xfrm>
              <a:prstGeom prst="rect">
                <a:avLst/>
              </a:prstGeom>
            </p:spPr>
          </p:pic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CC1569D8-D098-43EC-BA19-562ED9743699}"/>
              </a:ext>
            </a:extLst>
          </p:cNvPr>
          <p:cNvSpPr txBox="1"/>
          <p:nvPr/>
        </p:nvSpPr>
        <p:spPr>
          <a:xfrm>
            <a:off x="159617" y="935780"/>
            <a:ext cx="6669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Consider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Gaussian ellipse toy model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, with the geometry and flow determined from a fluctuating impact parameter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64AA5B8-D6FE-4B50-7604-20C0216AB601}"/>
              </a:ext>
            </a:extLst>
          </p:cNvPr>
          <p:cNvGrpSpPr/>
          <p:nvPr/>
        </p:nvGrpSpPr>
        <p:grpSpPr>
          <a:xfrm>
            <a:off x="2076273" y="2273204"/>
            <a:ext cx="2823096" cy="1017213"/>
            <a:chOff x="622838" y="2359049"/>
            <a:chExt cx="2823096" cy="101721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016479E-DA62-1B20-5FC1-0C8F27E2993F}"/>
                    </a:ext>
                  </a:extLst>
                </p:cNvPr>
                <p:cNvSpPr txBox="1"/>
                <p:nvPr/>
              </p:nvSpPr>
              <p:spPr>
                <a:xfrm>
                  <a:off x="622840" y="2900811"/>
                  <a:ext cx="2823094" cy="4754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𝐻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1/2</m:t>
                            </m:r>
                          </m:sup>
                        </m:sSup>
                      </m:oMath>
                    </m:oMathPara>
                  </a14:m>
                  <a:endParaRPr lang="en-US" sz="2400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016479E-DA62-1B20-5FC1-0C8F27E299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40" y="2900811"/>
                  <a:ext cx="2823094" cy="47545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F71C4F0-3685-5CA9-EEEF-AB12220FFBED}"/>
                    </a:ext>
                  </a:extLst>
                </p:cNvPr>
                <p:cNvSpPr txBox="1"/>
                <p:nvPr/>
              </p:nvSpPr>
              <p:spPr>
                <a:xfrm>
                  <a:off x="622838" y="2359049"/>
                  <a:ext cx="243363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𝑊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=2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𝑅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oMath>
                    </m:oMathPara>
                  </a14:m>
                  <a:endParaRPr lang="en-US" sz="2400" b="0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F71C4F0-3685-5CA9-EEEF-AB12220FFB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38" y="2359049"/>
                  <a:ext cx="2433630" cy="461665"/>
                </a:xfrm>
                <a:prstGeom prst="rect">
                  <a:avLst/>
                </a:prstGeom>
                <a:blipFill>
                  <a:blip r:embed="rId9"/>
                  <a:stretch>
                    <a:fillRect l="-7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5448D2-0C80-AB83-B177-F5CF22A549E3}"/>
                  </a:ext>
                </a:extLst>
              </p:cNvPr>
              <p:cNvSpPr txBox="1"/>
              <p:nvPr/>
            </p:nvSpPr>
            <p:spPr>
              <a:xfrm>
                <a:off x="159617" y="3596791"/>
                <a:ext cx="6669791" cy="875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Flow is assumed to be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proportional to the gradients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∇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e>
                    </m:acc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65448D2-0C80-AB83-B177-F5CF22A54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617" y="3596791"/>
                <a:ext cx="6669791" cy="875753"/>
              </a:xfrm>
              <a:prstGeom prst="rect">
                <a:avLst/>
              </a:prstGeom>
              <a:blipFill>
                <a:blip r:embed="rId10"/>
                <a:stretch>
                  <a:fillRect l="-1188" t="-5556" b="-1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AC472286-340B-07C0-1771-B629AE766908}"/>
              </a:ext>
            </a:extLst>
          </p:cNvPr>
          <p:cNvSpPr/>
          <p:nvPr/>
        </p:nvSpPr>
        <p:spPr>
          <a:xfrm>
            <a:off x="9523527" y="5680744"/>
            <a:ext cx="243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2400805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458BD-7ED0-6542-EE6B-0671FBBE54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>
            <a:extLst>
              <a:ext uri="{FF2B5EF4-FFF2-40B4-BE49-F238E27FC236}">
                <a16:creationId xmlns:a16="http://schemas.microsoft.com/office/drawing/2014/main" id="{A7CBA2AB-8484-5A17-EDFF-782F5058942E}"/>
              </a:ext>
            </a:extLst>
          </p:cNvPr>
          <p:cNvGrpSpPr/>
          <p:nvPr/>
        </p:nvGrpSpPr>
        <p:grpSpPr>
          <a:xfrm>
            <a:off x="7804544" y="3391833"/>
            <a:ext cx="4229728" cy="3063771"/>
            <a:chOff x="3718931" y="762000"/>
            <a:chExt cx="4229728" cy="3063771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CDD105DC-16E2-76BE-E5A6-7EE23B0126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5179" y="762000"/>
              <a:ext cx="4203480" cy="3063771"/>
            </a:xfrm>
            <a:prstGeom prst="rect">
              <a:avLst/>
            </a:prstGeom>
          </p:spPr>
        </p:pic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A3F73F8A-10A7-B0CC-1C1F-B9B427B9ABC4}"/>
                </a:ext>
              </a:extLst>
            </p:cNvPr>
            <p:cNvSpPr/>
            <p:nvPr/>
          </p:nvSpPr>
          <p:spPr>
            <a:xfrm>
              <a:off x="4381557" y="2111800"/>
              <a:ext cx="876244" cy="1070501"/>
            </a:xfrm>
            <a:prstGeom prst="roundRect">
              <a:avLst/>
            </a:prstGeom>
            <a:solidFill>
              <a:srgbClr val="8C0B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193730DA-EAB5-D02A-D647-05AAF1AB5467}"/>
                </a:ext>
              </a:extLst>
            </p:cNvPr>
            <p:cNvSpPr/>
            <p:nvPr/>
          </p:nvSpPr>
          <p:spPr>
            <a:xfrm>
              <a:off x="6802321" y="1083490"/>
              <a:ext cx="1003946" cy="1035121"/>
            </a:xfrm>
            <a:prstGeom prst="roundRect">
              <a:avLst/>
            </a:prstGeom>
            <a:solidFill>
              <a:srgbClr val="006C76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580AC936-3C8C-8812-E767-C6A52588C8F5}"/>
                </a:ext>
              </a:extLst>
            </p:cNvPr>
            <p:cNvSpPr/>
            <p:nvPr/>
          </p:nvSpPr>
          <p:spPr>
            <a:xfrm>
              <a:off x="6034474" y="2111800"/>
              <a:ext cx="876244" cy="1070501"/>
            </a:xfrm>
            <a:prstGeom prst="roundRect">
              <a:avLst/>
            </a:prstGeom>
            <a:solidFill>
              <a:srgbClr val="8C0B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11C43D6D-F6C8-C97F-0AC1-F259B0FB4441}"/>
                </a:ext>
              </a:extLst>
            </p:cNvPr>
            <p:cNvSpPr/>
            <p:nvPr/>
          </p:nvSpPr>
          <p:spPr>
            <a:xfrm>
              <a:off x="5153682" y="1083490"/>
              <a:ext cx="1003946" cy="1035121"/>
            </a:xfrm>
            <a:prstGeom prst="roundRect">
              <a:avLst/>
            </a:prstGeom>
            <a:solidFill>
              <a:srgbClr val="006C76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10F3F187-EA09-DAE3-4DBA-410DB2DD8340}"/>
                </a:ext>
              </a:extLst>
            </p:cNvPr>
            <p:cNvSpPr/>
            <p:nvPr/>
          </p:nvSpPr>
          <p:spPr>
            <a:xfrm>
              <a:off x="5184343" y="2054192"/>
              <a:ext cx="144654" cy="14465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C43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EDD2AC30-5952-F34D-B755-DF4AAE01161D}"/>
                    </a:ext>
                  </a:extLst>
                </p:cNvPr>
                <p:cNvSpPr txBox="1"/>
                <p:nvPr/>
              </p:nvSpPr>
              <p:spPr>
                <a:xfrm rot="16200000">
                  <a:off x="3518063" y="2378024"/>
                  <a:ext cx="760039" cy="35830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⟨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𝑑𝑟𝑖𝑓𝑡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⟩</m:t>
                        </m:r>
                      </m:oMath>
                    </m:oMathPara>
                  </a14:m>
                  <a:endParaRPr lang="en-US" sz="1600" dirty="0"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EDD2AC30-5952-F34D-B755-DF4AAE0116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518063" y="2378024"/>
                  <a:ext cx="760039" cy="358303"/>
                </a:xfrm>
                <a:prstGeom prst="rect">
                  <a:avLst/>
                </a:prstGeom>
                <a:blipFill>
                  <a:blip r:embed="rId3"/>
                  <a:stretch>
                    <a:fillRect t="-9677" r="-6780" b="-80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B0CDFF48-96C6-B92F-A823-D2EEDA454827}"/>
                </a:ext>
              </a:extLst>
            </p:cNvPr>
            <p:cNvSpPr/>
            <p:nvPr/>
          </p:nvSpPr>
          <p:spPr>
            <a:xfrm>
              <a:off x="5988260" y="2054192"/>
              <a:ext cx="144654" cy="144652"/>
            </a:xfrm>
            <a:prstGeom prst="ellipse">
              <a:avLst/>
            </a:prstGeom>
            <a:solidFill>
              <a:srgbClr val="7C439A"/>
            </a:solidFill>
            <a:ln>
              <a:solidFill>
                <a:srgbClr val="7C43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2CF499F1-98D2-B019-A1D3-28B5A012BB1F}"/>
                </a:ext>
              </a:extLst>
            </p:cNvPr>
            <p:cNvSpPr/>
            <p:nvPr/>
          </p:nvSpPr>
          <p:spPr>
            <a:xfrm>
              <a:off x="4317065" y="2054192"/>
              <a:ext cx="144654" cy="144652"/>
            </a:xfrm>
            <a:prstGeom prst="ellipse">
              <a:avLst/>
            </a:prstGeom>
            <a:solidFill>
              <a:srgbClr val="7C439A"/>
            </a:solidFill>
            <a:ln>
              <a:solidFill>
                <a:srgbClr val="7C43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65082AE6-9F7C-8F0D-6E42-A17DFB772CB6}"/>
                </a:ext>
              </a:extLst>
            </p:cNvPr>
            <p:cNvSpPr/>
            <p:nvPr/>
          </p:nvSpPr>
          <p:spPr>
            <a:xfrm>
              <a:off x="7660482" y="2054192"/>
              <a:ext cx="144654" cy="144652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C43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F23656B-B985-C7F4-F58D-F2A8ADF4E402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2978DAC6-0CD7-C12C-9AEC-D9959D17759E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EC0AD15-5AF1-0754-0CF4-91FBAECA4A65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Learn from Jet Drift:  Fluctuating Gaussian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FB433BE1-2EEB-0CDD-3FE4-FF4F6AA766C8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589FFA-BC6D-84C7-9D59-EBA073B48771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0B5AAA-EB5E-E6D2-575F-F6AA14E2DDEF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15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836609-D510-E0C4-F82A-470CE7843300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D3DF283-8BC0-C96D-5FCE-E86EF564C2C6}"/>
              </a:ext>
            </a:extLst>
          </p:cNvPr>
          <p:cNvGrpSpPr/>
          <p:nvPr/>
        </p:nvGrpSpPr>
        <p:grpSpPr>
          <a:xfrm>
            <a:off x="8736380" y="512614"/>
            <a:ext cx="2964293" cy="3012937"/>
            <a:chOff x="508000" y="762000"/>
            <a:chExt cx="2964293" cy="3012937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205F5D2-1DA6-C534-9D8C-E033783A6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000" y="939818"/>
              <a:ext cx="2757098" cy="2746811"/>
            </a:xfrm>
            <a:prstGeom prst="rect">
              <a:avLst/>
            </a:prstGeom>
          </p:spPr>
        </p:pic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EF59761-6985-590D-62FE-C71BAC417774}"/>
                </a:ext>
              </a:extLst>
            </p:cNvPr>
            <p:cNvSpPr/>
            <p:nvPr/>
          </p:nvSpPr>
          <p:spPr>
            <a:xfrm>
              <a:off x="1886549" y="2168689"/>
              <a:ext cx="144534" cy="144534"/>
            </a:xfrm>
            <a:prstGeom prst="ellipse">
              <a:avLst/>
            </a:prstGeom>
            <a:solidFill>
              <a:srgbClr val="0477BC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DD982B5-A72A-1B92-A30C-0D6617B24D85}"/>
                </a:ext>
              </a:extLst>
            </p:cNvPr>
            <p:cNvCxnSpPr>
              <a:cxnSpLocks/>
            </p:cNvCxnSpPr>
            <p:nvPr/>
          </p:nvCxnSpPr>
          <p:spPr>
            <a:xfrm>
              <a:off x="2122309" y="2251752"/>
              <a:ext cx="1293145" cy="0"/>
            </a:xfrm>
            <a:prstGeom prst="line">
              <a:avLst/>
            </a:prstGeom>
            <a:ln w="28575">
              <a:solidFill>
                <a:srgbClr val="7C439A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2A36B20-802C-AECE-605B-F856BF16DB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62652" y="762000"/>
              <a:ext cx="0" cy="1301067"/>
            </a:xfrm>
            <a:prstGeom prst="line">
              <a:avLst/>
            </a:prstGeom>
            <a:ln w="28575">
              <a:solidFill>
                <a:srgbClr val="F35820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E39D5D7-E9C9-6A14-D8D7-B10FCFA1D9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82848" y="762000"/>
              <a:ext cx="457355" cy="1319604"/>
            </a:xfrm>
            <a:prstGeom prst="line">
              <a:avLst/>
            </a:prstGeom>
            <a:ln w="28575">
              <a:solidFill>
                <a:srgbClr val="F35820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F527F52-3283-44E6-ED95-A25A882C83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90852" y="1494971"/>
              <a:ext cx="1281441" cy="623640"/>
            </a:xfrm>
            <a:prstGeom prst="line">
              <a:avLst/>
            </a:prstGeom>
            <a:ln w="28575">
              <a:solidFill>
                <a:srgbClr val="F35820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8A9252F-03A4-609C-5426-93CF51D49F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56060" y="902811"/>
              <a:ext cx="1074246" cy="1098373"/>
            </a:xfrm>
            <a:prstGeom prst="line">
              <a:avLst/>
            </a:prstGeom>
            <a:ln w="28575">
              <a:solidFill>
                <a:srgbClr val="F35820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15803CF-33A3-84D8-7264-63919383993B}"/>
                    </a:ext>
                  </a:extLst>
                </p:cNvPr>
                <p:cNvSpPr txBox="1"/>
                <p:nvPr/>
              </p:nvSpPr>
              <p:spPr>
                <a:xfrm>
                  <a:off x="723107" y="2930383"/>
                  <a:ext cx="623404" cy="461665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𝑊</m:t>
                        </m:r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US" sz="1200" b="0" dirty="0">
                    <a:solidFill>
                      <a:schemeClr val="bg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rPr>
                    <a:t>H = 2</a:t>
                  </a:r>
                </a:p>
              </p:txBody>
            </p:sp>
          </mc:Choice>
          <mc:Fallback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15803CF-33A3-84D8-7264-6391938399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107" y="2930383"/>
                  <a:ext cx="623404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92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C78E960-2B6D-D8AD-B9F1-6960F7FE0ED4}"/>
                </a:ext>
              </a:extLst>
            </p:cNvPr>
            <p:cNvCxnSpPr>
              <a:cxnSpLocks/>
            </p:cNvCxnSpPr>
            <p:nvPr/>
          </p:nvCxnSpPr>
          <p:spPr>
            <a:xfrm>
              <a:off x="1952571" y="2455333"/>
              <a:ext cx="0" cy="1301067"/>
            </a:xfrm>
            <a:prstGeom prst="line">
              <a:avLst/>
            </a:prstGeom>
            <a:ln w="28575">
              <a:solidFill>
                <a:srgbClr val="006C76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1698D1A-551D-1C02-04BE-DEC9153477A6}"/>
                </a:ext>
              </a:extLst>
            </p:cNvPr>
            <p:cNvCxnSpPr>
              <a:cxnSpLocks/>
            </p:cNvCxnSpPr>
            <p:nvPr/>
          </p:nvCxnSpPr>
          <p:spPr>
            <a:xfrm>
              <a:off x="2082848" y="2455333"/>
              <a:ext cx="457355" cy="1319604"/>
            </a:xfrm>
            <a:prstGeom prst="line">
              <a:avLst/>
            </a:prstGeom>
            <a:ln w="28575">
              <a:solidFill>
                <a:srgbClr val="006C76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3BD6E9F-5950-4D56-92DC-C102F28B9987}"/>
                </a:ext>
              </a:extLst>
            </p:cNvPr>
            <p:cNvCxnSpPr>
              <a:cxnSpLocks/>
            </p:cNvCxnSpPr>
            <p:nvPr/>
          </p:nvCxnSpPr>
          <p:spPr>
            <a:xfrm>
              <a:off x="2190852" y="2343610"/>
              <a:ext cx="1281441" cy="623640"/>
            </a:xfrm>
            <a:prstGeom prst="line">
              <a:avLst/>
            </a:prstGeom>
            <a:ln w="28575">
              <a:solidFill>
                <a:srgbClr val="006C76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FABF4FD-A8D3-5C5C-E822-D7C8DBB37DC1}"/>
                </a:ext>
              </a:extLst>
            </p:cNvPr>
            <p:cNvCxnSpPr>
              <a:cxnSpLocks/>
            </p:cNvCxnSpPr>
            <p:nvPr/>
          </p:nvCxnSpPr>
          <p:spPr>
            <a:xfrm>
              <a:off x="2256060" y="2512020"/>
              <a:ext cx="1074246" cy="1098373"/>
            </a:xfrm>
            <a:prstGeom prst="line">
              <a:avLst/>
            </a:prstGeom>
            <a:ln w="28575">
              <a:solidFill>
                <a:srgbClr val="006C76"/>
              </a:solidFill>
              <a:prstDash val="solid"/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8" name="TextBox 107">
            <a:extLst>
              <a:ext uri="{FF2B5EF4-FFF2-40B4-BE49-F238E27FC236}">
                <a16:creationId xmlns:a16="http://schemas.microsoft.com/office/drawing/2014/main" id="{12CB284E-E730-719C-1D5F-3D6D2DC99DE4}"/>
              </a:ext>
            </a:extLst>
          </p:cNvPr>
          <p:cNvSpPr txBox="1"/>
          <p:nvPr/>
        </p:nvSpPr>
        <p:spPr>
          <a:xfrm>
            <a:off x="159617" y="1001221"/>
            <a:ext cx="7401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Folding jet drift with the event geometry converts what is locally a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directed flow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(“v1 of jets”) into a global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elliptic flow</a:t>
            </a:r>
            <a:r>
              <a:rPr lang="en-US" sz="2400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(v2).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9CA1BD25-1B95-161A-68D7-1F8DF0534CF4}"/>
                  </a:ext>
                </a:extLst>
              </p:cNvPr>
              <p:cNvSpPr txBox="1"/>
              <p:nvPr/>
            </p:nvSpPr>
            <p:spPr>
              <a:xfrm>
                <a:off x="536825" y="2440981"/>
                <a:ext cx="530687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Local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  <a:sym typeface="Wingdings" panose="05000000000000000000" pitchFamily="2" charset="2"/>
                  </a:rPr>
                  <a:t>     global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2 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  <a:sym typeface="Wingdings" panose="05000000000000000000" pitchFamily="2" charset="2"/>
                          </a:rPr>
                          <m:t>𝜙</m:t>
                        </m:r>
                      </m:e>
                    </m:func>
                  </m:oMath>
                </a14:m>
                <a:endParaRPr lang="en-US" sz="24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9CA1BD25-1B95-161A-68D7-1F8DF0534C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25" y="2440981"/>
                <a:ext cx="5306875" cy="461665"/>
              </a:xfrm>
              <a:prstGeom prst="rect">
                <a:avLst/>
              </a:prstGeom>
              <a:blipFill>
                <a:blip r:embed="rId6"/>
                <a:stretch>
                  <a:fillRect l="-1493" t="-10526" b="-30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0" name="TextBox 109">
            <a:extLst>
              <a:ext uri="{FF2B5EF4-FFF2-40B4-BE49-F238E27FC236}">
                <a16:creationId xmlns:a16="http://schemas.microsoft.com/office/drawing/2014/main" id="{F05E1524-F27D-95B4-3936-B0FFEBD39828}"/>
              </a:ext>
            </a:extLst>
          </p:cNvPr>
          <p:cNvSpPr txBox="1"/>
          <p:nvPr/>
        </p:nvSpPr>
        <p:spPr>
          <a:xfrm>
            <a:off x="536825" y="3969320"/>
            <a:ext cx="7136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event plane (minor axis)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becomes the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attractor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for jet trajectories</a:t>
            </a:r>
            <a:endParaRPr lang="en-US" sz="2400" b="1" dirty="0">
              <a:solidFill>
                <a:srgbClr val="8C0B4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A0B1C13-243A-BE1D-7D5D-075922D18889}"/>
              </a:ext>
            </a:extLst>
          </p:cNvPr>
          <p:cNvSpPr txBox="1"/>
          <p:nvPr/>
        </p:nvSpPr>
        <p:spPr>
          <a:xfrm>
            <a:off x="536825" y="4914331"/>
            <a:ext cx="71362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perpendicular direction (major axis)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becomes a </a:t>
            </a:r>
            <a:r>
              <a:rPr lang="en-US" sz="2400" b="1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repulsor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for jet trajectories</a:t>
            </a:r>
            <a:endParaRPr lang="en-US" sz="2400" b="1" dirty="0">
              <a:solidFill>
                <a:srgbClr val="8C0B4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0FA21F8-A357-1E78-5F97-BC6205E90CC4}"/>
              </a:ext>
            </a:extLst>
          </p:cNvPr>
          <p:cNvSpPr txBox="1"/>
          <p:nvPr/>
        </p:nvSpPr>
        <p:spPr>
          <a:xfrm>
            <a:off x="159617" y="3417072"/>
            <a:ext cx="7401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Simplest picture for jets produced at the center: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7D9B8C81-163B-E73C-C05F-82EDD59DF497}"/>
              </a:ext>
            </a:extLst>
          </p:cNvPr>
          <p:cNvSpPr/>
          <p:nvPr/>
        </p:nvSpPr>
        <p:spPr>
          <a:xfrm>
            <a:off x="6094232" y="2755030"/>
            <a:ext cx="243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1719376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5EFBC-2DD5-6DC3-31DD-E23322B0E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A2FE474-E02E-A72B-12DD-9A15246C2F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729"/>
          <a:stretch/>
        </p:blipFill>
        <p:spPr>
          <a:xfrm>
            <a:off x="5058268" y="3977731"/>
            <a:ext cx="3211875" cy="241860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8E658FA-8807-CF68-6C5A-9AFC5969A00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0DA6B68B-0554-631A-263C-DC190AD068B0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42FCE45-1DDF-74B6-9E11-FE8B90F91BCD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What We Can Learn from Jet Drift:  Fluctuating Gaussian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5762BCD2-2294-3DBC-A035-64E9297CE515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215C14-6635-54C7-02C5-8BD8D7106DC7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231FBB-B5D9-D9CA-0245-11DB082A365F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16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D7BD30-148C-DF67-FE9E-F1EE44CFEF5D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7B5A9A-0D26-E3FE-74B9-5197822F7159}"/>
              </a:ext>
            </a:extLst>
          </p:cNvPr>
          <p:cNvSpPr txBox="1"/>
          <p:nvPr/>
        </p:nvSpPr>
        <p:spPr>
          <a:xfrm>
            <a:off x="226992" y="2222188"/>
            <a:ext cx="4626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Production point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fluctuations</a:t>
            </a:r>
            <a:b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(binary collision sampling)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F60638-5448-9079-A870-36EF65BAC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313" y="1391931"/>
            <a:ext cx="3067513" cy="22600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58C1CD-8021-FAA7-AF47-96DE134EA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5241" y="1405467"/>
            <a:ext cx="2838761" cy="20131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FE10C03-88EB-597F-FB46-0825B73B5F68}"/>
              </a:ext>
            </a:extLst>
          </p:cNvPr>
          <p:cNvSpPr txBox="1"/>
          <p:nvPr/>
        </p:nvSpPr>
        <p:spPr>
          <a:xfrm>
            <a:off x="226992" y="4635812"/>
            <a:ext cx="47463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Impact parameter </a:t>
            </a:r>
            <a:r>
              <a:rPr lang="en-US" sz="24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fluctuations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5BC07BA-DB3A-064B-328C-F72EDE4A1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929"/>
          <a:stretch/>
        </p:blipFill>
        <p:spPr>
          <a:xfrm>
            <a:off x="9295241" y="3909998"/>
            <a:ext cx="2896759" cy="24329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561B355-C558-BC45-2B79-AA0E2B9A83F9}"/>
              </a:ext>
            </a:extLst>
          </p:cNvPr>
          <p:cNvSpPr txBox="1"/>
          <p:nvPr/>
        </p:nvSpPr>
        <p:spPr>
          <a:xfrm>
            <a:off x="159617" y="796650"/>
            <a:ext cx="7401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conclusions are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robust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and survive the inclusion of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fluctuations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67F26AC-C3FC-DC93-BE5B-FA115AB6615F}"/>
              </a:ext>
            </a:extLst>
          </p:cNvPr>
          <p:cNvCxnSpPr>
            <a:cxnSpLocks/>
          </p:cNvCxnSpPr>
          <p:nvPr/>
        </p:nvCxnSpPr>
        <p:spPr>
          <a:xfrm>
            <a:off x="8344544" y="2412020"/>
            <a:ext cx="836978" cy="1"/>
          </a:xfrm>
          <a:prstGeom prst="line">
            <a:avLst/>
          </a:prstGeom>
          <a:ln w="28575">
            <a:solidFill>
              <a:srgbClr val="8C0B42"/>
            </a:solidFill>
            <a:prstDash val="solid"/>
            <a:headEnd type="none" w="med" len="med"/>
            <a:tailEnd type="arrow" w="med" len="med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B165B7B-45BF-9BD9-5B3B-2DFF90BEC9B1}"/>
              </a:ext>
            </a:extLst>
          </p:cNvPr>
          <p:cNvCxnSpPr>
            <a:cxnSpLocks/>
          </p:cNvCxnSpPr>
          <p:nvPr/>
        </p:nvCxnSpPr>
        <p:spPr>
          <a:xfrm>
            <a:off x="8344544" y="5047559"/>
            <a:ext cx="836978" cy="1"/>
          </a:xfrm>
          <a:prstGeom prst="line">
            <a:avLst/>
          </a:prstGeom>
          <a:ln w="28575">
            <a:solidFill>
              <a:srgbClr val="8C0B42"/>
            </a:solidFill>
            <a:prstDash val="solid"/>
            <a:headEnd type="none" w="med" len="med"/>
            <a:tailEnd type="arrow" w="med" len="med"/>
          </a:ln>
          <a:effectLst>
            <a:glow rad="63500">
              <a:schemeClr val="bg1"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4942ADB7-3D42-04C7-96E0-8D98E4C7BF86}"/>
              </a:ext>
            </a:extLst>
          </p:cNvPr>
          <p:cNvSpPr/>
          <p:nvPr/>
        </p:nvSpPr>
        <p:spPr>
          <a:xfrm>
            <a:off x="8939328" y="872330"/>
            <a:ext cx="243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9974850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207742-6021-ABDD-6F1D-C5D15A53B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F324C0-164F-95B2-1F8C-1451CC418F9C}"/>
              </a:ext>
            </a:extLst>
          </p:cNvPr>
          <p:cNvSpPr txBox="1"/>
          <p:nvPr/>
        </p:nvSpPr>
        <p:spPr>
          <a:xfrm>
            <a:off x="308268" y="1054079"/>
            <a:ext cx="59258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Through folding with the event geometry, jet drift (a locally “v1 type” effect) is converted into elliptic flow (a “v2 type” correlation with the event plane).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46FC1E3-EF3F-6ED6-2EAB-6EE6D3456046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943D5BD3-B510-5704-26F8-60698F65EB8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158AF0B-4DAD-2156-16BD-CD9B0DDC06F8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Implications:  Jet Drift and Elliptic Flow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7133DC5D-1CCE-654B-5E33-FC2F7C2E3B7E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B271D3-51DC-FEFC-71CD-9F0C7354CDA4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86975-9180-CA69-E9FA-7DF9C319495B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17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B826E8-56F8-17C0-6185-9F289BAEBA41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337EAF5-4A77-9D08-011F-303D29E9BDF0}"/>
              </a:ext>
            </a:extLst>
          </p:cNvPr>
          <p:cNvGrpSpPr/>
          <p:nvPr/>
        </p:nvGrpSpPr>
        <p:grpSpPr>
          <a:xfrm>
            <a:off x="6172449" y="1803659"/>
            <a:ext cx="5925823" cy="3469943"/>
            <a:chOff x="1592577" y="1885056"/>
            <a:chExt cx="5925823" cy="346994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9B668D-968E-78C0-219A-0A5B21F9E4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9595"/>
            <a:stretch/>
          </p:blipFill>
          <p:spPr>
            <a:xfrm>
              <a:off x="1592577" y="1885056"/>
              <a:ext cx="5925823" cy="346994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6FA04C-69D8-8C22-6ABB-0CEDFCCBCC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9834" t="27574" b="29603"/>
            <a:stretch/>
          </p:blipFill>
          <p:spPr>
            <a:xfrm>
              <a:off x="5829300" y="2035433"/>
              <a:ext cx="1486240" cy="1485900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4D442D-A5EE-58C0-93AA-CC35B3E4437E}"/>
                  </a:ext>
                </a:extLst>
              </p:cNvPr>
              <p:cNvSpPr txBox="1"/>
              <p:nvPr/>
            </p:nvSpPr>
            <p:spPr>
              <a:xfrm>
                <a:off x="742841" y="3196760"/>
                <a:ext cx="52267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Some features are specific to this model 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(e.g.,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)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4D442D-A5EE-58C0-93AA-CC35B3E443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41" y="3196760"/>
                <a:ext cx="5226748" cy="830997"/>
              </a:xfrm>
              <a:prstGeom prst="rect">
                <a:avLst/>
              </a:prstGeom>
              <a:blipFill>
                <a:blip r:embed="rId3"/>
                <a:stretch>
                  <a:fillRect l="-1634" t="-5839" r="-933" b="-15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E5E558-B442-6A3E-03BB-C2657E873EBA}"/>
                  </a:ext>
                </a:extLst>
              </p:cNvPr>
              <p:cNvSpPr txBox="1"/>
              <p:nvPr/>
            </p:nvSpPr>
            <p:spPr>
              <a:xfrm>
                <a:off x="742841" y="4572584"/>
                <a:ext cx="522674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Some features are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generic</a:t>
                </a:r>
                <a:r>
                  <a:rPr lang="en-US" sz="2400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systematic enhancement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(and other even harmonics?) 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E5E558-B442-6A3E-03BB-C2657E873E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41" y="4572584"/>
                <a:ext cx="5226748" cy="1200329"/>
              </a:xfrm>
              <a:prstGeom prst="rect">
                <a:avLst/>
              </a:prstGeom>
              <a:blipFill>
                <a:blip r:embed="rId4"/>
                <a:stretch>
                  <a:fillRect l="-1634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322DF972-73F4-70D8-DC3E-72729924429D}"/>
              </a:ext>
            </a:extLst>
          </p:cNvPr>
          <p:cNvSpPr/>
          <p:nvPr/>
        </p:nvSpPr>
        <p:spPr>
          <a:xfrm>
            <a:off x="8592195" y="1235160"/>
            <a:ext cx="2431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Antiporda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Bahder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Rahman,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b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D105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(2022)</a:t>
            </a:r>
          </a:p>
        </p:txBody>
      </p:sp>
    </p:spTree>
    <p:extLst>
      <p:ext uri="{BB962C8B-B14F-4D97-AF65-F5344CB8AC3E}">
        <p14:creationId xmlns:p14="http://schemas.microsoft.com/office/powerpoint/2010/main" val="33156796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2052E-CC77-60C6-4FF0-F38AB5E8D9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642CE8-380A-72BA-EA0E-54EAEF0EDB12}"/>
              </a:ext>
            </a:extLst>
          </p:cNvPr>
          <p:cNvSpPr txBox="1"/>
          <p:nvPr/>
        </p:nvSpPr>
        <p:spPr>
          <a:xfrm>
            <a:off x="2667000" y="2050397"/>
            <a:ext cx="383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arXiv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  <a:hlinkClick r:id="rId2"/>
              </a:rPr>
              <a:t>: 2412.05474</a:t>
            </a:r>
            <a:endParaRPr lang="en-US" sz="2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851CFBB-49FF-2AC4-DB17-28030FC125A9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6A8F6DDA-55DA-0D6A-0EE2-22E6BF279C7E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3123C96-89E0-BFF8-1245-43D09C3D051E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The Next Frontier:  Jet Drift in EBE Heavy-Ion Collisions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C4C7CA78-E6BB-E2F0-EAF7-41EF6B802AC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166D7D-E220-F32B-C829-E935056363B9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20B3E7-ADFB-C63D-4392-84435D64BFEF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18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626711-DBDF-A439-0F4A-1A28409E1A2A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8" name="Picture 7" descr="A colorful diagram of a flower&#10;&#10;Description automatically generated with medium confidence">
            <a:extLst>
              <a:ext uri="{FF2B5EF4-FFF2-40B4-BE49-F238E27FC236}">
                <a16:creationId xmlns:a16="http://schemas.microsoft.com/office/drawing/2014/main" id="{D2999959-5935-7265-91CF-320B8D15BF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" r="15473" b="15562"/>
          <a:stretch/>
        </p:blipFill>
        <p:spPr>
          <a:xfrm>
            <a:off x="8233696" y="1725351"/>
            <a:ext cx="3925055" cy="39876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6F3BDB-4DC6-F2BE-059E-C4AD41A75E2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70"/>
          <a:stretch/>
        </p:blipFill>
        <p:spPr>
          <a:xfrm>
            <a:off x="414866" y="824440"/>
            <a:ext cx="8702037" cy="10879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A474D1-E160-C18C-59B4-088BE8B1D7DC}"/>
              </a:ext>
            </a:extLst>
          </p:cNvPr>
          <p:cNvSpPr txBox="1"/>
          <p:nvPr/>
        </p:nvSpPr>
        <p:spPr>
          <a:xfrm>
            <a:off x="508000" y="2660732"/>
            <a:ext cx="7450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Studies jet drift in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event-by-event viscous hydrodynamics simulations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852A68-4682-588D-BDBE-EB77D10857E3}"/>
              </a:ext>
            </a:extLst>
          </p:cNvPr>
          <p:cNvSpPr txBox="1"/>
          <p:nvPr/>
        </p:nvSpPr>
        <p:spPr>
          <a:xfrm>
            <a:off x="508000" y="3941018"/>
            <a:ext cx="7450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Quantitative enhancement to v2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of jets, especially at lower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(sub-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effect)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715F8B-BDBB-BFCA-57F6-DC2CA7FC997C}"/>
              </a:ext>
            </a:extLst>
          </p:cNvPr>
          <p:cNvSpPr txBox="1"/>
          <p:nvPr/>
        </p:nvSpPr>
        <p:spPr>
          <a:xfrm>
            <a:off x="508000" y="5221303"/>
            <a:ext cx="7450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Competes with conventional mechanisms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(path-length-dependent energy loss) for v2.</a:t>
            </a:r>
          </a:p>
        </p:txBody>
      </p:sp>
    </p:spTree>
    <p:extLst>
      <p:ext uri="{BB962C8B-B14F-4D97-AF65-F5344CB8AC3E}">
        <p14:creationId xmlns:p14="http://schemas.microsoft.com/office/powerpoint/2010/main" val="20007391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6B527F-3BB4-6DE7-5737-16E0151681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diagram of a flower&#10;&#10;Description automatically generated with medium confidence">
            <a:extLst>
              <a:ext uri="{FF2B5EF4-FFF2-40B4-BE49-F238E27FC236}">
                <a16:creationId xmlns:a16="http://schemas.microsoft.com/office/drawing/2014/main" id="{99A0AC7D-338B-D197-0DF6-6E4C16905F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" r="15473" b="15562"/>
          <a:stretch/>
        </p:blipFill>
        <p:spPr>
          <a:xfrm>
            <a:off x="8991243" y="680927"/>
            <a:ext cx="2942375" cy="298930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77B8E7FB-F65C-D4DC-D537-673BC5B707A5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D42D5C93-95F5-3064-2831-2D6F83C9C324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D68CD38-58F0-1E02-14C3-346D60EA3AA6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Searching for “Designer” Observables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B1EB3DFD-3DF3-C740-EB93-3DACB009190E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816412-B558-70BA-2448-0132E2659E6F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B76673-D79C-2E69-867C-F1BD8DEE72E4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19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476039-FDA4-07E6-8937-C04CB88B4411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57D58C-527B-0FF2-6231-359F780AE29B}"/>
              </a:ext>
            </a:extLst>
          </p:cNvPr>
          <p:cNvSpPr txBox="1"/>
          <p:nvPr/>
        </p:nvSpPr>
        <p:spPr>
          <a:xfrm>
            <a:off x="355600" y="996437"/>
            <a:ext cx="7450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Although “low hanging fruit,”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enhancement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of v2 due to drift is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not unique to drift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3337B8-1414-AAB8-B002-1EE41EE43B48}"/>
                  </a:ext>
                </a:extLst>
              </p:cNvPr>
              <p:cNvSpPr txBox="1"/>
              <p:nvPr/>
            </p:nvSpPr>
            <p:spPr>
              <a:xfrm>
                <a:off x="758679" y="2203691"/>
                <a:ext cx="74506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Natural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missing element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of the 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to v2 Puzzle”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73337B8-1414-AAB8-B002-1EE41EE43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79" y="2203691"/>
                <a:ext cx="7450667" cy="461665"/>
              </a:xfrm>
              <a:prstGeom prst="rect">
                <a:avLst/>
              </a:prstGeom>
              <a:blipFill>
                <a:blip r:embed="rId3"/>
                <a:stretch>
                  <a:fillRect l="-1063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AACBB0E-4314-16B3-A211-40881F864D6E}"/>
              </a:ext>
            </a:extLst>
          </p:cNvPr>
          <p:cNvSpPr txBox="1"/>
          <p:nvPr/>
        </p:nvSpPr>
        <p:spPr>
          <a:xfrm>
            <a:off x="758679" y="3303971"/>
            <a:ext cx="7450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Larger impact on the deflection magnitudes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acoplanarities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) although not correlated to the event plane.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B0DFA2A-64E1-F580-EF68-89313E6677F6}"/>
                  </a:ext>
                </a:extLst>
              </p:cNvPr>
              <p:cNvSpPr txBox="1"/>
              <p:nvPr/>
            </p:nvSpPr>
            <p:spPr>
              <a:xfrm>
                <a:off x="758679" y="5142914"/>
                <a:ext cx="74506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Look for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3-point correlations? 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(e.g.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𝛾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𝑗𝑒𝑡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correlated with the reaction plane)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B0DFA2A-64E1-F580-EF68-89313E667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679" y="5142914"/>
                <a:ext cx="7450667" cy="830997"/>
              </a:xfrm>
              <a:prstGeom prst="rect">
                <a:avLst/>
              </a:prstGeom>
              <a:blipFill>
                <a:blip r:embed="rId4"/>
                <a:stretch>
                  <a:fillRect l="-1063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45AB323B-1ACF-4239-3A08-56A80FAD9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2651" y="3678050"/>
            <a:ext cx="2833749" cy="254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2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EC73A41-C679-B5C3-4840-1FCBF0D3A176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id="{79EE1F1C-927A-7232-422B-4493AB807408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67B042-E761-ACB5-7E54-AC919A0FD377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Jets in Vacuum:  a Microcosm of QCD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39DF9F-43B7-503A-54A6-1E659CBEE3CC}"/>
                  </a:ext>
                </a:extLst>
              </p:cNvPr>
              <p:cNvSpPr txBox="1"/>
              <p:nvPr/>
            </p:nvSpPr>
            <p:spPr>
              <a:xfrm>
                <a:off x="125863" y="4312151"/>
                <a:ext cx="11938758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Basic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jet production</a:t>
                </a: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: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hard </a:t>
                </a:r>
                <a:r>
                  <a:rPr lang="en-US" sz="2400" b="1" dirty="0" err="1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parton-parton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scattering</a:t>
                </a: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high virtuality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Cascade of radiation</a:t>
                </a:r>
                <a:r>
                  <a:rPr lang="en-US" sz="2400" b="1" dirty="0">
                    <a:solidFill>
                      <a:srgbClr val="2E691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falling in virtuality down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to the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hadronization scale</a:t>
                </a:r>
                <a:r>
                  <a:rPr lang="en-US" sz="2400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rgbClr val="2E691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Jets and substructure: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radiative QCD evolution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from perturbative to nonperturbative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839DF9F-43B7-503A-54A6-1E659CBEE3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863" y="4312151"/>
                <a:ext cx="11938758" cy="1938992"/>
              </a:xfrm>
              <a:prstGeom prst="rect">
                <a:avLst/>
              </a:prstGeom>
              <a:blipFill>
                <a:blip r:embed="rId3"/>
                <a:stretch>
                  <a:fillRect l="-715" t="-2516" b="-62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>
            <a:extLst>
              <a:ext uri="{FF2B5EF4-FFF2-40B4-BE49-F238E27FC236}">
                <a16:creationId xmlns:a16="http://schemas.microsoft.com/office/drawing/2014/main" id="{3D7303BD-1EAF-913D-23F6-5D0F7D529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441" y="866634"/>
            <a:ext cx="4883362" cy="322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6: Schematic representation of a parton shower and hadronization. The... |  Download Scientific Diagram">
            <a:extLst>
              <a:ext uri="{FF2B5EF4-FFF2-40B4-BE49-F238E27FC236}">
                <a16:creationId xmlns:a16="http://schemas.microsoft.com/office/drawing/2014/main" id="{406A5E67-D491-09C7-E23B-4DAAEC5FF3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3" t="6569" r="1163" b="1447"/>
          <a:stretch/>
        </p:blipFill>
        <p:spPr bwMode="auto">
          <a:xfrm>
            <a:off x="835952" y="1081571"/>
            <a:ext cx="4825899" cy="301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B56BC6-F566-7348-D1D2-4517F29DFC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944" y="938270"/>
            <a:ext cx="3928279" cy="34858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8F87D1-18FA-9C35-099D-D211CDF56582}"/>
                  </a:ext>
                </a:extLst>
              </p:cNvPr>
              <p:cNvSpPr txBox="1"/>
              <p:nvPr/>
            </p:nvSpPr>
            <p:spPr>
              <a:xfrm>
                <a:off x="2140251" y="2586709"/>
                <a:ext cx="716961" cy="595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dirty="0" smtClean="0">
                              <a:ln w="19050">
                                <a:noFill/>
                              </a:ln>
                              <a:solidFill>
                                <a:srgbClr val="8C0B42"/>
                              </a:solidFill>
                              <a:effectLst/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dirty="0" smtClean="0">
                              <a:ln w="19050">
                                <a:noFill/>
                              </a:ln>
                              <a:solidFill>
                                <a:srgbClr val="8C0B42"/>
                              </a:solidFill>
                              <a:effectLst/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𝑸</m:t>
                          </m:r>
                        </m:e>
                        <m:sup>
                          <m:r>
                            <a:rPr lang="en-US" sz="3200" b="1" i="1" dirty="0" smtClean="0">
                              <a:ln w="19050">
                                <a:noFill/>
                              </a:ln>
                              <a:solidFill>
                                <a:srgbClr val="8C0B42"/>
                              </a:solidFill>
                              <a:effectLst/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3200" b="1" dirty="0">
                  <a:ln w="19050">
                    <a:noFill/>
                  </a:ln>
                  <a:solidFill>
                    <a:srgbClr val="8C0B42"/>
                  </a:solidFill>
                  <a:effectLst/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8F87D1-18FA-9C35-099D-D211CDF565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251" y="2586709"/>
                <a:ext cx="716961" cy="5959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EEE8A750-F23C-C0D8-1F27-CB7DAD7E04A3}"/>
              </a:ext>
            </a:extLst>
          </p:cNvPr>
          <p:cNvSpPr/>
          <p:nvPr/>
        </p:nvSpPr>
        <p:spPr>
          <a:xfrm>
            <a:off x="2310868" y="2441517"/>
            <a:ext cx="199544" cy="199544"/>
          </a:xfrm>
          <a:prstGeom prst="ellipse">
            <a:avLst/>
          </a:prstGeom>
          <a:solidFill>
            <a:srgbClr val="8C0B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3582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846D42C-1F8C-72DF-E065-61A4150C3737}"/>
              </a:ext>
            </a:extLst>
          </p:cNvPr>
          <p:cNvSpPr/>
          <p:nvPr/>
        </p:nvSpPr>
        <p:spPr>
          <a:xfrm>
            <a:off x="4368785" y="3154677"/>
            <a:ext cx="484195" cy="144071"/>
          </a:xfrm>
          <a:prstGeom prst="ellipse">
            <a:avLst/>
          </a:prstGeom>
          <a:solidFill>
            <a:srgbClr val="006C76"/>
          </a:solidFill>
          <a:ln>
            <a:noFill/>
          </a:ln>
          <a:effectLst>
            <a:glow rad="1524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3582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E03D44-C4B6-06D5-4E75-1427B5E1A195}"/>
                  </a:ext>
                </a:extLst>
              </p:cNvPr>
              <p:cNvSpPr txBox="1"/>
              <p:nvPr/>
            </p:nvSpPr>
            <p:spPr>
              <a:xfrm>
                <a:off x="4794007" y="2928746"/>
                <a:ext cx="716961" cy="595932"/>
              </a:xfrm>
              <a:prstGeom prst="rect">
                <a:avLst/>
              </a:prstGeom>
              <a:noFill/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1" i="1" dirty="0" smtClean="0">
                              <a:ln w="19050">
                                <a:noFill/>
                              </a:ln>
                              <a:solidFill>
                                <a:srgbClr val="006C76"/>
                              </a:solidFill>
                              <a:effectLst>
                                <a:glow rad="152400">
                                  <a:schemeClr val="bg1">
                                    <a:alpha val="40000"/>
                                  </a:schemeClr>
                                </a:glow>
                              </a:effectLst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0" dirty="0" smtClean="0">
                              <a:ln w="19050">
                                <a:noFill/>
                              </a:ln>
                              <a:solidFill>
                                <a:srgbClr val="006C76"/>
                              </a:solidFill>
                              <a:effectLst>
                                <a:glow rad="152400">
                                  <a:schemeClr val="bg1">
                                    <a:alpha val="40000"/>
                                  </a:schemeClr>
                                </a:glow>
                              </a:effectLst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𝚲</m:t>
                          </m:r>
                        </m:e>
                        <m:sup>
                          <m:r>
                            <a:rPr lang="en-US" sz="3200" b="1" i="1" dirty="0" smtClean="0">
                              <a:ln w="19050">
                                <a:noFill/>
                              </a:ln>
                              <a:solidFill>
                                <a:srgbClr val="006C76"/>
                              </a:solidFill>
                              <a:effectLst>
                                <a:glow rad="152400">
                                  <a:schemeClr val="bg1">
                                    <a:alpha val="40000"/>
                                  </a:schemeClr>
                                </a:glow>
                              </a:effectLst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3200" b="1" dirty="0">
                  <a:ln w="19050">
                    <a:noFill/>
                  </a:ln>
                  <a:solidFill>
                    <a:srgbClr val="2E6911"/>
                  </a:solidFill>
                  <a:effectLst>
                    <a:glow rad="152400">
                      <a:schemeClr val="bg1">
                        <a:alpha val="40000"/>
                      </a:schemeClr>
                    </a:glow>
                  </a:effectLst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1E03D44-C4B6-06D5-4E75-1427B5E1A1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4007" y="2928746"/>
                <a:ext cx="716961" cy="5959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BD8BB5-3B5C-F6BC-CA42-68F7C808F93A}"/>
                  </a:ext>
                </a:extLst>
              </p:cNvPr>
              <p:cNvSpPr txBox="1"/>
              <p:nvPr/>
            </p:nvSpPr>
            <p:spPr>
              <a:xfrm>
                <a:off x="-61397" y="828412"/>
                <a:ext cx="488336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3200" b="0" i="1" dirty="0" smtClean="0">
                          <a:solidFill>
                            <a:srgbClr val="8C0B4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3200" b="0" i="1" dirty="0" smtClean="0">
                          <a:solidFill>
                            <a:srgbClr val="8C0B4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𝑗𝑒𝑡</m:t>
                          </m:r>
                        </m:e>
                        <m:sub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3200" b="0" i="1" dirty="0" smtClean="0">
                          <a:solidFill>
                            <a:srgbClr val="8C0B4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3200" i="1" dirty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 dirty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𝑗𝑒𝑡</m:t>
                          </m:r>
                        </m:e>
                        <m:sub>
                          <m:r>
                            <a:rPr lang="en-US" sz="3200" b="0" i="1" dirty="0" smtClean="0">
                              <a:solidFill>
                                <a:srgbClr val="8C0B42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b="0" i="1" dirty="0" smtClean="0">
                          <a:solidFill>
                            <a:srgbClr val="8C0B4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+</m:t>
                      </m:r>
                      <m:r>
                        <a:rPr lang="en-US" sz="3200" b="0" i="1" dirty="0" smtClean="0">
                          <a:solidFill>
                            <a:srgbClr val="8C0B42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3200" dirty="0">
                  <a:solidFill>
                    <a:srgbClr val="8C0B42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5BD8BB5-3B5C-F6BC-CA42-68F7C808F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1397" y="828412"/>
                <a:ext cx="4883362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ounded Rectangle 12">
            <a:extLst>
              <a:ext uri="{FF2B5EF4-FFF2-40B4-BE49-F238E27FC236}">
                <a16:creationId xmlns:a16="http://schemas.microsoft.com/office/drawing/2014/main" id="{16EABC62-141E-7DA2-F0C8-C2888B5570BA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ADAEA7-BB4E-3BC0-C5F0-11A2FA0A8A24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BC1BD7-4117-FE45-AE4A-4C95E5892D5C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B9746CC-2D25-5E0E-FC8A-A0CC80889408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</p:spTree>
    <p:extLst>
      <p:ext uri="{BB962C8B-B14F-4D97-AF65-F5344CB8AC3E}">
        <p14:creationId xmlns:p14="http://schemas.microsoft.com/office/powerpoint/2010/main" val="27760123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B26F5-B194-28B6-8B7D-B32713C88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130AC96-A9FA-FEE8-5B7A-8BBEFA3CE8FE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EA1B93AA-BE19-D57F-9580-54D326F21DF9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2C3DBD5-5A03-F235-F190-70E3E761111F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 New Industry:  Asymmetric Measures of Jets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7B92CFFB-2F01-5CCF-07FF-23822EC3FD65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C1DB32-5DB0-6FC6-11CD-73D8087A1933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270A1-2FE2-D0F1-8147-427052BA95BA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20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9C3D96-4376-9491-207B-81270F69A913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C9F6495-C66D-854E-2B71-03516241420A}"/>
              </a:ext>
            </a:extLst>
          </p:cNvPr>
          <p:cNvGrpSpPr/>
          <p:nvPr/>
        </p:nvGrpSpPr>
        <p:grpSpPr>
          <a:xfrm>
            <a:off x="372534" y="3034718"/>
            <a:ext cx="11827933" cy="464335"/>
            <a:chOff x="372534" y="2535747"/>
            <a:chExt cx="11827933" cy="46433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77153B7-821C-C5C3-A5E9-3B13113FCA20}"/>
                </a:ext>
              </a:extLst>
            </p:cNvPr>
            <p:cNvSpPr txBox="1"/>
            <p:nvPr/>
          </p:nvSpPr>
          <p:spPr>
            <a:xfrm>
              <a:off x="372534" y="2538417"/>
              <a:ext cx="2218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Sievert et al: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4652DB-9201-19BB-40DE-B9E798091625}"/>
                </a:ext>
              </a:extLst>
            </p:cNvPr>
            <p:cNvSpPr txBox="1"/>
            <p:nvPr/>
          </p:nvSpPr>
          <p:spPr>
            <a:xfrm>
              <a:off x="3022601" y="2538416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2"/>
                </a:rPr>
                <a:t>2104.09513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BE6CAD-D24C-C77B-62C5-19B255E4B178}"/>
                </a:ext>
              </a:extLst>
            </p:cNvPr>
            <p:cNvSpPr txBox="1"/>
            <p:nvPr/>
          </p:nvSpPr>
          <p:spPr>
            <a:xfrm>
              <a:off x="7780867" y="2535747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3"/>
                </a:rPr>
                <a:t>2207.07679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FB63DC-4117-DA39-9D41-A471575F14F8}"/>
                </a:ext>
              </a:extLst>
            </p:cNvPr>
            <p:cNvSpPr txBox="1"/>
            <p:nvPr/>
          </p:nvSpPr>
          <p:spPr>
            <a:xfrm>
              <a:off x="5401734" y="2538416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4"/>
                </a:rPr>
                <a:t>2110.03590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F19D88-30FC-7F56-493B-EA712D49DFD2}"/>
                </a:ext>
              </a:extLst>
            </p:cNvPr>
            <p:cNvSpPr txBox="1"/>
            <p:nvPr/>
          </p:nvSpPr>
          <p:spPr>
            <a:xfrm>
              <a:off x="10160000" y="2535747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5"/>
                </a:rPr>
                <a:t>2412.05474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AD451C9-3204-3084-937A-7D1E527A09F2}"/>
              </a:ext>
            </a:extLst>
          </p:cNvPr>
          <p:cNvGrpSpPr/>
          <p:nvPr/>
        </p:nvGrpSpPr>
        <p:grpSpPr>
          <a:xfrm>
            <a:off x="372534" y="5336842"/>
            <a:ext cx="4690533" cy="461665"/>
            <a:chOff x="372534" y="4961466"/>
            <a:chExt cx="4690533" cy="46166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9F706F7-2908-0092-0FB3-14B46708BAD8}"/>
                </a:ext>
              </a:extLst>
            </p:cNvPr>
            <p:cNvSpPr txBox="1"/>
            <p:nvPr/>
          </p:nvSpPr>
          <p:spPr>
            <a:xfrm>
              <a:off x="372534" y="4961466"/>
              <a:ext cx="2721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Vitev</a:t>
              </a: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 et al: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EFB5934-E208-9B58-9A4F-195464DA933A}"/>
                </a:ext>
              </a:extLst>
            </p:cNvPr>
            <p:cNvSpPr txBox="1"/>
            <p:nvPr/>
          </p:nvSpPr>
          <p:spPr>
            <a:xfrm>
              <a:off x="3022600" y="4961466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6"/>
                </a:rPr>
                <a:t>2412.12250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5B7F38C-F956-49FE-8D68-1B3762265699}"/>
              </a:ext>
            </a:extLst>
          </p:cNvPr>
          <p:cNvGrpSpPr/>
          <p:nvPr/>
        </p:nvGrpSpPr>
        <p:grpSpPr>
          <a:xfrm>
            <a:off x="372534" y="4182881"/>
            <a:ext cx="11827933" cy="470133"/>
            <a:chOff x="372534" y="3637180"/>
            <a:chExt cx="11827933" cy="47013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1BB404B-9CEF-22EC-CBF6-A6B6C9B006CB}"/>
                </a:ext>
              </a:extLst>
            </p:cNvPr>
            <p:cNvSpPr txBox="1"/>
            <p:nvPr/>
          </p:nvSpPr>
          <p:spPr>
            <a:xfrm>
              <a:off x="372534" y="3645648"/>
              <a:ext cx="27214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 err="1">
                  <a:latin typeface="Cambria" panose="02040503050406030204" pitchFamily="18" charset="0"/>
                  <a:ea typeface="Cambria" panose="02040503050406030204" pitchFamily="18" charset="0"/>
                </a:rPr>
                <a:t>Sadofyev</a:t>
              </a: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 et al: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74C6CD-9A50-5E35-3DB0-AA215F546B1B}"/>
                </a:ext>
              </a:extLst>
            </p:cNvPr>
            <p:cNvSpPr txBox="1"/>
            <p:nvPr/>
          </p:nvSpPr>
          <p:spPr>
            <a:xfrm>
              <a:off x="10160000" y="3637180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7"/>
                </a:rPr>
                <a:t>2309.00683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6A177AC-F7BC-9D91-E480-AE117D811B8A}"/>
                </a:ext>
              </a:extLst>
            </p:cNvPr>
            <p:cNvSpPr txBox="1"/>
            <p:nvPr/>
          </p:nvSpPr>
          <p:spPr>
            <a:xfrm>
              <a:off x="7780866" y="3637181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8"/>
                </a:rPr>
                <a:t>2304.03712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B441038-4036-6479-A9A6-4B8D999FE575}"/>
                </a:ext>
              </a:extLst>
            </p:cNvPr>
            <p:cNvSpPr txBox="1"/>
            <p:nvPr/>
          </p:nvSpPr>
          <p:spPr>
            <a:xfrm>
              <a:off x="5401734" y="3637181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9"/>
                </a:rPr>
                <a:t>2207.07141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72179B6-C319-FCF8-3991-29FF2FAB302D}"/>
                </a:ext>
              </a:extLst>
            </p:cNvPr>
            <p:cNvSpPr txBox="1"/>
            <p:nvPr/>
          </p:nvSpPr>
          <p:spPr>
            <a:xfrm>
              <a:off x="3022601" y="3637181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10"/>
                </a:rPr>
                <a:t>2202.08847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7402872-F4F1-F8E8-03D8-4FE93BE7E1B9}"/>
              </a:ext>
            </a:extLst>
          </p:cNvPr>
          <p:cNvGrpSpPr/>
          <p:nvPr/>
        </p:nvGrpSpPr>
        <p:grpSpPr>
          <a:xfrm>
            <a:off x="372534" y="1889223"/>
            <a:ext cx="11786217" cy="461667"/>
            <a:chOff x="372534" y="1474357"/>
            <a:chExt cx="11786217" cy="46166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721E860-8C1D-FD07-FBEF-C2393A9496F6}"/>
                </a:ext>
              </a:extLst>
            </p:cNvPr>
            <p:cNvSpPr txBox="1"/>
            <p:nvPr/>
          </p:nvSpPr>
          <p:spPr>
            <a:xfrm>
              <a:off x="372534" y="1474359"/>
              <a:ext cx="22182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Ø"/>
              </a:pPr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</a:rPr>
                <a:t>Wang et al: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F3A192F-653F-05BF-BA60-D83B363F0EAC}"/>
                </a:ext>
              </a:extLst>
            </p:cNvPr>
            <p:cNvSpPr txBox="1"/>
            <p:nvPr/>
          </p:nvSpPr>
          <p:spPr>
            <a:xfrm>
              <a:off x="3022601" y="1474358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11"/>
                </a:rPr>
                <a:t>2001.08273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EBF5231-F4EC-ED8B-B7C6-D7E976B0CC5B}"/>
                </a:ext>
              </a:extLst>
            </p:cNvPr>
            <p:cNvSpPr txBox="1"/>
            <p:nvPr/>
          </p:nvSpPr>
          <p:spPr>
            <a:xfrm>
              <a:off x="10118284" y="1474357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12"/>
                </a:rPr>
                <a:t>2402.00264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3DECC26-B1C2-92CC-7F55-F68CC6BF4142}"/>
                </a:ext>
              </a:extLst>
            </p:cNvPr>
            <p:cNvSpPr txBox="1"/>
            <p:nvPr/>
          </p:nvSpPr>
          <p:spPr>
            <a:xfrm>
              <a:off x="7780865" y="1474358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13"/>
                </a:rPr>
                <a:t>2210.06519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23A6E7-4F58-0613-6EDC-921F2567F2E7}"/>
                </a:ext>
              </a:extLst>
            </p:cNvPr>
            <p:cNvSpPr txBox="1"/>
            <p:nvPr/>
          </p:nvSpPr>
          <p:spPr>
            <a:xfrm>
              <a:off x="5401733" y="1474358"/>
              <a:ext cx="20404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Cambria" panose="02040503050406030204" pitchFamily="18" charset="0"/>
                  <a:ea typeface="Cambria" panose="02040503050406030204" pitchFamily="18" charset="0"/>
                  <a:hlinkClick r:id="rId14"/>
                </a:rPr>
                <a:t>2204.05323</a:t>
              </a:r>
              <a:endParaRPr lang="en-US" sz="2400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ECD1846E-DE9E-C1F7-B4CC-D79C95D4A01A}"/>
              </a:ext>
            </a:extLst>
          </p:cNvPr>
          <p:cNvSpPr txBox="1"/>
          <p:nvPr/>
        </p:nvSpPr>
        <p:spPr>
          <a:xfrm>
            <a:off x="355600" y="996437"/>
            <a:ext cx="81700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 representative selection:  (note that groups overlap)</a:t>
            </a:r>
          </a:p>
        </p:txBody>
      </p:sp>
    </p:spTree>
    <p:extLst>
      <p:ext uri="{BB962C8B-B14F-4D97-AF65-F5344CB8AC3E}">
        <p14:creationId xmlns:p14="http://schemas.microsoft.com/office/powerpoint/2010/main" val="1861288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10A09-C987-C854-3BF1-01718FAEC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44004C8-949C-60AA-2789-052468CCE3DA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66067AC7-05E0-0602-0815-8E9F7CDCC14F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A0BF063-45B9-C10B-DD5E-923B06567826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Lesson:  Power of </a:t>
              </a:r>
              <a:r>
                <a:rPr lang="en-US" sz="3600" dirty="0" err="1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Antisymmetry</a:t>
              </a:r>
              <a:endParaRPr lang="en-US" sz="3600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CF5D23E8-6DEE-7F98-9337-C69FDF6A3F16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2EE6D-8289-C124-CBDE-97AFFFB598F8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59C35-4E4C-CD80-4637-49790ACB519E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21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4BB346-B5AC-5B39-81BE-B5FB6BFB3C5D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1">
                <a:extLst>
                  <a:ext uri="{FF2B5EF4-FFF2-40B4-BE49-F238E27FC236}">
                    <a16:creationId xmlns:a16="http://schemas.microsoft.com/office/drawing/2014/main" id="{9A4D29C2-E817-17AB-8487-67C0F05671B4}"/>
                  </a:ext>
                </a:extLst>
              </p:cNvPr>
              <p:cNvSpPr txBox="1"/>
              <p:nvPr/>
            </p:nvSpPr>
            <p:spPr>
              <a:xfrm>
                <a:off x="69728" y="1012579"/>
                <a:ext cx="81956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Bread &amp; butter jet quenching observables are driven by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isotropic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processes:  energy loss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broadening</a:t>
                </a:r>
              </a:p>
            </p:txBody>
          </p:sp>
        </mc:Choice>
        <mc:Fallback>
          <p:sp>
            <p:nvSpPr>
              <p:cNvPr id="8" name="TextBox 1">
                <a:extLst>
                  <a:ext uri="{FF2B5EF4-FFF2-40B4-BE49-F238E27FC236}">
                    <a16:creationId xmlns:a16="http://schemas.microsoft.com/office/drawing/2014/main" id="{9A4D29C2-E817-17AB-8487-67C0F05671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28" y="1012579"/>
                <a:ext cx="8195602" cy="830997"/>
              </a:xfrm>
              <a:prstGeom prst="rect">
                <a:avLst/>
              </a:prstGeom>
              <a:blipFill>
                <a:blip r:embed="rId2"/>
                <a:stretch>
                  <a:fillRect l="-967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7F3CF2F7-AF97-933C-E719-1FEC089BA3FF}"/>
              </a:ext>
            </a:extLst>
          </p:cNvPr>
          <p:cNvGrpSpPr/>
          <p:nvPr/>
        </p:nvGrpSpPr>
        <p:grpSpPr>
          <a:xfrm>
            <a:off x="8305178" y="1004334"/>
            <a:ext cx="3484311" cy="1460639"/>
            <a:chOff x="2797952" y="2777701"/>
            <a:chExt cx="4258001" cy="1784973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7A191EB-D79E-76F9-7A80-98167C34D353}"/>
                </a:ext>
              </a:extLst>
            </p:cNvPr>
            <p:cNvSpPr/>
            <p:nvPr/>
          </p:nvSpPr>
          <p:spPr>
            <a:xfrm rot="16200000">
              <a:off x="4034466" y="1541187"/>
              <a:ext cx="1784973" cy="4258001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6646DC9-C575-343A-7888-A01BC7AE281A}"/>
                </a:ext>
              </a:extLst>
            </p:cNvPr>
            <p:cNvGrpSpPr/>
            <p:nvPr/>
          </p:nvGrpSpPr>
          <p:grpSpPr>
            <a:xfrm>
              <a:off x="2914910" y="3409095"/>
              <a:ext cx="4141041" cy="539831"/>
              <a:chOff x="979602" y="2568727"/>
              <a:chExt cx="4141041" cy="539831"/>
            </a:xfrm>
          </p:grpSpPr>
          <p:sp>
            <p:nvSpPr>
              <p:cNvPr id="29" name="Isosceles Triangle 28">
                <a:extLst>
                  <a:ext uri="{FF2B5EF4-FFF2-40B4-BE49-F238E27FC236}">
                    <a16:creationId xmlns:a16="http://schemas.microsoft.com/office/drawing/2014/main" id="{0B2FA91A-4C4F-7AA5-D5ED-24CEDF77971F}"/>
                  </a:ext>
                </a:extLst>
              </p:cNvPr>
              <p:cNvSpPr/>
              <p:nvPr/>
            </p:nvSpPr>
            <p:spPr>
              <a:xfrm rot="16200000">
                <a:off x="2782108" y="770022"/>
                <a:ext cx="536030" cy="4141041"/>
              </a:xfrm>
              <a:prstGeom prst="triangl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E0EDE4E1-6E76-EED4-D6EE-22F7326D4760}"/>
                  </a:ext>
                </a:extLst>
              </p:cNvPr>
              <p:cNvSpPr/>
              <p:nvPr/>
            </p:nvSpPr>
            <p:spPr>
              <a:xfrm rot="2752263">
                <a:off x="2910724" y="2634025"/>
                <a:ext cx="413031" cy="413031"/>
              </a:xfrm>
              <a:prstGeom prst="arc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1" name="TextBox 29">
                    <a:extLst>
                      <a:ext uri="{FF2B5EF4-FFF2-40B4-BE49-F238E27FC236}">
                        <a16:creationId xmlns:a16="http://schemas.microsoft.com/office/drawing/2014/main" id="{C7E44EE0-F6B8-AD67-B82A-DE6837422A60}"/>
                      </a:ext>
                    </a:extLst>
                  </p:cNvPr>
                  <p:cNvSpPr txBox="1"/>
                  <p:nvPr/>
                </p:nvSpPr>
                <p:spPr>
                  <a:xfrm>
                    <a:off x="3361317" y="2568727"/>
                    <a:ext cx="39816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US" sz="2800" dirty="0">
                      <a:solidFill>
                        <a:schemeClr val="bg1"/>
                      </a:solidFill>
                      <a:latin typeface="Cambria" panose="02040503050406030204" pitchFamily="18" charset="0"/>
                      <a:ea typeface="Cambria" panose="02040503050406030204" pitchFamily="18" charset="0"/>
                    </a:endParaRPr>
                  </a:p>
                </p:txBody>
              </p:sp>
            </mc:Choice>
            <mc:Fallback>
              <p:sp>
                <p:nvSpPr>
                  <p:cNvPr id="31" name="TextBox 29">
                    <a:extLst>
                      <a:ext uri="{FF2B5EF4-FFF2-40B4-BE49-F238E27FC236}">
                        <a16:creationId xmlns:a16="http://schemas.microsoft.com/office/drawing/2014/main" id="{C7E44EE0-F6B8-AD67-B82A-DE6837422A6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61317" y="2568727"/>
                    <a:ext cx="398162" cy="52322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28302" b="-10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B9A5A2CE-C649-6273-8702-DBE4210216EA}"/>
                </a:ext>
              </a:extLst>
            </p:cNvPr>
            <p:cNvSpPr/>
            <p:nvPr/>
          </p:nvSpPr>
          <p:spPr>
            <a:xfrm rot="2752263">
              <a:off x="3305709" y="3411027"/>
              <a:ext cx="541262" cy="518320"/>
            </a:xfrm>
            <a:prstGeom prst="arc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Box 39">
                  <a:extLst>
                    <a:ext uri="{FF2B5EF4-FFF2-40B4-BE49-F238E27FC236}">
                      <a16:creationId xmlns:a16="http://schemas.microsoft.com/office/drawing/2014/main" id="{4EBB1936-151E-26BA-8136-92FFB3EAF6EA}"/>
                    </a:ext>
                  </a:extLst>
                </p:cNvPr>
                <p:cNvSpPr txBox="1"/>
                <p:nvPr/>
              </p:nvSpPr>
              <p:spPr>
                <a:xfrm>
                  <a:off x="3903764" y="3313983"/>
                  <a:ext cx="499660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8" name="TextBox 39">
                  <a:extLst>
                    <a:ext uri="{FF2B5EF4-FFF2-40B4-BE49-F238E27FC236}">
                      <a16:creationId xmlns:a16="http://schemas.microsoft.com/office/drawing/2014/main" id="{4EBB1936-151E-26BA-8136-92FFB3EAF6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3764" y="3313983"/>
                  <a:ext cx="499660" cy="5232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41">
            <a:extLst>
              <a:ext uri="{FF2B5EF4-FFF2-40B4-BE49-F238E27FC236}">
                <a16:creationId xmlns:a16="http://schemas.microsoft.com/office/drawing/2014/main" id="{EA1D4FC0-2F79-7559-2F04-571EA686333F}"/>
              </a:ext>
            </a:extLst>
          </p:cNvPr>
          <p:cNvSpPr txBox="1"/>
          <p:nvPr/>
        </p:nvSpPr>
        <p:spPr>
          <a:xfrm>
            <a:off x="69728" y="2231055"/>
            <a:ext cx="95492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Even locally, there are </a:t>
            </a:r>
            <a:r>
              <a:rPr lang="en-US" sz="2400" b="1" dirty="0">
                <a:solidFill>
                  <a:srgbClr val="8C184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many competing “backgrounds”:</a:t>
            </a:r>
            <a:br>
              <a:rPr lang="en-US" sz="2400" dirty="0">
                <a:solidFill>
                  <a:srgbClr val="8C1844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vacuum Sudakov shower, gluon saturation, cold nuclear matter effects,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etc</a:t>
            </a:r>
            <a:endParaRPr lang="en-US" sz="2400" dirty="0">
              <a:solidFill>
                <a:srgbClr val="8C184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764571A2-B0A4-02E7-9E81-6B4F0EAF81AB}"/>
              </a:ext>
            </a:extLst>
          </p:cNvPr>
          <p:cNvSpPr txBox="1"/>
          <p:nvPr/>
        </p:nvSpPr>
        <p:spPr>
          <a:xfrm>
            <a:off x="69728" y="3677474"/>
            <a:ext cx="116083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Antisymmetric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observables can select on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different microscopic channels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which have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fewer backgrounds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than the symmetric ones</a:t>
            </a:r>
            <a:endParaRPr lang="en-US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8" name="TextBox 41">
            <a:extLst>
              <a:ext uri="{FF2B5EF4-FFF2-40B4-BE49-F238E27FC236}">
                <a16:creationId xmlns:a16="http://schemas.microsoft.com/office/drawing/2014/main" id="{C4BFFC39-1FA2-8F13-EAA0-11CBBD40112C}"/>
              </a:ext>
            </a:extLst>
          </p:cNvPr>
          <p:cNvSpPr txBox="1"/>
          <p:nvPr/>
        </p:nvSpPr>
        <p:spPr>
          <a:xfrm>
            <a:off x="603128" y="4601715"/>
            <a:ext cx="11478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Cold QCD:  transverse spin asymmetries, parity-violating asymmetries, etc.</a:t>
            </a:r>
          </a:p>
        </p:txBody>
      </p:sp>
      <p:sp>
        <p:nvSpPr>
          <p:cNvPr id="39" name="TextBox 41">
            <a:extLst>
              <a:ext uri="{FF2B5EF4-FFF2-40B4-BE49-F238E27FC236}">
                <a16:creationId xmlns:a16="http://schemas.microsoft.com/office/drawing/2014/main" id="{A23642CE-D3E3-6390-94BB-80B16D962DD7}"/>
              </a:ext>
            </a:extLst>
          </p:cNvPr>
          <p:cNvSpPr txBox="1"/>
          <p:nvPr/>
        </p:nvSpPr>
        <p:spPr>
          <a:xfrm>
            <a:off x="603128" y="5079923"/>
            <a:ext cx="5967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8C1844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Hot QCD:  preferred deflection of jets</a:t>
            </a: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47B06FCE-77CB-CDED-D08E-689805ED787E}"/>
              </a:ext>
            </a:extLst>
          </p:cNvPr>
          <p:cNvSpPr txBox="1"/>
          <p:nvPr/>
        </p:nvSpPr>
        <p:spPr>
          <a:xfrm>
            <a:off x="69728" y="5740735"/>
            <a:ext cx="1160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Power-suppressed effects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introduce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new quantum numbers</a:t>
            </a:r>
            <a:r>
              <a:rPr lang="en-US" sz="2400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to the process (flow)</a:t>
            </a:r>
            <a:endParaRPr lang="en-US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952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E1BFB-E5C4-131C-7FB5-F8BFE7F29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FDC733-301B-A37C-D2E4-60F0484FA0F3}"/>
              </a:ext>
            </a:extLst>
          </p:cNvPr>
          <p:cNvSpPr txBox="1"/>
          <p:nvPr/>
        </p:nvSpPr>
        <p:spPr>
          <a:xfrm>
            <a:off x="308268" y="1054079"/>
            <a:ext cx="5567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radiation emitted by a hard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parton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is a sensitive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interferometer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to details of the nuclear medium.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3564B2-B416-3A1A-FF46-A21A0C42D4F4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49BAFA0E-66B3-0112-CC71-FD2630CC9FA4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C79678E-4D10-165C-2A0D-499EAF259BBC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Conclusions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4FD8F1A3-9EF0-CEB9-15A6-EB35C57760F6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68CC7C-15C6-B096-F59E-756A9C177D79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9D9680-008A-4062-20F6-32D5AB61E151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22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E3E2DB-39C9-2E7B-836E-D21D8B754E0B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8CFB71-30BC-FDA7-D1F4-45B12C417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702" y="901096"/>
            <a:ext cx="4156548" cy="17468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0627E7-922D-C0A7-A72B-1D763266E8BB}"/>
                  </a:ext>
                </a:extLst>
              </p:cNvPr>
              <p:cNvSpPr txBox="1"/>
              <p:nvPr/>
            </p:nvSpPr>
            <p:spPr>
              <a:xfrm>
                <a:off x="308268" y="3104241"/>
                <a:ext cx="83277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As an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antisymmetric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interaction with the medium,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jet drift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is “locally v1 type” resulting in a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⟨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⟩</m:t>
                        </m:r>
                      </m:e>
                    </m:func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correlation with the flow direction.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A0627E7-922D-C0A7-A72B-1D763266E8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68" y="3104241"/>
                <a:ext cx="8327732" cy="1200329"/>
              </a:xfrm>
              <a:prstGeom prst="rect">
                <a:avLst/>
              </a:prstGeom>
              <a:blipFill>
                <a:blip r:embed="rId3"/>
                <a:stretch>
                  <a:fillRect l="-1025" t="-4061" r="-1903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3506D4A-C8FA-5380-5FF8-18177FB900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88"/>
          <a:stretch/>
        </p:blipFill>
        <p:spPr>
          <a:xfrm>
            <a:off x="8813799" y="2669500"/>
            <a:ext cx="3228835" cy="25889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5AFDC91-3322-662F-5155-1529FAB28E68}"/>
                  </a:ext>
                </a:extLst>
              </p:cNvPr>
              <p:cNvSpPr txBox="1"/>
              <p:nvPr/>
            </p:nvSpPr>
            <p:spPr>
              <a:xfrm>
                <a:off x="308269" y="4941507"/>
                <a:ext cx="56353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Event geometry converts this into a global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⟨</m:t>
                    </m:r>
                    <m:func>
                      <m:func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⟩</m:t>
                        </m:r>
                      </m:e>
                    </m:func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correlation, </a:t>
                </a: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enhancing the elliptic flow</a:t>
                </a:r>
                <a:r>
                  <a:rPr lang="en-US" sz="2400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(among other effects).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5AFDC91-3322-662F-5155-1529FAB28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69" y="4941507"/>
                <a:ext cx="5635332" cy="1200329"/>
              </a:xfrm>
              <a:prstGeom prst="rect">
                <a:avLst/>
              </a:prstGeom>
              <a:blipFill>
                <a:blip r:embed="rId5"/>
                <a:stretch>
                  <a:fillRect l="-1515" t="-4061" r="-1515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" name="Picture 41" descr="A colorful diagram of a flower&#10;&#10;Description automatically generated with medium confidence">
            <a:extLst>
              <a:ext uri="{FF2B5EF4-FFF2-40B4-BE49-F238E27FC236}">
                <a16:creationId xmlns:a16="http://schemas.microsoft.com/office/drawing/2014/main" id="{D974B39E-B248-DA1F-950C-7163B35632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2" r="15473" b="15562"/>
          <a:stretch/>
        </p:blipFill>
        <p:spPr>
          <a:xfrm>
            <a:off x="6244167" y="3854283"/>
            <a:ext cx="2463799" cy="2503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8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3EA29-126D-138C-F2B5-4A82C6190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A4C13E7-3C52-5716-6533-1ABE9B16F358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id="{C214C0CB-593C-2AFF-5CFC-2AB90C7E8834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B03EA3-DFFB-F5F3-0E73-2BE2181163FD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Jets in Medium:  Multi-Scale Probes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844E066-736A-0222-BE46-75621898D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898" y="2120497"/>
            <a:ext cx="5054019" cy="21239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EC6E20-604A-DBAA-948A-FDB77AA80D03}"/>
                  </a:ext>
                </a:extLst>
              </p:cNvPr>
              <p:cNvSpPr txBox="1"/>
              <p:nvPr/>
            </p:nvSpPr>
            <p:spPr>
              <a:xfrm>
                <a:off x="319314" y="973753"/>
                <a:ext cx="6879772" cy="53420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jets lose energy primarily by 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radiating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a shower of soft gluons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vacuum:  </a:t>
                </a:r>
                <a:r>
                  <a:rPr lang="en-US" sz="2400" b="1" dirty="0" err="1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Sudakov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factor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 medium: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LPM effect</a:t>
                </a: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US" sz="24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US" sz="24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The 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interference pattern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of the shower carries information about the </a:t>
                </a:r>
                <a:r>
                  <a:rPr lang="en-US" sz="2400" b="1" dirty="0">
                    <a:solidFill>
                      <a:srgbClr val="8C1844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medium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b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Position-space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information: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⃑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b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Momentum space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information: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𝑣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acc>
                      <m:accPr>
                        <m:chr m:val="⃑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AEC6E20-604A-DBAA-948A-FDB77AA80D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14" y="973753"/>
                <a:ext cx="6879772" cy="5342040"/>
              </a:xfrm>
              <a:prstGeom prst="rect">
                <a:avLst/>
              </a:prstGeom>
              <a:blipFill>
                <a:blip r:embed="rId3"/>
                <a:stretch>
                  <a:fillRect l="-1151" t="-913" r="-531" b="-2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AFEA823F-55CB-3D92-77B6-92D6D7FCFA7A}"/>
              </a:ext>
            </a:extLst>
          </p:cNvPr>
          <p:cNvSpPr txBox="1"/>
          <p:nvPr/>
        </p:nvSpPr>
        <p:spPr>
          <a:xfrm>
            <a:off x="7057898" y="4784110"/>
            <a:ext cx="5214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Landau,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Pomeranchuk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Dokl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Akad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Nauk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Ser.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Fiz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92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(1953)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B38F40-B8FE-F627-7E69-6728F0DBFC1A}"/>
              </a:ext>
            </a:extLst>
          </p:cNvPr>
          <p:cNvSpPr txBox="1"/>
          <p:nvPr/>
        </p:nvSpPr>
        <p:spPr>
          <a:xfrm>
            <a:off x="7057898" y="5179609"/>
            <a:ext cx="5214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Migdal,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103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(1956)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401A734-F9D1-F02F-CD5C-5200E558A945}"/>
                  </a:ext>
                </a:extLst>
              </p:cNvPr>
              <p:cNvSpPr txBox="1"/>
              <p:nvPr/>
            </p:nvSpPr>
            <p:spPr>
              <a:xfrm>
                <a:off x="7416800" y="988165"/>
                <a:ext cx="444170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i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Induced Radiation</a:t>
                </a:r>
              </a:p>
              <a:p>
                <a:pPr algn="ctr"/>
                <a:r>
                  <a:rPr lang="en-US" sz="2400" i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+ accompanying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𝒑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6C7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2400" b="1" i="1" dirty="0">
                    <a:solidFill>
                      <a:srgbClr val="006C76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broadening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401A734-F9D1-F02F-CD5C-5200E558A9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6800" y="988165"/>
                <a:ext cx="4441707" cy="830997"/>
              </a:xfrm>
              <a:prstGeom prst="rect">
                <a:avLst/>
              </a:prstGeom>
              <a:blipFill>
                <a:blip r:embed="rId4"/>
                <a:stretch>
                  <a:fillRect l="-687" t="-5882" r="-549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2AC2B0A0-5E2E-F32F-7269-8F56CDE3AED0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EF4CDF-07F7-5930-B50C-8E953CEA6D55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BE68C1-5C07-984F-FD9F-E302F604DFE8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404344-BF5C-1980-6551-66FA21C4BFB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</p:spTree>
    <p:extLst>
      <p:ext uri="{BB962C8B-B14F-4D97-AF65-F5344CB8AC3E}">
        <p14:creationId xmlns:p14="http://schemas.microsoft.com/office/powerpoint/2010/main" val="1662090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D306D-85DC-8930-0B2E-80AE6514DD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02DF496-C4C5-CAFE-52F8-81B14E191777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id="{CA9DDCB4-5723-F2FA-72AE-5ED80BE1C787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D177861-54AF-6A3A-2C95-DCF0844D2F99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Jets as Interferometers for Medium-Induced Radiation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29B43D1-11A8-5188-2E37-32E46C46880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7" y="3288043"/>
            <a:ext cx="2573728" cy="5920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958270-E1F9-F69A-E5A5-A19512DC713A}"/>
              </a:ext>
            </a:extLst>
          </p:cNvPr>
          <p:cNvSpPr txBox="1"/>
          <p:nvPr/>
        </p:nvSpPr>
        <p:spPr>
          <a:xfrm>
            <a:off x="200515" y="2583330"/>
            <a:ext cx="2391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u="sng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Formation Time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1BC4E6-4936-9FF6-B126-AC807E31CB27}"/>
              </a:ext>
            </a:extLst>
          </p:cNvPr>
          <p:cNvSpPr txBox="1"/>
          <p:nvPr/>
        </p:nvSpPr>
        <p:spPr>
          <a:xfrm>
            <a:off x="2539196" y="1078405"/>
            <a:ext cx="51919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Edge phases</a:t>
            </a:r>
            <a:r>
              <a:rPr lang="en-US" sz="2400" dirty="0">
                <a:solidFill>
                  <a:srgbClr val="0477B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of the emission region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BB4C279-9164-33AA-318C-47F902C40A47}"/>
              </a:ext>
            </a:extLst>
          </p:cNvPr>
          <p:cNvGrpSpPr/>
          <p:nvPr/>
        </p:nvGrpSpPr>
        <p:grpSpPr>
          <a:xfrm>
            <a:off x="3061431" y="2083857"/>
            <a:ext cx="4147456" cy="3016575"/>
            <a:chOff x="2006601" y="1947311"/>
            <a:chExt cx="4147456" cy="301657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7EE0869-53D1-66D8-F2AD-CE66C52B22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r="53494"/>
            <a:stretch/>
          </p:blipFill>
          <p:spPr>
            <a:xfrm>
              <a:off x="4636486" y="4332064"/>
              <a:ext cx="962731" cy="4699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9E91CD1-D889-5BE0-4DBA-D6CF8D3E3C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r="52799"/>
            <a:stretch/>
          </p:blipFill>
          <p:spPr>
            <a:xfrm>
              <a:off x="2699548" y="4332064"/>
              <a:ext cx="977097" cy="469900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0DA2EC0-58F0-27BF-843B-93A91185B17D}"/>
                </a:ext>
              </a:extLst>
            </p:cNvPr>
            <p:cNvCxnSpPr>
              <a:cxnSpLocks/>
            </p:cNvCxnSpPr>
            <p:nvPr/>
          </p:nvCxnSpPr>
          <p:spPr>
            <a:xfrm>
              <a:off x="2836945" y="3206574"/>
              <a:ext cx="0" cy="1757312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DF55826-3FC6-FF3A-5040-33E1E75430D1}"/>
                </a:ext>
              </a:extLst>
            </p:cNvPr>
            <p:cNvCxnSpPr>
              <a:cxnSpLocks/>
            </p:cNvCxnSpPr>
            <p:nvPr/>
          </p:nvCxnSpPr>
          <p:spPr>
            <a:xfrm>
              <a:off x="4766633" y="3193745"/>
              <a:ext cx="0" cy="1770141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7F19DE5-834C-3DCE-B477-4311CD600646}"/>
                </a:ext>
              </a:extLst>
            </p:cNvPr>
            <p:cNvCxnSpPr/>
            <p:nvPr/>
          </p:nvCxnSpPr>
          <p:spPr>
            <a:xfrm>
              <a:off x="4034060" y="4596280"/>
              <a:ext cx="32601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4461C33-D5C5-91A1-0310-E0A0F7FC8DF1}"/>
                </a:ext>
              </a:extLst>
            </p:cNvPr>
            <p:cNvGrpSpPr/>
            <p:nvPr/>
          </p:nvGrpSpPr>
          <p:grpSpPr>
            <a:xfrm>
              <a:off x="2006601" y="1947311"/>
              <a:ext cx="4147456" cy="2326916"/>
              <a:chOff x="2006601" y="1947311"/>
              <a:chExt cx="4147456" cy="232691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B62C68E0-5709-91B1-083D-EAEDE8BF25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409" t="5446" r="48921" b="3851"/>
              <a:stretch/>
            </p:blipFill>
            <p:spPr>
              <a:xfrm>
                <a:off x="2006601" y="1947311"/>
                <a:ext cx="4147456" cy="232691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81337E6E-3A14-D17A-05F0-5945A044C5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49284" y="3775275"/>
                <a:ext cx="300781" cy="300781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B3526D23-5A7E-5D23-14D1-E828EC6831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37423" y="3776567"/>
                <a:ext cx="300781" cy="300781"/>
              </a:xfrm>
              <a:prstGeom prst="rect">
                <a:avLst/>
              </a:prstGeom>
            </p:spPr>
          </p:pic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D058BAF-D374-B7DB-1AE2-0EDF6566978F}"/>
              </a:ext>
            </a:extLst>
          </p:cNvPr>
          <p:cNvSpPr txBox="1"/>
          <p:nvPr/>
        </p:nvSpPr>
        <p:spPr>
          <a:xfrm>
            <a:off x="8032890" y="1086847"/>
            <a:ext cx="40924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Phase slip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from scattering</a:t>
            </a:r>
            <a:endParaRPr lang="en-US" sz="2400" dirty="0">
              <a:solidFill>
                <a:srgbClr val="FF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915AF2C-7017-B43D-E90E-1ECDC8055636}"/>
              </a:ext>
            </a:extLst>
          </p:cNvPr>
          <p:cNvGrpSpPr/>
          <p:nvPr/>
        </p:nvGrpSpPr>
        <p:grpSpPr>
          <a:xfrm>
            <a:off x="8761990" y="1947311"/>
            <a:ext cx="2634236" cy="3016575"/>
            <a:chOff x="7551163" y="1947311"/>
            <a:chExt cx="2634236" cy="3016575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8AED9766-E6FD-F0F6-D8B2-3C89444D43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rcRect l="46242"/>
            <a:stretch/>
          </p:blipFill>
          <p:spPr>
            <a:xfrm>
              <a:off x="7852409" y="4384266"/>
              <a:ext cx="1112841" cy="469900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E63D3882-A5EA-180A-6086-76B84094F1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95892" y="4384266"/>
              <a:ext cx="1166275" cy="469900"/>
            </a:xfrm>
            <a:prstGeom prst="rect">
              <a:avLst/>
            </a:prstGeom>
          </p:spPr>
        </p:pic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DD07495-0E91-9085-074F-8EDA0AA5A190}"/>
                </a:ext>
              </a:extLst>
            </p:cNvPr>
            <p:cNvCxnSpPr>
              <a:cxnSpLocks/>
            </p:cNvCxnSpPr>
            <p:nvPr/>
          </p:nvCxnSpPr>
          <p:spPr>
            <a:xfrm>
              <a:off x="8853284" y="3141343"/>
              <a:ext cx="0" cy="1822543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EE23BE4-6EBB-5007-4756-8C680E26472E}"/>
                </a:ext>
              </a:extLst>
            </p:cNvPr>
            <p:cNvGrpSpPr/>
            <p:nvPr/>
          </p:nvGrpSpPr>
          <p:grpSpPr>
            <a:xfrm>
              <a:off x="7551163" y="1947311"/>
              <a:ext cx="2634236" cy="2326916"/>
              <a:chOff x="9433613" y="675357"/>
              <a:chExt cx="2634236" cy="2326916"/>
            </a:xfrm>
          </p:grpSpPr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9C3E889A-7836-EBD3-49A5-A4E6F6D1C6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7474" t="5446" r="1614" b="3851"/>
              <a:stretch/>
            </p:blipFill>
            <p:spPr>
              <a:xfrm>
                <a:off x="9433613" y="675357"/>
                <a:ext cx="2634236" cy="2326916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88A1B266-BC54-3EA5-2877-E3D4712069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291341" y="2508533"/>
                <a:ext cx="323407" cy="323407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6C729F4-322C-555F-CBBF-1502ACD64ECA}"/>
                  </a:ext>
                </a:extLst>
              </p:cNvPr>
              <p:cNvSpPr txBox="1"/>
              <p:nvPr/>
            </p:nvSpPr>
            <p:spPr>
              <a:xfrm>
                <a:off x="3402512" y="5249839"/>
                <a:ext cx="3698772" cy="618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/ </m:t>
                          </m:r>
                          <m:sSub>
                            <m:sSubPr>
                              <m:ctrlP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32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  <m: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320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 dirty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/ </m:t>
                          </m:r>
                          <m:sSub>
                            <m:sSubPr>
                              <m:ctrlPr>
                                <a:rPr lang="en-US" sz="320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 dirty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3200" i="1" dirty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3200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6C729F4-322C-555F-CBBF-1502ACD64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512" y="5249839"/>
                <a:ext cx="3698772" cy="61875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0059FF2-4B9B-70C9-7751-284854732400}"/>
                  </a:ext>
                </a:extLst>
              </p:cNvPr>
              <p:cNvSpPr txBox="1"/>
              <p:nvPr/>
            </p:nvSpPr>
            <p:spPr>
              <a:xfrm>
                <a:off x="8623097" y="5203768"/>
                <a:ext cx="3105960" cy="710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𝑖</m:t>
                          </m:r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320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8C1844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32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a:rPr lang="en-US" sz="3200" b="0" i="1" dirty="0" smtClean="0">
                              <a:solidFill>
                                <a:srgbClr val="006C76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(1 / </m:t>
                          </m:r>
                          <m:sSubSup>
                            <m:sSubSupPr>
                              <m:ctrlP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3200" b="0" i="1" dirty="0" smtClean="0">
                              <a:solidFill>
                                <a:srgbClr val="006C76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 − 1 / </m:t>
                          </m:r>
                          <m:sSub>
                            <m:sSubPr>
                              <m:ctrlP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ℓ</m:t>
                              </m:r>
                            </m:e>
                            <m:sub>
                              <m:r>
                                <a:rPr lang="en-US" sz="3200" b="0" i="1" dirty="0" smtClean="0">
                                  <a:solidFill>
                                    <a:srgbClr val="006C76"/>
                                  </a:solidFill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sz="3200" b="0" i="1" dirty="0" smtClean="0">
                              <a:solidFill>
                                <a:srgbClr val="006C76"/>
                              </a:solidFill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0059FF2-4B9B-70C9-7751-2848547324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3097" y="5203768"/>
                <a:ext cx="3105960" cy="7109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ounded Rectangle 12">
            <a:extLst>
              <a:ext uri="{FF2B5EF4-FFF2-40B4-BE49-F238E27FC236}">
                <a16:creationId xmlns:a16="http://schemas.microsoft.com/office/drawing/2014/main" id="{A989CA3F-E8B1-03D9-215A-5B60C2F31640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4FAF00F-FE41-2994-F64A-07BDADDEC589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3639556-D311-9E63-9283-5E4804C42BAC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6BA67BE-DD10-3222-5A39-8548BAD13376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</p:spTree>
    <p:extLst>
      <p:ext uri="{BB962C8B-B14F-4D97-AF65-F5344CB8AC3E}">
        <p14:creationId xmlns:p14="http://schemas.microsoft.com/office/powerpoint/2010/main" val="2596984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EA1FA-9C96-1C91-95EE-FE63D1C26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70EAEF-01D8-181C-87A7-2C476CCFF849}"/>
              </a:ext>
            </a:extLst>
          </p:cNvPr>
          <p:cNvSpPr txBox="1"/>
          <p:nvPr/>
        </p:nvSpPr>
        <p:spPr>
          <a:xfrm>
            <a:off x="177586" y="5055962"/>
            <a:ext cx="5731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Energy Loss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47C6265-98D0-2F30-FA4F-D730C3F770CA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6" name="Rounded Rectangle 9">
              <a:extLst>
                <a:ext uri="{FF2B5EF4-FFF2-40B4-BE49-F238E27FC236}">
                  <a16:creationId xmlns:a16="http://schemas.microsoft.com/office/drawing/2014/main" id="{CF0F1DFE-F8BA-1CD6-2094-DD416BEB9A44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44904DA-BFED-E952-29B4-585FF11CBE40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Canonical Signatures of Medium Modification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35EEFD2-73A0-EAA8-81A7-77831B92D34B}"/>
              </a:ext>
            </a:extLst>
          </p:cNvPr>
          <p:cNvGrpSpPr/>
          <p:nvPr/>
        </p:nvGrpSpPr>
        <p:grpSpPr>
          <a:xfrm>
            <a:off x="544511" y="1021937"/>
            <a:ext cx="5239319" cy="3627652"/>
            <a:chOff x="1679510" y="0"/>
            <a:chExt cx="5786390" cy="400643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B53DCEE-EEB1-535F-24E4-BCEC803F34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8506"/>
            <a:stretch/>
          </p:blipFill>
          <p:spPr>
            <a:xfrm>
              <a:off x="1679510" y="0"/>
              <a:ext cx="5784980" cy="353147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8ED5A7D-6C73-09A0-3758-905F234102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639" t="92065"/>
            <a:stretch/>
          </p:blipFill>
          <p:spPr>
            <a:xfrm>
              <a:off x="2469950" y="3462260"/>
              <a:ext cx="4995950" cy="544179"/>
            </a:xfrm>
            <a:prstGeom prst="rect">
              <a:avLst/>
            </a:prstGeom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3706EDE2-7C38-8263-463A-BCB25D8A42E9}"/>
              </a:ext>
            </a:extLst>
          </p:cNvPr>
          <p:cNvSpPr/>
          <p:nvPr/>
        </p:nvSpPr>
        <p:spPr>
          <a:xfrm>
            <a:off x="2582574" y="3712490"/>
            <a:ext cx="313709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He,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Vitev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Zhang, Phys. Lett.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B713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(2012)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0332BA-EE93-4CB1-7F6B-C4D86CD3B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4128" y="832868"/>
            <a:ext cx="4319551" cy="40459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76F03A-F06F-8D5B-ACF7-76149CC6ED12}"/>
              </a:ext>
            </a:extLst>
          </p:cNvPr>
          <p:cNvSpPr txBox="1"/>
          <p:nvPr/>
        </p:nvSpPr>
        <p:spPr>
          <a:xfrm>
            <a:off x="7650212" y="3482649"/>
            <a:ext cx="1452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ALI-PREL-353023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9A7C29-CFFA-0E1C-DAED-7ECD5C8CB50E}"/>
                  </a:ext>
                </a:extLst>
              </p:cNvPr>
              <p:cNvSpPr txBox="1"/>
              <p:nvPr/>
            </p:nvSpPr>
            <p:spPr>
              <a:xfrm>
                <a:off x="364266" y="5645401"/>
                <a:ext cx="573143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Jet quenching,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𝛾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+jet imbalance …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F9A7C29-CFFA-0E1C-DAED-7ECD5C8CB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66" y="5645401"/>
                <a:ext cx="5731436" cy="461665"/>
              </a:xfrm>
              <a:prstGeom prst="rect">
                <a:avLst/>
              </a:prstGeom>
              <a:blipFill>
                <a:blip r:embed="rId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3A70768-9B84-7602-EB5A-1E28C9120188}"/>
              </a:ext>
            </a:extLst>
          </p:cNvPr>
          <p:cNvSpPr txBox="1"/>
          <p:nvPr/>
        </p:nvSpPr>
        <p:spPr>
          <a:xfrm>
            <a:off x="6714126" y="5055962"/>
            <a:ext cx="5477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Transverse Momentum Broadening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6ABE4-D4A7-F5F7-0FAE-B7478FD47A72}"/>
                  </a:ext>
                </a:extLst>
              </p:cNvPr>
              <p:cNvSpPr txBox="1"/>
              <p:nvPr/>
            </p:nvSpPr>
            <p:spPr>
              <a:xfrm>
                <a:off x="6768605" y="5645401"/>
                <a:ext cx="53183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Wingdings" panose="05000000000000000000" pitchFamily="2" charset="2"/>
                  <a:buChar char="Ø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Dijet /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𝛾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+jet </a:t>
                </a:r>
                <a:r>
                  <a:rPr lang="en-US" sz="24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acoplanarities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…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C76ABE4-D4A7-F5F7-0FAE-B7478FD47A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605" y="5645401"/>
                <a:ext cx="5318380" cy="461665"/>
              </a:xfrm>
              <a:prstGeom prst="rect">
                <a:avLst/>
              </a:prstGeom>
              <a:blipFill>
                <a:blip r:embed="rId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ounded Rectangle 12">
            <a:extLst>
              <a:ext uri="{FF2B5EF4-FFF2-40B4-BE49-F238E27FC236}">
                <a16:creationId xmlns:a16="http://schemas.microsoft.com/office/drawing/2014/main" id="{1A55FA98-F014-79E7-AE39-3D69EAE3F8A9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21D754A-175A-35DA-1C4F-783537B0FEA2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B26EBFD-1E70-980D-953F-E8D77DCAEFEE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FDFD0ED-8F7C-EF5A-6FB7-45282F5C9327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</p:spTree>
    <p:extLst>
      <p:ext uri="{BB962C8B-B14F-4D97-AF65-F5344CB8AC3E}">
        <p14:creationId xmlns:p14="http://schemas.microsoft.com/office/powerpoint/2010/main" val="1496477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EF1FA-8F14-369D-3765-44599537D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12">
            <a:extLst>
              <a:ext uri="{FF2B5EF4-FFF2-40B4-BE49-F238E27FC236}">
                <a16:creationId xmlns:a16="http://schemas.microsoft.com/office/drawing/2014/main" id="{989AF8BE-F1DF-453F-4D8C-6EDA7DE36F20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7694FC-562D-0CB9-B294-9BBF5E4A62B6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C72355-15BE-06BA-F663-38C9E8DB7030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A3D75A0-7B18-79BB-6018-7DB873E91523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6AD130-D06B-B6EB-5728-702F841F1348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5" name="Rounded Rectangle 9">
              <a:extLst>
                <a:ext uri="{FF2B5EF4-FFF2-40B4-BE49-F238E27FC236}">
                  <a16:creationId xmlns:a16="http://schemas.microsoft.com/office/drawing/2014/main" id="{0310F783-E508-013D-C26F-DD29BC12EEA6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1F9F75-28F1-1A4B-9257-87D0750C9827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u="sng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Asymmetric</a:t>
              </a:r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Measures of Medium Modification</a:t>
              </a:r>
              <a:endParaRPr lang="en-US" sz="3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6A8CD6B5-0FC8-5B3D-A6BB-F915BC2B1A6F}"/>
              </a:ext>
            </a:extLst>
          </p:cNvPr>
          <p:cNvSpPr txBox="1"/>
          <p:nvPr/>
        </p:nvSpPr>
        <p:spPr>
          <a:xfrm>
            <a:off x="423890" y="1026713"/>
            <a:ext cx="5491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Model employing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shifted potentials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to mimic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boosted fluid flow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sz="2400" b="1" dirty="0">
              <a:solidFill>
                <a:srgbClr val="8C1844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C254C15-CB2E-1C43-5DA3-1864D6E1E22B}"/>
              </a:ext>
            </a:extLst>
          </p:cNvPr>
          <p:cNvGrpSpPr/>
          <p:nvPr/>
        </p:nvGrpSpPr>
        <p:grpSpPr>
          <a:xfrm>
            <a:off x="4214192" y="1973059"/>
            <a:ext cx="3583003" cy="878611"/>
            <a:chOff x="583122" y="2196135"/>
            <a:chExt cx="4234925" cy="103847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FDDFC3C-3A3D-1B3C-918B-A15B72A257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646" t="75890" r="25659"/>
            <a:stretch/>
          </p:blipFill>
          <p:spPr>
            <a:xfrm>
              <a:off x="583122" y="2196135"/>
              <a:ext cx="4234925" cy="1038473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03D27C7-3351-BE38-2937-17B748477B44}"/>
                </a:ext>
              </a:extLst>
            </p:cNvPr>
            <p:cNvSpPr/>
            <p:nvPr/>
          </p:nvSpPr>
          <p:spPr>
            <a:xfrm>
              <a:off x="3097080" y="2798632"/>
              <a:ext cx="419006" cy="419006"/>
            </a:xfrm>
            <a:prstGeom prst="ellipse">
              <a:avLst/>
            </a:prstGeom>
            <a:solidFill>
              <a:srgbClr val="8C184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A50FCC7-A146-EB69-28A0-37756FCE89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077"/>
          <a:stretch/>
        </p:blipFill>
        <p:spPr>
          <a:xfrm>
            <a:off x="7951836" y="1043100"/>
            <a:ext cx="4228616" cy="21697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895CC0-01A7-D06F-C989-6CC3983750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165" b="44245"/>
          <a:stretch/>
        </p:blipFill>
        <p:spPr>
          <a:xfrm>
            <a:off x="1052886" y="1962699"/>
            <a:ext cx="2616764" cy="13960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8B785D4-A85F-FEE4-78EB-061590028E36}"/>
              </a:ext>
            </a:extLst>
          </p:cNvPr>
          <p:cNvSpPr txBox="1"/>
          <p:nvPr/>
        </p:nvSpPr>
        <p:spPr>
          <a:xfrm>
            <a:off x="8558220" y="2550675"/>
            <a:ext cx="322624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0" i="1" dirty="0" err="1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Armesto</a:t>
            </a:r>
            <a:r>
              <a:rPr lang="en-US" sz="1200" b="0" i="1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, Salgado, Wiedemann,</a:t>
            </a:r>
          </a:p>
          <a:p>
            <a:pPr algn="ctr"/>
            <a:r>
              <a:rPr lang="en-US" sz="1200" b="0" i="1" dirty="0" err="1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Phys.Rev.Lett</a:t>
            </a:r>
            <a:r>
              <a:rPr lang="en-US" sz="1200" b="0" i="1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sz="1200" b="0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en-US" sz="1200" b="1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93</a:t>
            </a:r>
            <a:r>
              <a:rPr lang="en-US" sz="1200" b="0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(2004)</a:t>
            </a:r>
            <a:endParaRPr lang="en-US" sz="1200" dirty="0">
              <a:solidFill>
                <a:srgbClr val="7C439A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ADACA-475A-CC57-C558-A41006CD521E}"/>
              </a:ext>
            </a:extLst>
          </p:cNvPr>
          <p:cNvSpPr/>
          <p:nvPr/>
        </p:nvSpPr>
        <p:spPr>
          <a:xfrm>
            <a:off x="8969070" y="1204586"/>
            <a:ext cx="850791" cy="348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8F7E50-DF4D-5F82-6B27-6FDACD61E333}"/>
              </a:ext>
            </a:extLst>
          </p:cNvPr>
          <p:cNvSpPr txBox="1"/>
          <p:nvPr/>
        </p:nvSpPr>
        <p:spPr>
          <a:xfrm>
            <a:off x="423890" y="4066508"/>
            <a:ext cx="37903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Linearized Boltzmann Transport calculation of of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jet asymmetries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induced by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gradients</a:t>
            </a:r>
            <a:endParaRPr lang="en-US" sz="2400" dirty="0">
              <a:solidFill>
                <a:srgbClr val="006C76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04D0A90-D1E5-5BD8-600E-D9768F9856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7955" y="3701360"/>
            <a:ext cx="2528920" cy="2574594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11FD0A28-2355-5139-08E4-D5704BAA5477}"/>
              </a:ext>
            </a:extLst>
          </p:cNvPr>
          <p:cNvGrpSpPr/>
          <p:nvPr/>
        </p:nvGrpSpPr>
        <p:grpSpPr>
          <a:xfrm>
            <a:off x="4214192" y="4392889"/>
            <a:ext cx="4221605" cy="927554"/>
            <a:chOff x="4526880" y="3877022"/>
            <a:chExt cx="4221605" cy="92755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9FBE13B8-62C7-53E2-EC46-E7D5ED8146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908" t="12942"/>
            <a:stretch/>
          </p:blipFill>
          <p:spPr>
            <a:xfrm>
              <a:off x="4526880" y="3908414"/>
              <a:ext cx="4149035" cy="896162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5C55706-84FA-7D03-1443-2091E9B2A80D}"/>
                </a:ext>
              </a:extLst>
            </p:cNvPr>
            <p:cNvSpPr/>
            <p:nvPr/>
          </p:nvSpPr>
          <p:spPr>
            <a:xfrm>
              <a:off x="7264112" y="3877022"/>
              <a:ext cx="1484373" cy="463833"/>
            </a:xfrm>
            <a:prstGeom prst="ellipse">
              <a:avLst/>
            </a:prstGeom>
            <a:solidFill>
              <a:srgbClr val="8C184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32899C9-4A1E-5164-9F5C-07AC858794E2}"/>
              </a:ext>
            </a:extLst>
          </p:cNvPr>
          <p:cNvSpPr txBox="1"/>
          <p:nvPr/>
        </p:nvSpPr>
        <p:spPr>
          <a:xfrm>
            <a:off x="7675184" y="4930016"/>
            <a:ext cx="207403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1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He, Pang, Wang</a:t>
            </a:r>
          </a:p>
          <a:p>
            <a:pPr algn="ctr"/>
            <a:r>
              <a:rPr lang="en-US" sz="1200" b="0" i="1" dirty="0" err="1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Phys.Rev.Lett</a:t>
            </a:r>
            <a:r>
              <a:rPr lang="en-US" sz="1200" b="0" i="1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r>
              <a:rPr lang="en-US" sz="1200" b="0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en-US" sz="1200" b="1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125</a:t>
            </a:r>
            <a:r>
              <a:rPr lang="en-US" sz="1200" b="0" i="0" dirty="0">
                <a:solidFill>
                  <a:srgbClr val="7C439A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 (2020)</a:t>
            </a:r>
            <a:endParaRPr lang="en-US" sz="1200" dirty="0">
              <a:solidFill>
                <a:srgbClr val="7C439A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882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81EA2B-2DAD-67B4-A782-5AE1929065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EFB0DFC-C34F-7731-39CB-9A763B6DAB48}"/>
                  </a:ext>
                </a:extLst>
              </p:cNvPr>
              <p:cNvSpPr txBox="1"/>
              <p:nvPr/>
            </p:nvSpPr>
            <p:spPr>
              <a:xfrm>
                <a:off x="177800" y="991131"/>
                <a:ext cx="5980997" cy="13837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All versions of jet quenching theory assume a </a:t>
                </a:r>
                <a:r>
                  <a:rPr lang="en-US" sz="2400" b="1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separation of scales</a:t>
                </a:r>
                <a:r>
                  <a:rPr lang="en-US" sz="2400" dirty="0">
                    <a:solidFill>
                      <a:srgbClr val="8C0B42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between the jet and the medium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𝐸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≪1 </m:t>
                        </m:r>
                      </m:e>
                    </m:d>
                  </m:oMath>
                </a14:m>
                <a:endParaRPr lang="en-US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EFB0DFC-C34F-7731-39CB-9A763B6DA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00" y="991131"/>
                <a:ext cx="5980997" cy="1383712"/>
              </a:xfrm>
              <a:prstGeom prst="rect">
                <a:avLst/>
              </a:prstGeom>
              <a:blipFill>
                <a:blip r:embed="rId4"/>
                <a:stretch>
                  <a:fillRect l="-1325" t="-3524" b="-2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B7437563-1995-7368-1A47-3D0697597536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44" name="Rounded Rectangle 9">
              <a:extLst>
                <a:ext uri="{FF2B5EF4-FFF2-40B4-BE49-F238E27FC236}">
                  <a16:creationId xmlns:a16="http://schemas.microsoft.com/office/drawing/2014/main" id="{DE9AC6AE-3742-B4E0-6F75-C1E567C5B25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BBD119B-5E83-44B1-0DF7-F588FF37A044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Coupling to Collective Flow:  Leading Power</a:t>
              </a:r>
            </a:p>
          </p:txBody>
        </p:sp>
      </p:grpSp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A56BA8A3-5F6A-73BE-876E-66B02B4FD43B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EF30D6-A471-6E82-B67C-1625D90B5DFC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982EF4-3A31-CEB8-F1E1-99636A1409AC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3BB557-865E-DAD2-9DE6-A750F4D43F7A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183C8D-8CF8-C870-9AC5-CC6C38CD6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1253" y="5126485"/>
            <a:ext cx="7449494" cy="102516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516C895-176B-0A3A-8A55-AA4DA51219DD}"/>
              </a:ext>
            </a:extLst>
          </p:cNvPr>
          <p:cNvGrpSpPr/>
          <p:nvPr/>
        </p:nvGrpSpPr>
        <p:grpSpPr>
          <a:xfrm>
            <a:off x="6553316" y="949577"/>
            <a:ext cx="5385415" cy="1984123"/>
            <a:chOff x="653143" y="998744"/>
            <a:chExt cx="8609885" cy="317209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A02028F-C8D5-5E87-7820-C3EBFD1EB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3143" y="998744"/>
              <a:ext cx="6988629" cy="2937032"/>
            </a:xfrm>
            <a:prstGeom prst="rect">
              <a:avLst/>
            </a:prstGeom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0C852E8-1A3E-5BE8-11A7-4F71506EEED2}"/>
                </a:ext>
              </a:extLst>
            </p:cNvPr>
            <p:cNvCxnSpPr/>
            <p:nvPr/>
          </p:nvCxnSpPr>
          <p:spPr>
            <a:xfrm>
              <a:off x="1168400" y="3196760"/>
              <a:ext cx="8094628" cy="0"/>
            </a:xfrm>
            <a:prstGeom prst="line">
              <a:avLst/>
            </a:prstGeom>
            <a:ln w="38100">
              <a:solidFill>
                <a:srgbClr val="F358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44D7263-8AED-5386-9304-400BA478EAA3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2506" y="1966467"/>
              <a:ext cx="530409" cy="49127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4174450-9A7F-E7F1-D35D-1708505BCB91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9074" y="3527399"/>
              <a:ext cx="1886864" cy="643444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01FF9D4-2F40-9A0F-1AE8-51BAAD41B0F1}"/>
              </a:ext>
            </a:extLst>
          </p:cNvPr>
          <p:cNvSpPr txBox="1"/>
          <p:nvPr/>
        </p:nvSpPr>
        <p:spPr>
          <a:xfrm>
            <a:off x="177801" y="3115450"/>
            <a:ext cx="6375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At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leading (</a:t>
            </a:r>
            <a:r>
              <a:rPr lang="en-US" sz="2400" b="1" dirty="0" err="1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) power</a:t>
            </a:r>
            <a:r>
              <a:rPr lang="en-US" sz="2400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in the jet energy, the medium is </a:t>
            </a:r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effectively static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76E6B40-91B1-11A9-9658-AF47ECA318D1}"/>
                  </a:ext>
                </a:extLst>
              </p:cNvPr>
              <p:cNvSpPr txBox="1"/>
              <p:nvPr/>
            </p:nvSpPr>
            <p:spPr>
              <a:xfrm>
                <a:off x="7039756" y="3284727"/>
                <a:ext cx="357590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𝑝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⋅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≈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𝐸</m:t>
                    </m:r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+⋯</m:t>
                    </m:r>
                  </m:oMath>
                </a14:m>
                <a:r>
                  <a:rPr lang="en-US" sz="32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76E6B40-91B1-11A9-9658-AF47ECA318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9756" y="3284727"/>
                <a:ext cx="3575907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D3B47D-52A3-AFEA-8B0A-977B5891A592}"/>
                  </a:ext>
                </a:extLst>
              </p:cNvPr>
              <p:cNvSpPr txBox="1"/>
              <p:nvPr/>
            </p:nvSpPr>
            <p:spPr>
              <a:xfrm>
                <a:off x="177801" y="4249519"/>
                <a:ext cx="776759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Can be written as a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frame-independent result</a:t>
                </a:r>
                <a:r>
                  <a:rPr lang="en-US" sz="2400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⋅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𝑢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, </a:t>
                </a:r>
                <a:b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</a:b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but the calculation is valid </a:t>
                </a:r>
                <a:r>
                  <a:rPr lang="en-US" sz="2400" b="1" dirty="0">
                    <a:solidFill>
                      <a:srgbClr val="7C439A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only to leading power</a:t>
                </a: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D3B47D-52A3-AFEA-8B0A-977B5891A5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01" y="4249519"/>
                <a:ext cx="7767594" cy="830997"/>
              </a:xfrm>
              <a:prstGeom prst="rect">
                <a:avLst/>
              </a:prstGeom>
              <a:blipFill>
                <a:blip r:embed="rId10"/>
                <a:stretch>
                  <a:fillRect l="-1020" t="-5882" r="-549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5F8528A5-BA45-1A7F-31D0-9A8F178B3964}"/>
              </a:ext>
            </a:extLst>
          </p:cNvPr>
          <p:cNvSpPr/>
          <p:nvPr/>
        </p:nvSpPr>
        <p:spPr>
          <a:xfrm>
            <a:off x="6720920" y="5243607"/>
            <a:ext cx="748738" cy="908038"/>
          </a:xfrm>
          <a:prstGeom prst="roundRect">
            <a:avLst/>
          </a:prstGeom>
          <a:solidFill>
            <a:srgbClr val="006C7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B71B413-DC79-905A-91E9-1E84A09A01A5}"/>
              </a:ext>
            </a:extLst>
          </p:cNvPr>
          <p:cNvSpPr txBox="1"/>
          <p:nvPr/>
        </p:nvSpPr>
        <p:spPr>
          <a:xfrm>
            <a:off x="9431031" y="4940434"/>
            <a:ext cx="2924194" cy="28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e.g., Xiao et al.,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C109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(2024)</a:t>
            </a:r>
          </a:p>
        </p:txBody>
      </p:sp>
    </p:spTree>
    <p:extLst>
      <p:ext uri="{BB962C8B-B14F-4D97-AF65-F5344CB8AC3E}">
        <p14:creationId xmlns:p14="http://schemas.microsoft.com/office/powerpoint/2010/main" val="154215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9237F9-6820-6502-A97A-95B4DE0DE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D55B3170-A1A6-1E3C-DAB4-ECBB32EC49B9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28171B-C0D4-0BD0-1986-01CDBF81E89E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6EF27-F724-B179-03F3-8E01E6B20DFB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9E3568-B3F6-77E9-08BF-95E12D13F2A1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D924EC-252C-A537-6F2B-D7A53A32E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8999" y="3442684"/>
            <a:ext cx="4829535" cy="295712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C13FEB1-9D0B-3D74-177F-B6358E49AB93}"/>
              </a:ext>
            </a:extLst>
          </p:cNvPr>
          <p:cNvSpPr/>
          <p:nvPr/>
        </p:nvSpPr>
        <p:spPr>
          <a:xfrm>
            <a:off x="3745872" y="2591189"/>
            <a:ext cx="4106511" cy="837811"/>
          </a:xfrm>
          <a:prstGeom prst="roundRect">
            <a:avLst/>
          </a:prstGeom>
          <a:solidFill>
            <a:srgbClr val="7C439A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21EFD0-BFF6-FC6D-0784-E1205CCC92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9775" y="636381"/>
            <a:ext cx="3056315" cy="1993272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B29546A-0BBE-4706-C447-945053C28FBC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9EC55909-B332-A9D8-CB02-EB308A3114CB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7E20FC-FAE2-3C4A-1BB8-F79B662A7367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Coupling to Collective Flow:  Sub-Leading Power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FA3E276-D0D9-5AC4-57A3-8064BE28EB6A}"/>
              </a:ext>
            </a:extLst>
          </p:cNvPr>
          <p:cNvSpPr txBox="1"/>
          <p:nvPr/>
        </p:nvSpPr>
        <p:spPr>
          <a:xfrm>
            <a:off x="54503" y="2101721"/>
            <a:ext cx="3601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6C76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Fully relativistic velocity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F7593EB-B6C9-16C6-A4CD-5A09A89C2AED}"/>
              </a:ext>
            </a:extLst>
          </p:cNvPr>
          <p:cNvGrpSpPr/>
          <p:nvPr/>
        </p:nvGrpSpPr>
        <p:grpSpPr>
          <a:xfrm>
            <a:off x="381665" y="1046673"/>
            <a:ext cx="7225757" cy="620059"/>
            <a:chOff x="381665" y="1341835"/>
            <a:chExt cx="7225757" cy="620059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EB28EDFD-0C09-7A6C-4DBB-CB03938C783F}"/>
                </a:ext>
              </a:extLst>
            </p:cNvPr>
            <p:cNvSpPr/>
            <p:nvPr/>
          </p:nvSpPr>
          <p:spPr>
            <a:xfrm>
              <a:off x="4042446" y="1345170"/>
              <a:ext cx="913117" cy="399510"/>
            </a:xfrm>
            <a:prstGeom prst="roundRect">
              <a:avLst/>
            </a:prstGeom>
            <a:solidFill>
              <a:srgbClr val="7C439A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1CF97077-C110-A49C-E093-48184D4D04B3}"/>
                </a:ext>
              </a:extLst>
            </p:cNvPr>
            <p:cNvSpPr/>
            <p:nvPr/>
          </p:nvSpPr>
          <p:spPr>
            <a:xfrm>
              <a:off x="5591175" y="1341835"/>
              <a:ext cx="2016247" cy="402844"/>
            </a:xfrm>
            <a:prstGeom prst="roundRect">
              <a:avLst/>
            </a:prstGeom>
            <a:solidFill>
              <a:srgbClr val="8C0B42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80594565-B69C-3727-5557-C65E666E3B65}"/>
                </a:ext>
              </a:extLst>
            </p:cNvPr>
            <p:cNvSpPr/>
            <p:nvPr/>
          </p:nvSpPr>
          <p:spPr>
            <a:xfrm>
              <a:off x="3171160" y="1345169"/>
              <a:ext cx="806656" cy="402843"/>
            </a:xfrm>
            <a:prstGeom prst="roundRect">
              <a:avLst/>
            </a:prstGeom>
            <a:solidFill>
              <a:srgbClr val="006C76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FB3BA5A-ED8D-B150-0EDB-A4AFEA9ED953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65" y="1375427"/>
              <a:ext cx="7166456" cy="586467"/>
            </a:xfrm>
            <a:prstGeom prst="rect">
              <a:avLst/>
            </a:prstGeom>
          </p:spPr>
        </p:pic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DB5D8F9-4479-9C2D-A336-F152FBC2CB60}"/>
              </a:ext>
            </a:extLst>
          </p:cNvPr>
          <p:cNvSpPr/>
          <p:nvPr/>
        </p:nvSpPr>
        <p:spPr>
          <a:xfrm>
            <a:off x="301586" y="2591189"/>
            <a:ext cx="3056314" cy="837811"/>
          </a:xfrm>
          <a:prstGeom prst="roundRect">
            <a:avLst/>
          </a:prstGeom>
          <a:solidFill>
            <a:srgbClr val="006C7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2FE0C99-FF59-79D7-E22F-5893267BE186}"/>
              </a:ext>
            </a:extLst>
          </p:cNvPr>
          <p:cNvSpPr txBox="1"/>
          <p:nvPr/>
        </p:nvSpPr>
        <p:spPr>
          <a:xfrm>
            <a:off x="3655927" y="2101721"/>
            <a:ext cx="43127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Velocity-dependent potential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1EB79EF-076B-AF20-4EDA-914A63AA44F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388" y="2695402"/>
            <a:ext cx="3958857" cy="658286"/>
          </a:xfrm>
          <a:prstGeom prst="rect">
            <a:avLst/>
          </a:prstGeom>
          <a:noFill/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9A94396B-9F20-BD61-1AE3-CFF2BD407120}"/>
              </a:ext>
            </a:extLst>
          </p:cNvPr>
          <p:cNvSpPr txBox="1"/>
          <p:nvPr/>
        </p:nvSpPr>
        <p:spPr>
          <a:xfrm>
            <a:off x="301585" y="3818910"/>
            <a:ext cx="69374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Propagate the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sub-</a:t>
            </a:r>
            <a:r>
              <a:rPr lang="en-US" sz="2400" b="1" dirty="0" err="1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eikonal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velocity-dependent corrections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 to the </a:t>
            </a:r>
            <a:r>
              <a:rPr lang="en-US" sz="2400" dirty="0" err="1">
                <a:latin typeface="Cambria" panose="02040503050406030204" pitchFamily="18" charset="0"/>
                <a:ea typeface="Cambria" panose="02040503050406030204" pitchFamily="18" charset="0"/>
              </a:rPr>
              <a:t>Gyulassy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-Wang potential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C663BF1-8479-92F6-4708-0354011713A3}"/>
              </a:ext>
            </a:extLst>
          </p:cNvPr>
          <p:cNvSpPr txBox="1"/>
          <p:nvPr/>
        </p:nvSpPr>
        <p:spPr>
          <a:xfrm>
            <a:off x="834357" y="5039818"/>
            <a:ext cx="6614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Enhanced collinear scattering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with the flow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CF597D-0804-5785-3564-EF026858771B}"/>
              </a:ext>
            </a:extLst>
          </p:cNvPr>
          <p:cNvSpPr txBox="1"/>
          <p:nvPr/>
        </p:nvSpPr>
        <p:spPr>
          <a:xfrm>
            <a:off x="834357" y="5630088"/>
            <a:ext cx="5952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Correlated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collisional energy transfer</a:t>
            </a:r>
            <a:endParaRPr lang="en-US" sz="2400" dirty="0">
              <a:solidFill>
                <a:srgbClr val="8C0B4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208FF68-F6A0-DCD2-CD96-93AA3BA18638}"/>
              </a:ext>
            </a:extLst>
          </p:cNvPr>
          <p:cNvSpPr txBox="1"/>
          <p:nvPr/>
        </p:nvSpPr>
        <p:spPr>
          <a:xfrm>
            <a:off x="4042446" y="4605816"/>
            <a:ext cx="2924194" cy="28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Gyulassy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Wang,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Nucl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Phys.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B420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(1994)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6F2CD0D-08F9-1B44-066B-07247C061C3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64" y="2825189"/>
            <a:ext cx="2481190" cy="364171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3AB55353-987B-4D96-01E8-979058829334}"/>
              </a:ext>
            </a:extLst>
          </p:cNvPr>
          <p:cNvSpPr txBox="1"/>
          <p:nvPr/>
        </p:nvSpPr>
        <p:spPr>
          <a:xfrm>
            <a:off x="8025476" y="2687603"/>
            <a:ext cx="4106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GW:  Target masses assumed to be heavy (neglects medium recoil)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C4EB7D-C75F-899F-7F16-340A88EDCFDB}"/>
              </a:ext>
            </a:extLst>
          </p:cNvPr>
          <p:cNvSpPr/>
          <p:nvPr/>
        </p:nvSpPr>
        <p:spPr>
          <a:xfrm>
            <a:off x="3142356" y="1600665"/>
            <a:ext cx="39054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Sadofyev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Vitev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 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D104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10132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14F98-0860-CF30-2848-DC00719B7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2">
            <a:extLst>
              <a:ext uri="{FF2B5EF4-FFF2-40B4-BE49-F238E27FC236}">
                <a16:creationId xmlns:a16="http://schemas.microsoft.com/office/drawing/2014/main" id="{2A611796-0D99-D1E6-12FF-D2D7989645D8}"/>
              </a:ext>
            </a:extLst>
          </p:cNvPr>
          <p:cNvSpPr/>
          <p:nvPr/>
        </p:nvSpPr>
        <p:spPr>
          <a:xfrm>
            <a:off x="0" y="6396335"/>
            <a:ext cx="12192000" cy="461665"/>
          </a:xfrm>
          <a:prstGeom prst="roundRect">
            <a:avLst/>
          </a:prstGeom>
          <a:solidFill>
            <a:srgbClr val="8C0B42"/>
          </a:solidFill>
          <a:ln w="38100" cmpd="sng">
            <a:solidFill>
              <a:srgbClr val="006C7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5AD894-979E-68EE-A836-DBD3AE8BDAC0}"/>
              </a:ext>
            </a:extLst>
          </p:cNvPr>
          <p:cNvSpPr txBox="1"/>
          <p:nvPr/>
        </p:nvSpPr>
        <p:spPr>
          <a:xfrm>
            <a:off x="33250" y="6396335"/>
            <a:ext cx="1635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M. Sievert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1F0281-E822-2258-DFE4-989068C4900D}"/>
              </a:ext>
            </a:extLst>
          </p:cNvPr>
          <p:cNvSpPr txBox="1"/>
          <p:nvPr/>
        </p:nvSpPr>
        <p:spPr>
          <a:xfrm>
            <a:off x="10838047" y="6396335"/>
            <a:ext cx="1320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E008792-60DD-49CD-9E39-6F75B735E4B0}" type="slidenum"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9</a:t>
            </a:fld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/ 22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207E8-9671-B69B-531E-1B65C322AAE0}"/>
              </a:ext>
            </a:extLst>
          </p:cNvPr>
          <p:cNvSpPr txBox="1"/>
          <p:nvPr/>
        </p:nvSpPr>
        <p:spPr>
          <a:xfrm>
            <a:off x="3666362" y="6396335"/>
            <a:ext cx="485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FFFF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Response of Jets to Collective Flow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15941EE-B285-5823-BC1D-383A0E7E6954}"/>
              </a:ext>
            </a:extLst>
          </p:cNvPr>
          <p:cNvGrpSpPr/>
          <p:nvPr/>
        </p:nvGrpSpPr>
        <p:grpSpPr>
          <a:xfrm>
            <a:off x="-298" y="0"/>
            <a:ext cx="12192000" cy="646332"/>
            <a:chOff x="-298" y="6227"/>
            <a:chExt cx="12192000" cy="646332"/>
          </a:xfrm>
        </p:grpSpPr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F2A00584-2598-7FE8-45C7-D8AF1732F71D}"/>
                </a:ext>
              </a:extLst>
            </p:cNvPr>
            <p:cNvSpPr/>
            <p:nvPr/>
          </p:nvSpPr>
          <p:spPr>
            <a:xfrm>
              <a:off x="-298" y="40822"/>
              <a:ext cx="12192000" cy="577143"/>
            </a:xfrm>
            <a:prstGeom prst="roundRect">
              <a:avLst/>
            </a:prstGeom>
            <a:solidFill>
              <a:srgbClr val="8C0B42"/>
            </a:solidFill>
            <a:ln w="38100">
              <a:solidFill>
                <a:srgbClr val="7C439A"/>
              </a:solidFill>
            </a:ln>
            <a:effectLst>
              <a:glow rad="127000">
                <a:srgbClr val="006C76">
                  <a:alpha val="75000"/>
                </a:srgbClr>
              </a:glo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3D0542-23EA-3380-4BBA-1476C2007174}"/>
                </a:ext>
              </a:extLst>
            </p:cNvPr>
            <p:cNvSpPr txBox="1"/>
            <p:nvPr/>
          </p:nvSpPr>
          <p:spPr>
            <a:xfrm>
              <a:off x="-297" y="6227"/>
              <a:ext cx="12191999" cy="646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Jet Drift:  Skewed Momentum Broadening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922109C-BD76-DF75-078D-1D2BF9B1955D}"/>
              </a:ext>
            </a:extLst>
          </p:cNvPr>
          <p:cNvGrpSpPr/>
          <p:nvPr/>
        </p:nvGrpSpPr>
        <p:grpSpPr>
          <a:xfrm>
            <a:off x="650052" y="4570326"/>
            <a:ext cx="11161213" cy="1395865"/>
            <a:chOff x="732427" y="2084313"/>
            <a:chExt cx="11161213" cy="139586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1C5133D-C037-844A-68F1-DC971C3AB3C6}"/>
                </a:ext>
              </a:extLst>
            </p:cNvPr>
            <p:cNvGrpSpPr/>
            <p:nvPr/>
          </p:nvGrpSpPr>
          <p:grpSpPr>
            <a:xfrm>
              <a:off x="732427" y="2739765"/>
              <a:ext cx="10727145" cy="740413"/>
              <a:chOff x="476201" y="3354509"/>
              <a:chExt cx="9445821" cy="651973"/>
            </a:xfrm>
          </p:grpSpPr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389551C2-8068-C4B5-76E8-69BFE2550F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50977"/>
              <a:stretch/>
            </p:blipFill>
            <p:spPr>
              <a:xfrm>
                <a:off x="476201" y="3394584"/>
                <a:ext cx="6079769" cy="611898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A0362D9C-5022-2C90-2644-04DC2531278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9523" t="48218" r="25112"/>
              <a:stretch/>
            </p:blipFill>
            <p:spPr>
              <a:xfrm>
                <a:off x="6555970" y="3354509"/>
                <a:ext cx="3366052" cy="646331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E90A93B-58E7-04FA-4F37-DA1CFBD5417A}"/>
                </a:ext>
              </a:extLst>
            </p:cNvPr>
            <p:cNvSpPr txBox="1"/>
            <p:nvPr/>
          </p:nvSpPr>
          <p:spPr>
            <a:xfrm>
              <a:off x="5144501" y="2084313"/>
              <a:ext cx="2647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6C76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Shifted potential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3D4085-2920-9111-6F50-F4E85A7E218E}"/>
                </a:ext>
              </a:extLst>
            </p:cNvPr>
            <p:cNvSpPr txBox="1"/>
            <p:nvPr/>
          </p:nvSpPr>
          <p:spPr>
            <a:xfrm>
              <a:off x="9246422" y="2084313"/>
              <a:ext cx="2647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7C439A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Energy Shift</a:t>
              </a:r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096EEB5-1BE0-5459-D920-95CC6A79CFCD}"/>
                </a:ext>
              </a:extLst>
            </p:cNvPr>
            <p:cNvSpPr/>
            <p:nvPr/>
          </p:nvSpPr>
          <p:spPr>
            <a:xfrm>
              <a:off x="1792358" y="2785276"/>
              <a:ext cx="1611242" cy="694902"/>
            </a:xfrm>
            <a:prstGeom prst="roundRect">
              <a:avLst/>
            </a:prstGeom>
            <a:solidFill>
              <a:srgbClr val="8C1844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94B1F7A-79E8-109C-FCE0-E50FB8C542B9}"/>
                </a:ext>
              </a:extLst>
            </p:cNvPr>
            <p:cNvSpPr txBox="1"/>
            <p:nvPr/>
          </p:nvSpPr>
          <p:spPr>
            <a:xfrm>
              <a:off x="1392310" y="2084313"/>
              <a:ext cx="2647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8C184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Sub-</a:t>
              </a:r>
              <a:r>
                <a:rPr lang="en-US" sz="2400" dirty="0" err="1">
                  <a:solidFill>
                    <a:srgbClr val="8C184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eikonal</a:t>
              </a:r>
              <a:r>
                <a:rPr lang="en-US" sz="2400" dirty="0">
                  <a:solidFill>
                    <a:srgbClr val="8C1844"/>
                  </a:solidFill>
                  <a:latin typeface="Cambria" panose="02040503050406030204" pitchFamily="18" charset="0"/>
                  <a:ea typeface="Cambria" panose="02040503050406030204" pitchFamily="18" charset="0"/>
                </a:rPr>
                <a:t> vertex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FE88A3E-D2DE-D1AE-10C7-7CC1A6E493E9}"/>
                </a:ext>
              </a:extLst>
            </p:cNvPr>
            <p:cNvSpPr/>
            <p:nvPr/>
          </p:nvSpPr>
          <p:spPr>
            <a:xfrm>
              <a:off x="7079637" y="2778869"/>
              <a:ext cx="557278" cy="694902"/>
            </a:xfrm>
            <a:prstGeom prst="roundRect">
              <a:avLst/>
            </a:prstGeom>
            <a:solidFill>
              <a:srgbClr val="006C76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90CA450E-B17F-7E1B-CE12-8F24B1E284F0}"/>
                </a:ext>
              </a:extLst>
            </p:cNvPr>
            <p:cNvSpPr/>
            <p:nvPr/>
          </p:nvSpPr>
          <p:spPr>
            <a:xfrm>
              <a:off x="10723449" y="2785276"/>
              <a:ext cx="565875" cy="688495"/>
            </a:xfrm>
            <a:prstGeom prst="roundRect">
              <a:avLst/>
            </a:prstGeom>
            <a:solidFill>
              <a:srgbClr val="7C439A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8FC2BEA-A39F-47E9-9230-3941E2D3E74C}"/>
              </a:ext>
            </a:extLst>
          </p:cNvPr>
          <p:cNvGrpSpPr/>
          <p:nvPr/>
        </p:nvGrpSpPr>
        <p:grpSpPr>
          <a:xfrm>
            <a:off x="154005" y="1148198"/>
            <a:ext cx="7911966" cy="1782107"/>
            <a:chOff x="154005" y="1148198"/>
            <a:chExt cx="7911966" cy="1782107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484E0336-4C3F-B57F-A786-724F9FFA3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35105"/>
            <a:stretch/>
          </p:blipFill>
          <p:spPr>
            <a:xfrm>
              <a:off x="154005" y="1148198"/>
              <a:ext cx="7911966" cy="909026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77CBA47-52DF-A629-FFB3-768A4241BC24}"/>
                </a:ext>
              </a:extLst>
            </p:cNvPr>
            <p:cNvSpPr/>
            <p:nvPr/>
          </p:nvSpPr>
          <p:spPr>
            <a:xfrm>
              <a:off x="6853187" y="1376538"/>
              <a:ext cx="1130853" cy="525355"/>
            </a:xfrm>
            <a:prstGeom prst="roundRect">
              <a:avLst/>
            </a:prstGeom>
            <a:solidFill>
              <a:srgbClr val="F299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27D4ABE-95A2-6026-8A9A-2AA8023DDC72}"/>
                </a:ext>
              </a:extLst>
            </p:cNvPr>
            <p:cNvGrpSpPr/>
            <p:nvPr/>
          </p:nvGrpSpPr>
          <p:grpSpPr>
            <a:xfrm>
              <a:off x="3785937" y="2021279"/>
              <a:ext cx="4280034" cy="909026"/>
              <a:chOff x="8065971" y="3333133"/>
              <a:chExt cx="4280034" cy="909026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968D8660-2CC8-6083-19BA-3A184A259D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64895"/>
              <a:stretch/>
            </p:blipFill>
            <p:spPr>
              <a:xfrm>
                <a:off x="8065971" y="3333133"/>
                <a:ext cx="4280034" cy="909026"/>
              </a:xfrm>
              <a:prstGeom prst="rect">
                <a:avLst/>
              </a:prstGeom>
            </p:spPr>
          </p:pic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EDA395AD-5D20-5E76-E0B2-3DC0611652D6}"/>
                  </a:ext>
                </a:extLst>
              </p:cNvPr>
              <p:cNvSpPr/>
              <p:nvPr/>
            </p:nvSpPr>
            <p:spPr>
              <a:xfrm>
                <a:off x="10626290" y="3558250"/>
                <a:ext cx="1501542" cy="525355"/>
              </a:xfrm>
              <a:prstGeom prst="roundRect">
                <a:avLst/>
              </a:prstGeom>
              <a:solidFill>
                <a:srgbClr val="F29900">
                  <a:alpha val="3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98ED9821-3A3E-AC34-242C-D3422D0C0C94}"/>
              </a:ext>
            </a:extLst>
          </p:cNvPr>
          <p:cNvGrpSpPr/>
          <p:nvPr/>
        </p:nvGrpSpPr>
        <p:grpSpPr>
          <a:xfrm>
            <a:off x="8359299" y="840119"/>
            <a:ext cx="3662793" cy="2447372"/>
            <a:chOff x="6081239" y="771507"/>
            <a:chExt cx="3662793" cy="2447372"/>
          </a:xfrm>
        </p:grpSpPr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B715222D-08B0-BA8C-7F5C-893BABC066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817" t="27149"/>
            <a:stretch/>
          </p:blipFill>
          <p:spPr>
            <a:xfrm>
              <a:off x="6081239" y="771507"/>
              <a:ext cx="3662793" cy="2447372"/>
            </a:xfrm>
            <a:prstGeom prst="rect">
              <a:avLst/>
            </a:prstGeom>
          </p:spPr>
        </p:pic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F5D9D36E-E189-4693-EA21-2EC1633D3E5A}"/>
                </a:ext>
              </a:extLst>
            </p:cNvPr>
            <p:cNvGrpSpPr/>
            <p:nvPr/>
          </p:nvGrpSpPr>
          <p:grpSpPr>
            <a:xfrm>
              <a:off x="8184111" y="1994551"/>
              <a:ext cx="1399935" cy="284335"/>
              <a:chOff x="9418320" y="1552926"/>
              <a:chExt cx="1399935" cy="284335"/>
            </a:xfrm>
          </p:grpSpPr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51A004B0-DF89-F336-FD19-2D4EDA196592}"/>
                  </a:ext>
                </a:extLst>
              </p:cNvPr>
              <p:cNvCxnSpPr/>
              <p:nvPr/>
            </p:nvCxnSpPr>
            <p:spPr>
              <a:xfrm>
                <a:off x="9418320" y="1552926"/>
                <a:ext cx="1146517" cy="0"/>
              </a:xfrm>
              <a:prstGeom prst="straightConnector1">
                <a:avLst/>
              </a:prstGeom>
              <a:ln w="31750">
                <a:solidFill>
                  <a:srgbClr val="8C0B42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D01EC303-D7F2-6D22-A586-38A577F6A2A8}"/>
                  </a:ext>
                </a:extLst>
              </p:cNvPr>
              <p:cNvCxnSpPr/>
              <p:nvPr/>
            </p:nvCxnSpPr>
            <p:spPr>
              <a:xfrm>
                <a:off x="9418320" y="1837261"/>
                <a:ext cx="1146517" cy="0"/>
              </a:xfrm>
              <a:prstGeom prst="straightConnector1">
                <a:avLst/>
              </a:prstGeom>
              <a:ln w="31750">
                <a:solidFill>
                  <a:srgbClr val="8C0B42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E128471F-22F2-9668-E4FF-BB084F15B317}"/>
                  </a:ext>
                </a:extLst>
              </p:cNvPr>
              <p:cNvCxnSpPr/>
              <p:nvPr/>
            </p:nvCxnSpPr>
            <p:spPr>
              <a:xfrm>
                <a:off x="9671738" y="1696584"/>
                <a:ext cx="1146517" cy="0"/>
              </a:xfrm>
              <a:prstGeom prst="straightConnector1">
                <a:avLst/>
              </a:prstGeom>
              <a:ln w="31750">
                <a:solidFill>
                  <a:srgbClr val="8C0B42"/>
                </a:solidFill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D2E56C04-DA27-FB4C-0CEC-E11030796F8E}"/>
              </a:ext>
            </a:extLst>
          </p:cNvPr>
          <p:cNvSpPr txBox="1"/>
          <p:nvPr/>
        </p:nvSpPr>
        <p:spPr>
          <a:xfrm>
            <a:off x="301584" y="3395782"/>
            <a:ext cx="115605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The leading (linear) flow-dependent correction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skews the jet distribution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preferentially </a:t>
            </a:r>
            <a:r>
              <a:rPr lang="en-US" sz="2400" b="1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along the direction of the flow velocity</a:t>
            </a:r>
            <a:r>
              <a:rPr lang="en-US" sz="2400" dirty="0">
                <a:solidFill>
                  <a:srgbClr val="8C0B4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A5887FD-D14A-5816-F408-6831DBD3CA39}"/>
              </a:ext>
            </a:extLst>
          </p:cNvPr>
          <p:cNvSpPr/>
          <p:nvPr/>
        </p:nvSpPr>
        <p:spPr>
          <a:xfrm>
            <a:off x="154005" y="2847028"/>
            <a:ext cx="39054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Sadofyev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MDS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n-US" sz="1200" i="1" dirty="0" err="1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Vitev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  Phys. Rev. </a:t>
            </a:r>
            <a:r>
              <a:rPr lang="en-US" sz="1200" b="1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D104</a:t>
            </a:r>
            <a:r>
              <a:rPr lang="en-US" sz="1200" i="1" dirty="0">
                <a:solidFill>
                  <a:srgbClr val="7C439A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(2021)</a:t>
            </a:r>
          </a:p>
        </p:txBody>
      </p:sp>
    </p:spTree>
    <p:extLst>
      <p:ext uri="{BB962C8B-B14F-4D97-AF65-F5344CB8AC3E}">
        <p14:creationId xmlns:p14="http://schemas.microsoft.com/office/powerpoint/2010/main" val="14524492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.9854"/>
  <p:tag name="ORIGINALWIDTH" val="1318.335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tigercyan{&#10;\mathbf{&#10;p + p \rightarrow \mathrm{jet}_1 + \mathrm{jet}_2 + X&#10;}&#10;}&#10;%&#10;\end{align*}&#10;\end{document}"/>
  <p:tag name="IGUANATEXSIZE" val="20"/>
  <p:tag name="IGUANATEXCURSOR" val="61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8.4852"/>
  <p:tag name="ORIGINALWIDTH" val="905.8868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theta - \alpha \sim \, e^{- t/\tau_{attr}}&#10;%&#10;\end{align*}&#10;\end{document}"/>
  <p:tag name="IGUANATEXSIZE" val="20"/>
  <p:tag name="IGUANATEXCURSOR" val="56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7.7315"/>
  <p:tag name="ORIGINALWIDTH" val="1190.10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(\alpha + \pi) - \theta \sim \, e^{+ t/\tau_{rep}}&#10;%&#10;\end{align*}&#10;\end{document}"/>
  <p:tag name="IGUANATEXSIZE" val="20"/>
  <p:tag name="IGUANATEXCURSOR" val="58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2.216"/>
  <p:tag name="ORIGINALWIDTH" val="720.6599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frac{\tau_{rep}}{\tau_{attr}} = \frac{1 + u}{1 - u}&#10;%&#10;\end{align*}&#10;\end{document}"/>
  <p:tag name="IGUANATEXSIZE" val="20"/>
  <p:tag name="IGUANATEXCURSOR" val="5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2254.968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T(x,y) = T_0 \, \exp\left(-\frac{x^2}{2 W^2} \right) \, \exp\left(-\frac{y^2}{2 H^2} \right)&#10;%&#10;\end{align*}&#10;\end{document}"/>
  <p:tag name="IGUANATEXSIZE" val="20"/>
  <p:tag name="IGUANATEXCURSOR" val="62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19.6851"/>
  <p:tag name="ORIGINALWIDTH" val="3429.32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vec{u} (x,y) &amp;\propto - \vec{\nabla}T&#10;\\&#10;&amp;= u_0 \sqrt{H W} &#10;\left( \frac{x}{W^2} \hat{i} + &#10;\frac{y}{H^2} \hat{j} \right) \, &#10;\exp\left(-\frac{x^2}{2 W^2} \right) \, &#10;\exp\left(-\frac{y^2}{2 H^2} \right)&#10;%&#10;\end{align*}&#10;\end{document}"/>
  <p:tag name="IGUANATEXSIZE" val="20"/>
  <p:tag name="IGUANATEXCURSOR" val="73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19.6851"/>
  <p:tag name="ORIGINALWIDTH" val="3429.32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vec{u} (x,y) &amp;\propto - \vec{\nabla}T&#10;\\&#10;&amp;= u_0 \sqrt{H W} &#10;\left( \frac{x}{W^2} \hat{i} + &#10;\frac{y}{H^2} \hat{j} \right) \, &#10;\exp\left(-\frac{x^2}{2 W^2} \right) \, &#10;\exp\left(-\frac{y^2}{2 H^2} \right)&#10;%&#10;\end{align*}&#10;\end{document}"/>
  <p:tag name="IGUANATEXSIZE" val="20"/>
  <p:tag name="IGUANATEXCURSOR" val="73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8.459"/>
  <p:tag name="ORIGINALWIDTH" val="1427.821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frac{1}{\ell_f} = \frac{ (\vec{k}_\bot - x \vec{p}_\bot)^2 + x^2 m^2 }{2 x (1-x) E}&#10;%&#10;\end{align*}&#10;\end{document}"/>
  <p:tag name="IGUANATEXSIZE" val="20"/>
  <p:tag name="IGUANATEXCURSOR" val="59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4.73937"/>
  <p:tag name="ORIGINALWIDTH" val="91.48859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tigerred{E}&#10;%&#10;\end{align*}&#10;\end{document}"/>
  <p:tag name="IGUANATEXSIZE" val="20"/>
  <p:tag name="IGUANATEXCURSOR" val="55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325.4593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tigerred{\mu \sim T}&#10;%&#10;\end{align*}&#10;\end{document}"/>
  <p:tag name="IGUANATEXSIZE" val="20"/>
  <p:tag name="IGUANATEXCURSOR" val="56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23.9595"/>
  <p:tag name="ORIGINALWIDTH" val="1948.256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v(\vec{x}_i , \vec{q}) = \frac{ - g^2 }{\vec{q}^2 + \mu^2 - \left( \vec{u}(\vec{x}_i) \cdot \vec{q} \right)^2 - i \epsilon}&#10;%&#10;\end{align*}&#10;\end{document}"/>
  <p:tag name="IGUANATEXSIZE" val="20"/>
  <p:tag name="IGUANATEXCURSOR" val="66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848.1439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p_s^\mu = \gamma M (1, \vec{u})^\mu&#10;%&#10;\end{align*}&#10;\end{document}"/>
  <p:tag name="IGUANATEXSIZE" val="20"/>
  <p:tag name="IGUANATEXCURSOR" val="55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6.2167"/>
  <p:tag name="ORIGINALWIDTH" val="3253.093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g \, A^{\mu a}_\mathrm{ext} (q) = \sum_i &#10;e^{i q \cdot x_i}&#10;    t_i^a \:\: u^\mu (\vec{x}_i) \:\: &#10;    v (\vec{x}_i , \vec{q}) \:\: &#10;    (2\pi) \, \delta\left( q^0 - \vec{u}(\vec{x}_i) \cdot \vec{q} \right)&#10;%&#10;\end{align*}&#10;\end{document}"/>
  <p:tag name="IGUANATEXSIZE" val="20"/>
  <p:tag name="IGUANATEXCURSOR" val="67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8.9839"/>
  <p:tag name="ORIGINALWIDTH" val="1046.119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theta_{max} = \alpha \pm \cos^{-1} u&#10;%&#10;\end{align*}&#10;\end{document}"/>
  <p:tag name="IGUANATEXSIZE" val="20"/>
  <p:tag name="IGUANATEXCURSOR" val="57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2118"/>
  <p:tag name="ORIGINALWIDTH" val="1942.257"/>
  <p:tag name="LATEXADDIN" val="\documentclass{article}&#10;\usepackage{amsmath}&#10;\usepackage{xcolor}&#10;\pagestyle{empty}&#10;\definecolor{tigerbrown}{RGB}{112,76,66}&#10;\definecolor{tigerorange}{RGB}{223,128,42}&#10;\definecolor{tigerred}{RGB}{187,46,7}&#10;\definecolor{tigerblue}{RGB}{78,156,203}&#10;\definecolor{tigercyan}{RGB}{35,197,214}&#10;\newcommand{\tigerbrown}{\color{tigerbrown}}&#10;\newcommand{\tigerorange}{\color{tigerorange}}&#10;\newcommand{\tigerred}{\color{tigerred}}&#10;\newcommand{\tigerblue}{\color{tigerblue}}&#10;\newcommand{\tigercyan}{\color{tigercyan}}&#10;\begin{document}&#10;\begin{align*}&#10;%&#10;\frac{ d \langle\theta\rangle}{d t} &#10;= \frac{3}{\lambda} &#10;\frac{u \sin(\langle\theta\rangle - \alpha)}{1 - u \cos(\langle\theta\rangle - \alpha)}&#10;\frac{\mu^2}{E^2}\ln{\frac{E}{\mu}}&#10;%&#10;\end{align*}&#10;\end{document}"/>
  <p:tag name="IGUANATEXSIZE" val="20"/>
  <p:tag name="IGUANATEXCURSOR" val="65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2221</TotalTime>
  <Words>1679</Words>
  <Application>Microsoft Office PowerPoint</Application>
  <PresentationFormat>Widescreen</PresentationFormat>
  <Paragraphs>241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Cambria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Sievert</dc:creator>
  <cp:lastModifiedBy>Matthew Sievert</cp:lastModifiedBy>
  <cp:revision>33</cp:revision>
  <dcterms:created xsi:type="dcterms:W3CDTF">2018-10-12T18:08:56Z</dcterms:created>
  <dcterms:modified xsi:type="dcterms:W3CDTF">2025-01-08T04:04:53Z</dcterms:modified>
</cp:coreProperties>
</file>