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7"/>
  </p:notesMasterIdLst>
  <p:sldIdLst>
    <p:sldId id="256" r:id="rId2"/>
    <p:sldId id="395" r:id="rId3"/>
    <p:sldId id="511" r:id="rId4"/>
    <p:sldId id="403" r:id="rId5"/>
    <p:sldId id="266" r:id="rId6"/>
    <p:sldId id="302" r:id="rId7"/>
    <p:sldId id="503" r:id="rId8"/>
    <p:sldId id="412" r:id="rId9"/>
    <p:sldId id="411" r:id="rId10"/>
    <p:sldId id="425" r:id="rId11"/>
    <p:sldId id="504" r:id="rId12"/>
    <p:sldId id="428" r:id="rId13"/>
    <p:sldId id="427" r:id="rId14"/>
    <p:sldId id="409" r:id="rId15"/>
    <p:sldId id="433" r:id="rId16"/>
    <p:sldId id="434" r:id="rId17"/>
    <p:sldId id="438" r:id="rId18"/>
    <p:sldId id="435" r:id="rId19"/>
    <p:sldId id="437" r:id="rId20"/>
    <p:sldId id="439" r:id="rId21"/>
    <p:sldId id="440" r:id="rId22"/>
    <p:sldId id="441" r:id="rId23"/>
    <p:sldId id="365" r:id="rId24"/>
    <p:sldId id="417" r:id="rId25"/>
    <p:sldId id="430" r:id="rId26"/>
    <p:sldId id="377" r:id="rId27"/>
    <p:sldId id="384" r:id="rId28"/>
    <p:sldId id="506" r:id="rId29"/>
    <p:sldId id="273" r:id="rId30"/>
    <p:sldId id="378" r:id="rId31"/>
    <p:sldId id="385" r:id="rId32"/>
    <p:sldId id="374" r:id="rId33"/>
    <p:sldId id="510" r:id="rId34"/>
    <p:sldId id="371" r:id="rId35"/>
    <p:sldId id="463" r:id="rId36"/>
    <p:sldId id="507" r:id="rId37"/>
    <p:sldId id="464" r:id="rId38"/>
    <p:sldId id="465" r:id="rId39"/>
    <p:sldId id="512" r:id="rId40"/>
    <p:sldId id="509" r:id="rId41"/>
    <p:sldId id="505" r:id="rId42"/>
    <p:sldId id="466" r:id="rId43"/>
    <p:sldId id="310" r:id="rId44"/>
    <p:sldId id="311" r:id="rId45"/>
    <p:sldId id="327"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24"/>
    <p:restoredTop sz="96327"/>
  </p:normalViewPr>
  <p:slideViewPr>
    <p:cSldViewPr snapToGrid="0" snapToObjects="1">
      <p:cViewPr>
        <p:scale>
          <a:sx n="126" d="100"/>
          <a:sy n="126" d="100"/>
        </p:scale>
        <p:origin x="984" y="8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FE2DEF-558E-C04B-BB3E-AB2B97104D2B}" type="datetimeFigureOut">
              <a:rPr lang="en-US" smtClean="0"/>
              <a:t>1/6/25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EB4C65-59DD-AB4E-B296-75CAA9371F03}" type="slidenum">
              <a:rPr lang="en-US" smtClean="0"/>
              <a:t>‹#›</a:t>
            </a:fld>
            <a:endParaRPr lang="en-US"/>
          </a:p>
        </p:txBody>
      </p:sp>
    </p:spTree>
    <p:extLst>
      <p:ext uri="{BB962C8B-B14F-4D97-AF65-F5344CB8AC3E}">
        <p14:creationId xmlns:p14="http://schemas.microsoft.com/office/powerpoint/2010/main" val="2724399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the probability of this process happening it proportional to these terms here, and don’t be alarmed, we really only want to keep track of one of them</a:t>
            </a:r>
          </a:p>
        </p:txBody>
      </p:sp>
      <p:sp>
        <p:nvSpPr>
          <p:cNvPr id="4" name="Slide Number Placeholder 3"/>
          <p:cNvSpPr>
            <a:spLocks noGrp="1"/>
          </p:cNvSpPr>
          <p:nvPr>
            <p:ph type="sldNum" sz="quarter" idx="5"/>
          </p:nvPr>
        </p:nvSpPr>
        <p:spPr/>
        <p:txBody>
          <a:bodyPr/>
          <a:lstStyle/>
          <a:p>
            <a:fld id="{79EB4C65-59DD-AB4E-B296-75CAA9371F03}" type="slidenum">
              <a:rPr lang="en-US" smtClean="0"/>
              <a:t>2</a:t>
            </a:fld>
            <a:endParaRPr lang="en-US"/>
          </a:p>
        </p:txBody>
      </p:sp>
    </p:spTree>
    <p:extLst>
      <p:ext uri="{BB962C8B-B14F-4D97-AF65-F5344CB8AC3E}">
        <p14:creationId xmlns:p14="http://schemas.microsoft.com/office/powerpoint/2010/main" val="14149468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then once we have these coefficients and we determine the amplitude of the flow signal, we can subtract the the underlying event correlation, which leaves us with</a:t>
            </a:r>
          </a:p>
        </p:txBody>
      </p:sp>
      <p:sp>
        <p:nvSpPr>
          <p:cNvPr id="4" name="Slide Number Placeholder 3"/>
          <p:cNvSpPr>
            <a:spLocks noGrp="1"/>
          </p:cNvSpPr>
          <p:nvPr>
            <p:ph type="sldNum" sz="quarter" idx="5"/>
          </p:nvPr>
        </p:nvSpPr>
        <p:spPr/>
        <p:txBody>
          <a:bodyPr/>
          <a:lstStyle/>
          <a:p>
            <a:fld id="{549282B6-B163-4343-8628-D355D617DD34}" type="slidenum">
              <a:rPr lang="en-US" smtClean="0"/>
              <a:t>23</a:t>
            </a:fld>
            <a:endParaRPr lang="en-US"/>
          </a:p>
        </p:txBody>
      </p:sp>
    </p:spTree>
    <p:extLst>
      <p:ext uri="{BB962C8B-B14F-4D97-AF65-F5344CB8AC3E}">
        <p14:creationId xmlns:p14="http://schemas.microsoft.com/office/powerpoint/2010/main" val="29266853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then once we have these coefficients and we determine the amplitude of the flow signal, we can subtract the the underlying event correlation, which leaves us with</a:t>
            </a:r>
          </a:p>
        </p:txBody>
      </p:sp>
      <p:sp>
        <p:nvSpPr>
          <p:cNvPr id="4" name="Slide Number Placeholder 3"/>
          <p:cNvSpPr>
            <a:spLocks noGrp="1"/>
          </p:cNvSpPr>
          <p:nvPr>
            <p:ph type="sldNum" sz="quarter" idx="5"/>
          </p:nvPr>
        </p:nvSpPr>
        <p:spPr/>
        <p:txBody>
          <a:bodyPr/>
          <a:lstStyle/>
          <a:p>
            <a:fld id="{549282B6-B163-4343-8628-D355D617DD34}" type="slidenum">
              <a:rPr lang="en-US" smtClean="0"/>
              <a:t>24</a:t>
            </a:fld>
            <a:endParaRPr lang="en-US"/>
          </a:p>
        </p:txBody>
      </p:sp>
    </p:spTree>
    <p:extLst>
      <p:ext uri="{BB962C8B-B14F-4D97-AF65-F5344CB8AC3E}">
        <p14:creationId xmlns:p14="http://schemas.microsoft.com/office/powerpoint/2010/main" val="3508387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and these </a:t>
            </a:r>
            <a:r>
              <a:rPr lang="en-US" dirty="0" err="1"/>
              <a:t>vn</a:t>
            </a:r>
            <a:r>
              <a:rPr lang="en-US" dirty="0"/>
              <a:t> values which quantify the relative strength of each of the harmonics. There’s a </a:t>
            </a:r>
            <a:r>
              <a:rPr lang="en-US" dirty="0" err="1"/>
              <a:t>v_n</a:t>
            </a:r>
            <a:r>
              <a:rPr lang="en-US" dirty="0"/>
              <a:t> here for the trigger species and the associate hadrons as a whole. Taking these </a:t>
            </a:r>
            <a:r>
              <a:rPr lang="en-US" dirty="0" err="1"/>
              <a:t>v_n</a:t>
            </a:r>
            <a:r>
              <a:rPr lang="en-US" dirty="0"/>
              <a:t> values as high as they go is very important to characterizing the shape of the background in phi space, which is where our measurement is, so we care a lot about these coefficients</a:t>
            </a:r>
          </a:p>
        </p:txBody>
      </p:sp>
      <p:sp>
        <p:nvSpPr>
          <p:cNvPr id="4" name="Slide Number Placeholder 3"/>
          <p:cNvSpPr>
            <a:spLocks noGrp="1"/>
          </p:cNvSpPr>
          <p:nvPr>
            <p:ph type="sldNum" sz="quarter" idx="5"/>
          </p:nvPr>
        </p:nvSpPr>
        <p:spPr/>
        <p:txBody>
          <a:bodyPr/>
          <a:lstStyle/>
          <a:p>
            <a:fld id="{549282B6-B163-4343-8628-D355D617DD34}" type="slidenum">
              <a:rPr lang="en-US" smtClean="0"/>
              <a:t>25</a:t>
            </a:fld>
            <a:endParaRPr lang="en-US"/>
          </a:p>
        </p:txBody>
      </p:sp>
    </p:spTree>
    <p:extLst>
      <p:ext uri="{BB962C8B-B14F-4D97-AF65-F5344CB8AC3E}">
        <p14:creationId xmlns:p14="http://schemas.microsoft.com/office/powerpoint/2010/main" val="2935813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remember, because we’re looking at particle correlated to a jet proxy, what we’re really teasing out here is modification to the jet fragmentation function</a:t>
            </a:r>
          </a:p>
        </p:txBody>
      </p:sp>
      <p:sp>
        <p:nvSpPr>
          <p:cNvPr id="4" name="Slide Number Placeholder 3"/>
          <p:cNvSpPr>
            <a:spLocks noGrp="1"/>
          </p:cNvSpPr>
          <p:nvPr>
            <p:ph type="sldNum" sz="quarter" idx="5"/>
          </p:nvPr>
        </p:nvSpPr>
        <p:spPr/>
        <p:txBody>
          <a:bodyPr/>
          <a:lstStyle/>
          <a:p>
            <a:fld id="{79EB4C65-59DD-AB4E-B296-75CAA9371F03}" type="slidenum">
              <a:rPr lang="en-US" smtClean="0"/>
              <a:t>27</a:t>
            </a:fld>
            <a:endParaRPr lang="en-US"/>
          </a:p>
        </p:txBody>
      </p:sp>
    </p:spTree>
    <p:extLst>
      <p:ext uri="{BB962C8B-B14F-4D97-AF65-F5344CB8AC3E}">
        <p14:creationId xmlns:p14="http://schemas.microsoft.com/office/powerpoint/2010/main" val="2038110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424BE3-96CA-8918-9F57-0584B81AC9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E695B4-B578-0534-CADC-783573084E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779E0F-1244-7216-E0C8-8061FEC617E2}"/>
              </a:ext>
            </a:extLst>
          </p:cNvPr>
          <p:cNvSpPr>
            <a:spLocks noGrp="1"/>
          </p:cNvSpPr>
          <p:nvPr>
            <p:ph type="body" idx="1"/>
          </p:nvPr>
        </p:nvSpPr>
        <p:spPr/>
        <p:txBody>
          <a:bodyPr/>
          <a:lstStyle/>
          <a:p>
            <a:r>
              <a:rPr lang="en-US" dirty="0"/>
              <a:t>And remember, because we’re looking at particle correlated to a jet proxy, what we’re really teasing out here is modification to the jet fragmentation function</a:t>
            </a:r>
          </a:p>
        </p:txBody>
      </p:sp>
      <p:sp>
        <p:nvSpPr>
          <p:cNvPr id="4" name="Slide Number Placeholder 3">
            <a:extLst>
              <a:ext uri="{FF2B5EF4-FFF2-40B4-BE49-F238E27FC236}">
                <a16:creationId xmlns:a16="http://schemas.microsoft.com/office/drawing/2014/main" id="{E00C1E17-65D2-13F8-99F7-FBA93E1EDFE6}"/>
              </a:ext>
            </a:extLst>
          </p:cNvPr>
          <p:cNvSpPr>
            <a:spLocks noGrp="1"/>
          </p:cNvSpPr>
          <p:nvPr>
            <p:ph type="sldNum" sz="quarter" idx="5"/>
          </p:nvPr>
        </p:nvSpPr>
        <p:spPr/>
        <p:txBody>
          <a:bodyPr/>
          <a:lstStyle/>
          <a:p>
            <a:fld id="{79EB4C65-59DD-AB4E-B296-75CAA9371F03}" type="slidenum">
              <a:rPr lang="en-US" smtClean="0"/>
              <a:t>28</a:t>
            </a:fld>
            <a:endParaRPr lang="en-US"/>
          </a:p>
        </p:txBody>
      </p:sp>
    </p:spTree>
    <p:extLst>
      <p:ext uri="{BB962C8B-B14F-4D97-AF65-F5344CB8AC3E}">
        <p14:creationId xmlns:p14="http://schemas.microsoft.com/office/powerpoint/2010/main" val="7548221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EB4C65-59DD-AB4E-B296-75CAA9371F03}" type="slidenum">
              <a:rPr lang="en-US" smtClean="0"/>
              <a:t>29</a:t>
            </a:fld>
            <a:endParaRPr lang="en-US"/>
          </a:p>
        </p:txBody>
      </p:sp>
    </p:spTree>
    <p:extLst>
      <p:ext uri="{BB962C8B-B14F-4D97-AF65-F5344CB8AC3E}">
        <p14:creationId xmlns:p14="http://schemas.microsoft.com/office/powerpoint/2010/main" val="40686219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we can look at changes in the differential yields as well</a:t>
            </a:r>
          </a:p>
        </p:txBody>
      </p:sp>
      <p:sp>
        <p:nvSpPr>
          <p:cNvPr id="4" name="Slide Number Placeholder 3"/>
          <p:cNvSpPr>
            <a:spLocks noGrp="1"/>
          </p:cNvSpPr>
          <p:nvPr>
            <p:ph type="sldNum" sz="quarter" idx="5"/>
          </p:nvPr>
        </p:nvSpPr>
        <p:spPr/>
        <p:txBody>
          <a:bodyPr/>
          <a:lstStyle/>
          <a:p>
            <a:fld id="{79EB4C65-59DD-AB4E-B296-75CAA9371F03}" type="slidenum">
              <a:rPr lang="en-US" smtClean="0"/>
              <a:t>31</a:t>
            </a:fld>
            <a:endParaRPr lang="en-US"/>
          </a:p>
        </p:txBody>
      </p:sp>
    </p:spTree>
    <p:extLst>
      <p:ext uri="{BB962C8B-B14F-4D97-AF65-F5344CB8AC3E}">
        <p14:creationId xmlns:p14="http://schemas.microsoft.com/office/powerpoint/2010/main" val="2801241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we can look at high momentum associate hadrons, and we see a suppression in their yield, and we see that this suppression is most intense about the jet core, very close to pi. And so this is all very cool and such, but in a broader sense, what do we want from this measurement?</a:t>
            </a:r>
          </a:p>
        </p:txBody>
      </p:sp>
      <p:sp>
        <p:nvSpPr>
          <p:cNvPr id="4" name="Slide Number Placeholder 3"/>
          <p:cNvSpPr>
            <a:spLocks noGrp="1"/>
          </p:cNvSpPr>
          <p:nvPr>
            <p:ph type="sldNum" sz="quarter" idx="5"/>
          </p:nvPr>
        </p:nvSpPr>
        <p:spPr/>
        <p:txBody>
          <a:bodyPr/>
          <a:lstStyle/>
          <a:p>
            <a:fld id="{79EB4C65-59DD-AB4E-B296-75CAA9371F03}" type="slidenum">
              <a:rPr lang="en-US" smtClean="0"/>
              <a:t>32</a:t>
            </a:fld>
            <a:endParaRPr lang="en-US"/>
          </a:p>
        </p:txBody>
      </p:sp>
    </p:spTree>
    <p:extLst>
      <p:ext uri="{BB962C8B-B14F-4D97-AF65-F5344CB8AC3E}">
        <p14:creationId xmlns:p14="http://schemas.microsoft.com/office/powerpoint/2010/main" val="2956345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8A9057-FC09-0667-E2CA-BA8D59732A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11B8E8-F8D3-D47E-B448-603D62EB06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10FDC3-142A-9274-2AE4-8C89991A24FA}"/>
              </a:ext>
            </a:extLst>
          </p:cNvPr>
          <p:cNvSpPr>
            <a:spLocks noGrp="1"/>
          </p:cNvSpPr>
          <p:nvPr>
            <p:ph type="body" idx="1"/>
          </p:nvPr>
        </p:nvSpPr>
        <p:spPr/>
        <p:txBody>
          <a:bodyPr/>
          <a:lstStyle/>
          <a:p>
            <a:r>
              <a:rPr lang="en-US" dirty="0"/>
              <a:t>Similarly, we can look at high momentum associate hadrons, and we see a suppression in their yield, and we see that this suppression is most intense about the jet core, very close to pi. And so this is all very cool and such, but in a broader sense, what do we want from this measurement?</a:t>
            </a:r>
          </a:p>
        </p:txBody>
      </p:sp>
      <p:sp>
        <p:nvSpPr>
          <p:cNvPr id="4" name="Slide Number Placeholder 3">
            <a:extLst>
              <a:ext uri="{FF2B5EF4-FFF2-40B4-BE49-F238E27FC236}">
                <a16:creationId xmlns:a16="http://schemas.microsoft.com/office/drawing/2014/main" id="{2BC39605-6411-6E30-BFB6-3907C8D2C482}"/>
              </a:ext>
            </a:extLst>
          </p:cNvPr>
          <p:cNvSpPr>
            <a:spLocks noGrp="1"/>
          </p:cNvSpPr>
          <p:nvPr>
            <p:ph type="sldNum" sz="quarter" idx="5"/>
          </p:nvPr>
        </p:nvSpPr>
        <p:spPr/>
        <p:txBody>
          <a:bodyPr/>
          <a:lstStyle/>
          <a:p>
            <a:fld id="{79EB4C65-59DD-AB4E-B296-75CAA9371F03}" type="slidenum">
              <a:rPr lang="en-US" smtClean="0"/>
              <a:t>33</a:t>
            </a:fld>
            <a:endParaRPr lang="en-US"/>
          </a:p>
        </p:txBody>
      </p:sp>
    </p:spTree>
    <p:extLst>
      <p:ext uri="{BB962C8B-B14F-4D97-AF65-F5344CB8AC3E}">
        <p14:creationId xmlns:p14="http://schemas.microsoft.com/office/powerpoint/2010/main" val="3178292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there’s a relatively simple fix to that, and that’s to measure the D_AA, which is merely the difference between the two jet functions. The primary difference is that now our reference point is zero rather than 1. A positive DAA is an enhancement, and a negative DAA is a suppression. So here we’re looking again at low momentum associate hadrons, and like with the </a:t>
            </a:r>
            <a:r>
              <a:rPr lang="en-US" dirty="0" err="1"/>
              <a:t>iaa</a:t>
            </a:r>
            <a:r>
              <a:rPr lang="en-US" dirty="0"/>
              <a:t>, we see a marked enhancement in the away-side yield, but we can actually track how far this enhancement occurs, and it appears to go out as far as pi/2, the valley between the two jet peaks. </a:t>
            </a:r>
          </a:p>
        </p:txBody>
      </p:sp>
      <p:sp>
        <p:nvSpPr>
          <p:cNvPr id="4" name="Slide Number Placeholder 3"/>
          <p:cNvSpPr>
            <a:spLocks noGrp="1"/>
          </p:cNvSpPr>
          <p:nvPr>
            <p:ph type="sldNum" sz="quarter" idx="5"/>
          </p:nvPr>
        </p:nvSpPr>
        <p:spPr/>
        <p:txBody>
          <a:bodyPr/>
          <a:lstStyle/>
          <a:p>
            <a:fld id="{79EB4C65-59DD-AB4E-B296-75CAA9371F03}" type="slidenum">
              <a:rPr lang="en-US" smtClean="0"/>
              <a:t>34</a:t>
            </a:fld>
            <a:endParaRPr lang="en-US"/>
          </a:p>
        </p:txBody>
      </p:sp>
    </p:spTree>
    <p:extLst>
      <p:ext uri="{BB962C8B-B14F-4D97-AF65-F5344CB8AC3E}">
        <p14:creationId xmlns:p14="http://schemas.microsoft.com/office/powerpoint/2010/main" val="2813763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376135-A507-CF51-93AF-7EA699328C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DCE2F1-BAE8-9B99-D311-94D0D9DA57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DDDC24-00F1-1F97-007C-75585E2C83BF}"/>
              </a:ext>
            </a:extLst>
          </p:cNvPr>
          <p:cNvSpPr>
            <a:spLocks noGrp="1"/>
          </p:cNvSpPr>
          <p:nvPr>
            <p:ph type="body" idx="1"/>
          </p:nvPr>
        </p:nvSpPr>
        <p:spPr/>
        <p:txBody>
          <a:bodyPr/>
          <a:lstStyle/>
          <a:p>
            <a:r>
              <a:rPr lang="en-US" dirty="0"/>
              <a:t>Now, the probability of this process happening it proportional to these terms here, and don’t be alarmed, we really only want to keep track of one of them</a:t>
            </a:r>
          </a:p>
        </p:txBody>
      </p:sp>
      <p:sp>
        <p:nvSpPr>
          <p:cNvPr id="4" name="Slide Number Placeholder 3">
            <a:extLst>
              <a:ext uri="{FF2B5EF4-FFF2-40B4-BE49-F238E27FC236}">
                <a16:creationId xmlns:a16="http://schemas.microsoft.com/office/drawing/2014/main" id="{E1B816D8-99C5-2CEA-6799-492B62CF59DC}"/>
              </a:ext>
            </a:extLst>
          </p:cNvPr>
          <p:cNvSpPr>
            <a:spLocks noGrp="1"/>
          </p:cNvSpPr>
          <p:nvPr>
            <p:ph type="sldNum" sz="quarter" idx="5"/>
          </p:nvPr>
        </p:nvSpPr>
        <p:spPr/>
        <p:txBody>
          <a:bodyPr/>
          <a:lstStyle/>
          <a:p>
            <a:fld id="{79EB4C65-59DD-AB4E-B296-75CAA9371F03}" type="slidenum">
              <a:rPr lang="en-US" smtClean="0"/>
              <a:t>3</a:t>
            </a:fld>
            <a:endParaRPr lang="en-US"/>
          </a:p>
        </p:txBody>
      </p:sp>
    </p:spTree>
    <p:extLst>
      <p:ext uri="{BB962C8B-B14F-4D97-AF65-F5344CB8AC3E}">
        <p14:creationId xmlns:p14="http://schemas.microsoft.com/office/powerpoint/2010/main" val="36276505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we have </a:t>
            </a:r>
          </a:p>
        </p:txBody>
      </p:sp>
      <p:sp>
        <p:nvSpPr>
          <p:cNvPr id="4" name="Slide Number Placeholder 3"/>
          <p:cNvSpPr>
            <a:spLocks noGrp="1"/>
          </p:cNvSpPr>
          <p:nvPr>
            <p:ph type="sldNum" sz="quarter" idx="5"/>
          </p:nvPr>
        </p:nvSpPr>
        <p:spPr/>
        <p:txBody>
          <a:bodyPr/>
          <a:lstStyle/>
          <a:p>
            <a:fld id="{79EB4C65-59DD-AB4E-B296-75CAA9371F03}" type="slidenum">
              <a:rPr lang="en-US" smtClean="0"/>
              <a:t>43</a:t>
            </a:fld>
            <a:endParaRPr lang="en-US"/>
          </a:p>
        </p:txBody>
      </p:sp>
    </p:spTree>
    <p:extLst>
      <p:ext uri="{BB962C8B-B14F-4D97-AF65-F5344CB8AC3E}">
        <p14:creationId xmlns:p14="http://schemas.microsoft.com/office/powerpoint/2010/main" val="12516865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how does this modification occur at the partonic level? Well there are two primary mechanisms. One is interaction with the large internal color field that causes our partons to lose energy via soft gluon production like QED </a:t>
            </a:r>
            <a:r>
              <a:rPr lang="en-US" dirty="0" err="1"/>
              <a:t>brehmstrahlung</a:t>
            </a:r>
            <a:r>
              <a:rPr lang="en-US" dirty="0"/>
              <a:t>. And the other is via smaller scatterings withing the medium. That is to say our partons are simply bumping around and hitting other medium constituents. </a:t>
            </a:r>
          </a:p>
        </p:txBody>
      </p:sp>
      <p:sp>
        <p:nvSpPr>
          <p:cNvPr id="4" name="Slide Number Placeholder 3"/>
          <p:cNvSpPr>
            <a:spLocks noGrp="1"/>
          </p:cNvSpPr>
          <p:nvPr>
            <p:ph type="sldNum" sz="quarter" idx="5"/>
          </p:nvPr>
        </p:nvSpPr>
        <p:spPr/>
        <p:txBody>
          <a:bodyPr/>
          <a:lstStyle/>
          <a:p>
            <a:fld id="{79EB4C65-59DD-AB4E-B296-75CAA9371F03}" type="slidenum">
              <a:rPr lang="en-US" smtClean="0"/>
              <a:t>45</a:t>
            </a:fld>
            <a:endParaRPr lang="en-US"/>
          </a:p>
        </p:txBody>
      </p:sp>
    </p:spTree>
    <p:extLst>
      <p:ext uri="{BB962C8B-B14F-4D97-AF65-F5344CB8AC3E}">
        <p14:creationId xmlns:p14="http://schemas.microsoft.com/office/powerpoint/2010/main" val="3641454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EB4C65-59DD-AB4E-B296-75CAA9371F03}" type="slidenum">
              <a:rPr lang="en-US" smtClean="0"/>
              <a:t>4</a:t>
            </a:fld>
            <a:endParaRPr lang="en-US"/>
          </a:p>
        </p:txBody>
      </p:sp>
    </p:spTree>
    <p:extLst>
      <p:ext uri="{BB962C8B-B14F-4D97-AF65-F5344CB8AC3E}">
        <p14:creationId xmlns:p14="http://schemas.microsoft.com/office/powerpoint/2010/main" val="357343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of course you need very heavy duty machinery to do this. Namely particle colliders, or synchrotrons as they’re technically known. Here are the two most prominent experiments in the field today. On the left we have the relativistic heavy ion collider, or RHIC, on the left located at Brookhaven National Lab in Upton New York, and on the right we have the Large Hadron Collider, or LHC, which straddles the Franco-Swiss border . Today though, we’re going to focus solely on RHIC</a:t>
            </a:r>
          </a:p>
        </p:txBody>
      </p:sp>
      <p:sp>
        <p:nvSpPr>
          <p:cNvPr id="4" name="Slide Number Placeholder 3"/>
          <p:cNvSpPr>
            <a:spLocks noGrp="1"/>
          </p:cNvSpPr>
          <p:nvPr>
            <p:ph type="sldNum" sz="quarter" idx="5"/>
          </p:nvPr>
        </p:nvSpPr>
        <p:spPr/>
        <p:txBody>
          <a:bodyPr/>
          <a:lstStyle/>
          <a:p>
            <a:fld id="{549282B6-B163-4343-8628-D355D617DD34}" type="slidenum">
              <a:rPr lang="en-US" smtClean="0"/>
              <a:t>5</a:t>
            </a:fld>
            <a:endParaRPr lang="en-US"/>
          </a:p>
        </p:txBody>
      </p:sp>
    </p:spTree>
    <p:extLst>
      <p:ext uri="{BB962C8B-B14F-4D97-AF65-F5344CB8AC3E}">
        <p14:creationId xmlns:p14="http://schemas.microsoft.com/office/powerpoint/2010/main" val="24005175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RHIC’s job is primarily to smash nuclei together near the sped of light, but it’s primary advantage as a facility is all the different ways in which it can do that. You can see on the right the different collisions measured by the PHENIX, one of RHIC’s detector experiments, over the course of its sixteen year run time. You can see that RHIC is capable of colliding many different species at many different center of mass energies.</a:t>
            </a:r>
          </a:p>
        </p:txBody>
      </p:sp>
      <p:sp>
        <p:nvSpPr>
          <p:cNvPr id="4" name="Slide Number Placeholder 3"/>
          <p:cNvSpPr>
            <a:spLocks noGrp="1"/>
          </p:cNvSpPr>
          <p:nvPr>
            <p:ph type="sldNum" sz="quarter" idx="5"/>
          </p:nvPr>
        </p:nvSpPr>
        <p:spPr/>
        <p:txBody>
          <a:bodyPr/>
          <a:lstStyle/>
          <a:p>
            <a:fld id="{549282B6-B163-4343-8628-D355D617DD34}" type="slidenum">
              <a:rPr lang="en-US" smtClean="0"/>
              <a:t>6</a:t>
            </a:fld>
            <a:endParaRPr lang="en-US"/>
          </a:p>
        </p:txBody>
      </p:sp>
    </p:spTree>
    <p:extLst>
      <p:ext uri="{BB962C8B-B14F-4D97-AF65-F5344CB8AC3E}">
        <p14:creationId xmlns:p14="http://schemas.microsoft.com/office/powerpoint/2010/main" val="2608826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RHIC’s job is primarily to smash nuclei together near the sped of light, but it’s primary advantage as a facility is all the different ways in which it can do that. You can see on the right the different collisions measured by the PHENIX, one of RHIC’s detector experiments, over the course of its sixteen year run time. You can see that RHIC is capable of colliding many different species at many different center of mass energies.</a:t>
            </a:r>
          </a:p>
        </p:txBody>
      </p:sp>
      <p:sp>
        <p:nvSpPr>
          <p:cNvPr id="4" name="Slide Number Placeholder 3"/>
          <p:cNvSpPr>
            <a:spLocks noGrp="1"/>
          </p:cNvSpPr>
          <p:nvPr>
            <p:ph type="sldNum" sz="quarter" idx="5"/>
          </p:nvPr>
        </p:nvSpPr>
        <p:spPr/>
        <p:txBody>
          <a:bodyPr/>
          <a:lstStyle/>
          <a:p>
            <a:fld id="{549282B6-B163-4343-8628-D355D617DD34}" type="slidenum">
              <a:rPr lang="en-US" smtClean="0"/>
              <a:t>7</a:t>
            </a:fld>
            <a:endParaRPr lang="en-US"/>
          </a:p>
        </p:txBody>
      </p:sp>
    </p:spTree>
    <p:extLst>
      <p:ext uri="{BB962C8B-B14F-4D97-AF65-F5344CB8AC3E}">
        <p14:creationId xmlns:p14="http://schemas.microsoft.com/office/powerpoint/2010/main" val="3474801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the next contemporary method we have is two particle correlations. So what we’re going to do is select a high momentum particle such a neutral pion or a photon, and this is going to stand in for our jet. Then, we’re going to correlate all the charged hadrons in the event to this trigger via their separation in delta phi. This is going to give you a result that looks like this, with a peak at delta phi about 0 and pi, the near-side and away-side, respectively. Here in blue, this is where our trigger particle lives inside of one jet, and over here 180 degrees is where our </a:t>
            </a:r>
            <a:r>
              <a:rPr lang="en-US" dirty="0" err="1"/>
              <a:t>reooil</a:t>
            </a:r>
            <a:r>
              <a:rPr lang="en-US" dirty="0"/>
              <a:t> jet is. </a:t>
            </a:r>
          </a:p>
        </p:txBody>
      </p:sp>
      <p:sp>
        <p:nvSpPr>
          <p:cNvPr id="4" name="Slide Number Placeholder 3"/>
          <p:cNvSpPr>
            <a:spLocks noGrp="1"/>
          </p:cNvSpPr>
          <p:nvPr>
            <p:ph type="sldNum" sz="quarter" idx="5"/>
          </p:nvPr>
        </p:nvSpPr>
        <p:spPr/>
        <p:txBody>
          <a:bodyPr/>
          <a:lstStyle/>
          <a:p>
            <a:fld id="{79EB4C65-59DD-AB4E-B296-75CAA9371F03}" type="slidenum">
              <a:rPr lang="en-US" smtClean="0"/>
              <a:t>12</a:t>
            </a:fld>
            <a:endParaRPr lang="en-US"/>
          </a:p>
        </p:txBody>
      </p:sp>
    </p:spTree>
    <p:extLst>
      <p:ext uri="{BB962C8B-B14F-4D97-AF65-F5344CB8AC3E}">
        <p14:creationId xmlns:p14="http://schemas.microsoft.com/office/powerpoint/2010/main" val="2194357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the next contemporary method we have is two particle correlations. So what we’re going to do is select a high momentum particle such a neutral pion or a photon, and this is going to stand in for our jet. Then, we’re going to correlate all the charged hadrons in the event to this trigger via their separation in delta phi. This is going to give you a result that looks like this, with a peak at delta phi about 0 and pi, the near-side and away-side, respectively. Here in blue, this is where our trigger particle lives inside of one jet, and over here 180 degrees is where our </a:t>
            </a:r>
            <a:r>
              <a:rPr lang="en-US" dirty="0" err="1"/>
              <a:t>reooil</a:t>
            </a:r>
            <a:r>
              <a:rPr lang="en-US" dirty="0"/>
              <a:t> jet is. </a:t>
            </a:r>
          </a:p>
        </p:txBody>
      </p:sp>
      <p:sp>
        <p:nvSpPr>
          <p:cNvPr id="4" name="Slide Number Placeholder 3"/>
          <p:cNvSpPr>
            <a:spLocks noGrp="1"/>
          </p:cNvSpPr>
          <p:nvPr>
            <p:ph type="sldNum" sz="quarter" idx="5"/>
          </p:nvPr>
        </p:nvSpPr>
        <p:spPr/>
        <p:txBody>
          <a:bodyPr/>
          <a:lstStyle/>
          <a:p>
            <a:fld id="{79EB4C65-59DD-AB4E-B296-75CAA9371F03}" type="slidenum">
              <a:rPr lang="en-US" smtClean="0"/>
              <a:t>13</a:t>
            </a:fld>
            <a:endParaRPr lang="en-US"/>
          </a:p>
        </p:txBody>
      </p:sp>
    </p:spTree>
    <p:extLst>
      <p:ext uri="{BB962C8B-B14F-4D97-AF65-F5344CB8AC3E}">
        <p14:creationId xmlns:p14="http://schemas.microsoft.com/office/powerpoint/2010/main" val="1610822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EB4C65-59DD-AB4E-B296-75CAA9371F03}" type="slidenum">
              <a:rPr lang="en-US" smtClean="0"/>
              <a:t>14</a:t>
            </a:fld>
            <a:endParaRPr lang="en-US"/>
          </a:p>
        </p:txBody>
      </p:sp>
    </p:spTree>
    <p:extLst>
      <p:ext uri="{BB962C8B-B14F-4D97-AF65-F5344CB8AC3E}">
        <p14:creationId xmlns:p14="http://schemas.microsoft.com/office/powerpoint/2010/main" val="42032538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22F0B-289E-3C4D-84C6-AA050D6209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6C78FA81-E3FC-8C45-855E-9E919BCDB523}"/>
              </a:ext>
            </a:extLst>
          </p:cNvPr>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Anthony Hodges</a:t>
            </a:r>
          </a:p>
          <a:p>
            <a:fld id="{BF901CE1-06CD-1545-8AA7-CEBC984C6887}" type="datetime2">
              <a:rPr lang="en-US" smtClean="0"/>
              <a:t>Friday, July 14, 2023</a:t>
            </a:fld>
            <a:endParaRPr lang="en-US" dirty="0"/>
          </a:p>
        </p:txBody>
      </p:sp>
      <p:sp>
        <p:nvSpPr>
          <p:cNvPr id="4" name="Date Placeholder 3">
            <a:extLst>
              <a:ext uri="{FF2B5EF4-FFF2-40B4-BE49-F238E27FC236}">
                <a16:creationId xmlns:a16="http://schemas.microsoft.com/office/drawing/2014/main" id="{2E85BBD5-22C8-314D-861B-40E46FEB491F}"/>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EDE10201-BF79-7042-A146-95A2AB37930B}"/>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AFCE81BC-7D15-2E4D-8ECB-6A2CD8B1B0AD}"/>
              </a:ext>
            </a:extLst>
          </p:cNvPr>
          <p:cNvSpPr>
            <a:spLocks noGrp="1"/>
          </p:cNvSpPr>
          <p:nvPr>
            <p:ph type="sldNum" sz="quarter" idx="12"/>
          </p:nvPr>
        </p:nvSpPr>
        <p:spPr/>
        <p:txBody>
          <a:bodyPr/>
          <a:lstStyle/>
          <a:p>
            <a:fld id="{FC6CE333-7460-624F-ADDC-36B1F472F890}" type="slidenum">
              <a:rPr lang="en-US" smtClean="0"/>
              <a:t>‹#›</a:t>
            </a:fld>
            <a:endParaRPr lang="en-US"/>
          </a:p>
        </p:txBody>
      </p:sp>
      <p:pic>
        <p:nvPicPr>
          <p:cNvPr id="7" name="Picture 6" descr="A picture containing text, sign&#10;&#10;Description automatically generated">
            <a:extLst>
              <a:ext uri="{FF2B5EF4-FFF2-40B4-BE49-F238E27FC236}">
                <a16:creationId xmlns:a16="http://schemas.microsoft.com/office/drawing/2014/main" id="{1E724AE0-1456-130A-697F-1BC426126A2C}"/>
              </a:ext>
            </a:extLst>
          </p:cNvPr>
          <p:cNvPicPr>
            <a:picLocks noChangeAspect="1"/>
          </p:cNvPicPr>
          <p:nvPr userDrawn="1"/>
        </p:nvPicPr>
        <p:blipFill>
          <a:blip r:embed="rId2"/>
          <a:stretch>
            <a:fillRect/>
          </a:stretch>
        </p:blipFill>
        <p:spPr>
          <a:xfrm>
            <a:off x="94171" y="5569705"/>
            <a:ext cx="4731488" cy="1243845"/>
          </a:xfrm>
          <a:prstGeom prst="rect">
            <a:avLst/>
          </a:prstGeom>
        </p:spPr>
      </p:pic>
      <p:pic>
        <p:nvPicPr>
          <p:cNvPr id="9" name="Picture 8" descr="A logo of a globe with a gold ring around it&#10;&#10;Description automatically generated">
            <a:extLst>
              <a:ext uri="{FF2B5EF4-FFF2-40B4-BE49-F238E27FC236}">
                <a16:creationId xmlns:a16="http://schemas.microsoft.com/office/drawing/2014/main" id="{55258B89-CC80-33C4-7D65-F56DDECAD427}"/>
              </a:ext>
            </a:extLst>
          </p:cNvPr>
          <p:cNvPicPr>
            <a:picLocks noChangeAspect="1"/>
          </p:cNvPicPr>
          <p:nvPr userDrawn="1"/>
        </p:nvPicPr>
        <p:blipFill rotWithShape="1">
          <a:blip r:embed="rId3"/>
          <a:srcRect l="26753" t="10781" r="27506" b="10781"/>
          <a:stretch/>
        </p:blipFill>
        <p:spPr>
          <a:xfrm>
            <a:off x="8454648" y="5109882"/>
            <a:ext cx="1809623" cy="1748118"/>
          </a:xfrm>
          <a:prstGeom prst="rect">
            <a:avLst/>
          </a:prstGeom>
        </p:spPr>
      </p:pic>
      <p:sp>
        <p:nvSpPr>
          <p:cNvPr id="10" name="TextBox 9">
            <a:extLst>
              <a:ext uri="{FF2B5EF4-FFF2-40B4-BE49-F238E27FC236}">
                <a16:creationId xmlns:a16="http://schemas.microsoft.com/office/drawing/2014/main" id="{3C62178E-CBDA-D8C6-0D63-0B9CEF36550F}"/>
              </a:ext>
            </a:extLst>
          </p:cNvPr>
          <p:cNvSpPr txBox="1"/>
          <p:nvPr userDrawn="1"/>
        </p:nvSpPr>
        <p:spPr>
          <a:xfrm>
            <a:off x="10264271" y="5750122"/>
            <a:ext cx="1970283" cy="830997"/>
          </a:xfrm>
          <a:prstGeom prst="rect">
            <a:avLst/>
          </a:prstGeom>
          <a:noFill/>
        </p:spPr>
        <p:txBody>
          <a:bodyPr wrap="none" rtlCol="0">
            <a:spAutoFit/>
          </a:bodyPr>
          <a:lstStyle/>
          <a:p>
            <a:r>
              <a:rPr lang="en-US" sz="1600" dirty="0"/>
              <a:t>NSF Ascend Fellow</a:t>
            </a:r>
          </a:p>
          <a:p>
            <a:r>
              <a:rPr lang="en-US" sz="1600" dirty="0"/>
              <a:t>#</a:t>
            </a:r>
            <a:r>
              <a:rPr lang="en-US" sz="1600" b="0" i="0" dirty="0">
                <a:solidFill>
                  <a:srgbClr val="333333"/>
                </a:solidFill>
                <a:effectLst/>
                <a:latin typeface="Arial" panose="020B0604020202020204" pitchFamily="34" charset="0"/>
              </a:rPr>
              <a:t>2316651</a:t>
            </a:r>
            <a:endParaRPr lang="en-US" sz="1600" dirty="0"/>
          </a:p>
          <a:p>
            <a:r>
              <a:rPr lang="en-US" sz="1600" dirty="0"/>
              <a:t>#1848162</a:t>
            </a:r>
          </a:p>
        </p:txBody>
      </p:sp>
    </p:spTree>
    <p:extLst>
      <p:ext uri="{BB962C8B-B14F-4D97-AF65-F5344CB8AC3E}">
        <p14:creationId xmlns:p14="http://schemas.microsoft.com/office/powerpoint/2010/main" val="3060669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82235-C31D-A64B-AD9F-45B99F517EC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66D6162-254A-C644-A2B8-3C7233FFB1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237BDE-7C47-894B-A9C7-989ADEE6BA24}"/>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DCC273AA-32A3-0340-BBD2-4EDC0D1E114A}"/>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25D26F38-8FE8-2146-83F3-75D8CF79AFE2}"/>
              </a:ext>
            </a:extLst>
          </p:cNvPr>
          <p:cNvSpPr>
            <a:spLocks noGrp="1"/>
          </p:cNvSpPr>
          <p:nvPr>
            <p:ph type="sldNum" sz="quarter" idx="12"/>
          </p:nvPr>
        </p:nvSpPr>
        <p:spPr/>
        <p:txBody>
          <a:bodyPr/>
          <a:lstStyle/>
          <a:p>
            <a:fld id="{FC6CE333-7460-624F-ADDC-36B1F472F890}" type="slidenum">
              <a:rPr lang="en-US" smtClean="0"/>
              <a:t>‹#›</a:t>
            </a:fld>
            <a:endParaRPr lang="en-US"/>
          </a:p>
        </p:txBody>
      </p:sp>
    </p:spTree>
    <p:extLst>
      <p:ext uri="{BB962C8B-B14F-4D97-AF65-F5344CB8AC3E}">
        <p14:creationId xmlns:p14="http://schemas.microsoft.com/office/powerpoint/2010/main" val="2993949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0DC2BE-283F-BB47-9ABF-112F3864937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7D6908-E78F-0845-8017-9DBAE2A00CD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BA89C8-8C0F-FE46-9DAB-216AE8BA37A2}"/>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9BDFE7B1-AB8D-E946-92A0-062DDAD44F91}"/>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367BF166-4188-6E40-A8A5-9D26CAC4E1FC}"/>
              </a:ext>
            </a:extLst>
          </p:cNvPr>
          <p:cNvSpPr>
            <a:spLocks noGrp="1"/>
          </p:cNvSpPr>
          <p:nvPr>
            <p:ph type="sldNum" sz="quarter" idx="12"/>
          </p:nvPr>
        </p:nvSpPr>
        <p:spPr/>
        <p:txBody>
          <a:bodyPr/>
          <a:lstStyle/>
          <a:p>
            <a:fld id="{FC6CE333-7460-624F-ADDC-36B1F472F890}" type="slidenum">
              <a:rPr lang="en-US" smtClean="0"/>
              <a:t>‹#›</a:t>
            </a:fld>
            <a:endParaRPr lang="en-US"/>
          </a:p>
        </p:txBody>
      </p:sp>
    </p:spTree>
    <p:extLst>
      <p:ext uri="{BB962C8B-B14F-4D97-AF65-F5344CB8AC3E}">
        <p14:creationId xmlns:p14="http://schemas.microsoft.com/office/powerpoint/2010/main" val="318584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908D5-EA01-8049-ACFC-EB94C14077AD}"/>
              </a:ext>
            </a:extLst>
          </p:cNvPr>
          <p:cNvSpPr>
            <a:spLocks noGrp="1"/>
          </p:cNvSpPr>
          <p:nvPr>
            <p:ph type="title"/>
          </p:nvPr>
        </p:nvSpPr>
        <p:spPr>
          <a:xfrm>
            <a:off x="0" y="0"/>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4B432BBE-DE1B-8745-B5A0-698AAEC4EED6}"/>
              </a:ext>
            </a:extLst>
          </p:cNvPr>
          <p:cNvSpPr>
            <a:spLocks noGrp="1"/>
          </p:cNvSpPr>
          <p:nvPr>
            <p:ph idx="1"/>
          </p:nvPr>
        </p:nvSpPr>
        <p:spPr>
          <a:xfrm>
            <a:off x="0" y="1338000"/>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0F3E48-A63F-6D4E-B5F0-D9C81EA8805C}"/>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5D7E6FB2-864B-F54D-ABE2-3DD61057132B}"/>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2D46ABEE-A40F-1F4F-915A-8D4F15DFF74D}"/>
              </a:ext>
            </a:extLst>
          </p:cNvPr>
          <p:cNvSpPr>
            <a:spLocks noGrp="1"/>
          </p:cNvSpPr>
          <p:nvPr>
            <p:ph type="sldNum" sz="quarter" idx="12"/>
          </p:nvPr>
        </p:nvSpPr>
        <p:spPr/>
        <p:txBody>
          <a:bodyPr/>
          <a:lstStyle/>
          <a:p>
            <a:fld id="{FC6CE333-7460-624F-ADDC-36B1F472F890}" type="slidenum">
              <a:rPr lang="en-US" smtClean="0"/>
              <a:t>‹#›</a:t>
            </a:fld>
            <a:endParaRPr lang="en-US"/>
          </a:p>
        </p:txBody>
      </p:sp>
    </p:spTree>
    <p:extLst>
      <p:ext uri="{BB962C8B-B14F-4D97-AF65-F5344CB8AC3E}">
        <p14:creationId xmlns:p14="http://schemas.microsoft.com/office/powerpoint/2010/main" val="654564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ECA1A-4C47-504D-9CAD-14535FA62A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9CCFA1D-65D1-2F4B-AC30-E0E451B290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655DA0-9D2D-1248-9F8D-AF97560DB2B6}"/>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5362F0D5-D94E-7B47-AAA2-BDF6FFCE4430}"/>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DBB4E7EF-69F8-3E41-8E06-12607703394E}"/>
              </a:ext>
            </a:extLst>
          </p:cNvPr>
          <p:cNvSpPr>
            <a:spLocks noGrp="1"/>
          </p:cNvSpPr>
          <p:nvPr>
            <p:ph type="sldNum" sz="quarter" idx="12"/>
          </p:nvPr>
        </p:nvSpPr>
        <p:spPr/>
        <p:txBody>
          <a:bodyPr/>
          <a:lstStyle/>
          <a:p>
            <a:fld id="{FC6CE333-7460-624F-ADDC-36B1F472F890}" type="slidenum">
              <a:rPr lang="en-US" smtClean="0"/>
              <a:t>‹#›</a:t>
            </a:fld>
            <a:endParaRPr lang="en-US"/>
          </a:p>
        </p:txBody>
      </p:sp>
    </p:spTree>
    <p:extLst>
      <p:ext uri="{BB962C8B-B14F-4D97-AF65-F5344CB8AC3E}">
        <p14:creationId xmlns:p14="http://schemas.microsoft.com/office/powerpoint/2010/main" val="484632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79E68-4260-824F-A370-1812DF634C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3B4995-D5EB-6A4F-8A46-2A62ACCAC9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356627E-72E6-6944-A2D4-C3BB2F4737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EB21F1C-ECBE-A647-B273-CA21DEA71529}"/>
              </a:ext>
            </a:extLst>
          </p:cNvPr>
          <p:cNvSpPr>
            <a:spLocks noGrp="1"/>
          </p:cNvSpPr>
          <p:nvPr>
            <p:ph type="dt" sz="half" idx="10"/>
          </p:nvPr>
        </p:nvSpPr>
        <p:spPr/>
        <p:txBody>
          <a:bodyPr/>
          <a:lstStyle/>
          <a:p>
            <a:r>
              <a:rPr lang="en-US"/>
              <a:t>11/29/23</a:t>
            </a:r>
          </a:p>
        </p:txBody>
      </p:sp>
      <p:sp>
        <p:nvSpPr>
          <p:cNvPr id="6" name="Footer Placeholder 5">
            <a:extLst>
              <a:ext uri="{FF2B5EF4-FFF2-40B4-BE49-F238E27FC236}">
                <a16:creationId xmlns:a16="http://schemas.microsoft.com/office/drawing/2014/main" id="{296BD714-97D3-374A-BAE7-4A00EBDB854F}"/>
              </a:ext>
            </a:extLst>
          </p:cNvPr>
          <p:cNvSpPr>
            <a:spLocks noGrp="1"/>
          </p:cNvSpPr>
          <p:nvPr>
            <p:ph type="ftr" sz="quarter" idx="11"/>
          </p:nvPr>
        </p:nvSpPr>
        <p:spPr/>
        <p:txBody>
          <a:bodyPr/>
          <a:lstStyle/>
          <a:p>
            <a:r>
              <a:rPr lang="en-US"/>
              <a:t>Anthony Hodges,  NSF Ascend Fellow, UIUC</a:t>
            </a:r>
          </a:p>
        </p:txBody>
      </p:sp>
      <p:sp>
        <p:nvSpPr>
          <p:cNvPr id="7" name="Slide Number Placeholder 6">
            <a:extLst>
              <a:ext uri="{FF2B5EF4-FFF2-40B4-BE49-F238E27FC236}">
                <a16:creationId xmlns:a16="http://schemas.microsoft.com/office/drawing/2014/main" id="{CDCE39D4-C85F-7642-8DCA-3984397BCB25}"/>
              </a:ext>
            </a:extLst>
          </p:cNvPr>
          <p:cNvSpPr>
            <a:spLocks noGrp="1"/>
          </p:cNvSpPr>
          <p:nvPr>
            <p:ph type="sldNum" sz="quarter" idx="12"/>
          </p:nvPr>
        </p:nvSpPr>
        <p:spPr/>
        <p:txBody>
          <a:bodyPr/>
          <a:lstStyle/>
          <a:p>
            <a:fld id="{FC6CE333-7460-624F-ADDC-36B1F472F890}" type="slidenum">
              <a:rPr lang="en-US" smtClean="0"/>
              <a:t>‹#›</a:t>
            </a:fld>
            <a:endParaRPr lang="en-US"/>
          </a:p>
        </p:txBody>
      </p:sp>
    </p:spTree>
    <p:extLst>
      <p:ext uri="{BB962C8B-B14F-4D97-AF65-F5344CB8AC3E}">
        <p14:creationId xmlns:p14="http://schemas.microsoft.com/office/powerpoint/2010/main" val="758665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F271D-879B-434E-B101-F5C1AFA418C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B45A5CB-8259-BA47-83FF-FC9FC15AC7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7D3CD5C-D496-D446-96B0-CB7C25C26A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380C95-3AD0-5D43-B902-43E9AC0C86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5F1646-2222-BA4A-A543-4B45C7F2D43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B270DB-C9E0-1C41-842F-51964FBAFBAE}"/>
              </a:ext>
            </a:extLst>
          </p:cNvPr>
          <p:cNvSpPr>
            <a:spLocks noGrp="1"/>
          </p:cNvSpPr>
          <p:nvPr>
            <p:ph type="dt" sz="half" idx="10"/>
          </p:nvPr>
        </p:nvSpPr>
        <p:spPr/>
        <p:txBody>
          <a:bodyPr/>
          <a:lstStyle/>
          <a:p>
            <a:r>
              <a:rPr lang="en-US"/>
              <a:t>11/29/23</a:t>
            </a:r>
          </a:p>
        </p:txBody>
      </p:sp>
      <p:sp>
        <p:nvSpPr>
          <p:cNvPr id="8" name="Footer Placeholder 7">
            <a:extLst>
              <a:ext uri="{FF2B5EF4-FFF2-40B4-BE49-F238E27FC236}">
                <a16:creationId xmlns:a16="http://schemas.microsoft.com/office/drawing/2014/main" id="{C01EDD4B-AC2B-6F42-820F-B25421B79608}"/>
              </a:ext>
            </a:extLst>
          </p:cNvPr>
          <p:cNvSpPr>
            <a:spLocks noGrp="1"/>
          </p:cNvSpPr>
          <p:nvPr>
            <p:ph type="ftr" sz="quarter" idx="11"/>
          </p:nvPr>
        </p:nvSpPr>
        <p:spPr/>
        <p:txBody>
          <a:bodyPr/>
          <a:lstStyle/>
          <a:p>
            <a:r>
              <a:rPr lang="en-US"/>
              <a:t>Anthony Hodges,  NSF Ascend Fellow, UIUC</a:t>
            </a:r>
          </a:p>
        </p:txBody>
      </p:sp>
      <p:sp>
        <p:nvSpPr>
          <p:cNvPr id="9" name="Slide Number Placeholder 8">
            <a:extLst>
              <a:ext uri="{FF2B5EF4-FFF2-40B4-BE49-F238E27FC236}">
                <a16:creationId xmlns:a16="http://schemas.microsoft.com/office/drawing/2014/main" id="{06E9DF4A-0FDD-2749-BBAC-A83F136A6B3B}"/>
              </a:ext>
            </a:extLst>
          </p:cNvPr>
          <p:cNvSpPr>
            <a:spLocks noGrp="1"/>
          </p:cNvSpPr>
          <p:nvPr>
            <p:ph type="sldNum" sz="quarter" idx="12"/>
          </p:nvPr>
        </p:nvSpPr>
        <p:spPr/>
        <p:txBody>
          <a:bodyPr/>
          <a:lstStyle/>
          <a:p>
            <a:fld id="{FC6CE333-7460-624F-ADDC-36B1F472F890}" type="slidenum">
              <a:rPr lang="en-US" smtClean="0"/>
              <a:t>‹#›</a:t>
            </a:fld>
            <a:endParaRPr lang="en-US"/>
          </a:p>
        </p:txBody>
      </p:sp>
    </p:spTree>
    <p:extLst>
      <p:ext uri="{BB962C8B-B14F-4D97-AF65-F5344CB8AC3E}">
        <p14:creationId xmlns:p14="http://schemas.microsoft.com/office/powerpoint/2010/main" val="3565206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077DE-21C3-3841-94BC-D870A67350E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FBBAEA-0FA3-2B45-B595-92EB762492E4}"/>
              </a:ext>
            </a:extLst>
          </p:cNvPr>
          <p:cNvSpPr>
            <a:spLocks noGrp="1"/>
          </p:cNvSpPr>
          <p:nvPr>
            <p:ph type="dt" sz="half" idx="10"/>
          </p:nvPr>
        </p:nvSpPr>
        <p:spPr/>
        <p:txBody>
          <a:bodyPr/>
          <a:lstStyle/>
          <a:p>
            <a:r>
              <a:rPr lang="en-US"/>
              <a:t>11/29/23</a:t>
            </a:r>
          </a:p>
        </p:txBody>
      </p:sp>
      <p:sp>
        <p:nvSpPr>
          <p:cNvPr id="4" name="Footer Placeholder 3">
            <a:extLst>
              <a:ext uri="{FF2B5EF4-FFF2-40B4-BE49-F238E27FC236}">
                <a16:creationId xmlns:a16="http://schemas.microsoft.com/office/drawing/2014/main" id="{B582444E-6C0B-844C-B2D3-EA48AD43E186}"/>
              </a:ext>
            </a:extLst>
          </p:cNvPr>
          <p:cNvSpPr>
            <a:spLocks noGrp="1"/>
          </p:cNvSpPr>
          <p:nvPr>
            <p:ph type="ftr" sz="quarter" idx="11"/>
          </p:nvPr>
        </p:nvSpPr>
        <p:spPr/>
        <p:txBody>
          <a:bodyPr/>
          <a:lstStyle/>
          <a:p>
            <a:r>
              <a:rPr lang="en-US"/>
              <a:t>Anthony Hodges,  NSF Ascend Fellow, UIUC</a:t>
            </a:r>
          </a:p>
        </p:txBody>
      </p:sp>
      <p:sp>
        <p:nvSpPr>
          <p:cNvPr id="5" name="Slide Number Placeholder 4">
            <a:extLst>
              <a:ext uri="{FF2B5EF4-FFF2-40B4-BE49-F238E27FC236}">
                <a16:creationId xmlns:a16="http://schemas.microsoft.com/office/drawing/2014/main" id="{D1A387DC-3C3A-034A-8CE3-99E2C4341E64}"/>
              </a:ext>
            </a:extLst>
          </p:cNvPr>
          <p:cNvSpPr>
            <a:spLocks noGrp="1"/>
          </p:cNvSpPr>
          <p:nvPr>
            <p:ph type="sldNum" sz="quarter" idx="12"/>
          </p:nvPr>
        </p:nvSpPr>
        <p:spPr/>
        <p:txBody>
          <a:bodyPr/>
          <a:lstStyle/>
          <a:p>
            <a:fld id="{FC6CE333-7460-624F-ADDC-36B1F472F890}" type="slidenum">
              <a:rPr lang="en-US" smtClean="0"/>
              <a:t>‹#›</a:t>
            </a:fld>
            <a:endParaRPr lang="en-US"/>
          </a:p>
        </p:txBody>
      </p:sp>
    </p:spTree>
    <p:extLst>
      <p:ext uri="{BB962C8B-B14F-4D97-AF65-F5344CB8AC3E}">
        <p14:creationId xmlns:p14="http://schemas.microsoft.com/office/powerpoint/2010/main" val="3428400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64ABFA-EFBF-8649-992E-B41A542BAA55}"/>
              </a:ext>
            </a:extLst>
          </p:cNvPr>
          <p:cNvSpPr>
            <a:spLocks noGrp="1"/>
          </p:cNvSpPr>
          <p:nvPr>
            <p:ph type="dt" sz="half" idx="10"/>
          </p:nvPr>
        </p:nvSpPr>
        <p:spPr/>
        <p:txBody>
          <a:bodyPr/>
          <a:lstStyle/>
          <a:p>
            <a:r>
              <a:rPr lang="en-US"/>
              <a:t>11/29/23</a:t>
            </a:r>
          </a:p>
        </p:txBody>
      </p:sp>
      <p:sp>
        <p:nvSpPr>
          <p:cNvPr id="3" name="Footer Placeholder 2">
            <a:extLst>
              <a:ext uri="{FF2B5EF4-FFF2-40B4-BE49-F238E27FC236}">
                <a16:creationId xmlns:a16="http://schemas.microsoft.com/office/drawing/2014/main" id="{A13B15F0-EDEC-C042-A643-D87F7C045F2F}"/>
              </a:ext>
            </a:extLst>
          </p:cNvPr>
          <p:cNvSpPr>
            <a:spLocks noGrp="1"/>
          </p:cNvSpPr>
          <p:nvPr>
            <p:ph type="ftr" sz="quarter" idx="11"/>
          </p:nvPr>
        </p:nvSpPr>
        <p:spPr/>
        <p:txBody>
          <a:bodyPr/>
          <a:lstStyle/>
          <a:p>
            <a:r>
              <a:rPr lang="en-US"/>
              <a:t>Anthony Hodges,  NSF Ascend Fellow, UIUC</a:t>
            </a:r>
          </a:p>
        </p:txBody>
      </p:sp>
      <p:sp>
        <p:nvSpPr>
          <p:cNvPr id="4" name="Slide Number Placeholder 3">
            <a:extLst>
              <a:ext uri="{FF2B5EF4-FFF2-40B4-BE49-F238E27FC236}">
                <a16:creationId xmlns:a16="http://schemas.microsoft.com/office/drawing/2014/main" id="{70A2EC53-9D47-BF42-A08D-BCD63B27CB99}"/>
              </a:ext>
            </a:extLst>
          </p:cNvPr>
          <p:cNvSpPr>
            <a:spLocks noGrp="1"/>
          </p:cNvSpPr>
          <p:nvPr>
            <p:ph type="sldNum" sz="quarter" idx="12"/>
          </p:nvPr>
        </p:nvSpPr>
        <p:spPr/>
        <p:txBody>
          <a:bodyPr/>
          <a:lstStyle/>
          <a:p>
            <a:fld id="{FC6CE333-7460-624F-ADDC-36B1F472F890}" type="slidenum">
              <a:rPr lang="en-US" smtClean="0"/>
              <a:t>‹#›</a:t>
            </a:fld>
            <a:endParaRPr lang="en-US"/>
          </a:p>
        </p:txBody>
      </p:sp>
    </p:spTree>
    <p:extLst>
      <p:ext uri="{BB962C8B-B14F-4D97-AF65-F5344CB8AC3E}">
        <p14:creationId xmlns:p14="http://schemas.microsoft.com/office/powerpoint/2010/main" val="3853995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0B380-1791-F740-A756-397EB807C2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DC62719-4641-1341-AC8B-FD1F02FC1B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F30D45D-8BA3-E64E-AAB2-71D81E6624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D1BB7E-46F0-8642-8254-EAA182295263}"/>
              </a:ext>
            </a:extLst>
          </p:cNvPr>
          <p:cNvSpPr>
            <a:spLocks noGrp="1"/>
          </p:cNvSpPr>
          <p:nvPr>
            <p:ph type="dt" sz="half" idx="10"/>
          </p:nvPr>
        </p:nvSpPr>
        <p:spPr/>
        <p:txBody>
          <a:bodyPr/>
          <a:lstStyle/>
          <a:p>
            <a:r>
              <a:rPr lang="en-US"/>
              <a:t>11/29/23</a:t>
            </a:r>
          </a:p>
        </p:txBody>
      </p:sp>
      <p:sp>
        <p:nvSpPr>
          <p:cNvPr id="6" name="Footer Placeholder 5">
            <a:extLst>
              <a:ext uri="{FF2B5EF4-FFF2-40B4-BE49-F238E27FC236}">
                <a16:creationId xmlns:a16="http://schemas.microsoft.com/office/drawing/2014/main" id="{4C409609-96D6-574E-A1CA-61374F08D752}"/>
              </a:ext>
            </a:extLst>
          </p:cNvPr>
          <p:cNvSpPr>
            <a:spLocks noGrp="1"/>
          </p:cNvSpPr>
          <p:nvPr>
            <p:ph type="ftr" sz="quarter" idx="11"/>
          </p:nvPr>
        </p:nvSpPr>
        <p:spPr/>
        <p:txBody>
          <a:bodyPr/>
          <a:lstStyle/>
          <a:p>
            <a:r>
              <a:rPr lang="en-US"/>
              <a:t>Anthony Hodges,  NSF Ascend Fellow, UIUC</a:t>
            </a:r>
          </a:p>
        </p:txBody>
      </p:sp>
      <p:sp>
        <p:nvSpPr>
          <p:cNvPr id="7" name="Slide Number Placeholder 6">
            <a:extLst>
              <a:ext uri="{FF2B5EF4-FFF2-40B4-BE49-F238E27FC236}">
                <a16:creationId xmlns:a16="http://schemas.microsoft.com/office/drawing/2014/main" id="{C0784DCB-81C8-514F-B516-FFB35CFE1FF7}"/>
              </a:ext>
            </a:extLst>
          </p:cNvPr>
          <p:cNvSpPr>
            <a:spLocks noGrp="1"/>
          </p:cNvSpPr>
          <p:nvPr>
            <p:ph type="sldNum" sz="quarter" idx="12"/>
          </p:nvPr>
        </p:nvSpPr>
        <p:spPr/>
        <p:txBody>
          <a:bodyPr/>
          <a:lstStyle/>
          <a:p>
            <a:fld id="{FC6CE333-7460-624F-ADDC-36B1F472F890}" type="slidenum">
              <a:rPr lang="en-US" smtClean="0"/>
              <a:t>‹#›</a:t>
            </a:fld>
            <a:endParaRPr lang="en-US"/>
          </a:p>
        </p:txBody>
      </p:sp>
    </p:spTree>
    <p:extLst>
      <p:ext uri="{BB962C8B-B14F-4D97-AF65-F5344CB8AC3E}">
        <p14:creationId xmlns:p14="http://schemas.microsoft.com/office/powerpoint/2010/main" val="2367345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2C27C-09F7-EA44-AAD0-28243F310E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1F710DE-27F8-A54D-ACAF-87A88C5014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12678B1-8E57-534E-B128-0D2E54D4F6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8493FE-65EE-714C-A4BB-74C1FC56144E}"/>
              </a:ext>
            </a:extLst>
          </p:cNvPr>
          <p:cNvSpPr>
            <a:spLocks noGrp="1"/>
          </p:cNvSpPr>
          <p:nvPr>
            <p:ph type="dt" sz="half" idx="10"/>
          </p:nvPr>
        </p:nvSpPr>
        <p:spPr/>
        <p:txBody>
          <a:bodyPr/>
          <a:lstStyle/>
          <a:p>
            <a:r>
              <a:rPr lang="en-US"/>
              <a:t>11/29/23</a:t>
            </a:r>
          </a:p>
        </p:txBody>
      </p:sp>
      <p:sp>
        <p:nvSpPr>
          <p:cNvPr id="6" name="Footer Placeholder 5">
            <a:extLst>
              <a:ext uri="{FF2B5EF4-FFF2-40B4-BE49-F238E27FC236}">
                <a16:creationId xmlns:a16="http://schemas.microsoft.com/office/drawing/2014/main" id="{AE87CB23-3570-204B-92BA-CE8F65959934}"/>
              </a:ext>
            </a:extLst>
          </p:cNvPr>
          <p:cNvSpPr>
            <a:spLocks noGrp="1"/>
          </p:cNvSpPr>
          <p:nvPr>
            <p:ph type="ftr" sz="quarter" idx="11"/>
          </p:nvPr>
        </p:nvSpPr>
        <p:spPr/>
        <p:txBody>
          <a:bodyPr/>
          <a:lstStyle/>
          <a:p>
            <a:r>
              <a:rPr lang="en-US"/>
              <a:t>Anthony Hodges,  NSF Ascend Fellow, UIUC</a:t>
            </a:r>
          </a:p>
        </p:txBody>
      </p:sp>
      <p:sp>
        <p:nvSpPr>
          <p:cNvPr id="7" name="Slide Number Placeholder 6">
            <a:extLst>
              <a:ext uri="{FF2B5EF4-FFF2-40B4-BE49-F238E27FC236}">
                <a16:creationId xmlns:a16="http://schemas.microsoft.com/office/drawing/2014/main" id="{40323E5F-95A0-B94F-9252-F69C3B731AB6}"/>
              </a:ext>
            </a:extLst>
          </p:cNvPr>
          <p:cNvSpPr>
            <a:spLocks noGrp="1"/>
          </p:cNvSpPr>
          <p:nvPr>
            <p:ph type="sldNum" sz="quarter" idx="12"/>
          </p:nvPr>
        </p:nvSpPr>
        <p:spPr/>
        <p:txBody>
          <a:bodyPr/>
          <a:lstStyle/>
          <a:p>
            <a:fld id="{FC6CE333-7460-624F-ADDC-36B1F472F890}" type="slidenum">
              <a:rPr lang="en-US" smtClean="0"/>
              <a:t>‹#›</a:t>
            </a:fld>
            <a:endParaRPr lang="en-US"/>
          </a:p>
        </p:txBody>
      </p:sp>
    </p:spTree>
    <p:extLst>
      <p:ext uri="{BB962C8B-B14F-4D97-AF65-F5344CB8AC3E}">
        <p14:creationId xmlns:p14="http://schemas.microsoft.com/office/powerpoint/2010/main" val="2498468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0C3952-D0E5-7D4C-9036-4587B5FD4A80}"/>
              </a:ext>
            </a:extLst>
          </p:cNvPr>
          <p:cNvSpPr>
            <a:spLocks noGrp="1"/>
          </p:cNvSpPr>
          <p:nvPr>
            <p:ph type="title"/>
          </p:nvPr>
        </p:nvSpPr>
        <p:spPr>
          <a:xfrm>
            <a:off x="0" y="-2623"/>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F1347CB-46B3-104C-AF24-C07B3F91DC13}"/>
              </a:ext>
            </a:extLst>
          </p:cNvPr>
          <p:cNvSpPr>
            <a:spLocks noGrp="1"/>
          </p:cNvSpPr>
          <p:nvPr>
            <p:ph type="body" idx="1"/>
          </p:nvPr>
        </p:nvSpPr>
        <p:spPr>
          <a:xfrm>
            <a:off x="0" y="1329704"/>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65F3E5-1F1F-834B-81A0-B65FD9D433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11/29/23</a:t>
            </a:r>
          </a:p>
        </p:txBody>
      </p:sp>
      <p:sp>
        <p:nvSpPr>
          <p:cNvPr id="5" name="Footer Placeholder 4">
            <a:extLst>
              <a:ext uri="{FF2B5EF4-FFF2-40B4-BE49-F238E27FC236}">
                <a16:creationId xmlns:a16="http://schemas.microsoft.com/office/drawing/2014/main" id="{88698D25-A014-2445-BA8F-3F1ABA5CF7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Anthony Hodges,  NSF Ascend Fellow, UIUC</a:t>
            </a:r>
            <a:endParaRPr lang="en-US" dirty="0"/>
          </a:p>
        </p:txBody>
      </p:sp>
      <p:sp>
        <p:nvSpPr>
          <p:cNvPr id="6" name="Slide Number Placeholder 5">
            <a:extLst>
              <a:ext uri="{FF2B5EF4-FFF2-40B4-BE49-F238E27FC236}">
                <a16:creationId xmlns:a16="http://schemas.microsoft.com/office/drawing/2014/main" id="{05F21BBA-E990-A54A-A179-807977BA57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6CE333-7460-624F-ADDC-36B1F472F890}" type="slidenum">
              <a:rPr lang="en-US" smtClean="0"/>
              <a:t>‹#›</a:t>
            </a:fld>
            <a:endParaRPr lang="en-US"/>
          </a:p>
        </p:txBody>
      </p:sp>
    </p:spTree>
    <p:extLst>
      <p:ext uri="{BB962C8B-B14F-4D97-AF65-F5344CB8AC3E}">
        <p14:creationId xmlns:p14="http://schemas.microsoft.com/office/powerpoint/2010/main" val="4228473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hyperlink" Target="https://indico.cern.ch/event/792436/contributions/3570546/attachments/1941324/3219006/20191108_JetSubstructureAndPartonSplittingAnExperimentalOverview_QM2019_YiChen_v39.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792436/contributions/3570546/attachments/1941324/3219006/20191108_JetSubstructureAndPartonSplittingAnExperimentalOverview_QM2019_YiChen_v39.pdf" TargetMode="External"/><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76.png"/><Relationship Id="rId7"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27.pn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2.jpg"/><Relationship Id="rId7" Type="http://schemas.openxmlformats.org/officeDocument/2006/relationships/image" Target="../media/image26.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2.png"/><Relationship Id="rId11" Type="http://schemas.openxmlformats.org/officeDocument/2006/relationships/hyperlink" Target="https://arxiv.org/abs/1803.01749" TargetMode="External"/><Relationship Id="rId5" Type="http://schemas.openxmlformats.org/officeDocument/2006/relationships/image" Target="../media/image25.png"/><Relationship Id="rId10" Type="http://schemas.openxmlformats.org/officeDocument/2006/relationships/hyperlink" Target="https://arxiv.org/abs/1006.3740" TargetMode="External"/><Relationship Id="rId4" Type="http://schemas.openxmlformats.org/officeDocument/2006/relationships/image" Target="../media/image23.jpg"/><Relationship Id="rId9" Type="http://schemas.openxmlformats.org/officeDocument/2006/relationships/hyperlink" Target="https://arxiv.org/pdf/1006.3740"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75.png"/><Relationship Id="rId1" Type="http://schemas.openxmlformats.org/officeDocument/2006/relationships/slideLayout" Target="../slideLayouts/slideLayout2.xml"/><Relationship Id="rId5" Type="http://schemas.openxmlformats.org/officeDocument/2006/relationships/image" Target="../media/image34.emf"/><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5.emf"/><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arxiv.org/abs/2406.08301" TargetMode="External"/><Relationship Id="rId5" Type="http://schemas.openxmlformats.org/officeDocument/2006/relationships/image" Target="../media/image48.png"/><Relationship Id="rId4" Type="http://schemas.openxmlformats.org/officeDocument/2006/relationships/image" Target="../media/image460.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36.jpg"/><Relationship Id="rId1" Type="http://schemas.openxmlformats.org/officeDocument/2006/relationships/slideLayout" Target="../slideLayouts/slideLayout2.xml"/><Relationship Id="rId5" Type="http://schemas.openxmlformats.org/officeDocument/2006/relationships/hyperlink" Target="https://arxiv.org/abs/2406.08301" TargetMode="External"/><Relationship Id="rId4" Type="http://schemas.openxmlformats.org/officeDocument/2006/relationships/image" Target="../media/image96.pn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hyperlink" Target="https://arxiv.org/abs/2406.08301"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4.png"/><Relationship Id="rId4" Type="http://schemas.openxmlformats.org/officeDocument/2006/relationships/image" Target="../media/image37.emf"/></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hyperlink" Target="https://arxiv.org/abs/2406.08301"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8.jpg"/><Relationship Id="rId5" Type="http://schemas.openxmlformats.org/officeDocument/2006/relationships/image" Target="../media/image37.emf"/><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hyperlink" Target="https://arxiv.org/abs/2406.08301"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8.jpg"/><Relationship Id="rId5" Type="http://schemas.openxmlformats.org/officeDocument/2006/relationships/image" Target="../media/image37.emf"/><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arxiv.org/abs/2406.08301" TargetMode="External"/><Relationship Id="rId5" Type="http://schemas.openxmlformats.org/officeDocument/2006/relationships/image" Target="../media/image38.jpg"/><Relationship Id="rId4" Type="http://schemas.openxmlformats.org/officeDocument/2006/relationships/image" Target="../media/image39.emf"/></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8.jpg"/><Relationship Id="rId1" Type="http://schemas.openxmlformats.org/officeDocument/2006/relationships/slideLayout" Target="../slideLayouts/slideLayout2.xml"/><Relationship Id="rId4" Type="http://schemas.openxmlformats.org/officeDocument/2006/relationships/hyperlink" Target="https://arxiv.org/abs/2406.08301"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8.jpg"/><Relationship Id="rId1" Type="http://schemas.openxmlformats.org/officeDocument/2006/relationships/slideLayout" Target="../slideLayouts/slideLayout2.xml"/><Relationship Id="rId4" Type="http://schemas.openxmlformats.org/officeDocument/2006/relationships/hyperlink" Target="https://arxiv.org/abs/2406.08301"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43.jpg"/><Relationship Id="rId3" Type="http://schemas.openxmlformats.org/officeDocument/2006/relationships/image" Target="../media/image52.png"/><Relationship Id="rId7" Type="http://schemas.openxmlformats.org/officeDocument/2006/relationships/hyperlink" Target="https://cms-results.web.cern.ch/cms-results/public-results/preliminary-results/HIN-23-006/index.html" TargetMode="External"/><Relationship Id="rId2" Type="http://schemas.openxmlformats.org/officeDocument/2006/relationships/image" Target="../media/image41.jpg"/><Relationship Id="rId1" Type="http://schemas.openxmlformats.org/officeDocument/2006/relationships/slideLayout" Target="../slideLayouts/slideLayout2.xml"/><Relationship Id="rId6" Type="http://schemas.openxmlformats.org/officeDocument/2006/relationships/hyperlink" Target="https://arxiv.org/abs/2408.08599" TargetMode="External"/><Relationship Id="rId5" Type="http://schemas.openxmlformats.org/officeDocument/2006/relationships/image" Target="../media/image42.jpg"/><Relationship Id="rId10" Type="http://schemas.openxmlformats.org/officeDocument/2006/relationships/hyperlink" Target="https://indico.cern.ch/event/1339555/contributions/6040805/attachments/2934126/5153251/20240924_HardProbes_diffusinoWake_yeonju.pdf" TargetMode="External"/><Relationship Id="rId4" Type="http://schemas.openxmlformats.org/officeDocument/2006/relationships/image" Target="../media/image53.png"/><Relationship Id="rId9" Type="http://schemas.openxmlformats.org/officeDocument/2006/relationships/hyperlink" Target="https://indico.cern.ch/event/1339555/contributions/6040903/attachments/2934056/5153148/20240925-HP2024-yenjie-v22.pdf"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0.png"/><Relationship Id="rId4" Type="http://schemas.openxmlformats.org/officeDocument/2006/relationships/hyperlink" Target="https://arxiv.org/abs/2005.14270" TargetMode="External"/></Relationships>
</file>

<file path=ppt/slides/_rels/slide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2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67.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2.emf"/></Relationships>
</file>

<file path=ppt/slides/_rels/slide43.xml.rels><?xml version="1.0" encoding="UTF-8" standalone="yes"?>
<Relationships xmlns="http://schemas.openxmlformats.org/package/2006/relationships"><Relationship Id="rId3" Type="http://schemas.openxmlformats.org/officeDocument/2006/relationships/image" Target="../media/image300.png"/><Relationship Id="rId7" Type="http://schemas.openxmlformats.org/officeDocument/2006/relationships/image" Target="../media/image34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30.png"/><Relationship Id="rId5" Type="http://schemas.openxmlformats.org/officeDocument/2006/relationships/image" Target="../media/image320.png"/><Relationship Id="rId4" Type="http://schemas.openxmlformats.org/officeDocument/2006/relationships/image" Target="../media/image66.png"/></Relationships>
</file>

<file path=ppt/slides/_rels/slide44.xml.rels><?xml version="1.0" encoding="UTF-8" standalone="yes"?>
<Relationships xmlns="http://schemas.openxmlformats.org/package/2006/relationships"><Relationship Id="rId3" Type="http://schemas.openxmlformats.org/officeDocument/2006/relationships/image" Target="../media/image780.png"/><Relationship Id="rId2" Type="http://schemas.openxmlformats.org/officeDocument/2006/relationships/image" Target="../media/image350.png"/><Relationship Id="rId1" Type="http://schemas.openxmlformats.org/officeDocument/2006/relationships/slideLayout" Target="../slideLayouts/slideLayout2.xml"/><Relationship Id="rId6" Type="http://schemas.openxmlformats.org/officeDocument/2006/relationships/image" Target="../media/image340.png"/><Relationship Id="rId5" Type="http://schemas.openxmlformats.org/officeDocument/2006/relationships/image" Target="../media/image330.png"/><Relationship Id="rId4" Type="http://schemas.openxmlformats.org/officeDocument/2006/relationships/image" Target="../media/image66.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7.em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0.jp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6DDC24-1A96-844D-9291-43510BC857F0}"/>
              </a:ext>
            </a:extLst>
          </p:cNvPr>
          <p:cNvSpPr>
            <a:spLocks noGrp="1"/>
          </p:cNvSpPr>
          <p:nvPr>
            <p:ph type="ctrTitle"/>
          </p:nvPr>
        </p:nvSpPr>
        <p:spPr>
          <a:xfrm>
            <a:off x="531223" y="1122363"/>
            <a:ext cx="11129554" cy="2387600"/>
          </a:xfrm>
        </p:spPr>
        <p:txBody>
          <a:bodyPr>
            <a:normAutofit fontScale="90000"/>
          </a:bodyPr>
          <a:lstStyle/>
          <a:p>
            <a:r>
              <a:rPr lang="en-US" dirty="0"/>
              <a:t>Quantifying Jet Quenching And Medium Response With Two Particle Correlations With PHENIX</a:t>
            </a:r>
          </a:p>
        </p:txBody>
      </p:sp>
      <p:sp>
        <p:nvSpPr>
          <p:cNvPr id="3" name="Subtitle 2">
            <a:extLst>
              <a:ext uri="{FF2B5EF4-FFF2-40B4-BE49-F238E27FC236}">
                <a16:creationId xmlns:a16="http://schemas.microsoft.com/office/drawing/2014/main" id="{1F65C33D-0FF4-FC40-BA19-9E061B11044E}"/>
              </a:ext>
            </a:extLst>
          </p:cNvPr>
          <p:cNvSpPr>
            <a:spLocks noGrp="1"/>
          </p:cNvSpPr>
          <p:nvPr>
            <p:ph type="subTitle" idx="1"/>
          </p:nvPr>
        </p:nvSpPr>
        <p:spPr>
          <a:xfrm>
            <a:off x="2386149" y="3602038"/>
            <a:ext cx="7419702" cy="1655762"/>
          </a:xfrm>
        </p:spPr>
        <p:txBody>
          <a:bodyPr>
            <a:normAutofit lnSpcReduction="10000"/>
          </a:bodyPr>
          <a:lstStyle/>
          <a:p>
            <a:r>
              <a:rPr lang="en-US" dirty="0"/>
              <a:t>Anthony Hodges for the PHENIX Collaboration</a:t>
            </a:r>
          </a:p>
          <a:p>
            <a:r>
              <a:rPr lang="en-US" dirty="0"/>
              <a:t>Hot Jets: Advancing the Understanding of High Temperature QCD With Jets</a:t>
            </a:r>
          </a:p>
          <a:p>
            <a:r>
              <a:rPr lang="en-US" dirty="0"/>
              <a:t>January 8</a:t>
            </a:r>
            <a:r>
              <a:rPr lang="en-US" baseline="30000" dirty="0"/>
              <a:t>th</a:t>
            </a:r>
            <a:r>
              <a:rPr lang="en-US" dirty="0"/>
              <a:t>, 2024</a:t>
            </a:r>
          </a:p>
        </p:txBody>
      </p:sp>
    </p:spTree>
    <p:extLst>
      <p:ext uri="{BB962C8B-B14F-4D97-AF65-F5344CB8AC3E}">
        <p14:creationId xmlns:p14="http://schemas.microsoft.com/office/powerpoint/2010/main" val="35117475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E20E5-0E52-DC86-7F2A-3F54DD04C135}"/>
              </a:ext>
            </a:extLst>
          </p:cNvPr>
          <p:cNvSpPr>
            <a:spLocks noGrp="1"/>
          </p:cNvSpPr>
          <p:nvPr>
            <p:ph type="title"/>
          </p:nvPr>
        </p:nvSpPr>
        <p:spPr/>
        <p:txBody>
          <a:bodyPr/>
          <a:lstStyle/>
          <a:p>
            <a:r>
              <a:rPr lang="en-US" dirty="0"/>
              <a:t>How We Study Jets</a:t>
            </a:r>
          </a:p>
        </p:txBody>
      </p:sp>
      <p:sp>
        <p:nvSpPr>
          <p:cNvPr id="3" name="Content Placeholder 2">
            <a:extLst>
              <a:ext uri="{FF2B5EF4-FFF2-40B4-BE49-F238E27FC236}">
                <a16:creationId xmlns:a16="http://schemas.microsoft.com/office/drawing/2014/main" id="{89E0071F-5293-46CD-D0FA-DB50FD6636F8}"/>
              </a:ext>
            </a:extLst>
          </p:cNvPr>
          <p:cNvSpPr>
            <a:spLocks noGrp="1"/>
          </p:cNvSpPr>
          <p:nvPr>
            <p:ph idx="1"/>
          </p:nvPr>
        </p:nvSpPr>
        <p:spPr/>
        <p:txBody>
          <a:bodyPr/>
          <a:lstStyle/>
          <a:p>
            <a:pPr marL="0" indent="0">
              <a:buNone/>
            </a:pPr>
            <a:endParaRPr lang="en-US" dirty="0"/>
          </a:p>
        </p:txBody>
      </p:sp>
      <p:sp>
        <p:nvSpPr>
          <p:cNvPr id="4" name="Date Placeholder 3">
            <a:extLst>
              <a:ext uri="{FF2B5EF4-FFF2-40B4-BE49-F238E27FC236}">
                <a16:creationId xmlns:a16="http://schemas.microsoft.com/office/drawing/2014/main" id="{3672762A-5515-F1BE-A5C0-77E7C802A51F}"/>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A0AE310C-6BAB-825F-5743-F55AC1BA37DA}"/>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FF0E3F34-6827-25A5-1FAB-BB933D3D35FF}"/>
              </a:ext>
            </a:extLst>
          </p:cNvPr>
          <p:cNvSpPr>
            <a:spLocks noGrp="1"/>
          </p:cNvSpPr>
          <p:nvPr>
            <p:ph type="sldNum" sz="quarter" idx="12"/>
          </p:nvPr>
        </p:nvSpPr>
        <p:spPr/>
        <p:txBody>
          <a:bodyPr/>
          <a:lstStyle/>
          <a:p>
            <a:fld id="{FC6CE333-7460-624F-ADDC-36B1F472F890}" type="slidenum">
              <a:rPr lang="en-US" smtClean="0"/>
              <a:t>10</a:t>
            </a:fld>
            <a:endParaRPr lang="en-US"/>
          </a:p>
        </p:txBody>
      </p:sp>
      <p:sp>
        <p:nvSpPr>
          <p:cNvPr id="9" name="TextBox 8">
            <a:extLst>
              <a:ext uri="{FF2B5EF4-FFF2-40B4-BE49-F238E27FC236}">
                <a16:creationId xmlns:a16="http://schemas.microsoft.com/office/drawing/2014/main" id="{032EF746-B8C0-F756-FD7F-796FF07954F7}"/>
              </a:ext>
            </a:extLst>
          </p:cNvPr>
          <p:cNvSpPr txBox="1"/>
          <p:nvPr/>
        </p:nvSpPr>
        <p:spPr>
          <a:xfrm>
            <a:off x="0" y="5838178"/>
            <a:ext cx="2454583" cy="369332"/>
          </a:xfrm>
          <a:prstGeom prst="rect">
            <a:avLst/>
          </a:prstGeom>
          <a:noFill/>
        </p:spPr>
        <p:txBody>
          <a:bodyPr wrap="none" rtlCol="0">
            <a:spAutoFit/>
          </a:bodyPr>
          <a:lstStyle/>
          <a:p>
            <a:r>
              <a:rPr lang="en-US" dirty="0"/>
              <a:t>PC: </a:t>
            </a:r>
            <a:r>
              <a:rPr lang="en-US" dirty="0">
                <a:hlinkClick r:id="rId2"/>
              </a:rPr>
              <a:t>Yi Chen, QM2019</a:t>
            </a:r>
            <a:endParaRPr lang="en-US" dirty="0"/>
          </a:p>
        </p:txBody>
      </p:sp>
      <p:pic>
        <p:nvPicPr>
          <p:cNvPr id="10" name="Picture 9" descr="A picture containing text, circle, screenshot&#10;&#10;Description automatically generated">
            <a:extLst>
              <a:ext uri="{FF2B5EF4-FFF2-40B4-BE49-F238E27FC236}">
                <a16:creationId xmlns:a16="http://schemas.microsoft.com/office/drawing/2014/main" id="{B30E2B93-3003-C9A5-80BF-CF7A61F46874}"/>
              </a:ext>
            </a:extLst>
          </p:cNvPr>
          <p:cNvPicPr>
            <a:picLocks noChangeAspect="1"/>
          </p:cNvPicPr>
          <p:nvPr/>
        </p:nvPicPr>
        <p:blipFill rotWithShape="1">
          <a:blip r:embed="rId3"/>
          <a:srcRect l="1199" t="2839" r="1017" b="21047"/>
          <a:stretch/>
        </p:blipFill>
        <p:spPr>
          <a:xfrm>
            <a:off x="0" y="1247887"/>
            <a:ext cx="12153286" cy="4351339"/>
          </a:xfrm>
          <a:prstGeom prst="rect">
            <a:avLst/>
          </a:prstGeom>
        </p:spPr>
      </p:pic>
    </p:spTree>
    <p:extLst>
      <p:ext uri="{BB962C8B-B14F-4D97-AF65-F5344CB8AC3E}">
        <p14:creationId xmlns:p14="http://schemas.microsoft.com/office/powerpoint/2010/main" val="10467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9600F-4899-AF70-D6C4-45B43C1A6A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966397-15D0-1E4B-D8F1-EEA3CA2BC3F7}"/>
              </a:ext>
            </a:extLst>
          </p:cNvPr>
          <p:cNvSpPr>
            <a:spLocks noGrp="1"/>
          </p:cNvSpPr>
          <p:nvPr>
            <p:ph type="title"/>
          </p:nvPr>
        </p:nvSpPr>
        <p:spPr/>
        <p:txBody>
          <a:bodyPr/>
          <a:lstStyle/>
          <a:p>
            <a:r>
              <a:rPr lang="en-US" dirty="0"/>
              <a:t>How We Study Jets</a:t>
            </a:r>
          </a:p>
        </p:txBody>
      </p:sp>
      <p:sp>
        <p:nvSpPr>
          <p:cNvPr id="3" name="Content Placeholder 2">
            <a:extLst>
              <a:ext uri="{FF2B5EF4-FFF2-40B4-BE49-F238E27FC236}">
                <a16:creationId xmlns:a16="http://schemas.microsoft.com/office/drawing/2014/main" id="{33DA9836-548D-ED3D-969B-E128C408E3FE}"/>
              </a:ext>
            </a:extLst>
          </p:cNvPr>
          <p:cNvSpPr>
            <a:spLocks noGrp="1"/>
          </p:cNvSpPr>
          <p:nvPr>
            <p:ph idx="1"/>
          </p:nvPr>
        </p:nvSpPr>
        <p:spPr/>
        <p:txBody>
          <a:bodyPr/>
          <a:lstStyle/>
          <a:p>
            <a:pPr marL="0" indent="0">
              <a:buNone/>
            </a:pPr>
            <a:endParaRPr lang="en-US" dirty="0"/>
          </a:p>
        </p:txBody>
      </p:sp>
      <p:sp>
        <p:nvSpPr>
          <p:cNvPr id="4" name="Date Placeholder 3">
            <a:extLst>
              <a:ext uri="{FF2B5EF4-FFF2-40B4-BE49-F238E27FC236}">
                <a16:creationId xmlns:a16="http://schemas.microsoft.com/office/drawing/2014/main" id="{0D639B0C-0B18-FE0C-C9E8-AF8B0DD9B485}"/>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6F693420-D3C9-06D6-28A6-14B74EE5E60E}"/>
              </a:ext>
            </a:extLst>
          </p:cNvPr>
          <p:cNvSpPr>
            <a:spLocks noGrp="1"/>
          </p:cNvSpPr>
          <p:nvPr>
            <p:ph type="ftr" sz="quarter" idx="11"/>
          </p:nvPr>
        </p:nvSpPr>
        <p:spPr/>
        <p:txBody>
          <a:bodyPr/>
          <a:lstStyle/>
          <a:p>
            <a:r>
              <a:rPr lang="en-US" dirty="0"/>
              <a:t>Anthony Hodges,  NSF Ascend Fellow, UIUC</a:t>
            </a:r>
          </a:p>
        </p:txBody>
      </p:sp>
      <p:sp>
        <p:nvSpPr>
          <p:cNvPr id="6" name="Slide Number Placeholder 5">
            <a:extLst>
              <a:ext uri="{FF2B5EF4-FFF2-40B4-BE49-F238E27FC236}">
                <a16:creationId xmlns:a16="http://schemas.microsoft.com/office/drawing/2014/main" id="{77E45E2D-00A9-9531-E8E8-FDBEC37B2A9D}"/>
              </a:ext>
            </a:extLst>
          </p:cNvPr>
          <p:cNvSpPr>
            <a:spLocks noGrp="1"/>
          </p:cNvSpPr>
          <p:nvPr>
            <p:ph type="sldNum" sz="quarter" idx="12"/>
          </p:nvPr>
        </p:nvSpPr>
        <p:spPr/>
        <p:txBody>
          <a:bodyPr/>
          <a:lstStyle/>
          <a:p>
            <a:fld id="{FC6CE333-7460-624F-ADDC-36B1F472F890}" type="slidenum">
              <a:rPr lang="en-US" smtClean="0"/>
              <a:t>11</a:t>
            </a:fld>
            <a:endParaRPr lang="en-US"/>
          </a:p>
        </p:txBody>
      </p:sp>
      <p:pic>
        <p:nvPicPr>
          <p:cNvPr id="8" name="Picture 7" descr="A picture containing text, circle, screenshot&#10;&#10;Description automatically generated">
            <a:extLst>
              <a:ext uri="{FF2B5EF4-FFF2-40B4-BE49-F238E27FC236}">
                <a16:creationId xmlns:a16="http://schemas.microsoft.com/office/drawing/2014/main" id="{C6B45215-ABE7-6B07-077E-B05CA53BDD02}"/>
              </a:ext>
            </a:extLst>
          </p:cNvPr>
          <p:cNvPicPr>
            <a:picLocks noChangeAspect="1"/>
          </p:cNvPicPr>
          <p:nvPr/>
        </p:nvPicPr>
        <p:blipFill rotWithShape="1">
          <a:blip r:embed="rId2"/>
          <a:srcRect l="1199" t="2839" r="1017" b="21047"/>
          <a:stretch/>
        </p:blipFill>
        <p:spPr>
          <a:xfrm>
            <a:off x="0" y="1247887"/>
            <a:ext cx="12153286" cy="4351339"/>
          </a:xfrm>
          <a:prstGeom prst="rect">
            <a:avLst/>
          </a:prstGeom>
        </p:spPr>
      </p:pic>
      <p:sp>
        <p:nvSpPr>
          <p:cNvPr id="9" name="TextBox 8">
            <a:extLst>
              <a:ext uri="{FF2B5EF4-FFF2-40B4-BE49-F238E27FC236}">
                <a16:creationId xmlns:a16="http://schemas.microsoft.com/office/drawing/2014/main" id="{57F19660-E4CB-F15A-E184-A62DB4D4047A}"/>
              </a:ext>
            </a:extLst>
          </p:cNvPr>
          <p:cNvSpPr txBox="1"/>
          <p:nvPr/>
        </p:nvSpPr>
        <p:spPr>
          <a:xfrm>
            <a:off x="0" y="5838178"/>
            <a:ext cx="2454583" cy="369332"/>
          </a:xfrm>
          <a:prstGeom prst="rect">
            <a:avLst/>
          </a:prstGeom>
          <a:noFill/>
        </p:spPr>
        <p:txBody>
          <a:bodyPr wrap="none" rtlCol="0">
            <a:spAutoFit/>
          </a:bodyPr>
          <a:lstStyle/>
          <a:p>
            <a:r>
              <a:rPr lang="en-US" dirty="0"/>
              <a:t>PC: </a:t>
            </a:r>
            <a:r>
              <a:rPr lang="en-US" dirty="0">
                <a:hlinkClick r:id="rId3"/>
              </a:rPr>
              <a:t>Yi Chen, QM2019</a:t>
            </a:r>
            <a:endParaRPr lang="en-US" dirty="0"/>
          </a:p>
        </p:txBody>
      </p:sp>
      <p:sp>
        <p:nvSpPr>
          <p:cNvPr id="7" name="Frame 6">
            <a:extLst>
              <a:ext uri="{FF2B5EF4-FFF2-40B4-BE49-F238E27FC236}">
                <a16:creationId xmlns:a16="http://schemas.microsoft.com/office/drawing/2014/main" id="{2A2E88AB-438F-76E2-BDD8-D801ACA49233}"/>
              </a:ext>
            </a:extLst>
          </p:cNvPr>
          <p:cNvSpPr/>
          <p:nvPr/>
        </p:nvSpPr>
        <p:spPr>
          <a:xfrm>
            <a:off x="7934325" y="1247887"/>
            <a:ext cx="4257675" cy="4705238"/>
          </a:xfrm>
          <a:prstGeom prst="frame">
            <a:avLst>
              <a:gd name="adj1" fmla="val 623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033636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447F3-7A83-1B42-BFC4-3C0580BBE58E}"/>
              </a:ext>
            </a:extLst>
          </p:cNvPr>
          <p:cNvSpPr>
            <a:spLocks noGrp="1"/>
          </p:cNvSpPr>
          <p:nvPr>
            <p:ph type="title"/>
          </p:nvPr>
        </p:nvSpPr>
        <p:spPr>
          <a:xfrm>
            <a:off x="0" y="0"/>
            <a:ext cx="11353800" cy="1325563"/>
          </a:xfrm>
        </p:spPr>
        <p:txBody>
          <a:bodyPr/>
          <a:lstStyle/>
          <a:p>
            <a:r>
              <a:rPr lang="en-US" dirty="0"/>
              <a:t>Measuring Jets – Two Particle Correlations</a:t>
            </a:r>
          </a:p>
        </p:txBody>
      </p:sp>
      <p:sp>
        <p:nvSpPr>
          <p:cNvPr id="3" name="Content Placeholder 2">
            <a:extLst>
              <a:ext uri="{FF2B5EF4-FFF2-40B4-BE49-F238E27FC236}">
                <a16:creationId xmlns:a16="http://schemas.microsoft.com/office/drawing/2014/main" id="{04F3A629-B577-6843-B657-C2E5F0E9CCEA}"/>
              </a:ext>
            </a:extLst>
          </p:cNvPr>
          <p:cNvSpPr>
            <a:spLocks noGrp="1"/>
          </p:cNvSpPr>
          <p:nvPr>
            <p:ph idx="1"/>
          </p:nvPr>
        </p:nvSpPr>
        <p:spPr>
          <a:xfrm>
            <a:off x="-1" y="982216"/>
            <a:ext cx="11522573" cy="4351338"/>
          </a:xfrm>
        </p:spPr>
        <p:txBody>
          <a:bodyPr/>
          <a:lstStyle/>
          <a:p>
            <a:r>
              <a:rPr lang="en-US" dirty="0"/>
              <a:t>Direct photons: colorless, well-calibrated probe, but statistically limited</a:t>
            </a:r>
          </a:p>
          <a:p>
            <a:endParaRPr lang="en-US" dirty="0"/>
          </a:p>
          <a:p>
            <a:pPr marL="0" indent="0">
              <a:buNone/>
            </a:pPr>
            <a:endParaRPr lang="en-US" dirty="0"/>
          </a:p>
        </p:txBody>
      </p:sp>
      <p:sp>
        <p:nvSpPr>
          <p:cNvPr id="4" name="Date Placeholder 3">
            <a:extLst>
              <a:ext uri="{FF2B5EF4-FFF2-40B4-BE49-F238E27FC236}">
                <a16:creationId xmlns:a16="http://schemas.microsoft.com/office/drawing/2014/main" id="{F5675DF7-101E-8B4D-8EE3-ED2B45BE28E0}"/>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F6B803D4-8EAD-1540-A049-7342D97D11F5}"/>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04AF8C31-ED43-4E46-B899-161E811075DB}"/>
              </a:ext>
            </a:extLst>
          </p:cNvPr>
          <p:cNvSpPr>
            <a:spLocks noGrp="1"/>
          </p:cNvSpPr>
          <p:nvPr>
            <p:ph type="sldNum" sz="quarter" idx="12"/>
          </p:nvPr>
        </p:nvSpPr>
        <p:spPr/>
        <p:txBody>
          <a:bodyPr/>
          <a:lstStyle/>
          <a:p>
            <a:fld id="{FC6CE333-7460-624F-ADDC-36B1F472F890}" type="slidenum">
              <a:rPr lang="en-US" smtClean="0"/>
              <a:t>12</a:t>
            </a:fld>
            <a:endParaRPr lang="en-US"/>
          </a:p>
        </p:txBody>
      </p:sp>
      <p:pic>
        <p:nvPicPr>
          <p:cNvPr id="7" name="Picture 6">
            <a:extLst>
              <a:ext uri="{FF2B5EF4-FFF2-40B4-BE49-F238E27FC236}">
                <a16:creationId xmlns:a16="http://schemas.microsoft.com/office/drawing/2014/main" id="{588A715B-1BF8-4045-9C4D-921967415974}"/>
              </a:ext>
            </a:extLst>
          </p:cNvPr>
          <p:cNvPicPr>
            <a:picLocks noChangeAspect="1"/>
          </p:cNvPicPr>
          <p:nvPr/>
        </p:nvPicPr>
        <p:blipFill>
          <a:blip r:embed="rId3"/>
          <a:stretch>
            <a:fillRect/>
          </a:stretch>
        </p:blipFill>
        <p:spPr>
          <a:xfrm rot="623388">
            <a:off x="6211685" y="4089964"/>
            <a:ext cx="6090052" cy="1655056"/>
          </a:xfrm>
          <a:prstGeom prst="rect">
            <a:avLst/>
          </a:prstGeom>
        </p:spPr>
      </p:pic>
      <p:pic>
        <p:nvPicPr>
          <p:cNvPr id="8" name="Picture 7">
            <a:extLst>
              <a:ext uri="{FF2B5EF4-FFF2-40B4-BE49-F238E27FC236}">
                <a16:creationId xmlns:a16="http://schemas.microsoft.com/office/drawing/2014/main" id="{E8F713EA-5195-3A48-9674-E1F14EF761F8}"/>
              </a:ext>
            </a:extLst>
          </p:cNvPr>
          <p:cNvPicPr>
            <a:picLocks noChangeAspect="1"/>
          </p:cNvPicPr>
          <p:nvPr/>
        </p:nvPicPr>
        <p:blipFill rotWithShape="1">
          <a:blip r:embed="rId4"/>
          <a:srcRect b="18237"/>
          <a:stretch/>
        </p:blipFill>
        <p:spPr>
          <a:xfrm>
            <a:off x="0" y="3465405"/>
            <a:ext cx="4222507" cy="2975462"/>
          </a:xfrm>
          <a:prstGeom prst="rect">
            <a:avLst/>
          </a:prstGeom>
        </p:spPr>
      </p:pic>
      <p:sp>
        <p:nvSpPr>
          <p:cNvPr id="9" name="Left Arrow 8">
            <a:extLst>
              <a:ext uri="{FF2B5EF4-FFF2-40B4-BE49-F238E27FC236}">
                <a16:creationId xmlns:a16="http://schemas.microsoft.com/office/drawing/2014/main" id="{D9214814-4A60-3844-906B-12649D77727B}"/>
              </a:ext>
            </a:extLst>
          </p:cNvPr>
          <p:cNvSpPr/>
          <p:nvPr/>
        </p:nvSpPr>
        <p:spPr>
          <a:xfrm>
            <a:off x="4570122" y="4457836"/>
            <a:ext cx="1373477" cy="4953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F1800A9-D9F2-0B43-BA47-5A25A851EA03}"/>
                  </a:ext>
                </a:extLst>
              </p:cNvPr>
              <p:cNvSpPr txBox="1"/>
              <p:nvPr/>
            </p:nvSpPr>
            <p:spPr>
              <a:xfrm rot="21357212">
                <a:off x="6095369" y="4476528"/>
                <a:ext cx="43979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𝛾</m:t>
                      </m:r>
                    </m:oMath>
                  </m:oMathPara>
                </a14:m>
                <a:endParaRPr lang="en-US" sz="2400" dirty="0"/>
              </a:p>
            </p:txBody>
          </p:sp>
        </mc:Choice>
        <mc:Fallback xmlns="">
          <p:sp>
            <p:nvSpPr>
              <p:cNvPr id="10" name="TextBox 9">
                <a:extLst>
                  <a:ext uri="{FF2B5EF4-FFF2-40B4-BE49-F238E27FC236}">
                    <a16:creationId xmlns:a16="http://schemas.microsoft.com/office/drawing/2014/main" id="{4F1800A9-D9F2-0B43-BA47-5A25A851EA03}"/>
                  </a:ext>
                </a:extLst>
              </p:cNvPr>
              <p:cNvSpPr txBox="1">
                <a:spLocks noRot="1" noChangeAspect="1" noMove="1" noResize="1" noEditPoints="1" noAdjustHandles="1" noChangeArrowheads="1" noChangeShapeType="1" noTextEdit="1"/>
              </p:cNvSpPr>
              <p:nvPr/>
            </p:nvSpPr>
            <p:spPr>
              <a:xfrm rot="21357212">
                <a:off x="6095369" y="4476528"/>
                <a:ext cx="439799" cy="461665"/>
              </a:xfrm>
              <a:prstGeom prst="rect">
                <a:avLst/>
              </a:prstGeom>
              <a:blipFill>
                <a:blip r:embed="rId5"/>
                <a:stretch>
                  <a:fillRect b="-7317"/>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9B7B55FB-CD11-FC40-BB3E-C4A610A383AB}"/>
              </a:ext>
            </a:extLst>
          </p:cNvPr>
          <p:cNvSpPr/>
          <p:nvPr/>
        </p:nvSpPr>
        <p:spPr>
          <a:xfrm>
            <a:off x="838200" y="3700130"/>
            <a:ext cx="1128823" cy="19670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90D0CB1-90D6-7643-9970-DF5C47D7A0B3}"/>
              </a:ext>
            </a:extLst>
          </p:cNvPr>
          <p:cNvSpPr/>
          <p:nvPr/>
        </p:nvSpPr>
        <p:spPr>
          <a:xfrm>
            <a:off x="1289197" y="3554380"/>
            <a:ext cx="226828" cy="106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75C6CB8-DA8D-C246-84BC-1B96E193B2A4}"/>
              </a:ext>
            </a:extLst>
          </p:cNvPr>
          <p:cNvSpPr/>
          <p:nvPr/>
        </p:nvSpPr>
        <p:spPr>
          <a:xfrm rot="17213950">
            <a:off x="8564750" y="4049120"/>
            <a:ext cx="210472" cy="12074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175AF4C-29E3-D84A-BE69-D5C473736504}"/>
              </a:ext>
            </a:extLst>
          </p:cNvPr>
          <p:cNvSpPr/>
          <p:nvPr/>
        </p:nvSpPr>
        <p:spPr>
          <a:xfrm rot="15373727">
            <a:off x="8384559" y="4379816"/>
            <a:ext cx="279708" cy="19232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4170560-1B34-EE46-9F53-D469DFA35695}"/>
              </a:ext>
            </a:extLst>
          </p:cNvPr>
          <p:cNvSpPr/>
          <p:nvPr/>
        </p:nvSpPr>
        <p:spPr>
          <a:xfrm rot="16200000">
            <a:off x="8199565" y="4171255"/>
            <a:ext cx="279708" cy="19232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4836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447F3-7A83-1B42-BFC4-3C0580BBE58E}"/>
              </a:ext>
            </a:extLst>
          </p:cNvPr>
          <p:cNvSpPr>
            <a:spLocks noGrp="1"/>
          </p:cNvSpPr>
          <p:nvPr>
            <p:ph type="title"/>
          </p:nvPr>
        </p:nvSpPr>
        <p:spPr>
          <a:xfrm>
            <a:off x="0" y="0"/>
            <a:ext cx="11353800" cy="1325563"/>
          </a:xfrm>
        </p:spPr>
        <p:txBody>
          <a:bodyPr/>
          <a:lstStyle/>
          <a:p>
            <a:r>
              <a:rPr lang="en-US" dirty="0"/>
              <a:t>Measuring Jets – Two Particle Correlations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4F3A629-B577-6843-B657-C2E5F0E9CCEA}"/>
                  </a:ext>
                </a:extLst>
              </p:cNvPr>
              <p:cNvSpPr>
                <a:spLocks noGrp="1"/>
              </p:cNvSpPr>
              <p:nvPr>
                <p:ph idx="1"/>
              </p:nvPr>
            </p:nvSpPr>
            <p:spPr>
              <a:xfrm>
                <a:off x="-1" y="982216"/>
                <a:ext cx="11522573" cy="4351338"/>
              </a:xfrm>
            </p:spPr>
            <p:txBody>
              <a:bodyPr/>
              <a:lstStyle/>
              <a:p>
                <a:r>
                  <a:rPr lang="en-US" dirty="0"/>
                  <a:t>Direct photons: colorless, well-calibrated probe, but statistically limited</a:t>
                </a:r>
              </a:p>
              <a:p>
                <a:r>
                  <a:rPr lang="en-US" dirty="0"/>
                  <a:t>Neutral pion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𝜋</m:t>
                        </m:r>
                      </m:e>
                      <m:sup>
                        <m:r>
                          <a:rPr lang="en-US" b="0" i="1" smtClean="0">
                            <a:latin typeface="Cambria Math" panose="02040503050406030204" pitchFamily="18" charset="0"/>
                          </a:rPr>
                          <m:t>0</m:t>
                        </m:r>
                      </m:sup>
                    </m:sSup>
                  </m:oMath>
                </a14:m>
                <a:r>
                  <a:rPr lang="en-US" dirty="0"/>
                  <a:t>): not colorless, but abundant</a:t>
                </a:r>
              </a:p>
              <a:p>
                <a:pPr lvl="1"/>
                <a:r>
                  <a:rPr lang="en-US" sz="2800" dirty="0"/>
                  <a:t>Good for high-precision, differential measurements</a:t>
                </a:r>
              </a:p>
            </p:txBody>
          </p:sp>
        </mc:Choice>
        <mc:Fallback xmlns="">
          <p:sp>
            <p:nvSpPr>
              <p:cNvPr id="3" name="Content Placeholder 2">
                <a:extLst>
                  <a:ext uri="{FF2B5EF4-FFF2-40B4-BE49-F238E27FC236}">
                    <a16:creationId xmlns:a16="http://schemas.microsoft.com/office/drawing/2014/main" id="{04F3A629-B577-6843-B657-C2E5F0E9CCEA}"/>
                  </a:ext>
                </a:extLst>
              </p:cNvPr>
              <p:cNvSpPr>
                <a:spLocks noGrp="1" noRot="1" noChangeAspect="1" noMove="1" noResize="1" noEditPoints="1" noAdjustHandles="1" noChangeArrowheads="1" noChangeShapeType="1" noTextEdit="1"/>
              </p:cNvSpPr>
              <p:nvPr>
                <p:ph idx="1"/>
              </p:nvPr>
            </p:nvSpPr>
            <p:spPr>
              <a:xfrm>
                <a:off x="-1" y="982216"/>
                <a:ext cx="11522573" cy="4351338"/>
              </a:xfrm>
              <a:blipFill>
                <a:blip r:embed="rId3"/>
                <a:stretch>
                  <a:fillRect l="-991" t="-2326" r="-441"/>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F5675DF7-101E-8B4D-8EE3-ED2B45BE28E0}"/>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F6B803D4-8EAD-1540-A049-7342D97D11F5}"/>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04AF8C31-ED43-4E46-B899-161E811075DB}"/>
              </a:ext>
            </a:extLst>
          </p:cNvPr>
          <p:cNvSpPr>
            <a:spLocks noGrp="1"/>
          </p:cNvSpPr>
          <p:nvPr>
            <p:ph type="sldNum" sz="quarter" idx="12"/>
          </p:nvPr>
        </p:nvSpPr>
        <p:spPr/>
        <p:txBody>
          <a:bodyPr/>
          <a:lstStyle/>
          <a:p>
            <a:fld id="{FC6CE333-7460-624F-ADDC-36B1F472F890}" type="slidenum">
              <a:rPr lang="en-US" smtClean="0"/>
              <a:t>13</a:t>
            </a:fld>
            <a:endParaRPr lang="en-US"/>
          </a:p>
        </p:txBody>
      </p:sp>
      <p:pic>
        <p:nvPicPr>
          <p:cNvPr id="7" name="Picture 6">
            <a:extLst>
              <a:ext uri="{FF2B5EF4-FFF2-40B4-BE49-F238E27FC236}">
                <a16:creationId xmlns:a16="http://schemas.microsoft.com/office/drawing/2014/main" id="{588A715B-1BF8-4045-9C4D-921967415974}"/>
              </a:ext>
            </a:extLst>
          </p:cNvPr>
          <p:cNvPicPr>
            <a:picLocks noChangeAspect="1"/>
          </p:cNvPicPr>
          <p:nvPr/>
        </p:nvPicPr>
        <p:blipFill>
          <a:blip r:embed="rId4"/>
          <a:stretch>
            <a:fillRect/>
          </a:stretch>
        </p:blipFill>
        <p:spPr>
          <a:xfrm rot="623388">
            <a:off x="6211685" y="4089964"/>
            <a:ext cx="6090052" cy="1655056"/>
          </a:xfrm>
          <a:prstGeom prst="rect">
            <a:avLst/>
          </a:prstGeom>
        </p:spPr>
      </p:pic>
      <p:pic>
        <p:nvPicPr>
          <p:cNvPr id="8" name="Picture 7">
            <a:extLst>
              <a:ext uri="{FF2B5EF4-FFF2-40B4-BE49-F238E27FC236}">
                <a16:creationId xmlns:a16="http://schemas.microsoft.com/office/drawing/2014/main" id="{E8F713EA-5195-3A48-9674-E1F14EF761F8}"/>
              </a:ext>
            </a:extLst>
          </p:cNvPr>
          <p:cNvPicPr>
            <a:picLocks noChangeAspect="1"/>
          </p:cNvPicPr>
          <p:nvPr/>
        </p:nvPicPr>
        <p:blipFill rotWithShape="1">
          <a:blip r:embed="rId5"/>
          <a:srcRect b="18237"/>
          <a:stretch/>
        </p:blipFill>
        <p:spPr>
          <a:xfrm>
            <a:off x="0" y="3465405"/>
            <a:ext cx="4222507" cy="2975462"/>
          </a:xfrm>
          <a:prstGeom prst="rect">
            <a:avLst/>
          </a:prstGeom>
        </p:spPr>
      </p:pic>
      <p:sp>
        <p:nvSpPr>
          <p:cNvPr id="9" name="Left Arrow 8">
            <a:extLst>
              <a:ext uri="{FF2B5EF4-FFF2-40B4-BE49-F238E27FC236}">
                <a16:creationId xmlns:a16="http://schemas.microsoft.com/office/drawing/2014/main" id="{D9214814-4A60-3844-906B-12649D77727B}"/>
              </a:ext>
            </a:extLst>
          </p:cNvPr>
          <p:cNvSpPr/>
          <p:nvPr/>
        </p:nvSpPr>
        <p:spPr>
          <a:xfrm>
            <a:off x="4570122" y="4457836"/>
            <a:ext cx="1373477" cy="4953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6EEE402-EA37-2440-A0F5-7C529E64EB28}"/>
                  </a:ext>
                </a:extLst>
              </p:cNvPr>
              <p:cNvSpPr txBox="1"/>
              <p:nvPr/>
            </p:nvSpPr>
            <p:spPr>
              <a:xfrm>
                <a:off x="6079629" y="4457836"/>
                <a:ext cx="54143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000" b="0" i="1" dirty="0" smtClean="0">
                              <a:latin typeface="Cambria Math" panose="02040503050406030204" pitchFamily="18" charset="0"/>
                            </a:rPr>
                          </m:ctrlPr>
                        </m:sSupPr>
                        <m:e>
                          <m:r>
                            <a:rPr lang="en-US" sz="2000" b="0" i="1" dirty="0" smtClean="0">
                              <a:latin typeface="Cambria Math" panose="02040503050406030204" pitchFamily="18" charset="0"/>
                            </a:rPr>
                            <m:t>𝜋</m:t>
                          </m:r>
                        </m:e>
                        <m:sup>
                          <m:r>
                            <a:rPr lang="en-US" sz="2000" b="0" i="1" dirty="0" smtClean="0">
                              <a:latin typeface="Cambria Math" panose="02040503050406030204" pitchFamily="18" charset="0"/>
                            </a:rPr>
                            <m:t>0</m:t>
                          </m:r>
                        </m:sup>
                      </m:sSup>
                    </m:oMath>
                  </m:oMathPara>
                </a14:m>
                <a:endParaRPr lang="en-US" sz="2000" dirty="0"/>
              </a:p>
            </p:txBody>
          </p:sp>
        </mc:Choice>
        <mc:Fallback xmlns="">
          <p:sp>
            <p:nvSpPr>
              <p:cNvPr id="11" name="TextBox 10">
                <a:extLst>
                  <a:ext uri="{FF2B5EF4-FFF2-40B4-BE49-F238E27FC236}">
                    <a16:creationId xmlns:a16="http://schemas.microsoft.com/office/drawing/2014/main" id="{36EEE402-EA37-2440-A0F5-7C529E64EB28}"/>
                  </a:ext>
                </a:extLst>
              </p:cNvPr>
              <p:cNvSpPr txBox="1">
                <a:spLocks noRot="1" noChangeAspect="1" noMove="1" noResize="1" noEditPoints="1" noAdjustHandles="1" noChangeArrowheads="1" noChangeShapeType="1" noTextEdit="1"/>
              </p:cNvSpPr>
              <p:nvPr/>
            </p:nvSpPr>
            <p:spPr>
              <a:xfrm>
                <a:off x="6079629" y="4457836"/>
                <a:ext cx="541430" cy="400110"/>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81803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EEBDD73-AFDC-304D-8BEB-6900F3CBC4DD}"/>
              </a:ext>
            </a:extLst>
          </p:cNvPr>
          <p:cNvGrpSpPr/>
          <p:nvPr/>
        </p:nvGrpSpPr>
        <p:grpSpPr>
          <a:xfrm>
            <a:off x="4710896" y="1012752"/>
            <a:ext cx="7369224" cy="5334739"/>
            <a:chOff x="6494357" y="3457575"/>
            <a:chExt cx="4100598" cy="3210387"/>
          </a:xfrm>
        </p:grpSpPr>
        <p:pic>
          <p:nvPicPr>
            <p:cNvPr id="8" name="Picture 7">
              <a:extLst>
                <a:ext uri="{FF2B5EF4-FFF2-40B4-BE49-F238E27FC236}">
                  <a16:creationId xmlns:a16="http://schemas.microsoft.com/office/drawing/2014/main" id="{D2C3DE3F-E623-074E-93F1-E522998D8630}"/>
                </a:ext>
              </a:extLst>
            </p:cNvPr>
            <p:cNvPicPr>
              <a:picLocks noChangeAspect="1"/>
            </p:cNvPicPr>
            <p:nvPr/>
          </p:nvPicPr>
          <p:blipFill rotWithShape="1">
            <a:blip r:embed="rId3"/>
            <a:srcRect r="52640"/>
            <a:stretch/>
          </p:blipFill>
          <p:spPr>
            <a:xfrm>
              <a:off x="6494357" y="3466637"/>
              <a:ext cx="4096154" cy="3201325"/>
            </a:xfrm>
            <a:prstGeom prst="rect">
              <a:avLst/>
            </a:prstGeom>
          </p:spPr>
        </p:pic>
        <p:pic>
          <p:nvPicPr>
            <p:cNvPr id="9" name="Picture 8">
              <a:extLst>
                <a:ext uri="{FF2B5EF4-FFF2-40B4-BE49-F238E27FC236}">
                  <a16:creationId xmlns:a16="http://schemas.microsoft.com/office/drawing/2014/main" id="{EC3AC545-054F-8340-B34B-4820854312C5}"/>
                </a:ext>
              </a:extLst>
            </p:cNvPr>
            <p:cNvPicPr>
              <a:picLocks noChangeAspect="1"/>
            </p:cNvPicPr>
            <p:nvPr/>
          </p:nvPicPr>
          <p:blipFill rotWithShape="1">
            <a:blip r:embed="rId3"/>
            <a:srcRect l="37784" t="548" r="42918" b="91397"/>
            <a:stretch/>
          </p:blipFill>
          <p:spPr>
            <a:xfrm>
              <a:off x="7557844" y="3457575"/>
              <a:ext cx="1914892" cy="295843"/>
            </a:xfrm>
            <a:prstGeom prst="rect">
              <a:avLst/>
            </a:prstGeom>
          </p:spPr>
        </p:pic>
        <p:pic>
          <p:nvPicPr>
            <p:cNvPr id="10" name="Picture 9">
              <a:extLst>
                <a:ext uri="{FF2B5EF4-FFF2-40B4-BE49-F238E27FC236}">
                  <a16:creationId xmlns:a16="http://schemas.microsoft.com/office/drawing/2014/main" id="{D7206463-3122-2145-8B23-265ADD75C48E}"/>
                </a:ext>
              </a:extLst>
            </p:cNvPr>
            <p:cNvPicPr>
              <a:picLocks noChangeAspect="1"/>
            </p:cNvPicPr>
            <p:nvPr/>
          </p:nvPicPr>
          <p:blipFill rotWithShape="1">
            <a:blip r:embed="rId3"/>
            <a:srcRect r="88470" b="90452"/>
            <a:stretch/>
          </p:blipFill>
          <p:spPr>
            <a:xfrm>
              <a:off x="9597739" y="3536929"/>
              <a:ext cx="997216" cy="305691"/>
            </a:xfrm>
            <a:prstGeom prst="rect">
              <a:avLst/>
            </a:prstGeom>
          </p:spPr>
        </p:pic>
      </p:grpSp>
      <p:sp>
        <p:nvSpPr>
          <p:cNvPr id="2" name="Title 1">
            <a:extLst>
              <a:ext uri="{FF2B5EF4-FFF2-40B4-BE49-F238E27FC236}">
                <a16:creationId xmlns:a16="http://schemas.microsoft.com/office/drawing/2014/main" id="{6810A18D-FA16-5540-AD5C-C88515972E58}"/>
              </a:ext>
            </a:extLst>
          </p:cNvPr>
          <p:cNvSpPr>
            <a:spLocks noGrp="1"/>
          </p:cNvSpPr>
          <p:nvPr>
            <p:ph type="title"/>
          </p:nvPr>
        </p:nvSpPr>
        <p:spPr/>
        <p:txBody>
          <a:bodyPr/>
          <a:lstStyle/>
          <a:p>
            <a:r>
              <a:rPr lang="en-US" dirty="0"/>
              <a:t>The PHENIX Detector</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57E40FD-510B-4048-A968-5EBA1A975BD3}"/>
                  </a:ext>
                </a:extLst>
              </p:cNvPr>
              <p:cNvSpPr>
                <a:spLocks noGrp="1"/>
              </p:cNvSpPr>
              <p:nvPr>
                <p:ph idx="1"/>
              </p:nvPr>
            </p:nvSpPr>
            <p:spPr>
              <a:xfrm>
                <a:off x="0" y="1338000"/>
                <a:ext cx="6354277" cy="5018350"/>
              </a:xfrm>
            </p:spPr>
            <p:txBody>
              <a:bodyPr>
                <a:normAutofit/>
              </a:bodyPr>
              <a:lstStyle/>
              <a:p>
                <a:r>
                  <a:rPr lang="en-US" dirty="0"/>
                  <a:t>Central arms</a:t>
                </a:r>
              </a:p>
              <a:p>
                <a:pPr lvl="1"/>
                <a14:m>
                  <m:oMath xmlns:m="http://schemas.openxmlformats.org/officeDocument/2006/math">
                    <m:r>
                      <a:rPr lang="en-US" sz="2800" i="1">
                        <a:latin typeface="Cambria Math" panose="02040503050406030204" pitchFamily="18" charset="0"/>
                      </a:rPr>
                      <m:t>𝜋</m:t>
                    </m:r>
                  </m:oMath>
                </a14:m>
                <a:r>
                  <a:rPr lang="en-US" sz="2800" dirty="0"/>
                  <a:t> coverage in azimuth </a:t>
                </a:r>
              </a:p>
              <a:p>
                <a:pPr lvl="1"/>
                <a:r>
                  <a:rPr lang="en-US" sz="2800" dirty="0"/>
                  <a:t>Pseudorapidity coverage of     </a:t>
                </a:r>
                <a14:m>
                  <m:oMath xmlns:m="http://schemas.openxmlformats.org/officeDocument/2006/math">
                    <m:d>
                      <m:dPr>
                        <m:begChr m:val="|"/>
                        <m:endChr m:val="|"/>
                        <m:ctrlPr>
                          <a:rPr lang="en-US" sz="2800" i="1">
                            <a:latin typeface="Cambria Math" panose="02040503050406030204" pitchFamily="18" charset="0"/>
                          </a:rPr>
                        </m:ctrlPr>
                      </m:dPr>
                      <m:e>
                        <m:r>
                          <a:rPr lang="en-US" sz="2800" i="1">
                            <a:latin typeface="Cambria Math" panose="02040503050406030204" pitchFamily="18" charset="0"/>
                          </a:rPr>
                          <m:t>𝜂</m:t>
                        </m:r>
                      </m:e>
                    </m:d>
                    <m:r>
                      <a:rPr lang="en-US" sz="2800" i="1">
                        <a:latin typeface="Cambria Math" panose="02040503050406030204" pitchFamily="18" charset="0"/>
                      </a:rPr>
                      <m:t>&lt;0.35</m:t>
                    </m:r>
                  </m:oMath>
                </a14:m>
                <a:r>
                  <a:rPr lang="en-US" sz="2800" dirty="0"/>
                  <a:t> </a:t>
                </a:r>
              </a:p>
              <a:p>
                <a:r>
                  <a:rPr lang="en-US" dirty="0"/>
                  <a:t>Electromagnetic calorimeter </a:t>
                </a:r>
              </a:p>
              <a:p>
                <a:pPr lvl="1"/>
                <a:r>
                  <a:rPr lang="en-US" sz="2800" dirty="0"/>
                  <a:t>Photon and electron energy</a:t>
                </a:r>
              </a:p>
              <a:p>
                <a:r>
                  <a:rPr lang="en-US" dirty="0"/>
                  <a:t>Drift/Pad chambers </a:t>
                </a:r>
              </a:p>
              <a:p>
                <a:pPr lvl="1"/>
                <a:r>
                  <a:rPr lang="en-US" sz="2800" dirty="0"/>
                  <a:t>Charged hadron momentum</a:t>
                </a:r>
              </a:p>
              <a:p>
                <a:r>
                  <a:rPr lang="en-US" dirty="0"/>
                  <a:t>Beam-beam counters (BBC)</a:t>
                </a:r>
              </a:p>
              <a:p>
                <a:pPr lvl="1"/>
                <a:r>
                  <a:rPr lang="en-US" sz="2800" dirty="0"/>
                  <a:t>Event characterization</a:t>
                </a:r>
              </a:p>
            </p:txBody>
          </p:sp>
        </mc:Choice>
        <mc:Fallback xmlns="">
          <p:sp>
            <p:nvSpPr>
              <p:cNvPr id="3" name="Content Placeholder 2">
                <a:extLst>
                  <a:ext uri="{FF2B5EF4-FFF2-40B4-BE49-F238E27FC236}">
                    <a16:creationId xmlns:a16="http://schemas.microsoft.com/office/drawing/2014/main" id="{157E40FD-510B-4048-A968-5EBA1A975BD3}"/>
                  </a:ext>
                </a:extLst>
              </p:cNvPr>
              <p:cNvSpPr>
                <a:spLocks noGrp="1" noRot="1" noChangeAspect="1" noMove="1" noResize="1" noEditPoints="1" noAdjustHandles="1" noChangeArrowheads="1" noChangeShapeType="1" noTextEdit="1"/>
              </p:cNvSpPr>
              <p:nvPr>
                <p:ph idx="1"/>
              </p:nvPr>
            </p:nvSpPr>
            <p:spPr>
              <a:xfrm>
                <a:off x="0" y="1338000"/>
                <a:ext cx="6354277" cy="5018350"/>
              </a:xfrm>
              <a:blipFill>
                <a:blip r:embed="rId4"/>
                <a:stretch>
                  <a:fillRect l="-1796" t="-2020"/>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34CC1C16-8CD6-8B49-8291-63E25C219CC5}"/>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5FD85DEE-B9E0-4A45-9767-94693A68BA7E}"/>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B3DD8C73-3516-B541-859E-163787310D64}"/>
              </a:ext>
            </a:extLst>
          </p:cNvPr>
          <p:cNvSpPr>
            <a:spLocks noGrp="1"/>
          </p:cNvSpPr>
          <p:nvPr>
            <p:ph type="sldNum" sz="quarter" idx="12"/>
          </p:nvPr>
        </p:nvSpPr>
        <p:spPr/>
        <p:txBody>
          <a:bodyPr/>
          <a:lstStyle/>
          <a:p>
            <a:fld id="{FC6CE333-7460-624F-ADDC-36B1F472F890}" type="slidenum">
              <a:rPr lang="en-US" smtClean="0"/>
              <a:t>14</a:t>
            </a:fld>
            <a:endParaRPr lang="en-US"/>
          </a:p>
        </p:txBody>
      </p:sp>
    </p:spTree>
    <p:extLst>
      <p:ext uri="{BB962C8B-B14F-4D97-AF65-F5344CB8AC3E}">
        <p14:creationId xmlns:p14="http://schemas.microsoft.com/office/powerpoint/2010/main" val="4114888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FB2F2-0426-7849-9D3B-92B3F176E981}"/>
              </a:ext>
            </a:extLst>
          </p:cNvPr>
          <p:cNvSpPr>
            <a:spLocks noGrp="1"/>
          </p:cNvSpPr>
          <p:nvPr>
            <p:ph type="title"/>
          </p:nvPr>
        </p:nvSpPr>
        <p:spPr/>
        <p:txBody>
          <a:bodyPr/>
          <a:lstStyle/>
          <a:p>
            <a:r>
              <a:rPr lang="en-US" dirty="0"/>
              <a:t>Two-Particle Correlation Anatomy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8AA0A7-5585-EE4F-BA52-5F28108C4FBB}"/>
                  </a:ext>
                </a:extLst>
              </p:cNvPr>
              <p:cNvSpPr>
                <a:spLocks noGrp="1"/>
              </p:cNvSpPr>
              <p:nvPr>
                <p:ph idx="1"/>
              </p:nvPr>
            </p:nvSpPr>
            <p:spPr>
              <a:xfrm>
                <a:off x="0" y="1338000"/>
                <a:ext cx="12192000" cy="4351338"/>
              </a:xfrm>
            </p:spPr>
            <p:txBody>
              <a:bodyPr/>
              <a:lstStyle/>
              <a:p>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𝑇𝑟𝑖𝑔</m:t>
                            </m:r>
                          </m:sub>
                        </m:sSub>
                      </m:den>
                    </m:f>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𝑃𝑎𝑖𝑟</m:t>
                            </m:r>
                          </m:sup>
                        </m:sSup>
                      </m:num>
                      <m:den>
                        <m:r>
                          <a:rPr lang="en-US" b="0" i="1" smtClean="0">
                            <a:latin typeface="Cambria Math" panose="02040503050406030204" pitchFamily="18" charset="0"/>
                          </a:rPr>
                          <m:t>𝑑</m:t>
                        </m:r>
                        <m:r>
                          <m:rPr>
                            <m:sty m:val="p"/>
                          </m:rPr>
                          <a:rPr lang="en-US" b="0" i="0" smtClean="0">
                            <a:latin typeface="Cambria Math" panose="02040503050406030204" pitchFamily="18" charset="0"/>
                          </a:rPr>
                          <m:t>Δ</m:t>
                        </m:r>
                        <m:r>
                          <a:rPr lang="en-US" b="0" i="1" smtClean="0">
                            <a:latin typeface="Cambria Math" panose="02040503050406030204" pitchFamily="18" charset="0"/>
                          </a:rPr>
                          <m:t>𝜙</m:t>
                        </m:r>
                      </m:den>
                    </m:f>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𝑇𝑟𝑖𝑔</m:t>
                            </m:r>
                          </m:sub>
                        </m:sSub>
                      </m:den>
                    </m:f>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𝑃𝑎𝑖𝑟</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𝜖</m:t>
                            </m:r>
                          </m:e>
                          <m:sup>
                            <m:r>
                              <a:rPr lang="en-US" b="0" i="1" smtClean="0">
                                <a:latin typeface="Cambria Math" panose="02040503050406030204" pitchFamily="18" charset="0"/>
                              </a:rPr>
                              <m:t>𝐻𝑎𝑑𝑟𝑜𝑛</m:t>
                            </m:r>
                          </m:sup>
                        </m:sSup>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𝜙</m:t>
                        </m:r>
                      </m:den>
                    </m:f>
                    <m:d>
                      <m:dPr>
                        <m:begChr m:val="{"/>
                        <m:endChr m:val="}"/>
                        <m:ctrlPr>
                          <a:rPr lang="en-US" b="0" i="1" smtClean="0">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𝑑</m:t>
                            </m:r>
                            <m:sSubSup>
                              <m:sSubSupPr>
                                <m:ctrlPr>
                                  <a:rPr lang="en-US" i="1">
                                    <a:latin typeface="Cambria Math" panose="02040503050406030204" pitchFamily="18" charset="0"/>
                                  </a:rPr>
                                </m:ctrlPr>
                              </m:sSubSupPr>
                              <m:e>
                                <m:r>
                                  <a:rPr lang="en-US" i="1">
                                    <a:latin typeface="Cambria Math" panose="02040503050406030204" pitchFamily="18" charset="0"/>
                                  </a:rPr>
                                  <m:t>𝑁</m:t>
                                </m:r>
                              </m:e>
                              <m:sub>
                                <m:r>
                                  <a:rPr lang="en-US" i="1">
                                    <a:latin typeface="Cambria Math" panose="02040503050406030204" pitchFamily="18" charset="0"/>
                                  </a:rPr>
                                  <m:t>𝑅𝑒𝑎𝑙</m:t>
                                </m:r>
                              </m:sub>
                              <m:sup>
                                <m:r>
                                  <a:rPr lang="en-US" i="1">
                                    <a:latin typeface="Cambria Math" panose="02040503050406030204" pitchFamily="18" charset="0"/>
                                  </a:rPr>
                                  <m:t>𝑃𝑎𝑖𝑟</m:t>
                                </m:r>
                              </m:sup>
                            </m:sSubSup>
                            <m:r>
                              <m:rPr>
                                <m:lit/>
                              </m:rPr>
                              <a:rPr lang="en-US" i="1">
                                <a:latin typeface="Cambria Math" panose="02040503050406030204" pitchFamily="18" charset="0"/>
                              </a:rPr>
                              <m:t>/</m:t>
                            </m:r>
                            <m:r>
                              <a:rPr lang="en-US" i="1">
                                <a:latin typeface="Cambria Math" panose="02040503050406030204" pitchFamily="18" charset="0"/>
                              </a:rPr>
                              <m:t>𝑑</m:t>
                            </m:r>
                            <m:r>
                              <m:rPr>
                                <m:sty m:val="p"/>
                              </m:rPr>
                              <a:rPr lang="en-US">
                                <a:latin typeface="Cambria Math" panose="02040503050406030204" pitchFamily="18" charset="0"/>
                              </a:rPr>
                              <m:t>Δ</m:t>
                            </m:r>
                            <m:r>
                              <a:rPr lang="en-US" i="1">
                                <a:latin typeface="Cambria Math" panose="02040503050406030204" pitchFamily="18" charset="0"/>
                              </a:rPr>
                              <m:t>𝜙</m:t>
                            </m:r>
                          </m:num>
                          <m:den>
                            <m:r>
                              <a:rPr lang="en-US" i="1">
                                <a:latin typeface="Cambria Math" panose="02040503050406030204" pitchFamily="18" charset="0"/>
                              </a:rPr>
                              <m:t>𝑑</m:t>
                            </m:r>
                            <m:sSubSup>
                              <m:sSubSupPr>
                                <m:ctrlPr>
                                  <a:rPr lang="en-US" i="1">
                                    <a:latin typeface="Cambria Math" panose="02040503050406030204" pitchFamily="18" charset="0"/>
                                  </a:rPr>
                                </m:ctrlPr>
                              </m:sSubSupPr>
                              <m:e>
                                <m:r>
                                  <a:rPr lang="en-US" i="1">
                                    <a:latin typeface="Cambria Math" panose="02040503050406030204" pitchFamily="18" charset="0"/>
                                  </a:rPr>
                                  <m:t>𝑁</m:t>
                                </m:r>
                              </m:e>
                              <m:sub>
                                <m:r>
                                  <a:rPr lang="en-US" i="1">
                                    <a:latin typeface="Cambria Math" panose="02040503050406030204" pitchFamily="18" charset="0"/>
                                  </a:rPr>
                                  <m:t>𝑀𝑖𝑥</m:t>
                                </m:r>
                              </m:sub>
                              <m:sup>
                                <m:r>
                                  <a:rPr lang="en-US" i="1">
                                    <a:latin typeface="Cambria Math" panose="02040503050406030204" pitchFamily="18" charset="0"/>
                                  </a:rPr>
                                  <m:t>𝑃𝑎𝑖𝑟</m:t>
                                </m:r>
                              </m:sup>
                            </m:sSubSup>
                            <m:r>
                              <m:rPr>
                                <m:lit/>
                              </m:rPr>
                              <a:rPr lang="en-US" i="1">
                                <a:latin typeface="Cambria Math" panose="02040503050406030204" pitchFamily="18" charset="0"/>
                              </a:rPr>
                              <m:t>/</m:t>
                            </m:r>
                            <m:r>
                              <a:rPr lang="en-US" i="1">
                                <a:latin typeface="Cambria Math" panose="02040503050406030204" pitchFamily="18" charset="0"/>
                              </a:rPr>
                              <m:t>𝑑</m:t>
                            </m:r>
                            <m:r>
                              <m:rPr>
                                <m:sty m:val="p"/>
                              </m:rPr>
                              <a:rPr lang="en-US">
                                <a:latin typeface="Cambria Math" panose="02040503050406030204" pitchFamily="18" charset="0"/>
                              </a:rPr>
                              <m:t>Δ</m:t>
                            </m:r>
                            <m:r>
                              <a:rPr lang="en-US" i="1">
                                <a:latin typeface="Cambria Math" panose="02040503050406030204" pitchFamily="18" charset="0"/>
                              </a:rPr>
                              <m:t>𝜙</m:t>
                            </m:r>
                            <m:r>
                              <a:rPr lang="en-US" i="1">
                                <a:latin typeface="Cambria Math" panose="02040503050406030204" pitchFamily="18" charset="0"/>
                              </a:rPr>
                              <m:t> </m:t>
                            </m:r>
                          </m:den>
                        </m:f>
                        <m:r>
                          <a:rPr lang="en-US" i="1">
                            <a:latin typeface="Cambria Math" panose="02040503050406030204" pitchFamily="18" charset="0"/>
                          </a:rPr>
                          <m:t> −</m:t>
                        </m:r>
                        <m:r>
                          <a:rPr lang="en-US" i="1">
                            <a:latin typeface="Cambria Math" panose="02040503050406030204" pitchFamily="18" charset="0"/>
                          </a:rPr>
                          <m:t>𝑏</m:t>
                        </m:r>
                        <m:r>
                          <a:rPr lang="en-US" i="1">
                            <a:latin typeface="Cambria Math" panose="02040503050406030204" pitchFamily="18" charset="0"/>
                          </a:rPr>
                          <m:t>(1+2</m:t>
                        </m:r>
                        <m:nary>
                          <m:naryPr>
                            <m:chr m:val="∑"/>
                            <m:subHide m:val="on"/>
                            <m:supHide m:val="on"/>
                            <m:ctrlPr>
                              <a:rPr lang="en-US" i="1">
                                <a:latin typeface="Cambria Math" panose="02040503050406030204" pitchFamily="18" charset="0"/>
                              </a:rPr>
                            </m:ctrlPr>
                          </m:naryPr>
                          <m:sub/>
                          <m:sup/>
                          <m:e>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𝑛</m:t>
                                    </m:r>
                                  </m:sub>
                                  <m:sup>
                                    <m:r>
                                      <a:rPr lang="en-US" i="1">
                                        <a:latin typeface="Cambria Math" panose="02040503050406030204" pitchFamily="18" charset="0"/>
                                      </a:rPr>
                                      <m:t>𝑡</m:t>
                                    </m:r>
                                  </m:sup>
                                </m:sSubSup>
                              </m:e>
                            </m:d>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𝑛</m:t>
                                    </m:r>
                                  </m:sub>
                                  <m:sup>
                                    <m:r>
                                      <a:rPr lang="en-US" i="1">
                                        <a:latin typeface="Cambria Math" panose="02040503050406030204" pitchFamily="18" charset="0"/>
                                      </a:rPr>
                                      <m:t>𝑎</m:t>
                                    </m:r>
                                  </m:sup>
                                </m:sSubSup>
                              </m:e>
                            </m:d>
                            <m:r>
                              <m:rPr>
                                <m:sty m:val="p"/>
                              </m:rPr>
                              <a:rPr lang="en-US">
                                <a:latin typeface="Cambria Math" panose="02040503050406030204" pitchFamily="18" charset="0"/>
                              </a:rPr>
                              <m:t>cos</m:t>
                            </m:r>
                            <m:r>
                              <a:rPr lang="en-US" i="1">
                                <a:latin typeface="Cambria Math" panose="02040503050406030204" pitchFamily="18" charset="0"/>
                              </a:rPr>
                              <m:t>⁡(</m:t>
                            </m:r>
                            <m:r>
                              <a:rPr lang="en-US" i="1">
                                <a:latin typeface="Cambria Math" panose="02040503050406030204" pitchFamily="18" charset="0"/>
                              </a:rPr>
                              <m:t>𝑛</m:t>
                            </m:r>
                            <m:r>
                              <m:rPr>
                                <m:sty m:val="p"/>
                              </m:rPr>
                              <a:rPr lang="en-US">
                                <a:latin typeface="Cambria Math" panose="02040503050406030204" pitchFamily="18" charset="0"/>
                              </a:rPr>
                              <m:t>Δ</m:t>
                            </m:r>
                            <m:r>
                              <a:rPr lang="en-US" i="1">
                                <a:latin typeface="Cambria Math" panose="02040503050406030204" pitchFamily="18" charset="0"/>
                              </a:rPr>
                              <m:t>𝜙</m:t>
                            </m:r>
                            <m:r>
                              <a:rPr lang="en-US" i="1">
                                <a:latin typeface="Cambria Math" panose="02040503050406030204" pitchFamily="18" charset="0"/>
                              </a:rPr>
                              <m:t>))</m:t>
                            </m:r>
                          </m:e>
                        </m:nary>
                      </m:e>
                    </m:d>
                  </m:oMath>
                </a14:m>
                <a:endParaRPr lang="en-US" dirty="0"/>
              </a:p>
            </p:txBody>
          </p:sp>
        </mc:Choice>
        <mc:Fallback xmlns="">
          <p:sp>
            <p:nvSpPr>
              <p:cNvPr id="3" name="Content Placeholder 2">
                <a:extLst>
                  <a:ext uri="{FF2B5EF4-FFF2-40B4-BE49-F238E27FC236}">
                    <a16:creationId xmlns:a16="http://schemas.microsoft.com/office/drawing/2014/main" id="{1F8AA0A7-5585-EE4F-BA52-5F28108C4FBB}"/>
                  </a:ext>
                </a:extLst>
              </p:cNvPr>
              <p:cNvSpPr>
                <a:spLocks noGrp="1" noRot="1" noChangeAspect="1" noMove="1" noResize="1" noEditPoints="1" noAdjustHandles="1" noChangeArrowheads="1" noChangeShapeType="1" noTextEdit="1"/>
              </p:cNvSpPr>
              <p:nvPr>
                <p:ph idx="1"/>
              </p:nvPr>
            </p:nvSpPr>
            <p:spPr>
              <a:xfrm>
                <a:off x="0" y="1338000"/>
                <a:ext cx="12192000" cy="4351338"/>
              </a:xfrm>
              <a:blipFill>
                <a:blip r:embed="rId2"/>
                <a:stretch>
                  <a:fillRect l="-937" t="-1253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178AFBF7-738D-7244-A1DD-2BB54F503AF4}"/>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6D84C807-5F24-0A43-9EF0-581A3615C153}"/>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CEAA39E3-1FB0-DA4D-9010-9F66D473B7EB}"/>
              </a:ext>
            </a:extLst>
          </p:cNvPr>
          <p:cNvSpPr>
            <a:spLocks noGrp="1"/>
          </p:cNvSpPr>
          <p:nvPr>
            <p:ph type="sldNum" sz="quarter" idx="12"/>
          </p:nvPr>
        </p:nvSpPr>
        <p:spPr/>
        <p:txBody>
          <a:bodyPr/>
          <a:lstStyle/>
          <a:p>
            <a:fld id="{FC6CE333-7460-624F-ADDC-36B1F472F890}" type="slidenum">
              <a:rPr lang="en-US" smtClean="0"/>
              <a:t>15</a:t>
            </a:fld>
            <a:endParaRPr lang="en-US"/>
          </a:p>
        </p:txBody>
      </p:sp>
    </p:spTree>
    <p:extLst>
      <p:ext uri="{BB962C8B-B14F-4D97-AF65-F5344CB8AC3E}">
        <p14:creationId xmlns:p14="http://schemas.microsoft.com/office/powerpoint/2010/main" val="942468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FB2F2-0426-7849-9D3B-92B3F176E981}"/>
              </a:ext>
            </a:extLst>
          </p:cNvPr>
          <p:cNvSpPr>
            <a:spLocks noGrp="1"/>
          </p:cNvSpPr>
          <p:nvPr>
            <p:ph type="title"/>
          </p:nvPr>
        </p:nvSpPr>
        <p:spPr/>
        <p:txBody>
          <a:bodyPr/>
          <a:lstStyle/>
          <a:p>
            <a:r>
              <a:rPr lang="en-US" dirty="0"/>
              <a:t>Two-Particle Correlation Anatomy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8AA0A7-5585-EE4F-BA52-5F28108C4FBB}"/>
                  </a:ext>
                </a:extLst>
              </p:cNvPr>
              <p:cNvSpPr>
                <a:spLocks noGrp="1"/>
              </p:cNvSpPr>
              <p:nvPr>
                <p:ph idx="1"/>
              </p:nvPr>
            </p:nvSpPr>
            <p:spPr>
              <a:xfrm>
                <a:off x="0" y="1338000"/>
                <a:ext cx="12192000" cy="4351338"/>
              </a:xfrm>
            </p:spPr>
            <p:txBody>
              <a:bodyPr/>
              <a:lstStyle/>
              <a:p>
                <a14:m>
                  <m:oMath xmlns:m="http://schemas.openxmlformats.org/officeDocument/2006/math">
                    <m:f>
                      <m:fPr>
                        <m:ctrlPr>
                          <a:rPr lang="en-US" b="0" i="1" smtClean="0">
                            <a:solidFill>
                              <a:srgbClr val="0070C0"/>
                            </a:solidFill>
                            <a:latin typeface="Cambria Math" panose="02040503050406030204" pitchFamily="18" charset="0"/>
                          </a:rPr>
                        </m:ctrlPr>
                      </m:fPr>
                      <m:num>
                        <m:r>
                          <a:rPr lang="en-US" b="0" i="1" smtClean="0">
                            <a:solidFill>
                              <a:srgbClr val="0070C0"/>
                            </a:solidFill>
                            <a:latin typeface="Cambria Math" panose="02040503050406030204" pitchFamily="18" charset="0"/>
                          </a:rPr>
                          <m:t>1</m:t>
                        </m:r>
                      </m:num>
                      <m:den>
                        <m:sSub>
                          <m:sSubPr>
                            <m:ctrlPr>
                              <a:rPr lang="en-US" b="0" i="1" smtClean="0">
                                <a:solidFill>
                                  <a:srgbClr val="0070C0"/>
                                </a:solidFill>
                                <a:latin typeface="Cambria Math" panose="02040503050406030204" pitchFamily="18" charset="0"/>
                              </a:rPr>
                            </m:ctrlPr>
                          </m:sSubPr>
                          <m:e>
                            <m:r>
                              <a:rPr lang="en-US" b="0" i="1" smtClean="0">
                                <a:solidFill>
                                  <a:srgbClr val="0070C0"/>
                                </a:solidFill>
                                <a:latin typeface="Cambria Math" panose="02040503050406030204" pitchFamily="18" charset="0"/>
                              </a:rPr>
                              <m:t>𝑁</m:t>
                            </m:r>
                          </m:e>
                          <m:sub>
                            <m:r>
                              <a:rPr lang="en-US" b="0" i="1" smtClean="0">
                                <a:solidFill>
                                  <a:srgbClr val="0070C0"/>
                                </a:solidFill>
                                <a:latin typeface="Cambria Math" panose="02040503050406030204" pitchFamily="18" charset="0"/>
                              </a:rPr>
                              <m:t>𝑇𝑟𝑖𝑔</m:t>
                            </m:r>
                          </m:sub>
                        </m:sSub>
                      </m:den>
                    </m:f>
                    <m:r>
                      <a:rPr lang="en-US" b="0" i="1" smtClean="0">
                        <a:solidFill>
                          <a:srgbClr val="0070C0"/>
                        </a:solidFill>
                        <a:latin typeface="Cambria Math" panose="02040503050406030204" pitchFamily="18" charset="0"/>
                      </a:rPr>
                      <m:t> </m:t>
                    </m:r>
                    <m:f>
                      <m:fPr>
                        <m:ctrlPr>
                          <a:rPr lang="en-US" b="0" i="1" smtClean="0">
                            <a:solidFill>
                              <a:srgbClr val="0070C0"/>
                            </a:solidFill>
                            <a:latin typeface="Cambria Math" panose="02040503050406030204" pitchFamily="18" charset="0"/>
                          </a:rPr>
                        </m:ctrlPr>
                      </m:fPr>
                      <m:num>
                        <m:r>
                          <a:rPr lang="en-US" b="0" i="1" smtClean="0">
                            <a:solidFill>
                              <a:srgbClr val="0070C0"/>
                            </a:solidFill>
                            <a:latin typeface="Cambria Math" panose="02040503050406030204" pitchFamily="18" charset="0"/>
                          </a:rPr>
                          <m:t>𝑑</m:t>
                        </m:r>
                        <m:sSup>
                          <m:sSupPr>
                            <m:ctrlPr>
                              <a:rPr lang="en-US" b="0" i="1" smtClean="0">
                                <a:solidFill>
                                  <a:srgbClr val="0070C0"/>
                                </a:solidFill>
                                <a:latin typeface="Cambria Math" panose="02040503050406030204" pitchFamily="18" charset="0"/>
                              </a:rPr>
                            </m:ctrlPr>
                          </m:sSupPr>
                          <m:e>
                            <m:r>
                              <a:rPr lang="en-US" b="0" i="1" smtClean="0">
                                <a:solidFill>
                                  <a:srgbClr val="0070C0"/>
                                </a:solidFill>
                                <a:latin typeface="Cambria Math" panose="02040503050406030204" pitchFamily="18" charset="0"/>
                              </a:rPr>
                              <m:t>𝑁</m:t>
                            </m:r>
                          </m:e>
                          <m:sup>
                            <m:r>
                              <a:rPr lang="en-US" b="0" i="1" smtClean="0">
                                <a:solidFill>
                                  <a:srgbClr val="0070C0"/>
                                </a:solidFill>
                                <a:latin typeface="Cambria Math" panose="02040503050406030204" pitchFamily="18" charset="0"/>
                              </a:rPr>
                              <m:t>𝑃𝑎𝑖𝑟</m:t>
                            </m:r>
                          </m:sup>
                        </m:sSup>
                      </m:num>
                      <m:den>
                        <m:r>
                          <a:rPr lang="en-US" b="0" i="1" smtClean="0">
                            <a:solidFill>
                              <a:srgbClr val="0070C0"/>
                            </a:solidFill>
                            <a:latin typeface="Cambria Math" panose="02040503050406030204" pitchFamily="18" charset="0"/>
                          </a:rPr>
                          <m:t>𝑑</m:t>
                        </m:r>
                        <m:r>
                          <m:rPr>
                            <m:sty m:val="p"/>
                          </m:rPr>
                          <a:rPr lang="en-US" b="0" i="0" smtClean="0">
                            <a:solidFill>
                              <a:srgbClr val="0070C0"/>
                            </a:solidFill>
                            <a:latin typeface="Cambria Math" panose="02040503050406030204" pitchFamily="18" charset="0"/>
                          </a:rPr>
                          <m:t>Δ</m:t>
                        </m:r>
                        <m:r>
                          <a:rPr lang="en-US" b="0" i="1" smtClean="0">
                            <a:solidFill>
                              <a:srgbClr val="0070C0"/>
                            </a:solidFill>
                            <a:latin typeface="Cambria Math" panose="02040503050406030204" pitchFamily="18" charset="0"/>
                          </a:rPr>
                          <m:t>𝜙</m:t>
                        </m:r>
                      </m:den>
                    </m:f>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𝑇𝑟𝑖𝑔</m:t>
                            </m:r>
                          </m:sub>
                        </m:sSub>
                      </m:den>
                    </m:f>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𝑃𝑎𝑖𝑟</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𝜖</m:t>
                            </m:r>
                          </m:e>
                          <m:sup>
                            <m:r>
                              <a:rPr lang="en-US" b="0" i="1" smtClean="0">
                                <a:latin typeface="Cambria Math" panose="02040503050406030204" pitchFamily="18" charset="0"/>
                              </a:rPr>
                              <m:t>𝐻𝑎𝑑𝑟𝑜𝑛</m:t>
                            </m:r>
                          </m:sup>
                        </m:sSup>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𝜙</m:t>
                        </m:r>
                      </m:den>
                    </m:f>
                    <m:d>
                      <m:dPr>
                        <m:begChr m:val="{"/>
                        <m:endChr m:val="}"/>
                        <m:ctrlPr>
                          <a:rPr lang="en-US" b="0" i="1" smtClean="0">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𝑑</m:t>
                            </m:r>
                            <m:sSubSup>
                              <m:sSubSupPr>
                                <m:ctrlPr>
                                  <a:rPr lang="en-US" i="1">
                                    <a:latin typeface="Cambria Math" panose="02040503050406030204" pitchFamily="18" charset="0"/>
                                  </a:rPr>
                                </m:ctrlPr>
                              </m:sSubSupPr>
                              <m:e>
                                <m:r>
                                  <a:rPr lang="en-US" i="1">
                                    <a:latin typeface="Cambria Math" panose="02040503050406030204" pitchFamily="18" charset="0"/>
                                  </a:rPr>
                                  <m:t>𝑁</m:t>
                                </m:r>
                              </m:e>
                              <m:sub>
                                <m:r>
                                  <a:rPr lang="en-US" i="1">
                                    <a:latin typeface="Cambria Math" panose="02040503050406030204" pitchFamily="18" charset="0"/>
                                  </a:rPr>
                                  <m:t>𝑅𝑒𝑎𝑙</m:t>
                                </m:r>
                              </m:sub>
                              <m:sup>
                                <m:r>
                                  <a:rPr lang="en-US" i="1">
                                    <a:latin typeface="Cambria Math" panose="02040503050406030204" pitchFamily="18" charset="0"/>
                                  </a:rPr>
                                  <m:t>𝑃𝑎𝑖𝑟</m:t>
                                </m:r>
                              </m:sup>
                            </m:sSubSup>
                            <m:r>
                              <m:rPr>
                                <m:lit/>
                              </m:rPr>
                              <a:rPr lang="en-US" i="1">
                                <a:latin typeface="Cambria Math" panose="02040503050406030204" pitchFamily="18" charset="0"/>
                              </a:rPr>
                              <m:t>/</m:t>
                            </m:r>
                            <m:r>
                              <a:rPr lang="en-US" i="1">
                                <a:latin typeface="Cambria Math" panose="02040503050406030204" pitchFamily="18" charset="0"/>
                              </a:rPr>
                              <m:t>𝑑</m:t>
                            </m:r>
                            <m:r>
                              <m:rPr>
                                <m:sty m:val="p"/>
                              </m:rPr>
                              <a:rPr lang="en-US">
                                <a:latin typeface="Cambria Math" panose="02040503050406030204" pitchFamily="18" charset="0"/>
                              </a:rPr>
                              <m:t>Δ</m:t>
                            </m:r>
                            <m:r>
                              <a:rPr lang="en-US" i="1">
                                <a:latin typeface="Cambria Math" panose="02040503050406030204" pitchFamily="18" charset="0"/>
                              </a:rPr>
                              <m:t>𝜙</m:t>
                            </m:r>
                          </m:num>
                          <m:den>
                            <m:r>
                              <a:rPr lang="en-US" i="1">
                                <a:latin typeface="Cambria Math" panose="02040503050406030204" pitchFamily="18" charset="0"/>
                              </a:rPr>
                              <m:t>𝑑</m:t>
                            </m:r>
                            <m:sSubSup>
                              <m:sSubSupPr>
                                <m:ctrlPr>
                                  <a:rPr lang="en-US" i="1">
                                    <a:latin typeface="Cambria Math" panose="02040503050406030204" pitchFamily="18" charset="0"/>
                                  </a:rPr>
                                </m:ctrlPr>
                              </m:sSubSupPr>
                              <m:e>
                                <m:r>
                                  <a:rPr lang="en-US" i="1">
                                    <a:latin typeface="Cambria Math" panose="02040503050406030204" pitchFamily="18" charset="0"/>
                                  </a:rPr>
                                  <m:t>𝑁</m:t>
                                </m:r>
                              </m:e>
                              <m:sub>
                                <m:r>
                                  <a:rPr lang="en-US" i="1">
                                    <a:latin typeface="Cambria Math" panose="02040503050406030204" pitchFamily="18" charset="0"/>
                                  </a:rPr>
                                  <m:t>𝑀𝑖𝑥</m:t>
                                </m:r>
                              </m:sub>
                              <m:sup>
                                <m:r>
                                  <a:rPr lang="en-US" i="1">
                                    <a:latin typeface="Cambria Math" panose="02040503050406030204" pitchFamily="18" charset="0"/>
                                  </a:rPr>
                                  <m:t>𝑃𝑎𝑖𝑟</m:t>
                                </m:r>
                              </m:sup>
                            </m:sSubSup>
                            <m:r>
                              <m:rPr>
                                <m:lit/>
                              </m:rPr>
                              <a:rPr lang="en-US" i="1">
                                <a:latin typeface="Cambria Math" panose="02040503050406030204" pitchFamily="18" charset="0"/>
                              </a:rPr>
                              <m:t>/</m:t>
                            </m:r>
                            <m:r>
                              <a:rPr lang="en-US" i="1">
                                <a:latin typeface="Cambria Math" panose="02040503050406030204" pitchFamily="18" charset="0"/>
                              </a:rPr>
                              <m:t>𝑑</m:t>
                            </m:r>
                            <m:r>
                              <m:rPr>
                                <m:sty m:val="p"/>
                              </m:rPr>
                              <a:rPr lang="en-US">
                                <a:latin typeface="Cambria Math" panose="02040503050406030204" pitchFamily="18" charset="0"/>
                              </a:rPr>
                              <m:t>Δ</m:t>
                            </m:r>
                            <m:r>
                              <a:rPr lang="en-US" i="1">
                                <a:latin typeface="Cambria Math" panose="02040503050406030204" pitchFamily="18" charset="0"/>
                              </a:rPr>
                              <m:t>𝜙</m:t>
                            </m:r>
                            <m:r>
                              <a:rPr lang="en-US" i="1">
                                <a:latin typeface="Cambria Math" panose="02040503050406030204" pitchFamily="18" charset="0"/>
                              </a:rPr>
                              <m:t> </m:t>
                            </m:r>
                          </m:den>
                        </m:f>
                        <m:r>
                          <a:rPr lang="en-US" i="1">
                            <a:latin typeface="Cambria Math" panose="02040503050406030204" pitchFamily="18" charset="0"/>
                          </a:rPr>
                          <m:t> −</m:t>
                        </m:r>
                        <m:r>
                          <a:rPr lang="en-US" i="1">
                            <a:latin typeface="Cambria Math" panose="02040503050406030204" pitchFamily="18" charset="0"/>
                          </a:rPr>
                          <m:t>𝑏</m:t>
                        </m:r>
                        <m:r>
                          <a:rPr lang="en-US" i="1">
                            <a:latin typeface="Cambria Math" panose="02040503050406030204" pitchFamily="18" charset="0"/>
                          </a:rPr>
                          <m:t>(1+2</m:t>
                        </m:r>
                        <m:nary>
                          <m:naryPr>
                            <m:chr m:val="∑"/>
                            <m:subHide m:val="on"/>
                            <m:supHide m:val="on"/>
                            <m:ctrlPr>
                              <a:rPr lang="en-US" i="1">
                                <a:latin typeface="Cambria Math" panose="02040503050406030204" pitchFamily="18" charset="0"/>
                              </a:rPr>
                            </m:ctrlPr>
                          </m:naryPr>
                          <m:sub/>
                          <m:sup/>
                          <m:e>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𝑛</m:t>
                                    </m:r>
                                  </m:sub>
                                  <m:sup>
                                    <m:r>
                                      <a:rPr lang="en-US" i="1">
                                        <a:latin typeface="Cambria Math" panose="02040503050406030204" pitchFamily="18" charset="0"/>
                                      </a:rPr>
                                      <m:t>𝑡</m:t>
                                    </m:r>
                                  </m:sup>
                                </m:sSubSup>
                              </m:e>
                            </m:d>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𝑛</m:t>
                                    </m:r>
                                  </m:sub>
                                  <m:sup>
                                    <m:r>
                                      <a:rPr lang="en-US" i="1">
                                        <a:latin typeface="Cambria Math" panose="02040503050406030204" pitchFamily="18" charset="0"/>
                                      </a:rPr>
                                      <m:t>𝑎</m:t>
                                    </m:r>
                                  </m:sup>
                                </m:sSubSup>
                              </m:e>
                            </m:d>
                            <m:r>
                              <m:rPr>
                                <m:sty m:val="p"/>
                              </m:rPr>
                              <a:rPr lang="en-US">
                                <a:latin typeface="Cambria Math" panose="02040503050406030204" pitchFamily="18" charset="0"/>
                              </a:rPr>
                              <m:t>cos</m:t>
                            </m:r>
                            <m:r>
                              <a:rPr lang="en-US" i="1">
                                <a:latin typeface="Cambria Math" panose="02040503050406030204" pitchFamily="18" charset="0"/>
                              </a:rPr>
                              <m:t>⁡(</m:t>
                            </m:r>
                            <m:r>
                              <a:rPr lang="en-US" i="1">
                                <a:latin typeface="Cambria Math" panose="02040503050406030204" pitchFamily="18" charset="0"/>
                              </a:rPr>
                              <m:t>𝑛</m:t>
                            </m:r>
                            <m:r>
                              <m:rPr>
                                <m:sty m:val="p"/>
                              </m:rPr>
                              <a:rPr lang="en-US">
                                <a:latin typeface="Cambria Math" panose="02040503050406030204" pitchFamily="18" charset="0"/>
                              </a:rPr>
                              <m:t>Δ</m:t>
                            </m:r>
                            <m:r>
                              <a:rPr lang="en-US" i="1">
                                <a:latin typeface="Cambria Math" panose="02040503050406030204" pitchFamily="18" charset="0"/>
                              </a:rPr>
                              <m:t>𝜙</m:t>
                            </m:r>
                            <m:r>
                              <a:rPr lang="en-US" i="1">
                                <a:latin typeface="Cambria Math" panose="02040503050406030204" pitchFamily="18" charset="0"/>
                              </a:rPr>
                              <m:t>))</m:t>
                            </m:r>
                          </m:e>
                        </m:nary>
                      </m:e>
                    </m:d>
                  </m:oMath>
                </a14:m>
                <a:endParaRPr lang="en-US" dirty="0"/>
              </a:p>
              <a:p>
                <a:endParaRPr lang="en-US" dirty="0"/>
              </a:p>
              <a:p>
                <a:endParaRPr lang="en-US" dirty="0"/>
              </a:p>
              <a:p>
                <a:pPr marL="0" indent="0">
                  <a:buNone/>
                </a:pPr>
                <a:r>
                  <a:rPr lang="en-US" dirty="0"/>
                  <a:t>Per-trigger (jet) yield of hadrons (what we want to measure)</a:t>
                </a:r>
              </a:p>
            </p:txBody>
          </p:sp>
        </mc:Choice>
        <mc:Fallback xmlns="">
          <p:sp>
            <p:nvSpPr>
              <p:cNvPr id="3" name="Content Placeholder 2">
                <a:extLst>
                  <a:ext uri="{FF2B5EF4-FFF2-40B4-BE49-F238E27FC236}">
                    <a16:creationId xmlns:a16="http://schemas.microsoft.com/office/drawing/2014/main" id="{1F8AA0A7-5585-EE4F-BA52-5F28108C4FBB}"/>
                  </a:ext>
                </a:extLst>
              </p:cNvPr>
              <p:cNvSpPr>
                <a:spLocks noGrp="1" noRot="1" noChangeAspect="1" noMove="1" noResize="1" noEditPoints="1" noAdjustHandles="1" noChangeArrowheads="1" noChangeShapeType="1" noTextEdit="1"/>
              </p:cNvSpPr>
              <p:nvPr>
                <p:ph idx="1"/>
              </p:nvPr>
            </p:nvSpPr>
            <p:spPr>
              <a:xfrm>
                <a:off x="0" y="1338000"/>
                <a:ext cx="12192000" cy="4351338"/>
              </a:xfrm>
              <a:blipFill>
                <a:blip r:embed="rId2"/>
                <a:stretch>
                  <a:fillRect l="-1145" t="-1253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178AFBF7-738D-7244-A1DD-2BB54F503AF4}"/>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6D84C807-5F24-0A43-9EF0-581A3615C153}"/>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CEAA39E3-1FB0-DA4D-9010-9F66D473B7EB}"/>
              </a:ext>
            </a:extLst>
          </p:cNvPr>
          <p:cNvSpPr>
            <a:spLocks noGrp="1"/>
          </p:cNvSpPr>
          <p:nvPr>
            <p:ph type="sldNum" sz="quarter" idx="12"/>
          </p:nvPr>
        </p:nvSpPr>
        <p:spPr/>
        <p:txBody>
          <a:bodyPr/>
          <a:lstStyle/>
          <a:p>
            <a:fld id="{FC6CE333-7460-624F-ADDC-36B1F472F890}" type="slidenum">
              <a:rPr lang="en-US" smtClean="0"/>
              <a:t>16</a:t>
            </a:fld>
            <a:endParaRPr lang="en-US"/>
          </a:p>
        </p:txBody>
      </p:sp>
    </p:spTree>
    <p:extLst>
      <p:ext uri="{BB962C8B-B14F-4D97-AF65-F5344CB8AC3E}">
        <p14:creationId xmlns:p14="http://schemas.microsoft.com/office/powerpoint/2010/main" val="2989995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FB2F2-0426-7849-9D3B-92B3F176E981}"/>
              </a:ext>
            </a:extLst>
          </p:cNvPr>
          <p:cNvSpPr>
            <a:spLocks noGrp="1"/>
          </p:cNvSpPr>
          <p:nvPr>
            <p:ph type="title"/>
          </p:nvPr>
        </p:nvSpPr>
        <p:spPr/>
        <p:txBody>
          <a:bodyPr/>
          <a:lstStyle/>
          <a:p>
            <a:r>
              <a:rPr lang="en-US" dirty="0"/>
              <a:t>Two-Particle Correlation Anatomy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8AA0A7-5585-EE4F-BA52-5F28108C4FBB}"/>
                  </a:ext>
                </a:extLst>
              </p:cNvPr>
              <p:cNvSpPr>
                <a:spLocks noGrp="1"/>
              </p:cNvSpPr>
              <p:nvPr>
                <p:ph idx="1"/>
              </p:nvPr>
            </p:nvSpPr>
            <p:spPr>
              <a:xfrm>
                <a:off x="0" y="1338000"/>
                <a:ext cx="12192000" cy="4351338"/>
              </a:xfrm>
            </p:spPr>
            <p:txBody>
              <a:bodyPr/>
              <a:lstStyle/>
              <a:p>
                <a14:m>
                  <m:oMath xmlns:m="http://schemas.openxmlformats.org/officeDocument/2006/math">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𝑁</m:t>
                            </m:r>
                          </m:e>
                          <m:sub>
                            <m:r>
                              <a:rPr lang="en-US" b="0" i="1" smtClean="0">
                                <a:solidFill>
                                  <a:schemeClr val="tx1"/>
                                </a:solidFill>
                                <a:latin typeface="Cambria Math" panose="02040503050406030204" pitchFamily="18" charset="0"/>
                              </a:rPr>
                              <m:t>𝑇𝑟𝑖𝑔</m:t>
                            </m:r>
                          </m:sub>
                        </m:sSub>
                      </m:den>
                    </m:f>
                    <m:r>
                      <a:rPr lang="en-US" b="0" i="1" smtClean="0">
                        <a:solidFill>
                          <a:schemeClr val="tx1"/>
                        </a:solidFill>
                        <a:latin typeface="Cambria Math" panose="02040503050406030204" pitchFamily="18" charset="0"/>
                      </a:rPr>
                      <m:t> </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𝑑</m:t>
                        </m:r>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𝑁</m:t>
                            </m:r>
                          </m:e>
                          <m:sup>
                            <m:r>
                              <a:rPr lang="en-US" b="0" i="1" smtClean="0">
                                <a:solidFill>
                                  <a:schemeClr val="tx1"/>
                                </a:solidFill>
                                <a:latin typeface="Cambria Math" panose="02040503050406030204" pitchFamily="18" charset="0"/>
                              </a:rPr>
                              <m:t>𝑃𝑎𝑖𝑟</m:t>
                            </m:r>
                          </m:sup>
                        </m:sSup>
                      </m:num>
                      <m:den>
                        <m:r>
                          <a:rPr lang="en-US" b="0" i="1" smtClean="0">
                            <a:solidFill>
                              <a:schemeClr val="tx1"/>
                            </a:solidFill>
                            <a:latin typeface="Cambria Math" panose="02040503050406030204" pitchFamily="18" charset="0"/>
                          </a:rPr>
                          <m:t>𝑑</m:t>
                        </m:r>
                        <m:r>
                          <m:rPr>
                            <m:sty m:val="p"/>
                          </m:rPr>
                          <a:rPr lang="en-US" b="0" i="0" smtClean="0">
                            <a:solidFill>
                              <a:schemeClr val="tx1"/>
                            </a:solidFill>
                            <a:latin typeface="Cambria Math" panose="02040503050406030204" pitchFamily="18" charset="0"/>
                          </a:rPr>
                          <m:t>Δ</m:t>
                        </m:r>
                        <m:r>
                          <a:rPr lang="en-US" b="0" i="1" smtClean="0">
                            <a:solidFill>
                              <a:schemeClr val="tx1"/>
                            </a:solidFill>
                            <a:latin typeface="Cambria Math" panose="02040503050406030204" pitchFamily="18" charset="0"/>
                          </a:rPr>
                          <m:t>𝜙</m:t>
                        </m:r>
                      </m:den>
                    </m:f>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𝑇𝑟𝑖𝑔</m:t>
                            </m:r>
                          </m:sub>
                        </m:sSub>
                      </m:den>
                    </m:f>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𝑃𝑎𝑖𝑟</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𝜖</m:t>
                            </m:r>
                          </m:e>
                          <m:sup>
                            <m:r>
                              <a:rPr lang="en-US" b="0" i="1" smtClean="0">
                                <a:latin typeface="Cambria Math" panose="02040503050406030204" pitchFamily="18" charset="0"/>
                              </a:rPr>
                              <m:t>𝐻𝑎𝑑𝑟𝑜𝑛</m:t>
                            </m:r>
                          </m:sup>
                        </m:sSup>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𝜙</m:t>
                        </m:r>
                      </m:den>
                    </m:f>
                    <m:d>
                      <m:dPr>
                        <m:begChr m:val="{"/>
                        <m:endChr m:val="}"/>
                        <m:ctrlPr>
                          <a:rPr lang="en-US" b="0" i="1" smtClean="0">
                            <a:latin typeface="Cambria Math" panose="02040503050406030204" pitchFamily="18" charset="0"/>
                          </a:rPr>
                        </m:ctrlPr>
                      </m:dPr>
                      <m:e>
                        <m:f>
                          <m:fPr>
                            <m:ctrlPr>
                              <a:rPr lang="en-US" i="1">
                                <a:latin typeface="Cambria Math" panose="02040503050406030204" pitchFamily="18" charset="0"/>
                              </a:rPr>
                            </m:ctrlPr>
                          </m:fPr>
                          <m:num>
                            <m:r>
                              <a:rPr lang="en-US" i="1" smtClean="0">
                                <a:solidFill>
                                  <a:srgbClr val="0070C0"/>
                                </a:solidFill>
                                <a:latin typeface="Cambria Math" panose="02040503050406030204" pitchFamily="18" charset="0"/>
                              </a:rPr>
                              <m:t>𝑑</m:t>
                            </m:r>
                            <m:sSubSup>
                              <m:sSubSupPr>
                                <m:ctrlPr>
                                  <a:rPr lang="en-US" i="1">
                                    <a:solidFill>
                                      <a:srgbClr val="0070C0"/>
                                    </a:solidFill>
                                    <a:latin typeface="Cambria Math" panose="02040503050406030204" pitchFamily="18" charset="0"/>
                                  </a:rPr>
                                </m:ctrlPr>
                              </m:sSubSupPr>
                              <m:e>
                                <m:r>
                                  <a:rPr lang="en-US" i="1">
                                    <a:solidFill>
                                      <a:srgbClr val="0070C0"/>
                                    </a:solidFill>
                                    <a:latin typeface="Cambria Math" panose="02040503050406030204" pitchFamily="18" charset="0"/>
                                  </a:rPr>
                                  <m:t>𝑁</m:t>
                                </m:r>
                              </m:e>
                              <m:sub>
                                <m:r>
                                  <a:rPr lang="en-US" i="1">
                                    <a:solidFill>
                                      <a:srgbClr val="0070C0"/>
                                    </a:solidFill>
                                    <a:latin typeface="Cambria Math" panose="02040503050406030204" pitchFamily="18" charset="0"/>
                                  </a:rPr>
                                  <m:t>𝑅𝑒𝑎𝑙</m:t>
                                </m:r>
                              </m:sub>
                              <m:sup>
                                <m:r>
                                  <a:rPr lang="en-US" i="1">
                                    <a:solidFill>
                                      <a:srgbClr val="0070C0"/>
                                    </a:solidFill>
                                    <a:latin typeface="Cambria Math" panose="02040503050406030204" pitchFamily="18" charset="0"/>
                                  </a:rPr>
                                  <m:t>𝑃𝑎𝑖𝑟</m:t>
                                </m:r>
                              </m:sup>
                            </m:sSubSup>
                            <m:r>
                              <m:rPr>
                                <m:lit/>
                              </m:rPr>
                              <a:rPr lang="en-US" i="1">
                                <a:solidFill>
                                  <a:srgbClr val="0070C0"/>
                                </a:solidFill>
                                <a:latin typeface="Cambria Math" panose="02040503050406030204" pitchFamily="18" charset="0"/>
                              </a:rPr>
                              <m:t>/</m:t>
                            </m:r>
                            <m:r>
                              <a:rPr lang="en-US" i="1">
                                <a:solidFill>
                                  <a:srgbClr val="0070C0"/>
                                </a:solidFill>
                                <a:latin typeface="Cambria Math" panose="02040503050406030204" pitchFamily="18" charset="0"/>
                              </a:rPr>
                              <m:t>𝑑</m:t>
                            </m:r>
                            <m:r>
                              <m:rPr>
                                <m:sty m:val="p"/>
                              </m:rPr>
                              <a:rPr lang="en-US">
                                <a:solidFill>
                                  <a:srgbClr val="0070C0"/>
                                </a:solidFill>
                                <a:latin typeface="Cambria Math" panose="02040503050406030204" pitchFamily="18" charset="0"/>
                              </a:rPr>
                              <m:t>Δ</m:t>
                            </m:r>
                            <m:r>
                              <a:rPr lang="en-US" i="1">
                                <a:solidFill>
                                  <a:srgbClr val="0070C0"/>
                                </a:solidFill>
                                <a:latin typeface="Cambria Math" panose="02040503050406030204" pitchFamily="18" charset="0"/>
                              </a:rPr>
                              <m:t>𝜙</m:t>
                            </m:r>
                          </m:num>
                          <m:den>
                            <m:r>
                              <a:rPr lang="en-US" i="1">
                                <a:latin typeface="Cambria Math" panose="02040503050406030204" pitchFamily="18" charset="0"/>
                              </a:rPr>
                              <m:t>𝑑</m:t>
                            </m:r>
                            <m:sSubSup>
                              <m:sSubSupPr>
                                <m:ctrlPr>
                                  <a:rPr lang="en-US" i="1">
                                    <a:latin typeface="Cambria Math" panose="02040503050406030204" pitchFamily="18" charset="0"/>
                                  </a:rPr>
                                </m:ctrlPr>
                              </m:sSubSupPr>
                              <m:e>
                                <m:r>
                                  <a:rPr lang="en-US" i="1">
                                    <a:latin typeface="Cambria Math" panose="02040503050406030204" pitchFamily="18" charset="0"/>
                                  </a:rPr>
                                  <m:t>𝑁</m:t>
                                </m:r>
                              </m:e>
                              <m:sub>
                                <m:r>
                                  <a:rPr lang="en-US" i="1">
                                    <a:latin typeface="Cambria Math" panose="02040503050406030204" pitchFamily="18" charset="0"/>
                                  </a:rPr>
                                  <m:t>𝑀𝑖𝑥</m:t>
                                </m:r>
                              </m:sub>
                              <m:sup>
                                <m:r>
                                  <a:rPr lang="en-US" i="1">
                                    <a:latin typeface="Cambria Math" panose="02040503050406030204" pitchFamily="18" charset="0"/>
                                  </a:rPr>
                                  <m:t>𝑃𝑎𝑖𝑟</m:t>
                                </m:r>
                              </m:sup>
                            </m:sSubSup>
                            <m:r>
                              <m:rPr>
                                <m:lit/>
                              </m:rPr>
                              <a:rPr lang="en-US" i="1">
                                <a:latin typeface="Cambria Math" panose="02040503050406030204" pitchFamily="18" charset="0"/>
                              </a:rPr>
                              <m:t>/</m:t>
                            </m:r>
                            <m:r>
                              <a:rPr lang="en-US" i="1">
                                <a:latin typeface="Cambria Math" panose="02040503050406030204" pitchFamily="18" charset="0"/>
                              </a:rPr>
                              <m:t>𝑑</m:t>
                            </m:r>
                            <m:r>
                              <m:rPr>
                                <m:sty m:val="p"/>
                              </m:rPr>
                              <a:rPr lang="en-US">
                                <a:latin typeface="Cambria Math" panose="02040503050406030204" pitchFamily="18" charset="0"/>
                              </a:rPr>
                              <m:t>Δ</m:t>
                            </m:r>
                            <m:r>
                              <a:rPr lang="en-US" i="1">
                                <a:latin typeface="Cambria Math" panose="02040503050406030204" pitchFamily="18" charset="0"/>
                              </a:rPr>
                              <m:t>𝜙</m:t>
                            </m:r>
                            <m:r>
                              <a:rPr lang="en-US" i="1">
                                <a:latin typeface="Cambria Math" panose="02040503050406030204" pitchFamily="18" charset="0"/>
                              </a:rPr>
                              <m:t> </m:t>
                            </m:r>
                          </m:den>
                        </m:f>
                        <m:r>
                          <a:rPr lang="en-US" i="1">
                            <a:latin typeface="Cambria Math" panose="02040503050406030204" pitchFamily="18" charset="0"/>
                          </a:rPr>
                          <m:t> −</m:t>
                        </m:r>
                        <m:r>
                          <a:rPr lang="en-US" i="1">
                            <a:latin typeface="Cambria Math" panose="02040503050406030204" pitchFamily="18" charset="0"/>
                          </a:rPr>
                          <m:t>𝑏</m:t>
                        </m:r>
                        <m:r>
                          <a:rPr lang="en-US" i="1">
                            <a:latin typeface="Cambria Math" panose="02040503050406030204" pitchFamily="18" charset="0"/>
                          </a:rPr>
                          <m:t>(1+2</m:t>
                        </m:r>
                        <m:nary>
                          <m:naryPr>
                            <m:chr m:val="∑"/>
                            <m:subHide m:val="on"/>
                            <m:supHide m:val="on"/>
                            <m:ctrlPr>
                              <a:rPr lang="en-US" i="1">
                                <a:latin typeface="Cambria Math" panose="02040503050406030204" pitchFamily="18" charset="0"/>
                              </a:rPr>
                            </m:ctrlPr>
                          </m:naryPr>
                          <m:sub/>
                          <m:sup/>
                          <m:e>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𝑛</m:t>
                                    </m:r>
                                  </m:sub>
                                  <m:sup>
                                    <m:r>
                                      <a:rPr lang="en-US" i="1">
                                        <a:latin typeface="Cambria Math" panose="02040503050406030204" pitchFamily="18" charset="0"/>
                                      </a:rPr>
                                      <m:t>𝑡</m:t>
                                    </m:r>
                                  </m:sup>
                                </m:sSubSup>
                              </m:e>
                            </m:d>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𝑛</m:t>
                                    </m:r>
                                  </m:sub>
                                  <m:sup>
                                    <m:r>
                                      <a:rPr lang="en-US" i="1">
                                        <a:latin typeface="Cambria Math" panose="02040503050406030204" pitchFamily="18" charset="0"/>
                                      </a:rPr>
                                      <m:t>𝑎</m:t>
                                    </m:r>
                                  </m:sup>
                                </m:sSubSup>
                              </m:e>
                            </m:d>
                            <m:r>
                              <m:rPr>
                                <m:sty m:val="p"/>
                              </m:rPr>
                              <a:rPr lang="en-US">
                                <a:latin typeface="Cambria Math" panose="02040503050406030204" pitchFamily="18" charset="0"/>
                              </a:rPr>
                              <m:t>cos</m:t>
                            </m:r>
                            <m:r>
                              <a:rPr lang="en-US" i="1">
                                <a:latin typeface="Cambria Math" panose="02040503050406030204" pitchFamily="18" charset="0"/>
                              </a:rPr>
                              <m:t>⁡(</m:t>
                            </m:r>
                            <m:r>
                              <a:rPr lang="en-US" i="1">
                                <a:latin typeface="Cambria Math" panose="02040503050406030204" pitchFamily="18" charset="0"/>
                              </a:rPr>
                              <m:t>𝑛</m:t>
                            </m:r>
                            <m:r>
                              <m:rPr>
                                <m:sty m:val="p"/>
                              </m:rPr>
                              <a:rPr lang="en-US">
                                <a:latin typeface="Cambria Math" panose="02040503050406030204" pitchFamily="18" charset="0"/>
                              </a:rPr>
                              <m:t>Δ</m:t>
                            </m:r>
                            <m:r>
                              <a:rPr lang="en-US" i="1">
                                <a:latin typeface="Cambria Math" panose="02040503050406030204" pitchFamily="18" charset="0"/>
                              </a:rPr>
                              <m:t>𝜙</m:t>
                            </m:r>
                            <m:r>
                              <a:rPr lang="en-US" i="1">
                                <a:latin typeface="Cambria Math" panose="02040503050406030204" pitchFamily="18" charset="0"/>
                              </a:rPr>
                              <m:t>))</m:t>
                            </m:r>
                          </m:e>
                        </m:nary>
                      </m:e>
                    </m:d>
                  </m:oMath>
                </a14:m>
                <a:endParaRPr lang="en-US" dirty="0"/>
              </a:p>
              <a:p>
                <a:endParaRPr lang="en-US" dirty="0"/>
              </a:p>
              <a:p>
                <a:endParaRPr lang="en-US" dirty="0"/>
              </a:p>
              <a:p>
                <a:pPr marL="0" indent="0">
                  <a:buNone/>
                </a:pPr>
                <a:r>
                  <a:rPr lang="en-US" dirty="0"/>
                  <a:t>What we actually measure, the correlation function</a:t>
                </a:r>
              </a:p>
            </p:txBody>
          </p:sp>
        </mc:Choice>
        <mc:Fallback xmlns="">
          <p:sp>
            <p:nvSpPr>
              <p:cNvPr id="3" name="Content Placeholder 2">
                <a:extLst>
                  <a:ext uri="{FF2B5EF4-FFF2-40B4-BE49-F238E27FC236}">
                    <a16:creationId xmlns:a16="http://schemas.microsoft.com/office/drawing/2014/main" id="{1F8AA0A7-5585-EE4F-BA52-5F28108C4FBB}"/>
                  </a:ext>
                </a:extLst>
              </p:cNvPr>
              <p:cNvSpPr>
                <a:spLocks noGrp="1" noRot="1" noChangeAspect="1" noMove="1" noResize="1" noEditPoints="1" noAdjustHandles="1" noChangeArrowheads="1" noChangeShapeType="1" noTextEdit="1"/>
              </p:cNvSpPr>
              <p:nvPr>
                <p:ph idx="1"/>
              </p:nvPr>
            </p:nvSpPr>
            <p:spPr>
              <a:xfrm>
                <a:off x="0" y="1338000"/>
                <a:ext cx="12192000" cy="4351338"/>
              </a:xfrm>
              <a:blipFill>
                <a:blip r:embed="rId2"/>
                <a:stretch>
                  <a:fillRect l="-1145" t="-1253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178AFBF7-738D-7244-A1DD-2BB54F503AF4}"/>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6D84C807-5F24-0A43-9EF0-581A3615C153}"/>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CEAA39E3-1FB0-DA4D-9010-9F66D473B7EB}"/>
              </a:ext>
            </a:extLst>
          </p:cNvPr>
          <p:cNvSpPr>
            <a:spLocks noGrp="1"/>
          </p:cNvSpPr>
          <p:nvPr>
            <p:ph type="sldNum" sz="quarter" idx="12"/>
          </p:nvPr>
        </p:nvSpPr>
        <p:spPr/>
        <p:txBody>
          <a:bodyPr/>
          <a:lstStyle/>
          <a:p>
            <a:fld id="{FC6CE333-7460-624F-ADDC-36B1F472F890}" type="slidenum">
              <a:rPr lang="en-US" smtClean="0"/>
              <a:t>17</a:t>
            </a:fld>
            <a:endParaRPr lang="en-US"/>
          </a:p>
        </p:txBody>
      </p:sp>
    </p:spTree>
    <p:extLst>
      <p:ext uri="{BB962C8B-B14F-4D97-AF65-F5344CB8AC3E}">
        <p14:creationId xmlns:p14="http://schemas.microsoft.com/office/powerpoint/2010/main" val="584727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FB2F2-0426-7849-9D3B-92B3F176E981}"/>
              </a:ext>
            </a:extLst>
          </p:cNvPr>
          <p:cNvSpPr>
            <a:spLocks noGrp="1"/>
          </p:cNvSpPr>
          <p:nvPr>
            <p:ph type="title"/>
          </p:nvPr>
        </p:nvSpPr>
        <p:spPr/>
        <p:txBody>
          <a:bodyPr/>
          <a:lstStyle/>
          <a:p>
            <a:r>
              <a:rPr lang="en-US" dirty="0"/>
              <a:t>Two-Particle Correlation Anatomy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8AA0A7-5585-EE4F-BA52-5F28108C4FBB}"/>
                  </a:ext>
                </a:extLst>
              </p:cNvPr>
              <p:cNvSpPr>
                <a:spLocks noGrp="1"/>
              </p:cNvSpPr>
              <p:nvPr>
                <p:ph idx="1"/>
              </p:nvPr>
            </p:nvSpPr>
            <p:spPr>
              <a:xfrm>
                <a:off x="0" y="1338000"/>
                <a:ext cx="12192000" cy="4351338"/>
              </a:xfrm>
            </p:spPr>
            <p:txBody>
              <a:bodyPr/>
              <a:lstStyle/>
              <a:p>
                <a14:m>
                  <m:oMath xmlns:m="http://schemas.openxmlformats.org/officeDocument/2006/math">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𝑁</m:t>
                            </m:r>
                          </m:e>
                          <m:sub>
                            <m:r>
                              <a:rPr lang="en-US" b="0" i="1" smtClean="0">
                                <a:solidFill>
                                  <a:schemeClr val="tx1"/>
                                </a:solidFill>
                                <a:latin typeface="Cambria Math" panose="02040503050406030204" pitchFamily="18" charset="0"/>
                              </a:rPr>
                              <m:t>𝑇𝑟𝑖𝑔</m:t>
                            </m:r>
                          </m:sub>
                        </m:sSub>
                      </m:den>
                    </m:f>
                    <m:r>
                      <a:rPr lang="en-US" b="0" i="1" smtClean="0">
                        <a:solidFill>
                          <a:schemeClr val="tx1"/>
                        </a:solidFill>
                        <a:latin typeface="Cambria Math" panose="02040503050406030204" pitchFamily="18" charset="0"/>
                      </a:rPr>
                      <m:t> </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𝑑</m:t>
                        </m:r>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𝑁</m:t>
                            </m:r>
                          </m:e>
                          <m:sup>
                            <m:r>
                              <a:rPr lang="en-US" b="0" i="1" smtClean="0">
                                <a:solidFill>
                                  <a:schemeClr val="tx1"/>
                                </a:solidFill>
                                <a:latin typeface="Cambria Math" panose="02040503050406030204" pitchFamily="18" charset="0"/>
                              </a:rPr>
                              <m:t>𝑃𝑎𝑖𝑟</m:t>
                            </m:r>
                          </m:sup>
                        </m:sSup>
                      </m:num>
                      <m:den>
                        <m:r>
                          <a:rPr lang="en-US" b="0" i="1" smtClean="0">
                            <a:solidFill>
                              <a:schemeClr val="tx1"/>
                            </a:solidFill>
                            <a:latin typeface="Cambria Math" panose="02040503050406030204" pitchFamily="18" charset="0"/>
                          </a:rPr>
                          <m:t>𝑑</m:t>
                        </m:r>
                        <m:r>
                          <m:rPr>
                            <m:sty m:val="p"/>
                          </m:rPr>
                          <a:rPr lang="en-US" b="0" i="0" smtClean="0">
                            <a:solidFill>
                              <a:schemeClr val="tx1"/>
                            </a:solidFill>
                            <a:latin typeface="Cambria Math" panose="02040503050406030204" pitchFamily="18" charset="0"/>
                          </a:rPr>
                          <m:t>Δ</m:t>
                        </m:r>
                        <m:r>
                          <a:rPr lang="en-US" b="0" i="1" smtClean="0">
                            <a:solidFill>
                              <a:schemeClr val="tx1"/>
                            </a:solidFill>
                            <a:latin typeface="Cambria Math" panose="02040503050406030204" pitchFamily="18" charset="0"/>
                          </a:rPr>
                          <m:t>𝜙</m:t>
                        </m:r>
                      </m:den>
                    </m:f>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𝑇𝑟𝑖𝑔</m:t>
                            </m:r>
                          </m:sub>
                        </m:sSub>
                      </m:den>
                    </m:f>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𝑃𝑎𝑖𝑟</m:t>
                            </m:r>
                          </m:sup>
                        </m:sSup>
                      </m:num>
                      <m:den>
                        <m:sSup>
                          <m:sSupPr>
                            <m:ctrlPr>
                              <a:rPr lang="en-US" b="0" i="1" smtClean="0">
                                <a:solidFill>
                                  <a:srgbClr val="0070C0"/>
                                </a:solidFill>
                                <a:latin typeface="Cambria Math" panose="02040503050406030204" pitchFamily="18" charset="0"/>
                              </a:rPr>
                            </m:ctrlPr>
                          </m:sSupPr>
                          <m:e>
                            <m:r>
                              <a:rPr lang="en-US" b="0" i="1" smtClean="0">
                                <a:solidFill>
                                  <a:srgbClr val="0070C0"/>
                                </a:solidFill>
                                <a:latin typeface="Cambria Math" panose="02040503050406030204" pitchFamily="18" charset="0"/>
                              </a:rPr>
                              <m:t>𝜖</m:t>
                            </m:r>
                          </m:e>
                          <m:sup>
                            <m:r>
                              <a:rPr lang="en-US" b="0" i="1" smtClean="0">
                                <a:solidFill>
                                  <a:srgbClr val="0070C0"/>
                                </a:solidFill>
                                <a:latin typeface="Cambria Math" panose="02040503050406030204" pitchFamily="18" charset="0"/>
                              </a:rPr>
                              <m:t>𝐻𝑎𝑑𝑟𝑜𝑛</m:t>
                            </m:r>
                          </m:sup>
                        </m:sSup>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𝜙</m:t>
                        </m:r>
                      </m:den>
                    </m:f>
                    <m:d>
                      <m:dPr>
                        <m:begChr m:val="{"/>
                        <m:endChr m:val="}"/>
                        <m:ctrlPr>
                          <a:rPr lang="en-US" b="0" i="1" smtClean="0">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𝑑</m:t>
                            </m:r>
                            <m:sSubSup>
                              <m:sSubSupPr>
                                <m:ctrlPr>
                                  <a:rPr lang="en-US" i="1">
                                    <a:latin typeface="Cambria Math" panose="02040503050406030204" pitchFamily="18" charset="0"/>
                                  </a:rPr>
                                </m:ctrlPr>
                              </m:sSubSupPr>
                              <m:e>
                                <m:r>
                                  <a:rPr lang="en-US" i="1">
                                    <a:latin typeface="Cambria Math" panose="02040503050406030204" pitchFamily="18" charset="0"/>
                                  </a:rPr>
                                  <m:t>𝑁</m:t>
                                </m:r>
                              </m:e>
                              <m:sub>
                                <m:r>
                                  <a:rPr lang="en-US" i="1">
                                    <a:latin typeface="Cambria Math" panose="02040503050406030204" pitchFamily="18" charset="0"/>
                                  </a:rPr>
                                  <m:t>𝑅𝑒𝑎𝑙</m:t>
                                </m:r>
                              </m:sub>
                              <m:sup>
                                <m:r>
                                  <a:rPr lang="en-US" i="1">
                                    <a:latin typeface="Cambria Math" panose="02040503050406030204" pitchFamily="18" charset="0"/>
                                  </a:rPr>
                                  <m:t>𝑃𝑎𝑖𝑟</m:t>
                                </m:r>
                              </m:sup>
                            </m:sSubSup>
                            <m:r>
                              <m:rPr>
                                <m:lit/>
                              </m:rPr>
                              <a:rPr lang="en-US" i="1">
                                <a:latin typeface="Cambria Math" panose="02040503050406030204" pitchFamily="18" charset="0"/>
                              </a:rPr>
                              <m:t>/</m:t>
                            </m:r>
                            <m:r>
                              <a:rPr lang="en-US" i="1">
                                <a:latin typeface="Cambria Math" panose="02040503050406030204" pitchFamily="18" charset="0"/>
                              </a:rPr>
                              <m:t>𝑑</m:t>
                            </m:r>
                            <m:r>
                              <m:rPr>
                                <m:sty m:val="p"/>
                              </m:rPr>
                              <a:rPr lang="en-US">
                                <a:latin typeface="Cambria Math" panose="02040503050406030204" pitchFamily="18" charset="0"/>
                              </a:rPr>
                              <m:t>Δ</m:t>
                            </m:r>
                            <m:r>
                              <a:rPr lang="en-US" i="1">
                                <a:latin typeface="Cambria Math" panose="02040503050406030204" pitchFamily="18" charset="0"/>
                              </a:rPr>
                              <m:t>𝜙</m:t>
                            </m:r>
                          </m:num>
                          <m:den>
                            <m:r>
                              <a:rPr lang="en-US" i="1">
                                <a:latin typeface="Cambria Math" panose="02040503050406030204" pitchFamily="18" charset="0"/>
                              </a:rPr>
                              <m:t>𝑑</m:t>
                            </m:r>
                            <m:sSubSup>
                              <m:sSubSupPr>
                                <m:ctrlPr>
                                  <a:rPr lang="en-US" i="1">
                                    <a:latin typeface="Cambria Math" panose="02040503050406030204" pitchFamily="18" charset="0"/>
                                  </a:rPr>
                                </m:ctrlPr>
                              </m:sSubSupPr>
                              <m:e>
                                <m:r>
                                  <a:rPr lang="en-US" i="1">
                                    <a:latin typeface="Cambria Math" panose="02040503050406030204" pitchFamily="18" charset="0"/>
                                  </a:rPr>
                                  <m:t>𝑁</m:t>
                                </m:r>
                              </m:e>
                              <m:sub>
                                <m:r>
                                  <a:rPr lang="en-US" i="1">
                                    <a:latin typeface="Cambria Math" panose="02040503050406030204" pitchFamily="18" charset="0"/>
                                  </a:rPr>
                                  <m:t>𝑀𝑖𝑥</m:t>
                                </m:r>
                              </m:sub>
                              <m:sup>
                                <m:r>
                                  <a:rPr lang="en-US" i="1">
                                    <a:latin typeface="Cambria Math" panose="02040503050406030204" pitchFamily="18" charset="0"/>
                                  </a:rPr>
                                  <m:t>𝑃𝑎𝑖𝑟</m:t>
                                </m:r>
                              </m:sup>
                            </m:sSubSup>
                            <m:r>
                              <m:rPr>
                                <m:lit/>
                              </m:rPr>
                              <a:rPr lang="en-US" i="1">
                                <a:latin typeface="Cambria Math" panose="02040503050406030204" pitchFamily="18" charset="0"/>
                              </a:rPr>
                              <m:t>/</m:t>
                            </m:r>
                            <m:r>
                              <a:rPr lang="en-US" i="1">
                                <a:latin typeface="Cambria Math" panose="02040503050406030204" pitchFamily="18" charset="0"/>
                              </a:rPr>
                              <m:t>𝑑</m:t>
                            </m:r>
                            <m:r>
                              <m:rPr>
                                <m:sty m:val="p"/>
                              </m:rPr>
                              <a:rPr lang="en-US">
                                <a:latin typeface="Cambria Math" panose="02040503050406030204" pitchFamily="18" charset="0"/>
                              </a:rPr>
                              <m:t>Δ</m:t>
                            </m:r>
                            <m:r>
                              <a:rPr lang="en-US" i="1">
                                <a:latin typeface="Cambria Math" panose="02040503050406030204" pitchFamily="18" charset="0"/>
                              </a:rPr>
                              <m:t>𝜙</m:t>
                            </m:r>
                            <m:r>
                              <a:rPr lang="en-US" i="1">
                                <a:latin typeface="Cambria Math" panose="02040503050406030204" pitchFamily="18" charset="0"/>
                              </a:rPr>
                              <m:t> </m:t>
                            </m:r>
                          </m:den>
                        </m:f>
                        <m:r>
                          <a:rPr lang="en-US" i="1">
                            <a:latin typeface="Cambria Math" panose="02040503050406030204" pitchFamily="18" charset="0"/>
                          </a:rPr>
                          <m:t> −</m:t>
                        </m:r>
                        <m:r>
                          <a:rPr lang="en-US" i="1">
                            <a:latin typeface="Cambria Math" panose="02040503050406030204" pitchFamily="18" charset="0"/>
                          </a:rPr>
                          <m:t>𝑏</m:t>
                        </m:r>
                        <m:r>
                          <a:rPr lang="en-US" i="1">
                            <a:latin typeface="Cambria Math" panose="02040503050406030204" pitchFamily="18" charset="0"/>
                          </a:rPr>
                          <m:t>(1+2</m:t>
                        </m:r>
                        <m:nary>
                          <m:naryPr>
                            <m:chr m:val="∑"/>
                            <m:subHide m:val="on"/>
                            <m:supHide m:val="on"/>
                            <m:ctrlPr>
                              <a:rPr lang="en-US" i="1">
                                <a:latin typeface="Cambria Math" panose="02040503050406030204" pitchFamily="18" charset="0"/>
                              </a:rPr>
                            </m:ctrlPr>
                          </m:naryPr>
                          <m:sub/>
                          <m:sup/>
                          <m:e>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𝑛</m:t>
                                    </m:r>
                                  </m:sub>
                                  <m:sup>
                                    <m:r>
                                      <a:rPr lang="en-US" i="1">
                                        <a:latin typeface="Cambria Math" panose="02040503050406030204" pitchFamily="18" charset="0"/>
                                      </a:rPr>
                                      <m:t>𝑡</m:t>
                                    </m:r>
                                  </m:sup>
                                </m:sSubSup>
                              </m:e>
                            </m:d>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𝑛</m:t>
                                    </m:r>
                                  </m:sub>
                                  <m:sup>
                                    <m:r>
                                      <a:rPr lang="en-US" i="1">
                                        <a:latin typeface="Cambria Math" panose="02040503050406030204" pitchFamily="18" charset="0"/>
                                      </a:rPr>
                                      <m:t>𝑎</m:t>
                                    </m:r>
                                  </m:sup>
                                </m:sSubSup>
                              </m:e>
                            </m:d>
                            <m:r>
                              <m:rPr>
                                <m:sty m:val="p"/>
                              </m:rPr>
                              <a:rPr lang="en-US">
                                <a:latin typeface="Cambria Math" panose="02040503050406030204" pitchFamily="18" charset="0"/>
                              </a:rPr>
                              <m:t>cos</m:t>
                            </m:r>
                            <m:r>
                              <a:rPr lang="en-US" i="1">
                                <a:latin typeface="Cambria Math" panose="02040503050406030204" pitchFamily="18" charset="0"/>
                              </a:rPr>
                              <m:t>⁡(</m:t>
                            </m:r>
                            <m:r>
                              <a:rPr lang="en-US" i="1">
                                <a:latin typeface="Cambria Math" panose="02040503050406030204" pitchFamily="18" charset="0"/>
                              </a:rPr>
                              <m:t>𝑛</m:t>
                            </m:r>
                            <m:r>
                              <m:rPr>
                                <m:sty m:val="p"/>
                              </m:rPr>
                              <a:rPr lang="en-US">
                                <a:latin typeface="Cambria Math" panose="02040503050406030204" pitchFamily="18" charset="0"/>
                              </a:rPr>
                              <m:t>Δ</m:t>
                            </m:r>
                            <m:r>
                              <a:rPr lang="en-US" i="1">
                                <a:latin typeface="Cambria Math" panose="02040503050406030204" pitchFamily="18" charset="0"/>
                              </a:rPr>
                              <m:t>𝜙</m:t>
                            </m:r>
                            <m:r>
                              <a:rPr lang="en-US" i="1">
                                <a:latin typeface="Cambria Math" panose="02040503050406030204" pitchFamily="18" charset="0"/>
                              </a:rPr>
                              <m:t>))</m:t>
                            </m:r>
                          </m:e>
                        </m:nary>
                      </m:e>
                    </m:d>
                  </m:oMath>
                </a14:m>
                <a:endParaRPr lang="en-US" dirty="0"/>
              </a:p>
              <a:p>
                <a:endParaRPr lang="en-US" dirty="0"/>
              </a:p>
              <a:p>
                <a:endParaRPr lang="en-US" dirty="0"/>
              </a:p>
              <a:p>
                <a:pPr marL="0" indent="0">
                  <a:buNone/>
                </a:pPr>
                <a:r>
                  <a:rPr lang="en-US" dirty="0"/>
                  <a:t>Correction for detector inefficiencies</a:t>
                </a:r>
              </a:p>
              <a:p>
                <a:pPr marL="0" indent="0">
                  <a:buNone/>
                </a:pPr>
                <a:r>
                  <a:rPr lang="en-US" dirty="0"/>
                  <a:t>	</a:t>
                </a:r>
              </a:p>
            </p:txBody>
          </p:sp>
        </mc:Choice>
        <mc:Fallback xmlns="">
          <p:sp>
            <p:nvSpPr>
              <p:cNvPr id="3" name="Content Placeholder 2">
                <a:extLst>
                  <a:ext uri="{FF2B5EF4-FFF2-40B4-BE49-F238E27FC236}">
                    <a16:creationId xmlns:a16="http://schemas.microsoft.com/office/drawing/2014/main" id="{1F8AA0A7-5585-EE4F-BA52-5F28108C4FBB}"/>
                  </a:ext>
                </a:extLst>
              </p:cNvPr>
              <p:cNvSpPr>
                <a:spLocks noGrp="1" noRot="1" noChangeAspect="1" noMove="1" noResize="1" noEditPoints="1" noAdjustHandles="1" noChangeArrowheads="1" noChangeShapeType="1" noTextEdit="1"/>
              </p:cNvSpPr>
              <p:nvPr>
                <p:ph idx="1"/>
              </p:nvPr>
            </p:nvSpPr>
            <p:spPr>
              <a:xfrm>
                <a:off x="0" y="1338000"/>
                <a:ext cx="12192000" cy="4351338"/>
              </a:xfrm>
              <a:blipFill>
                <a:blip r:embed="rId2"/>
                <a:stretch>
                  <a:fillRect l="-1145" t="-1253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178AFBF7-738D-7244-A1DD-2BB54F503AF4}"/>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6D84C807-5F24-0A43-9EF0-581A3615C153}"/>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CEAA39E3-1FB0-DA4D-9010-9F66D473B7EB}"/>
              </a:ext>
            </a:extLst>
          </p:cNvPr>
          <p:cNvSpPr>
            <a:spLocks noGrp="1"/>
          </p:cNvSpPr>
          <p:nvPr>
            <p:ph type="sldNum" sz="quarter" idx="12"/>
          </p:nvPr>
        </p:nvSpPr>
        <p:spPr/>
        <p:txBody>
          <a:bodyPr/>
          <a:lstStyle/>
          <a:p>
            <a:fld id="{FC6CE333-7460-624F-ADDC-36B1F472F890}" type="slidenum">
              <a:rPr lang="en-US" smtClean="0"/>
              <a:t>18</a:t>
            </a:fld>
            <a:endParaRPr lang="en-US"/>
          </a:p>
        </p:txBody>
      </p:sp>
    </p:spTree>
    <p:extLst>
      <p:ext uri="{BB962C8B-B14F-4D97-AF65-F5344CB8AC3E}">
        <p14:creationId xmlns:p14="http://schemas.microsoft.com/office/powerpoint/2010/main" val="980299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FB2F2-0426-7849-9D3B-92B3F176E981}"/>
              </a:ext>
            </a:extLst>
          </p:cNvPr>
          <p:cNvSpPr>
            <a:spLocks noGrp="1"/>
          </p:cNvSpPr>
          <p:nvPr>
            <p:ph type="title"/>
          </p:nvPr>
        </p:nvSpPr>
        <p:spPr/>
        <p:txBody>
          <a:bodyPr/>
          <a:lstStyle/>
          <a:p>
            <a:r>
              <a:rPr lang="en-US" dirty="0"/>
              <a:t>Two-Particle Correlation Anatomy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8AA0A7-5585-EE4F-BA52-5F28108C4FBB}"/>
                  </a:ext>
                </a:extLst>
              </p:cNvPr>
              <p:cNvSpPr>
                <a:spLocks noGrp="1"/>
              </p:cNvSpPr>
              <p:nvPr>
                <p:ph idx="1"/>
              </p:nvPr>
            </p:nvSpPr>
            <p:spPr>
              <a:xfrm>
                <a:off x="0" y="1338000"/>
                <a:ext cx="12192000" cy="4351338"/>
              </a:xfrm>
            </p:spPr>
            <p:txBody>
              <a:bodyPr/>
              <a:lstStyle/>
              <a:p>
                <a14:m>
                  <m:oMath xmlns:m="http://schemas.openxmlformats.org/officeDocument/2006/math">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𝑁</m:t>
                            </m:r>
                          </m:e>
                          <m:sub>
                            <m:r>
                              <a:rPr lang="en-US" b="0" i="1" smtClean="0">
                                <a:solidFill>
                                  <a:schemeClr val="tx1"/>
                                </a:solidFill>
                                <a:latin typeface="Cambria Math" panose="02040503050406030204" pitchFamily="18" charset="0"/>
                              </a:rPr>
                              <m:t>𝑇𝑟𝑖𝑔</m:t>
                            </m:r>
                          </m:sub>
                        </m:sSub>
                      </m:den>
                    </m:f>
                    <m:r>
                      <a:rPr lang="en-US" b="0" i="1" smtClean="0">
                        <a:solidFill>
                          <a:schemeClr val="tx1"/>
                        </a:solidFill>
                        <a:latin typeface="Cambria Math" panose="02040503050406030204" pitchFamily="18" charset="0"/>
                      </a:rPr>
                      <m:t> </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𝑑</m:t>
                        </m:r>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𝑁</m:t>
                            </m:r>
                          </m:e>
                          <m:sup>
                            <m:r>
                              <a:rPr lang="en-US" b="0" i="1" smtClean="0">
                                <a:solidFill>
                                  <a:schemeClr val="tx1"/>
                                </a:solidFill>
                                <a:latin typeface="Cambria Math" panose="02040503050406030204" pitchFamily="18" charset="0"/>
                              </a:rPr>
                              <m:t>𝑃𝑎𝑖𝑟</m:t>
                            </m:r>
                          </m:sup>
                        </m:sSup>
                      </m:num>
                      <m:den>
                        <m:r>
                          <a:rPr lang="en-US" b="0" i="1" smtClean="0">
                            <a:solidFill>
                              <a:schemeClr val="tx1"/>
                            </a:solidFill>
                            <a:latin typeface="Cambria Math" panose="02040503050406030204" pitchFamily="18" charset="0"/>
                          </a:rPr>
                          <m:t>𝑑</m:t>
                        </m:r>
                        <m:r>
                          <m:rPr>
                            <m:sty m:val="p"/>
                          </m:rPr>
                          <a:rPr lang="en-US" b="0" i="0" smtClean="0">
                            <a:solidFill>
                              <a:schemeClr val="tx1"/>
                            </a:solidFill>
                            <a:latin typeface="Cambria Math" panose="02040503050406030204" pitchFamily="18" charset="0"/>
                          </a:rPr>
                          <m:t>Δ</m:t>
                        </m:r>
                        <m:r>
                          <a:rPr lang="en-US" b="0" i="1" smtClean="0">
                            <a:solidFill>
                              <a:schemeClr val="tx1"/>
                            </a:solidFill>
                            <a:latin typeface="Cambria Math" panose="02040503050406030204" pitchFamily="18" charset="0"/>
                          </a:rPr>
                          <m:t>𝜙</m:t>
                        </m:r>
                      </m:den>
                    </m:f>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𝑇𝑟𝑖𝑔</m:t>
                            </m:r>
                          </m:sub>
                        </m:sSub>
                      </m:den>
                    </m:f>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𝑃𝑎𝑖𝑟</m:t>
                            </m:r>
                          </m:sup>
                        </m:sSup>
                      </m:num>
                      <m:den>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𝜖</m:t>
                            </m:r>
                          </m:e>
                          <m:sup>
                            <m:r>
                              <a:rPr lang="en-US" b="0" i="1" smtClean="0">
                                <a:solidFill>
                                  <a:schemeClr val="tx1"/>
                                </a:solidFill>
                                <a:latin typeface="Cambria Math" panose="02040503050406030204" pitchFamily="18" charset="0"/>
                              </a:rPr>
                              <m:t>𝐻𝑎𝑑𝑟𝑜𝑛</m:t>
                            </m:r>
                          </m:sup>
                        </m:sSup>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𝜙</m:t>
                        </m:r>
                      </m:den>
                    </m:f>
                    <m:d>
                      <m:dPr>
                        <m:begChr m:val="{"/>
                        <m:endChr m:val="}"/>
                        <m:ctrlPr>
                          <a:rPr lang="en-US" b="0" i="1" smtClean="0">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𝑑</m:t>
                            </m:r>
                            <m:sSubSup>
                              <m:sSubSupPr>
                                <m:ctrlPr>
                                  <a:rPr lang="en-US" i="1">
                                    <a:latin typeface="Cambria Math" panose="02040503050406030204" pitchFamily="18" charset="0"/>
                                  </a:rPr>
                                </m:ctrlPr>
                              </m:sSubSupPr>
                              <m:e>
                                <m:r>
                                  <a:rPr lang="en-US" i="1">
                                    <a:latin typeface="Cambria Math" panose="02040503050406030204" pitchFamily="18" charset="0"/>
                                  </a:rPr>
                                  <m:t>𝑁</m:t>
                                </m:r>
                              </m:e>
                              <m:sub>
                                <m:r>
                                  <a:rPr lang="en-US" i="1">
                                    <a:latin typeface="Cambria Math" panose="02040503050406030204" pitchFamily="18" charset="0"/>
                                  </a:rPr>
                                  <m:t>𝑅𝑒𝑎𝑙</m:t>
                                </m:r>
                              </m:sub>
                              <m:sup>
                                <m:r>
                                  <a:rPr lang="en-US" i="1">
                                    <a:latin typeface="Cambria Math" panose="02040503050406030204" pitchFamily="18" charset="0"/>
                                  </a:rPr>
                                  <m:t>𝑃𝑎𝑖𝑟</m:t>
                                </m:r>
                              </m:sup>
                            </m:sSubSup>
                            <m:r>
                              <m:rPr>
                                <m:lit/>
                              </m:rPr>
                              <a:rPr lang="en-US" i="1">
                                <a:latin typeface="Cambria Math" panose="02040503050406030204" pitchFamily="18" charset="0"/>
                              </a:rPr>
                              <m:t>/</m:t>
                            </m:r>
                            <m:r>
                              <a:rPr lang="en-US" i="1">
                                <a:latin typeface="Cambria Math" panose="02040503050406030204" pitchFamily="18" charset="0"/>
                              </a:rPr>
                              <m:t>𝑑</m:t>
                            </m:r>
                            <m:r>
                              <m:rPr>
                                <m:sty m:val="p"/>
                              </m:rPr>
                              <a:rPr lang="en-US">
                                <a:latin typeface="Cambria Math" panose="02040503050406030204" pitchFamily="18" charset="0"/>
                              </a:rPr>
                              <m:t>Δ</m:t>
                            </m:r>
                            <m:r>
                              <a:rPr lang="en-US" i="1">
                                <a:latin typeface="Cambria Math" panose="02040503050406030204" pitchFamily="18" charset="0"/>
                              </a:rPr>
                              <m:t>𝜙</m:t>
                            </m:r>
                          </m:num>
                          <m:den>
                            <m:r>
                              <a:rPr lang="en-US" i="1" smtClean="0">
                                <a:solidFill>
                                  <a:srgbClr val="0070C0"/>
                                </a:solidFill>
                                <a:latin typeface="Cambria Math" panose="02040503050406030204" pitchFamily="18" charset="0"/>
                              </a:rPr>
                              <m:t>𝑑</m:t>
                            </m:r>
                            <m:sSubSup>
                              <m:sSubSupPr>
                                <m:ctrlPr>
                                  <a:rPr lang="en-US" i="1">
                                    <a:solidFill>
                                      <a:srgbClr val="0070C0"/>
                                    </a:solidFill>
                                    <a:latin typeface="Cambria Math" panose="02040503050406030204" pitchFamily="18" charset="0"/>
                                  </a:rPr>
                                </m:ctrlPr>
                              </m:sSubSupPr>
                              <m:e>
                                <m:r>
                                  <a:rPr lang="en-US" i="1">
                                    <a:solidFill>
                                      <a:srgbClr val="0070C0"/>
                                    </a:solidFill>
                                    <a:latin typeface="Cambria Math" panose="02040503050406030204" pitchFamily="18" charset="0"/>
                                  </a:rPr>
                                  <m:t>𝑁</m:t>
                                </m:r>
                              </m:e>
                              <m:sub>
                                <m:r>
                                  <a:rPr lang="en-US" i="1">
                                    <a:solidFill>
                                      <a:srgbClr val="0070C0"/>
                                    </a:solidFill>
                                    <a:latin typeface="Cambria Math" panose="02040503050406030204" pitchFamily="18" charset="0"/>
                                  </a:rPr>
                                  <m:t>𝑀𝑖𝑥</m:t>
                                </m:r>
                              </m:sub>
                              <m:sup>
                                <m:r>
                                  <a:rPr lang="en-US" i="1">
                                    <a:solidFill>
                                      <a:srgbClr val="0070C0"/>
                                    </a:solidFill>
                                    <a:latin typeface="Cambria Math" panose="02040503050406030204" pitchFamily="18" charset="0"/>
                                  </a:rPr>
                                  <m:t>𝑃𝑎𝑖𝑟</m:t>
                                </m:r>
                              </m:sup>
                            </m:sSubSup>
                            <m:r>
                              <m:rPr>
                                <m:lit/>
                              </m:rPr>
                              <a:rPr lang="en-US" i="1">
                                <a:solidFill>
                                  <a:srgbClr val="0070C0"/>
                                </a:solidFill>
                                <a:latin typeface="Cambria Math" panose="02040503050406030204" pitchFamily="18" charset="0"/>
                              </a:rPr>
                              <m:t>/</m:t>
                            </m:r>
                            <m:r>
                              <a:rPr lang="en-US" i="1">
                                <a:solidFill>
                                  <a:srgbClr val="0070C0"/>
                                </a:solidFill>
                                <a:latin typeface="Cambria Math" panose="02040503050406030204" pitchFamily="18" charset="0"/>
                              </a:rPr>
                              <m:t>𝑑</m:t>
                            </m:r>
                            <m:r>
                              <m:rPr>
                                <m:sty m:val="p"/>
                              </m:rPr>
                              <a:rPr lang="en-US">
                                <a:solidFill>
                                  <a:srgbClr val="0070C0"/>
                                </a:solidFill>
                                <a:latin typeface="Cambria Math" panose="02040503050406030204" pitchFamily="18" charset="0"/>
                              </a:rPr>
                              <m:t>Δ</m:t>
                            </m:r>
                            <m:r>
                              <a:rPr lang="en-US" i="1">
                                <a:solidFill>
                                  <a:srgbClr val="0070C0"/>
                                </a:solidFill>
                                <a:latin typeface="Cambria Math" panose="02040503050406030204" pitchFamily="18" charset="0"/>
                              </a:rPr>
                              <m:t>𝜙</m:t>
                            </m:r>
                            <m:r>
                              <a:rPr lang="en-US" i="1">
                                <a:solidFill>
                                  <a:srgbClr val="0070C0"/>
                                </a:solidFill>
                                <a:latin typeface="Cambria Math" panose="02040503050406030204" pitchFamily="18" charset="0"/>
                              </a:rPr>
                              <m:t> </m:t>
                            </m:r>
                          </m:den>
                        </m:f>
                        <m:r>
                          <a:rPr lang="en-US" i="1">
                            <a:latin typeface="Cambria Math" panose="02040503050406030204" pitchFamily="18" charset="0"/>
                          </a:rPr>
                          <m:t> −</m:t>
                        </m:r>
                        <m:r>
                          <a:rPr lang="en-US" i="1">
                            <a:latin typeface="Cambria Math" panose="02040503050406030204" pitchFamily="18" charset="0"/>
                          </a:rPr>
                          <m:t>𝑏</m:t>
                        </m:r>
                        <m:r>
                          <a:rPr lang="en-US" i="1">
                            <a:latin typeface="Cambria Math" panose="02040503050406030204" pitchFamily="18" charset="0"/>
                          </a:rPr>
                          <m:t>(1+2</m:t>
                        </m:r>
                        <m:nary>
                          <m:naryPr>
                            <m:chr m:val="∑"/>
                            <m:subHide m:val="on"/>
                            <m:supHide m:val="on"/>
                            <m:ctrlPr>
                              <a:rPr lang="en-US" i="1">
                                <a:latin typeface="Cambria Math" panose="02040503050406030204" pitchFamily="18" charset="0"/>
                              </a:rPr>
                            </m:ctrlPr>
                          </m:naryPr>
                          <m:sub/>
                          <m:sup/>
                          <m:e>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𝑛</m:t>
                                    </m:r>
                                  </m:sub>
                                  <m:sup>
                                    <m:r>
                                      <a:rPr lang="en-US" i="1">
                                        <a:latin typeface="Cambria Math" panose="02040503050406030204" pitchFamily="18" charset="0"/>
                                      </a:rPr>
                                      <m:t>𝑡</m:t>
                                    </m:r>
                                  </m:sup>
                                </m:sSubSup>
                              </m:e>
                            </m:d>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𝑛</m:t>
                                    </m:r>
                                  </m:sub>
                                  <m:sup>
                                    <m:r>
                                      <a:rPr lang="en-US" i="1">
                                        <a:latin typeface="Cambria Math" panose="02040503050406030204" pitchFamily="18" charset="0"/>
                                      </a:rPr>
                                      <m:t>𝑎</m:t>
                                    </m:r>
                                  </m:sup>
                                </m:sSubSup>
                              </m:e>
                            </m:d>
                            <m:r>
                              <m:rPr>
                                <m:sty m:val="p"/>
                              </m:rPr>
                              <a:rPr lang="en-US">
                                <a:latin typeface="Cambria Math" panose="02040503050406030204" pitchFamily="18" charset="0"/>
                              </a:rPr>
                              <m:t>cos</m:t>
                            </m:r>
                            <m:r>
                              <a:rPr lang="en-US" i="1">
                                <a:latin typeface="Cambria Math" panose="02040503050406030204" pitchFamily="18" charset="0"/>
                              </a:rPr>
                              <m:t>⁡(</m:t>
                            </m:r>
                            <m:r>
                              <a:rPr lang="en-US" i="1">
                                <a:latin typeface="Cambria Math" panose="02040503050406030204" pitchFamily="18" charset="0"/>
                              </a:rPr>
                              <m:t>𝑛</m:t>
                            </m:r>
                            <m:r>
                              <m:rPr>
                                <m:sty m:val="p"/>
                              </m:rPr>
                              <a:rPr lang="en-US">
                                <a:latin typeface="Cambria Math" panose="02040503050406030204" pitchFamily="18" charset="0"/>
                              </a:rPr>
                              <m:t>Δ</m:t>
                            </m:r>
                            <m:r>
                              <a:rPr lang="en-US" i="1">
                                <a:latin typeface="Cambria Math" panose="02040503050406030204" pitchFamily="18" charset="0"/>
                              </a:rPr>
                              <m:t>𝜙</m:t>
                            </m:r>
                            <m:r>
                              <a:rPr lang="en-US" i="1">
                                <a:latin typeface="Cambria Math" panose="02040503050406030204" pitchFamily="18" charset="0"/>
                              </a:rPr>
                              <m:t>))</m:t>
                            </m:r>
                          </m:e>
                        </m:nary>
                      </m:e>
                    </m:d>
                  </m:oMath>
                </a14:m>
                <a:endParaRPr lang="en-US" dirty="0"/>
              </a:p>
              <a:p>
                <a:endParaRPr lang="en-US" dirty="0"/>
              </a:p>
              <a:p>
                <a:endParaRPr lang="en-US" dirty="0"/>
              </a:p>
              <a:p>
                <a:pPr marL="0" indent="0">
                  <a:buNone/>
                </a:pPr>
                <a:r>
                  <a:rPr lang="en-US" dirty="0"/>
                  <a:t>Correction for detector effects</a:t>
                </a:r>
              </a:p>
            </p:txBody>
          </p:sp>
        </mc:Choice>
        <mc:Fallback xmlns="">
          <p:sp>
            <p:nvSpPr>
              <p:cNvPr id="3" name="Content Placeholder 2">
                <a:extLst>
                  <a:ext uri="{FF2B5EF4-FFF2-40B4-BE49-F238E27FC236}">
                    <a16:creationId xmlns:a16="http://schemas.microsoft.com/office/drawing/2014/main" id="{1F8AA0A7-5585-EE4F-BA52-5F28108C4FBB}"/>
                  </a:ext>
                </a:extLst>
              </p:cNvPr>
              <p:cNvSpPr>
                <a:spLocks noGrp="1" noRot="1" noChangeAspect="1" noMove="1" noResize="1" noEditPoints="1" noAdjustHandles="1" noChangeArrowheads="1" noChangeShapeType="1" noTextEdit="1"/>
              </p:cNvSpPr>
              <p:nvPr>
                <p:ph idx="1"/>
              </p:nvPr>
            </p:nvSpPr>
            <p:spPr>
              <a:xfrm>
                <a:off x="0" y="1338000"/>
                <a:ext cx="12192000" cy="4351338"/>
              </a:xfrm>
              <a:blipFill>
                <a:blip r:embed="rId2"/>
                <a:stretch>
                  <a:fillRect l="-1145" t="-1253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178AFBF7-738D-7244-A1DD-2BB54F503AF4}"/>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6D84C807-5F24-0A43-9EF0-581A3615C153}"/>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CEAA39E3-1FB0-DA4D-9010-9F66D473B7EB}"/>
              </a:ext>
            </a:extLst>
          </p:cNvPr>
          <p:cNvSpPr>
            <a:spLocks noGrp="1"/>
          </p:cNvSpPr>
          <p:nvPr>
            <p:ph type="sldNum" sz="quarter" idx="12"/>
          </p:nvPr>
        </p:nvSpPr>
        <p:spPr/>
        <p:txBody>
          <a:bodyPr/>
          <a:lstStyle/>
          <a:p>
            <a:fld id="{FC6CE333-7460-624F-ADDC-36B1F472F890}" type="slidenum">
              <a:rPr lang="en-US" smtClean="0"/>
              <a:t>19</a:t>
            </a:fld>
            <a:endParaRPr lang="en-US"/>
          </a:p>
        </p:txBody>
      </p:sp>
    </p:spTree>
    <p:extLst>
      <p:ext uri="{BB962C8B-B14F-4D97-AF65-F5344CB8AC3E}">
        <p14:creationId xmlns:p14="http://schemas.microsoft.com/office/powerpoint/2010/main" val="792578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5E098B3-7A67-C842-8468-EA7252B55948}"/>
              </a:ext>
            </a:extLst>
          </p:cNvPr>
          <p:cNvGrpSpPr/>
          <p:nvPr/>
        </p:nvGrpSpPr>
        <p:grpSpPr>
          <a:xfrm>
            <a:off x="5289631" y="1084263"/>
            <a:ext cx="6902370" cy="5314887"/>
            <a:chOff x="742308" y="568722"/>
            <a:chExt cx="5098641" cy="3925999"/>
          </a:xfrm>
        </p:grpSpPr>
        <p:grpSp>
          <p:nvGrpSpPr>
            <p:cNvPr id="8" name="Group 7">
              <a:extLst>
                <a:ext uri="{FF2B5EF4-FFF2-40B4-BE49-F238E27FC236}">
                  <a16:creationId xmlns:a16="http://schemas.microsoft.com/office/drawing/2014/main" id="{D144C0F0-DE29-9F42-8878-04A0EB406B9D}"/>
                </a:ext>
              </a:extLst>
            </p:cNvPr>
            <p:cNvGrpSpPr/>
            <p:nvPr/>
          </p:nvGrpSpPr>
          <p:grpSpPr>
            <a:xfrm>
              <a:off x="742308" y="568722"/>
              <a:ext cx="5098641" cy="3925999"/>
              <a:chOff x="8130696" y="3459281"/>
              <a:chExt cx="4074004" cy="3137434"/>
            </a:xfrm>
          </p:grpSpPr>
          <p:sp>
            <p:nvSpPr>
              <p:cNvPr id="11" name="TextBox 10">
                <a:extLst>
                  <a:ext uri="{FF2B5EF4-FFF2-40B4-BE49-F238E27FC236}">
                    <a16:creationId xmlns:a16="http://schemas.microsoft.com/office/drawing/2014/main" id="{6E8582AD-4DEA-294A-985D-02F8BDB0C4E3}"/>
                  </a:ext>
                </a:extLst>
              </p:cNvPr>
              <p:cNvSpPr txBox="1"/>
              <p:nvPr/>
            </p:nvSpPr>
            <p:spPr>
              <a:xfrm>
                <a:off x="9380379" y="6378694"/>
                <a:ext cx="1180733" cy="218021"/>
              </a:xfrm>
              <a:prstGeom prst="rect">
                <a:avLst/>
              </a:prstGeom>
              <a:noFill/>
            </p:spPr>
            <p:txBody>
              <a:bodyPr wrap="square" rtlCol="0">
                <a:spAutoFit/>
              </a:bodyPr>
              <a:lstStyle/>
              <a:p>
                <a:r>
                  <a:rPr lang="en-US" dirty="0" err="1"/>
                  <a:t>p+p</a:t>
                </a:r>
                <a:r>
                  <a:rPr lang="en-US" dirty="0"/>
                  <a:t> Collision</a:t>
                </a:r>
              </a:p>
            </p:txBody>
          </p:sp>
          <p:grpSp>
            <p:nvGrpSpPr>
              <p:cNvPr id="12" name="Group 11">
                <a:extLst>
                  <a:ext uri="{FF2B5EF4-FFF2-40B4-BE49-F238E27FC236}">
                    <a16:creationId xmlns:a16="http://schemas.microsoft.com/office/drawing/2014/main" id="{E2D88F9A-EFC8-BC42-BCAA-A4DC2425316E}"/>
                  </a:ext>
                </a:extLst>
              </p:cNvPr>
              <p:cNvGrpSpPr/>
              <p:nvPr/>
            </p:nvGrpSpPr>
            <p:grpSpPr>
              <a:xfrm>
                <a:off x="8130696" y="3459281"/>
                <a:ext cx="4074004" cy="2951613"/>
                <a:chOff x="8130696" y="3459281"/>
                <a:chExt cx="4074004" cy="2951613"/>
              </a:xfrm>
            </p:grpSpPr>
            <p:grpSp>
              <p:nvGrpSpPr>
                <p:cNvPr id="13" name="Group 12">
                  <a:extLst>
                    <a:ext uri="{FF2B5EF4-FFF2-40B4-BE49-F238E27FC236}">
                      <a16:creationId xmlns:a16="http://schemas.microsoft.com/office/drawing/2014/main" id="{FA0DB8F0-5A55-E84E-8CF3-176CAA2F041E}"/>
                    </a:ext>
                  </a:extLst>
                </p:cNvPr>
                <p:cNvGrpSpPr/>
                <p:nvPr/>
              </p:nvGrpSpPr>
              <p:grpSpPr>
                <a:xfrm>
                  <a:off x="8130696" y="3459281"/>
                  <a:ext cx="4074004" cy="2951613"/>
                  <a:chOff x="6460201" y="2104862"/>
                  <a:chExt cx="5123113" cy="4270601"/>
                </a:xfrm>
              </p:grpSpPr>
              <p:pic>
                <p:nvPicPr>
                  <p:cNvPr id="19" name="Picture 18" descr="JetPic.png">
                    <a:extLst>
                      <a:ext uri="{FF2B5EF4-FFF2-40B4-BE49-F238E27FC236}">
                        <a16:creationId xmlns:a16="http://schemas.microsoft.com/office/drawing/2014/main" id="{920BF8FB-E4DC-474B-AF25-9D4F2ABB12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0201" y="2104862"/>
                    <a:ext cx="5123113" cy="4270601"/>
                  </a:xfrm>
                  <a:prstGeom prst="rect">
                    <a:avLst/>
                  </a:prstGeom>
                </p:spPr>
              </p:pic>
              <p:sp>
                <p:nvSpPr>
                  <p:cNvPr id="21" name="TextBox 20">
                    <a:extLst>
                      <a:ext uri="{FF2B5EF4-FFF2-40B4-BE49-F238E27FC236}">
                        <a16:creationId xmlns:a16="http://schemas.microsoft.com/office/drawing/2014/main" id="{95B6031E-C52D-5C48-A3EC-51CCF17E2E9C}"/>
                      </a:ext>
                    </a:extLst>
                  </p:cNvPr>
                  <p:cNvSpPr txBox="1"/>
                  <p:nvPr/>
                </p:nvSpPr>
                <p:spPr>
                  <a:xfrm>
                    <a:off x="6843361" y="3967903"/>
                    <a:ext cx="585615" cy="289160"/>
                  </a:xfrm>
                  <a:prstGeom prst="rect">
                    <a:avLst/>
                  </a:prstGeom>
                  <a:noFill/>
                </p:spPr>
                <p:txBody>
                  <a:bodyPr wrap="none" rtlCol="0">
                    <a:spAutoFit/>
                  </a:bodyPr>
                  <a:lstStyle/>
                  <a:p>
                    <a:r>
                      <a:rPr lang="en-US" sz="1600" dirty="0"/>
                      <a:t>Proton</a:t>
                    </a:r>
                  </a:p>
                </p:txBody>
              </p:sp>
            </p:grpSp>
            <p:sp>
              <p:nvSpPr>
                <p:cNvPr id="14" name="Rectangle 13">
                  <a:extLst>
                    <a:ext uri="{FF2B5EF4-FFF2-40B4-BE49-F238E27FC236}">
                      <a16:creationId xmlns:a16="http://schemas.microsoft.com/office/drawing/2014/main" id="{693CF097-2B8B-3848-8E72-1AFDB878F1F1}"/>
                    </a:ext>
                  </a:extLst>
                </p:cNvPr>
                <p:cNvSpPr/>
                <p:nvPr/>
              </p:nvSpPr>
              <p:spPr>
                <a:xfrm>
                  <a:off x="9229012" y="4622800"/>
                  <a:ext cx="219788"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9F7A399-F3A4-7146-BAA8-6310F0E80B67}"/>
                    </a:ext>
                  </a:extLst>
                </p:cNvPr>
                <p:cNvSpPr/>
                <p:nvPr/>
              </p:nvSpPr>
              <p:spPr>
                <a:xfrm rot="18973946">
                  <a:off x="9335137" y="4339713"/>
                  <a:ext cx="295208" cy="53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5823831-6DA9-9D4C-B5E5-A9031A1A9E58}"/>
                    </a:ext>
                  </a:extLst>
                </p:cNvPr>
                <p:cNvSpPr/>
                <p:nvPr/>
              </p:nvSpPr>
              <p:spPr>
                <a:xfrm rot="2438108">
                  <a:off x="9832213" y="4537484"/>
                  <a:ext cx="295208" cy="53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EB50A944-92B4-B44B-84C2-8F95DE732BD1}"/>
                    </a:ext>
                  </a:extLst>
                </p:cNvPr>
                <p:cNvSpPr/>
                <p:nvPr/>
              </p:nvSpPr>
              <p:spPr>
                <a:xfrm rot="2438108">
                  <a:off x="9732595" y="5478739"/>
                  <a:ext cx="295208" cy="53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2613536-4647-EB4D-8FFB-BBF1D39FFE27}"/>
                    </a:ext>
                  </a:extLst>
                </p:cNvPr>
                <p:cNvSpPr/>
                <p:nvPr/>
              </p:nvSpPr>
              <p:spPr>
                <a:xfrm rot="2438108">
                  <a:off x="9257214" y="5388919"/>
                  <a:ext cx="295208" cy="53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9" name="Rectangle 8">
              <a:extLst>
                <a:ext uri="{FF2B5EF4-FFF2-40B4-BE49-F238E27FC236}">
                  <a16:creationId xmlns:a16="http://schemas.microsoft.com/office/drawing/2014/main" id="{FAB75D94-9CF7-8E4F-9E67-25D3BD535AB1}"/>
                </a:ext>
              </a:extLst>
            </p:cNvPr>
            <p:cNvSpPr/>
            <p:nvPr/>
          </p:nvSpPr>
          <p:spPr>
            <a:xfrm>
              <a:off x="3291629" y="1843447"/>
              <a:ext cx="1597872" cy="1641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2B9F07A1-86B0-5B48-A9E8-4D5A169B08C4}"/>
              </a:ext>
            </a:extLst>
          </p:cNvPr>
          <p:cNvSpPr>
            <a:spLocks noGrp="1"/>
          </p:cNvSpPr>
          <p:nvPr>
            <p:ph type="title"/>
          </p:nvPr>
        </p:nvSpPr>
        <p:spPr/>
        <p:txBody>
          <a:bodyPr/>
          <a:lstStyle/>
          <a:p>
            <a:r>
              <a:rPr lang="en-US" dirty="0"/>
              <a:t>Jets as QCD Probes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48E85E9-14D7-BB47-B8D2-FEA9C3697F76}"/>
                  </a:ext>
                </a:extLst>
              </p:cNvPr>
              <p:cNvSpPr>
                <a:spLocks noGrp="1"/>
              </p:cNvSpPr>
              <p:nvPr>
                <p:ph idx="1"/>
              </p:nvPr>
            </p:nvSpPr>
            <p:spPr>
              <a:xfrm>
                <a:off x="0" y="1338000"/>
                <a:ext cx="6613966" cy="4351338"/>
              </a:xfrm>
            </p:spPr>
            <p:txBody>
              <a:bodyPr/>
              <a:lstStyle/>
              <a:p>
                <a:r>
                  <a:rPr lang="en-US" dirty="0"/>
                  <a:t>Partons undergo hard scattering</a:t>
                </a:r>
              </a:p>
              <a:p>
                <a:pPr lvl="1"/>
                <a:r>
                  <a:rPr lang="en-US" dirty="0"/>
                  <a:t>Large momentum transfer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𝑞</m:t>
                        </m:r>
                      </m:e>
                      <m:sup>
                        <m:r>
                          <a:rPr lang="en-US" b="0" i="1" smtClean="0">
                            <a:latin typeface="Cambria Math" panose="02040503050406030204" pitchFamily="18" charset="0"/>
                          </a:rPr>
                          <m:t>2</m:t>
                        </m:r>
                      </m:sup>
                    </m:sSup>
                  </m:oMath>
                </a14:m>
                <a:r>
                  <a:rPr lang="en-US" dirty="0"/>
                  <a:t>)</a:t>
                </a:r>
              </a:p>
              <a:p>
                <a:r>
                  <a:rPr lang="en-US" dirty="0"/>
                  <a:t>Hard-scattered partons </a:t>
                </a:r>
                <a:r>
                  <a:rPr lang="en-US" dirty="0" err="1"/>
                  <a:t>hadronize</a:t>
                </a:r>
                <a:r>
                  <a:rPr lang="en-US" dirty="0"/>
                  <a:t> into jets</a:t>
                </a:r>
              </a:p>
              <a:p>
                <a:r>
                  <a:rPr lang="en-US" dirty="0"/>
                  <a:t>Jet kinematics </a:t>
                </a:r>
                <a14:m>
                  <m:oMath xmlns:m="http://schemas.openxmlformats.org/officeDocument/2006/math">
                    <m:r>
                      <a:rPr lang="en-US" i="1">
                        <a:latin typeface="Cambria Math" panose="02040503050406030204" pitchFamily="18" charset="0"/>
                      </a:rPr>
                      <m:t>≈</m:t>
                    </m:r>
                  </m:oMath>
                </a14:m>
                <a:r>
                  <a:rPr lang="en-US" dirty="0"/>
                  <a:t> parton kinematics good proxy</a:t>
                </a:r>
              </a:p>
              <a:p>
                <a:endParaRPr lang="en-US" dirty="0"/>
              </a:p>
            </p:txBody>
          </p:sp>
        </mc:Choice>
        <mc:Fallback xmlns="">
          <p:sp>
            <p:nvSpPr>
              <p:cNvPr id="3" name="Content Placeholder 2">
                <a:extLst>
                  <a:ext uri="{FF2B5EF4-FFF2-40B4-BE49-F238E27FC236}">
                    <a16:creationId xmlns:a16="http://schemas.microsoft.com/office/drawing/2014/main" id="{348E85E9-14D7-BB47-B8D2-FEA9C3697F76}"/>
                  </a:ext>
                </a:extLst>
              </p:cNvPr>
              <p:cNvSpPr>
                <a:spLocks noGrp="1" noRot="1" noChangeAspect="1" noMove="1" noResize="1" noEditPoints="1" noAdjustHandles="1" noChangeArrowheads="1" noChangeShapeType="1" noTextEdit="1"/>
              </p:cNvSpPr>
              <p:nvPr>
                <p:ph idx="1"/>
              </p:nvPr>
            </p:nvSpPr>
            <p:spPr>
              <a:xfrm>
                <a:off x="0" y="1338000"/>
                <a:ext cx="6613966" cy="4351338"/>
              </a:xfrm>
              <a:blipFill>
                <a:blip r:embed="rId4"/>
                <a:stretch>
                  <a:fillRect l="-1727" t="-2332" r="-192"/>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ABAF53AA-4580-B84E-8D1C-BA1EF71E907D}"/>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ED8188E8-8D53-244C-904F-9A85E8177C35}"/>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3F061555-8DA0-5445-BF4E-C694513CB318}"/>
              </a:ext>
            </a:extLst>
          </p:cNvPr>
          <p:cNvSpPr>
            <a:spLocks noGrp="1"/>
          </p:cNvSpPr>
          <p:nvPr>
            <p:ph type="sldNum" sz="quarter" idx="12"/>
          </p:nvPr>
        </p:nvSpPr>
        <p:spPr/>
        <p:txBody>
          <a:bodyPr/>
          <a:lstStyle/>
          <a:p>
            <a:fld id="{FC6CE333-7460-624F-ADDC-36B1F472F890}" type="slidenum">
              <a:rPr lang="en-US" smtClean="0"/>
              <a:t>2</a:t>
            </a:fld>
            <a:endParaRPr lang="en-US"/>
          </a:p>
        </p:txBody>
      </p:sp>
      <p:sp>
        <p:nvSpPr>
          <p:cNvPr id="22" name="TextBox 21">
            <a:extLst>
              <a:ext uri="{FF2B5EF4-FFF2-40B4-BE49-F238E27FC236}">
                <a16:creationId xmlns:a16="http://schemas.microsoft.com/office/drawing/2014/main" id="{341BB794-8869-E240-B067-FC8E0C58A11E}"/>
              </a:ext>
            </a:extLst>
          </p:cNvPr>
          <p:cNvSpPr txBox="1"/>
          <p:nvPr/>
        </p:nvSpPr>
        <p:spPr>
          <a:xfrm>
            <a:off x="9427890" y="4471042"/>
            <a:ext cx="788999" cy="338554"/>
          </a:xfrm>
          <a:prstGeom prst="rect">
            <a:avLst/>
          </a:prstGeom>
          <a:noFill/>
        </p:spPr>
        <p:txBody>
          <a:bodyPr wrap="none" rtlCol="0">
            <a:spAutoFit/>
          </a:bodyPr>
          <a:lstStyle/>
          <a:p>
            <a:r>
              <a:rPr lang="en-US" sz="1600" dirty="0"/>
              <a:t>Proton</a:t>
            </a:r>
          </a:p>
        </p:txBody>
      </p:sp>
      <p:sp>
        <p:nvSpPr>
          <p:cNvPr id="23" name="TextBox 22">
            <a:extLst>
              <a:ext uri="{FF2B5EF4-FFF2-40B4-BE49-F238E27FC236}">
                <a16:creationId xmlns:a16="http://schemas.microsoft.com/office/drawing/2014/main" id="{BB343025-11F3-5445-9B9D-3D45A4A54D19}"/>
              </a:ext>
            </a:extLst>
          </p:cNvPr>
          <p:cNvSpPr txBox="1"/>
          <p:nvPr/>
        </p:nvSpPr>
        <p:spPr>
          <a:xfrm>
            <a:off x="8153400" y="3479604"/>
            <a:ext cx="2294656" cy="499989"/>
          </a:xfrm>
          <a:prstGeom prst="rect">
            <a:avLst/>
          </a:prstGeom>
          <a:noFill/>
        </p:spPr>
        <p:txBody>
          <a:bodyPr wrap="none" rtlCol="0">
            <a:spAutoFit/>
          </a:bodyPr>
          <a:lstStyle/>
          <a:p>
            <a:r>
              <a:rPr lang="en-US" dirty="0"/>
              <a:t>Hard Scattering</a:t>
            </a:r>
          </a:p>
        </p:txBody>
      </p:sp>
    </p:spTree>
    <p:extLst>
      <p:ext uri="{BB962C8B-B14F-4D97-AF65-F5344CB8AC3E}">
        <p14:creationId xmlns:p14="http://schemas.microsoft.com/office/powerpoint/2010/main" val="2131941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FB2F2-0426-7849-9D3B-92B3F176E981}"/>
              </a:ext>
            </a:extLst>
          </p:cNvPr>
          <p:cNvSpPr>
            <a:spLocks noGrp="1"/>
          </p:cNvSpPr>
          <p:nvPr>
            <p:ph type="title"/>
          </p:nvPr>
        </p:nvSpPr>
        <p:spPr/>
        <p:txBody>
          <a:bodyPr/>
          <a:lstStyle/>
          <a:p>
            <a:r>
              <a:rPr lang="en-US" dirty="0"/>
              <a:t>Two-Particle Correlation Anatomy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8AA0A7-5585-EE4F-BA52-5F28108C4FBB}"/>
                  </a:ext>
                </a:extLst>
              </p:cNvPr>
              <p:cNvSpPr>
                <a:spLocks noGrp="1"/>
              </p:cNvSpPr>
              <p:nvPr>
                <p:ph idx="1"/>
              </p:nvPr>
            </p:nvSpPr>
            <p:spPr>
              <a:xfrm>
                <a:off x="0" y="1338000"/>
                <a:ext cx="12192000" cy="4351338"/>
              </a:xfrm>
            </p:spPr>
            <p:txBody>
              <a:bodyPr/>
              <a:lstStyle/>
              <a:p>
                <a14:m>
                  <m:oMath xmlns:m="http://schemas.openxmlformats.org/officeDocument/2006/math">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𝑁</m:t>
                            </m:r>
                          </m:e>
                          <m:sub>
                            <m:r>
                              <a:rPr lang="en-US" b="0" i="1" smtClean="0">
                                <a:solidFill>
                                  <a:schemeClr val="tx1"/>
                                </a:solidFill>
                                <a:latin typeface="Cambria Math" panose="02040503050406030204" pitchFamily="18" charset="0"/>
                              </a:rPr>
                              <m:t>𝑇𝑟𝑖𝑔</m:t>
                            </m:r>
                          </m:sub>
                        </m:sSub>
                      </m:den>
                    </m:f>
                    <m:r>
                      <a:rPr lang="en-US" b="0" i="1" smtClean="0">
                        <a:solidFill>
                          <a:schemeClr val="tx1"/>
                        </a:solidFill>
                        <a:latin typeface="Cambria Math" panose="02040503050406030204" pitchFamily="18" charset="0"/>
                      </a:rPr>
                      <m:t> </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𝑑</m:t>
                        </m:r>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𝑁</m:t>
                            </m:r>
                          </m:e>
                          <m:sup>
                            <m:r>
                              <a:rPr lang="en-US" b="0" i="1" smtClean="0">
                                <a:solidFill>
                                  <a:schemeClr val="tx1"/>
                                </a:solidFill>
                                <a:latin typeface="Cambria Math" panose="02040503050406030204" pitchFamily="18" charset="0"/>
                              </a:rPr>
                              <m:t>𝑃𝑎𝑖𝑟</m:t>
                            </m:r>
                          </m:sup>
                        </m:sSup>
                      </m:num>
                      <m:den>
                        <m:r>
                          <a:rPr lang="en-US" b="0" i="1" smtClean="0">
                            <a:solidFill>
                              <a:schemeClr val="tx1"/>
                            </a:solidFill>
                            <a:latin typeface="Cambria Math" panose="02040503050406030204" pitchFamily="18" charset="0"/>
                          </a:rPr>
                          <m:t>𝑑</m:t>
                        </m:r>
                        <m:r>
                          <m:rPr>
                            <m:sty m:val="p"/>
                          </m:rPr>
                          <a:rPr lang="en-US" b="0" i="0" smtClean="0">
                            <a:solidFill>
                              <a:schemeClr val="tx1"/>
                            </a:solidFill>
                            <a:latin typeface="Cambria Math" panose="02040503050406030204" pitchFamily="18" charset="0"/>
                          </a:rPr>
                          <m:t>Δ</m:t>
                        </m:r>
                        <m:r>
                          <a:rPr lang="en-US" b="0" i="1" smtClean="0">
                            <a:solidFill>
                              <a:schemeClr val="tx1"/>
                            </a:solidFill>
                            <a:latin typeface="Cambria Math" panose="02040503050406030204" pitchFamily="18" charset="0"/>
                          </a:rPr>
                          <m:t>𝜙</m:t>
                        </m:r>
                      </m:den>
                    </m:f>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𝑇𝑟𝑖𝑔</m:t>
                            </m:r>
                          </m:sub>
                        </m:sSub>
                      </m:den>
                    </m:f>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𝑃𝑎𝑖𝑟</m:t>
                            </m:r>
                          </m:sup>
                        </m:sSup>
                      </m:num>
                      <m:den>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𝜖</m:t>
                            </m:r>
                          </m:e>
                          <m:sup>
                            <m:r>
                              <a:rPr lang="en-US" b="0" i="1" smtClean="0">
                                <a:solidFill>
                                  <a:schemeClr val="tx1"/>
                                </a:solidFill>
                                <a:latin typeface="Cambria Math" panose="02040503050406030204" pitchFamily="18" charset="0"/>
                              </a:rPr>
                              <m:t>𝐻𝑎𝑑𝑟𝑜𝑛</m:t>
                            </m:r>
                          </m:sup>
                        </m:sSup>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𝜙</m:t>
                        </m:r>
                      </m:den>
                    </m:f>
                    <m:d>
                      <m:dPr>
                        <m:begChr m:val="{"/>
                        <m:endChr m:val="}"/>
                        <m:ctrlPr>
                          <a:rPr lang="en-US" b="0" i="1" smtClean="0">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𝑑</m:t>
                            </m:r>
                            <m:sSubSup>
                              <m:sSubSupPr>
                                <m:ctrlPr>
                                  <a:rPr lang="en-US" i="1">
                                    <a:latin typeface="Cambria Math" panose="02040503050406030204" pitchFamily="18" charset="0"/>
                                  </a:rPr>
                                </m:ctrlPr>
                              </m:sSubSupPr>
                              <m:e>
                                <m:r>
                                  <a:rPr lang="en-US" i="1">
                                    <a:latin typeface="Cambria Math" panose="02040503050406030204" pitchFamily="18" charset="0"/>
                                  </a:rPr>
                                  <m:t>𝑁</m:t>
                                </m:r>
                              </m:e>
                              <m:sub>
                                <m:r>
                                  <a:rPr lang="en-US" i="1">
                                    <a:latin typeface="Cambria Math" panose="02040503050406030204" pitchFamily="18" charset="0"/>
                                  </a:rPr>
                                  <m:t>𝑅𝑒𝑎𝑙</m:t>
                                </m:r>
                              </m:sub>
                              <m:sup>
                                <m:r>
                                  <a:rPr lang="en-US" i="1">
                                    <a:latin typeface="Cambria Math" panose="02040503050406030204" pitchFamily="18" charset="0"/>
                                  </a:rPr>
                                  <m:t>𝑃𝑎𝑖𝑟</m:t>
                                </m:r>
                              </m:sup>
                            </m:sSubSup>
                            <m:r>
                              <m:rPr>
                                <m:lit/>
                              </m:rPr>
                              <a:rPr lang="en-US" i="1">
                                <a:latin typeface="Cambria Math" panose="02040503050406030204" pitchFamily="18" charset="0"/>
                              </a:rPr>
                              <m:t>/</m:t>
                            </m:r>
                            <m:r>
                              <a:rPr lang="en-US" i="1">
                                <a:latin typeface="Cambria Math" panose="02040503050406030204" pitchFamily="18" charset="0"/>
                              </a:rPr>
                              <m:t>𝑑</m:t>
                            </m:r>
                            <m:r>
                              <m:rPr>
                                <m:sty m:val="p"/>
                              </m:rPr>
                              <a:rPr lang="en-US">
                                <a:latin typeface="Cambria Math" panose="02040503050406030204" pitchFamily="18" charset="0"/>
                              </a:rPr>
                              <m:t>Δ</m:t>
                            </m:r>
                            <m:r>
                              <a:rPr lang="en-US" i="1">
                                <a:latin typeface="Cambria Math" panose="02040503050406030204" pitchFamily="18" charset="0"/>
                              </a:rPr>
                              <m:t>𝜙</m:t>
                            </m:r>
                          </m:num>
                          <m:den>
                            <m:r>
                              <a:rPr lang="en-US" i="1" smtClean="0">
                                <a:solidFill>
                                  <a:schemeClr val="tx1"/>
                                </a:solidFill>
                                <a:latin typeface="Cambria Math" panose="02040503050406030204" pitchFamily="18" charset="0"/>
                              </a:rPr>
                              <m:t>𝑑</m:t>
                            </m:r>
                            <m:sSubSup>
                              <m:sSubSupPr>
                                <m:ctrlPr>
                                  <a:rPr lang="en-US" i="1">
                                    <a:solidFill>
                                      <a:schemeClr val="tx1"/>
                                    </a:solidFill>
                                    <a:latin typeface="Cambria Math" panose="02040503050406030204" pitchFamily="18" charset="0"/>
                                  </a:rPr>
                                </m:ctrlPr>
                              </m:sSubSupPr>
                              <m:e>
                                <m:r>
                                  <a:rPr lang="en-US" i="1">
                                    <a:solidFill>
                                      <a:schemeClr val="tx1"/>
                                    </a:solidFill>
                                    <a:latin typeface="Cambria Math" panose="02040503050406030204" pitchFamily="18" charset="0"/>
                                  </a:rPr>
                                  <m:t>𝑁</m:t>
                                </m:r>
                              </m:e>
                              <m:sub>
                                <m:r>
                                  <a:rPr lang="en-US" i="1">
                                    <a:solidFill>
                                      <a:schemeClr val="tx1"/>
                                    </a:solidFill>
                                    <a:latin typeface="Cambria Math" panose="02040503050406030204" pitchFamily="18" charset="0"/>
                                  </a:rPr>
                                  <m:t>𝑀𝑖𝑥</m:t>
                                </m:r>
                              </m:sub>
                              <m:sup>
                                <m:r>
                                  <a:rPr lang="en-US" i="1">
                                    <a:solidFill>
                                      <a:schemeClr val="tx1"/>
                                    </a:solidFill>
                                    <a:latin typeface="Cambria Math" panose="02040503050406030204" pitchFamily="18" charset="0"/>
                                  </a:rPr>
                                  <m:t>𝑃𝑎𝑖𝑟</m:t>
                                </m:r>
                              </m:sup>
                            </m:sSubSup>
                            <m:r>
                              <m:rPr>
                                <m:lit/>
                              </m:rP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𝑑</m:t>
                            </m:r>
                            <m:r>
                              <m:rPr>
                                <m:sty m:val="p"/>
                              </m:rPr>
                              <a:rPr lang="en-US">
                                <a:solidFill>
                                  <a:schemeClr val="tx1"/>
                                </a:solidFill>
                                <a:latin typeface="Cambria Math" panose="02040503050406030204" pitchFamily="18" charset="0"/>
                              </a:rPr>
                              <m:t>Δ</m:t>
                            </m:r>
                            <m:r>
                              <a:rPr lang="en-US" i="1">
                                <a:solidFill>
                                  <a:schemeClr val="tx1"/>
                                </a:solidFill>
                                <a:latin typeface="Cambria Math" panose="02040503050406030204" pitchFamily="18" charset="0"/>
                              </a:rPr>
                              <m:t>𝜙</m:t>
                            </m:r>
                            <m:r>
                              <a:rPr lang="en-US" i="1">
                                <a:solidFill>
                                  <a:schemeClr val="tx1"/>
                                </a:solidFill>
                                <a:latin typeface="Cambria Math" panose="02040503050406030204" pitchFamily="18" charset="0"/>
                              </a:rPr>
                              <m:t> </m:t>
                            </m:r>
                          </m:den>
                        </m:f>
                        <m:r>
                          <a:rPr lang="en-US" i="1">
                            <a:latin typeface="Cambria Math" panose="02040503050406030204" pitchFamily="18" charset="0"/>
                          </a:rPr>
                          <m:t> −</m:t>
                        </m:r>
                        <m:r>
                          <a:rPr lang="en-US" i="1" smtClean="0">
                            <a:solidFill>
                              <a:srgbClr val="0070C0"/>
                            </a:solidFill>
                            <a:latin typeface="Cambria Math" panose="02040503050406030204" pitchFamily="18" charset="0"/>
                          </a:rPr>
                          <m:t>𝑏</m:t>
                        </m:r>
                        <m:r>
                          <a:rPr lang="en-US" i="1" smtClean="0">
                            <a:solidFill>
                              <a:srgbClr val="0070C0"/>
                            </a:solidFill>
                            <a:latin typeface="Cambria Math" panose="02040503050406030204" pitchFamily="18" charset="0"/>
                          </a:rPr>
                          <m:t>(1+2</m:t>
                        </m:r>
                        <m:nary>
                          <m:naryPr>
                            <m:chr m:val="∑"/>
                            <m:subHide m:val="on"/>
                            <m:supHide m:val="on"/>
                            <m:ctrlPr>
                              <a:rPr lang="en-US" i="1">
                                <a:solidFill>
                                  <a:srgbClr val="0070C0"/>
                                </a:solidFill>
                                <a:latin typeface="Cambria Math" panose="02040503050406030204" pitchFamily="18" charset="0"/>
                              </a:rPr>
                            </m:ctrlPr>
                          </m:naryPr>
                          <m:sub/>
                          <m:sup/>
                          <m:e>
                            <m:d>
                              <m:dPr>
                                <m:begChr m:val="⟨"/>
                                <m:endChr m:val="⟩"/>
                                <m:ctrlPr>
                                  <a:rPr lang="en-US" i="1">
                                    <a:solidFill>
                                      <a:srgbClr val="0070C0"/>
                                    </a:solidFill>
                                    <a:latin typeface="Cambria Math" panose="02040503050406030204" pitchFamily="18" charset="0"/>
                                  </a:rPr>
                                </m:ctrlPr>
                              </m:dPr>
                              <m:e>
                                <m:sSubSup>
                                  <m:sSubSupPr>
                                    <m:ctrlPr>
                                      <a:rPr lang="en-US" i="1">
                                        <a:solidFill>
                                          <a:srgbClr val="0070C0"/>
                                        </a:solidFill>
                                        <a:latin typeface="Cambria Math" panose="02040503050406030204" pitchFamily="18" charset="0"/>
                                      </a:rPr>
                                    </m:ctrlPr>
                                  </m:sSubSupPr>
                                  <m:e>
                                    <m:r>
                                      <a:rPr lang="en-US" i="1">
                                        <a:solidFill>
                                          <a:srgbClr val="0070C0"/>
                                        </a:solidFill>
                                        <a:latin typeface="Cambria Math" panose="02040503050406030204" pitchFamily="18" charset="0"/>
                                      </a:rPr>
                                      <m:t>𝑣</m:t>
                                    </m:r>
                                  </m:e>
                                  <m:sub>
                                    <m:r>
                                      <a:rPr lang="en-US" i="1">
                                        <a:solidFill>
                                          <a:srgbClr val="0070C0"/>
                                        </a:solidFill>
                                        <a:latin typeface="Cambria Math" panose="02040503050406030204" pitchFamily="18" charset="0"/>
                                      </a:rPr>
                                      <m:t>𝑛</m:t>
                                    </m:r>
                                  </m:sub>
                                  <m:sup>
                                    <m:r>
                                      <a:rPr lang="en-US" i="1">
                                        <a:solidFill>
                                          <a:srgbClr val="0070C0"/>
                                        </a:solidFill>
                                        <a:latin typeface="Cambria Math" panose="02040503050406030204" pitchFamily="18" charset="0"/>
                                      </a:rPr>
                                      <m:t>𝑡</m:t>
                                    </m:r>
                                  </m:sup>
                                </m:sSubSup>
                              </m:e>
                            </m:d>
                            <m:d>
                              <m:dPr>
                                <m:begChr m:val="⟨"/>
                                <m:endChr m:val="⟩"/>
                                <m:ctrlPr>
                                  <a:rPr lang="en-US" i="1">
                                    <a:solidFill>
                                      <a:srgbClr val="0070C0"/>
                                    </a:solidFill>
                                    <a:latin typeface="Cambria Math" panose="02040503050406030204" pitchFamily="18" charset="0"/>
                                  </a:rPr>
                                </m:ctrlPr>
                              </m:dPr>
                              <m:e>
                                <m:sSubSup>
                                  <m:sSubSupPr>
                                    <m:ctrlPr>
                                      <a:rPr lang="en-US" i="1">
                                        <a:solidFill>
                                          <a:srgbClr val="0070C0"/>
                                        </a:solidFill>
                                        <a:latin typeface="Cambria Math" panose="02040503050406030204" pitchFamily="18" charset="0"/>
                                      </a:rPr>
                                    </m:ctrlPr>
                                  </m:sSubSupPr>
                                  <m:e>
                                    <m:r>
                                      <a:rPr lang="en-US" i="1">
                                        <a:solidFill>
                                          <a:srgbClr val="0070C0"/>
                                        </a:solidFill>
                                        <a:latin typeface="Cambria Math" panose="02040503050406030204" pitchFamily="18" charset="0"/>
                                      </a:rPr>
                                      <m:t>𝑣</m:t>
                                    </m:r>
                                  </m:e>
                                  <m:sub>
                                    <m:r>
                                      <a:rPr lang="en-US" i="1">
                                        <a:solidFill>
                                          <a:srgbClr val="0070C0"/>
                                        </a:solidFill>
                                        <a:latin typeface="Cambria Math" panose="02040503050406030204" pitchFamily="18" charset="0"/>
                                      </a:rPr>
                                      <m:t>𝑛</m:t>
                                    </m:r>
                                  </m:sub>
                                  <m:sup>
                                    <m:r>
                                      <a:rPr lang="en-US" i="1">
                                        <a:solidFill>
                                          <a:srgbClr val="0070C0"/>
                                        </a:solidFill>
                                        <a:latin typeface="Cambria Math" panose="02040503050406030204" pitchFamily="18" charset="0"/>
                                      </a:rPr>
                                      <m:t>𝑎</m:t>
                                    </m:r>
                                  </m:sup>
                                </m:sSubSup>
                              </m:e>
                            </m:d>
                            <m:r>
                              <m:rPr>
                                <m:sty m:val="p"/>
                              </m:rPr>
                              <a:rPr lang="en-US">
                                <a:solidFill>
                                  <a:srgbClr val="0070C0"/>
                                </a:solidFill>
                                <a:latin typeface="Cambria Math" panose="02040503050406030204" pitchFamily="18" charset="0"/>
                              </a:rPr>
                              <m:t>cos</m:t>
                            </m:r>
                            <m:r>
                              <a:rPr lang="en-US" i="1">
                                <a:solidFill>
                                  <a:srgbClr val="0070C0"/>
                                </a:solidFill>
                                <a:latin typeface="Cambria Math" panose="02040503050406030204" pitchFamily="18" charset="0"/>
                              </a:rPr>
                              <m:t>⁡(</m:t>
                            </m:r>
                            <m:r>
                              <a:rPr lang="en-US" i="1">
                                <a:solidFill>
                                  <a:srgbClr val="0070C0"/>
                                </a:solidFill>
                                <a:latin typeface="Cambria Math" panose="02040503050406030204" pitchFamily="18" charset="0"/>
                              </a:rPr>
                              <m:t>𝑛</m:t>
                            </m:r>
                            <m:r>
                              <m:rPr>
                                <m:sty m:val="p"/>
                              </m:rPr>
                              <a:rPr lang="en-US">
                                <a:solidFill>
                                  <a:srgbClr val="0070C0"/>
                                </a:solidFill>
                                <a:latin typeface="Cambria Math" panose="02040503050406030204" pitchFamily="18" charset="0"/>
                              </a:rPr>
                              <m:t>Δ</m:t>
                            </m:r>
                            <m:r>
                              <a:rPr lang="en-US" i="1">
                                <a:solidFill>
                                  <a:srgbClr val="0070C0"/>
                                </a:solidFill>
                                <a:latin typeface="Cambria Math" panose="02040503050406030204" pitchFamily="18" charset="0"/>
                              </a:rPr>
                              <m:t>𝜙</m:t>
                            </m:r>
                            <m:r>
                              <a:rPr lang="en-US" i="1">
                                <a:solidFill>
                                  <a:srgbClr val="0070C0"/>
                                </a:solidFill>
                                <a:latin typeface="Cambria Math" panose="02040503050406030204" pitchFamily="18" charset="0"/>
                              </a:rPr>
                              <m:t>))</m:t>
                            </m:r>
                          </m:e>
                        </m:nary>
                      </m:e>
                    </m:d>
                  </m:oMath>
                </a14:m>
                <a:endParaRPr lang="en-US" dirty="0"/>
              </a:p>
              <a:p>
                <a:endParaRPr lang="en-US" dirty="0"/>
              </a:p>
              <a:p>
                <a:endParaRPr lang="en-US" dirty="0"/>
              </a:p>
              <a:p>
                <a:pPr marL="0" indent="0">
                  <a:buNone/>
                </a:pPr>
                <a:r>
                  <a:rPr lang="en-US" dirty="0"/>
                  <a:t>Underlying event subtraction</a:t>
                </a:r>
              </a:p>
            </p:txBody>
          </p:sp>
        </mc:Choice>
        <mc:Fallback xmlns="">
          <p:sp>
            <p:nvSpPr>
              <p:cNvPr id="3" name="Content Placeholder 2">
                <a:extLst>
                  <a:ext uri="{FF2B5EF4-FFF2-40B4-BE49-F238E27FC236}">
                    <a16:creationId xmlns:a16="http://schemas.microsoft.com/office/drawing/2014/main" id="{1F8AA0A7-5585-EE4F-BA52-5F28108C4FBB}"/>
                  </a:ext>
                </a:extLst>
              </p:cNvPr>
              <p:cNvSpPr>
                <a:spLocks noGrp="1" noRot="1" noChangeAspect="1" noMove="1" noResize="1" noEditPoints="1" noAdjustHandles="1" noChangeArrowheads="1" noChangeShapeType="1" noTextEdit="1"/>
              </p:cNvSpPr>
              <p:nvPr>
                <p:ph idx="1"/>
              </p:nvPr>
            </p:nvSpPr>
            <p:spPr>
              <a:xfrm>
                <a:off x="0" y="1338000"/>
                <a:ext cx="12192000" cy="4351338"/>
              </a:xfrm>
              <a:blipFill>
                <a:blip r:embed="rId2"/>
                <a:stretch>
                  <a:fillRect l="-1145" t="-1253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178AFBF7-738D-7244-A1DD-2BB54F503AF4}"/>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6D84C807-5F24-0A43-9EF0-581A3615C153}"/>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CEAA39E3-1FB0-DA4D-9010-9F66D473B7EB}"/>
              </a:ext>
            </a:extLst>
          </p:cNvPr>
          <p:cNvSpPr>
            <a:spLocks noGrp="1"/>
          </p:cNvSpPr>
          <p:nvPr>
            <p:ph type="sldNum" sz="quarter" idx="12"/>
          </p:nvPr>
        </p:nvSpPr>
        <p:spPr/>
        <p:txBody>
          <a:bodyPr/>
          <a:lstStyle/>
          <a:p>
            <a:fld id="{FC6CE333-7460-624F-ADDC-36B1F472F890}" type="slidenum">
              <a:rPr lang="en-US" smtClean="0"/>
              <a:t>20</a:t>
            </a:fld>
            <a:endParaRPr lang="en-US"/>
          </a:p>
        </p:txBody>
      </p:sp>
    </p:spTree>
    <p:extLst>
      <p:ext uri="{BB962C8B-B14F-4D97-AF65-F5344CB8AC3E}">
        <p14:creationId xmlns:p14="http://schemas.microsoft.com/office/powerpoint/2010/main" val="1858085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FB2F2-0426-7849-9D3B-92B3F176E981}"/>
              </a:ext>
            </a:extLst>
          </p:cNvPr>
          <p:cNvSpPr>
            <a:spLocks noGrp="1"/>
          </p:cNvSpPr>
          <p:nvPr>
            <p:ph type="title"/>
          </p:nvPr>
        </p:nvSpPr>
        <p:spPr/>
        <p:txBody>
          <a:bodyPr/>
          <a:lstStyle/>
          <a:p>
            <a:r>
              <a:rPr lang="en-US" dirty="0"/>
              <a:t>Two-Particle Correlation Anatomy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8AA0A7-5585-EE4F-BA52-5F28108C4FBB}"/>
                  </a:ext>
                </a:extLst>
              </p:cNvPr>
              <p:cNvSpPr>
                <a:spLocks noGrp="1"/>
              </p:cNvSpPr>
              <p:nvPr>
                <p:ph idx="1"/>
              </p:nvPr>
            </p:nvSpPr>
            <p:spPr>
              <a:xfrm>
                <a:off x="0" y="1338000"/>
                <a:ext cx="12192000" cy="4351338"/>
              </a:xfrm>
            </p:spPr>
            <p:txBody>
              <a:bodyPr/>
              <a:lstStyle/>
              <a:p>
                <a14:m>
                  <m:oMath xmlns:m="http://schemas.openxmlformats.org/officeDocument/2006/math">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𝑁</m:t>
                            </m:r>
                          </m:e>
                          <m:sub>
                            <m:r>
                              <a:rPr lang="en-US" b="0" i="1" smtClean="0">
                                <a:solidFill>
                                  <a:schemeClr val="tx1"/>
                                </a:solidFill>
                                <a:latin typeface="Cambria Math" panose="02040503050406030204" pitchFamily="18" charset="0"/>
                              </a:rPr>
                              <m:t>𝑇𝑟𝑖𝑔</m:t>
                            </m:r>
                          </m:sub>
                        </m:sSub>
                      </m:den>
                    </m:f>
                    <m:r>
                      <a:rPr lang="en-US" b="0" i="1" smtClean="0">
                        <a:solidFill>
                          <a:schemeClr val="tx1"/>
                        </a:solidFill>
                        <a:latin typeface="Cambria Math" panose="02040503050406030204" pitchFamily="18" charset="0"/>
                      </a:rPr>
                      <m:t> </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𝑑</m:t>
                        </m:r>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𝑁</m:t>
                            </m:r>
                          </m:e>
                          <m:sup>
                            <m:r>
                              <a:rPr lang="en-US" b="0" i="1" smtClean="0">
                                <a:solidFill>
                                  <a:schemeClr val="tx1"/>
                                </a:solidFill>
                                <a:latin typeface="Cambria Math" panose="02040503050406030204" pitchFamily="18" charset="0"/>
                              </a:rPr>
                              <m:t>𝑃𝑎𝑖𝑟</m:t>
                            </m:r>
                          </m:sup>
                        </m:sSup>
                      </m:num>
                      <m:den>
                        <m:r>
                          <a:rPr lang="en-US" b="0" i="1" smtClean="0">
                            <a:solidFill>
                              <a:schemeClr val="tx1"/>
                            </a:solidFill>
                            <a:latin typeface="Cambria Math" panose="02040503050406030204" pitchFamily="18" charset="0"/>
                          </a:rPr>
                          <m:t>𝑑</m:t>
                        </m:r>
                        <m:r>
                          <m:rPr>
                            <m:sty m:val="p"/>
                          </m:rPr>
                          <a:rPr lang="en-US" b="0" i="0" smtClean="0">
                            <a:solidFill>
                              <a:schemeClr val="tx1"/>
                            </a:solidFill>
                            <a:latin typeface="Cambria Math" panose="02040503050406030204" pitchFamily="18" charset="0"/>
                          </a:rPr>
                          <m:t>Δ</m:t>
                        </m:r>
                        <m:r>
                          <a:rPr lang="en-US" b="0" i="1" smtClean="0">
                            <a:solidFill>
                              <a:schemeClr val="tx1"/>
                            </a:solidFill>
                            <a:latin typeface="Cambria Math" panose="02040503050406030204" pitchFamily="18" charset="0"/>
                          </a:rPr>
                          <m:t>𝜙</m:t>
                        </m:r>
                      </m:den>
                    </m:f>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𝑇𝑟𝑖𝑔</m:t>
                            </m:r>
                          </m:sub>
                        </m:sSub>
                      </m:den>
                    </m:f>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𝑃𝑎𝑖𝑟</m:t>
                            </m:r>
                          </m:sup>
                        </m:sSup>
                      </m:num>
                      <m:den>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𝜖</m:t>
                            </m:r>
                          </m:e>
                          <m:sup>
                            <m:r>
                              <a:rPr lang="en-US" b="0" i="1" smtClean="0">
                                <a:solidFill>
                                  <a:schemeClr val="tx1"/>
                                </a:solidFill>
                                <a:latin typeface="Cambria Math" panose="02040503050406030204" pitchFamily="18" charset="0"/>
                              </a:rPr>
                              <m:t>𝐻𝑎𝑑𝑟𝑜𝑛</m:t>
                            </m:r>
                          </m:sup>
                        </m:sSup>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𝜙</m:t>
                        </m:r>
                      </m:den>
                    </m:f>
                    <m:d>
                      <m:dPr>
                        <m:begChr m:val="{"/>
                        <m:endChr m:val="}"/>
                        <m:ctrlPr>
                          <a:rPr lang="en-US" b="0" i="1" smtClean="0">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𝑑</m:t>
                            </m:r>
                            <m:sSubSup>
                              <m:sSubSupPr>
                                <m:ctrlPr>
                                  <a:rPr lang="en-US" i="1">
                                    <a:latin typeface="Cambria Math" panose="02040503050406030204" pitchFamily="18" charset="0"/>
                                  </a:rPr>
                                </m:ctrlPr>
                              </m:sSubSupPr>
                              <m:e>
                                <m:r>
                                  <a:rPr lang="en-US" i="1">
                                    <a:latin typeface="Cambria Math" panose="02040503050406030204" pitchFamily="18" charset="0"/>
                                  </a:rPr>
                                  <m:t>𝑁</m:t>
                                </m:r>
                              </m:e>
                              <m:sub>
                                <m:r>
                                  <a:rPr lang="en-US" i="1">
                                    <a:latin typeface="Cambria Math" panose="02040503050406030204" pitchFamily="18" charset="0"/>
                                  </a:rPr>
                                  <m:t>𝑅𝑒𝑎𝑙</m:t>
                                </m:r>
                              </m:sub>
                              <m:sup>
                                <m:r>
                                  <a:rPr lang="en-US" i="1">
                                    <a:latin typeface="Cambria Math" panose="02040503050406030204" pitchFamily="18" charset="0"/>
                                  </a:rPr>
                                  <m:t>𝑃𝑎𝑖𝑟</m:t>
                                </m:r>
                              </m:sup>
                            </m:sSubSup>
                            <m:r>
                              <m:rPr>
                                <m:lit/>
                              </m:rPr>
                              <a:rPr lang="en-US" i="1">
                                <a:latin typeface="Cambria Math" panose="02040503050406030204" pitchFamily="18" charset="0"/>
                              </a:rPr>
                              <m:t>/</m:t>
                            </m:r>
                            <m:r>
                              <a:rPr lang="en-US" i="1">
                                <a:latin typeface="Cambria Math" panose="02040503050406030204" pitchFamily="18" charset="0"/>
                              </a:rPr>
                              <m:t>𝑑</m:t>
                            </m:r>
                            <m:r>
                              <m:rPr>
                                <m:sty m:val="p"/>
                              </m:rPr>
                              <a:rPr lang="en-US">
                                <a:latin typeface="Cambria Math" panose="02040503050406030204" pitchFamily="18" charset="0"/>
                              </a:rPr>
                              <m:t>Δ</m:t>
                            </m:r>
                            <m:r>
                              <a:rPr lang="en-US" i="1">
                                <a:latin typeface="Cambria Math" panose="02040503050406030204" pitchFamily="18" charset="0"/>
                              </a:rPr>
                              <m:t>𝜙</m:t>
                            </m:r>
                          </m:num>
                          <m:den>
                            <m:r>
                              <a:rPr lang="en-US" i="1" smtClean="0">
                                <a:solidFill>
                                  <a:schemeClr val="tx1"/>
                                </a:solidFill>
                                <a:latin typeface="Cambria Math" panose="02040503050406030204" pitchFamily="18" charset="0"/>
                              </a:rPr>
                              <m:t>𝑑</m:t>
                            </m:r>
                            <m:sSubSup>
                              <m:sSubSupPr>
                                <m:ctrlPr>
                                  <a:rPr lang="en-US" i="1">
                                    <a:solidFill>
                                      <a:schemeClr val="tx1"/>
                                    </a:solidFill>
                                    <a:latin typeface="Cambria Math" panose="02040503050406030204" pitchFamily="18" charset="0"/>
                                  </a:rPr>
                                </m:ctrlPr>
                              </m:sSubSupPr>
                              <m:e>
                                <m:r>
                                  <a:rPr lang="en-US" i="1">
                                    <a:solidFill>
                                      <a:schemeClr val="tx1"/>
                                    </a:solidFill>
                                    <a:latin typeface="Cambria Math" panose="02040503050406030204" pitchFamily="18" charset="0"/>
                                  </a:rPr>
                                  <m:t>𝑁</m:t>
                                </m:r>
                              </m:e>
                              <m:sub>
                                <m:r>
                                  <a:rPr lang="en-US" i="1">
                                    <a:solidFill>
                                      <a:schemeClr val="tx1"/>
                                    </a:solidFill>
                                    <a:latin typeface="Cambria Math" panose="02040503050406030204" pitchFamily="18" charset="0"/>
                                  </a:rPr>
                                  <m:t>𝑀𝑖𝑥</m:t>
                                </m:r>
                              </m:sub>
                              <m:sup>
                                <m:r>
                                  <a:rPr lang="en-US" i="1">
                                    <a:solidFill>
                                      <a:schemeClr val="tx1"/>
                                    </a:solidFill>
                                    <a:latin typeface="Cambria Math" panose="02040503050406030204" pitchFamily="18" charset="0"/>
                                  </a:rPr>
                                  <m:t>𝑃𝑎𝑖𝑟</m:t>
                                </m:r>
                              </m:sup>
                            </m:sSubSup>
                            <m:r>
                              <m:rPr>
                                <m:lit/>
                              </m:rP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𝑑</m:t>
                            </m:r>
                            <m:r>
                              <m:rPr>
                                <m:sty m:val="p"/>
                              </m:rPr>
                              <a:rPr lang="en-US">
                                <a:solidFill>
                                  <a:schemeClr val="tx1"/>
                                </a:solidFill>
                                <a:latin typeface="Cambria Math" panose="02040503050406030204" pitchFamily="18" charset="0"/>
                              </a:rPr>
                              <m:t>Δ</m:t>
                            </m:r>
                            <m:r>
                              <a:rPr lang="en-US" i="1">
                                <a:solidFill>
                                  <a:schemeClr val="tx1"/>
                                </a:solidFill>
                                <a:latin typeface="Cambria Math" panose="02040503050406030204" pitchFamily="18" charset="0"/>
                              </a:rPr>
                              <m:t>𝜙</m:t>
                            </m:r>
                            <m:r>
                              <a:rPr lang="en-US" i="1">
                                <a:solidFill>
                                  <a:schemeClr val="tx1"/>
                                </a:solidFill>
                                <a:latin typeface="Cambria Math" panose="02040503050406030204" pitchFamily="18" charset="0"/>
                              </a:rPr>
                              <m:t> </m:t>
                            </m:r>
                          </m:den>
                        </m:f>
                        <m:r>
                          <a:rPr lang="en-US" i="1">
                            <a:latin typeface="Cambria Math" panose="02040503050406030204" pitchFamily="18" charset="0"/>
                          </a:rPr>
                          <m:t> −</m:t>
                        </m:r>
                        <m:r>
                          <a:rPr lang="en-US" i="1" smtClean="0">
                            <a:solidFill>
                              <a:srgbClr val="0070C0"/>
                            </a:solidFill>
                            <a:latin typeface="Cambria Math" panose="02040503050406030204" pitchFamily="18" charset="0"/>
                          </a:rPr>
                          <m:t>𝑏</m:t>
                        </m:r>
                        <m:r>
                          <a:rPr lang="en-US" i="1" smtClean="0">
                            <a:solidFill>
                              <a:srgbClr val="0070C0"/>
                            </a:solidFill>
                            <a:latin typeface="Cambria Math" panose="02040503050406030204" pitchFamily="18" charset="0"/>
                          </a:rPr>
                          <m:t>(1+2</m:t>
                        </m:r>
                        <m:nary>
                          <m:naryPr>
                            <m:chr m:val="∑"/>
                            <m:subHide m:val="on"/>
                            <m:supHide m:val="on"/>
                            <m:ctrlPr>
                              <a:rPr lang="en-US" i="1">
                                <a:solidFill>
                                  <a:srgbClr val="0070C0"/>
                                </a:solidFill>
                                <a:latin typeface="Cambria Math" panose="02040503050406030204" pitchFamily="18" charset="0"/>
                              </a:rPr>
                            </m:ctrlPr>
                          </m:naryPr>
                          <m:sub/>
                          <m:sup/>
                          <m:e>
                            <m:d>
                              <m:dPr>
                                <m:begChr m:val="⟨"/>
                                <m:endChr m:val="⟩"/>
                                <m:ctrlPr>
                                  <a:rPr lang="en-US" i="1">
                                    <a:solidFill>
                                      <a:srgbClr val="0070C0"/>
                                    </a:solidFill>
                                    <a:latin typeface="Cambria Math" panose="02040503050406030204" pitchFamily="18" charset="0"/>
                                  </a:rPr>
                                </m:ctrlPr>
                              </m:dPr>
                              <m:e>
                                <m:sSubSup>
                                  <m:sSubSupPr>
                                    <m:ctrlPr>
                                      <a:rPr lang="en-US" i="1">
                                        <a:solidFill>
                                          <a:srgbClr val="0070C0"/>
                                        </a:solidFill>
                                        <a:latin typeface="Cambria Math" panose="02040503050406030204" pitchFamily="18" charset="0"/>
                                      </a:rPr>
                                    </m:ctrlPr>
                                  </m:sSubSupPr>
                                  <m:e>
                                    <m:r>
                                      <a:rPr lang="en-US" i="1">
                                        <a:solidFill>
                                          <a:srgbClr val="0070C0"/>
                                        </a:solidFill>
                                        <a:latin typeface="Cambria Math" panose="02040503050406030204" pitchFamily="18" charset="0"/>
                                      </a:rPr>
                                      <m:t>𝑣</m:t>
                                    </m:r>
                                  </m:e>
                                  <m:sub>
                                    <m:r>
                                      <a:rPr lang="en-US" i="1">
                                        <a:solidFill>
                                          <a:srgbClr val="0070C0"/>
                                        </a:solidFill>
                                        <a:latin typeface="Cambria Math" panose="02040503050406030204" pitchFamily="18" charset="0"/>
                                      </a:rPr>
                                      <m:t>𝑛</m:t>
                                    </m:r>
                                  </m:sub>
                                  <m:sup>
                                    <m:r>
                                      <a:rPr lang="en-US" i="1">
                                        <a:solidFill>
                                          <a:srgbClr val="0070C0"/>
                                        </a:solidFill>
                                        <a:latin typeface="Cambria Math" panose="02040503050406030204" pitchFamily="18" charset="0"/>
                                      </a:rPr>
                                      <m:t>𝑡</m:t>
                                    </m:r>
                                  </m:sup>
                                </m:sSubSup>
                              </m:e>
                            </m:d>
                            <m:d>
                              <m:dPr>
                                <m:begChr m:val="⟨"/>
                                <m:endChr m:val="⟩"/>
                                <m:ctrlPr>
                                  <a:rPr lang="en-US" i="1">
                                    <a:solidFill>
                                      <a:srgbClr val="0070C0"/>
                                    </a:solidFill>
                                    <a:latin typeface="Cambria Math" panose="02040503050406030204" pitchFamily="18" charset="0"/>
                                  </a:rPr>
                                </m:ctrlPr>
                              </m:dPr>
                              <m:e>
                                <m:sSubSup>
                                  <m:sSubSupPr>
                                    <m:ctrlPr>
                                      <a:rPr lang="en-US" i="1">
                                        <a:solidFill>
                                          <a:srgbClr val="0070C0"/>
                                        </a:solidFill>
                                        <a:latin typeface="Cambria Math" panose="02040503050406030204" pitchFamily="18" charset="0"/>
                                      </a:rPr>
                                    </m:ctrlPr>
                                  </m:sSubSupPr>
                                  <m:e>
                                    <m:r>
                                      <a:rPr lang="en-US" i="1">
                                        <a:solidFill>
                                          <a:srgbClr val="0070C0"/>
                                        </a:solidFill>
                                        <a:latin typeface="Cambria Math" panose="02040503050406030204" pitchFamily="18" charset="0"/>
                                      </a:rPr>
                                      <m:t>𝑣</m:t>
                                    </m:r>
                                  </m:e>
                                  <m:sub>
                                    <m:r>
                                      <a:rPr lang="en-US" i="1">
                                        <a:solidFill>
                                          <a:srgbClr val="0070C0"/>
                                        </a:solidFill>
                                        <a:latin typeface="Cambria Math" panose="02040503050406030204" pitchFamily="18" charset="0"/>
                                      </a:rPr>
                                      <m:t>𝑛</m:t>
                                    </m:r>
                                  </m:sub>
                                  <m:sup>
                                    <m:r>
                                      <a:rPr lang="en-US" i="1">
                                        <a:solidFill>
                                          <a:srgbClr val="0070C0"/>
                                        </a:solidFill>
                                        <a:latin typeface="Cambria Math" panose="02040503050406030204" pitchFamily="18" charset="0"/>
                                      </a:rPr>
                                      <m:t>𝑎</m:t>
                                    </m:r>
                                  </m:sup>
                                </m:sSubSup>
                              </m:e>
                            </m:d>
                            <m:r>
                              <m:rPr>
                                <m:sty m:val="p"/>
                              </m:rPr>
                              <a:rPr lang="en-US">
                                <a:solidFill>
                                  <a:srgbClr val="0070C0"/>
                                </a:solidFill>
                                <a:latin typeface="Cambria Math" panose="02040503050406030204" pitchFamily="18" charset="0"/>
                              </a:rPr>
                              <m:t>cos</m:t>
                            </m:r>
                            <m:r>
                              <a:rPr lang="en-US" i="1">
                                <a:solidFill>
                                  <a:srgbClr val="0070C0"/>
                                </a:solidFill>
                                <a:latin typeface="Cambria Math" panose="02040503050406030204" pitchFamily="18" charset="0"/>
                              </a:rPr>
                              <m:t>⁡(</m:t>
                            </m:r>
                            <m:r>
                              <a:rPr lang="en-US" i="1">
                                <a:solidFill>
                                  <a:srgbClr val="0070C0"/>
                                </a:solidFill>
                                <a:latin typeface="Cambria Math" panose="02040503050406030204" pitchFamily="18" charset="0"/>
                              </a:rPr>
                              <m:t>𝑛</m:t>
                            </m:r>
                            <m:r>
                              <m:rPr>
                                <m:sty m:val="p"/>
                              </m:rPr>
                              <a:rPr lang="en-US">
                                <a:solidFill>
                                  <a:srgbClr val="0070C0"/>
                                </a:solidFill>
                                <a:latin typeface="Cambria Math" panose="02040503050406030204" pitchFamily="18" charset="0"/>
                              </a:rPr>
                              <m:t>Δ</m:t>
                            </m:r>
                            <m:r>
                              <a:rPr lang="en-US" i="1">
                                <a:solidFill>
                                  <a:srgbClr val="0070C0"/>
                                </a:solidFill>
                                <a:latin typeface="Cambria Math" panose="02040503050406030204" pitchFamily="18" charset="0"/>
                              </a:rPr>
                              <m:t>𝜙</m:t>
                            </m:r>
                            <m:r>
                              <a:rPr lang="en-US" i="1">
                                <a:solidFill>
                                  <a:srgbClr val="0070C0"/>
                                </a:solidFill>
                                <a:latin typeface="Cambria Math" panose="02040503050406030204" pitchFamily="18" charset="0"/>
                              </a:rPr>
                              <m:t>))</m:t>
                            </m:r>
                          </m:e>
                        </m:nary>
                      </m:e>
                    </m:d>
                  </m:oMath>
                </a14:m>
                <a:endParaRPr lang="en-US" dirty="0"/>
              </a:p>
              <a:p>
                <a:endParaRPr lang="en-US" dirty="0"/>
              </a:p>
              <a:p>
                <a:pPr marL="0" indent="0">
                  <a:buNone/>
                </a:pPr>
                <a:r>
                  <a:rPr lang="en-US" dirty="0"/>
                  <a:t>In </a:t>
                </a:r>
                <a:r>
                  <a:rPr lang="en-US" dirty="0" err="1"/>
                  <a:t>p+p</a:t>
                </a:r>
                <a:r>
                  <a:rPr lang="en-US" dirty="0"/>
                  <a:t>, nice and flat</a:t>
                </a:r>
              </a:p>
            </p:txBody>
          </p:sp>
        </mc:Choice>
        <mc:Fallback xmlns="">
          <p:sp>
            <p:nvSpPr>
              <p:cNvPr id="3" name="Content Placeholder 2">
                <a:extLst>
                  <a:ext uri="{FF2B5EF4-FFF2-40B4-BE49-F238E27FC236}">
                    <a16:creationId xmlns:a16="http://schemas.microsoft.com/office/drawing/2014/main" id="{1F8AA0A7-5585-EE4F-BA52-5F28108C4FBB}"/>
                  </a:ext>
                </a:extLst>
              </p:cNvPr>
              <p:cNvSpPr>
                <a:spLocks noGrp="1" noRot="1" noChangeAspect="1" noMove="1" noResize="1" noEditPoints="1" noAdjustHandles="1" noChangeArrowheads="1" noChangeShapeType="1" noTextEdit="1"/>
              </p:cNvSpPr>
              <p:nvPr>
                <p:ph idx="1"/>
              </p:nvPr>
            </p:nvSpPr>
            <p:spPr>
              <a:xfrm>
                <a:off x="0" y="1338000"/>
                <a:ext cx="12192000" cy="4351338"/>
              </a:xfrm>
              <a:blipFill>
                <a:blip r:embed="rId2"/>
                <a:stretch>
                  <a:fillRect l="-1145" t="-1253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178AFBF7-738D-7244-A1DD-2BB54F503AF4}"/>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6D84C807-5F24-0A43-9EF0-581A3615C153}"/>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CEAA39E3-1FB0-DA4D-9010-9F66D473B7EB}"/>
              </a:ext>
            </a:extLst>
          </p:cNvPr>
          <p:cNvSpPr>
            <a:spLocks noGrp="1"/>
          </p:cNvSpPr>
          <p:nvPr>
            <p:ph type="sldNum" sz="quarter" idx="12"/>
          </p:nvPr>
        </p:nvSpPr>
        <p:spPr/>
        <p:txBody>
          <a:bodyPr/>
          <a:lstStyle/>
          <a:p>
            <a:fld id="{FC6CE333-7460-624F-ADDC-36B1F472F890}" type="slidenum">
              <a:rPr lang="en-US" smtClean="0"/>
              <a:t>21</a:t>
            </a:fld>
            <a:endParaRPr lang="en-US"/>
          </a:p>
        </p:txBody>
      </p:sp>
      <p:pic>
        <p:nvPicPr>
          <p:cNvPr id="7" name="Picture 6">
            <a:extLst>
              <a:ext uri="{FF2B5EF4-FFF2-40B4-BE49-F238E27FC236}">
                <a16:creationId xmlns:a16="http://schemas.microsoft.com/office/drawing/2014/main" id="{CAA697B1-4A03-ED49-BAD3-39B06B9EFA95}"/>
              </a:ext>
            </a:extLst>
          </p:cNvPr>
          <p:cNvPicPr>
            <a:picLocks noChangeAspect="1"/>
          </p:cNvPicPr>
          <p:nvPr/>
        </p:nvPicPr>
        <p:blipFill rotWithShape="1">
          <a:blip r:embed="rId3"/>
          <a:srcRect b="18237"/>
          <a:stretch/>
        </p:blipFill>
        <p:spPr>
          <a:xfrm>
            <a:off x="1226916" y="3294600"/>
            <a:ext cx="4222507" cy="2975462"/>
          </a:xfrm>
          <a:prstGeom prst="rect">
            <a:avLst/>
          </a:prstGeom>
        </p:spPr>
      </p:pic>
    </p:spTree>
    <p:extLst>
      <p:ext uri="{BB962C8B-B14F-4D97-AF65-F5344CB8AC3E}">
        <p14:creationId xmlns:p14="http://schemas.microsoft.com/office/powerpoint/2010/main" val="1379879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FB2F2-0426-7849-9D3B-92B3F176E981}"/>
              </a:ext>
            </a:extLst>
          </p:cNvPr>
          <p:cNvSpPr>
            <a:spLocks noGrp="1"/>
          </p:cNvSpPr>
          <p:nvPr>
            <p:ph type="title"/>
          </p:nvPr>
        </p:nvSpPr>
        <p:spPr/>
        <p:txBody>
          <a:bodyPr/>
          <a:lstStyle/>
          <a:p>
            <a:r>
              <a:rPr lang="en-US" dirty="0"/>
              <a:t>Two-Particle Correlation Anatomy</a:t>
            </a:r>
          </a:p>
        </p:txBody>
      </p:sp>
      <p:sp>
        <p:nvSpPr>
          <p:cNvPr id="4" name="Date Placeholder 3">
            <a:extLst>
              <a:ext uri="{FF2B5EF4-FFF2-40B4-BE49-F238E27FC236}">
                <a16:creationId xmlns:a16="http://schemas.microsoft.com/office/drawing/2014/main" id="{178AFBF7-738D-7244-A1DD-2BB54F503AF4}"/>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6D84C807-5F24-0A43-9EF0-581A3615C153}"/>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CEAA39E3-1FB0-DA4D-9010-9F66D473B7EB}"/>
              </a:ext>
            </a:extLst>
          </p:cNvPr>
          <p:cNvSpPr>
            <a:spLocks noGrp="1"/>
          </p:cNvSpPr>
          <p:nvPr>
            <p:ph type="sldNum" sz="quarter" idx="12"/>
          </p:nvPr>
        </p:nvSpPr>
        <p:spPr/>
        <p:txBody>
          <a:bodyPr/>
          <a:lstStyle/>
          <a:p>
            <a:fld id="{FC6CE333-7460-624F-ADDC-36B1F472F890}" type="slidenum">
              <a:rPr lang="en-US" smtClean="0"/>
              <a:t>22</a:t>
            </a:fld>
            <a:endParaRPr lang="en-US"/>
          </a:p>
        </p:txBody>
      </p:sp>
      <p:pic>
        <p:nvPicPr>
          <p:cNvPr id="8" name="Picture 7">
            <a:extLst>
              <a:ext uri="{FF2B5EF4-FFF2-40B4-BE49-F238E27FC236}">
                <a16:creationId xmlns:a16="http://schemas.microsoft.com/office/drawing/2014/main" id="{B09EBEAD-3BB2-2941-9B3C-07C01DCAFFEF}"/>
              </a:ext>
            </a:extLst>
          </p:cNvPr>
          <p:cNvPicPr>
            <a:picLocks noChangeAspect="1"/>
          </p:cNvPicPr>
          <p:nvPr/>
        </p:nvPicPr>
        <p:blipFill rotWithShape="1">
          <a:blip r:embed="rId2"/>
          <a:srcRect t="5377"/>
          <a:stretch/>
        </p:blipFill>
        <p:spPr>
          <a:xfrm>
            <a:off x="6933461" y="3194459"/>
            <a:ext cx="4222507" cy="3075603"/>
          </a:xfrm>
          <a:prstGeom prst="rect">
            <a:avLst/>
          </a:prstGeom>
        </p:spPr>
      </p:pic>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8AA0A7-5585-EE4F-BA52-5F28108C4FBB}"/>
                  </a:ext>
                </a:extLst>
              </p:cNvPr>
              <p:cNvSpPr>
                <a:spLocks noGrp="1"/>
              </p:cNvSpPr>
              <p:nvPr>
                <p:ph idx="1"/>
              </p:nvPr>
            </p:nvSpPr>
            <p:spPr>
              <a:xfrm>
                <a:off x="0" y="1338000"/>
                <a:ext cx="12192000" cy="4351338"/>
              </a:xfrm>
            </p:spPr>
            <p:txBody>
              <a:bodyPr/>
              <a:lstStyle/>
              <a:p>
                <a14:m>
                  <m:oMath xmlns:m="http://schemas.openxmlformats.org/officeDocument/2006/math">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𝑁</m:t>
                            </m:r>
                          </m:e>
                          <m:sub>
                            <m:r>
                              <a:rPr lang="en-US" b="0" i="1" smtClean="0">
                                <a:solidFill>
                                  <a:schemeClr val="tx1"/>
                                </a:solidFill>
                                <a:latin typeface="Cambria Math" panose="02040503050406030204" pitchFamily="18" charset="0"/>
                              </a:rPr>
                              <m:t>𝑇𝑟𝑖𝑔</m:t>
                            </m:r>
                          </m:sub>
                        </m:sSub>
                      </m:den>
                    </m:f>
                    <m:r>
                      <a:rPr lang="en-US" b="0" i="1" smtClean="0">
                        <a:solidFill>
                          <a:schemeClr val="tx1"/>
                        </a:solidFill>
                        <a:latin typeface="Cambria Math" panose="02040503050406030204" pitchFamily="18" charset="0"/>
                      </a:rPr>
                      <m:t> </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𝑑</m:t>
                        </m:r>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𝑁</m:t>
                            </m:r>
                          </m:e>
                          <m:sup>
                            <m:r>
                              <a:rPr lang="en-US" b="0" i="1" smtClean="0">
                                <a:solidFill>
                                  <a:schemeClr val="tx1"/>
                                </a:solidFill>
                                <a:latin typeface="Cambria Math" panose="02040503050406030204" pitchFamily="18" charset="0"/>
                              </a:rPr>
                              <m:t>𝑃𝑎𝑖𝑟</m:t>
                            </m:r>
                          </m:sup>
                        </m:sSup>
                      </m:num>
                      <m:den>
                        <m:r>
                          <a:rPr lang="en-US" b="0" i="1" smtClean="0">
                            <a:solidFill>
                              <a:schemeClr val="tx1"/>
                            </a:solidFill>
                            <a:latin typeface="Cambria Math" panose="02040503050406030204" pitchFamily="18" charset="0"/>
                          </a:rPr>
                          <m:t>𝑑</m:t>
                        </m:r>
                        <m:r>
                          <m:rPr>
                            <m:sty m:val="p"/>
                          </m:rPr>
                          <a:rPr lang="en-US" b="0" i="0" smtClean="0">
                            <a:solidFill>
                              <a:schemeClr val="tx1"/>
                            </a:solidFill>
                            <a:latin typeface="Cambria Math" panose="02040503050406030204" pitchFamily="18" charset="0"/>
                          </a:rPr>
                          <m:t>Δ</m:t>
                        </m:r>
                        <m:r>
                          <a:rPr lang="en-US" b="0" i="1" smtClean="0">
                            <a:solidFill>
                              <a:schemeClr val="tx1"/>
                            </a:solidFill>
                            <a:latin typeface="Cambria Math" panose="02040503050406030204" pitchFamily="18" charset="0"/>
                          </a:rPr>
                          <m:t>𝜙</m:t>
                        </m:r>
                      </m:den>
                    </m:f>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𝑇𝑟𝑖𝑔</m:t>
                            </m:r>
                          </m:sub>
                        </m:sSub>
                      </m:den>
                    </m:f>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𝑃𝑎𝑖𝑟</m:t>
                            </m:r>
                          </m:sup>
                        </m:sSup>
                      </m:num>
                      <m:den>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𝜖</m:t>
                            </m:r>
                          </m:e>
                          <m:sup>
                            <m:r>
                              <a:rPr lang="en-US" b="0" i="1" smtClean="0">
                                <a:solidFill>
                                  <a:schemeClr val="tx1"/>
                                </a:solidFill>
                                <a:latin typeface="Cambria Math" panose="02040503050406030204" pitchFamily="18" charset="0"/>
                              </a:rPr>
                              <m:t>𝐻𝑎𝑑𝑟𝑜𝑛</m:t>
                            </m:r>
                          </m:sup>
                        </m:sSup>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𝜙</m:t>
                        </m:r>
                      </m:den>
                    </m:f>
                    <m:d>
                      <m:dPr>
                        <m:begChr m:val="{"/>
                        <m:endChr m:val="}"/>
                        <m:ctrlPr>
                          <a:rPr lang="en-US" b="0" i="1" smtClean="0">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𝑑</m:t>
                            </m:r>
                            <m:sSubSup>
                              <m:sSubSupPr>
                                <m:ctrlPr>
                                  <a:rPr lang="en-US" i="1">
                                    <a:latin typeface="Cambria Math" panose="02040503050406030204" pitchFamily="18" charset="0"/>
                                  </a:rPr>
                                </m:ctrlPr>
                              </m:sSubSupPr>
                              <m:e>
                                <m:r>
                                  <a:rPr lang="en-US" i="1">
                                    <a:latin typeface="Cambria Math" panose="02040503050406030204" pitchFamily="18" charset="0"/>
                                  </a:rPr>
                                  <m:t>𝑁</m:t>
                                </m:r>
                              </m:e>
                              <m:sub>
                                <m:r>
                                  <a:rPr lang="en-US" i="1">
                                    <a:latin typeface="Cambria Math" panose="02040503050406030204" pitchFamily="18" charset="0"/>
                                  </a:rPr>
                                  <m:t>𝑅𝑒𝑎𝑙</m:t>
                                </m:r>
                              </m:sub>
                              <m:sup>
                                <m:r>
                                  <a:rPr lang="en-US" i="1">
                                    <a:latin typeface="Cambria Math" panose="02040503050406030204" pitchFamily="18" charset="0"/>
                                  </a:rPr>
                                  <m:t>𝑃𝑎𝑖𝑟</m:t>
                                </m:r>
                              </m:sup>
                            </m:sSubSup>
                            <m:r>
                              <m:rPr>
                                <m:lit/>
                              </m:rPr>
                              <a:rPr lang="en-US" i="1">
                                <a:latin typeface="Cambria Math" panose="02040503050406030204" pitchFamily="18" charset="0"/>
                              </a:rPr>
                              <m:t>/</m:t>
                            </m:r>
                            <m:r>
                              <a:rPr lang="en-US" i="1">
                                <a:latin typeface="Cambria Math" panose="02040503050406030204" pitchFamily="18" charset="0"/>
                              </a:rPr>
                              <m:t>𝑑</m:t>
                            </m:r>
                            <m:r>
                              <m:rPr>
                                <m:sty m:val="p"/>
                              </m:rPr>
                              <a:rPr lang="en-US">
                                <a:latin typeface="Cambria Math" panose="02040503050406030204" pitchFamily="18" charset="0"/>
                              </a:rPr>
                              <m:t>Δ</m:t>
                            </m:r>
                            <m:r>
                              <a:rPr lang="en-US" i="1">
                                <a:latin typeface="Cambria Math" panose="02040503050406030204" pitchFamily="18" charset="0"/>
                              </a:rPr>
                              <m:t>𝜙</m:t>
                            </m:r>
                          </m:num>
                          <m:den>
                            <m:r>
                              <a:rPr lang="en-US" i="1" smtClean="0">
                                <a:solidFill>
                                  <a:schemeClr val="tx1"/>
                                </a:solidFill>
                                <a:latin typeface="Cambria Math" panose="02040503050406030204" pitchFamily="18" charset="0"/>
                              </a:rPr>
                              <m:t>𝑑</m:t>
                            </m:r>
                            <m:sSubSup>
                              <m:sSubSupPr>
                                <m:ctrlPr>
                                  <a:rPr lang="en-US" i="1">
                                    <a:solidFill>
                                      <a:schemeClr val="tx1"/>
                                    </a:solidFill>
                                    <a:latin typeface="Cambria Math" panose="02040503050406030204" pitchFamily="18" charset="0"/>
                                  </a:rPr>
                                </m:ctrlPr>
                              </m:sSubSupPr>
                              <m:e>
                                <m:r>
                                  <a:rPr lang="en-US" i="1">
                                    <a:solidFill>
                                      <a:schemeClr val="tx1"/>
                                    </a:solidFill>
                                    <a:latin typeface="Cambria Math" panose="02040503050406030204" pitchFamily="18" charset="0"/>
                                  </a:rPr>
                                  <m:t>𝑁</m:t>
                                </m:r>
                              </m:e>
                              <m:sub>
                                <m:r>
                                  <a:rPr lang="en-US" i="1">
                                    <a:solidFill>
                                      <a:schemeClr val="tx1"/>
                                    </a:solidFill>
                                    <a:latin typeface="Cambria Math" panose="02040503050406030204" pitchFamily="18" charset="0"/>
                                  </a:rPr>
                                  <m:t>𝑀𝑖𝑥</m:t>
                                </m:r>
                              </m:sub>
                              <m:sup>
                                <m:r>
                                  <a:rPr lang="en-US" i="1">
                                    <a:solidFill>
                                      <a:schemeClr val="tx1"/>
                                    </a:solidFill>
                                    <a:latin typeface="Cambria Math" panose="02040503050406030204" pitchFamily="18" charset="0"/>
                                  </a:rPr>
                                  <m:t>𝑃𝑎𝑖𝑟</m:t>
                                </m:r>
                              </m:sup>
                            </m:sSubSup>
                            <m:r>
                              <m:rPr>
                                <m:lit/>
                              </m:rP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𝑑</m:t>
                            </m:r>
                            <m:r>
                              <m:rPr>
                                <m:sty m:val="p"/>
                              </m:rPr>
                              <a:rPr lang="en-US">
                                <a:solidFill>
                                  <a:schemeClr val="tx1"/>
                                </a:solidFill>
                                <a:latin typeface="Cambria Math" panose="02040503050406030204" pitchFamily="18" charset="0"/>
                              </a:rPr>
                              <m:t>Δ</m:t>
                            </m:r>
                            <m:r>
                              <a:rPr lang="en-US" i="1">
                                <a:solidFill>
                                  <a:schemeClr val="tx1"/>
                                </a:solidFill>
                                <a:latin typeface="Cambria Math" panose="02040503050406030204" pitchFamily="18" charset="0"/>
                              </a:rPr>
                              <m:t>𝜙</m:t>
                            </m:r>
                            <m:r>
                              <a:rPr lang="en-US" i="1">
                                <a:solidFill>
                                  <a:schemeClr val="tx1"/>
                                </a:solidFill>
                                <a:latin typeface="Cambria Math" panose="02040503050406030204" pitchFamily="18" charset="0"/>
                              </a:rPr>
                              <m:t> </m:t>
                            </m:r>
                          </m:den>
                        </m:f>
                        <m:r>
                          <a:rPr lang="en-US" i="1">
                            <a:latin typeface="Cambria Math" panose="02040503050406030204" pitchFamily="18" charset="0"/>
                          </a:rPr>
                          <m:t> −</m:t>
                        </m:r>
                        <m:r>
                          <a:rPr lang="en-US" i="1" smtClean="0">
                            <a:solidFill>
                              <a:srgbClr val="0070C0"/>
                            </a:solidFill>
                            <a:latin typeface="Cambria Math" panose="02040503050406030204" pitchFamily="18" charset="0"/>
                          </a:rPr>
                          <m:t>𝑏</m:t>
                        </m:r>
                        <m:r>
                          <a:rPr lang="en-US" i="1" smtClean="0">
                            <a:solidFill>
                              <a:srgbClr val="0070C0"/>
                            </a:solidFill>
                            <a:latin typeface="Cambria Math" panose="02040503050406030204" pitchFamily="18" charset="0"/>
                          </a:rPr>
                          <m:t>(1+2</m:t>
                        </m:r>
                        <m:nary>
                          <m:naryPr>
                            <m:chr m:val="∑"/>
                            <m:subHide m:val="on"/>
                            <m:supHide m:val="on"/>
                            <m:ctrlPr>
                              <a:rPr lang="en-US" i="1">
                                <a:solidFill>
                                  <a:srgbClr val="0070C0"/>
                                </a:solidFill>
                                <a:latin typeface="Cambria Math" panose="02040503050406030204" pitchFamily="18" charset="0"/>
                              </a:rPr>
                            </m:ctrlPr>
                          </m:naryPr>
                          <m:sub/>
                          <m:sup/>
                          <m:e>
                            <m:d>
                              <m:dPr>
                                <m:begChr m:val="⟨"/>
                                <m:endChr m:val="⟩"/>
                                <m:ctrlPr>
                                  <a:rPr lang="en-US" i="1">
                                    <a:solidFill>
                                      <a:srgbClr val="0070C0"/>
                                    </a:solidFill>
                                    <a:latin typeface="Cambria Math" panose="02040503050406030204" pitchFamily="18" charset="0"/>
                                  </a:rPr>
                                </m:ctrlPr>
                              </m:dPr>
                              <m:e>
                                <m:sSubSup>
                                  <m:sSubSupPr>
                                    <m:ctrlPr>
                                      <a:rPr lang="en-US" i="1">
                                        <a:solidFill>
                                          <a:srgbClr val="0070C0"/>
                                        </a:solidFill>
                                        <a:latin typeface="Cambria Math" panose="02040503050406030204" pitchFamily="18" charset="0"/>
                                      </a:rPr>
                                    </m:ctrlPr>
                                  </m:sSubSupPr>
                                  <m:e>
                                    <m:r>
                                      <a:rPr lang="en-US" i="1">
                                        <a:solidFill>
                                          <a:srgbClr val="0070C0"/>
                                        </a:solidFill>
                                        <a:latin typeface="Cambria Math" panose="02040503050406030204" pitchFamily="18" charset="0"/>
                                      </a:rPr>
                                      <m:t>𝑣</m:t>
                                    </m:r>
                                  </m:e>
                                  <m:sub>
                                    <m:r>
                                      <a:rPr lang="en-US" i="1">
                                        <a:solidFill>
                                          <a:srgbClr val="0070C0"/>
                                        </a:solidFill>
                                        <a:latin typeface="Cambria Math" panose="02040503050406030204" pitchFamily="18" charset="0"/>
                                      </a:rPr>
                                      <m:t>𝑛</m:t>
                                    </m:r>
                                  </m:sub>
                                  <m:sup>
                                    <m:r>
                                      <a:rPr lang="en-US" i="1">
                                        <a:solidFill>
                                          <a:srgbClr val="0070C0"/>
                                        </a:solidFill>
                                        <a:latin typeface="Cambria Math" panose="02040503050406030204" pitchFamily="18" charset="0"/>
                                      </a:rPr>
                                      <m:t>𝑡</m:t>
                                    </m:r>
                                  </m:sup>
                                </m:sSubSup>
                              </m:e>
                            </m:d>
                            <m:d>
                              <m:dPr>
                                <m:begChr m:val="⟨"/>
                                <m:endChr m:val="⟩"/>
                                <m:ctrlPr>
                                  <a:rPr lang="en-US" i="1">
                                    <a:solidFill>
                                      <a:srgbClr val="0070C0"/>
                                    </a:solidFill>
                                    <a:latin typeface="Cambria Math" panose="02040503050406030204" pitchFamily="18" charset="0"/>
                                  </a:rPr>
                                </m:ctrlPr>
                              </m:dPr>
                              <m:e>
                                <m:sSubSup>
                                  <m:sSubSupPr>
                                    <m:ctrlPr>
                                      <a:rPr lang="en-US" i="1">
                                        <a:solidFill>
                                          <a:srgbClr val="0070C0"/>
                                        </a:solidFill>
                                        <a:latin typeface="Cambria Math" panose="02040503050406030204" pitchFamily="18" charset="0"/>
                                      </a:rPr>
                                    </m:ctrlPr>
                                  </m:sSubSupPr>
                                  <m:e>
                                    <m:r>
                                      <a:rPr lang="en-US" i="1">
                                        <a:solidFill>
                                          <a:srgbClr val="0070C0"/>
                                        </a:solidFill>
                                        <a:latin typeface="Cambria Math" panose="02040503050406030204" pitchFamily="18" charset="0"/>
                                      </a:rPr>
                                      <m:t>𝑣</m:t>
                                    </m:r>
                                  </m:e>
                                  <m:sub>
                                    <m:r>
                                      <a:rPr lang="en-US" i="1">
                                        <a:solidFill>
                                          <a:srgbClr val="0070C0"/>
                                        </a:solidFill>
                                        <a:latin typeface="Cambria Math" panose="02040503050406030204" pitchFamily="18" charset="0"/>
                                      </a:rPr>
                                      <m:t>𝑛</m:t>
                                    </m:r>
                                  </m:sub>
                                  <m:sup>
                                    <m:r>
                                      <a:rPr lang="en-US" i="1">
                                        <a:solidFill>
                                          <a:srgbClr val="0070C0"/>
                                        </a:solidFill>
                                        <a:latin typeface="Cambria Math" panose="02040503050406030204" pitchFamily="18" charset="0"/>
                                      </a:rPr>
                                      <m:t>𝑎</m:t>
                                    </m:r>
                                  </m:sup>
                                </m:sSubSup>
                              </m:e>
                            </m:d>
                            <m:r>
                              <m:rPr>
                                <m:sty m:val="p"/>
                              </m:rPr>
                              <a:rPr lang="en-US">
                                <a:solidFill>
                                  <a:srgbClr val="0070C0"/>
                                </a:solidFill>
                                <a:latin typeface="Cambria Math" panose="02040503050406030204" pitchFamily="18" charset="0"/>
                              </a:rPr>
                              <m:t>cos</m:t>
                            </m:r>
                            <m:r>
                              <a:rPr lang="en-US" i="1">
                                <a:solidFill>
                                  <a:srgbClr val="0070C0"/>
                                </a:solidFill>
                                <a:latin typeface="Cambria Math" panose="02040503050406030204" pitchFamily="18" charset="0"/>
                              </a:rPr>
                              <m:t>⁡(</m:t>
                            </m:r>
                            <m:r>
                              <a:rPr lang="en-US" i="1">
                                <a:solidFill>
                                  <a:srgbClr val="0070C0"/>
                                </a:solidFill>
                                <a:latin typeface="Cambria Math" panose="02040503050406030204" pitchFamily="18" charset="0"/>
                              </a:rPr>
                              <m:t>𝑛</m:t>
                            </m:r>
                            <m:r>
                              <m:rPr>
                                <m:sty m:val="p"/>
                              </m:rPr>
                              <a:rPr lang="en-US">
                                <a:solidFill>
                                  <a:srgbClr val="0070C0"/>
                                </a:solidFill>
                                <a:latin typeface="Cambria Math" panose="02040503050406030204" pitchFamily="18" charset="0"/>
                              </a:rPr>
                              <m:t>Δ</m:t>
                            </m:r>
                            <m:r>
                              <a:rPr lang="en-US" i="1">
                                <a:solidFill>
                                  <a:srgbClr val="0070C0"/>
                                </a:solidFill>
                                <a:latin typeface="Cambria Math" panose="02040503050406030204" pitchFamily="18" charset="0"/>
                              </a:rPr>
                              <m:t>𝜙</m:t>
                            </m:r>
                            <m:r>
                              <a:rPr lang="en-US" i="1">
                                <a:solidFill>
                                  <a:srgbClr val="0070C0"/>
                                </a:solidFill>
                                <a:latin typeface="Cambria Math" panose="02040503050406030204" pitchFamily="18" charset="0"/>
                              </a:rPr>
                              <m:t>))</m:t>
                            </m:r>
                          </m:e>
                        </m:nary>
                      </m:e>
                    </m:d>
                  </m:oMath>
                </a14:m>
                <a:endParaRPr lang="en-US" dirty="0"/>
              </a:p>
              <a:p>
                <a:endParaRPr lang="en-US" dirty="0"/>
              </a:p>
              <a:p>
                <a:pPr marL="0" indent="0">
                  <a:buNone/>
                </a:pPr>
                <a:r>
                  <a:rPr lang="en-US" dirty="0"/>
                  <a:t>In </a:t>
                </a:r>
                <a:r>
                  <a:rPr lang="en-US" dirty="0" err="1"/>
                  <a:t>p+p</a:t>
                </a:r>
                <a:r>
                  <a:rPr lang="en-US" dirty="0"/>
                  <a:t>, nice and flat                                        in A+A…</a:t>
                </a:r>
              </a:p>
            </p:txBody>
          </p:sp>
        </mc:Choice>
        <mc:Fallback xmlns="">
          <p:sp>
            <p:nvSpPr>
              <p:cNvPr id="3" name="Content Placeholder 2">
                <a:extLst>
                  <a:ext uri="{FF2B5EF4-FFF2-40B4-BE49-F238E27FC236}">
                    <a16:creationId xmlns:a16="http://schemas.microsoft.com/office/drawing/2014/main" id="{1F8AA0A7-5585-EE4F-BA52-5F28108C4FBB}"/>
                  </a:ext>
                </a:extLst>
              </p:cNvPr>
              <p:cNvSpPr>
                <a:spLocks noGrp="1" noRot="1" noChangeAspect="1" noMove="1" noResize="1" noEditPoints="1" noAdjustHandles="1" noChangeArrowheads="1" noChangeShapeType="1" noTextEdit="1"/>
              </p:cNvSpPr>
              <p:nvPr>
                <p:ph idx="1"/>
              </p:nvPr>
            </p:nvSpPr>
            <p:spPr>
              <a:xfrm>
                <a:off x="0" y="1338000"/>
                <a:ext cx="12192000" cy="4351338"/>
              </a:xfrm>
              <a:blipFill>
                <a:blip r:embed="rId3"/>
                <a:stretch>
                  <a:fillRect l="-1145" t="-12536"/>
                </a:stretch>
              </a:blipFill>
            </p:spPr>
            <p:txBody>
              <a:bodyPr/>
              <a:lstStyle/>
              <a:p>
                <a:r>
                  <a:rPr lang="en-US">
                    <a:noFill/>
                  </a:rPr>
                  <a:t> </a:t>
                </a:r>
              </a:p>
            </p:txBody>
          </p:sp>
        </mc:Fallback>
      </mc:AlternateContent>
      <p:pic>
        <p:nvPicPr>
          <p:cNvPr id="9" name="Picture 8">
            <a:extLst>
              <a:ext uri="{FF2B5EF4-FFF2-40B4-BE49-F238E27FC236}">
                <a16:creationId xmlns:a16="http://schemas.microsoft.com/office/drawing/2014/main" id="{CBDB66A7-65CE-EA48-8035-70290D63B2E8}"/>
              </a:ext>
            </a:extLst>
          </p:cNvPr>
          <p:cNvPicPr>
            <a:picLocks noChangeAspect="1"/>
          </p:cNvPicPr>
          <p:nvPr/>
        </p:nvPicPr>
        <p:blipFill rotWithShape="1">
          <a:blip r:embed="rId4"/>
          <a:srcRect b="18237"/>
          <a:stretch/>
        </p:blipFill>
        <p:spPr>
          <a:xfrm>
            <a:off x="1226916" y="3294600"/>
            <a:ext cx="4222507" cy="2975462"/>
          </a:xfrm>
          <a:prstGeom prst="rect">
            <a:avLst/>
          </a:prstGeom>
        </p:spPr>
      </p:pic>
    </p:spTree>
    <p:extLst>
      <p:ext uri="{BB962C8B-B14F-4D97-AF65-F5344CB8AC3E}">
        <p14:creationId xmlns:p14="http://schemas.microsoft.com/office/powerpoint/2010/main" val="715758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F091A-AF70-0F45-8880-79F91B309010}"/>
              </a:ext>
            </a:extLst>
          </p:cNvPr>
          <p:cNvSpPr>
            <a:spLocks noGrp="1"/>
          </p:cNvSpPr>
          <p:nvPr>
            <p:ph type="title"/>
          </p:nvPr>
        </p:nvSpPr>
        <p:spPr/>
        <p:txBody>
          <a:bodyPr/>
          <a:lstStyle/>
          <a:p>
            <a:r>
              <a:rPr lang="en-US" dirty="0"/>
              <a:t>Underlying Event Subtraction</a:t>
            </a:r>
          </a:p>
        </p:txBody>
      </p:sp>
      <p:sp>
        <p:nvSpPr>
          <p:cNvPr id="4" name="Date Placeholder 3">
            <a:extLst>
              <a:ext uri="{FF2B5EF4-FFF2-40B4-BE49-F238E27FC236}">
                <a16:creationId xmlns:a16="http://schemas.microsoft.com/office/drawing/2014/main" id="{FDB70140-4184-394B-B40A-30ECFB733237}"/>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C4465EFB-52F2-6D4A-B8B2-09448DE538D9}"/>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DC04DB0F-E868-8140-8509-CE9D8264E439}"/>
              </a:ext>
            </a:extLst>
          </p:cNvPr>
          <p:cNvSpPr>
            <a:spLocks noGrp="1"/>
          </p:cNvSpPr>
          <p:nvPr>
            <p:ph type="sldNum" sz="quarter" idx="12"/>
          </p:nvPr>
        </p:nvSpPr>
        <p:spPr/>
        <p:txBody>
          <a:bodyPr/>
          <a:lstStyle/>
          <a:p>
            <a:fld id="{69E57DC2-970A-4B3E-BB1C-7A09969E49DF}" type="slidenum">
              <a:rPr lang="en-US" smtClean="0"/>
              <a:t>23</a:t>
            </a:fld>
            <a:endParaRPr lang="en-US"/>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94DF2D1-F0DA-4041-B95C-213C54948E19}"/>
                  </a:ext>
                </a:extLst>
              </p:cNvPr>
              <p:cNvSpPr txBox="1"/>
              <p:nvPr/>
            </p:nvSpPr>
            <p:spPr>
              <a:xfrm>
                <a:off x="0" y="1661342"/>
                <a:ext cx="6290930" cy="104323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a:latin typeface="Cambria Math" panose="02040503050406030204" pitchFamily="18" charset="0"/>
                            </a:rPr>
                          </m:ctrlPr>
                        </m:fPr>
                        <m:num>
                          <m:r>
                            <a:rPr lang="en-US" sz="2800" i="1">
                              <a:latin typeface="Cambria Math" panose="02040503050406030204" pitchFamily="18" charset="0"/>
                            </a:rPr>
                            <m:t>𝑑𝑁</m:t>
                          </m:r>
                        </m:num>
                        <m:den>
                          <m:r>
                            <a:rPr lang="en-US" sz="2800" i="1">
                              <a:latin typeface="Cambria Math" panose="02040503050406030204" pitchFamily="18" charset="0"/>
                            </a:rPr>
                            <m:t>𝑑</m:t>
                          </m:r>
                          <m:r>
                            <m:rPr>
                              <m:sty m:val="p"/>
                            </m:rPr>
                            <a:rPr lang="en-US" sz="2800">
                              <a:latin typeface="Cambria Math" panose="02040503050406030204" pitchFamily="18" charset="0"/>
                            </a:rPr>
                            <m:t>Δ</m:t>
                          </m:r>
                          <m:r>
                            <a:rPr lang="en-US" sz="2800" i="1">
                              <a:latin typeface="Cambria Math" panose="02040503050406030204" pitchFamily="18" charset="0"/>
                            </a:rPr>
                            <m:t>𝜙</m:t>
                          </m:r>
                        </m:den>
                      </m:f>
                      <m:r>
                        <a:rPr lang="en-US" sz="2800" i="1">
                          <a:latin typeface="Cambria Math" panose="02040503050406030204" pitchFamily="18" charset="0"/>
                        </a:rPr>
                        <m:t>=</m:t>
                      </m:r>
                      <m:r>
                        <a:rPr lang="en-US" sz="2800" b="1" i="1">
                          <a:latin typeface="Cambria Math" panose="02040503050406030204" pitchFamily="18" charset="0"/>
                        </a:rPr>
                        <m:t>𝒃</m:t>
                      </m:r>
                      <m:r>
                        <a:rPr lang="en-US" sz="2800" i="1">
                          <a:latin typeface="Cambria Math" panose="02040503050406030204" pitchFamily="18" charset="0"/>
                        </a:rPr>
                        <m:t>(1+2</m:t>
                      </m:r>
                      <m:nary>
                        <m:naryPr>
                          <m:chr m:val="∑"/>
                          <m:subHide m:val="on"/>
                          <m:supHide m:val="on"/>
                          <m:ctrlPr>
                            <a:rPr lang="en-US" sz="2800" i="1">
                              <a:latin typeface="Cambria Math" panose="02040503050406030204" pitchFamily="18" charset="0"/>
                            </a:rPr>
                          </m:ctrlPr>
                        </m:naryPr>
                        <m:sub/>
                        <m:sup/>
                        <m:e>
                          <m:d>
                            <m:dPr>
                              <m:begChr m:val="⟨"/>
                              <m:endChr m:val="⟩"/>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a:rPr lang="en-US" sz="2800" b="0" i="1">
                                      <a:latin typeface="Cambria Math" panose="02040503050406030204" pitchFamily="18" charset="0"/>
                                    </a:rPr>
                                    <m:t>𝑣</m:t>
                                  </m:r>
                                </m:e>
                                <m:sub>
                                  <m:r>
                                    <a:rPr lang="en-US" sz="2800" b="0" i="1">
                                      <a:latin typeface="Cambria Math" panose="02040503050406030204" pitchFamily="18" charset="0"/>
                                    </a:rPr>
                                    <m:t>𝑛</m:t>
                                  </m:r>
                                </m:sub>
                                <m:sup>
                                  <m:r>
                                    <a:rPr lang="en-US" sz="2800" b="0" i="1">
                                      <a:latin typeface="Cambria Math" panose="02040503050406030204" pitchFamily="18" charset="0"/>
                                    </a:rPr>
                                    <m:t>𝑡</m:t>
                                  </m:r>
                                </m:sup>
                              </m:sSubSup>
                            </m:e>
                          </m:d>
                          <m:d>
                            <m:dPr>
                              <m:begChr m:val="⟨"/>
                              <m:endChr m:val="⟩"/>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a:rPr lang="en-US" sz="2800" b="0" i="1">
                                      <a:latin typeface="Cambria Math" panose="02040503050406030204" pitchFamily="18" charset="0"/>
                                    </a:rPr>
                                    <m:t>𝑣</m:t>
                                  </m:r>
                                </m:e>
                                <m:sub>
                                  <m:r>
                                    <a:rPr lang="en-US" sz="2800" b="0" i="1">
                                      <a:latin typeface="Cambria Math" panose="02040503050406030204" pitchFamily="18" charset="0"/>
                                    </a:rPr>
                                    <m:t>𝑛</m:t>
                                  </m:r>
                                </m:sub>
                                <m:sup>
                                  <m:r>
                                    <a:rPr lang="en-US" sz="2800" b="0" i="1">
                                      <a:latin typeface="Cambria Math" panose="02040503050406030204" pitchFamily="18" charset="0"/>
                                    </a:rPr>
                                    <m:t>𝑎</m:t>
                                  </m:r>
                                </m:sup>
                              </m:sSubSup>
                            </m:e>
                          </m:d>
                          <m:r>
                            <m:rPr>
                              <m:sty m:val="p"/>
                            </m:rPr>
                            <a:rPr lang="en-US" sz="2800">
                              <a:latin typeface="Cambria Math" panose="02040503050406030204" pitchFamily="18" charset="0"/>
                            </a:rPr>
                            <m:t>cos</m:t>
                          </m:r>
                          <m:r>
                            <a:rPr lang="en-US" sz="2800" i="1">
                              <a:latin typeface="Cambria Math" panose="02040503050406030204" pitchFamily="18" charset="0"/>
                            </a:rPr>
                            <m:t>⁡(</m:t>
                          </m:r>
                          <m:r>
                            <a:rPr lang="en-US" sz="2800" i="1">
                              <a:latin typeface="Cambria Math" panose="02040503050406030204" pitchFamily="18" charset="0"/>
                            </a:rPr>
                            <m:t>𝑛</m:t>
                          </m:r>
                          <m:r>
                            <m:rPr>
                              <m:sty m:val="p"/>
                            </m:rPr>
                            <a:rPr lang="en-US" sz="2800">
                              <a:latin typeface="Cambria Math" panose="02040503050406030204" pitchFamily="18" charset="0"/>
                            </a:rPr>
                            <m:t>Δ</m:t>
                          </m:r>
                          <m:r>
                            <a:rPr lang="en-US" sz="2800" i="1">
                              <a:latin typeface="Cambria Math" panose="02040503050406030204" pitchFamily="18" charset="0"/>
                            </a:rPr>
                            <m:t>𝜙</m:t>
                          </m:r>
                          <m:r>
                            <a:rPr lang="en-US" sz="2800" i="1">
                              <a:latin typeface="Cambria Math" panose="02040503050406030204" pitchFamily="18" charset="0"/>
                            </a:rPr>
                            <m:t>))</m:t>
                          </m:r>
                        </m:e>
                      </m:nary>
                      <m:r>
                        <a:rPr lang="en-US" sz="2800" i="1">
                          <a:latin typeface="Cambria Math" panose="02040503050406030204" pitchFamily="18" charset="0"/>
                        </a:rPr>
                        <m:t> </m:t>
                      </m:r>
                    </m:oMath>
                  </m:oMathPara>
                </a14:m>
                <a:endParaRPr lang="en-US" sz="2800" dirty="0"/>
              </a:p>
            </p:txBody>
          </p:sp>
        </mc:Choice>
        <mc:Fallback xmlns="">
          <p:sp>
            <p:nvSpPr>
              <p:cNvPr id="8" name="TextBox 7">
                <a:extLst>
                  <a:ext uri="{FF2B5EF4-FFF2-40B4-BE49-F238E27FC236}">
                    <a16:creationId xmlns:a16="http://schemas.microsoft.com/office/drawing/2014/main" id="{E94DF2D1-F0DA-4041-B95C-213C54948E19}"/>
                  </a:ext>
                </a:extLst>
              </p:cNvPr>
              <p:cNvSpPr txBox="1">
                <a:spLocks noRot="1" noChangeAspect="1" noMove="1" noResize="1" noEditPoints="1" noAdjustHandles="1" noChangeArrowheads="1" noChangeShapeType="1" noTextEdit="1"/>
              </p:cNvSpPr>
              <p:nvPr/>
            </p:nvSpPr>
            <p:spPr>
              <a:xfrm>
                <a:off x="0" y="1661342"/>
                <a:ext cx="6290930" cy="1043234"/>
              </a:xfrm>
              <a:prstGeom prst="rect">
                <a:avLst/>
              </a:prstGeom>
              <a:blipFill>
                <a:blip r:embed="rId3"/>
                <a:stretch>
                  <a:fillRect t="-146988" b="-202410"/>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C6B6E5DE-361E-A240-BD63-A1E35E2B0C8A}"/>
              </a:ext>
            </a:extLst>
          </p:cNvPr>
          <p:cNvPicPr>
            <a:picLocks noChangeAspect="1"/>
          </p:cNvPicPr>
          <p:nvPr/>
        </p:nvPicPr>
        <p:blipFill rotWithShape="1">
          <a:blip r:embed="rId4"/>
          <a:srcRect t="5377"/>
          <a:stretch/>
        </p:blipFill>
        <p:spPr>
          <a:xfrm>
            <a:off x="7002980" y="1630237"/>
            <a:ext cx="4916917" cy="3581400"/>
          </a:xfrm>
          <a:prstGeom prst="rect">
            <a:avLst/>
          </a:prstGeom>
        </p:spPr>
      </p:pic>
      <p:sp>
        <p:nvSpPr>
          <p:cNvPr id="7" name="Right Arrow 6">
            <a:extLst>
              <a:ext uri="{FF2B5EF4-FFF2-40B4-BE49-F238E27FC236}">
                <a16:creationId xmlns:a16="http://schemas.microsoft.com/office/drawing/2014/main" id="{AF529162-859C-6A4C-AF86-1A5650AF6EEF}"/>
              </a:ext>
            </a:extLst>
          </p:cNvPr>
          <p:cNvSpPr/>
          <p:nvPr/>
        </p:nvSpPr>
        <p:spPr>
          <a:xfrm>
            <a:off x="5082031" y="3272037"/>
            <a:ext cx="1443793" cy="4732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875CC68-28BF-5940-9860-095798204332}"/>
                  </a:ext>
                </a:extLst>
              </p:cNvPr>
              <p:cNvSpPr txBox="1"/>
              <p:nvPr/>
            </p:nvSpPr>
            <p:spPr>
              <a:xfrm>
                <a:off x="1158948" y="2933700"/>
                <a:ext cx="3211033" cy="106272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𝑏</m:t>
                      </m:r>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𝜉</m:t>
                          </m:r>
                          <m:d>
                            <m:dPr>
                              <m:begChr m:val="⟨"/>
                              <m:endChr m:val="⟩"/>
                              <m:ctrlPr>
                                <a:rPr lang="en-US" sz="2800" b="0" i="1" smtClean="0">
                                  <a:latin typeface="Cambria Math" panose="02040503050406030204" pitchFamily="18" charset="0"/>
                                </a:rPr>
                              </m:ctrlPr>
                            </m:dPr>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𝑁</m:t>
                                  </m:r>
                                </m:e>
                                <m:sub>
                                  <m:r>
                                    <a:rPr lang="en-US" sz="2800" b="0" i="1" smtClean="0">
                                      <a:latin typeface="Cambria Math" panose="02040503050406030204" pitchFamily="18" charset="0"/>
                                    </a:rPr>
                                    <m:t>𝑇𝑟𝑖𝑔</m:t>
                                  </m:r>
                                </m:sub>
                              </m:sSub>
                            </m:e>
                          </m:d>
                          <m:d>
                            <m:dPr>
                              <m:begChr m:val="⟨"/>
                              <m:endChr m:val="⟩"/>
                              <m:ctrlPr>
                                <a:rPr lang="en-US" sz="2800" b="0" i="1" smtClean="0">
                                  <a:latin typeface="Cambria Math" panose="02040503050406030204" pitchFamily="18" charset="0"/>
                                </a:rPr>
                              </m:ctrlPr>
                            </m:dPr>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𝑁</m:t>
                                  </m:r>
                                </m:e>
                                <m:sub>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h</m:t>
                                      </m:r>
                                    </m:e>
                                    <m:sup>
                                      <m:r>
                                        <a:rPr lang="en-US" sz="2800" b="0" i="1" smtClean="0">
                                          <a:latin typeface="Cambria Math" panose="02040503050406030204" pitchFamily="18" charset="0"/>
                                        </a:rPr>
                                        <m:t>±</m:t>
                                      </m:r>
                                    </m:sup>
                                  </m:sSup>
                                </m:sub>
                              </m:sSub>
                            </m:e>
                          </m:d>
                        </m:num>
                        <m:den>
                          <m:d>
                            <m:dPr>
                              <m:begChr m:val="⟨"/>
                              <m:endChr m:val="⟩"/>
                              <m:ctrlPr>
                                <a:rPr lang="en-US" sz="2800" b="0" i="1" smtClean="0">
                                  <a:latin typeface="Cambria Math" panose="02040503050406030204" pitchFamily="18" charset="0"/>
                                </a:rPr>
                              </m:ctrlPr>
                            </m:dPr>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𝑁</m:t>
                                  </m:r>
                                </m:e>
                                <m:sub>
                                  <m:r>
                                    <a:rPr lang="en-US" sz="2800" b="0" i="1" smtClean="0">
                                      <a:latin typeface="Cambria Math" panose="02040503050406030204" pitchFamily="18" charset="0"/>
                                    </a:rPr>
                                    <m:t>𝑃𝑎𝑖𝑟𝑠</m:t>
                                  </m:r>
                                </m:sub>
                              </m:sSub>
                            </m:e>
                          </m:d>
                        </m:den>
                      </m:f>
                    </m:oMath>
                  </m:oMathPara>
                </a14:m>
                <a:endParaRPr lang="en-US" sz="2800" dirty="0"/>
              </a:p>
            </p:txBody>
          </p:sp>
        </mc:Choice>
        <mc:Fallback xmlns="">
          <p:sp>
            <p:nvSpPr>
              <p:cNvPr id="9" name="TextBox 8">
                <a:extLst>
                  <a:ext uri="{FF2B5EF4-FFF2-40B4-BE49-F238E27FC236}">
                    <a16:creationId xmlns:a16="http://schemas.microsoft.com/office/drawing/2014/main" id="{A875CC68-28BF-5940-9860-095798204332}"/>
                  </a:ext>
                </a:extLst>
              </p:cNvPr>
              <p:cNvSpPr txBox="1">
                <a:spLocks noRot="1" noChangeAspect="1" noMove="1" noResize="1" noEditPoints="1" noAdjustHandles="1" noChangeArrowheads="1" noChangeShapeType="1" noTextEdit="1"/>
              </p:cNvSpPr>
              <p:nvPr/>
            </p:nvSpPr>
            <p:spPr>
              <a:xfrm>
                <a:off x="1158948" y="2933700"/>
                <a:ext cx="3211033" cy="1062727"/>
              </a:xfrm>
              <a:prstGeom prst="rect">
                <a:avLst/>
              </a:prstGeom>
              <a:blipFill>
                <a:blip r:embed="rId5"/>
                <a:stretch>
                  <a:fillRect b="-35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Content Placeholder 2">
                <a:extLst>
                  <a:ext uri="{FF2B5EF4-FFF2-40B4-BE49-F238E27FC236}">
                    <a16:creationId xmlns:a16="http://schemas.microsoft.com/office/drawing/2014/main" id="{8E138151-E5A3-DB46-A45E-10317139323F}"/>
                  </a:ext>
                </a:extLst>
              </p:cNvPr>
              <p:cNvSpPr txBox="1">
                <a:spLocks/>
              </p:cNvSpPr>
              <p:nvPr/>
            </p:nvSpPr>
            <p:spPr>
              <a:xfrm>
                <a:off x="-90161" y="4748212"/>
                <a:ext cx="8344736" cy="3581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Amplitude given by Absolute Background Subtraction method for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𝑝</m:t>
                        </m:r>
                      </m:e>
                      <m:sub>
                        <m:r>
                          <a:rPr lang="en-US" b="0" i="1" smtClean="0">
                            <a:latin typeface="Cambria Math" panose="02040503050406030204" pitchFamily="18" charset="0"/>
                          </a:rPr>
                          <m:t>𝑇</m:t>
                        </m:r>
                      </m:sub>
                      <m:sup>
                        <m:r>
                          <a:rPr lang="en-US" b="0" i="1" smtClean="0">
                            <a:latin typeface="Cambria Math" panose="02040503050406030204" pitchFamily="18" charset="0"/>
                          </a:rPr>
                          <m:t>𝐻𝑎𝑑𝑟𝑜𝑛</m:t>
                        </m:r>
                      </m:sup>
                    </m:sSubSup>
                    <m:r>
                      <a:rPr lang="en-US" b="0" i="1" smtClean="0">
                        <a:latin typeface="Cambria Math" panose="02040503050406030204" pitchFamily="18" charset="0"/>
                      </a:rPr>
                      <m:t>&gt;1</m:t>
                    </m:r>
                  </m:oMath>
                </a14:m>
                <a:r>
                  <a:rPr lang="en-US" dirty="0"/>
                  <a:t>GeV/c </a:t>
                </a:r>
              </a:p>
              <a:p>
                <a:pPr lvl="1"/>
                <a:r>
                  <a:rPr lang="en-US" dirty="0"/>
                  <a:t>Phys. Rev. C </a:t>
                </a:r>
                <a:r>
                  <a:rPr lang="en-US" b="1" dirty="0"/>
                  <a:t>81</a:t>
                </a:r>
                <a:r>
                  <a:rPr lang="en-US" dirty="0"/>
                  <a:t>, 014908 </a:t>
                </a:r>
              </a:p>
              <a:p>
                <a:pPr marL="0" indent="0">
                  <a:buNone/>
                </a:pPr>
                <a:endParaRPr lang="en-US" dirty="0"/>
              </a:p>
              <a:p>
                <a:pPr marL="0" indent="0">
                  <a:buFont typeface="Arial" panose="020B0604020202020204" pitchFamily="34" charset="0"/>
                  <a:buNone/>
                </a:pPr>
                <a:endParaRPr lang="en-US" dirty="0"/>
              </a:p>
            </p:txBody>
          </p:sp>
        </mc:Choice>
        <mc:Fallback xmlns="">
          <p:sp>
            <p:nvSpPr>
              <p:cNvPr id="12" name="Content Placeholder 2">
                <a:extLst>
                  <a:ext uri="{FF2B5EF4-FFF2-40B4-BE49-F238E27FC236}">
                    <a16:creationId xmlns:a16="http://schemas.microsoft.com/office/drawing/2014/main" id="{8E138151-E5A3-DB46-A45E-10317139323F}"/>
                  </a:ext>
                </a:extLst>
              </p:cNvPr>
              <p:cNvSpPr txBox="1">
                <a:spLocks noRot="1" noChangeAspect="1" noMove="1" noResize="1" noEditPoints="1" noAdjustHandles="1" noChangeArrowheads="1" noChangeShapeType="1" noTextEdit="1"/>
              </p:cNvSpPr>
              <p:nvPr/>
            </p:nvSpPr>
            <p:spPr>
              <a:xfrm>
                <a:off x="-90161" y="4748212"/>
                <a:ext cx="8344736" cy="3581400"/>
              </a:xfrm>
              <a:prstGeom prst="rect">
                <a:avLst/>
              </a:prstGeom>
              <a:blipFill>
                <a:blip r:embed="rId6"/>
                <a:stretch>
                  <a:fillRect l="-1216" t="-2827"/>
                </a:stretch>
              </a:blipFill>
            </p:spPr>
            <p:txBody>
              <a:bodyPr/>
              <a:lstStyle/>
              <a:p>
                <a:r>
                  <a:rPr lang="en-US">
                    <a:noFill/>
                  </a:rPr>
                  <a:t> </a:t>
                </a:r>
              </a:p>
            </p:txBody>
          </p:sp>
        </mc:Fallback>
      </mc:AlternateContent>
    </p:spTree>
    <p:extLst>
      <p:ext uri="{BB962C8B-B14F-4D97-AF65-F5344CB8AC3E}">
        <p14:creationId xmlns:p14="http://schemas.microsoft.com/office/powerpoint/2010/main" val="24763099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F091A-AF70-0F45-8880-79F91B309010}"/>
              </a:ext>
            </a:extLst>
          </p:cNvPr>
          <p:cNvSpPr>
            <a:spLocks noGrp="1"/>
          </p:cNvSpPr>
          <p:nvPr>
            <p:ph type="title"/>
          </p:nvPr>
        </p:nvSpPr>
        <p:spPr/>
        <p:txBody>
          <a:bodyPr/>
          <a:lstStyle/>
          <a:p>
            <a:r>
              <a:rPr lang="en-US" dirty="0"/>
              <a:t>Underlying Event Subtraction</a:t>
            </a:r>
          </a:p>
        </p:txBody>
      </p:sp>
      <p:sp>
        <p:nvSpPr>
          <p:cNvPr id="4" name="Date Placeholder 3">
            <a:extLst>
              <a:ext uri="{FF2B5EF4-FFF2-40B4-BE49-F238E27FC236}">
                <a16:creationId xmlns:a16="http://schemas.microsoft.com/office/drawing/2014/main" id="{FDB70140-4184-394B-B40A-30ECFB733237}"/>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C4465EFB-52F2-6D4A-B8B2-09448DE538D9}"/>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DC04DB0F-E868-8140-8509-CE9D8264E439}"/>
              </a:ext>
            </a:extLst>
          </p:cNvPr>
          <p:cNvSpPr>
            <a:spLocks noGrp="1"/>
          </p:cNvSpPr>
          <p:nvPr>
            <p:ph type="sldNum" sz="quarter" idx="12"/>
          </p:nvPr>
        </p:nvSpPr>
        <p:spPr/>
        <p:txBody>
          <a:bodyPr/>
          <a:lstStyle/>
          <a:p>
            <a:fld id="{69E57DC2-970A-4B3E-BB1C-7A09969E49DF}" type="slidenum">
              <a:rPr lang="en-US" smtClean="0"/>
              <a:t>24</a:t>
            </a:fld>
            <a:endParaRPr lang="en-US"/>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94DF2D1-F0DA-4041-B95C-213C54948E19}"/>
                  </a:ext>
                </a:extLst>
              </p:cNvPr>
              <p:cNvSpPr txBox="1"/>
              <p:nvPr/>
            </p:nvSpPr>
            <p:spPr>
              <a:xfrm>
                <a:off x="0" y="1139756"/>
                <a:ext cx="6290930" cy="104323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a:latin typeface="Cambria Math" panose="02040503050406030204" pitchFamily="18" charset="0"/>
                            </a:rPr>
                          </m:ctrlPr>
                        </m:fPr>
                        <m:num>
                          <m:r>
                            <a:rPr lang="en-US" sz="2800" i="1">
                              <a:latin typeface="Cambria Math" panose="02040503050406030204" pitchFamily="18" charset="0"/>
                            </a:rPr>
                            <m:t>𝑑𝑁</m:t>
                          </m:r>
                        </m:num>
                        <m:den>
                          <m:r>
                            <a:rPr lang="en-US" sz="2800" i="1">
                              <a:latin typeface="Cambria Math" panose="02040503050406030204" pitchFamily="18" charset="0"/>
                            </a:rPr>
                            <m:t>𝑑</m:t>
                          </m:r>
                          <m:r>
                            <m:rPr>
                              <m:sty m:val="p"/>
                            </m:rPr>
                            <a:rPr lang="en-US" sz="2800">
                              <a:latin typeface="Cambria Math" panose="02040503050406030204" pitchFamily="18" charset="0"/>
                            </a:rPr>
                            <m:t>Δ</m:t>
                          </m:r>
                          <m:r>
                            <a:rPr lang="en-US" sz="2800" i="1">
                              <a:latin typeface="Cambria Math" panose="02040503050406030204" pitchFamily="18" charset="0"/>
                            </a:rPr>
                            <m:t>𝜙</m:t>
                          </m:r>
                        </m:den>
                      </m:f>
                      <m:r>
                        <a:rPr lang="en-US" sz="2800" i="1">
                          <a:latin typeface="Cambria Math" panose="02040503050406030204" pitchFamily="18" charset="0"/>
                        </a:rPr>
                        <m:t>=</m:t>
                      </m:r>
                      <m:r>
                        <a:rPr lang="en-US" sz="2800" b="1" i="1">
                          <a:latin typeface="Cambria Math" panose="02040503050406030204" pitchFamily="18" charset="0"/>
                        </a:rPr>
                        <m:t>𝒃</m:t>
                      </m:r>
                      <m:r>
                        <a:rPr lang="en-US" sz="2800" i="1">
                          <a:latin typeface="Cambria Math" panose="02040503050406030204" pitchFamily="18" charset="0"/>
                        </a:rPr>
                        <m:t>(1+2</m:t>
                      </m:r>
                      <m:nary>
                        <m:naryPr>
                          <m:chr m:val="∑"/>
                          <m:subHide m:val="on"/>
                          <m:supHide m:val="on"/>
                          <m:ctrlPr>
                            <a:rPr lang="en-US" sz="2800" i="1">
                              <a:latin typeface="Cambria Math" panose="02040503050406030204" pitchFamily="18" charset="0"/>
                            </a:rPr>
                          </m:ctrlPr>
                        </m:naryPr>
                        <m:sub/>
                        <m:sup/>
                        <m:e>
                          <m:d>
                            <m:dPr>
                              <m:begChr m:val="⟨"/>
                              <m:endChr m:val="⟩"/>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a:rPr lang="en-US" sz="2800" b="0" i="1">
                                      <a:latin typeface="Cambria Math" panose="02040503050406030204" pitchFamily="18" charset="0"/>
                                    </a:rPr>
                                    <m:t>𝑣</m:t>
                                  </m:r>
                                </m:e>
                                <m:sub>
                                  <m:r>
                                    <a:rPr lang="en-US" sz="2800" b="0" i="1">
                                      <a:latin typeface="Cambria Math" panose="02040503050406030204" pitchFamily="18" charset="0"/>
                                    </a:rPr>
                                    <m:t>𝑛</m:t>
                                  </m:r>
                                </m:sub>
                                <m:sup>
                                  <m:r>
                                    <a:rPr lang="en-US" sz="2800" b="0" i="1">
                                      <a:latin typeface="Cambria Math" panose="02040503050406030204" pitchFamily="18" charset="0"/>
                                    </a:rPr>
                                    <m:t>𝑡</m:t>
                                  </m:r>
                                </m:sup>
                              </m:sSubSup>
                            </m:e>
                          </m:d>
                          <m:d>
                            <m:dPr>
                              <m:begChr m:val="⟨"/>
                              <m:endChr m:val="⟩"/>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a:rPr lang="en-US" sz="2800" b="0" i="1">
                                      <a:latin typeface="Cambria Math" panose="02040503050406030204" pitchFamily="18" charset="0"/>
                                    </a:rPr>
                                    <m:t>𝑣</m:t>
                                  </m:r>
                                </m:e>
                                <m:sub>
                                  <m:r>
                                    <a:rPr lang="en-US" sz="2800" b="0" i="1">
                                      <a:latin typeface="Cambria Math" panose="02040503050406030204" pitchFamily="18" charset="0"/>
                                    </a:rPr>
                                    <m:t>𝑛</m:t>
                                  </m:r>
                                </m:sub>
                                <m:sup>
                                  <m:r>
                                    <a:rPr lang="en-US" sz="2800" b="0" i="1">
                                      <a:latin typeface="Cambria Math" panose="02040503050406030204" pitchFamily="18" charset="0"/>
                                    </a:rPr>
                                    <m:t>𝑎</m:t>
                                  </m:r>
                                </m:sup>
                              </m:sSubSup>
                            </m:e>
                          </m:d>
                          <m:r>
                            <m:rPr>
                              <m:sty m:val="p"/>
                            </m:rPr>
                            <a:rPr lang="en-US" sz="2800">
                              <a:latin typeface="Cambria Math" panose="02040503050406030204" pitchFamily="18" charset="0"/>
                            </a:rPr>
                            <m:t>cos</m:t>
                          </m:r>
                          <m:r>
                            <a:rPr lang="en-US" sz="2800" i="1">
                              <a:latin typeface="Cambria Math" panose="02040503050406030204" pitchFamily="18" charset="0"/>
                            </a:rPr>
                            <m:t>⁡(</m:t>
                          </m:r>
                          <m:r>
                            <a:rPr lang="en-US" sz="2800" i="1">
                              <a:latin typeface="Cambria Math" panose="02040503050406030204" pitchFamily="18" charset="0"/>
                            </a:rPr>
                            <m:t>𝑛</m:t>
                          </m:r>
                          <m:r>
                            <m:rPr>
                              <m:sty m:val="p"/>
                            </m:rPr>
                            <a:rPr lang="en-US" sz="2800">
                              <a:latin typeface="Cambria Math" panose="02040503050406030204" pitchFamily="18" charset="0"/>
                            </a:rPr>
                            <m:t>Δ</m:t>
                          </m:r>
                          <m:r>
                            <a:rPr lang="en-US" sz="2800" i="1">
                              <a:latin typeface="Cambria Math" panose="02040503050406030204" pitchFamily="18" charset="0"/>
                            </a:rPr>
                            <m:t>𝜙</m:t>
                          </m:r>
                          <m:r>
                            <a:rPr lang="en-US" sz="2800" i="1">
                              <a:latin typeface="Cambria Math" panose="02040503050406030204" pitchFamily="18" charset="0"/>
                            </a:rPr>
                            <m:t>))</m:t>
                          </m:r>
                        </m:e>
                      </m:nary>
                      <m:r>
                        <a:rPr lang="en-US" sz="2800" i="1">
                          <a:latin typeface="Cambria Math" panose="02040503050406030204" pitchFamily="18" charset="0"/>
                        </a:rPr>
                        <m:t> </m:t>
                      </m:r>
                    </m:oMath>
                  </m:oMathPara>
                </a14:m>
                <a:endParaRPr lang="en-US" sz="2800" dirty="0"/>
              </a:p>
            </p:txBody>
          </p:sp>
        </mc:Choice>
        <mc:Fallback xmlns="">
          <p:sp>
            <p:nvSpPr>
              <p:cNvPr id="8" name="TextBox 7">
                <a:extLst>
                  <a:ext uri="{FF2B5EF4-FFF2-40B4-BE49-F238E27FC236}">
                    <a16:creationId xmlns:a16="http://schemas.microsoft.com/office/drawing/2014/main" id="{E94DF2D1-F0DA-4041-B95C-213C54948E19}"/>
                  </a:ext>
                </a:extLst>
              </p:cNvPr>
              <p:cNvSpPr txBox="1">
                <a:spLocks noRot="1" noChangeAspect="1" noMove="1" noResize="1" noEditPoints="1" noAdjustHandles="1" noChangeArrowheads="1" noChangeShapeType="1" noTextEdit="1"/>
              </p:cNvSpPr>
              <p:nvPr/>
            </p:nvSpPr>
            <p:spPr>
              <a:xfrm>
                <a:off x="0" y="1139756"/>
                <a:ext cx="6290930" cy="1043234"/>
              </a:xfrm>
              <a:prstGeom prst="rect">
                <a:avLst/>
              </a:prstGeom>
              <a:blipFill>
                <a:blip r:embed="rId3"/>
                <a:stretch>
                  <a:fillRect t="-145783" b="-2024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Content Placeholder 2">
                <a:extLst>
                  <a:ext uri="{FF2B5EF4-FFF2-40B4-BE49-F238E27FC236}">
                    <a16:creationId xmlns:a16="http://schemas.microsoft.com/office/drawing/2014/main" id="{8E138151-E5A3-DB46-A45E-10317139323F}"/>
                  </a:ext>
                </a:extLst>
              </p:cNvPr>
              <p:cNvSpPr txBox="1">
                <a:spLocks/>
              </p:cNvSpPr>
              <p:nvPr/>
            </p:nvSpPr>
            <p:spPr>
              <a:xfrm>
                <a:off x="0" y="5375490"/>
                <a:ext cx="10739120" cy="3581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14:m>
                  <m:oMath xmlns:m="http://schemas.openxmlformats.org/officeDocument/2006/math">
                    <m:r>
                      <a:rPr lang="en-US" b="0" i="1" dirty="0" smtClean="0">
                        <a:latin typeface="Cambria Math" panose="02040503050406030204" pitchFamily="18" charset="0"/>
                      </a:rPr>
                      <m:t>𝑏</m:t>
                    </m:r>
                  </m:oMath>
                </a14:m>
                <a:r>
                  <a:rPr lang="en-US" dirty="0"/>
                  <a:t> from ZYAM (Zero Yield At Minimum) for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𝑝</m:t>
                        </m:r>
                      </m:e>
                      <m:sub>
                        <m:r>
                          <a:rPr lang="en-US" b="0" i="1" smtClean="0">
                            <a:latin typeface="Cambria Math" panose="02040503050406030204" pitchFamily="18" charset="0"/>
                          </a:rPr>
                          <m:t>𝑇</m:t>
                        </m:r>
                      </m:sub>
                      <m:sup>
                        <m:r>
                          <a:rPr lang="en-US" b="0" i="1" smtClean="0">
                            <a:latin typeface="Cambria Math" panose="02040503050406030204" pitchFamily="18" charset="0"/>
                          </a:rPr>
                          <m:t>𝐻𝑎𝑑𝑟𝑜𝑛</m:t>
                        </m:r>
                      </m:sup>
                    </m:sSubSup>
                    <m:r>
                      <a:rPr lang="en-US" b="0" i="1" smtClean="0">
                        <a:latin typeface="Cambria Math" panose="02040503050406030204" pitchFamily="18" charset="0"/>
                      </a:rPr>
                      <m:t>&lt;1</m:t>
                    </m:r>
                  </m:oMath>
                </a14:m>
                <a:r>
                  <a:rPr lang="en-US" dirty="0"/>
                  <a:t>GeV/c to account for over-subtraction</a:t>
                </a:r>
              </a:p>
              <a:p>
                <a:endParaRPr lang="en-US" dirty="0"/>
              </a:p>
              <a:p>
                <a:pPr marL="0" indent="0">
                  <a:buFont typeface="Arial" panose="020B0604020202020204" pitchFamily="34" charset="0"/>
                  <a:buNone/>
                </a:pPr>
                <a:endParaRPr lang="en-US" dirty="0"/>
              </a:p>
            </p:txBody>
          </p:sp>
        </mc:Choice>
        <mc:Fallback xmlns="">
          <p:sp>
            <p:nvSpPr>
              <p:cNvPr id="12" name="Content Placeholder 2">
                <a:extLst>
                  <a:ext uri="{FF2B5EF4-FFF2-40B4-BE49-F238E27FC236}">
                    <a16:creationId xmlns:a16="http://schemas.microsoft.com/office/drawing/2014/main" id="{8E138151-E5A3-DB46-A45E-10317139323F}"/>
                  </a:ext>
                </a:extLst>
              </p:cNvPr>
              <p:cNvSpPr txBox="1">
                <a:spLocks noRot="1" noChangeAspect="1" noMove="1" noResize="1" noEditPoints="1" noAdjustHandles="1" noChangeArrowheads="1" noChangeShapeType="1" noTextEdit="1"/>
              </p:cNvSpPr>
              <p:nvPr/>
            </p:nvSpPr>
            <p:spPr>
              <a:xfrm>
                <a:off x="0" y="5375490"/>
                <a:ext cx="10739120" cy="3581400"/>
              </a:xfrm>
              <a:prstGeom prst="rect">
                <a:avLst/>
              </a:prstGeom>
              <a:blipFill>
                <a:blip r:embed="rId4"/>
                <a:stretch>
                  <a:fillRect l="-1064" t="-24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4B50307-83DE-2E47-B0B4-7B623CB34714}"/>
                  </a:ext>
                </a:extLst>
              </p:cNvPr>
              <p:cNvSpPr txBox="1"/>
              <p:nvPr/>
            </p:nvSpPr>
            <p:spPr>
              <a:xfrm>
                <a:off x="7796061" y="4333397"/>
                <a:ext cx="548675" cy="369332"/>
              </a:xfrm>
              <a:prstGeom prst="rect">
                <a:avLst/>
              </a:prstGeom>
              <a:solidFill>
                <a:schemeClr val="bg1"/>
              </a:solidFill>
              <a:ln>
                <a:solidFill>
                  <a:schemeClr val="bg1"/>
                </a:solidFill>
              </a:ln>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𝜙</m:t>
                      </m:r>
                    </m:oMath>
                  </m:oMathPara>
                </a14:m>
                <a:endParaRPr lang="en-US" dirty="0"/>
              </a:p>
            </p:txBody>
          </p:sp>
        </mc:Choice>
        <mc:Fallback xmlns="">
          <p:sp>
            <p:nvSpPr>
              <p:cNvPr id="14" name="TextBox 13">
                <a:extLst>
                  <a:ext uri="{FF2B5EF4-FFF2-40B4-BE49-F238E27FC236}">
                    <a16:creationId xmlns:a16="http://schemas.microsoft.com/office/drawing/2014/main" id="{64B50307-83DE-2E47-B0B4-7B623CB34714}"/>
                  </a:ext>
                </a:extLst>
              </p:cNvPr>
              <p:cNvSpPr txBox="1">
                <a:spLocks noRot="1" noChangeAspect="1" noMove="1" noResize="1" noEditPoints="1" noAdjustHandles="1" noChangeArrowheads="1" noChangeShapeType="1" noTextEdit="1"/>
              </p:cNvSpPr>
              <p:nvPr/>
            </p:nvSpPr>
            <p:spPr>
              <a:xfrm>
                <a:off x="7796061" y="4333397"/>
                <a:ext cx="548675" cy="369332"/>
              </a:xfrm>
              <a:prstGeom prst="rect">
                <a:avLst/>
              </a:prstGeom>
              <a:blipFill>
                <a:blip r:embed="rId5"/>
                <a:stretch>
                  <a:fillRect b="-12903"/>
                </a:stretch>
              </a:blipFill>
              <a:ln>
                <a:solidFill>
                  <a:schemeClr val="bg1"/>
                </a:solidFill>
              </a:ln>
            </p:spPr>
            <p:txBody>
              <a:bodyPr/>
              <a:lstStyle/>
              <a:p>
                <a:r>
                  <a:rPr lang="en-US">
                    <a:noFill/>
                  </a:rPr>
                  <a:t> </a:t>
                </a:r>
              </a:p>
            </p:txBody>
          </p:sp>
        </mc:Fallback>
      </mc:AlternateContent>
      <p:grpSp>
        <p:nvGrpSpPr>
          <p:cNvPr id="3" name="Group 2">
            <a:extLst>
              <a:ext uri="{FF2B5EF4-FFF2-40B4-BE49-F238E27FC236}">
                <a16:creationId xmlns:a16="http://schemas.microsoft.com/office/drawing/2014/main" id="{6EAB2808-C6D8-D91E-9C4E-C5F0F1F8BE54}"/>
              </a:ext>
            </a:extLst>
          </p:cNvPr>
          <p:cNvGrpSpPr/>
          <p:nvPr/>
        </p:nvGrpSpPr>
        <p:grpSpPr>
          <a:xfrm>
            <a:off x="2862224" y="2037068"/>
            <a:ext cx="5663268" cy="2675000"/>
            <a:chOff x="-17305" y="2052600"/>
            <a:chExt cx="5663268" cy="2675000"/>
          </a:xfrm>
        </p:grpSpPr>
        <p:pic>
          <p:nvPicPr>
            <p:cNvPr id="10" name="Picture 9">
              <a:extLst>
                <a:ext uri="{FF2B5EF4-FFF2-40B4-BE49-F238E27FC236}">
                  <a16:creationId xmlns:a16="http://schemas.microsoft.com/office/drawing/2014/main" id="{7BB7D129-6114-BE49-BCBD-E9FD8E2CD3B1}"/>
                </a:ext>
              </a:extLst>
            </p:cNvPr>
            <p:cNvPicPr>
              <a:picLocks noChangeAspect="1"/>
            </p:cNvPicPr>
            <p:nvPr/>
          </p:nvPicPr>
          <p:blipFill rotWithShape="1">
            <a:blip r:embed="rId6"/>
            <a:srcRect t="53178" r="65455"/>
            <a:stretch/>
          </p:blipFill>
          <p:spPr>
            <a:xfrm rot="5400000">
              <a:off x="1476829" y="558466"/>
              <a:ext cx="2675000" cy="5663268"/>
            </a:xfrm>
            <a:prstGeom prst="rect">
              <a:avLst/>
            </a:prstGeom>
          </p:spPr>
        </p:pic>
        <p:sp>
          <p:nvSpPr>
            <p:cNvPr id="15" name="TextBox 14">
              <a:extLst>
                <a:ext uri="{FF2B5EF4-FFF2-40B4-BE49-F238E27FC236}">
                  <a16:creationId xmlns:a16="http://schemas.microsoft.com/office/drawing/2014/main" id="{22771FFF-179F-2443-A58A-A1E2866BE7B7}"/>
                </a:ext>
              </a:extLst>
            </p:cNvPr>
            <p:cNvSpPr txBox="1"/>
            <p:nvPr/>
          </p:nvSpPr>
          <p:spPr>
            <a:xfrm>
              <a:off x="3462116" y="3816370"/>
              <a:ext cx="1795684" cy="523220"/>
            </a:xfrm>
            <a:prstGeom prst="rect">
              <a:avLst/>
            </a:prstGeom>
            <a:noFill/>
          </p:spPr>
          <p:txBody>
            <a:bodyPr wrap="none" rtlCol="0">
              <a:spAutoFit/>
            </a:bodyPr>
            <a:lstStyle/>
            <a:p>
              <a:r>
                <a:rPr lang="en-US" sz="1400" dirty="0">
                  <a:solidFill>
                    <a:srgbClr val="0070C0"/>
                  </a:solidFill>
                </a:rPr>
                <a:t>Correlation Function</a:t>
              </a:r>
            </a:p>
            <a:p>
              <a:r>
                <a:rPr lang="en-US" sz="1400" dirty="0">
                  <a:solidFill>
                    <a:srgbClr val="FF0000"/>
                  </a:solidFill>
                </a:rPr>
                <a:t>Fit</a:t>
              </a:r>
            </a:p>
          </p:txBody>
        </p:sp>
        <p:sp>
          <p:nvSpPr>
            <p:cNvPr id="16" name="TextBox 15">
              <a:extLst>
                <a:ext uri="{FF2B5EF4-FFF2-40B4-BE49-F238E27FC236}">
                  <a16:creationId xmlns:a16="http://schemas.microsoft.com/office/drawing/2014/main" id="{DF1F1BAB-3212-9F43-B008-42B21D668B35}"/>
                </a:ext>
              </a:extLst>
            </p:cNvPr>
            <p:cNvSpPr txBox="1"/>
            <p:nvPr/>
          </p:nvSpPr>
          <p:spPr>
            <a:xfrm>
              <a:off x="923261" y="4338989"/>
              <a:ext cx="343364" cy="307777"/>
            </a:xfrm>
            <a:prstGeom prst="rect">
              <a:avLst/>
            </a:prstGeom>
            <a:solidFill>
              <a:schemeClr val="bg1"/>
            </a:solidFill>
            <a:ln>
              <a:solidFill>
                <a:schemeClr val="bg1"/>
              </a:solidFill>
            </a:ln>
          </p:spPr>
          <p:txBody>
            <a:bodyPr wrap="none" rtlCol="0">
              <a:spAutoFit/>
            </a:bodyPr>
            <a:lstStyle/>
            <a:p>
              <a:r>
                <a:rPr lang="en-US" sz="1400" dirty="0"/>
                <a:t>-1</a:t>
              </a:r>
            </a:p>
          </p:txBody>
        </p:sp>
        <p:sp>
          <p:nvSpPr>
            <p:cNvPr id="17" name="TextBox 16">
              <a:extLst>
                <a:ext uri="{FF2B5EF4-FFF2-40B4-BE49-F238E27FC236}">
                  <a16:creationId xmlns:a16="http://schemas.microsoft.com/office/drawing/2014/main" id="{DD893C1E-1DE7-234C-B6C6-4EC950F6214C}"/>
                </a:ext>
              </a:extLst>
            </p:cNvPr>
            <p:cNvSpPr txBox="1"/>
            <p:nvPr/>
          </p:nvSpPr>
          <p:spPr>
            <a:xfrm>
              <a:off x="1635311" y="4340836"/>
              <a:ext cx="284052" cy="307777"/>
            </a:xfrm>
            <a:prstGeom prst="rect">
              <a:avLst/>
            </a:prstGeom>
            <a:solidFill>
              <a:schemeClr val="bg1"/>
            </a:solidFill>
            <a:ln>
              <a:solidFill>
                <a:schemeClr val="bg1"/>
              </a:solidFill>
            </a:ln>
          </p:spPr>
          <p:txBody>
            <a:bodyPr wrap="none" rtlCol="0">
              <a:spAutoFit/>
            </a:bodyPr>
            <a:lstStyle/>
            <a:p>
              <a:r>
                <a:rPr lang="en-US" sz="1400" dirty="0"/>
                <a:t>0</a:t>
              </a:r>
            </a:p>
          </p:txBody>
        </p:sp>
        <p:sp>
          <p:nvSpPr>
            <p:cNvPr id="18" name="TextBox 17">
              <a:extLst>
                <a:ext uri="{FF2B5EF4-FFF2-40B4-BE49-F238E27FC236}">
                  <a16:creationId xmlns:a16="http://schemas.microsoft.com/office/drawing/2014/main" id="{81E4F77B-F239-DD41-B6F1-BB3DAD5EDFEF}"/>
                </a:ext>
              </a:extLst>
            </p:cNvPr>
            <p:cNvSpPr txBox="1"/>
            <p:nvPr/>
          </p:nvSpPr>
          <p:spPr>
            <a:xfrm>
              <a:off x="2437200" y="4340836"/>
              <a:ext cx="284052" cy="307777"/>
            </a:xfrm>
            <a:prstGeom prst="rect">
              <a:avLst/>
            </a:prstGeom>
            <a:solidFill>
              <a:schemeClr val="bg1"/>
            </a:solidFill>
            <a:ln>
              <a:solidFill>
                <a:schemeClr val="bg1"/>
              </a:solidFill>
            </a:ln>
          </p:spPr>
          <p:txBody>
            <a:bodyPr wrap="none" rtlCol="0">
              <a:spAutoFit/>
            </a:bodyPr>
            <a:lstStyle/>
            <a:p>
              <a:r>
                <a:rPr lang="en-US" sz="1400" dirty="0"/>
                <a:t>1</a:t>
              </a:r>
            </a:p>
          </p:txBody>
        </p:sp>
        <p:sp>
          <p:nvSpPr>
            <p:cNvPr id="19" name="TextBox 18">
              <a:extLst>
                <a:ext uri="{FF2B5EF4-FFF2-40B4-BE49-F238E27FC236}">
                  <a16:creationId xmlns:a16="http://schemas.microsoft.com/office/drawing/2014/main" id="{D9C708F3-745E-DE49-97D3-7568E3169E44}"/>
                </a:ext>
              </a:extLst>
            </p:cNvPr>
            <p:cNvSpPr txBox="1"/>
            <p:nvPr/>
          </p:nvSpPr>
          <p:spPr>
            <a:xfrm>
              <a:off x="3190727" y="4330854"/>
              <a:ext cx="284052" cy="307777"/>
            </a:xfrm>
            <a:prstGeom prst="rect">
              <a:avLst/>
            </a:prstGeom>
            <a:solidFill>
              <a:schemeClr val="bg1"/>
            </a:solidFill>
            <a:ln>
              <a:solidFill>
                <a:schemeClr val="bg1"/>
              </a:solidFill>
            </a:ln>
          </p:spPr>
          <p:txBody>
            <a:bodyPr wrap="none" rtlCol="0">
              <a:spAutoFit/>
            </a:bodyPr>
            <a:lstStyle/>
            <a:p>
              <a:r>
                <a:rPr lang="en-US" sz="1400" dirty="0"/>
                <a:t>2</a:t>
              </a:r>
            </a:p>
          </p:txBody>
        </p:sp>
        <p:sp>
          <p:nvSpPr>
            <p:cNvPr id="20" name="TextBox 19">
              <a:extLst>
                <a:ext uri="{FF2B5EF4-FFF2-40B4-BE49-F238E27FC236}">
                  <a16:creationId xmlns:a16="http://schemas.microsoft.com/office/drawing/2014/main" id="{83DBF00E-68B7-574D-9AE7-03A223DDC27B}"/>
                </a:ext>
              </a:extLst>
            </p:cNvPr>
            <p:cNvSpPr txBox="1"/>
            <p:nvPr/>
          </p:nvSpPr>
          <p:spPr>
            <a:xfrm>
              <a:off x="3941349" y="4340836"/>
              <a:ext cx="284052" cy="307777"/>
            </a:xfrm>
            <a:prstGeom prst="rect">
              <a:avLst/>
            </a:prstGeom>
            <a:solidFill>
              <a:schemeClr val="bg1"/>
            </a:solidFill>
            <a:ln>
              <a:solidFill>
                <a:schemeClr val="bg1"/>
              </a:solidFill>
            </a:ln>
          </p:spPr>
          <p:txBody>
            <a:bodyPr wrap="none" rtlCol="0">
              <a:spAutoFit/>
            </a:bodyPr>
            <a:lstStyle/>
            <a:p>
              <a:r>
                <a:rPr lang="en-US" sz="1400" dirty="0"/>
                <a:t>3</a:t>
              </a:r>
            </a:p>
          </p:txBody>
        </p:sp>
        <p:sp>
          <p:nvSpPr>
            <p:cNvPr id="21" name="TextBox 20">
              <a:extLst>
                <a:ext uri="{FF2B5EF4-FFF2-40B4-BE49-F238E27FC236}">
                  <a16:creationId xmlns:a16="http://schemas.microsoft.com/office/drawing/2014/main" id="{AB81A557-36EB-9244-BF29-530BB90A0703}"/>
                </a:ext>
              </a:extLst>
            </p:cNvPr>
            <p:cNvSpPr txBox="1"/>
            <p:nvPr/>
          </p:nvSpPr>
          <p:spPr>
            <a:xfrm>
              <a:off x="4670058" y="4334253"/>
              <a:ext cx="284052" cy="307777"/>
            </a:xfrm>
            <a:prstGeom prst="rect">
              <a:avLst/>
            </a:prstGeom>
            <a:solidFill>
              <a:schemeClr val="bg1"/>
            </a:solidFill>
            <a:ln>
              <a:solidFill>
                <a:schemeClr val="bg1"/>
              </a:solidFill>
            </a:ln>
          </p:spPr>
          <p:txBody>
            <a:bodyPr wrap="none" rtlCol="0">
              <a:spAutoFit/>
            </a:bodyPr>
            <a:lstStyle/>
            <a:p>
              <a:r>
                <a:rPr lang="en-US" sz="1400" dirty="0"/>
                <a:t>4</a:t>
              </a:r>
            </a:p>
          </p:txBody>
        </p:sp>
      </p:gr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F56E9A2-4669-DCCE-394B-2318D964E937}"/>
                  </a:ext>
                </a:extLst>
              </p:cNvPr>
              <p:cNvSpPr txBox="1"/>
              <p:nvPr/>
            </p:nvSpPr>
            <p:spPr>
              <a:xfrm>
                <a:off x="7902809" y="4319678"/>
                <a:ext cx="469039" cy="307777"/>
              </a:xfrm>
              <a:prstGeom prst="rect">
                <a:avLst/>
              </a:prstGeom>
              <a:solidFill>
                <a:schemeClr val="bg1"/>
              </a:solidFill>
              <a:ln>
                <a:noFill/>
              </a:ln>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1400" b="0" i="0" smtClean="0">
                          <a:latin typeface="Cambria Math" panose="02040503050406030204" pitchFamily="18" charset="0"/>
                        </a:rPr>
                        <m:t>Δ</m:t>
                      </m:r>
                      <m:r>
                        <a:rPr lang="en-US" sz="1400" b="0" i="1" smtClean="0">
                          <a:latin typeface="Cambria Math" panose="02040503050406030204" pitchFamily="18" charset="0"/>
                        </a:rPr>
                        <m:t>𝜙</m:t>
                      </m:r>
                    </m:oMath>
                  </m:oMathPara>
                </a14:m>
                <a:endParaRPr lang="en-US" sz="1400" dirty="0"/>
              </a:p>
            </p:txBody>
          </p:sp>
        </mc:Choice>
        <mc:Fallback xmlns="">
          <p:sp>
            <p:nvSpPr>
              <p:cNvPr id="9" name="TextBox 8">
                <a:extLst>
                  <a:ext uri="{FF2B5EF4-FFF2-40B4-BE49-F238E27FC236}">
                    <a16:creationId xmlns:a16="http://schemas.microsoft.com/office/drawing/2014/main" id="{EF56E9A2-4669-DCCE-394B-2318D964E937}"/>
                  </a:ext>
                </a:extLst>
              </p:cNvPr>
              <p:cNvSpPr txBox="1">
                <a:spLocks noRot="1" noChangeAspect="1" noMove="1" noResize="1" noEditPoints="1" noAdjustHandles="1" noChangeArrowheads="1" noChangeShapeType="1" noTextEdit="1"/>
              </p:cNvSpPr>
              <p:nvPr/>
            </p:nvSpPr>
            <p:spPr>
              <a:xfrm>
                <a:off x="7902809" y="4319678"/>
                <a:ext cx="469039" cy="307777"/>
              </a:xfrm>
              <a:prstGeom prst="rect">
                <a:avLst/>
              </a:prstGeom>
              <a:blipFill>
                <a:blip r:embed="rId7"/>
                <a:stretch>
                  <a:fillRect b="-12000"/>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3A6C228-6C6B-3247-B626-401779289DAD}"/>
                  </a:ext>
                </a:extLst>
              </p:cNvPr>
              <p:cNvSpPr txBox="1"/>
              <p:nvPr/>
            </p:nvSpPr>
            <p:spPr>
              <a:xfrm>
                <a:off x="2862224" y="4502531"/>
                <a:ext cx="6760440" cy="77726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𝐶𝑜𝑟𝑟</m:t>
                      </m:r>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𝜙</m:t>
                      </m:r>
                      <m:r>
                        <a:rPr lang="en-US" b="0" i="1" smtClean="0">
                          <a:latin typeface="Cambria Math" panose="02040503050406030204" pitchFamily="18" charset="0"/>
                        </a:rPr>
                        <m:t>)=</m:t>
                      </m:r>
                      <m:r>
                        <a:rPr lang="en-US" b="0" i="1" smtClean="0">
                          <a:latin typeface="Cambria Math" panose="02040503050406030204" pitchFamily="18" charset="0"/>
                        </a:rPr>
                        <m:t>𝐴</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f>
                            <m:fPr>
                              <m:ctrlPr>
                                <a:rPr lang="en-US" b="0" i="1" smtClean="0">
                                  <a:latin typeface="Cambria Math" panose="02040503050406030204" pitchFamily="18" charset="0"/>
                                </a:rPr>
                              </m:ctrlPr>
                            </m:fPr>
                            <m:num>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2</m:t>
                                  </m:r>
                                </m:sup>
                              </m:sSup>
                            </m:num>
                            <m:den>
                              <m:r>
                                <a:rPr lang="en-US" b="0" i="1" smtClean="0">
                                  <a:latin typeface="Cambria Math" panose="02040503050406030204" pitchFamily="18" charset="0"/>
                                </a:rPr>
                                <m:t>𝐶</m:t>
                              </m:r>
                            </m:den>
                          </m:f>
                        </m:sup>
                      </m:sSup>
                      <m:r>
                        <a:rPr lang="en-US" b="0" i="1" smtClean="0">
                          <a:latin typeface="Cambria Math" panose="02040503050406030204" pitchFamily="18" charset="0"/>
                        </a:rPr>
                        <m:t>+</m:t>
                      </m:r>
                      <m:r>
                        <a:rPr lang="en-US" b="0" i="1" smtClean="0">
                          <a:latin typeface="Cambria Math" panose="02040503050406030204" pitchFamily="18" charset="0"/>
                        </a:rPr>
                        <m:t>𝐷</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f>
                            <m:fPr>
                              <m:ctrlPr>
                                <a:rPr lang="en-US" b="0" i="1" smtClean="0">
                                  <a:latin typeface="Cambria Math" panose="02040503050406030204" pitchFamily="18" charset="0"/>
                                </a:rPr>
                              </m:ctrlPr>
                            </m:fPr>
                            <m:num>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𝜋</m:t>
                                      </m:r>
                                    </m:e>
                                  </m:d>
                                </m:e>
                                <m:sup>
                                  <m:r>
                                    <a:rPr lang="en-US" b="0" i="1" smtClean="0">
                                      <a:latin typeface="Cambria Math" panose="02040503050406030204" pitchFamily="18" charset="0"/>
                                    </a:rPr>
                                    <m:t>2</m:t>
                                  </m:r>
                                </m:sup>
                              </m:sSup>
                            </m:num>
                            <m:den>
                              <m:r>
                                <a:rPr lang="en-US" b="0" i="1" smtClean="0">
                                  <a:latin typeface="Cambria Math" panose="02040503050406030204" pitchFamily="18" charset="0"/>
                                </a:rPr>
                                <m:t>𝐸</m:t>
                              </m:r>
                            </m:den>
                          </m:f>
                        </m:sup>
                      </m:sSup>
                      <m:r>
                        <a:rPr lang="en-US" b="0" i="1" smtClean="0">
                          <a:latin typeface="Cambria Math" panose="02040503050406030204" pitchFamily="18" charset="0"/>
                        </a:rPr>
                        <m:t>+</m:t>
                      </m:r>
                      <m:r>
                        <a:rPr lang="en-US" b="1" i="1" smtClean="0">
                          <a:latin typeface="Cambria Math" panose="02040503050406030204" pitchFamily="18" charset="0"/>
                        </a:rPr>
                        <m:t>𝒃</m:t>
                      </m:r>
                      <m:r>
                        <a:rPr lang="en-US" b="0" i="1" smtClean="0">
                          <a:latin typeface="Cambria Math" panose="02040503050406030204" pitchFamily="18" charset="0"/>
                        </a:rPr>
                        <m:t>(</m:t>
                      </m:r>
                      <m:r>
                        <a:rPr lang="en-US" i="1">
                          <a:latin typeface="Cambria Math" panose="02040503050406030204" pitchFamily="18" charset="0"/>
                        </a:rPr>
                        <m:t>1+2</m:t>
                      </m:r>
                      <m:nary>
                        <m:naryPr>
                          <m:chr m:val="∑"/>
                          <m:subHide m:val="on"/>
                          <m:supHide m:val="on"/>
                          <m:ctrlPr>
                            <a:rPr lang="en-US" i="1">
                              <a:latin typeface="Cambria Math" panose="02040503050406030204" pitchFamily="18" charset="0"/>
                            </a:rPr>
                          </m:ctrlPr>
                        </m:naryPr>
                        <m:sub/>
                        <m:sup/>
                        <m:e>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b="0" i="1">
                                      <a:latin typeface="Cambria Math" panose="02040503050406030204" pitchFamily="18" charset="0"/>
                                    </a:rPr>
                                    <m:t>𝑣</m:t>
                                  </m:r>
                                </m:e>
                                <m:sub>
                                  <m:r>
                                    <a:rPr lang="en-US" b="0" i="1">
                                      <a:latin typeface="Cambria Math" panose="02040503050406030204" pitchFamily="18" charset="0"/>
                                    </a:rPr>
                                    <m:t>𝑛</m:t>
                                  </m:r>
                                </m:sub>
                                <m:sup>
                                  <m:r>
                                    <a:rPr lang="en-US" b="0" i="1">
                                      <a:latin typeface="Cambria Math" panose="02040503050406030204" pitchFamily="18" charset="0"/>
                                    </a:rPr>
                                    <m:t>𝑡</m:t>
                                  </m:r>
                                </m:sup>
                              </m:sSubSup>
                            </m:e>
                          </m:d>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b="0" i="1">
                                      <a:latin typeface="Cambria Math" panose="02040503050406030204" pitchFamily="18" charset="0"/>
                                    </a:rPr>
                                    <m:t>𝑣</m:t>
                                  </m:r>
                                </m:e>
                                <m:sub>
                                  <m:r>
                                    <a:rPr lang="en-US" b="0" i="1">
                                      <a:latin typeface="Cambria Math" panose="02040503050406030204" pitchFamily="18" charset="0"/>
                                    </a:rPr>
                                    <m:t>𝑛</m:t>
                                  </m:r>
                                </m:sub>
                                <m:sup>
                                  <m:r>
                                    <a:rPr lang="en-US" b="0" i="1">
                                      <a:latin typeface="Cambria Math" panose="02040503050406030204" pitchFamily="18" charset="0"/>
                                    </a:rPr>
                                    <m:t>𝑎</m:t>
                                  </m:r>
                                </m:sup>
                              </m:sSubSup>
                            </m:e>
                          </m:d>
                          <m:r>
                            <m:rPr>
                              <m:sty m:val="p"/>
                            </m:rPr>
                            <a:rPr lang="en-US">
                              <a:latin typeface="Cambria Math" panose="02040503050406030204" pitchFamily="18" charset="0"/>
                            </a:rPr>
                            <m:t>cos</m:t>
                          </m:r>
                          <m:r>
                            <a:rPr lang="en-US" i="1">
                              <a:latin typeface="Cambria Math" panose="02040503050406030204" pitchFamily="18" charset="0"/>
                            </a:rPr>
                            <m:t>⁡(</m:t>
                          </m:r>
                          <m:r>
                            <a:rPr lang="en-US" i="1">
                              <a:latin typeface="Cambria Math" panose="02040503050406030204" pitchFamily="18" charset="0"/>
                            </a:rPr>
                            <m:t>𝑛</m:t>
                          </m:r>
                          <m:r>
                            <m:rPr>
                              <m:sty m:val="p"/>
                            </m:rPr>
                            <a:rPr lang="en-US">
                              <a:latin typeface="Cambria Math" panose="02040503050406030204" pitchFamily="18" charset="0"/>
                            </a:rPr>
                            <m:t>Δ</m:t>
                          </m:r>
                          <m:r>
                            <a:rPr lang="en-US" i="1">
                              <a:latin typeface="Cambria Math" panose="02040503050406030204" pitchFamily="18" charset="0"/>
                            </a:rPr>
                            <m:t>𝜙</m:t>
                          </m:r>
                          <m:r>
                            <a:rPr lang="en-US" i="1">
                              <a:latin typeface="Cambria Math" panose="02040503050406030204" pitchFamily="18" charset="0"/>
                            </a:rPr>
                            <m:t>))</m:t>
                          </m:r>
                        </m:e>
                      </m:nary>
                    </m:oMath>
                  </m:oMathPara>
                </a14:m>
                <a:endParaRPr lang="en-US" dirty="0"/>
              </a:p>
            </p:txBody>
          </p:sp>
        </mc:Choice>
        <mc:Fallback xmlns="">
          <p:sp>
            <p:nvSpPr>
              <p:cNvPr id="11" name="TextBox 10">
                <a:extLst>
                  <a:ext uri="{FF2B5EF4-FFF2-40B4-BE49-F238E27FC236}">
                    <a16:creationId xmlns:a16="http://schemas.microsoft.com/office/drawing/2014/main" id="{63A6C228-6C6B-3247-B626-401779289DAD}"/>
                  </a:ext>
                </a:extLst>
              </p:cNvPr>
              <p:cNvSpPr txBox="1">
                <a:spLocks noRot="1" noChangeAspect="1" noMove="1" noResize="1" noEditPoints="1" noAdjustHandles="1" noChangeArrowheads="1" noChangeShapeType="1" noTextEdit="1"/>
              </p:cNvSpPr>
              <p:nvPr/>
            </p:nvSpPr>
            <p:spPr>
              <a:xfrm>
                <a:off x="2862224" y="4502531"/>
                <a:ext cx="6760440" cy="777264"/>
              </a:xfrm>
              <a:prstGeom prst="rect">
                <a:avLst/>
              </a:prstGeom>
              <a:blipFill>
                <a:blip r:embed="rId8"/>
                <a:stretch>
                  <a:fillRect t="-119355" b="-167742"/>
                </a:stretch>
              </a:blipFill>
            </p:spPr>
            <p:txBody>
              <a:bodyPr/>
              <a:lstStyle/>
              <a:p>
                <a:r>
                  <a:rPr lang="en-US">
                    <a:noFill/>
                  </a:rPr>
                  <a:t> </a:t>
                </a:r>
              </a:p>
            </p:txBody>
          </p:sp>
        </mc:Fallback>
      </mc:AlternateContent>
    </p:spTree>
    <p:extLst>
      <p:ext uri="{BB962C8B-B14F-4D97-AF65-F5344CB8AC3E}">
        <p14:creationId xmlns:p14="http://schemas.microsoft.com/office/powerpoint/2010/main" val="29533951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collage of images of a curved line&#10;&#10;Description automatically generated">
            <a:extLst>
              <a:ext uri="{FF2B5EF4-FFF2-40B4-BE49-F238E27FC236}">
                <a16:creationId xmlns:a16="http://schemas.microsoft.com/office/drawing/2014/main" id="{0E533392-84BD-3264-DF0F-6BC9EBF926D0}"/>
              </a:ext>
            </a:extLst>
          </p:cNvPr>
          <p:cNvPicPr>
            <a:picLocks noChangeAspect="1"/>
          </p:cNvPicPr>
          <p:nvPr/>
        </p:nvPicPr>
        <p:blipFill>
          <a:blip r:embed="rId3"/>
          <a:stretch>
            <a:fillRect/>
          </a:stretch>
        </p:blipFill>
        <p:spPr>
          <a:xfrm>
            <a:off x="4159469" y="3297841"/>
            <a:ext cx="7014341" cy="2877678"/>
          </a:xfrm>
          <a:prstGeom prst="rect">
            <a:avLst/>
          </a:prstGeom>
        </p:spPr>
      </p:pic>
      <p:pic>
        <p:nvPicPr>
          <p:cNvPr id="21" name="Picture 20">
            <a:extLst>
              <a:ext uri="{FF2B5EF4-FFF2-40B4-BE49-F238E27FC236}">
                <a16:creationId xmlns:a16="http://schemas.microsoft.com/office/drawing/2014/main" id="{460AFF19-0F1D-A293-8D80-8CF92DAA0703}"/>
              </a:ext>
            </a:extLst>
          </p:cNvPr>
          <p:cNvPicPr>
            <a:picLocks noChangeAspect="1"/>
          </p:cNvPicPr>
          <p:nvPr/>
        </p:nvPicPr>
        <p:blipFill>
          <a:blip r:embed="rId4"/>
          <a:srcRect l="673" t="11253"/>
          <a:stretch/>
        </p:blipFill>
        <p:spPr>
          <a:xfrm>
            <a:off x="4776951" y="6153449"/>
            <a:ext cx="6459899" cy="392542"/>
          </a:xfrm>
          <a:prstGeom prst="rect">
            <a:avLst/>
          </a:prstGeom>
        </p:spPr>
      </p:pic>
      <p:sp>
        <p:nvSpPr>
          <p:cNvPr id="2" name="Title 1">
            <a:extLst>
              <a:ext uri="{FF2B5EF4-FFF2-40B4-BE49-F238E27FC236}">
                <a16:creationId xmlns:a16="http://schemas.microsoft.com/office/drawing/2014/main" id="{A06F091A-AF70-0F45-8880-79F91B309010}"/>
              </a:ext>
            </a:extLst>
          </p:cNvPr>
          <p:cNvSpPr>
            <a:spLocks noGrp="1"/>
          </p:cNvSpPr>
          <p:nvPr>
            <p:ph type="title"/>
          </p:nvPr>
        </p:nvSpPr>
        <p:spPr/>
        <p:txBody>
          <a:bodyPr/>
          <a:lstStyle/>
          <a:p>
            <a:r>
              <a:rPr lang="en-US"/>
              <a:t>Underlying Event – Flow </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1F94AD57-8E65-4A48-A870-67BF218FBBE3}"/>
                  </a:ext>
                </a:extLst>
              </p:cNvPr>
              <p:cNvSpPr>
                <a:spLocks noGrp="1"/>
              </p:cNvSpPr>
              <p:nvPr>
                <p:ph idx="1"/>
              </p:nvPr>
            </p:nvSpPr>
            <p:spPr>
              <a:xfrm>
                <a:off x="6857" y="2898602"/>
                <a:ext cx="4312895" cy="3581400"/>
              </a:xfrm>
            </p:spPr>
            <p: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𝑛</m:t>
                        </m:r>
                      </m:sub>
                    </m:sSub>
                  </m:oMath>
                </a14:m>
                <a:r>
                  <a:rPr lang="en-US" dirty="0"/>
                  <a:t> terms quantify background shape, come from previous PHENIX analyses </a:t>
                </a:r>
              </a:p>
              <a:p>
                <a:pPr lvl="1"/>
                <a:endParaRPr lang="en-US" dirty="0"/>
              </a:p>
              <a:p>
                <a:endParaRPr lang="en-US" dirty="0"/>
              </a:p>
              <a:p>
                <a:pPr marL="0" indent="0">
                  <a:buNone/>
                </a:pPr>
                <a:endParaRPr lang="en-US" dirty="0"/>
              </a:p>
            </p:txBody>
          </p:sp>
        </mc:Choice>
        <mc:Fallback>
          <p:sp>
            <p:nvSpPr>
              <p:cNvPr id="3" name="Content Placeholder 2">
                <a:extLst>
                  <a:ext uri="{FF2B5EF4-FFF2-40B4-BE49-F238E27FC236}">
                    <a16:creationId xmlns:a16="http://schemas.microsoft.com/office/drawing/2014/main" id="{1F94AD57-8E65-4A48-A870-67BF218FBBE3}"/>
                  </a:ext>
                </a:extLst>
              </p:cNvPr>
              <p:cNvSpPr>
                <a:spLocks noGrp="1" noRot="1" noChangeAspect="1" noMove="1" noResize="1" noEditPoints="1" noAdjustHandles="1" noChangeArrowheads="1" noChangeShapeType="1" noTextEdit="1"/>
              </p:cNvSpPr>
              <p:nvPr>
                <p:ph idx="1"/>
              </p:nvPr>
            </p:nvSpPr>
            <p:spPr>
              <a:xfrm>
                <a:off x="6857" y="2898602"/>
                <a:ext cx="4312895" cy="3581400"/>
              </a:xfrm>
              <a:blipFill>
                <a:blip r:embed="rId5"/>
                <a:stretch>
                  <a:fillRect l="-2639" t="-2827"/>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FDB70140-4184-394B-B40A-30ECFB733237}"/>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C4465EFB-52F2-6D4A-B8B2-09448DE538D9}"/>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DC04DB0F-E868-8140-8509-CE9D8264E439}"/>
              </a:ext>
            </a:extLst>
          </p:cNvPr>
          <p:cNvSpPr>
            <a:spLocks noGrp="1"/>
          </p:cNvSpPr>
          <p:nvPr>
            <p:ph type="sldNum" sz="quarter" idx="12"/>
          </p:nvPr>
        </p:nvSpPr>
        <p:spPr/>
        <p:txBody>
          <a:bodyPr/>
          <a:lstStyle/>
          <a:p>
            <a:fld id="{69E57DC2-970A-4B3E-BB1C-7A09969E49DF}" type="slidenum">
              <a:rPr lang="en-US" smtClean="0"/>
              <a:t>25</a:t>
            </a:fld>
            <a:endParaRPr lang="en-US"/>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94DF2D1-F0DA-4041-B95C-213C54948E19}"/>
                  </a:ext>
                </a:extLst>
              </p:cNvPr>
              <p:cNvSpPr txBox="1"/>
              <p:nvPr/>
            </p:nvSpPr>
            <p:spPr>
              <a:xfrm>
                <a:off x="0" y="1503067"/>
                <a:ext cx="6290930" cy="104323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latin typeface="Cambria Math" panose="02040503050406030204" pitchFamily="18" charset="0"/>
                            </a:rPr>
                          </m:ctrlPr>
                        </m:fPr>
                        <m:num>
                          <m:r>
                            <a:rPr lang="en-US" sz="2800" i="1">
                              <a:latin typeface="Cambria Math" panose="02040503050406030204" pitchFamily="18" charset="0"/>
                            </a:rPr>
                            <m:t>𝑑𝑁</m:t>
                          </m:r>
                        </m:num>
                        <m:den>
                          <m:r>
                            <a:rPr lang="en-US" sz="2800" i="1">
                              <a:latin typeface="Cambria Math" panose="02040503050406030204" pitchFamily="18" charset="0"/>
                            </a:rPr>
                            <m:t>𝑑</m:t>
                          </m:r>
                          <m:r>
                            <m:rPr>
                              <m:sty m:val="p"/>
                            </m:rPr>
                            <a:rPr lang="en-US" sz="2800">
                              <a:latin typeface="Cambria Math" panose="02040503050406030204" pitchFamily="18" charset="0"/>
                            </a:rPr>
                            <m:t>Δ</m:t>
                          </m:r>
                          <m:r>
                            <a:rPr lang="en-US" sz="2800" i="1">
                              <a:latin typeface="Cambria Math" panose="02040503050406030204" pitchFamily="18" charset="0"/>
                            </a:rPr>
                            <m:t>𝜙</m:t>
                          </m:r>
                        </m:den>
                      </m:f>
                      <m:r>
                        <a:rPr lang="en-US" sz="2800" i="1">
                          <a:latin typeface="Cambria Math" panose="02040503050406030204" pitchFamily="18" charset="0"/>
                        </a:rPr>
                        <m:t>=</m:t>
                      </m:r>
                      <m:r>
                        <a:rPr lang="en-US" sz="2800" b="0" i="1" smtClean="0">
                          <a:latin typeface="Cambria Math" panose="02040503050406030204" pitchFamily="18" charset="0"/>
                        </a:rPr>
                        <m:t>𝑏</m:t>
                      </m:r>
                      <m:r>
                        <a:rPr lang="en-US" sz="2800" i="1">
                          <a:latin typeface="Cambria Math" panose="02040503050406030204" pitchFamily="18" charset="0"/>
                        </a:rPr>
                        <m:t>(1+2</m:t>
                      </m:r>
                      <m:nary>
                        <m:naryPr>
                          <m:chr m:val="∑"/>
                          <m:subHide m:val="on"/>
                          <m:supHide m:val="on"/>
                          <m:ctrlPr>
                            <a:rPr lang="en-US" sz="2800" i="1">
                              <a:latin typeface="Cambria Math" panose="02040503050406030204" pitchFamily="18" charset="0"/>
                            </a:rPr>
                          </m:ctrlPr>
                        </m:naryPr>
                        <m:sub/>
                        <m:sup/>
                        <m:e>
                          <m:d>
                            <m:dPr>
                              <m:begChr m:val="⟨"/>
                              <m:endChr m:val="⟩"/>
                              <m:ctrlPr>
                                <a:rPr lang="en-US" sz="2800" b="1" i="1">
                                  <a:latin typeface="Cambria Math" panose="02040503050406030204" pitchFamily="18" charset="0"/>
                                </a:rPr>
                              </m:ctrlPr>
                            </m:dPr>
                            <m:e>
                              <m:sSubSup>
                                <m:sSubSupPr>
                                  <m:ctrlPr>
                                    <a:rPr lang="en-US" sz="2800" b="1" i="1">
                                      <a:latin typeface="Cambria Math" panose="02040503050406030204" pitchFamily="18" charset="0"/>
                                    </a:rPr>
                                  </m:ctrlPr>
                                </m:sSubSupPr>
                                <m:e>
                                  <m:r>
                                    <a:rPr lang="en-US" sz="2800" b="1" i="1">
                                      <a:latin typeface="Cambria Math" panose="02040503050406030204" pitchFamily="18" charset="0"/>
                                    </a:rPr>
                                    <m:t>𝒗</m:t>
                                  </m:r>
                                </m:e>
                                <m:sub>
                                  <m:r>
                                    <a:rPr lang="en-US" sz="2800" b="1" i="1">
                                      <a:latin typeface="Cambria Math" panose="02040503050406030204" pitchFamily="18" charset="0"/>
                                    </a:rPr>
                                    <m:t>𝒏</m:t>
                                  </m:r>
                                </m:sub>
                                <m:sup>
                                  <m:r>
                                    <a:rPr lang="en-US" sz="2800" b="1" i="1">
                                      <a:latin typeface="Cambria Math" panose="02040503050406030204" pitchFamily="18" charset="0"/>
                                    </a:rPr>
                                    <m:t>𝒕</m:t>
                                  </m:r>
                                </m:sup>
                              </m:sSubSup>
                            </m:e>
                          </m:d>
                          <m:d>
                            <m:dPr>
                              <m:begChr m:val="⟨"/>
                              <m:endChr m:val="⟩"/>
                              <m:ctrlPr>
                                <a:rPr lang="en-US" sz="2800" b="1" i="1">
                                  <a:latin typeface="Cambria Math" panose="02040503050406030204" pitchFamily="18" charset="0"/>
                                </a:rPr>
                              </m:ctrlPr>
                            </m:dPr>
                            <m:e>
                              <m:sSubSup>
                                <m:sSubSupPr>
                                  <m:ctrlPr>
                                    <a:rPr lang="en-US" sz="2800" b="1" i="1">
                                      <a:latin typeface="Cambria Math" panose="02040503050406030204" pitchFamily="18" charset="0"/>
                                    </a:rPr>
                                  </m:ctrlPr>
                                </m:sSubSupPr>
                                <m:e>
                                  <m:r>
                                    <a:rPr lang="en-US" sz="2800" b="1" i="1">
                                      <a:latin typeface="Cambria Math" panose="02040503050406030204" pitchFamily="18" charset="0"/>
                                    </a:rPr>
                                    <m:t>𝒗</m:t>
                                  </m:r>
                                </m:e>
                                <m:sub>
                                  <m:r>
                                    <a:rPr lang="en-US" sz="2800" b="1" i="1">
                                      <a:latin typeface="Cambria Math" panose="02040503050406030204" pitchFamily="18" charset="0"/>
                                    </a:rPr>
                                    <m:t>𝒏</m:t>
                                  </m:r>
                                </m:sub>
                                <m:sup>
                                  <m:r>
                                    <a:rPr lang="en-US" sz="2800" b="1" i="1">
                                      <a:latin typeface="Cambria Math" panose="02040503050406030204" pitchFamily="18" charset="0"/>
                                    </a:rPr>
                                    <m:t>𝒂</m:t>
                                  </m:r>
                                </m:sup>
                              </m:sSubSup>
                            </m:e>
                          </m:d>
                          <m:r>
                            <m:rPr>
                              <m:sty m:val="p"/>
                            </m:rPr>
                            <a:rPr lang="en-US" sz="2800">
                              <a:latin typeface="Cambria Math" panose="02040503050406030204" pitchFamily="18" charset="0"/>
                            </a:rPr>
                            <m:t>cos</m:t>
                          </m:r>
                          <m:r>
                            <a:rPr lang="en-US" sz="2800" i="1">
                              <a:latin typeface="Cambria Math" panose="02040503050406030204" pitchFamily="18" charset="0"/>
                            </a:rPr>
                            <m:t>⁡(</m:t>
                          </m:r>
                          <m:r>
                            <a:rPr lang="en-US" sz="2800" b="0" i="1" smtClean="0">
                              <a:latin typeface="Cambria Math" panose="02040503050406030204" pitchFamily="18" charset="0"/>
                            </a:rPr>
                            <m:t>𝑛</m:t>
                          </m:r>
                          <m:r>
                            <m:rPr>
                              <m:sty m:val="p"/>
                            </m:rPr>
                            <a:rPr lang="en-US" sz="2800">
                              <a:latin typeface="Cambria Math" panose="02040503050406030204" pitchFamily="18" charset="0"/>
                            </a:rPr>
                            <m:t>Δ</m:t>
                          </m:r>
                          <m:r>
                            <a:rPr lang="en-US" sz="2800" i="1">
                              <a:latin typeface="Cambria Math" panose="02040503050406030204" pitchFamily="18" charset="0"/>
                            </a:rPr>
                            <m:t>𝜙</m:t>
                          </m:r>
                          <m:r>
                            <a:rPr lang="en-US" sz="2800" i="1">
                              <a:latin typeface="Cambria Math" panose="02040503050406030204" pitchFamily="18" charset="0"/>
                            </a:rPr>
                            <m:t>))</m:t>
                          </m:r>
                        </m:e>
                      </m:nary>
                      <m:r>
                        <a:rPr lang="en-US" sz="2800" i="1">
                          <a:latin typeface="Cambria Math" panose="02040503050406030204" pitchFamily="18" charset="0"/>
                        </a:rPr>
                        <m:t> </m:t>
                      </m:r>
                    </m:oMath>
                  </m:oMathPara>
                </a14:m>
                <a:endParaRPr lang="en-US" sz="2800" dirty="0"/>
              </a:p>
            </p:txBody>
          </p:sp>
        </mc:Choice>
        <mc:Fallback xmlns="">
          <p:sp>
            <p:nvSpPr>
              <p:cNvPr id="8" name="TextBox 7">
                <a:extLst>
                  <a:ext uri="{FF2B5EF4-FFF2-40B4-BE49-F238E27FC236}">
                    <a16:creationId xmlns:a16="http://schemas.microsoft.com/office/drawing/2014/main" id="{E94DF2D1-F0DA-4041-B95C-213C54948E19}"/>
                  </a:ext>
                </a:extLst>
              </p:cNvPr>
              <p:cNvSpPr txBox="1">
                <a:spLocks noRot="1" noChangeAspect="1" noMove="1" noResize="1" noEditPoints="1" noAdjustHandles="1" noChangeArrowheads="1" noChangeShapeType="1" noTextEdit="1"/>
              </p:cNvSpPr>
              <p:nvPr/>
            </p:nvSpPr>
            <p:spPr>
              <a:xfrm>
                <a:off x="0" y="1503067"/>
                <a:ext cx="6290930" cy="1043234"/>
              </a:xfrm>
              <a:prstGeom prst="rect">
                <a:avLst/>
              </a:prstGeom>
              <a:blipFill>
                <a:blip r:embed="rId6"/>
                <a:stretch>
                  <a:fillRect t="-145783" b="-202410"/>
                </a:stretch>
              </a:blipFill>
            </p:spPr>
            <p:txBody>
              <a:bodyPr/>
              <a:lstStyle/>
              <a:p>
                <a:r>
                  <a:rPr lang="en-US">
                    <a:noFill/>
                  </a:rPr>
                  <a:t> </a:t>
                </a:r>
              </a:p>
            </p:txBody>
          </p:sp>
        </mc:Fallback>
      </mc:AlternateContent>
      <p:pic>
        <p:nvPicPr>
          <p:cNvPr id="11" name="Picture 10" descr="A graph of a graph of a number of numbers&#10;&#10;Description automatically generated with medium confidence">
            <a:extLst>
              <a:ext uri="{FF2B5EF4-FFF2-40B4-BE49-F238E27FC236}">
                <a16:creationId xmlns:a16="http://schemas.microsoft.com/office/drawing/2014/main" id="{F8761167-D876-D30D-5FD9-ACEA5E1D364E}"/>
              </a:ext>
            </a:extLst>
          </p:cNvPr>
          <p:cNvPicPr>
            <a:picLocks noChangeAspect="1"/>
          </p:cNvPicPr>
          <p:nvPr/>
        </p:nvPicPr>
        <p:blipFill>
          <a:blip r:embed="rId7"/>
          <a:srcRect b="28437"/>
          <a:stretch/>
        </p:blipFill>
        <p:spPr>
          <a:xfrm>
            <a:off x="7540594" y="8223"/>
            <a:ext cx="4644549" cy="2952691"/>
          </a:xfrm>
          <a:prstGeom prst="rect">
            <a:avLst/>
          </a:prstGeom>
        </p:spPr>
      </p:pic>
      <p:pic>
        <p:nvPicPr>
          <p:cNvPr id="13" name="Picture 12">
            <a:extLst>
              <a:ext uri="{FF2B5EF4-FFF2-40B4-BE49-F238E27FC236}">
                <a16:creationId xmlns:a16="http://schemas.microsoft.com/office/drawing/2014/main" id="{C90AA951-5148-10F5-515D-E165BDDAEDB6}"/>
              </a:ext>
            </a:extLst>
          </p:cNvPr>
          <p:cNvPicPr>
            <a:picLocks noChangeAspect="1"/>
          </p:cNvPicPr>
          <p:nvPr/>
        </p:nvPicPr>
        <p:blipFill>
          <a:blip r:embed="rId8"/>
          <a:srcRect t="9209"/>
          <a:stretch/>
        </p:blipFill>
        <p:spPr>
          <a:xfrm>
            <a:off x="8170817" y="2895600"/>
            <a:ext cx="4021183" cy="392542"/>
          </a:xfrm>
          <a:prstGeom prst="rect">
            <a:avLst/>
          </a:prstGeom>
        </p:spPr>
      </p:pic>
      <p:sp>
        <p:nvSpPr>
          <p:cNvPr id="14" name="TextBox 13">
            <a:extLst>
              <a:ext uri="{FF2B5EF4-FFF2-40B4-BE49-F238E27FC236}">
                <a16:creationId xmlns:a16="http://schemas.microsoft.com/office/drawing/2014/main" id="{34ECCBED-CF62-7421-A61C-8CAADE0A0439}"/>
              </a:ext>
            </a:extLst>
          </p:cNvPr>
          <p:cNvSpPr txBox="1"/>
          <p:nvPr/>
        </p:nvSpPr>
        <p:spPr>
          <a:xfrm>
            <a:off x="8291508" y="293449"/>
            <a:ext cx="3142720" cy="369332"/>
          </a:xfrm>
          <a:prstGeom prst="rect">
            <a:avLst/>
          </a:prstGeom>
          <a:noFill/>
        </p:spPr>
        <p:txBody>
          <a:bodyPr wrap="none" rtlCol="0">
            <a:spAutoFit/>
          </a:bodyPr>
          <a:lstStyle/>
          <a:p>
            <a:r>
              <a:rPr lang="en-US" i="1" dirty="0">
                <a:hlinkClick r:id="rId9"/>
              </a:rPr>
              <a:t>Phys. </a:t>
            </a:r>
            <a:r>
              <a:rPr lang="en-US" i="1" dirty="0">
                <a:hlinkClick r:id="rId10"/>
              </a:rPr>
              <a:t>Rev</a:t>
            </a:r>
            <a:r>
              <a:rPr lang="en-US" i="1" dirty="0">
                <a:hlinkClick r:id="rId9"/>
              </a:rPr>
              <a:t>. Lett. 105, 142301</a:t>
            </a:r>
            <a:endParaRPr lang="en-US" i="1" dirty="0"/>
          </a:p>
        </p:txBody>
      </p:sp>
      <p:sp>
        <p:nvSpPr>
          <p:cNvPr id="19" name="TextBox 18">
            <a:extLst>
              <a:ext uri="{FF2B5EF4-FFF2-40B4-BE49-F238E27FC236}">
                <a16:creationId xmlns:a16="http://schemas.microsoft.com/office/drawing/2014/main" id="{9859B626-33B5-613F-ADAF-81264A71CACC}"/>
              </a:ext>
            </a:extLst>
          </p:cNvPr>
          <p:cNvSpPr txBox="1"/>
          <p:nvPr/>
        </p:nvSpPr>
        <p:spPr>
          <a:xfrm>
            <a:off x="5257800" y="2969137"/>
            <a:ext cx="2732351" cy="369332"/>
          </a:xfrm>
          <a:prstGeom prst="rect">
            <a:avLst/>
          </a:prstGeom>
          <a:noFill/>
        </p:spPr>
        <p:txBody>
          <a:bodyPr wrap="none" rtlCol="0">
            <a:spAutoFit/>
          </a:bodyPr>
          <a:lstStyle/>
          <a:p>
            <a:r>
              <a:rPr lang="en-US" i="1" dirty="0">
                <a:hlinkClick r:id="rId11"/>
              </a:rPr>
              <a:t>Phys. Rev. C 99, 054903</a:t>
            </a:r>
            <a:endParaRPr lang="en-US" i="1" dirty="0"/>
          </a:p>
        </p:txBody>
      </p:sp>
    </p:spTree>
    <p:extLst>
      <p:ext uri="{BB962C8B-B14F-4D97-AF65-F5344CB8AC3E}">
        <p14:creationId xmlns:p14="http://schemas.microsoft.com/office/powerpoint/2010/main" val="23280998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F44C-6ED4-D248-8DC2-C945BB82636F}"/>
              </a:ext>
            </a:extLst>
          </p:cNvPr>
          <p:cNvSpPr>
            <a:spLocks noGrp="1"/>
          </p:cNvSpPr>
          <p:nvPr>
            <p:ph type="title"/>
          </p:nvPr>
        </p:nvSpPr>
        <p:spPr/>
        <p:txBody>
          <a:bodyPr/>
          <a:lstStyle/>
          <a:p>
            <a:r>
              <a:rPr lang="en-US" dirty="0"/>
              <a:t>Improved Background Subtraction</a:t>
            </a:r>
          </a:p>
        </p:txBody>
      </p:sp>
      <p:sp>
        <p:nvSpPr>
          <p:cNvPr id="4" name="Date Placeholder 3">
            <a:extLst>
              <a:ext uri="{FF2B5EF4-FFF2-40B4-BE49-F238E27FC236}">
                <a16:creationId xmlns:a16="http://schemas.microsoft.com/office/drawing/2014/main" id="{A485AEA8-93E5-4E4B-A6A4-661407D2694D}"/>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8F97E7F9-493F-A44F-8FEF-3B6BCDD24B5E}"/>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4A42D5C0-B4A0-7147-9715-42C5353BF9C9}"/>
              </a:ext>
            </a:extLst>
          </p:cNvPr>
          <p:cNvSpPr>
            <a:spLocks noGrp="1"/>
          </p:cNvSpPr>
          <p:nvPr>
            <p:ph type="sldNum" sz="quarter" idx="12"/>
          </p:nvPr>
        </p:nvSpPr>
        <p:spPr/>
        <p:txBody>
          <a:bodyPr/>
          <a:lstStyle/>
          <a:p>
            <a:fld id="{FC6CE333-7460-624F-ADDC-36B1F472F890}" type="slidenum">
              <a:rPr lang="en-US" smtClean="0"/>
              <a:t>26</a:t>
            </a:fld>
            <a:endParaRPr lang="en-US"/>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BBA155A6-DC45-E840-B48F-866DE4525F9F}"/>
                  </a:ext>
                </a:extLst>
              </p:cNvPr>
              <p:cNvSpPr txBox="1">
                <a:spLocks/>
              </p:cNvSpPr>
              <p:nvPr/>
            </p:nvSpPr>
            <p:spPr>
              <a:xfrm>
                <a:off x="0" y="5333829"/>
                <a:ext cx="11737437" cy="3581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New results (right) from data from 2014, 3.3x more trigger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𝜋</m:t>
                        </m:r>
                      </m:e>
                      <m:sup>
                        <m:r>
                          <a:rPr lang="en-US" b="0" i="1" smtClean="0">
                            <a:latin typeface="Cambria Math" panose="02040503050406030204" pitchFamily="18" charset="0"/>
                          </a:rPr>
                          <m:t>0</m:t>
                        </m:r>
                      </m:sup>
                    </m:sSup>
                  </m:oMath>
                </a14:m>
                <a:r>
                  <a:rPr lang="en-US" dirty="0"/>
                  <a:t>’s</a:t>
                </a:r>
              </a:p>
              <a:p>
                <a:r>
                  <a:rPr lang="en-US" dirty="0"/>
                  <a:t>v</a:t>
                </a:r>
                <a:r>
                  <a:rPr lang="en-US" baseline="-25000" dirty="0"/>
                  <a:t>2</a:t>
                </a:r>
                <a:r>
                  <a:rPr lang="en-US" dirty="0"/>
                  <a:t> ,v</a:t>
                </a:r>
                <a:r>
                  <a:rPr lang="en-US" baseline="-25000" dirty="0"/>
                  <a:t>3</a:t>
                </a:r>
                <a:r>
                  <a:rPr lang="en-US" dirty="0"/>
                  <a:t> ,and v</a:t>
                </a:r>
                <a:r>
                  <a:rPr lang="en-US" baseline="-25000" dirty="0"/>
                  <a:t>4</a:t>
                </a:r>
                <a:r>
                  <a:rPr lang="en-US" dirty="0"/>
                  <a:t> subtracted in new results </a:t>
                </a:r>
                <a14:m>
                  <m:oMath xmlns:m="http://schemas.openxmlformats.org/officeDocument/2006/math">
                    <m:r>
                      <a:rPr lang="en-US" i="1" smtClean="0">
                        <a:latin typeface="Cambria Math" panose="02040503050406030204" pitchFamily="18" charset="0"/>
                      </a:rPr>
                      <m:t>→</m:t>
                    </m:r>
                  </m:oMath>
                </a14:m>
                <a:r>
                  <a:rPr lang="en-US" dirty="0"/>
                  <a:t> flow contamination removed</a:t>
                </a:r>
              </a:p>
              <a:p>
                <a:endParaRPr lang="en-US" dirty="0"/>
              </a:p>
            </p:txBody>
          </p:sp>
        </mc:Choice>
        <mc:Fallback xmlns="">
          <p:sp>
            <p:nvSpPr>
              <p:cNvPr id="7" name="Content Placeholder 2">
                <a:extLst>
                  <a:ext uri="{FF2B5EF4-FFF2-40B4-BE49-F238E27FC236}">
                    <a16:creationId xmlns:a16="http://schemas.microsoft.com/office/drawing/2014/main" id="{BBA155A6-DC45-E840-B48F-866DE4525F9F}"/>
                  </a:ext>
                </a:extLst>
              </p:cNvPr>
              <p:cNvSpPr txBox="1">
                <a:spLocks noRot="1" noChangeAspect="1" noMove="1" noResize="1" noEditPoints="1" noAdjustHandles="1" noChangeArrowheads="1" noChangeShapeType="1" noTextEdit="1"/>
              </p:cNvSpPr>
              <p:nvPr/>
            </p:nvSpPr>
            <p:spPr>
              <a:xfrm>
                <a:off x="0" y="5333829"/>
                <a:ext cx="11737437" cy="3581400"/>
              </a:xfrm>
              <a:prstGeom prst="rect">
                <a:avLst/>
              </a:prstGeom>
              <a:blipFill>
                <a:blip r:embed="rId2"/>
                <a:stretch>
                  <a:fillRect l="-973" t="-3191"/>
                </a:stretch>
              </a:blipFill>
            </p:spPr>
            <p:txBody>
              <a:bodyPr/>
              <a:lstStyle/>
              <a:p>
                <a:r>
                  <a:rPr lang="en-US">
                    <a:noFill/>
                  </a:rPr>
                  <a:t> </a:t>
                </a:r>
              </a:p>
            </p:txBody>
          </p:sp>
        </mc:Fallback>
      </mc:AlternateContent>
      <p:grpSp>
        <p:nvGrpSpPr>
          <p:cNvPr id="8" name="Group 7">
            <a:extLst>
              <a:ext uri="{FF2B5EF4-FFF2-40B4-BE49-F238E27FC236}">
                <a16:creationId xmlns:a16="http://schemas.microsoft.com/office/drawing/2014/main" id="{5672FBE7-8D07-7042-9D48-9B8A67210965}"/>
              </a:ext>
            </a:extLst>
          </p:cNvPr>
          <p:cNvGrpSpPr/>
          <p:nvPr/>
        </p:nvGrpSpPr>
        <p:grpSpPr>
          <a:xfrm>
            <a:off x="280526" y="1630414"/>
            <a:ext cx="5027223" cy="3292372"/>
            <a:chOff x="4678480" y="1417638"/>
            <a:chExt cx="4282640" cy="2804738"/>
          </a:xfrm>
        </p:grpSpPr>
        <p:grpSp>
          <p:nvGrpSpPr>
            <p:cNvPr id="9" name="Group 8">
              <a:extLst>
                <a:ext uri="{FF2B5EF4-FFF2-40B4-BE49-F238E27FC236}">
                  <a16:creationId xmlns:a16="http://schemas.microsoft.com/office/drawing/2014/main" id="{2EC538F0-5F19-3549-8D93-46231714E123}"/>
                </a:ext>
              </a:extLst>
            </p:cNvPr>
            <p:cNvGrpSpPr/>
            <p:nvPr/>
          </p:nvGrpSpPr>
          <p:grpSpPr>
            <a:xfrm>
              <a:off x="4678481" y="1417638"/>
              <a:ext cx="4282639" cy="2667152"/>
              <a:chOff x="4678481" y="1417638"/>
              <a:chExt cx="4282639" cy="2667152"/>
            </a:xfrm>
          </p:grpSpPr>
          <p:grpSp>
            <p:nvGrpSpPr>
              <p:cNvPr id="11" name="Group 10">
                <a:extLst>
                  <a:ext uri="{FF2B5EF4-FFF2-40B4-BE49-F238E27FC236}">
                    <a16:creationId xmlns:a16="http://schemas.microsoft.com/office/drawing/2014/main" id="{E293D94B-B900-6F46-9851-0323D127CB5B}"/>
                  </a:ext>
                </a:extLst>
              </p:cNvPr>
              <p:cNvGrpSpPr/>
              <p:nvPr/>
            </p:nvGrpSpPr>
            <p:grpSpPr>
              <a:xfrm>
                <a:off x="4678481" y="1417638"/>
                <a:ext cx="4282639" cy="2667152"/>
                <a:chOff x="1996068" y="387199"/>
                <a:chExt cx="4282639" cy="2667152"/>
              </a:xfrm>
            </p:grpSpPr>
            <p:grpSp>
              <p:nvGrpSpPr>
                <p:cNvPr id="13" name="Group 12">
                  <a:extLst>
                    <a:ext uri="{FF2B5EF4-FFF2-40B4-BE49-F238E27FC236}">
                      <a16:creationId xmlns:a16="http://schemas.microsoft.com/office/drawing/2014/main" id="{5A278A98-4635-8944-B6AC-DEBA372DEB9A}"/>
                    </a:ext>
                  </a:extLst>
                </p:cNvPr>
                <p:cNvGrpSpPr/>
                <p:nvPr/>
              </p:nvGrpSpPr>
              <p:grpSpPr>
                <a:xfrm>
                  <a:off x="1996068" y="707715"/>
                  <a:ext cx="4282639" cy="2346636"/>
                  <a:chOff x="2027818" y="707715"/>
                  <a:chExt cx="4282639" cy="2346636"/>
                </a:xfrm>
              </p:grpSpPr>
              <p:pic>
                <p:nvPicPr>
                  <p:cNvPr id="15" name="Picture 14">
                    <a:extLst>
                      <a:ext uri="{FF2B5EF4-FFF2-40B4-BE49-F238E27FC236}">
                        <a16:creationId xmlns:a16="http://schemas.microsoft.com/office/drawing/2014/main" id="{13FC8F8C-A15D-2D46-A238-5B5F2B934D23}"/>
                      </a:ext>
                    </a:extLst>
                  </p:cNvPr>
                  <p:cNvPicPr>
                    <a:picLocks noChangeAspect="1"/>
                  </p:cNvPicPr>
                  <p:nvPr/>
                </p:nvPicPr>
                <p:blipFill rotWithShape="1">
                  <a:blip r:embed="rId3"/>
                  <a:srcRect l="6106" t="811" r="44604" b="56169"/>
                  <a:stretch/>
                </p:blipFill>
                <p:spPr>
                  <a:xfrm>
                    <a:off x="2027818" y="707715"/>
                    <a:ext cx="4282639" cy="2346636"/>
                  </a:xfrm>
                  <a:prstGeom prst="rect">
                    <a:avLst/>
                  </a:prstGeom>
                </p:spPr>
              </p:pic>
              <p:pic>
                <p:nvPicPr>
                  <p:cNvPr id="16" name="Picture 15">
                    <a:extLst>
                      <a:ext uri="{FF2B5EF4-FFF2-40B4-BE49-F238E27FC236}">
                        <a16:creationId xmlns:a16="http://schemas.microsoft.com/office/drawing/2014/main" id="{26104D15-1832-FE4F-A154-C3CFCA354A32}"/>
                      </a:ext>
                    </a:extLst>
                  </p:cNvPr>
                  <p:cNvPicPr>
                    <a:picLocks noChangeAspect="1"/>
                  </p:cNvPicPr>
                  <p:nvPr/>
                </p:nvPicPr>
                <p:blipFill>
                  <a:blip r:embed="rId4"/>
                  <a:stretch>
                    <a:fillRect/>
                  </a:stretch>
                </p:blipFill>
                <p:spPr>
                  <a:xfrm>
                    <a:off x="4552767" y="827281"/>
                    <a:ext cx="1431027" cy="450582"/>
                  </a:xfrm>
                  <a:prstGeom prst="rect">
                    <a:avLst/>
                  </a:prstGeom>
                </p:spPr>
              </p:pic>
            </p:grpSp>
            <p:sp>
              <p:nvSpPr>
                <p:cNvPr id="14" name="Rectangle 13">
                  <a:extLst>
                    <a:ext uri="{FF2B5EF4-FFF2-40B4-BE49-F238E27FC236}">
                      <a16:creationId xmlns:a16="http://schemas.microsoft.com/office/drawing/2014/main" id="{80F1D63D-52DF-9141-84D9-957A2197622E}"/>
                    </a:ext>
                  </a:extLst>
                </p:cNvPr>
                <p:cNvSpPr/>
                <p:nvPr/>
              </p:nvSpPr>
              <p:spPr>
                <a:xfrm>
                  <a:off x="3169063" y="387199"/>
                  <a:ext cx="2347117" cy="369332"/>
                </a:xfrm>
                <a:prstGeom prst="rect">
                  <a:avLst/>
                </a:prstGeom>
              </p:spPr>
              <p:txBody>
                <a:bodyPr wrap="none">
                  <a:spAutoFit/>
                </a:bodyPr>
                <a:lstStyle/>
                <a:p>
                  <a:r>
                    <a:rPr lang="en-US" dirty="0"/>
                    <a:t>PRL 104 252301 (2010)</a:t>
                  </a:r>
                </a:p>
              </p:txBody>
            </p:sp>
          </p:grpSp>
          <p:sp>
            <p:nvSpPr>
              <p:cNvPr id="12" name="Rectangle 11">
                <a:extLst>
                  <a:ext uri="{FF2B5EF4-FFF2-40B4-BE49-F238E27FC236}">
                    <a16:creationId xmlns:a16="http://schemas.microsoft.com/office/drawing/2014/main" id="{BB858358-4CB9-6941-BAE4-BB2CAAE59EB2}"/>
                  </a:ext>
                </a:extLst>
              </p:cNvPr>
              <p:cNvSpPr/>
              <p:nvPr/>
            </p:nvSpPr>
            <p:spPr>
              <a:xfrm>
                <a:off x="8519332" y="2110811"/>
                <a:ext cx="230250" cy="17546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194EF625-43B9-A94D-98DF-B529119DF5CF}"/>
                </a:ext>
              </a:extLst>
            </p:cNvPr>
            <p:cNvSpPr/>
            <p:nvPr/>
          </p:nvSpPr>
          <p:spPr>
            <a:xfrm>
              <a:off x="4678480" y="4024417"/>
              <a:ext cx="377613" cy="19795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83175F60-BECB-5745-B7F9-E4094533E2F5}"/>
              </a:ext>
            </a:extLst>
          </p:cNvPr>
          <p:cNvSpPr txBox="1"/>
          <p:nvPr/>
        </p:nvSpPr>
        <p:spPr>
          <a:xfrm>
            <a:off x="2088320" y="1203007"/>
            <a:ext cx="1893467" cy="584775"/>
          </a:xfrm>
          <a:prstGeom prst="rect">
            <a:avLst/>
          </a:prstGeom>
          <a:noFill/>
          <a:ln>
            <a:noFill/>
          </a:ln>
        </p:spPr>
        <p:txBody>
          <a:bodyPr wrap="none" rtlCol="0">
            <a:spAutoFit/>
          </a:bodyPr>
          <a:lstStyle/>
          <a:p>
            <a:r>
              <a:rPr lang="en-US" sz="3200" dirty="0">
                <a:ln>
                  <a:solidFill>
                    <a:sysClr val="windowText" lastClr="000000"/>
                  </a:solidFill>
                </a:ln>
                <a:solidFill>
                  <a:sysClr val="windowText" lastClr="000000"/>
                </a:solidFill>
              </a:rPr>
              <a:t>Previous </a:t>
            </a:r>
          </a:p>
        </p:txBody>
      </p:sp>
      <p:sp>
        <p:nvSpPr>
          <p:cNvPr id="19" name="TextBox 18">
            <a:extLst>
              <a:ext uri="{FF2B5EF4-FFF2-40B4-BE49-F238E27FC236}">
                <a16:creationId xmlns:a16="http://schemas.microsoft.com/office/drawing/2014/main" id="{59D716F8-E304-3F49-B9CB-81B4F3098C42}"/>
              </a:ext>
            </a:extLst>
          </p:cNvPr>
          <p:cNvSpPr txBox="1"/>
          <p:nvPr/>
        </p:nvSpPr>
        <p:spPr>
          <a:xfrm>
            <a:off x="8610600" y="1223962"/>
            <a:ext cx="932691" cy="584775"/>
          </a:xfrm>
          <a:prstGeom prst="rect">
            <a:avLst/>
          </a:prstGeom>
          <a:noFill/>
        </p:spPr>
        <p:txBody>
          <a:bodyPr wrap="none" rtlCol="0">
            <a:spAutoFit/>
          </a:bodyPr>
          <a:lstStyle/>
          <a:p>
            <a:r>
              <a:rPr lang="en-US" sz="3200" dirty="0">
                <a:solidFill>
                  <a:srgbClr val="FF0000"/>
                </a:solidFill>
              </a:rPr>
              <a:t>New</a:t>
            </a:r>
          </a:p>
        </p:txBody>
      </p:sp>
      <p:pic>
        <p:nvPicPr>
          <p:cNvPr id="20" name="Picture 19">
            <a:extLst>
              <a:ext uri="{FF2B5EF4-FFF2-40B4-BE49-F238E27FC236}">
                <a16:creationId xmlns:a16="http://schemas.microsoft.com/office/drawing/2014/main" id="{F9902C62-4177-214F-B057-22D449DB55BB}"/>
              </a:ext>
            </a:extLst>
          </p:cNvPr>
          <p:cNvPicPr>
            <a:picLocks noChangeAspect="1"/>
          </p:cNvPicPr>
          <p:nvPr/>
        </p:nvPicPr>
        <p:blipFill>
          <a:blip r:embed="rId5"/>
          <a:stretch>
            <a:fillRect/>
          </a:stretch>
        </p:blipFill>
        <p:spPr>
          <a:xfrm rot="5400000">
            <a:off x="7134756" y="934460"/>
            <a:ext cx="3640363" cy="5134542"/>
          </a:xfrm>
          <a:prstGeom prst="rect">
            <a:avLst/>
          </a:prstGeom>
        </p:spPr>
      </p:pic>
    </p:spTree>
    <p:extLst>
      <p:ext uri="{BB962C8B-B14F-4D97-AF65-F5344CB8AC3E}">
        <p14:creationId xmlns:p14="http://schemas.microsoft.com/office/powerpoint/2010/main" val="20776185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D5BF498-1C27-9747-B326-7C7C48DA4936}"/>
                  </a:ext>
                </a:extLst>
              </p:cNvPr>
              <p:cNvSpPr>
                <a:spLocks noGrp="1"/>
              </p:cNvSpPr>
              <p:nvPr>
                <p:ph type="title"/>
              </p:nvPr>
            </p:nvSpPr>
            <p:spPr/>
            <p:txBody>
              <a:bodyPr/>
              <a:lstStyle/>
              <a:p>
                <a:r>
                  <a:rPr lang="en-US" dirty="0"/>
                  <a:t>Jet Modification: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𝐴𝐴</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r>
                      <a:rPr lang="en-US" b="0" i="1" smtClean="0">
                        <a:latin typeface="Cambria Math" panose="02040503050406030204" pitchFamily="18" charset="0"/>
                      </a:rPr>
                      <m:t>)</m:t>
                    </m:r>
                  </m:oMath>
                </a14:m>
                <a:endParaRPr lang="en-US" dirty="0"/>
              </a:p>
            </p:txBody>
          </p:sp>
        </mc:Choice>
        <mc:Fallback xmlns="">
          <p:sp>
            <p:nvSpPr>
              <p:cNvPr id="2" name="Title 1">
                <a:extLst>
                  <a:ext uri="{FF2B5EF4-FFF2-40B4-BE49-F238E27FC236}">
                    <a16:creationId xmlns:a16="http://schemas.microsoft.com/office/drawing/2014/main" id="{5D5BF498-1C27-9747-B326-7C7C48DA4936}"/>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251EEB14-0212-EA4C-BC76-ED449B3F8E5E}"/>
              </a:ext>
            </a:extLst>
          </p:cNvPr>
          <p:cNvSpPr>
            <a:spLocks noGrp="1"/>
          </p:cNvSpPr>
          <p:nvPr>
            <p:ph idx="1"/>
          </p:nvPr>
        </p:nvSpPr>
        <p:spPr>
          <a:xfrm>
            <a:off x="0" y="1338000"/>
            <a:ext cx="5677785" cy="4351338"/>
          </a:xfrm>
        </p:spPr>
        <p:txBody>
          <a:bodyPr/>
          <a:lstStyle/>
          <a:p>
            <a:endParaRPr lang="en-US" b="0" dirty="0"/>
          </a:p>
        </p:txBody>
      </p:sp>
      <p:sp>
        <p:nvSpPr>
          <p:cNvPr id="4" name="Date Placeholder 3">
            <a:extLst>
              <a:ext uri="{FF2B5EF4-FFF2-40B4-BE49-F238E27FC236}">
                <a16:creationId xmlns:a16="http://schemas.microsoft.com/office/drawing/2014/main" id="{B9BA531A-759C-034C-AF63-48611BA9A215}"/>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5C1F6B68-EF91-A942-B0E8-26045DAEBA36}"/>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D3AAAC55-9127-A94D-90EB-B8816555ACFE}"/>
              </a:ext>
            </a:extLst>
          </p:cNvPr>
          <p:cNvSpPr>
            <a:spLocks noGrp="1"/>
          </p:cNvSpPr>
          <p:nvPr>
            <p:ph type="sldNum" sz="quarter" idx="12"/>
          </p:nvPr>
        </p:nvSpPr>
        <p:spPr/>
        <p:txBody>
          <a:bodyPr/>
          <a:lstStyle/>
          <a:p>
            <a:fld id="{FC6CE333-7460-624F-ADDC-36B1F472F890}" type="slidenum">
              <a:rPr lang="en-US" smtClean="0"/>
              <a:t>27</a:t>
            </a:fld>
            <a:endParaRPr lang="en-US"/>
          </a:p>
        </p:txBody>
      </p:sp>
      <p:pic>
        <p:nvPicPr>
          <p:cNvPr id="8" name="Picture 7">
            <a:extLst>
              <a:ext uri="{FF2B5EF4-FFF2-40B4-BE49-F238E27FC236}">
                <a16:creationId xmlns:a16="http://schemas.microsoft.com/office/drawing/2014/main" id="{C77742AC-DD0F-0E4A-96A0-F15F219EB997}"/>
              </a:ext>
            </a:extLst>
          </p:cNvPr>
          <p:cNvPicPr>
            <a:picLocks noChangeAspect="1"/>
          </p:cNvPicPr>
          <p:nvPr/>
        </p:nvPicPr>
        <p:blipFill>
          <a:blip r:embed="rId4"/>
          <a:stretch>
            <a:fillRect/>
          </a:stretch>
        </p:blipFill>
        <p:spPr>
          <a:xfrm rot="5400000">
            <a:off x="6204201" y="261491"/>
            <a:ext cx="4611554" cy="6504357"/>
          </a:xfrm>
          <a:prstGeom prst="rect">
            <a:avLst/>
          </a:prstGeom>
        </p:spPr>
      </p:pic>
    </p:spTree>
    <p:extLst>
      <p:ext uri="{BB962C8B-B14F-4D97-AF65-F5344CB8AC3E}">
        <p14:creationId xmlns:p14="http://schemas.microsoft.com/office/powerpoint/2010/main" val="418606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B07EB9-55EF-982B-79D6-8CEB361D3E78}"/>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9932B3BC-8715-D93C-B8A9-F30E2C6CA310}"/>
                  </a:ext>
                </a:extLst>
              </p:cNvPr>
              <p:cNvSpPr>
                <a:spLocks noGrp="1"/>
              </p:cNvSpPr>
              <p:nvPr>
                <p:ph type="title"/>
              </p:nvPr>
            </p:nvSpPr>
            <p:spPr/>
            <p:txBody>
              <a:bodyPr/>
              <a:lstStyle/>
              <a:p>
                <a:r>
                  <a:rPr lang="en-US" dirty="0"/>
                  <a:t>Jet Modification: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𝐴𝐴</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r>
                      <a:rPr lang="en-US" b="0" i="1" smtClean="0">
                        <a:latin typeface="Cambria Math" panose="02040503050406030204" pitchFamily="18" charset="0"/>
                      </a:rPr>
                      <m:t>)</m:t>
                    </m:r>
                  </m:oMath>
                </a14:m>
                <a:endParaRPr lang="en-US" dirty="0"/>
              </a:p>
            </p:txBody>
          </p:sp>
        </mc:Choice>
        <mc:Fallback xmlns="">
          <p:sp>
            <p:nvSpPr>
              <p:cNvPr id="2" name="Title 1">
                <a:extLst>
                  <a:ext uri="{FF2B5EF4-FFF2-40B4-BE49-F238E27FC236}">
                    <a16:creationId xmlns:a16="http://schemas.microsoft.com/office/drawing/2014/main" id="{9932B3BC-8715-D93C-B8A9-F30E2C6CA310}"/>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C8CEDD1-C901-0C23-35BA-E612C43EFBEA}"/>
                  </a:ext>
                </a:extLst>
              </p:cNvPr>
              <p:cNvSpPr>
                <a:spLocks noGrp="1"/>
              </p:cNvSpPr>
              <p:nvPr>
                <p:ph idx="1"/>
              </p:nvPr>
            </p:nvSpPr>
            <p:spPr>
              <a:xfrm>
                <a:off x="0" y="1338000"/>
                <a:ext cx="5677785" cy="4351338"/>
              </a:xfrm>
            </p:spPr>
            <p:txBody>
              <a:bodyPr/>
              <a:lstStyle/>
              <a:p>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𝐼</m:t>
                        </m:r>
                      </m:e>
                      <m:sub>
                        <m:r>
                          <a:rPr lang="en-US" b="0" i="1" dirty="0" smtClean="0">
                            <a:latin typeface="Cambria Math" panose="02040503050406030204" pitchFamily="18" charset="0"/>
                          </a:rPr>
                          <m:t>𝐴𝐴</m:t>
                        </m:r>
                      </m:sub>
                    </m:sSub>
                    <m:r>
                      <a:rPr lang="en-US" b="0" i="1" dirty="0" smtClean="0">
                        <a:latin typeface="Cambria Math" panose="02040503050406030204" pitchFamily="18" charset="0"/>
                      </a:rPr>
                      <m:t>=</m:t>
                    </m:r>
                    <m:f>
                      <m:fPr>
                        <m:ctrlPr>
                          <a:rPr lang="en-US" b="0" i="1" dirty="0" smtClean="0">
                            <a:latin typeface="Cambria Math" panose="02040503050406030204" pitchFamily="18" charset="0"/>
                          </a:rPr>
                        </m:ctrlPr>
                      </m:fPr>
                      <m:num>
                        <m:sSubSup>
                          <m:sSubSupPr>
                            <m:ctrlPr>
                              <a:rPr lang="en-US" b="0" i="1" dirty="0" smtClean="0">
                                <a:latin typeface="Cambria Math" panose="02040503050406030204" pitchFamily="18" charset="0"/>
                              </a:rPr>
                            </m:ctrlPr>
                          </m:sSubSupPr>
                          <m:e>
                            <m:r>
                              <a:rPr lang="en-US" b="0" i="1" dirty="0" smtClean="0">
                                <a:latin typeface="Cambria Math" panose="02040503050406030204" pitchFamily="18" charset="0"/>
                              </a:rPr>
                              <m:t>𝑌</m:t>
                            </m:r>
                          </m:e>
                          <m:sub>
                            <m:r>
                              <a:rPr lang="en-US" b="0" i="1" dirty="0" smtClean="0">
                                <a:latin typeface="Cambria Math" panose="02040503050406030204" pitchFamily="18" charset="0"/>
                              </a:rPr>
                              <m:t>𝐴𝐴</m:t>
                            </m:r>
                          </m:sub>
                          <m:sup>
                            <m:r>
                              <a:rPr lang="en-US" b="0" i="1" dirty="0" smtClean="0">
                                <a:latin typeface="Cambria Math" panose="02040503050406030204" pitchFamily="18" charset="0"/>
                              </a:rPr>
                              <m:t>𝐴𝑤𝑎𝑦</m:t>
                            </m:r>
                          </m:sup>
                        </m:sSubSup>
                      </m:num>
                      <m:den>
                        <m:sSubSup>
                          <m:sSubSupPr>
                            <m:ctrlPr>
                              <a:rPr lang="en-US" b="0" i="1" dirty="0" smtClean="0">
                                <a:latin typeface="Cambria Math" panose="02040503050406030204" pitchFamily="18" charset="0"/>
                              </a:rPr>
                            </m:ctrlPr>
                          </m:sSubSupPr>
                          <m:e>
                            <m:r>
                              <a:rPr lang="en-US" b="0" i="1" dirty="0" smtClean="0">
                                <a:latin typeface="Cambria Math" panose="02040503050406030204" pitchFamily="18" charset="0"/>
                              </a:rPr>
                              <m:t>𝑌</m:t>
                            </m:r>
                          </m:e>
                          <m:sub>
                            <m:r>
                              <a:rPr lang="en-US" b="0" i="1" dirty="0" smtClean="0">
                                <a:latin typeface="Cambria Math" panose="02040503050406030204" pitchFamily="18" charset="0"/>
                              </a:rPr>
                              <m:t>𝑝𝑝</m:t>
                            </m:r>
                          </m:sub>
                          <m:sup>
                            <m:r>
                              <a:rPr lang="en-US" b="0" i="1" dirty="0" smtClean="0">
                                <a:latin typeface="Cambria Math" panose="02040503050406030204" pitchFamily="18" charset="0"/>
                              </a:rPr>
                              <m:t>𝐴𝑤𝑎𝑦</m:t>
                            </m:r>
                          </m:sup>
                        </m:sSubSup>
                      </m:den>
                    </m:f>
                  </m:oMath>
                </a14:m>
                <a:r>
                  <a:rPr lang="en-US" dirty="0"/>
                  <a:t>, bread-and-butter 2PC measurement</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𝐴𝐴</m:t>
                        </m:r>
                      </m:sub>
                    </m:sSub>
                    <m:r>
                      <a:rPr lang="en-US" b="0" i="0" smtClean="0">
                        <a:latin typeface="Cambria Math" panose="02040503050406030204" pitchFamily="18" charset="0"/>
                      </a:rPr>
                      <m:t>=1→</m:t>
                    </m:r>
                  </m:oMath>
                </a14:m>
                <a:r>
                  <a:rPr lang="en-US" dirty="0"/>
                  <a:t> No modification</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𝐴𝐴</m:t>
                        </m:r>
                      </m:sub>
                    </m:sSub>
                    <m:r>
                      <a:rPr lang="en-US" b="0" i="1" smtClean="0">
                        <a:latin typeface="Cambria Math" panose="02040503050406030204" pitchFamily="18" charset="0"/>
                      </a:rPr>
                      <m:t>&lt;1→</m:t>
                    </m:r>
                  </m:oMath>
                </a14:m>
                <a:r>
                  <a:rPr lang="en-US" dirty="0"/>
                  <a:t> Suppresion</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𝐴𝐴</m:t>
                        </m:r>
                      </m:sub>
                    </m:sSub>
                    <m:r>
                      <a:rPr lang="en-US" b="0" i="1" smtClean="0">
                        <a:latin typeface="Cambria Math" panose="02040503050406030204" pitchFamily="18" charset="0"/>
                      </a:rPr>
                      <m:t>&gt;1→</m:t>
                    </m:r>
                  </m:oMath>
                </a14:m>
                <a:r>
                  <a:rPr lang="en-US" dirty="0"/>
                  <a:t> Enhancement</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𝐴𝐴</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𝐴𝐴</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𝑝𝑝</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𝐴𝐴</m:t>
                            </m:r>
                          </m:sub>
                        </m:sSub>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𝑧</m:t>
                                </m:r>
                              </m:e>
                              <m:sup>
                                <m:r>
                                  <a:rPr lang="en-US" b="0" i="1" smtClean="0">
                                    <a:latin typeface="Cambria Math" panose="02040503050406030204" pitchFamily="18" charset="0"/>
                                  </a:rPr>
                                  <m:t>′</m:t>
                                </m:r>
                              </m:sup>
                            </m:sSup>
                          </m:e>
                        </m:d>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𝑝𝑝</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𝑧</m:t>
                            </m:r>
                          </m:e>
                        </m:d>
                      </m:den>
                    </m:f>
                  </m:oMath>
                </a14:m>
                <a:endParaRPr lang="en-US" b="0" dirty="0"/>
              </a:p>
            </p:txBody>
          </p:sp>
        </mc:Choice>
        <mc:Fallback xmlns="">
          <p:sp>
            <p:nvSpPr>
              <p:cNvPr id="3" name="Content Placeholder 2">
                <a:extLst>
                  <a:ext uri="{FF2B5EF4-FFF2-40B4-BE49-F238E27FC236}">
                    <a16:creationId xmlns:a16="http://schemas.microsoft.com/office/drawing/2014/main" id="{3C8CEDD1-C901-0C23-35BA-E612C43EFBEA}"/>
                  </a:ext>
                </a:extLst>
              </p:cNvPr>
              <p:cNvSpPr>
                <a:spLocks noGrp="1" noRot="1" noChangeAspect="1" noMove="1" noResize="1" noEditPoints="1" noAdjustHandles="1" noChangeArrowheads="1" noChangeShapeType="1" noTextEdit="1"/>
              </p:cNvSpPr>
              <p:nvPr>
                <p:ph idx="1"/>
              </p:nvPr>
            </p:nvSpPr>
            <p:spPr>
              <a:xfrm>
                <a:off x="0" y="1338000"/>
                <a:ext cx="5677785" cy="4351338"/>
              </a:xfrm>
              <a:blipFill>
                <a:blip r:embed="rId4"/>
                <a:stretch>
                  <a:fillRect l="-2013" t="-583"/>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01787385-32E6-D0B3-9242-7349166C36B6}"/>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D426CDD4-E445-E6CB-920B-DD6956B36D4D}"/>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AF0404A6-9E7F-C61F-1C9E-7F455C2F99C1}"/>
              </a:ext>
            </a:extLst>
          </p:cNvPr>
          <p:cNvSpPr>
            <a:spLocks noGrp="1"/>
          </p:cNvSpPr>
          <p:nvPr>
            <p:ph type="sldNum" sz="quarter" idx="12"/>
          </p:nvPr>
        </p:nvSpPr>
        <p:spPr/>
        <p:txBody>
          <a:bodyPr/>
          <a:lstStyle/>
          <a:p>
            <a:fld id="{FC6CE333-7460-624F-ADDC-36B1F472F890}" type="slidenum">
              <a:rPr lang="en-US" smtClean="0"/>
              <a:t>28</a:t>
            </a:fld>
            <a:endParaRPr lang="en-US"/>
          </a:p>
        </p:txBody>
      </p:sp>
      <p:pic>
        <p:nvPicPr>
          <p:cNvPr id="8" name="Picture 7">
            <a:extLst>
              <a:ext uri="{FF2B5EF4-FFF2-40B4-BE49-F238E27FC236}">
                <a16:creationId xmlns:a16="http://schemas.microsoft.com/office/drawing/2014/main" id="{9E014BD8-7C41-26C1-392B-3444C747625C}"/>
              </a:ext>
            </a:extLst>
          </p:cNvPr>
          <p:cNvPicPr>
            <a:picLocks noChangeAspect="1"/>
          </p:cNvPicPr>
          <p:nvPr/>
        </p:nvPicPr>
        <p:blipFill>
          <a:blip r:embed="rId5"/>
          <a:stretch>
            <a:fillRect/>
          </a:stretch>
        </p:blipFill>
        <p:spPr>
          <a:xfrm rot="5400000">
            <a:off x="6204201" y="261491"/>
            <a:ext cx="4611554" cy="6504357"/>
          </a:xfrm>
          <a:prstGeom prst="rect">
            <a:avLst/>
          </a:prstGeom>
        </p:spPr>
      </p:pic>
      <mc:AlternateContent xmlns:mc="http://schemas.openxmlformats.org/markup-compatibility/2006" xmlns:a14="http://schemas.microsoft.com/office/drawing/2010/main">
        <mc:Choice Requires="a14">
          <p:sp>
            <p:nvSpPr>
              <p:cNvPr id="10" name="Freeform 9">
                <a:extLst>
                  <a:ext uri="{FF2B5EF4-FFF2-40B4-BE49-F238E27FC236}">
                    <a16:creationId xmlns:a16="http://schemas.microsoft.com/office/drawing/2014/main" id="{49BC81A6-F69A-38B2-125C-BA0B4B609A4F}"/>
                  </a:ext>
                </a:extLst>
              </p:cNvPr>
              <p:cNvSpPr/>
              <p:nvPr/>
            </p:nvSpPr>
            <p:spPr>
              <a:xfrm>
                <a:off x="8610600" y="2984154"/>
                <a:ext cx="3151557" cy="1325563"/>
              </a:xfrm>
              <a:custGeom>
                <a:avLst/>
                <a:gdLst>
                  <a:gd name="connsiteX0" fmla="*/ 0 w 2775398"/>
                  <a:gd name="connsiteY0" fmla="*/ 637505 h 644676"/>
                  <a:gd name="connsiteX1" fmla="*/ 96592 w 2775398"/>
                  <a:gd name="connsiteY1" fmla="*/ 637505 h 644676"/>
                  <a:gd name="connsiteX2" fmla="*/ 160986 w 2775398"/>
                  <a:gd name="connsiteY2" fmla="*/ 618186 h 644676"/>
                  <a:gd name="connsiteX3" fmla="*/ 193184 w 2775398"/>
                  <a:gd name="connsiteY3" fmla="*/ 611747 h 644676"/>
                  <a:gd name="connsiteX4" fmla="*/ 231820 w 2775398"/>
                  <a:gd name="connsiteY4" fmla="*/ 598868 h 644676"/>
                  <a:gd name="connsiteX5" fmla="*/ 283336 w 2775398"/>
                  <a:gd name="connsiteY5" fmla="*/ 585989 h 644676"/>
                  <a:gd name="connsiteX6" fmla="*/ 302654 w 2775398"/>
                  <a:gd name="connsiteY6" fmla="*/ 579550 h 644676"/>
                  <a:gd name="connsiteX7" fmla="*/ 328412 w 2775398"/>
                  <a:gd name="connsiteY7" fmla="*/ 573110 h 644676"/>
                  <a:gd name="connsiteX8" fmla="*/ 367048 w 2775398"/>
                  <a:gd name="connsiteY8" fmla="*/ 560231 h 644676"/>
                  <a:gd name="connsiteX9" fmla="*/ 392806 w 2775398"/>
                  <a:gd name="connsiteY9" fmla="*/ 553792 h 644676"/>
                  <a:gd name="connsiteX10" fmla="*/ 431443 w 2775398"/>
                  <a:gd name="connsiteY10" fmla="*/ 540913 h 644676"/>
                  <a:gd name="connsiteX11" fmla="*/ 450761 w 2775398"/>
                  <a:gd name="connsiteY11" fmla="*/ 528034 h 644676"/>
                  <a:gd name="connsiteX12" fmla="*/ 489398 w 2775398"/>
                  <a:gd name="connsiteY12" fmla="*/ 515155 h 644676"/>
                  <a:gd name="connsiteX13" fmla="*/ 547353 w 2775398"/>
                  <a:gd name="connsiteY13" fmla="*/ 495837 h 644676"/>
                  <a:gd name="connsiteX14" fmla="*/ 585989 w 2775398"/>
                  <a:gd name="connsiteY14" fmla="*/ 482958 h 644676"/>
                  <a:gd name="connsiteX15" fmla="*/ 605307 w 2775398"/>
                  <a:gd name="connsiteY15" fmla="*/ 476519 h 644676"/>
                  <a:gd name="connsiteX16" fmla="*/ 624626 w 2775398"/>
                  <a:gd name="connsiteY16" fmla="*/ 463640 h 644676"/>
                  <a:gd name="connsiteX17" fmla="*/ 643944 w 2775398"/>
                  <a:gd name="connsiteY17" fmla="*/ 457200 h 644676"/>
                  <a:gd name="connsiteX18" fmla="*/ 695460 w 2775398"/>
                  <a:gd name="connsiteY18" fmla="*/ 425003 h 644676"/>
                  <a:gd name="connsiteX19" fmla="*/ 759854 w 2775398"/>
                  <a:gd name="connsiteY19" fmla="*/ 412124 h 644676"/>
                  <a:gd name="connsiteX20" fmla="*/ 804930 w 2775398"/>
                  <a:gd name="connsiteY20" fmla="*/ 360609 h 644676"/>
                  <a:gd name="connsiteX21" fmla="*/ 824248 w 2775398"/>
                  <a:gd name="connsiteY21" fmla="*/ 341291 h 644676"/>
                  <a:gd name="connsiteX22" fmla="*/ 850006 w 2775398"/>
                  <a:gd name="connsiteY22" fmla="*/ 302654 h 644676"/>
                  <a:gd name="connsiteX23" fmla="*/ 875764 w 2775398"/>
                  <a:gd name="connsiteY23" fmla="*/ 289775 h 644676"/>
                  <a:gd name="connsiteX24" fmla="*/ 914400 w 2775398"/>
                  <a:gd name="connsiteY24" fmla="*/ 264017 h 644676"/>
                  <a:gd name="connsiteX25" fmla="*/ 946598 w 2775398"/>
                  <a:gd name="connsiteY25" fmla="*/ 231820 h 644676"/>
                  <a:gd name="connsiteX26" fmla="*/ 978795 w 2775398"/>
                  <a:gd name="connsiteY26" fmla="*/ 206062 h 644676"/>
                  <a:gd name="connsiteX27" fmla="*/ 1036750 w 2775398"/>
                  <a:gd name="connsiteY27" fmla="*/ 160986 h 644676"/>
                  <a:gd name="connsiteX28" fmla="*/ 1062507 w 2775398"/>
                  <a:gd name="connsiteY28" fmla="*/ 154547 h 644676"/>
                  <a:gd name="connsiteX29" fmla="*/ 1101144 w 2775398"/>
                  <a:gd name="connsiteY29" fmla="*/ 141668 h 644676"/>
                  <a:gd name="connsiteX30" fmla="*/ 1139781 w 2775398"/>
                  <a:gd name="connsiteY30" fmla="*/ 122350 h 644676"/>
                  <a:gd name="connsiteX31" fmla="*/ 1159099 w 2775398"/>
                  <a:gd name="connsiteY31" fmla="*/ 109471 h 644676"/>
                  <a:gd name="connsiteX32" fmla="*/ 1178417 w 2775398"/>
                  <a:gd name="connsiteY32" fmla="*/ 103031 h 644676"/>
                  <a:gd name="connsiteX33" fmla="*/ 1197736 w 2775398"/>
                  <a:gd name="connsiteY33" fmla="*/ 90153 h 644676"/>
                  <a:gd name="connsiteX34" fmla="*/ 1223493 w 2775398"/>
                  <a:gd name="connsiteY34" fmla="*/ 83713 h 644676"/>
                  <a:gd name="connsiteX35" fmla="*/ 1262130 w 2775398"/>
                  <a:gd name="connsiteY35" fmla="*/ 70834 h 644676"/>
                  <a:gd name="connsiteX36" fmla="*/ 1300767 w 2775398"/>
                  <a:gd name="connsiteY36" fmla="*/ 57955 h 644676"/>
                  <a:gd name="connsiteX37" fmla="*/ 1358722 w 2775398"/>
                  <a:gd name="connsiteY37" fmla="*/ 38637 h 644676"/>
                  <a:gd name="connsiteX38" fmla="*/ 1378040 w 2775398"/>
                  <a:gd name="connsiteY38" fmla="*/ 32198 h 644676"/>
                  <a:gd name="connsiteX39" fmla="*/ 1403798 w 2775398"/>
                  <a:gd name="connsiteY39" fmla="*/ 25758 h 644676"/>
                  <a:gd name="connsiteX40" fmla="*/ 1423116 w 2775398"/>
                  <a:gd name="connsiteY40" fmla="*/ 19319 h 644676"/>
                  <a:gd name="connsiteX41" fmla="*/ 1532586 w 2775398"/>
                  <a:gd name="connsiteY41" fmla="*/ 12879 h 644676"/>
                  <a:gd name="connsiteX42" fmla="*/ 1642057 w 2775398"/>
                  <a:gd name="connsiteY42" fmla="*/ 0 h 644676"/>
                  <a:gd name="connsiteX43" fmla="*/ 1725769 w 2775398"/>
                  <a:gd name="connsiteY43" fmla="*/ 6440 h 644676"/>
                  <a:gd name="connsiteX44" fmla="*/ 1764406 w 2775398"/>
                  <a:gd name="connsiteY44" fmla="*/ 19319 h 644676"/>
                  <a:gd name="connsiteX45" fmla="*/ 1783724 w 2775398"/>
                  <a:gd name="connsiteY45" fmla="*/ 32198 h 644676"/>
                  <a:gd name="connsiteX46" fmla="*/ 1815922 w 2775398"/>
                  <a:gd name="connsiteY46" fmla="*/ 38637 h 644676"/>
                  <a:gd name="connsiteX47" fmla="*/ 1854558 w 2775398"/>
                  <a:gd name="connsiteY47" fmla="*/ 64395 h 644676"/>
                  <a:gd name="connsiteX48" fmla="*/ 1867437 w 2775398"/>
                  <a:gd name="connsiteY48" fmla="*/ 83713 h 644676"/>
                  <a:gd name="connsiteX49" fmla="*/ 1925392 w 2775398"/>
                  <a:gd name="connsiteY49" fmla="*/ 115910 h 644676"/>
                  <a:gd name="connsiteX50" fmla="*/ 1944710 w 2775398"/>
                  <a:gd name="connsiteY50" fmla="*/ 128789 h 644676"/>
                  <a:gd name="connsiteX51" fmla="*/ 1964029 w 2775398"/>
                  <a:gd name="connsiteY51" fmla="*/ 135229 h 644676"/>
                  <a:gd name="connsiteX52" fmla="*/ 2021984 w 2775398"/>
                  <a:gd name="connsiteY52" fmla="*/ 167426 h 644676"/>
                  <a:gd name="connsiteX53" fmla="*/ 2054181 w 2775398"/>
                  <a:gd name="connsiteY53" fmla="*/ 199623 h 644676"/>
                  <a:gd name="connsiteX54" fmla="*/ 2067060 w 2775398"/>
                  <a:gd name="connsiteY54" fmla="*/ 218941 h 644676"/>
                  <a:gd name="connsiteX55" fmla="*/ 2086378 w 2775398"/>
                  <a:gd name="connsiteY55" fmla="*/ 231820 h 644676"/>
                  <a:gd name="connsiteX56" fmla="*/ 2144333 w 2775398"/>
                  <a:gd name="connsiteY56" fmla="*/ 283336 h 644676"/>
                  <a:gd name="connsiteX57" fmla="*/ 2163651 w 2775398"/>
                  <a:gd name="connsiteY57" fmla="*/ 289775 h 644676"/>
                  <a:gd name="connsiteX58" fmla="*/ 2195848 w 2775398"/>
                  <a:gd name="connsiteY58" fmla="*/ 315533 h 644676"/>
                  <a:gd name="connsiteX59" fmla="*/ 2215167 w 2775398"/>
                  <a:gd name="connsiteY59" fmla="*/ 334851 h 644676"/>
                  <a:gd name="connsiteX60" fmla="*/ 2273122 w 2775398"/>
                  <a:gd name="connsiteY60" fmla="*/ 367048 h 644676"/>
                  <a:gd name="connsiteX61" fmla="*/ 2311758 w 2775398"/>
                  <a:gd name="connsiteY61" fmla="*/ 392806 h 644676"/>
                  <a:gd name="connsiteX62" fmla="*/ 2331076 w 2775398"/>
                  <a:gd name="connsiteY62" fmla="*/ 412124 h 644676"/>
                  <a:gd name="connsiteX63" fmla="*/ 2369713 w 2775398"/>
                  <a:gd name="connsiteY63" fmla="*/ 437882 h 644676"/>
                  <a:gd name="connsiteX64" fmla="*/ 2389031 w 2775398"/>
                  <a:gd name="connsiteY64" fmla="*/ 450761 h 644676"/>
                  <a:gd name="connsiteX65" fmla="*/ 2421229 w 2775398"/>
                  <a:gd name="connsiteY65" fmla="*/ 482958 h 644676"/>
                  <a:gd name="connsiteX66" fmla="*/ 2440547 w 2775398"/>
                  <a:gd name="connsiteY66" fmla="*/ 502277 h 644676"/>
                  <a:gd name="connsiteX67" fmla="*/ 2504941 w 2775398"/>
                  <a:gd name="connsiteY67" fmla="*/ 521595 h 644676"/>
                  <a:gd name="connsiteX68" fmla="*/ 2543578 w 2775398"/>
                  <a:gd name="connsiteY68" fmla="*/ 534474 h 644676"/>
                  <a:gd name="connsiteX69" fmla="*/ 2562896 w 2775398"/>
                  <a:gd name="connsiteY69" fmla="*/ 547353 h 644676"/>
                  <a:gd name="connsiteX70" fmla="*/ 2601533 w 2775398"/>
                  <a:gd name="connsiteY70" fmla="*/ 560231 h 644676"/>
                  <a:gd name="connsiteX71" fmla="*/ 2640169 w 2775398"/>
                  <a:gd name="connsiteY71" fmla="*/ 573110 h 644676"/>
                  <a:gd name="connsiteX72" fmla="*/ 2698124 w 2775398"/>
                  <a:gd name="connsiteY72" fmla="*/ 592429 h 644676"/>
                  <a:gd name="connsiteX73" fmla="*/ 2717443 w 2775398"/>
                  <a:gd name="connsiteY73" fmla="*/ 598868 h 644676"/>
                  <a:gd name="connsiteX74" fmla="*/ 2736761 w 2775398"/>
                  <a:gd name="connsiteY74" fmla="*/ 605307 h 644676"/>
                  <a:gd name="connsiteX75" fmla="*/ 2775398 w 2775398"/>
                  <a:gd name="connsiteY75" fmla="*/ 605307 h 644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775398" h="644676">
                    <a:moveTo>
                      <a:pt x="0" y="637505"/>
                    </a:moveTo>
                    <a:cubicBezTo>
                      <a:pt x="48575" y="647219"/>
                      <a:pt x="30720" y="646915"/>
                      <a:pt x="96592" y="637505"/>
                    </a:cubicBezTo>
                    <a:cubicBezTo>
                      <a:pt x="134077" y="632150"/>
                      <a:pt x="116168" y="627149"/>
                      <a:pt x="160986" y="618186"/>
                    </a:cubicBezTo>
                    <a:cubicBezTo>
                      <a:pt x="171719" y="616040"/>
                      <a:pt x="182624" y="614627"/>
                      <a:pt x="193184" y="611747"/>
                    </a:cubicBezTo>
                    <a:cubicBezTo>
                      <a:pt x="206281" y="608175"/>
                      <a:pt x="218650" y="602161"/>
                      <a:pt x="231820" y="598868"/>
                    </a:cubicBezTo>
                    <a:cubicBezTo>
                      <a:pt x="248992" y="594575"/>
                      <a:pt x="266544" y="591586"/>
                      <a:pt x="283336" y="585989"/>
                    </a:cubicBezTo>
                    <a:cubicBezTo>
                      <a:pt x="289775" y="583843"/>
                      <a:pt x="296128" y="581415"/>
                      <a:pt x="302654" y="579550"/>
                    </a:cubicBezTo>
                    <a:cubicBezTo>
                      <a:pt x="311164" y="577119"/>
                      <a:pt x="319935" y="575653"/>
                      <a:pt x="328412" y="573110"/>
                    </a:cubicBezTo>
                    <a:cubicBezTo>
                      <a:pt x="341415" y="569209"/>
                      <a:pt x="353878" y="563523"/>
                      <a:pt x="367048" y="560231"/>
                    </a:cubicBezTo>
                    <a:cubicBezTo>
                      <a:pt x="375634" y="558085"/>
                      <a:pt x="384329" y="556335"/>
                      <a:pt x="392806" y="553792"/>
                    </a:cubicBezTo>
                    <a:cubicBezTo>
                      <a:pt x="405809" y="549891"/>
                      <a:pt x="420147" y="548444"/>
                      <a:pt x="431443" y="540913"/>
                    </a:cubicBezTo>
                    <a:cubicBezTo>
                      <a:pt x="437882" y="536620"/>
                      <a:pt x="443689" y="531177"/>
                      <a:pt x="450761" y="528034"/>
                    </a:cubicBezTo>
                    <a:cubicBezTo>
                      <a:pt x="463167" y="522520"/>
                      <a:pt x="476519" y="519448"/>
                      <a:pt x="489398" y="515155"/>
                    </a:cubicBezTo>
                    <a:lnTo>
                      <a:pt x="547353" y="495837"/>
                    </a:lnTo>
                    <a:lnTo>
                      <a:pt x="585989" y="482958"/>
                    </a:lnTo>
                    <a:lnTo>
                      <a:pt x="605307" y="476519"/>
                    </a:lnTo>
                    <a:cubicBezTo>
                      <a:pt x="611747" y="472226"/>
                      <a:pt x="617704" y="467101"/>
                      <a:pt x="624626" y="463640"/>
                    </a:cubicBezTo>
                    <a:cubicBezTo>
                      <a:pt x="630697" y="460604"/>
                      <a:pt x="638188" y="460797"/>
                      <a:pt x="643944" y="457200"/>
                    </a:cubicBezTo>
                    <a:cubicBezTo>
                      <a:pt x="681039" y="434016"/>
                      <a:pt x="663301" y="432424"/>
                      <a:pt x="695460" y="425003"/>
                    </a:cubicBezTo>
                    <a:cubicBezTo>
                      <a:pt x="716789" y="420081"/>
                      <a:pt x="759854" y="412124"/>
                      <a:pt x="759854" y="412124"/>
                    </a:cubicBezTo>
                    <a:cubicBezTo>
                      <a:pt x="814586" y="375638"/>
                      <a:pt x="729808" y="435731"/>
                      <a:pt x="804930" y="360609"/>
                    </a:cubicBezTo>
                    <a:cubicBezTo>
                      <a:pt x="811369" y="354170"/>
                      <a:pt x="818657" y="348479"/>
                      <a:pt x="824248" y="341291"/>
                    </a:cubicBezTo>
                    <a:cubicBezTo>
                      <a:pt x="833751" y="329073"/>
                      <a:pt x="836161" y="309576"/>
                      <a:pt x="850006" y="302654"/>
                    </a:cubicBezTo>
                    <a:cubicBezTo>
                      <a:pt x="858592" y="298361"/>
                      <a:pt x="867953" y="295355"/>
                      <a:pt x="875764" y="289775"/>
                    </a:cubicBezTo>
                    <a:cubicBezTo>
                      <a:pt x="917972" y="259627"/>
                      <a:pt x="872959" y="277832"/>
                      <a:pt x="914400" y="264017"/>
                    </a:cubicBezTo>
                    <a:cubicBezTo>
                      <a:pt x="948746" y="212499"/>
                      <a:pt x="903665" y="274753"/>
                      <a:pt x="946598" y="231820"/>
                    </a:cubicBezTo>
                    <a:cubicBezTo>
                      <a:pt x="975726" y="202692"/>
                      <a:pt x="941184" y="218600"/>
                      <a:pt x="978795" y="206062"/>
                    </a:cubicBezTo>
                    <a:cubicBezTo>
                      <a:pt x="993953" y="190904"/>
                      <a:pt x="1016211" y="166121"/>
                      <a:pt x="1036750" y="160986"/>
                    </a:cubicBezTo>
                    <a:cubicBezTo>
                      <a:pt x="1045336" y="158840"/>
                      <a:pt x="1054030" y="157090"/>
                      <a:pt x="1062507" y="154547"/>
                    </a:cubicBezTo>
                    <a:cubicBezTo>
                      <a:pt x="1075510" y="150646"/>
                      <a:pt x="1101144" y="141668"/>
                      <a:pt x="1101144" y="141668"/>
                    </a:cubicBezTo>
                    <a:cubicBezTo>
                      <a:pt x="1156506" y="104759"/>
                      <a:pt x="1086460" y="149010"/>
                      <a:pt x="1139781" y="122350"/>
                    </a:cubicBezTo>
                    <a:cubicBezTo>
                      <a:pt x="1146703" y="118889"/>
                      <a:pt x="1152177" y="112932"/>
                      <a:pt x="1159099" y="109471"/>
                    </a:cubicBezTo>
                    <a:cubicBezTo>
                      <a:pt x="1165170" y="106435"/>
                      <a:pt x="1172346" y="106066"/>
                      <a:pt x="1178417" y="103031"/>
                    </a:cubicBezTo>
                    <a:cubicBezTo>
                      <a:pt x="1185339" y="99570"/>
                      <a:pt x="1190622" y="93202"/>
                      <a:pt x="1197736" y="90153"/>
                    </a:cubicBezTo>
                    <a:cubicBezTo>
                      <a:pt x="1205870" y="86667"/>
                      <a:pt x="1215016" y="86256"/>
                      <a:pt x="1223493" y="83713"/>
                    </a:cubicBezTo>
                    <a:cubicBezTo>
                      <a:pt x="1236496" y="79812"/>
                      <a:pt x="1249251" y="75127"/>
                      <a:pt x="1262130" y="70834"/>
                    </a:cubicBezTo>
                    <a:lnTo>
                      <a:pt x="1300767" y="57955"/>
                    </a:lnTo>
                    <a:lnTo>
                      <a:pt x="1358722" y="38637"/>
                    </a:lnTo>
                    <a:cubicBezTo>
                      <a:pt x="1365161" y="36491"/>
                      <a:pt x="1371455" y="33844"/>
                      <a:pt x="1378040" y="32198"/>
                    </a:cubicBezTo>
                    <a:cubicBezTo>
                      <a:pt x="1386626" y="30051"/>
                      <a:pt x="1395288" y="28189"/>
                      <a:pt x="1403798" y="25758"/>
                    </a:cubicBezTo>
                    <a:cubicBezTo>
                      <a:pt x="1410324" y="23893"/>
                      <a:pt x="1416362" y="19994"/>
                      <a:pt x="1423116" y="19319"/>
                    </a:cubicBezTo>
                    <a:cubicBezTo>
                      <a:pt x="1459488" y="15682"/>
                      <a:pt x="1496096" y="15026"/>
                      <a:pt x="1532586" y="12879"/>
                    </a:cubicBezTo>
                    <a:cubicBezTo>
                      <a:pt x="1569422" y="6740"/>
                      <a:pt x="1603957" y="0"/>
                      <a:pt x="1642057" y="0"/>
                    </a:cubicBezTo>
                    <a:cubicBezTo>
                      <a:pt x="1670043" y="0"/>
                      <a:pt x="1697865" y="4293"/>
                      <a:pt x="1725769" y="6440"/>
                    </a:cubicBezTo>
                    <a:cubicBezTo>
                      <a:pt x="1738648" y="10733"/>
                      <a:pt x="1753110" y="11788"/>
                      <a:pt x="1764406" y="19319"/>
                    </a:cubicBezTo>
                    <a:cubicBezTo>
                      <a:pt x="1770845" y="23612"/>
                      <a:pt x="1776478" y="29481"/>
                      <a:pt x="1783724" y="32198"/>
                    </a:cubicBezTo>
                    <a:cubicBezTo>
                      <a:pt x="1793972" y="36041"/>
                      <a:pt x="1805189" y="36491"/>
                      <a:pt x="1815922" y="38637"/>
                    </a:cubicBezTo>
                    <a:cubicBezTo>
                      <a:pt x="1828801" y="47223"/>
                      <a:pt x="1845972" y="51516"/>
                      <a:pt x="1854558" y="64395"/>
                    </a:cubicBezTo>
                    <a:cubicBezTo>
                      <a:pt x="1858851" y="70834"/>
                      <a:pt x="1861613" y="78617"/>
                      <a:pt x="1867437" y="83713"/>
                    </a:cubicBezTo>
                    <a:cubicBezTo>
                      <a:pt x="1894690" y="107559"/>
                      <a:pt x="1898858" y="107066"/>
                      <a:pt x="1925392" y="115910"/>
                    </a:cubicBezTo>
                    <a:cubicBezTo>
                      <a:pt x="1931831" y="120203"/>
                      <a:pt x="1937788" y="125328"/>
                      <a:pt x="1944710" y="128789"/>
                    </a:cubicBezTo>
                    <a:cubicBezTo>
                      <a:pt x="1950781" y="131825"/>
                      <a:pt x="1958095" y="131932"/>
                      <a:pt x="1964029" y="135229"/>
                    </a:cubicBezTo>
                    <a:cubicBezTo>
                      <a:pt x="2030456" y="172133"/>
                      <a:pt x="1978270" y="152854"/>
                      <a:pt x="2021984" y="167426"/>
                    </a:cubicBezTo>
                    <a:cubicBezTo>
                      <a:pt x="2056322" y="218935"/>
                      <a:pt x="2011255" y="156698"/>
                      <a:pt x="2054181" y="199623"/>
                    </a:cubicBezTo>
                    <a:cubicBezTo>
                      <a:pt x="2059654" y="205095"/>
                      <a:pt x="2061588" y="213469"/>
                      <a:pt x="2067060" y="218941"/>
                    </a:cubicBezTo>
                    <a:cubicBezTo>
                      <a:pt x="2072532" y="224413"/>
                      <a:pt x="2080594" y="226678"/>
                      <a:pt x="2086378" y="231820"/>
                    </a:cubicBezTo>
                    <a:cubicBezTo>
                      <a:pt x="2108317" y="251321"/>
                      <a:pt x="2119281" y="270810"/>
                      <a:pt x="2144333" y="283336"/>
                    </a:cubicBezTo>
                    <a:cubicBezTo>
                      <a:pt x="2150404" y="286372"/>
                      <a:pt x="2157212" y="287629"/>
                      <a:pt x="2163651" y="289775"/>
                    </a:cubicBezTo>
                    <a:cubicBezTo>
                      <a:pt x="2192453" y="332977"/>
                      <a:pt x="2158525" y="290651"/>
                      <a:pt x="2195848" y="315533"/>
                    </a:cubicBezTo>
                    <a:cubicBezTo>
                      <a:pt x="2203425" y="320585"/>
                      <a:pt x="2207978" y="329260"/>
                      <a:pt x="2215167" y="334851"/>
                    </a:cubicBezTo>
                    <a:cubicBezTo>
                      <a:pt x="2248383" y="360685"/>
                      <a:pt x="2243973" y="357333"/>
                      <a:pt x="2273122" y="367048"/>
                    </a:cubicBezTo>
                    <a:cubicBezTo>
                      <a:pt x="2286001" y="375634"/>
                      <a:pt x="2300813" y="381861"/>
                      <a:pt x="2311758" y="392806"/>
                    </a:cubicBezTo>
                    <a:cubicBezTo>
                      <a:pt x="2318197" y="399245"/>
                      <a:pt x="2323888" y="406533"/>
                      <a:pt x="2331076" y="412124"/>
                    </a:cubicBezTo>
                    <a:cubicBezTo>
                      <a:pt x="2343294" y="421627"/>
                      <a:pt x="2356834" y="429296"/>
                      <a:pt x="2369713" y="437882"/>
                    </a:cubicBezTo>
                    <a:lnTo>
                      <a:pt x="2389031" y="450761"/>
                    </a:lnTo>
                    <a:cubicBezTo>
                      <a:pt x="2412644" y="486180"/>
                      <a:pt x="2389029" y="456124"/>
                      <a:pt x="2421229" y="482958"/>
                    </a:cubicBezTo>
                    <a:cubicBezTo>
                      <a:pt x="2428225" y="488788"/>
                      <a:pt x="2432586" y="497854"/>
                      <a:pt x="2440547" y="502277"/>
                    </a:cubicBezTo>
                    <a:cubicBezTo>
                      <a:pt x="2458355" y="512170"/>
                      <a:pt x="2485066" y="515632"/>
                      <a:pt x="2504941" y="521595"/>
                    </a:cubicBezTo>
                    <a:cubicBezTo>
                      <a:pt x="2517944" y="525496"/>
                      <a:pt x="2532282" y="526943"/>
                      <a:pt x="2543578" y="534474"/>
                    </a:cubicBezTo>
                    <a:cubicBezTo>
                      <a:pt x="2550017" y="538767"/>
                      <a:pt x="2555824" y="544210"/>
                      <a:pt x="2562896" y="547353"/>
                    </a:cubicBezTo>
                    <a:cubicBezTo>
                      <a:pt x="2575302" y="552866"/>
                      <a:pt x="2588654" y="555938"/>
                      <a:pt x="2601533" y="560231"/>
                    </a:cubicBezTo>
                    <a:lnTo>
                      <a:pt x="2640169" y="573110"/>
                    </a:lnTo>
                    <a:lnTo>
                      <a:pt x="2698124" y="592429"/>
                    </a:lnTo>
                    <a:lnTo>
                      <a:pt x="2717443" y="598868"/>
                    </a:lnTo>
                    <a:cubicBezTo>
                      <a:pt x="2723882" y="601014"/>
                      <a:pt x="2729973" y="605307"/>
                      <a:pt x="2736761" y="605307"/>
                    </a:cubicBezTo>
                    <a:lnTo>
                      <a:pt x="2775398" y="605307"/>
                    </a:lnTo>
                  </a:path>
                </a:pathLst>
              </a:cu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0" i="1" dirty="0">
                  <a:solidFill>
                    <a:schemeClr val="tx1"/>
                  </a:solidFill>
                  <a:latin typeface="Cambria Math" panose="02040503050406030204" pitchFamily="18" charset="0"/>
                </a:endParaRPr>
              </a:p>
              <a:p>
                <a:pPr algn="ctr"/>
                <a:r>
                  <a:rPr lang="en-US" sz="2400" i="1" dirty="0">
                    <a:solidFill>
                      <a:schemeClr val="tx1"/>
                    </a:solidFill>
                    <a:latin typeface="Cambria Math" panose="02040503050406030204" pitchFamily="18" charset="0"/>
                  </a:rPr>
                  <a:t>     </a:t>
                </a:r>
                <a14:m>
                  <m:oMath xmlns:m="http://schemas.openxmlformats.org/officeDocument/2006/math">
                    <m:sSubSup>
                      <m:sSubSupPr>
                        <m:ctrlPr>
                          <a:rPr lang="en-US" sz="2400" b="0" i="1" smtClean="0">
                            <a:solidFill>
                              <a:schemeClr val="tx1"/>
                            </a:solidFill>
                            <a:latin typeface="Cambria Math" panose="02040503050406030204" pitchFamily="18" charset="0"/>
                          </a:rPr>
                        </m:ctrlPr>
                      </m:sSubSupPr>
                      <m:e>
                        <m:r>
                          <a:rPr lang="en-US" sz="2400" b="0" i="1" smtClean="0">
                            <a:solidFill>
                              <a:schemeClr val="tx1"/>
                            </a:solidFill>
                            <a:latin typeface="Cambria Math" panose="02040503050406030204" pitchFamily="18" charset="0"/>
                          </a:rPr>
                          <m:t>𝑌</m:t>
                        </m:r>
                      </m:e>
                      <m:sub>
                        <m:r>
                          <a:rPr lang="en-US" sz="2400" b="0" i="1" smtClean="0">
                            <a:solidFill>
                              <a:schemeClr val="tx1"/>
                            </a:solidFill>
                            <a:latin typeface="Cambria Math" panose="02040503050406030204" pitchFamily="18" charset="0"/>
                          </a:rPr>
                          <m:t>𝐴𝐴</m:t>
                        </m:r>
                      </m:sub>
                      <m:sup>
                        <m:r>
                          <a:rPr lang="en-US" sz="2400" b="0" i="1" smtClean="0">
                            <a:solidFill>
                              <a:schemeClr val="tx1"/>
                            </a:solidFill>
                            <a:latin typeface="Cambria Math" panose="02040503050406030204" pitchFamily="18" charset="0"/>
                          </a:rPr>
                          <m:t>𝐴𝑤𝑎𝑦</m:t>
                        </m:r>
                      </m:sup>
                    </m:sSubSup>
                  </m:oMath>
                </a14:m>
                <a:endParaRPr lang="en-US" sz="2400" b="0" dirty="0">
                  <a:solidFill>
                    <a:schemeClr val="tx1"/>
                  </a:solidFill>
                </a:endParaRPr>
              </a:p>
              <a:p>
                <a:pPr algn="ctr"/>
                <a:endParaRPr lang="en-US" sz="1013" dirty="0">
                  <a:solidFill>
                    <a:schemeClr val="tx1"/>
                  </a:solidFill>
                </a:endParaRPr>
              </a:p>
            </p:txBody>
          </p:sp>
        </mc:Choice>
        <mc:Fallback xmlns="">
          <p:sp>
            <p:nvSpPr>
              <p:cNvPr id="10" name="Freeform 9">
                <a:extLst>
                  <a:ext uri="{FF2B5EF4-FFF2-40B4-BE49-F238E27FC236}">
                    <a16:creationId xmlns:a16="http://schemas.microsoft.com/office/drawing/2014/main" id="{49BC81A6-F69A-38B2-125C-BA0B4B609A4F}"/>
                  </a:ext>
                </a:extLst>
              </p:cNvPr>
              <p:cNvSpPr>
                <a:spLocks noRot="1" noChangeAspect="1" noMove="1" noResize="1" noEditPoints="1" noAdjustHandles="1" noChangeArrowheads="1" noChangeShapeType="1" noTextEdit="1"/>
              </p:cNvSpPr>
              <p:nvPr/>
            </p:nvSpPr>
            <p:spPr>
              <a:xfrm>
                <a:off x="8610600" y="2984154"/>
                <a:ext cx="3151557" cy="1325563"/>
              </a:xfrm>
              <a:custGeom>
                <a:avLst/>
                <a:gdLst>
                  <a:gd name="connsiteX0" fmla="*/ 0 w 2775398"/>
                  <a:gd name="connsiteY0" fmla="*/ 637505 h 644676"/>
                  <a:gd name="connsiteX1" fmla="*/ 96592 w 2775398"/>
                  <a:gd name="connsiteY1" fmla="*/ 637505 h 644676"/>
                  <a:gd name="connsiteX2" fmla="*/ 160986 w 2775398"/>
                  <a:gd name="connsiteY2" fmla="*/ 618186 h 644676"/>
                  <a:gd name="connsiteX3" fmla="*/ 193184 w 2775398"/>
                  <a:gd name="connsiteY3" fmla="*/ 611747 h 644676"/>
                  <a:gd name="connsiteX4" fmla="*/ 231820 w 2775398"/>
                  <a:gd name="connsiteY4" fmla="*/ 598868 h 644676"/>
                  <a:gd name="connsiteX5" fmla="*/ 283336 w 2775398"/>
                  <a:gd name="connsiteY5" fmla="*/ 585989 h 644676"/>
                  <a:gd name="connsiteX6" fmla="*/ 302654 w 2775398"/>
                  <a:gd name="connsiteY6" fmla="*/ 579550 h 644676"/>
                  <a:gd name="connsiteX7" fmla="*/ 328412 w 2775398"/>
                  <a:gd name="connsiteY7" fmla="*/ 573110 h 644676"/>
                  <a:gd name="connsiteX8" fmla="*/ 367048 w 2775398"/>
                  <a:gd name="connsiteY8" fmla="*/ 560231 h 644676"/>
                  <a:gd name="connsiteX9" fmla="*/ 392806 w 2775398"/>
                  <a:gd name="connsiteY9" fmla="*/ 553792 h 644676"/>
                  <a:gd name="connsiteX10" fmla="*/ 431443 w 2775398"/>
                  <a:gd name="connsiteY10" fmla="*/ 540913 h 644676"/>
                  <a:gd name="connsiteX11" fmla="*/ 450761 w 2775398"/>
                  <a:gd name="connsiteY11" fmla="*/ 528034 h 644676"/>
                  <a:gd name="connsiteX12" fmla="*/ 489398 w 2775398"/>
                  <a:gd name="connsiteY12" fmla="*/ 515155 h 644676"/>
                  <a:gd name="connsiteX13" fmla="*/ 547353 w 2775398"/>
                  <a:gd name="connsiteY13" fmla="*/ 495837 h 644676"/>
                  <a:gd name="connsiteX14" fmla="*/ 585989 w 2775398"/>
                  <a:gd name="connsiteY14" fmla="*/ 482958 h 644676"/>
                  <a:gd name="connsiteX15" fmla="*/ 605307 w 2775398"/>
                  <a:gd name="connsiteY15" fmla="*/ 476519 h 644676"/>
                  <a:gd name="connsiteX16" fmla="*/ 624626 w 2775398"/>
                  <a:gd name="connsiteY16" fmla="*/ 463640 h 644676"/>
                  <a:gd name="connsiteX17" fmla="*/ 643944 w 2775398"/>
                  <a:gd name="connsiteY17" fmla="*/ 457200 h 644676"/>
                  <a:gd name="connsiteX18" fmla="*/ 695460 w 2775398"/>
                  <a:gd name="connsiteY18" fmla="*/ 425003 h 644676"/>
                  <a:gd name="connsiteX19" fmla="*/ 759854 w 2775398"/>
                  <a:gd name="connsiteY19" fmla="*/ 412124 h 644676"/>
                  <a:gd name="connsiteX20" fmla="*/ 804930 w 2775398"/>
                  <a:gd name="connsiteY20" fmla="*/ 360609 h 644676"/>
                  <a:gd name="connsiteX21" fmla="*/ 824248 w 2775398"/>
                  <a:gd name="connsiteY21" fmla="*/ 341291 h 644676"/>
                  <a:gd name="connsiteX22" fmla="*/ 850006 w 2775398"/>
                  <a:gd name="connsiteY22" fmla="*/ 302654 h 644676"/>
                  <a:gd name="connsiteX23" fmla="*/ 875764 w 2775398"/>
                  <a:gd name="connsiteY23" fmla="*/ 289775 h 644676"/>
                  <a:gd name="connsiteX24" fmla="*/ 914400 w 2775398"/>
                  <a:gd name="connsiteY24" fmla="*/ 264017 h 644676"/>
                  <a:gd name="connsiteX25" fmla="*/ 946598 w 2775398"/>
                  <a:gd name="connsiteY25" fmla="*/ 231820 h 644676"/>
                  <a:gd name="connsiteX26" fmla="*/ 978795 w 2775398"/>
                  <a:gd name="connsiteY26" fmla="*/ 206062 h 644676"/>
                  <a:gd name="connsiteX27" fmla="*/ 1036750 w 2775398"/>
                  <a:gd name="connsiteY27" fmla="*/ 160986 h 644676"/>
                  <a:gd name="connsiteX28" fmla="*/ 1062507 w 2775398"/>
                  <a:gd name="connsiteY28" fmla="*/ 154547 h 644676"/>
                  <a:gd name="connsiteX29" fmla="*/ 1101144 w 2775398"/>
                  <a:gd name="connsiteY29" fmla="*/ 141668 h 644676"/>
                  <a:gd name="connsiteX30" fmla="*/ 1139781 w 2775398"/>
                  <a:gd name="connsiteY30" fmla="*/ 122350 h 644676"/>
                  <a:gd name="connsiteX31" fmla="*/ 1159099 w 2775398"/>
                  <a:gd name="connsiteY31" fmla="*/ 109471 h 644676"/>
                  <a:gd name="connsiteX32" fmla="*/ 1178417 w 2775398"/>
                  <a:gd name="connsiteY32" fmla="*/ 103031 h 644676"/>
                  <a:gd name="connsiteX33" fmla="*/ 1197736 w 2775398"/>
                  <a:gd name="connsiteY33" fmla="*/ 90153 h 644676"/>
                  <a:gd name="connsiteX34" fmla="*/ 1223493 w 2775398"/>
                  <a:gd name="connsiteY34" fmla="*/ 83713 h 644676"/>
                  <a:gd name="connsiteX35" fmla="*/ 1262130 w 2775398"/>
                  <a:gd name="connsiteY35" fmla="*/ 70834 h 644676"/>
                  <a:gd name="connsiteX36" fmla="*/ 1300767 w 2775398"/>
                  <a:gd name="connsiteY36" fmla="*/ 57955 h 644676"/>
                  <a:gd name="connsiteX37" fmla="*/ 1358722 w 2775398"/>
                  <a:gd name="connsiteY37" fmla="*/ 38637 h 644676"/>
                  <a:gd name="connsiteX38" fmla="*/ 1378040 w 2775398"/>
                  <a:gd name="connsiteY38" fmla="*/ 32198 h 644676"/>
                  <a:gd name="connsiteX39" fmla="*/ 1403798 w 2775398"/>
                  <a:gd name="connsiteY39" fmla="*/ 25758 h 644676"/>
                  <a:gd name="connsiteX40" fmla="*/ 1423116 w 2775398"/>
                  <a:gd name="connsiteY40" fmla="*/ 19319 h 644676"/>
                  <a:gd name="connsiteX41" fmla="*/ 1532586 w 2775398"/>
                  <a:gd name="connsiteY41" fmla="*/ 12879 h 644676"/>
                  <a:gd name="connsiteX42" fmla="*/ 1642057 w 2775398"/>
                  <a:gd name="connsiteY42" fmla="*/ 0 h 644676"/>
                  <a:gd name="connsiteX43" fmla="*/ 1725769 w 2775398"/>
                  <a:gd name="connsiteY43" fmla="*/ 6440 h 644676"/>
                  <a:gd name="connsiteX44" fmla="*/ 1764406 w 2775398"/>
                  <a:gd name="connsiteY44" fmla="*/ 19319 h 644676"/>
                  <a:gd name="connsiteX45" fmla="*/ 1783724 w 2775398"/>
                  <a:gd name="connsiteY45" fmla="*/ 32198 h 644676"/>
                  <a:gd name="connsiteX46" fmla="*/ 1815922 w 2775398"/>
                  <a:gd name="connsiteY46" fmla="*/ 38637 h 644676"/>
                  <a:gd name="connsiteX47" fmla="*/ 1854558 w 2775398"/>
                  <a:gd name="connsiteY47" fmla="*/ 64395 h 644676"/>
                  <a:gd name="connsiteX48" fmla="*/ 1867437 w 2775398"/>
                  <a:gd name="connsiteY48" fmla="*/ 83713 h 644676"/>
                  <a:gd name="connsiteX49" fmla="*/ 1925392 w 2775398"/>
                  <a:gd name="connsiteY49" fmla="*/ 115910 h 644676"/>
                  <a:gd name="connsiteX50" fmla="*/ 1944710 w 2775398"/>
                  <a:gd name="connsiteY50" fmla="*/ 128789 h 644676"/>
                  <a:gd name="connsiteX51" fmla="*/ 1964029 w 2775398"/>
                  <a:gd name="connsiteY51" fmla="*/ 135229 h 644676"/>
                  <a:gd name="connsiteX52" fmla="*/ 2021984 w 2775398"/>
                  <a:gd name="connsiteY52" fmla="*/ 167426 h 644676"/>
                  <a:gd name="connsiteX53" fmla="*/ 2054181 w 2775398"/>
                  <a:gd name="connsiteY53" fmla="*/ 199623 h 644676"/>
                  <a:gd name="connsiteX54" fmla="*/ 2067060 w 2775398"/>
                  <a:gd name="connsiteY54" fmla="*/ 218941 h 644676"/>
                  <a:gd name="connsiteX55" fmla="*/ 2086378 w 2775398"/>
                  <a:gd name="connsiteY55" fmla="*/ 231820 h 644676"/>
                  <a:gd name="connsiteX56" fmla="*/ 2144333 w 2775398"/>
                  <a:gd name="connsiteY56" fmla="*/ 283336 h 644676"/>
                  <a:gd name="connsiteX57" fmla="*/ 2163651 w 2775398"/>
                  <a:gd name="connsiteY57" fmla="*/ 289775 h 644676"/>
                  <a:gd name="connsiteX58" fmla="*/ 2195848 w 2775398"/>
                  <a:gd name="connsiteY58" fmla="*/ 315533 h 644676"/>
                  <a:gd name="connsiteX59" fmla="*/ 2215167 w 2775398"/>
                  <a:gd name="connsiteY59" fmla="*/ 334851 h 644676"/>
                  <a:gd name="connsiteX60" fmla="*/ 2273122 w 2775398"/>
                  <a:gd name="connsiteY60" fmla="*/ 367048 h 644676"/>
                  <a:gd name="connsiteX61" fmla="*/ 2311758 w 2775398"/>
                  <a:gd name="connsiteY61" fmla="*/ 392806 h 644676"/>
                  <a:gd name="connsiteX62" fmla="*/ 2331076 w 2775398"/>
                  <a:gd name="connsiteY62" fmla="*/ 412124 h 644676"/>
                  <a:gd name="connsiteX63" fmla="*/ 2369713 w 2775398"/>
                  <a:gd name="connsiteY63" fmla="*/ 437882 h 644676"/>
                  <a:gd name="connsiteX64" fmla="*/ 2389031 w 2775398"/>
                  <a:gd name="connsiteY64" fmla="*/ 450761 h 644676"/>
                  <a:gd name="connsiteX65" fmla="*/ 2421229 w 2775398"/>
                  <a:gd name="connsiteY65" fmla="*/ 482958 h 644676"/>
                  <a:gd name="connsiteX66" fmla="*/ 2440547 w 2775398"/>
                  <a:gd name="connsiteY66" fmla="*/ 502277 h 644676"/>
                  <a:gd name="connsiteX67" fmla="*/ 2504941 w 2775398"/>
                  <a:gd name="connsiteY67" fmla="*/ 521595 h 644676"/>
                  <a:gd name="connsiteX68" fmla="*/ 2543578 w 2775398"/>
                  <a:gd name="connsiteY68" fmla="*/ 534474 h 644676"/>
                  <a:gd name="connsiteX69" fmla="*/ 2562896 w 2775398"/>
                  <a:gd name="connsiteY69" fmla="*/ 547353 h 644676"/>
                  <a:gd name="connsiteX70" fmla="*/ 2601533 w 2775398"/>
                  <a:gd name="connsiteY70" fmla="*/ 560231 h 644676"/>
                  <a:gd name="connsiteX71" fmla="*/ 2640169 w 2775398"/>
                  <a:gd name="connsiteY71" fmla="*/ 573110 h 644676"/>
                  <a:gd name="connsiteX72" fmla="*/ 2698124 w 2775398"/>
                  <a:gd name="connsiteY72" fmla="*/ 592429 h 644676"/>
                  <a:gd name="connsiteX73" fmla="*/ 2717443 w 2775398"/>
                  <a:gd name="connsiteY73" fmla="*/ 598868 h 644676"/>
                  <a:gd name="connsiteX74" fmla="*/ 2736761 w 2775398"/>
                  <a:gd name="connsiteY74" fmla="*/ 605307 h 644676"/>
                  <a:gd name="connsiteX75" fmla="*/ 2775398 w 2775398"/>
                  <a:gd name="connsiteY75" fmla="*/ 605307 h 644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775398" h="644676">
                    <a:moveTo>
                      <a:pt x="0" y="637505"/>
                    </a:moveTo>
                    <a:cubicBezTo>
                      <a:pt x="48575" y="647219"/>
                      <a:pt x="30720" y="646915"/>
                      <a:pt x="96592" y="637505"/>
                    </a:cubicBezTo>
                    <a:cubicBezTo>
                      <a:pt x="134077" y="632150"/>
                      <a:pt x="116168" y="627149"/>
                      <a:pt x="160986" y="618186"/>
                    </a:cubicBezTo>
                    <a:cubicBezTo>
                      <a:pt x="171719" y="616040"/>
                      <a:pt x="182624" y="614627"/>
                      <a:pt x="193184" y="611747"/>
                    </a:cubicBezTo>
                    <a:cubicBezTo>
                      <a:pt x="206281" y="608175"/>
                      <a:pt x="218650" y="602161"/>
                      <a:pt x="231820" y="598868"/>
                    </a:cubicBezTo>
                    <a:cubicBezTo>
                      <a:pt x="248992" y="594575"/>
                      <a:pt x="266544" y="591586"/>
                      <a:pt x="283336" y="585989"/>
                    </a:cubicBezTo>
                    <a:cubicBezTo>
                      <a:pt x="289775" y="583843"/>
                      <a:pt x="296128" y="581415"/>
                      <a:pt x="302654" y="579550"/>
                    </a:cubicBezTo>
                    <a:cubicBezTo>
                      <a:pt x="311164" y="577119"/>
                      <a:pt x="319935" y="575653"/>
                      <a:pt x="328412" y="573110"/>
                    </a:cubicBezTo>
                    <a:cubicBezTo>
                      <a:pt x="341415" y="569209"/>
                      <a:pt x="353878" y="563523"/>
                      <a:pt x="367048" y="560231"/>
                    </a:cubicBezTo>
                    <a:cubicBezTo>
                      <a:pt x="375634" y="558085"/>
                      <a:pt x="384329" y="556335"/>
                      <a:pt x="392806" y="553792"/>
                    </a:cubicBezTo>
                    <a:cubicBezTo>
                      <a:pt x="405809" y="549891"/>
                      <a:pt x="420147" y="548444"/>
                      <a:pt x="431443" y="540913"/>
                    </a:cubicBezTo>
                    <a:cubicBezTo>
                      <a:pt x="437882" y="536620"/>
                      <a:pt x="443689" y="531177"/>
                      <a:pt x="450761" y="528034"/>
                    </a:cubicBezTo>
                    <a:cubicBezTo>
                      <a:pt x="463167" y="522520"/>
                      <a:pt x="476519" y="519448"/>
                      <a:pt x="489398" y="515155"/>
                    </a:cubicBezTo>
                    <a:lnTo>
                      <a:pt x="547353" y="495837"/>
                    </a:lnTo>
                    <a:lnTo>
                      <a:pt x="585989" y="482958"/>
                    </a:lnTo>
                    <a:lnTo>
                      <a:pt x="605307" y="476519"/>
                    </a:lnTo>
                    <a:cubicBezTo>
                      <a:pt x="611747" y="472226"/>
                      <a:pt x="617704" y="467101"/>
                      <a:pt x="624626" y="463640"/>
                    </a:cubicBezTo>
                    <a:cubicBezTo>
                      <a:pt x="630697" y="460604"/>
                      <a:pt x="638188" y="460797"/>
                      <a:pt x="643944" y="457200"/>
                    </a:cubicBezTo>
                    <a:cubicBezTo>
                      <a:pt x="681039" y="434016"/>
                      <a:pt x="663301" y="432424"/>
                      <a:pt x="695460" y="425003"/>
                    </a:cubicBezTo>
                    <a:cubicBezTo>
                      <a:pt x="716789" y="420081"/>
                      <a:pt x="759854" y="412124"/>
                      <a:pt x="759854" y="412124"/>
                    </a:cubicBezTo>
                    <a:cubicBezTo>
                      <a:pt x="814586" y="375638"/>
                      <a:pt x="729808" y="435731"/>
                      <a:pt x="804930" y="360609"/>
                    </a:cubicBezTo>
                    <a:cubicBezTo>
                      <a:pt x="811369" y="354170"/>
                      <a:pt x="818657" y="348479"/>
                      <a:pt x="824248" y="341291"/>
                    </a:cubicBezTo>
                    <a:cubicBezTo>
                      <a:pt x="833751" y="329073"/>
                      <a:pt x="836161" y="309576"/>
                      <a:pt x="850006" y="302654"/>
                    </a:cubicBezTo>
                    <a:cubicBezTo>
                      <a:pt x="858592" y="298361"/>
                      <a:pt x="867953" y="295355"/>
                      <a:pt x="875764" y="289775"/>
                    </a:cubicBezTo>
                    <a:cubicBezTo>
                      <a:pt x="917972" y="259627"/>
                      <a:pt x="872959" y="277832"/>
                      <a:pt x="914400" y="264017"/>
                    </a:cubicBezTo>
                    <a:cubicBezTo>
                      <a:pt x="948746" y="212499"/>
                      <a:pt x="903665" y="274753"/>
                      <a:pt x="946598" y="231820"/>
                    </a:cubicBezTo>
                    <a:cubicBezTo>
                      <a:pt x="975726" y="202692"/>
                      <a:pt x="941184" y="218600"/>
                      <a:pt x="978795" y="206062"/>
                    </a:cubicBezTo>
                    <a:cubicBezTo>
                      <a:pt x="993953" y="190904"/>
                      <a:pt x="1016211" y="166121"/>
                      <a:pt x="1036750" y="160986"/>
                    </a:cubicBezTo>
                    <a:cubicBezTo>
                      <a:pt x="1045336" y="158840"/>
                      <a:pt x="1054030" y="157090"/>
                      <a:pt x="1062507" y="154547"/>
                    </a:cubicBezTo>
                    <a:cubicBezTo>
                      <a:pt x="1075510" y="150646"/>
                      <a:pt x="1101144" y="141668"/>
                      <a:pt x="1101144" y="141668"/>
                    </a:cubicBezTo>
                    <a:cubicBezTo>
                      <a:pt x="1156506" y="104759"/>
                      <a:pt x="1086460" y="149010"/>
                      <a:pt x="1139781" y="122350"/>
                    </a:cubicBezTo>
                    <a:cubicBezTo>
                      <a:pt x="1146703" y="118889"/>
                      <a:pt x="1152177" y="112932"/>
                      <a:pt x="1159099" y="109471"/>
                    </a:cubicBezTo>
                    <a:cubicBezTo>
                      <a:pt x="1165170" y="106435"/>
                      <a:pt x="1172346" y="106066"/>
                      <a:pt x="1178417" y="103031"/>
                    </a:cubicBezTo>
                    <a:cubicBezTo>
                      <a:pt x="1185339" y="99570"/>
                      <a:pt x="1190622" y="93202"/>
                      <a:pt x="1197736" y="90153"/>
                    </a:cubicBezTo>
                    <a:cubicBezTo>
                      <a:pt x="1205870" y="86667"/>
                      <a:pt x="1215016" y="86256"/>
                      <a:pt x="1223493" y="83713"/>
                    </a:cubicBezTo>
                    <a:cubicBezTo>
                      <a:pt x="1236496" y="79812"/>
                      <a:pt x="1249251" y="75127"/>
                      <a:pt x="1262130" y="70834"/>
                    </a:cubicBezTo>
                    <a:lnTo>
                      <a:pt x="1300767" y="57955"/>
                    </a:lnTo>
                    <a:lnTo>
                      <a:pt x="1358722" y="38637"/>
                    </a:lnTo>
                    <a:cubicBezTo>
                      <a:pt x="1365161" y="36491"/>
                      <a:pt x="1371455" y="33844"/>
                      <a:pt x="1378040" y="32198"/>
                    </a:cubicBezTo>
                    <a:cubicBezTo>
                      <a:pt x="1386626" y="30051"/>
                      <a:pt x="1395288" y="28189"/>
                      <a:pt x="1403798" y="25758"/>
                    </a:cubicBezTo>
                    <a:cubicBezTo>
                      <a:pt x="1410324" y="23893"/>
                      <a:pt x="1416362" y="19994"/>
                      <a:pt x="1423116" y="19319"/>
                    </a:cubicBezTo>
                    <a:cubicBezTo>
                      <a:pt x="1459488" y="15682"/>
                      <a:pt x="1496096" y="15026"/>
                      <a:pt x="1532586" y="12879"/>
                    </a:cubicBezTo>
                    <a:cubicBezTo>
                      <a:pt x="1569422" y="6740"/>
                      <a:pt x="1603957" y="0"/>
                      <a:pt x="1642057" y="0"/>
                    </a:cubicBezTo>
                    <a:cubicBezTo>
                      <a:pt x="1670043" y="0"/>
                      <a:pt x="1697865" y="4293"/>
                      <a:pt x="1725769" y="6440"/>
                    </a:cubicBezTo>
                    <a:cubicBezTo>
                      <a:pt x="1738648" y="10733"/>
                      <a:pt x="1753110" y="11788"/>
                      <a:pt x="1764406" y="19319"/>
                    </a:cubicBezTo>
                    <a:cubicBezTo>
                      <a:pt x="1770845" y="23612"/>
                      <a:pt x="1776478" y="29481"/>
                      <a:pt x="1783724" y="32198"/>
                    </a:cubicBezTo>
                    <a:cubicBezTo>
                      <a:pt x="1793972" y="36041"/>
                      <a:pt x="1805189" y="36491"/>
                      <a:pt x="1815922" y="38637"/>
                    </a:cubicBezTo>
                    <a:cubicBezTo>
                      <a:pt x="1828801" y="47223"/>
                      <a:pt x="1845972" y="51516"/>
                      <a:pt x="1854558" y="64395"/>
                    </a:cubicBezTo>
                    <a:cubicBezTo>
                      <a:pt x="1858851" y="70834"/>
                      <a:pt x="1861613" y="78617"/>
                      <a:pt x="1867437" y="83713"/>
                    </a:cubicBezTo>
                    <a:cubicBezTo>
                      <a:pt x="1894690" y="107559"/>
                      <a:pt x="1898858" y="107066"/>
                      <a:pt x="1925392" y="115910"/>
                    </a:cubicBezTo>
                    <a:cubicBezTo>
                      <a:pt x="1931831" y="120203"/>
                      <a:pt x="1937788" y="125328"/>
                      <a:pt x="1944710" y="128789"/>
                    </a:cubicBezTo>
                    <a:cubicBezTo>
                      <a:pt x="1950781" y="131825"/>
                      <a:pt x="1958095" y="131932"/>
                      <a:pt x="1964029" y="135229"/>
                    </a:cubicBezTo>
                    <a:cubicBezTo>
                      <a:pt x="2030456" y="172133"/>
                      <a:pt x="1978270" y="152854"/>
                      <a:pt x="2021984" y="167426"/>
                    </a:cubicBezTo>
                    <a:cubicBezTo>
                      <a:pt x="2056322" y="218935"/>
                      <a:pt x="2011255" y="156698"/>
                      <a:pt x="2054181" y="199623"/>
                    </a:cubicBezTo>
                    <a:cubicBezTo>
                      <a:pt x="2059654" y="205095"/>
                      <a:pt x="2061588" y="213469"/>
                      <a:pt x="2067060" y="218941"/>
                    </a:cubicBezTo>
                    <a:cubicBezTo>
                      <a:pt x="2072532" y="224413"/>
                      <a:pt x="2080594" y="226678"/>
                      <a:pt x="2086378" y="231820"/>
                    </a:cubicBezTo>
                    <a:cubicBezTo>
                      <a:pt x="2108317" y="251321"/>
                      <a:pt x="2119281" y="270810"/>
                      <a:pt x="2144333" y="283336"/>
                    </a:cubicBezTo>
                    <a:cubicBezTo>
                      <a:pt x="2150404" y="286372"/>
                      <a:pt x="2157212" y="287629"/>
                      <a:pt x="2163651" y="289775"/>
                    </a:cubicBezTo>
                    <a:cubicBezTo>
                      <a:pt x="2192453" y="332977"/>
                      <a:pt x="2158525" y="290651"/>
                      <a:pt x="2195848" y="315533"/>
                    </a:cubicBezTo>
                    <a:cubicBezTo>
                      <a:pt x="2203425" y="320585"/>
                      <a:pt x="2207978" y="329260"/>
                      <a:pt x="2215167" y="334851"/>
                    </a:cubicBezTo>
                    <a:cubicBezTo>
                      <a:pt x="2248383" y="360685"/>
                      <a:pt x="2243973" y="357333"/>
                      <a:pt x="2273122" y="367048"/>
                    </a:cubicBezTo>
                    <a:cubicBezTo>
                      <a:pt x="2286001" y="375634"/>
                      <a:pt x="2300813" y="381861"/>
                      <a:pt x="2311758" y="392806"/>
                    </a:cubicBezTo>
                    <a:cubicBezTo>
                      <a:pt x="2318197" y="399245"/>
                      <a:pt x="2323888" y="406533"/>
                      <a:pt x="2331076" y="412124"/>
                    </a:cubicBezTo>
                    <a:cubicBezTo>
                      <a:pt x="2343294" y="421627"/>
                      <a:pt x="2356834" y="429296"/>
                      <a:pt x="2369713" y="437882"/>
                    </a:cubicBezTo>
                    <a:lnTo>
                      <a:pt x="2389031" y="450761"/>
                    </a:lnTo>
                    <a:cubicBezTo>
                      <a:pt x="2412644" y="486180"/>
                      <a:pt x="2389029" y="456124"/>
                      <a:pt x="2421229" y="482958"/>
                    </a:cubicBezTo>
                    <a:cubicBezTo>
                      <a:pt x="2428225" y="488788"/>
                      <a:pt x="2432586" y="497854"/>
                      <a:pt x="2440547" y="502277"/>
                    </a:cubicBezTo>
                    <a:cubicBezTo>
                      <a:pt x="2458355" y="512170"/>
                      <a:pt x="2485066" y="515632"/>
                      <a:pt x="2504941" y="521595"/>
                    </a:cubicBezTo>
                    <a:cubicBezTo>
                      <a:pt x="2517944" y="525496"/>
                      <a:pt x="2532282" y="526943"/>
                      <a:pt x="2543578" y="534474"/>
                    </a:cubicBezTo>
                    <a:cubicBezTo>
                      <a:pt x="2550017" y="538767"/>
                      <a:pt x="2555824" y="544210"/>
                      <a:pt x="2562896" y="547353"/>
                    </a:cubicBezTo>
                    <a:cubicBezTo>
                      <a:pt x="2575302" y="552866"/>
                      <a:pt x="2588654" y="555938"/>
                      <a:pt x="2601533" y="560231"/>
                    </a:cubicBezTo>
                    <a:lnTo>
                      <a:pt x="2640169" y="573110"/>
                    </a:lnTo>
                    <a:lnTo>
                      <a:pt x="2698124" y="592429"/>
                    </a:lnTo>
                    <a:lnTo>
                      <a:pt x="2717443" y="598868"/>
                    </a:lnTo>
                    <a:cubicBezTo>
                      <a:pt x="2723882" y="601014"/>
                      <a:pt x="2729973" y="605307"/>
                      <a:pt x="2736761" y="605307"/>
                    </a:cubicBezTo>
                    <a:lnTo>
                      <a:pt x="2775398" y="605307"/>
                    </a:lnTo>
                  </a:path>
                </a:pathLst>
              </a:custGeom>
              <a:blipFill>
                <a:blip r:embed="rId6"/>
                <a:stretch>
                  <a:fillRect/>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4263144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diagram of a graph&#10;&#10;Description automatically generated with medium confidence">
            <a:extLst>
              <a:ext uri="{FF2B5EF4-FFF2-40B4-BE49-F238E27FC236}">
                <a16:creationId xmlns:a16="http://schemas.microsoft.com/office/drawing/2014/main" id="{ED3E1CAB-4FE9-AAAC-A7CC-DEE49C6AAF52}"/>
              </a:ext>
            </a:extLst>
          </p:cNvPr>
          <p:cNvPicPr>
            <a:picLocks noChangeAspect="1"/>
          </p:cNvPicPr>
          <p:nvPr/>
        </p:nvPicPr>
        <p:blipFill>
          <a:blip r:embed="rId3"/>
          <a:stretch>
            <a:fillRect/>
          </a:stretch>
        </p:blipFill>
        <p:spPr>
          <a:xfrm>
            <a:off x="63260" y="622682"/>
            <a:ext cx="12128740" cy="3652638"/>
          </a:xfrm>
          <a:prstGeom prst="rect">
            <a:avLst/>
          </a:prstGeom>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8E7D921-B8CC-5D40-B8E2-7369FE33074F}"/>
                  </a:ext>
                </a:extLst>
              </p:cNvPr>
              <p:cNvSpPr>
                <a:spLocks noGrp="1"/>
              </p:cNvSpPr>
              <p:nvPr>
                <p:ph type="title"/>
              </p:nvPr>
            </p:nvSpPr>
            <p:spPr>
              <a:xfrm>
                <a:off x="0" y="-370388"/>
                <a:ext cx="10515600" cy="1325563"/>
              </a:xfrm>
            </p:spPr>
            <p:txBody>
              <a:bodyPr/>
              <a:lstStyle/>
              <a:p>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𝜋</m:t>
                        </m:r>
                      </m:e>
                      <m:sup>
                        <m:r>
                          <a:rPr lang="en-US" b="0" i="1" smtClean="0">
                            <a:latin typeface="Cambria Math" panose="02040503050406030204" pitchFamily="18" charset="0"/>
                          </a:rPr>
                          <m:t>0</m:t>
                        </m:r>
                      </m:sup>
                    </m:sSup>
                  </m:oMath>
                </a14:m>
                <a:r>
                  <a:rPr lang="en-US" dirty="0"/>
                  <a:t>-Hadron Correlations -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𝐴𝐴</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e>
                    </m:d>
                  </m:oMath>
                </a14:m>
                <a:endParaRPr lang="en-US" dirty="0"/>
              </a:p>
            </p:txBody>
          </p:sp>
        </mc:Choice>
        <mc:Fallback xmlns="">
          <p:sp>
            <p:nvSpPr>
              <p:cNvPr id="2" name="Title 1">
                <a:extLst>
                  <a:ext uri="{FF2B5EF4-FFF2-40B4-BE49-F238E27FC236}">
                    <a16:creationId xmlns:a16="http://schemas.microsoft.com/office/drawing/2014/main" id="{28E7D921-B8CC-5D40-B8E2-7369FE33074F}"/>
                  </a:ext>
                </a:extLst>
              </p:cNvPr>
              <p:cNvSpPr>
                <a:spLocks noGrp="1" noRot="1" noChangeAspect="1" noMove="1" noResize="1" noEditPoints="1" noAdjustHandles="1" noChangeArrowheads="1" noChangeShapeType="1" noTextEdit="1"/>
              </p:cNvSpPr>
              <p:nvPr>
                <p:ph type="title"/>
              </p:nvPr>
            </p:nvSpPr>
            <p:spPr>
              <a:xfrm>
                <a:off x="0" y="-370388"/>
                <a:ext cx="10515600" cy="1325563"/>
              </a:xfrm>
              <a:blipFill>
                <a:blip r:embed="rId4"/>
                <a:stretch>
                  <a:fillRect l="-483"/>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97E42ECE-589E-9C42-839D-88EAD46C5F25}"/>
              </a:ext>
            </a:extLst>
          </p:cNvPr>
          <p:cNvSpPr>
            <a:spLocks noGrp="1"/>
          </p:cNvSpPr>
          <p:nvPr>
            <p:ph idx="1"/>
          </p:nvPr>
        </p:nvSpPr>
        <p:spPr>
          <a:xfrm>
            <a:off x="0" y="5149588"/>
            <a:ext cx="9039828" cy="4351338"/>
          </a:xfrm>
        </p:spPr>
        <p:txBody>
          <a:bodyPr>
            <a:normAutofit/>
          </a:bodyPr>
          <a:lstStyle/>
          <a:p>
            <a:r>
              <a:rPr lang="en-US" sz="2600" dirty="0"/>
              <a:t>Enhancement of yield (I</a:t>
            </a:r>
            <a:r>
              <a:rPr lang="en-US" sz="2600" baseline="-25000" dirty="0"/>
              <a:t>AA</a:t>
            </a:r>
            <a:r>
              <a:rPr lang="en-US" sz="2600" dirty="0"/>
              <a:t> &gt; 1) at low associate particle momentum</a:t>
            </a:r>
          </a:p>
          <a:p>
            <a:r>
              <a:rPr lang="en-US" sz="2600" dirty="0"/>
              <a:t>Depletion (I</a:t>
            </a:r>
            <a:r>
              <a:rPr lang="en-US" sz="2600" baseline="-25000" dirty="0"/>
              <a:t>AA</a:t>
            </a:r>
            <a:r>
              <a:rPr lang="en-US" sz="2600" dirty="0"/>
              <a:t> &lt; 1) at high associate particle momentum</a:t>
            </a:r>
          </a:p>
          <a:p>
            <a:pPr marL="0" indent="0">
              <a:buNone/>
            </a:pPr>
            <a:endParaRPr lang="en-US" sz="2600" dirty="0"/>
          </a:p>
        </p:txBody>
      </p:sp>
      <p:sp>
        <p:nvSpPr>
          <p:cNvPr id="4" name="Date Placeholder 3">
            <a:extLst>
              <a:ext uri="{FF2B5EF4-FFF2-40B4-BE49-F238E27FC236}">
                <a16:creationId xmlns:a16="http://schemas.microsoft.com/office/drawing/2014/main" id="{070C437D-3D0D-594D-9AE2-8DF9806B821F}"/>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C4C77297-9DB3-0F41-999F-3788533DE475}"/>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F1ADE422-31A3-9842-9ED9-83FC10627879}"/>
              </a:ext>
            </a:extLst>
          </p:cNvPr>
          <p:cNvSpPr>
            <a:spLocks noGrp="1"/>
          </p:cNvSpPr>
          <p:nvPr>
            <p:ph type="sldNum" sz="quarter" idx="12"/>
          </p:nvPr>
        </p:nvSpPr>
        <p:spPr/>
        <p:txBody>
          <a:bodyPr/>
          <a:lstStyle/>
          <a:p>
            <a:fld id="{FC6CE333-7460-624F-ADDC-36B1F472F890}" type="slidenum">
              <a:rPr lang="en-US" smtClean="0"/>
              <a:t>29</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FBF0A22-5FC4-CB4F-B087-0355E9EE9655}"/>
                  </a:ext>
                </a:extLst>
              </p:cNvPr>
              <p:cNvSpPr txBox="1"/>
              <p:nvPr/>
            </p:nvSpPr>
            <p:spPr>
              <a:xfrm>
                <a:off x="193691" y="4123601"/>
                <a:ext cx="1742547" cy="102598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𝐼</m:t>
                          </m:r>
                        </m:e>
                        <m:sub>
                          <m:r>
                            <a:rPr lang="en-US" sz="2400" b="0" i="1" smtClean="0">
                              <a:latin typeface="Cambria Math" panose="02040503050406030204" pitchFamily="18" charset="0"/>
                            </a:rPr>
                            <m:t>𝐴𝐴</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𝑌</m:t>
                              </m:r>
                            </m:e>
                            <m:sub>
                              <m:r>
                                <a:rPr lang="en-US" sz="2400" b="0" i="1" smtClean="0">
                                  <a:latin typeface="Cambria Math" panose="02040503050406030204" pitchFamily="18" charset="0"/>
                                </a:rPr>
                                <m:t>𝐴𝑤𝑎𝑦</m:t>
                              </m:r>
                            </m:sub>
                            <m:sup>
                              <m:r>
                                <a:rPr lang="en-US" sz="2400" b="0" i="1" smtClean="0">
                                  <a:latin typeface="Cambria Math" panose="02040503050406030204" pitchFamily="18" charset="0"/>
                                </a:rPr>
                                <m:t>𝐴𝐴</m:t>
                              </m:r>
                            </m:sup>
                          </m:sSubSup>
                        </m:num>
                        <m:den>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𝑌</m:t>
                              </m:r>
                            </m:e>
                            <m:sub>
                              <m:r>
                                <a:rPr lang="en-US" sz="2400" b="0" i="1" smtClean="0">
                                  <a:latin typeface="Cambria Math" panose="02040503050406030204" pitchFamily="18" charset="0"/>
                                </a:rPr>
                                <m:t>𝐴𝑤𝑎𝑦</m:t>
                              </m:r>
                            </m:sub>
                            <m:sup>
                              <m:r>
                                <a:rPr lang="en-US" sz="2400" b="0" i="1" smtClean="0">
                                  <a:latin typeface="Cambria Math" panose="02040503050406030204" pitchFamily="18" charset="0"/>
                                </a:rPr>
                                <m:t>𝑝𝑝</m:t>
                              </m:r>
                            </m:sup>
                          </m:sSubSup>
                        </m:den>
                      </m:f>
                    </m:oMath>
                  </m:oMathPara>
                </a14:m>
                <a:endParaRPr lang="en-US" sz="2400" dirty="0"/>
              </a:p>
            </p:txBody>
          </p:sp>
        </mc:Choice>
        <mc:Fallback xmlns="">
          <p:sp>
            <p:nvSpPr>
              <p:cNvPr id="8" name="TextBox 7">
                <a:extLst>
                  <a:ext uri="{FF2B5EF4-FFF2-40B4-BE49-F238E27FC236}">
                    <a16:creationId xmlns:a16="http://schemas.microsoft.com/office/drawing/2014/main" id="{FFBF0A22-5FC4-CB4F-B087-0355E9EE9655}"/>
                  </a:ext>
                </a:extLst>
              </p:cNvPr>
              <p:cNvSpPr txBox="1">
                <a:spLocks noRot="1" noChangeAspect="1" noMove="1" noResize="1" noEditPoints="1" noAdjustHandles="1" noChangeArrowheads="1" noChangeShapeType="1" noTextEdit="1"/>
              </p:cNvSpPr>
              <p:nvPr/>
            </p:nvSpPr>
            <p:spPr>
              <a:xfrm>
                <a:off x="193691" y="4123601"/>
                <a:ext cx="1742547" cy="1025987"/>
              </a:xfrm>
              <a:prstGeom prst="rect">
                <a:avLst/>
              </a:prstGeom>
              <a:blipFill>
                <a:blip r:embed="rId5"/>
                <a:stretch>
                  <a:fillRect l="-725" b="-3659"/>
                </a:stretch>
              </a:blipFill>
            </p:spPr>
            <p:txBody>
              <a:bodyPr/>
              <a:lstStyle/>
              <a:p>
                <a:r>
                  <a:rPr lang="en-US">
                    <a:noFill/>
                  </a:rPr>
                  <a:t> </a:t>
                </a:r>
              </a:p>
            </p:txBody>
          </p:sp>
        </mc:Fallback>
      </mc:AlternateContent>
      <p:grpSp>
        <p:nvGrpSpPr>
          <p:cNvPr id="16" name="Group 15">
            <a:extLst>
              <a:ext uri="{FF2B5EF4-FFF2-40B4-BE49-F238E27FC236}">
                <a16:creationId xmlns:a16="http://schemas.microsoft.com/office/drawing/2014/main" id="{F2063D11-E0EE-C34E-BCFC-B7489E7A3974}"/>
              </a:ext>
            </a:extLst>
          </p:cNvPr>
          <p:cNvGrpSpPr/>
          <p:nvPr/>
        </p:nvGrpSpPr>
        <p:grpSpPr>
          <a:xfrm>
            <a:off x="8837085" y="4293198"/>
            <a:ext cx="3161224" cy="1712780"/>
            <a:chOff x="8783253" y="4360883"/>
            <a:chExt cx="3161224" cy="1712780"/>
          </a:xfrm>
        </p:grpSpPr>
        <p:sp>
          <p:nvSpPr>
            <p:cNvPr id="17" name="Oval 16">
              <a:extLst>
                <a:ext uri="{FF2B5EF4-FFF2-40B4-BE49-F238E27FC236}">
                  <a16:creationId xmlns:a16="http://schemas.microsoft.com/office/drawing/2014/main" id="{34BF59A4-A973-5541-914A-BA610CCEA6D4}"/>
                </a:ext>
              </a:extLst>
            </p:cNvPr>
            <p:cNvSpPr/>
            <p:nvPr/>
          </p:nvSpPr>
          <p:spPr>
            <a:xfrm>
              <a:off x="8783253" y="4393126"/>
              <a:ext cx="1211481" cy="1211481"/>
            </a:xfrm>
            <a:prstGeom prst="ellipse">
              <a:avLst/>
            </a:prstGeom>
            <a:solidFill>
              <a:schemeClr val="accent1">
                <a:alpha val="66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CF23901F-DE2E-964B-B942-430A93C929A5}"/>
                </a:ext>
              </a:extLst>
            </p:cNvPr>
            <p:cNvSpPr/>
            <p:nvPr/>
          </p:nvSpPr>
          <p:spPr>
            <a:xfrm>
              <a:off x="8877782" y="4393125"/>
              <a:ext cx="1211481" cy="1211481"/>
            </a:xfrm>
            <a:prstGeom prst="ellipse">
              <a:avLst/>
            </a:prstGeom>
            <a:solidFill>
              <a:schemeClr val="accent1">
                <a:alpha val="48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D0327A31-8414-DC4B-A41B-ACEACB0BB32E}"/>
                </a:ext>
              </a:extLst>
            </p:cNvPr>
            <p:cNvSpPr/>
            <p:nvPr/>
          </p:nvSpPr>
          <p:spPr>
            <a:xfrm>
              <a:off x="10515600" y="4360883"/>
              <a:ext cx="1211481" cy="1211481"/>
            </a:xfrm>
            <a:prstGeom prst="ellipse">
              <a:avLst/>
            </a:prstGeom>
            <a:solidFill>
              <a:schemeClr val="accent1">
                <a:alpha val="66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5333B728-C665-5346-A48B-803E5BCA8BFA}"/>
                </a:ext>
              </a:extLst>
            </p:cNvPr>
            <p:cNvSpPr/>
            <p:nvPr/>
          </p:nvSpPr>
          <p:spPr>
            <a:xfrm>
              <a:off x="10732996" y="4360884"/>
              <a:ext cx="1211481" cy="1211481"/>
            </a:xfrm>
            <a:prstGeom prst="ellipse">
              <a:avLst/>
            </a:prstGeom>
            <a:solidFill>
              <a:schemeClr val="accent1">
                <a:alpha val="48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97A54EF2-36B0-1F48-B682-AAC218366916}"/>
                </a:ext>
              </a:extLst>
            </p:cNvPr>
            <p:cNvSpPr txBox="1"/>
            <p:nvPr/>
          </p:nvSpPr>
          <p:spPr>
            <a:xfrm>
              <a:off x="9039828" y="5704331"/>
              <a:ext cx="851515" cy="369332"/>
            </a:xfrm>
            <a:prstGeom prst="rect">
              <a:avLst/>
            </a:prstGeom>
            <a:noFill/>
          </p:spPr>
          <p:txBody>
            <a:bodyPr wrap="none" rtlCol="0">
              <a:spAutoFit/>
            </a:bodyPr>
            <a:lstStyle/>
            <a:p>
              <a:r>
                <a:rPr lang="en-US" dirty="0"/>
                <a:t>0-20%</a:t>
              </a:r>
            </a:p>
          </p:txBody>
        </p:sp>
        <p:sp>
          <p:nvSpPr>
            <p:cNvPr id="22" name="TextBox 21">
              <a:extLst>
                <a:ext uri="{FF2B5EF4-FFF2-40B4-BE49-F238E27FC236}">
                  <a16:creationId xmlns:a16="http://schemas.microsoft.com/office/drawing/2014/main" id="{E88FF8A3-0874-4347-BB47-9908A111FD0D}"/>
                </a:ext>
              </a:extLst>
            </p:cNvPr>
            <p:cNvSpPr txBox="1"/>
            <p:nvPr/>
          </p:nvSpPr>
          <p:spPr>
            <a:xfrm>
              <a:off x="10955624" y="5704331"/>
              <a:ext cx="979755" cy="369332"/>
            </a:xfrm>
            <a:prstGeom prst="rect">
              <a:avLst/>
            </a:prstGeom>
            <a:noFill/>
          </p:spPr>
          <p:txBody>
            <a:bodyPr wrap="none" rtlCol="0">
              <a:spAutoFit/>
            </a:bodyPr>
            <a:lstStyle/>
            <a:p>
              <a:r>
                <a:rPr lang="en-US" dirty="0"/>
                <a:t>20-40%</a:t>
              </a:r>
            </a:p>
          </p:txBody>
        </p:sp>
      </p:grpSp>
      <p:sp>
        <p:nvSpPr>
          <p:cNvPr id="11" name="TextBox 10">
            <a:extLst>
              <a:ext uri="{FF2B5EF4-FFF2-40B4-BE49-F238E27FC236}">
                <a16:creationId xmlns:a16="http://schemas.microsoft.com/office/drawing/2014/main" id="{426A0E0A-035E-C3DF-C6AA-4B52EACC87F7}"/>
              </a:ext>
            </a:extLst>
          </p:cNvPr>
          <p:cNvSpPr txBox="1"/>
          <p:nvPr/>
        </p:nvSpPr>
        <p:spPr>
          <a:xfrm>
            <a:off x="8617560" y="401178"/>
            <a:ext cx="3574440" cy="369332"/>
          </a:xfrm>
          <a:prstGeom prst="rect">
            <a:avLst/>
          </a:prstGeom>
          <a:noFill/>
        </p:spPr>
        <p:txBody>
          <a:bodyPr wrap="none" rtlCol="0">
            <a:spAutoFit/>
          </a:bodyPr>
          <a:lstStyle/>
          <a:p>
            <a:r>
              <a:rPr lang="en-US" i="1" dirty="0">
                <a:hlinkClick r:id="rId6"/>
              </a:rPr>
              <a:t>Phys. Rev. C 110, 044901 (2024)</a:t>
            </a:r>
            <a:endParaRPr lang="en-US" i="1" dirty="0"/>
          </a:p>
        </p:txBody>
      </p:sp>
      <p:sp>
        <p:nvSpPr>
          <p:cNvPr id="12" name="TextBox 11">
            <a:extLst>
              <a:ext uri="{FF2B5EF4-FFF2-40B4-BE49-F238E27FC236}">
                <a16:creationId xmlns:a16="http://schemas.microsoft.com/office/drawing/2014/main" id="{6B2272F3-3108-0A39-A837-B2C3BCC6BDA1}"/>
              </a:ext>
            </a:extLst>
          </p:cNvPr>
          <p:cNvSpPr txBox="1"/>
          <p:nvPr/>
        </p:nvSpPr>
        <p:spPr>
          <a:xfrm>
            <a:off x="4456735" y="4561848"/>
            <a:ext cx="1954381" cy="369332"/>
          </a:xfrm>
          <a:prstGeom prst="rect">
            <a:avLst/>
          </a:prstGeom>
          <a:noFill/>
        </p:spPr>
        <p:txBody>
          <a:bodyPr wrap="none" rtlCol="0">
            <a:spAutoFit/>
          </a:bodyPr>
          <a:lstStyle/>
          <a:p>
            <a:r>
              <a:rPr lang="en-US" dirty="0"/>
              <a:t>Newly Published!</a:t>
            </a:r>
          </a:p>
        </p:txBody>
      </p:sp>
    </p:spTree>
    <p:extLst>
      <p:ext uri="{BB962C8B-B14F-4D97-AF65-F5344CB8AC3E}">
        <p14:creationId xmlns:p14="http://schemas.microsoft.com/office/powerpoint/2010/main" val="880452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977BAC-D437-7D5C-4696-75840C4A51A7}"/>
            </a:ext>
          </a:extLst>
        </p:cNvPr>
        <p:cNvGrpSpPr/>
        <p:nvPr/>
      </p:nvGrpSpPr>
      <p:grpSpPr>
        <a:xfrm>
          <a:off x="0" y="0"/>
          <a:ext cx="0" cy="0"/>
          <a:chOff x="0" y="0"/>
          <a:chExt cx="0" cy="0"/>
        </a:xfrm>
      </p:grpSpPr>
      <p:grpSp>
        <p:nvGrpSpPr>
          <p:cNvPr id="7" name="Group 6">
            <a:extLst>
              <a:ext uri="{FF2B5EF4-FFF2-40B4-BE49-F238E27FC236}">
                <a16:creationId xmlns:a16="http://schemas.microsoft.com/office/drawing/2014/main" id="{B595095D-B3C1-8599-8B4E-EC1F43E72E3C}"/>
              </a:ext>
            </a:extLst>
          </p:cNvPr>
          <p:cNvGrpSpPr/>
          <p:nvPr/>
        </p:nvGrpSpPr>
        <p:grpSpPr>
          <a:xfrm>
            <a:off x="5289631" y="1084263"/>
            <a:ext cx="6902370" cy="5314887"/>
            <a:chOff x="742308" y="568722"/>
            <a:chExt cx="5098641" cy="3925999"/>
          </a:xfrm>
        </p:grpSpPr>
        <p:grpSp>
          <p:nvGrpSpPr>
            <p:cNvPr id="8" name="Group 7">
              <a:extLst>
                <a:ext uri="{FF2B5EF4-FFF2-40B4-BE49-F238E27FC236}">
                  <a16:creationId xmlns:a16="http://schemas.microsoft.com/office/drawing/2014/main" id="{6D77A215-EFDA-D513-0992-EA2B05BCAED6}"/>
                </a:ext>
              </a:extLst>
            </p:cNvPr>
            <p:cNvGrpSpPr/>
            <p:nvPr/>
          </p:nvGrpSpPr>
          <p:grpSpPr>
            <a:xfrm>
              <a:off x="742308" y="568722"/>
              <a:ext cx="5098641" cy="3925999"/>
              <a:chOff x="8130696" y="3459281"/>
              <a:chExt cx="4074004" cy="3137434"/>
            </a:xfrm>
          </p:grpSpPr>
          <p:sp>
            <p:nvSpPr>
              <p:cNvPr id="11" name="TextBox 10">
                <a:extLst>
                  <a:ext uri="{FF2B5EF4-FFF2-40B4-BE49-F238E27FC236}">
                    <a16:creationId xmlns:a16="http://schemas.microsoft.com/office/drawing/2014/main" id="{BC111EAB-40C8-57DB-A921-378199212C67}"/>
                  </a:ext>
                </a:extLst>
              </p:cNvPr>
              <p:cNvSpPr txBox="1"/>
              <p:nvPr/>
            </p:nvSpPr>
            <p:spPr>
              <a:xfrm>
                <a:off x="9380379" y="6378694"/>
                <a:ext cx="1180733" cy="218021"/>
              </a:xfrm>
              <a:prstGeom prst="rect">
                <a:avLst/>
              </a:prstGeom>
              <a:noFill/>
            </p:spPr>
            <p:txBody>
              <a:bodyPr wrap="square" rtlCol="0">
                <a:spAutoFit/>
              </a:bodyPr>
              <a:lstStyle/>
              <a:p>
                <a:r>
                  <a:rPr lang="en-US" dirty="0" err="1"/>
                  <a:t>p+p</a:t>
                </a:r>
                <a:r>
                  <a:rPr lang="en-US" dirty="0"/>
                  <a:t> Collision</a:t>
                </a:r>
              </a:p>
            </p:txBody>
          </p:sp>
          <p:grpSp>
            <p:nvGrpSpPr>
              <p:cNvPr id="12" name="Group 11">
                <a:extLst>
                  <a:ext uri="{FF2B5EF4-FFF2-40B4-BE49-F238E27FC236}">
                    <a16:creationId xmlns:a16="http://schemas.microsoft.com/office/drawing/2014/main" id="{20DB966C-0617-66E3-1A9D-BC4D81A91B0C}"/>
                  </a:ext>
                </a:extLst>
              </p:cNvPr>
              <p:cNvGrpSpPr/>
              <p:nvPr/>
            </p:nvGrpSpPr>
            <p:grpSpPr>
              <a:xfrm>
                <a:off x="8130696" y="3459281"/>
                <a:ext cx="4074004" cy="2951613"/>
                <a:chOff x="8130696" y="3459281"/>
                <a:chExt cx="4074004" cy="2951613"/>
              </a:xfrm>
            </p:grpSpPr>
            <p:grpSp>
              <p:nvGrpSpPr>
                <p:cNvPr id="13" name="Group 12">
                  <a:extLst>
                    <a:ext uri="{FF2B5EF4-FFF2-40B4-BE49-F238E27FC236}">
                      <a16:creationId xmlns:a16="http://schemas.microsoft.com/office/drawing/2014/main" id="{2CE59F04-2063-7831-FF63-AF421D5AC771}"/>
                    </a:ext>
                  </a:extLst>
                </p:cNvPr>
                <p:cNvGrpSpPr/>
                <p:nvPr/>
              </p:nvGrpSpPr>
              <p:grpSpPr>
                <a:xfrm>
                  <a:off x="8130696" y="3459281"/>
                  <a:ext cx="4074004" cy="2951613"/>
                  <a:chOff x="6460201" y="2104862"/>
                  <a:chExt cx="5123113" cy="4270601"/>
                </a:xfrm>
              </p:grpSpPr>
              <p:pic>
                <p:nvPicPr>
                  <p:cNvPr id="19" name="Picture 18" descr="JetPic.png">
                    <a:extLst>
                      <a:ext uri="{FF2B5EF4-FFF2-40B4-BE49-F238E27FC236}">
                        <a16:creationId xmlns:a16="http://schemas.microsoft.com/office/drawing/2014/main" id="{76341E1D-0758-2F8B-84DE-E8C79524C1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0201" y="2104862"/>
                    <a:ext cx="5123113" cy="4270601"/>
                  </a:xfrm>
                  <a:prstGeom prst="rect">
                    <a:avLst/>
                  </a:prstGeom>
                </p:spPr>
              </p:pic>
              <p:sp>
                <p:nvSpPr>
                  <p:cNvPr id="21" name="TextBox 20">
                    <a:extLst>
                      <a:ext uri="{FF2B5EF4-FFF2-40B4-BE49-F238E27FC236}">
                        <a16:creationId xmlns:a16="http://schemas.microsoft.com/office/drawing/2014/main" id="{23F4459D-34FD-04CD-9D90-A87CDA4ADD82}"/>
                      </a:ext>
                    </a:extLst>
                  </p:cNvPr>
                  <p:cNvSpPr txBox="1"/>
                  <p:nvPr/>
                </p:nvSpPr>
                <p:spPr>
                  <a:xfrm>
                    <a:off x="6843361" y="3967903"/>
                    <a:ext cx="585615" cy="289160"/>
                  </a:xfrm>
                  <a:prstGeom prst="rect">
                    <a:avLst/>
                  </a:prstGeom>
                  <a:noFill/>
                </p:spPr>
                <p:txBody>
                  <a:bodyPr wrap="none" rtlCol="0">
                    <a:spAutoFit/>
                  </a:bodyPr>
                  <a:lstStyle/>
                  <a:p>
                    <a:r>
                      <a:rPr lang="en-US" sz="1600" dirty="0"/>
                      <a:t>Proton</a:t>
                    </a:r>
                  </a:p>
                </p:txBody>
              </p:sp>
            </p:grpSp>
            <p:sp>
              <p:nvSpPr>
                <p:cNvPr id="14" name="Rectangle 13">
                  <a:extLst>
                    <a:ext uri="{FF2B5EF4-FFF2-40B4-BE49-F238E27FC236}">
                      <a16:creationId xmlns:a16="http://schemas.microsoft.com/office/drawing/2014/main" id="{06321E51-AEF4-99D9-C759-9655BF4A9264}"/>
                    </a:ext>
                  </a:extLst>
                </p:cNvPr>
                <p:cNvSpPr/>
                <p:nvPr/>
              </p:nvSpPr>
              <p:spPr>
                <a:xfrm>
                  <a:off x="9229012" y="4622800"/>
                  <a:ext cx="219788" cy="36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D94E34E-DE05-F7A5-B8E0-AA2629780240}"/>
                    </a:ext>
                  </a:extLst>
                </p:cNvPr>
                <p:cNvSpPr/>
                <p:nvPr/>
              </p:nvSpPr>
              <p:spPr>
                <a:xfrm rot="18973946">
                  <a:off x="9335137" y="4339713"/>
                  <a:ext cx="295208" cy="53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6B6DCC9-1725-F2AD-7727-91D678DD1564}"/>
                    </a:ext>
                  </a:extLst>
                </p:cNvPr>
                <p:cNvSpPr/>
                <p:nvPr/>
              </p:nvSpPr>
              <p:spPr>
                <a:xfrm rot="2438108">
                  <a:off x="9832213" y="4537484"/>
                  <a:ext cx="295208" cy="53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C786F74-0A81-05E4-604D-0B28049E093C}"/>
                    </a:ext>
                  </a:extLst>
                </p:cNvPr>
                <p:cNvSpPr/>
                <p:nvPr/>
              </p:nvSpPr>
              <p:spPr>
                <a:xfrm rot="2438108">
                  <a:off x="9732595" y="5478739"/>
                  <a:ext cx="295208" cy="53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A6FFC88-16B2-473E-6A3F-4F72291FE106}"/>
                    </a:ext>
                  </a:extLst>
                </p:cNvPr>
                <p:cNvSpPr/>
                <p:nvPr/>
              </p:nvSpPr>
              <p:spPr>
                <a:xfrm rot="2438108">
                  <a:off x="9257214" y="5388919"/>
                  <a:ext cx="295208" cy="53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9" name="Rectangle 8">
              <a:extLst>
                <a:ext uri="{FF2B5EF4-FFF2-40B4-BE49-F238E27FC236}">
                  <a16:creationId xmlns:a16="http://schemas.microsoft.com/office/drawing/2014/main" id="{E1D08B69-F452-8F64-A534-F7185BFCAB57}"/>
                </a:ext>
              </a:extLst>
            </p:cNvPr>
            <p:cNvSpPr/>
            <p:nvPr/>
          </p:nvSpPr>
          <p:spPr>
            <a:xfrm>
              <a:off x="3291629" y="1843447"/>
              <a:ext cx="1597872" cy="1641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1666CEE9-9F9A-FE8E-0A09-6F843877F340}"/>
              </a:ext>
            </a:extLst>
          </p:cNvPr>
          <p:cNvSpPr>
            <a:spLocks noGrp="1"/>
          </p:cNvSpPr>
          <p:nvPr>
            <p:ph type="title"/>
          </p:nvPr>
        </p:nvSpPr>
        <p:spPr/>
        <p:txBody>
          <a:bodyPr/>
          <a:lstStyle/>
          <a:p>
            <a:r>
              <a:rPr lang="en-US" dirty="0"/>
              <a:t>Jets as QCD Probes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FC167F3-53D9-9AEA-109D-ADE588191B89}"/>
                  </a:ext>
                </a:extLst>
              </p:cNvPr>
              <p:cNvSpPr>
                <a:spLocks noGrp="1"/>
              </p:cNvSpPr>
              <p:nvPr>
                <p:ph idx="1"/>
              </p:nvPr>
            </p:nvSpPr>
            <p:spPr>
              <a:xfrm>
                <a:off x="0" y="1338000"/>
                <a:ext cx="6613966" cy="4351338"/>
              </a:xfrm>
            </p:spPr>
            <p:txBody>
              <a:bodyPr/>
              <a:lstStyle/>
              <a:p>
                <a:r>
                  <a:rPr lang="en-US" dirty="0"/>
                  <a:t>Partons undergo hard scattering</a:t>
                </a:r>
              </a:p>
              <a:p>
                <a:pPr lvl="1"/>
                <a:r>
                  <a:rPr lang="en-US" dirty="0"/>
                  <a:t>Large momentum transfer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𝑞</m:t>
                        </m:r>
                      </m:e>
                      <m:sup>
                        <m:r>
                          <a:rPr lang="en-US" b="0" i="1" smtClean="0">
                            <a:latin typeface="Cambria Math" panose="02040503050406030204" pitchFamily="18" charset="0"/>
                          </a:rPr>
                          <m:t>2</m:t>
                        </m:r>
                      </m:sup>
                    </m:sSup>
                  </m:oMath>
                </a14:m>
                <a:r>
                  <a:rPr lang="en-US" dirty="0"/>
                  <a:t>)</a:t>
                </a:r>
              </a:p>
              <a:p>
                <a:r>
                  <a:rPr lang="en-US" dirty="0"/>
                  <a:t>Hard-scattered partons </a:t>
                </a:r>
                <a:r>
                  <a:rPr lang="en-US" dirty="0" err="1"/>
                  <a:t>hadronize</a:t>
                </a:r>
                <a:r>
                  <a:rPr lang="en-US" dirty="0"/>
                  <a:t> into jets</a:t>
                </a:r>
              </a:p>
              <a:p>
                <a:r>
                  <a:rPr lang="en-US" dirty="0"/>
                  <a:t>Jet kinematics </a:t>
                </a:r>
                <a14:m>
                  <m:oMath xmlns:m="http://schemas.openxmlformats.org/officeDocument/2006/math">
                    <m:r>
                      <a:rPr lang="en-US" i="1">
                        <a:latin typeface="Cambria Math" panose="02040503050406030204" pitchFamily="18" charset="0"/>
                      </a:rPr>
                      <m:t>≈</m:t>
                    </m:r>
                  </m:oMath>
                </a14:m>
                <a:r>
                  <a:rPr lang="en-US" dirty="0"/>
                  <a:t> parton kinematics good proxy</a:t>
                </a:r>
              </a:p>
              <a:p>
                <a:r>
                  <a:rPr lang="en-US" dirty="0"/>
                  <a:t>Jets are accessible by </a:t>
                </a:r>
                <a:r>
                  <a:rPr lang="en-US" dirty="0" err="1"/>
                  <a:t>pQCD</a:t>
                </a:r>
                <a:r>
                  <a:rPr lang="en-US" dirty="0"/>
                  <a:t>, which makes them very theory-friendly</a:t>
                </a:r>
              </a:p>
              <a:p>
                <a:endParaRPr lang="en-US" dirty="0"/>
              </a:p>
            </p:txBody>
          </p:sp>
        </mc:Choice>
        <mc:Fallback xmlns="">
          <p:sp>
            <p:nvSpPr>
              <p:cNvPr id="3" name="Content Placeholder 2">
                <a:extLst>
                  <a:ext uri="{FF2B5EF4-FFF2-40B4-BE49-F238E27FC236}">
                    <a16:creationId xmlns:a16="http://schemas.microsoft.com/office/drawing/2014/main" id="{AFC167F3-53D9-9AEA-109D-ADE588191B89}"/>
                  </a:ext>
                </a:extLst>
              </p:cNvPr>
              <p:cNvSpPr>
                <a:spLocks noGrp="1" noRot="1" noChangeAspect="1" noMove="1" noResize="1" noEditPoints="1" noAdjustHandles="1" noChangeArrowheads="1" noChangeShapeType="1" noTextEdit="1"/>
              </p:cNvSpPr>
              <p:nvPr>
                <p:ph idx="1"/>
              </p:nvPr>
            </p:nvSpPr>
            <p:spPr>
              <a:xfrm>
                <a:off x="0" y="1338000"/>
                <a:ext cx="6613966" cy="4351338"/>
              </a:xfrm>
              <a:blipFill>
                <a:blip r:embed="rId4"/>
                <a:stretch>
                  <a:fillRect l="-1727" t="-2332" r="-192"/>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F78F22D6-B1C6-6F6F-975A-FD6F4A6E2732}"/>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46C01A32-1AE2-8BA8-7CA7-71A70C032603}"/>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025C3244-6B73-10C8-4F5D-0286F61B42F7}"/>
              </a:ext>
            </a:extLst>
          </p:cNvPr>
          <p:cNvSpPr>
            <a:spLocks noGrp="1"/>
          </p:cNvSpPr>
          <p:nvPr>
            <p:ph type="sldNum" sz="quarter" idx="12"/>
          </p:nvPr>
        </p:nvSpPr>
        <p:spPr/>
        <p:txBody>
          <a:bodyPr/>
          <a:lstStyle/>
          <a:p>
            <a:fld id="{FC6CE333-7460-624F-ADDC-36B1F472F890}" type="slidenum">
              <a:rPr lang="en-US" smtClean="0"/>
              <a:t>3</a:t>
            </a:fld>
            <a:endParaRPr lang="en-US"/>
          </a:p>
        </p:txBody>
      </p:sp>
      <p:sp>
        <p:nvSpPr>
          <p:cNvPr id="22" name="TextBox 21">
            <a:extLst>
              <a:ext uri="{FF2B5EF4-FFF2-40B4-BE49-F238E27FC236}">
                <a16:creationId xmlns:a16="http://schemas.microsoft.com/office/drawing/2014/main" id="{B915137C-14D3-8FB0-F3E0-7FD4301DDFBF}"/>
              </a:ext>
            </a:extLst>
          </p:cNvPr>
          <p:cNvSpPr txBox="1"/>
          <p:nvPr/>
        </p:nvSpPr>
        <p:spPr>
          <a:xfrm>
            <a:off x="9427890" y="4471042"/>
            <a:ext cx="788999" cy="338554"/>
          </a:xfrm>
          <a:prstGeom prst="rect">
            <a:avLst/>
          </a:prstGeom>
          <a:noFill/>
        </p:spPr>
        <p:txBody>
          <a:bodyPr wrap="none" rtlCol="0">
            <a:spAutoFit/>
          </a:bodyPr>
          <a:lstStyle/>
          <a:p>
            <a:r>
              <a:rPr lang="en-US" sz="1600" dirty="0"/>
              <a:t>Proton</a:t>
            </a:r>
          </a:p>
        </p:txBody>
      </p:sp>
      <p:sp>
        <p:nvSpPr>
          <p:cNvPr id="23" name="TextBox 22">
            <a:extLst>
              <a:ext uri="{FF2B5EF4-FFF2-40B4-BE49-F238E27FC236}">
                <a16:creationId xmlns:a16="http://schemas.microsoft.com/office/drawing/2014/main" id="{C2BE893F-2081-515C-1485-C2E00AA9FE6A}"/>
              </a:ext>
            </a:extLst>
          </p:cNvPr>
          <p:cNvSpPr txBox="1"/>
          <p:nvPr/>
        </p:nvSpPr>
        <p:spPr>
          <a:xfrm>
            <a:off x="8153400" y="3479604"/>
            <a:ext cx="2294656" cy="499989"/>
          </a:xfrm>
          <a:prstGeom prst="rect">
            <a:avLst/>
          </a:prstGeom>
          <a:noFill/>
        </p:spPr>
        <p:txBody>
          <a:bodyPr wrap="none" rtlCol="0">
            <a:spAutoFit/>
          </a:bodyPr>
          <a:lstStyle/>
          <a:p>
            <a:r>
              <a:rPr lang="en-US" dirty="0"/>
              <a:t>Hard Scattering</a:t>
            </a:r>
          </a:p>
        </p:txBody>
      </p:sp>
      <p:sp>
        <p:nvSpPr>
          <p:cNvPr id="24" name="TextBox 23">
            <a:extLst>
              <a:ext uri="{FF2B5EF4-FFF2-40B4-BE49-F238E27FC236}">
                <a16:creationId xmlns:a16="http://schemas.microsoft.com/office/drawing/2014/main" id="{D5A192D8-0CCC-F6BB-714C-A2A6C7722164}"/>
              </a:ext>
            </a:extLst>
          </p:cNvPr>
          <p:cNvSpPr txBox="1"/>
          <p:nvPr/>
        </p:nvSpPr>
        <p:spPr>
          <a:xfrm>
            <a:off x="1662940" y="5373469"/>
            <a:ext cx="2694007" cy="369332"/>
          </a:xfrm>
          <a:prstGeom prst="rect">
            <a:avLst/>
          </a:prstGeom>
          <a:noFill/>
        </p:spPr>
        <p:txBody>
          <a:bodyPr wrap="none" rtlCol="0">
            <a:spAutoFit/>
          </a:bodyPr>
          <a:lstStyle/>
          <a:p>
            <a:r>
              <a:rPr lang="en-US" dirty="0"/>
              <a:t>Differential cross section</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7116016-7676-07B0-E6D8-9A93745BCB39}"/>
                  </a:ext>
                </a:extLst>
              </p:cNvPr>
              <p:cNvSpPr txBox="1"/>
              <p:nvPr/>
            </p:nvSpPr>
            <p:spPr>
              <a:xfrm>
                <a:off x="-97090" y="5876436"/>
                <a:ext cx="7310206" cy="48173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𝑑</m:t>
                      </m:r>
                      <m:r>
                        <a:rPr lang="en-US" sz="2400" b="0" i="1" smtClean="0">
                          <a:latin typeface="Cambria Math" panose="02040503050406030204" pitchFamily="18" charset="0"/>
                        </a:rPr>
                        <m:t>𝜎</m:t>
                      </m:r>
                      <m:r>
                        <a:rPr lang="en-US" sz="2400" b="0" i="1" smtClean="0">
                          <a:latin typeface="Cambria Math" panose="02040503050406030204" pitchFamily="18" charset="0"/>
                        </a:rPr>
                        <m:t>=∫∫∫</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𝑓</m:t>
                          </m:r>
                        </m:e>
                        <m:sub>
                          <m:r>
                            <a:rPr lang="en-US" sz="2400" b="0" i="1" smtClean="0">
                              <a:latin typeface="Cambria Math" panose="02040503050406030204" pitchFamily="18" charset="0"/>
                            </a:rPr>
                            <m:t>𝑎</m:t>
                          </m:r>
                        </m:sub>
                        <m:sup>
                          <m:r>
                            <a:rPr lang="en-US" sz="2400" b="0" i="1" smtClean="0">
                              <a:latin typeface="Cambria Math" panose="02040503050406030204" pitchFamily="18" charset="0"/>
                            </a:rPr>
                            <m:t>𝐴</m:t>
                          </m:r>
                        </m:sup>
                      </m:sSubSup>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𝑎</m:t>
                              </m:r>
                            </m:sub>
                          </m:sSub>
                        </m:e>
                      </m:d>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𝑓</m:t>
                          </m:r>
                        </m:e>
                        <m:sub>
                          <m:r>
                            <a:rPr lang="en-US" sz="2400" b="0" i="1" smtClean="0">
                              <a:latin typeface="Cambria Math" panose="02040503050406030204" pitchFamily="18" charset="0"/>
                            </a:rPr>
                            <m:t>𝑏</m:t>
                          </m:r>
                        </m:sub>
                        <m:sup>
                          <m:r>
                            <a:rPr lang="en-US" sz="2400" b="0" i="1" smtClean="0">
                              <a:latin typeface="Cambria Math" panose="02040503050406030204" pitchFamily="18" charset="0"/>
                            </a:rPr>
                            <m:t>𝐵</m:t>
                          </m:r>
                        </m:sup>
                      </m:sSubSup>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𝑏</m:t>
                              </m:r>
                            </m:sub>
                          </m:sSub>
                        </m:e>
                      </m:d>
                      <m:r>
                        <a:rPr lang="en-US" sz="2400" b="0" i="1" smtClean="0">
                          <a:latin typeface="Cambria Math" panose="02040503050406030204" pitchFamily="18" charset="0"/>
                        </a:rPr>
                        <m:t>⋅</m:t>
                      </m:r>
                      <m:r>
                        <a:rPr lang="en-US" sz="2400" b="0" i="1" smtClean="0">
                          <a:latin typeface="Cambria Math" panose="02040503050406030204" pitchFamily="18" charset="0"/>
                        </a:rPr>
                        <m:t>𝑑</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𝜎</m:t>
                          </m:r>
                        </m:e>
                        <m:sub>
                          <m:r>
                            <a:rPr lang="en-US" sz="2400" b="0" i="1" smtClean="0">
                              <a:latin typeface="Cambria Math" panose="02040503050406030204" pitchFamily="18" charset="0"/>
                            </a:rPr>
                            <m:t>𝑎𝑏</m:t>
                          </m:r>
                          <m:r>
                            <a:rPr lang="en-US" sz="2400" b="0" i="1" smtClean="0">
                              <a:latin typeface="Cambria Math" panose="02040503050406030204" pitchFamily="18" charset="0"/>
                            </a:rPr>
                            <m:t>→</m:t>
                          </m:r>
                          <m:r>
                            <a:rPr lang="en-US" sz="2400" b="0" i="1" smtClean="0">
                              <a:latin typeface="Cambria Math" panose="02040503050406030204" pitchFamily="18" charset="0"/>
                            </a:rPr>
                            <m:t>𝑐𝑋</m:t>
                          </m:r>
                        </m:sub>
                      </m:sSub>
                      <m:r>
                        <a:rPr lang="en-US" sz="2400" b="0" i="1" smtClean="0">
                          <a:latin typeface="Cambria Math" panose="02040503050406030204" pitchFamily="18" charset="0"/>
                        </a:rPr>
                        <m:t>⋅</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𝐷</m:t>
                          </m:r>
                        </m:e>
                        <m:sub>
                          <m:r>
                            <a:rPr lang="en-US" sz="2400" b="0" i="1" smtClean="0">
                              <a:latin typeface="Cambria Math" panose="02040503050406030204" pitchFamily="18" charset="0"/>
                            </a:rPr>
                            <m:t>𝑐</m:t>
                          </m:r>
                        </m:sub>
                        <m:sup>
                          <m:r>
                            <a:rPr lang="en-US" sz="2400" b="0" i="1" smtClean="0">
                              <a:latin typeface="Cambria Math" panose="02040503050406030204" pitchFamily="18" charset="0"/>
                            </a:rPr>
                            <m:t>h</m:t>
                          </m:r>
                        </m:sup>
                      </m:sSubSup>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𝑧</m:t>
                          </m:r>
                        </m:e>
                      </m:d>
                      <m:r>
                        <a:rPr lang="en-US" sz="2400" b="0" i="1" smtClean="0">
                          <a:latin typeface="Cambria Math" panose="02040503050406030204" pitchFamily="18" charset="0"/>
                        </a:rPr>
                        <m:t>𝑑</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𝑎</m:t>
                          </m:r>
                        </m:sub>
                      </m:sSub>
                      <m:r>
                        <a:rPr lang="en-US" sz="2400" b="0" i="1" smtClean="0">
                          <a:latin typeface="Cambria Math" panose="02040503050406030204" pitchFamily="18" charset="0"/>
                        </a:rPr>
                        <m:t>𝑑</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𝑏</m:t>
                          </m:r>
                        </m:sub>
                      </m:sSub>
                      <m:r>
                        <a:rPr lang="en-US" sz="2400" b="0" i="1" smtClean="0">
                          <a:latin typeface="Cambria Math" panose="02040503050406030204" pitchFamily="18" charset="0"/>
                        </a:rPr>
                        <m:t>𝑑𝑧</m:t>
                      </m:r>
                    </m:oMath>
                  </m:oMathPara>
                </a14:m>
                <a:endParaRPr lang="en-US" sz="2400" dirty="0"/>
              </a:p>
            </p:txBody>
          </p:sp>
        </mc:Choice>
        <mc:Fallback xmlns="">
          <p:sp>
            <p:nvSpPr>
              <p:cNvPr id="10" name="TextBox 9">
                <a:extLst>
                  <a:ext uri="{FF2B5EF4-FFF2-40B4-BE49-F238E27FC236}">
                    <a16:creationId xmlns:a16="http://schemas.microsoft.com/office/drawing/2014/main" id="{67116016-7676-07B0-E6D8-9A93745BCB39}"/>
                  </a:ext>
                </a:extLst>
              </p:cNvPr>
              <p:cNvSpPr txBox="1">
                <a:spLocks noRot="1" noChangeAspect="1" noMove="1" noResize="1" noEditPoints="1" noAdjustHandles="1" noChangeArrowheads="1" noChangeShapeType="1" noTextEdit="1"/>
              </p:cNvSpPr>
              <p:nvPr/>
            </p:nvSpPr>
            <p:spPr>
              <a:xfrm>
                <a:off x="-97090" y="5876436"/>
                <a:ext cx="7310206" cy="481735"/>
              </a:xfrm>
              <a:prstGeom prst="rect">
                <a:avLst/>
              </a:prstGeom>
              <a:blipFill>
                <a:blip r:embed="rId5"/>
                <a:stretch>
                  <a:fillRect b="-23077"/>
                </a:stretch>
              </a:blipFill>
            </p:spPr>
            <p:txBody>
              <a:bodyPr/>
              <a:lstStyle/>
              <a:p>
                <a:r>
                  <a:rPr lang="en-US">
                    <a:noFill/>
                  </a:rPr>
                  <a:t> </a:t>
                </a:r>
              </a:p>
            </p:txBody>
          </p:sp>
        </mc:Fallback>
      </mc:AlternateContent>
    </p:spTree>
    <p:extLst>
      <p:ext uri="{BB962C8B-B14F-4D97-AF65-F5344CB8AC3E}">
        <p14:creationId xmlns:p14="http://schemas.microsoft.com/office/powerpoint/2010/main" val="23373139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diagram of a graph&#10;&#10;Description automatically generated with medium confidence">
            <a:extLst>
              <a:ext uri="{FF2B5EF4-FFF2-40B4-BE49-F238E27FC236}">
                <a16:creationId xmlns:a16="http://schemas.microsoft.com/office/drawing/2014/main" id="{25F4C147-5D01-2357-141C-7F80F74557B1}"/>
              </a:ext>
            </a:extLst>
          </p:cNvPr>
          <p:cNvPicPr>
            <a:picLocks noChangeAspect="1"/>
          </p:cNvPicPr>
          <p:nvPr/>
        </p:nvPicPr>
        <p:blipFill>
          <a:blip r:embed="rId2"/>
          <a:stretch>
            <a:fillRect/>
          </a:stretch>
        </p:blipFill>
        <p:spPr>
          <a:xfrm>
            <a:off x="63260" y="622682"/>
            <a:ext cx="12128740" cy="3652638"/>
          </a:xfrm>
          <a:prstGeom prst="rect">
            <a:avLst/>
          </a:prstGeom>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8E7D921-B8CC-5D40-B8E2-7369FE33074F}"/>
                  </a:ext>
                </a:extLst>
              </p:cNvPr>
              <p:cNvSpPr>
                <a:spLocks noGrp="1"/>
              </p:cNvSpPr>
              <p:nvPr>
                <p:ph type="title"/>
              </p:nvPr>
            </p:nvSpPr>
            <p:spPr>
              <a:xfrm>
                <a:off x="0" y="-370388"/>
                <a:ext cx="10515600" cy="1325563"/>
              </a:xfrm>
            </p:spPr>
            <p:txBody>
              <a:bodyPr/>
              <a:lstStyle/>
              <a:p>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𝜋</m:t>
                        </m:r>
                      </m:e>
                      <m:sup>
                        <m:r>
                          <a:rPr lang="en-US" b="0" i="1" smtClean="0">
                            <a:latin typeface="Cambria Math" panose="02040503050406030204" pitchFamily="18" charset="0"/>
                          </a:rPr>
                          <m:t>0</m:t>
                        </m:r>
                      </m:sup>
                    </m:sSup>
                  </m:oMath>
                </a14:m>
                <a:r>
                  <a:rPr lang="en-US" dirty="0"/>
                  <a:t>-Hadron Correlations -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𝐴𝐴</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e>
                    </m:d>
                  </m:oMath>
                </a14:m>
                <a:endParaRPr lang="en-US" dirty="0"/>
              </a:p>
            </p:txBody>
          </p:sp>
        </mc:Choice>
        <mc:Fallback xmlns="">
          <p:sp>
            <p:nvSpPr>
              <p:cNvPr id="2" name="Title 1">
                <a:extLst>
                  <a:ext uri="{FF2B5EF4-FFF2-40B4-BE49-F238E27FC236}">
                    <a16:creationId xmlns:a16="http://schemas.microsoft.com/office/drawing/2014/main" id="{28E7D921-B8CC-5D40-B8E2-7369FE33074F}"/>
                  </a:ext>
                </a:extLst>
              </p:cNvPr>
              <p:cNvSpPr>
                <a:spLocks noGrp="1" noRot="1" noChangeAspect="1" noMove="1" noResize="1" noEditPoints="1" noAdjustHandles="1" noChangeArrowheads="1" noChangeShapeType="1" noTextEdit="1"/>
              </p:cNvSpPr>
              <p:nvPr>
                <p:ph type="title"/>
              </p:nvPr>
            </p:nvSpPr>
            <p:spPr>
              <a:xfrm>
                <a:off x="0" y="-370388"/>
                <a:ext cx="10515600" cy="1325563"/>
              </a:xfrm>
              <a:blipFill>
                <a:blip r:embed="rId3"/>
                <a:stretch>
                  <a:fillRect l="-483"/>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97E42ECE-589E-9C42-839D-88EAD46C5F25}"/>
              </a:ext>
            </a:extLst>
          </p:cNvPr>
          <p:cNvSpPr>
            <a:spLocks noGrp="1"/>
          </p:cNvSpPr>
          <p:nvPr>
            <p:ph idx="1"/>
          </p:nvPr>
        </p:nvSpPr>
        <p:spPr>
          <a:xfrm>
            <a:off x="0" y="5149588"/>
            <a:ext cx="9039828" cy="4351338"/>
          </a:xfrm>
        </p:spPr>
        <p:txBody>
          <a:bodyPr>
            <a:normAutofit/>
          </a:bodyPr>
          <a:lstStyle/>
          <a:p>
            <a:r>
              <a:rPr lang="en-US" sz="2600" dirty="0"/>
              <a:t>Suppression phenomenon is consistently more severe in most central collisions (black points)</a:t>
            </a:r>
          </a:p>
          <a:p>
            <a:pPr marL="0" indent="0">
              <a:buNone/>
            </a:pPr>
            <a:endParaRPr lang="en-US" sz="2600" dirty="0"/>
          </a:p>
        </p:txBody>
      </p:sp>
      <p:sp>
        <p:nvSpPr>
          <p:cNvPr id="4" name="Date Placeholder 3">
            <a:extLst>
              <a:ext uri="{FF2B5EF4-FFF2-40B4-BE49-F238E27FC236}">
                <a16:creationId xmlns:a16="http://schemas.microsoft.com/office/drawing/2014/main" id="{070C437D-3D0D-594D-9AE2-8DF9806B821F}"/>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C4C77297-9DB3-0F41-999F-3788533DE475}"/>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F1ADE422-31A3-9842-9ED9-83FC10627879}"/>
              </a:ext>
            </a:extLst>
          </p:cNvPr>
          <p:cNvSpPr>
            <a:spLocks noGrp="1"/>
          </p:cNvSpPr>
          <p:nvPr>
            <p:ph type="sldNum" sz="quarter" idx="12"/>
          </p:nvPr>
        </p:nvSpPr>
        <p:spPr/>
        <p:txBody>
          <a:bodyPr/>
          <a:lstStyle/>
          <a:p>
            <a:fld id="{FC6CE333-7460-624F-ADDC-36B1F472F890}" type="slidenum">
              <a:rPr lang="en-US" smtClean="0"/>
              <a:t>30</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FBF0A22-5FC4-CB4F-B087-0355E9EE9655}"/>
                  </a:ext>
                </a:extLst>
              </p:cNvPr>
              <p:cNvSpPr txBox="1"/>
              <p:nvPr/>
            </p:nvSpPr>
            <p:spPr>
              <a:xfrm>
                <a:off x="193691" y="4123601"/>
                <a:ext cx="1742547" cy="102598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𝐼</m:t>
                          </m:r>
                        </m:e>
                        <m:sub>
                          <m:r>
                            <a:rPr lang="en-US" sz="2400" b="0" i="1" smtClean="0">
                              <a:latin typeface="Cambria Math" panose="02040503050406030204" pitchFamily="18" charset="0"/>
                            </a:rPr>
                            <m:t>𝐴𝐴</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𝑌</m:t>
                              </m:r>
                            </m:e>
                            <m:sub>
                              <m:r>
                                <a:rPr lang="en-US" sz="2400" b="0" i="1" smtClean="0">
                                  <a:latin typeface="Cambria Math" panose="02040503050406030204" pitchFamily="18" charset="0"/>
                                </a:rPr>
                                <m:t>𝐴𝑤𝑎𝑦</m:t>
                              </m:r>
                            </m:sub>
                            <m:sup>
                              <m:r>
                                <a:rPr lang="en-US" sz="2400" b="0" i="1" smtClean="0">
                                  <a:latin typeface="Cambria Math" panose="02040503050406030204" pitchFamily="18" charset="0"/>
                                </a:rPr>
                                <m:t>𝐴𝐴</m:t>
                              </m:r>
                            </m:sup>
                          </m:sSubSup>
                        </m:num>
                        <m:den>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𝑌</m:t>
                              </m:r>
                            </m:e>
                            <m:sub>
                              <m:r>
                                <a:rPr lang="en-US" sz="2400" b="0" i="1" smtClean="0">
                                  <a:latin typeface="Cambria Math" panose="02040503050406030204" pitchFamily="18" charset="0"/>
                                </a:rPr>
                                <m:t>𝐴𝑤𝑎𝑦</m:t>
                              </m:r>
                            </m:sub>
                            <m:sup>
                              <m:r>
                                <a:rPr lang="en-US" sz="2400" b="0" i="1" smtClean="0">
                                  <a:latin typeface="Cambria Math" panose="02040503050406030204" pitchFamily="18" charset="0"/>
                                </a:rPr>
                                <m:t>𝑝𝑝</m:t>
                              </m:r>
                            </m:sup>
                          </m:sSubSup>
                        </m:den>
                      </m:f>
                    </m:oMath>
                  </m:oMathPara>
                </a14:m>
                <a:endParaRPr lang="en-US" sz="2400" dirty="0"/>
              </a:p>
            </p:txBody>
          </p:sp>
        </mc:Choice>
        <mc:Fallback xmlns="">
          <p:sp>
            <p:nvSpPr>
              <p:cNvPr id="8" name="TextBox 7">
                <a:extLst>
                  <a:ext uri="{FF2B5EF4-FFF2-40B4-BE49-F238E27FC236}">
                    <a16:creationId xmlns:a16="http://schemas.microsoft.com/office/drawing/2014/main" id="{FFBF0A22-5FC4-CB4F-B087-0355E9EE9655}"/>
                  </a:ext>
                </a:extLst>
              </p:cNvPr>
              <p:cNvSpPr txBox="1">
                <a:spLocks noRot="1" noChangeAspect="1" noMove="1" noResize="1" noEditPoints="1" noAdjustHandles="1" noChangeArrowheads="1" noChangeShapeType="1" noTextEdit="1"/>
              </p:cNvSpPr>
              <p:nvPr/>
            </p:nvSpPr>
            <p:spPr>
              <a:xfrm>
                <a:off x="193691" y="4123601"/>
                <a:ext cx="1742547" cy="1025987"/>
              </a:xfrm>
              <a:prstGeom prst="rect">
                <a:avLst/>
              </a:prstGeom>
              <a:blipFill>
                <a:blip r:embed="rId4"/>
                <a:stretch>
                  <a:fillRect l="-725" b="-3659"/>
                </a:stretch>
              </a:blipFill>
            </p:spPr>
            <p:txBody>
              <a:bodyPr/>
              <a:lstStyle/>
              <a:p>
                <a:r>
                  <a:rPr lang="en-US">
                    <a:noFill/>
                  </a:rPr>
                  <a:t> </a:t>
                </a:r>
              </a:p>
            </p:txBody>
          </p:sp>
        </mc:Fallback>
      </mc:AlternateContent>
      <p:grpSp>
        <p:nvGrpSpPr>
          <p:cNvPr id="16" name="Group 15">
            <a:extLst>
              <a:ext uri="{FF2B5EF4-FFF2-40B4-BE49-F238E27FC236}">
                <a16:creationId xmlns:a16="http://schemas.microsoft.com/office/drawing/2014/main" id="{F2063D11-E0EE-C34E-BCFC-B7489E7A3974}"/>
              </a:ext>
            </a:extLst>
          </p:cNvPr>
          <p:cNvGrpSpPr/>
          <p:nvPr/>
        </p:nvGrpSpPr>
        <p:grpSpPr>
          <a:xfrm>
            <a:off x="8837085" y="4293198"/>
            <a:ext cx="3161224" cy="1712780"/>
            <a:chOff x="8783253" y="4360883"/>
            <a:chExt cx="3161224" cy="1712780"/>
          </a:xfrm>
        </p:grpSpPr>
        <p:sp>
          <p:nvSpPr>
            <p:cNvPr id="17" name="Oval 16">
              <a:extLst>
                <a:ext uri="{FF2B5EF4-FFF2-40B4-BE49-F238E27FC236}">
                  <a16:creationId xmlns:a16="http://schemas.microsoft.com/office/drawing/2014/main" id="{34BF59A4-A973-5541-914A-BA610CCEA6D4}"/>
                </a:ext>
              </a:extLst>
            </p:cNvPr>
            <p:cNvSpPr/>
            <p:nvPr/>
          </p:nvSpPr>
          <p:spPr>
            <a:xfrm>
              <a:off x="8783253" y="4393126"/>
              <a:ext cx="1211481" cy="1211481"/>
            </a:xfrm>
            <a:prstGeom prst="ellipse">
              <a:avLst/>
            </a:prstGeom>
            <a:solidFill>
              <a:schemeClr val="accent1">
                <a:alpha val="66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CF23901F-DE2E-964B-B942-430A93C929A5}"/>
                </a:ext>
              </a:extLst>
            </p:cNvPr>
            <p:cNvSpPr/>
            <p:nvPr/>
          </p:nvSpPr>
          <p:spPr>
            <a:xfrm>
              <a:off x="8877782" y="4393125"/>
              <a:ext cx="1211481" cy="1211481"/>
            </a:xfrm>
            <a:prstGeom prst="ellipse">
              <a:avLst/>
            </a:prstGeom>
            <a:solidFill>
              <a:schemeClr val="accent1">
                <a:alpha val="48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D0327A31-8414-DC4B-A41B-ACEACB0BB32E}"/>
                </a:ext>
              </a:extLst>
            </p:cNvPr>
            <p:cNvSpPr/>
            <p:nvPr/>
          </p:nvSpPr>
          <p:spPr>
            <a:xfrm>
              <a:off x="10515600" y="4360883"/>
              <a:ext cx="1211481" cy="1211481"/>
            </a:xfrm>
            <a:prstGeom prst="ellipse">
              <a:avLst/>
            </a:prstGeom>
            <a:solidFill>
              <a:schemeClr val="accent1">
                <a:alpha val="66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5333B728-C665-5346-A48B-803E5BCA8BFA}"/>
                </a:ext>
              </a:extLst>
            </p:cNvPr>
            <p:cNvSpPr/>
            <p:nvPr/>
          </p:nvSpPr>
          <p:spPr>
            <a:xfrm>
              <a:off x="10732996" y="4360884"/>
              <a:ext cx="1211481" cy="1211481"/>
            </a:xfrm>
            <a:prstGeom prst="ellipse">
              <a:avLst/>
            </a:prstGeom>
            <a:solidFill>
              <a:schemeClr val="accent1">
                <a:alpha val="48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97A54EF2-36B0-1F48-B682-AAC218366916}"/>
                </a:ext>
              </a:extLst>
            </p:cNvPr>
            <p:cNvSpPr txBox="1"/>
            <p:nvPr/>
          </p:nvSpPr>
          <p:spPr>
            <a:xfrm>
              <a:off x="9039828" y="5704331"/>
              <a:ext cx="851515" cy="369332"/>
            </a:xfrm>
            <a:prstGeom prst="rect">
              <a:avLst/>
            </a:prstGeom>
            <a:noFill/>
          </p:spPr>
          <p:txBody>
            <a:bodyPr wrap="none" rtlCol="0">
              <a:spAutoFit/>
            </a:bodyPr>
            <a:lstStyle/>
            <a:p>
              <a:r>
                <a:rPr lang="en-US" dirty="0"/>
                <a:t>0-20%</a:t>
              </a:r>
            </a:p>
          </p:txBody>
        </p:sp>
        <p:sp>
          <p:nvSpPr>
            <p:cNvPr id="22" name="TextBox 21">
              <a:extLst>
                <a:ext uri="{FF2B5EF4-FFF2-40B4-BE49-F238E27FC236}">
                  <a16:creationId xmlns:a16="http://schemas.microsoft.com/office/drawing/2014/main" id="{E88FF8A3-0874-4347-BB47-9908A111FD0D}"/>
                </a:ext>
              </a:extLst>
            </p:cNvPr>
            <p:cNvSpPr txBox="1"/>
            <p:nvPr/>
          </p:nvSpPr>
          <p:spPr>
            <a:xfrm>
              <a:off x="10955624" y="5704331"/>
              <a:ext cx="979755" cy="369332"/>
            </a:xfrm>
            <a:prstGeom prst="rect">
              <a:avLst/>
            </a:prstGeom>
            <a:noFill/>
          </p:spPr>
          <p:txBody>
            <a:bodyPr wrap="none" rtlCol="0">
              <a:spAutoFit/>
            </a:bodyPr>
            <a:lstStyle/>
            <a:p>
              <a:r>
                <a:rPr lang="en-US" dirty="0"/>
                <a:t>20-40%</a:t>
              </a:r>
            </a:p>
          </p:txBody>
        </p:sp>
      </p:grpSp>
      <p:sp>
        <p:nvSpPr>
          <p:cNvPr id="11" name="TextBox 10">
            <a:extLst>
              <a:ext uri="{FF2B5EF4-FFF2-40B4-BE49-F238E27FC236}">
                <a16:creationId xmlns:a16="http://schemas.microsoft.com/office/drawing/2014/main" id="{BB3CCC01-BD12-D46E-D0C6-EFEFAA3E68CC}"/>
              </a:ext>
            </a:extLst>
          </p:cNvPr>
          <p:cNvSpPr txBox="1"/>
          <p:nvPr/>
        </p:nvSpPr>
        <p:spPr>
          <a:xfrm>
            <a:off x="4456735" y="4561848"/>
            <a:ext cx="1954381" cy="369332"/>
          </a:xfrm>
          <a:prstGeom prst="rect">
            <a:avLst/>
          </a:prstGeom>
          <a:noFill/>
        </p:spPr>
        <p:txBody>
          <a:bodyPr wrap="none" rtlCol="0">
            <a:spAutoFit/>
          </a:bodyPr>
          <a:lstStyle/>
          <a:p>
            <a:r>
              <a:rPr lang="en-US" dirty="0"/>
              <a:t>Newly Published!</a:t>
            </a:r>
          </a:p>
        </p:txBody>
      </p:sp>
      <p:sp>
        <p:nvSpPr>
          <p:cNvPr id="12" name="TextBox 11">
            <a:extLst>
              <a:ext uri="{FF2B5EF4-FFF2-40B4-BE49-F238E27FC236}">
                <a16:creationId xmlns:a16="http://schemas.microsoft.com/office/drawing/2014/main" id="{BC642368-8797-5DEC-5738-9999412C504F}"/>
              </a:ext>
            </a:extLst>
          </p:cNvPr>
          <p:cNvSpPr txBox="1"/>
          <p:nvPr/>
        </p:nvSpPr>
        <p:spPr>
          <a:xfrm>
            <a:off x="8617560" y="401178"/>
            <a:ext cx="3574440" cy="369332"/>
          </a:xfrm>
          <a:prstGeom prst="rect">
            <a:avLst/>
          </a:prstGeom>
          <a:noFill/>
        </p:spPr>
        <p:txBody>
          <a:bodyPr wrap="none" rtlCol="0">
            <a:spAutoFit/>
          </a:bodyPr>
          <a:lstStyle/>
          <a:p>
            <a:r>
              <a:rPr lang="en-US" i="1" dirty="0">
                <a:hlinkClick r:id="rId5"/>
              </a:rPr>
              <a:t>Phys. Rev. C 110, 044901 (2024)</a:t>
            </a:r>
            <a:endParaRPr lang="en-US" i="1" dirty="0"/>
          </a:p>
        </p:txBody>
      </p:sp>
    </p:spTree>
    <p:extLst>
      <p:ext uri="{BB962C8B-B14F-4D97-AF65-F5344CB8AC3E}">
        <p14:creationId xmlns:p14="http://schemas.microsoft.com/office/powerpoint/2010/main" val="1942059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2E7A1DD-AFBD-054B-8D0B-537226C0A691}"/>
                  </a:ext>
                </a:extLst>
              </p:cNvPr>
              <p:cNvSpPr>
                <a:spLocks noGrp="1"/>
              </p:cNvSpPr>
              <p:nvPr>
                <p:ph type="title"/>
              </p:nvPr>
            </p:nvSpPr>
            <p:spPr/>
            <p:txBody>
              <a:bodyPr/>
              <a:lstStyle/>
              <a:p>
                <a:r>
                  <a:rPr lang="en-US" dirty="0"/>
                  <a:t>Jet Structure Modification: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Δ</m:t>
                        </m:r>
                      </m:e>
                      <m:sub>
                        <m:r>
                          <a:rPr lang="en-US" b="0" i="1" smtClean="0">
                            <a:latin typeface="Cambria Math" panose="02040503050406030204" pitchFamily="18" charset="0"/>
                          </a:rPr>
                          <m:t>𝐴𝐴</m:t>
                        </m:r>
                      </m:sub>
                    </m:sSub>
                  </m:oMath>
                </a14:m>
                <a:r>
                  <a:rPr lang="en-US" dirty="0"/>
                  <a:t> vs.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𝜙</m:t>
                    </m:r>
                  </m:oMath>
                </a14:m>
                <a:endParaRPr lang="en-US" dirty="0"/>
              </a:p>
            </p:txBody>
          </p:sp>
        </mc:Choice>
        <mc:Fallback xmlns="">
          <p:sp>
            <p:nvSpPr>
              <p:cNvPr id="2" name="Title 1">
                <a:extLst>
                  <a:ext uri="{FF2B5EF4-FFF2-40B4-BE49-F238E27FC236}">
                    <a16:creationId xmlns:a16="http://schemas.microsoft.com/office/drawing/2014/main" id="{52E7A1DD-AFBD-054B-8D0B-537226C0A691}"/>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11F7C858-A784-C94B-93ED-66E682A6866B}"/>
              </a:ext>
            </a:extLst>
          </p:cNvPr>
          <p:cNvSpPr>
            <a:spLocks noGrp="1"/>
          </p:cNvSpPr>
          <p:nvPr>
            <p:ph idx="1"/>
          </p:nvPr>
        </p:nvSpPr>
        <p:spPr>
          <a:xfrm>
            <a:off x="0" y="1338000"/>
            <a:ext cx="4914900" cy="4351338"/>
          </a:xfrm>
        </p:spPr>
        <p:txBody>
          <a:bodyPr/>
          <a:lstStyle/>
          <a:p>
            <a:r>
              <a:rPr lang="en-US" dirty="0"/>
              <a:t>Can we look at modification “inside” the jet?</a:t>
            </a:r>
          </a:p>
          <a:p>
            <a:r>
              <a:rPr lang="en-US" dirty="0"/>
              <a:t>Can take difference between </a:t>
            </a:r>
            <a:r>
              <a:rPr lang="en-US" i="1" dirty="0"/>
              <a:t>differential</a:t>
            </a:r>
            <a:r>
              <a:rPr lang="en-US" dirty="0"/>
              <a:t> yields rather than integrated</a:t>
            </a:r>
          </a:p>
          <a:p>
            <a:r>
              <a:rPr lang="en-US" dirty="0"/>
              <a:t>How is the actual distribution of particles changed within a jet?</a:t>
            </a:r>
          </a:p>
        </p:txBody>
      </p:sp>
      <p:sp>
        <p:nvSpPr>
          <p:cNvPr id="4" name="Date Placeholder 3">
            <a:extLst>
              <a:ext uri="{FF2B5EF4-FFF2-40B4-BE49-F238E27FC236}">
                <a16:creationId xmlns:a16="http://schemas.microsoft.com/office/drawing/2014/main" id="{98F7D3B4-4461-CC43-B68F-5B5D2BECA475}"/>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EDDF878D-9FEC-4742-A407-6AB7AC1BAE28}"/>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7242902D-4EF4-0743-A9A3-777320E48B60}"/>
              </a:ext>
            </a:extLst>
          </p:cNvPr>
          <p:cNvSpPr>
            <a:spLocks noGrp="1"/>
          </p:cNvSpPr>
          <p:nvPr>
            <p:ph type="sldNum" sz="quarter" idx="12"/>
          </p:nvPr>
        </p:nvSpPr>
        <p:spPr/>
        <p:txBody>
          <a:bodyPr/>
          <a:lstStyle/>
          <a:p>
            <a:fld id="{FC6CE333-7460-624F-ADDC-36B1F472F890}" type="slidenum">
              <a:rPr lang="en-US" smtClean="0"/>
              <a:t>31</a:t>
            </a:fld>
            <a:endParaRPr lang="en-US"/>
          </a:p>
        </p:txBody>
      </p:sp>
      <p:pic>
        <p:nvPicPr>
          <p:cNvPr id="8" name="Picture 7">
            <a:extLst>
              <a:ext uri="{FF2B5EF4-FFF2-40B4-BE49-F238E27FC236}">
                <a16:creationId xmlns:a16="http://schemas.microsoft.com/office/drawing/2014/main" id="{9619603D-E9D2-595B-86D8-0D77177FC8AB}"/>
              </a:ext>
            </a:extLst>
          </p:cNvPr>
          <p:cNvPicPr>
            <a:picLocks noChangeAspect="1"/>
          </p:cNvPicPr>
          <p:nvPr/>
        </p:nvPicPr>
        <p:blipFill>
          <a:blip r:embed="rId4"/>
          <a:srcRect t="46972" r="50305" b="29358"/>
          <a:stretch/>
        </p:blipFill>
        <p:spPr>
          <a:xfrm rot="5400000">
            <a:off x="7401299" y="262190"/>
            <a:ext cx="3633666" cy="5947736"/>
          </a:xfrm>
          <a:prstGeom prst="rect">
            <a:avLst/>
          </a:prstGeom>
        </p:spPr>
      </p:pic>
      <p:sp>
        <p:nvSpPr>
          <p:cNvPr id="7" name="Frame 6">
            <a:extLst>
              <a:ext uri="{FF2B5EF4-FFF2-40B4-BE49-F238E27FC236}">
                <a16:creationId xmlns:a16="http://schemas.microsoft.com/office/drawing/2014/main" id="{987A8045-3559-6B40-9A75-98858C7486AD}"/>
              </a:ext>
            </a:extLst>
          </p:cNvPr>
          <p:cNvSpPr/>
          <p:nvPr/>
        </p:nvSpPr>
        <p:spPr>
          <a:xfrm>
            <a:off x="10629900" y="3624646"/>
            <a:ext cx="723900" cy="142824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E7E0AFF-0002-452C-F7C3-BBBEF7C6856B}"/>
                  </a:ext>
                </a:extLst>
              </p:cNvPr>
              <p:cNvSpPr txBox="1"/>
              <p:nvPr/>
            </p:nvSpPr>
            <p:spPr>
              <a:xfrm rot="16200000">
                <a:off x="4546700" y="1885883"/>
                <a:ext cx="2088905" cy="116666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3200" b="0" i="1" smtClean="0">
                              <a:latin typeface="Cambria Math" panose="02040503050406030204" pitchFamily="18" charset="0"/>
                            </a:rPr>
                          </m:ctrlPr>
                        </m:fPr>
                        <m:num>
                          <m:r>
                            <a:rPr lang="en-US" sz="3200" b="0" i="1" smtClean="0">
                              <a:latin typeface="Cambria Math" panose="02040503050406030204" pitchFamily="18" charset="0"/>
                            </a:rPr>
                            <m:t>1</m:t>
                          </m:r>
                        </m:num>
                        <m:den>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𝑁</m:t>
                              </m:r>
                            </m:e>
                            <m:sub>
                              <m:r>
                                <a:rPr lang="en-US" sz="3200" b="0" i="1" smtClean="0">
                                  <a:latin typeface="Cambria Math" panose="02040503050406030204" pitchFamily="18" charset="0"/>
                                </a:rPr>
                                <m:t>𝑇𝑟𝑖𝑔</m:t>
                              </m:r>
                            </m:sub>
                          </m:sSub>
                        </m:den>
                      </m:f>
                      <m:f>
                        <m:fPr>
                          <m:ctrlPr>
                            <a:rPr lang="en-US" sz="3200" b="0" i="1" smtClean="0">
                              <a:latin typeface="Cambria Math" panose="02040503050406030204" pitchFamily="18" charset="0"/>
                            </a:rPr>
                          </m:ctrlPr>
                        </m:fPr>
                        <m:num>
                          <m:r>
                            <a:rPr lang="en-US" sz="3200" b="0" i="1" smtClean="0">
                              <a:latin typeface="Cambria Math" panose="02040503050406030204" pitchFamily="18" charset="0"/>
                            </a:rPr>
                            <m:t>𝑑𝑁</m:t>
                          </m:r>
                        </m:num>
                        <m:den>
                          <m:r>
                            <a:rPr lang="en-US" sz="3200" b="0" i="1" smtClean="0">
                              <a:latin typeface="Cambria Math" panose="02040503050406030204" pitchFamily="18" charset="0"/>
                            </a:rPr>
                            <m:t>𝑑</m:t>
                          </m:r>
                          <m:r>
                            <m:rPr>
                              <m:sty m:val="p"/>
                            </m:rPr>
                            <a:rPr lang="en-US" sz="3200" b="0" i="0" smtClean="0">
                              <a:latin typeface="Cambria Math" panose="02040503050406030204" pitchFamily="18" charset="0"/>
                            </a:rPr>
                            <m:t>Δ</m:t>
                          </m:r>
                          <m:r>
                            <a:rPr lang="en-US" sz="3200" b="0" i="1" smtClean="0">
                              <a:latin typeface="Cambria Math" panose="02040503050406030204" pitchFamily="18" charset="0"/>
                            </a:rPr>
                            <m:t>𝜙</m:t>
                          </m:r>
                        </m:den>
                      </m:f>
                    </m:oMath>
                  </m:oMathPara>
                </a14:m>
                <a:endParaRPr lang="en-US" sz="3200" dirty="0"/>
              </a:p>
            </p:txBody>
          </p:sp>
        </mc:Choice>
        <mc:Fallback xmlns="">
          <p:sp>
            <p:nvSpPr>
              <p:cNvPr id="11" name="TextBox 10">
                <a:extLst>
                  <a:ext uri="{FF2B5EF4-FFF2-40B4-BE49-F238E27FC236}">
                    <a16:creationId xmlns:a16="http://schemas.microsoft.com/office/drawing/2014/main" id="{EE7E0AFF-0002-452C-F7C3-BBBEF7C6856B}"/>
                  </a:ext>
                </a:extLst>
              </p:cNvPr>
              <p:cNvSpPr txBox="1">
                <a:spLocks noRot="1" noChangeAspect="1" noMove="1" noResize="1" noEditPoints="1" noAdjustHandles="1" noChangeArrowheads="1" noChangeShapeType="1" noTextEdit="1"/>
              </p:cNvSpPr>
              <p:nvPr/>
            </p:nvSpPr>
            <p:spPr>
              <a:xfrm rot="16200000">
                <a:off x="4546700" y="1885883"/>
                <a:ext cx="2088905" cy="1166666"/>
              </a:xfrm>
              <a:prstGeom prst="rect">
                <a:avLst/>
              </a:prstGeom>
              <a:blipFill>
                <a:blip r:embed="rId6"/>
                <a:stretch>
                  <a:fillRect t="-1212" r="-6452"/>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6E3B9358-4197-3E50-B9F7-7660C20C5A20}"/>
              </a:ext>
            </a:extLst>
          </p:cNvPr>
          <p:cNvSpPr txBox="1"/>
          <p:nvPr/>
        </p:nvSpPr>
        <p:spPr>
          <a:xfrm>
            <a:off x="8728380" y="1049893"/>
            <a:ext cx="3574440" cy="369332"/>
          </a:xfrm>
          <a:prstGeom prst="rect">
            <a:avLst/>
          </a:prstGeom>
          <a:noFill/>
        </p:spPr>
        <p:txBody>
          <a:bodyPr wrap="none" rtlCol="0">
            <a:spAutoFit/>
          </a:bodyPr>
          <a:lstStyle/>
          <a:p>
            <a:r>
              <a:rPr lang="en-US" i="1" dirty="0">
                <a:hlinkClick r:id="rId7"/>
              </a:rPr>
              <a:t>Phys. Rev. C 110, 044901 (2024)</a:t>
            </a:r>
            <a:endParaRPr lang="en-US" i="1" dirty="0"/>
          </a:p>
        </p:txBody>
      </p:sp>
      <p:pic>
        <p:nvPicPr>
          <p:cNvPr id="12" name="Picture 11">
            <a:extLst>
              <a:ext uri="{FF2B5EF4-FFF2-40B4-BE49-F238E27FC236}">
                <a16:creationId xmlns:a16="http://schemas.microsoft.com/office/drawing/2014/main" id="{DF39906C-BE32-B20A-066D-59F1502FAB42}"/>
              </a:ext>
            </a:extLst>
          </p:cNvPr>
          <p:cNvPicPr>
            <a:picLocks noChangeAspect="1"/>
          </p:cNvPicPr>
          <p:nvPr/>
        </p:nvPicPr>
        <p:blipFill>
          <a:blip r:embed="rId4"/>
          <a:srcRect l="94518" t="46664" r="488" b="29666"/>
          <a:stretch/>
        </p:blipFill>
        <p:spPr>
          <a:xfrm rot="5400000">
            <a:off x="9035570" y="2255433"/>
            <a:ext cx="365124" cy="5947736"/>
          </a:xfrm>
          <a:prstGeom prst="rect">
            <a:avLst/>
          </a:prstGeom>
        </p:spPr>
      </p:pic>
    </p:spTree>
    <p:extLst>
      <p:ext uri="{BB962C8B-B14F-4D97-AF65-F5344CB8AC3E}">
        <p14:creationId xmlns:p14="http://schemas.microsoft.com/office/powerpoint/2010/main" val="38653397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8BFA90CB-E411-1F43-AD78-A6293ED3FE9E}"/>
                  </a:ext>
                </a:extLst>
              </p:cNvPr>
              <p:cNvSpPr>
                <a:spLocks noGrp="1"/>
              </p:cNvSpPr>
              <p:nvPr>
                <p:ph type="title"/>
              </p:nvPr>
            </p:nvSpPr>
            <p:spPr/>
            <p:txBody>
              <a:bodyPr/>
              <a:lstStyle/>
              <a:p>
                <a:r>
                  <a:rPr lang="en-US" dirty="0"/>
                  <a:t>Jet Structure Modification: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Δ</m:t>
                        </m:r>
                      </m:e>
                      <m:sub>
                        <m:r>
                          <a:rPr lang="en-US" i="1">
                            <a:latin typeface="Cambria Math" panose="02040503050406030204" pitchFamily="18" charset="0"/>
                          </a:rPr>
                          <m:t>𝐴𝐴</m:t>
                        </m:r>
                      </m:sub>
                    </m:sSub>
                  </m:oMath>
                </a14:m>
                <a:r>
                  <a:rPr lang="en-US" dirty="0"/>
                  <a:t> vs. </a:t>
                </a:r>
                <a14:m>
                  <m:oMath xmlns:m="http://schemas.openxmlformats.org/officeDocument/2006/math">
                    <m:r>
                      <m:rPr>
                        <m:sty m:val="p"/>
                      </m:rPr>
                      <a:rPr lang="en-US">
                        <a:latin typeface="Cambria Math" panose="02040503050406030204" pitchFamily="18" charset="0"/>
                      </a:rPr>
                      <m:t>Δ</m:t>
                    </m:r>
                    <m:r>
                      <a:rPr lang="en-US" i="1">
                        <a:latin typeface="Cambria Math" panose="02040503050406030204" pitchFamily="18" charset="0"/>
                      </a:rPr>
                      <m:t>𝜙</m:t>
                    </m:r>
                  </m:oMath>
                </a14:m>
                <a:endParaRPr lang="en-US" dirty="0"/>
              </a:p>
            </p:txBody>
          </p:sp>
        </mc:Choice>
        <mc:Fallback xmlns="">
          <p:sp>
            <p:nvSpPr>
              <p:cNvPr id="2" name="Title 1">
                <a:extLst>
                  <a:ext uri="{FF2B5EF4-FFF2-40B4-BE49-F238E27FC236}">
                    <a16:creationId xmlns:a16="http://schemas.microsoft.com/office/drawing/2014/main" id="{8BFA90CB-E411-1F43-AD78-A6293ED3FE9E}"/>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009F131-18F8-DD47-957C-202F40C2FDDF}"/>
                  </a:ext>
                </a:extLst>
              </p:cNvPr>
              <p:cNvSpPr>
                <a:spLocks noGrp="1"/>
              </p:cNvSpPr>
              <p:nvPr>
                <p:ph idx="1"/>
              </p:nvPr>
            </p:nvSpPr>
            <p:spPr>
              <a:xfrm>
                <a:off x="0" y="1111172"/>
                <a:ext cx="8818880" cy="1698128"/>
              </a:xfrm>
            </p:spPr>
            <p:txBody>
              <a:bodyPr>
                <a:normAutofit fontScale="92500"/>
              </a:bodyPr>
              <a:lstStyle/>
              <a:p>
                <a14:m>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Δ</m:t>
                        </m:r>
                      </m:e>
                      <m:sub>
                        <m:r>
                          <a:rPr lang="en-US" i="1">
                            <a:latin typeface="Cambria Math" panose="02040503050406030204" pitchFamily="18" charset="0"/>
                          </a:rPr>
                          <m:t>𝐴𝐴</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𝐴𝐴</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𝑝𝑝</m:t>
                        </m:r>
                      </m:sub>
                    </m:sSub>
                  </m:oMath>
                </a14:m>
                <a:endParaRPr lang="en-US" dirty="0"/>
              </a:p>
              <a:p>
                <a:r>
                  <a:rPr lang="en-US" dirty="0"/>
                  <a:t>Captures jet modification across wide range of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𝜙</m:t>
                    </m:r>
                  </m:oMath>
                </a14:m>
                <a:r>
                  <a:rPr lang="en-US" dirty="0"/>
                  <a:t> values</a:t>
                </a:r>
              </a:p>
              <a:p>
                <a:r>
                  <a:rPr lang="en-US" dirty="0"/>
                  <a:t>Difference, rather than ratio, better behaved for yields </a:t>
                </a:r>
                <a14:m>
                  <m:oMath xmlns:m="http://schemas.openxmlformats.org/officeDocument/2006/math">
                    <m:r>
                      <a:rPr lang="en-US" b="0" i="1" smtClean="0">
                        <a:latin typeface="Cambria Math" panose="02040503050406030204" pitchFamily="18" charset="0"/>
                      </a:rPr>
                      <m:t>~0</m:t>
                    </m:r>
                  </m:oMath>
                </a14:m>
                <a:endParaRPr lang="en-US" dirty="0"/>
              </a:p>
            </p:txBody>
          </p:sp>
        </mc:Choice>
        <mc:Fallback xmlns="">
          <p:sp>
            <p:nvSpPr>
              <p:cNvPr id="3" name="Content Placeholder 2">
                <a:extLst>
                  <a:ext uri="{FF2B5EF4-FFF2-40B4-BE49-F238E27FC236}">
                    <a16:creationId xmlns:a16="http://schemas.microsoft.com/office/drawing/2014/main" id="{4009F131-18F8-DD47-957C-202F40C2FDDF}"/>
                  </a:ext>
                </a:extLst>
              </p:cNvPr>
              <p:cNvSpPr>
                <a:spLocks noGrp="1" noRot="1" noChangeAspect="1" noMove="1" noResize="1" noEditPoints="1" noAdjustHandles="1" noChangeArrowheads="1" noChangeShapeType="1" noTextEdit="1"/>
              </p:cNvSpPr>
              <p:nvPr>
                <p:ph idx="1"/>
              </p:nvPr>
            </p:nvSpPr>
            <p:spPr>
              <a:xfrm>
                <a:off x="0" y="1111172"/>
                <a:ext cx="8818880" cy="1698128"/>
              </a:xfrm>
              <a:blipFill>
                <a:blip r:embed="rId4"/>
                <a:stretch>
                  <a:fillRect l="-1151" t="-4444" r="-57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F0AA1781-2157-4F4C-B7B7-F7F5EB16F596}"/>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2C3317DA-6CEB-F94F-A4D3-56430B39E5CE}"/>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6D0ADE4D-58CC-394E-A379-997BC03577C1}"/>
              </a:ext>
            </a:extLst>
          </p:cNvPr>
          <p:cNvSpPr>
            <a:spLocks noGrp="1"/>
          </p:cNvSpPr>
          <p:nvPr>
            <p:ph type="sldNum" sz="quarter" idx="12"/>
          </p:nvPr>
        </p:nvSpPr>
        <p:spPr/>
        <p:txBody>
          <a:bodyPr/>
          <a:lstStyle/>
          <a:p>
            <a:fld id="{FC6CE333-7460-624F-ADDC-36B1F472F890}" type="slidenum">
              <a:rPr lang="en-US" smtClean="0"/>
              <a:t>32</a:t>
            </a:fld>
            <a:endParaRPr lang="en-US"/>
          </a:p>
        </p:txBody>
      </p:sp>
      <p:pic>
        <p:nvPicPr>
          <p:cNvPr id="8" name="Picture 7">
            <a:extLst>
              <a:ext uri="{FF2B5EF4-FFF2-40B4-BE49-F238E27FC236}">
                <a16:creationId xmlns:a16="http://schemas.microsoft.com/office/drawing/2014/main" id="{CF60AD71-E4C8-234F-8BA4-6E082687ADFA}"/>
              </a:ext>
            </a:extLst>
          </p:cNvPr>
          <p:cNvPicPr>
            <a:picLocks noChangeAspect="1"/>
          </p:cNvPicPr>
          <p:nvPr/>
        </p:nvPicPr>
        <p:blipFill>
          <a:blip r:embed="rId5"/>
          <a:stretch>
            <a:fillRect/>
          </a:stretch>
        </p:blipFill>
        <p:spPr>
          <a:xfrm rot="5400000">
            <a:off x="4324000" y="-1511651"/>
            <a:ext cx="3547049" cy="12188952"/>
          </a:xfrm>
          <a:prstGeom prst="rect">
            <a:avLst/>
          </a:prstGeom>
        </p:spPr>
      </p:pic>
      <p:pic>
        <p:nvPicPr>
          <p:cNvPr id="9" name="Picture 8" descr="A graph of a function&#10;&#10;Description automatically generated">
            <a:extLst>
              <a:ext uri="{FF2B5EF4-FFF2-40B4-BE49-F238E27FC236}">
                <a16:creationId xmlns:a16="http://schemas.microsoft.com/office/drawing/2014/main" id="{746AA764-0C5E-535C-6E8B-18DD14A49722}"/>
              </a:ext>
            </a:extLst>
          </p:cNvPr>
          <p:cNvPicPr>
            <a:picLocks noChangeAspect="1"/>
          </p:cNvPicPr>
          <p:nvPr/>
        </p:nvPicPr>
        <p:blipFill>
          <a:blip r:embed="rId6"/>
          <a:srcRect r="96987" b="76988"/>
          <a:stretch/>
        </p:blipFill>
        <p:spPr>
          <a:xfrm>
            <a:off x="41190" y="4926439"/>
            <a:ext cx="369311" cy="816455"/>
          </a:xfrm>
          <a:prstGeom prst="rect">
            <a:avLst/>
          </a:prstGeom>
        </p:spPr>
      </p:pic>
      <p:sp>
        <p:nvSpPr>
          <p:cNvPr id="12" name="TextBox 11">
            <a:extLst>
              <a:ext uri="{FF2B5EF4-FFF2-40B4-BE49-F238E27FC236}">
                <a16:creationId xmlns:a16="http://schemas.microsoft.com/office/drawing/2014/main" id="{10A15CCC-1EE5-98A4-55AE-4299C5A65A1F}"/>
              </a:ext>
            </a:extLst>
          </p:cNvPr>
          <p:cNvSpPr txBox="1"/>
          <p:nvPr/>
        </p:nvSpPr>
        <p:spPr>
          <a:xfrm>
            <a:off x="8728380" y="2464495"/>
            <a:ext cx="3574440" cy="369332"/>
          </a:xfrm>
          <a:prstGeom prst="rect">
            <a:avLst/>
          </a:prstGeom>
          <a:noFill/>
        </p:spPr>
        <p:txBody>
          <a:bodyPr wrap="none" rtlCol="0">
            <a:spAutoFit/>
          </a:bodyPr>
          <a:lstStyle/>
          <a:p>
            <a:r>
              <a:rPr lang="en-US" i="1" dirty="0">
                <a:hlinkClick r:id="rId7"/>
              </a:rPr>
              <a:t>Phys. Rev. C 110, 044901 (2024)</a:t>
            </a:r>
            <a:endParaRPr lang="en-US" i="1" dirty="0"/>
          </a:p>
        </p:txBody>
      </p:sp>
    </p:spTree>
    <p:extLst>
      <p:ext uri="{BB962C8B-B14F-4D97-AF65-F5344CB8AC3E}">
        <p14:creationId xmlns:p14="http://schemas.microsoft.com/office/powerpoint/2010/main" val="21018705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F774ED-7A3F-9E68-F37F-251B017A45E2}"/>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F5C09CE5-52F1-41C3-A8A0-0A1F93C914C2}"/>
                  </a:ext>
                </a:extLst>
              </p:cNvPr>
              <p:cNvSpPr>
                <a:spLocks noGrp="1"/>
              </p:cNvSpPr>
              <p:nvPr>
                <p:ph type="title"/>
              </p:nvPr>
            </p:nvSpPr>
            <p:spPr/>
            <p:txBody>
              <a:bodyPr/>
              <a:lstStyle/>
              <a:p>
                <a:r>
                  <a:rPr lang="en-US" dirty="0"/>
                  <a:t>Jet Structure Modification: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Δ</m:t>
                        </m:r>
                      </m:e>
                      <m:sub>
                        <m:r>
                          <a:rPr lang="en-US" i="1">
                            <a:latin typeface="Cambria Math" panose="02040503050406030204" pitchFamily="18" charset="0"/>
                          </a:rPr>
                          <m:t>𝐴𝐴</m:t>
                        </m:r>
                      </m:sub>
                    </m:sSub>
                  </m:oMath>
                </a14:m>
                <a:r>
                  <a:rPr lang="en-US" dirty="0"/>
                  <a:t> vs. </a:t>
                </a:r>
                <a14:m>
                  <m:oMath xmlns:m="http://schemas.openxmlformats.org/officeDocument/2006/math">
                    <m:r>
                      <m:rPr>
                        <m:sty m:val="p"/>
                      </m:rPr>
                      <a:rPr lang="en-US">
                        <a:latin typeface="Cambria Math" panose="02040503050406030204" pitchFamily="18" charset="0"/>
                      </a:rPr>
                      <m:t>Δ</m:t>
                    </m:r>
                    <m:r>
                      <a:rPr lang="en-US" i="1">
                        <a:latin typeface="Cambria Math" panose="02040503050406030204" pitchFamily="18" charset="0"/>
                      </a:rPr>
                      <m:t>𝜙</m:t>
                    </m:r>
                  </m:oMath>
                </a14:m>
                <a:endParaRPr lang="en-US" dirty="0"/>
              </a:p>
            </p:txBody>
          </p:sp>
        </mc:Choice>
        <mc:Fallback xmlns="">
          <p:sp>
            <p:nvSpPr>
              <p:cNvPr id="2" name="Title 1">
                <a:extLst>
                  <a:ext uri="{FF2B5EF4-FFF2-40B4-BE49-F238E27FC236}">
                    <a16:creationId xmlns:a16="http://schemas.microsoft.com/office/drawing/2014/main" id="{F5C09CE5-52F1-41C3-A8A0-0A1F93C914C2}"/>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1A95462-C472-131A-46BD-68FF749DB3F2}"/>
                  </a:ext>
                </a:extLst>
              </p:cNvPr>
              <p:cNvSpPr>
                <a:spLocks noGrp="1"/>
              </p:cNvSpPr>
              <p:nvPr>
                <p:ph idx="1"/>
              </p:nvPr>
            </p:nvSpPr>
            <p:spPr>
              <a:xfrm>
                <a:off x="0" y="1115106"/>
                <a:ext cx="8610600" cy="4740214"/>
              </a:xfrm>
            </p:spPr>
            <p:txBody>
              <a:bodyPr/>
              <a:lstStyle/>
              <a:p>
                <a:r>
                  <a:rPr lang="en-US" dirty="0"/>
                  <a:t>For high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oMath>
                </a14:m>
                <a:r>
                  <a:rPr lang="en-US" dirty="0"/>
                  <a:t> constituents, can see suppression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Δ</m:t>
                        </m:r>
                      </m:e>
                      <m:sub>
                        <m:r>
                          <a:rPr lang="en-US" b="0" i="1" smtClean="0">
                            <a:latin typeface="Cambria Math" panose="02040503050406030204" pitchFamily="18" charset="0"/>
                          </a:rPr>
                          <m:t>𝐴𝐴</m:t>
                        </m:r>
                      </m:sub>
                    </m:sSub>
                    <m:r>
                      <a:rPr lang="en-US" b="0" i="1" smtClean="0">
                        <a:latin typeface="Cambria Math" panose="02040503050406030204" pitchFamily="18" charset="0"/>
                      </a:rPr>
                      <m:t>&lt;0</m:t>
                    </m:r>
                  </m:oMath>
                </a14:m>
                <a:r>
                  <a:rPr lang="en-US" dirty="0"/>
                  <a:t>)</a:t>
                </a:r>
              </a:p>
              <a:p>
                <a:r>
                  <a:rPr lang="en-US" dirty="0"/>
                  <a:t>Suppression is most severe at jet core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𝜙</m:t>
                    </m:r>
                    <m:r>
                      <a:rPr lang="en-US" b="0" i="1" smtClean="0">
                        <a:latin typeface="Cambria Math" panose="02040503050406030204" pitchFamily="18" charset="0"/>
                      </a:rPr>
                      <m:t>~</m:t>
                    </m:r>
                    <m:r>
                      <a:rPr lang="en-US" b="0" i="1" smtClean="0">
                        <a:latin typeface="Cambria Math" panose="02040503050406030204" pitchFamily="18" charset="0"/>
                      </a:rPr>
                      <m:t>𝜋</m:t>
                    </m:r>
                  </m:oMath>
                </a14:m>
                <a:r>
                  <a:rPr lang="en-US" dirty="0"/>
                  <a:t>)</a:t>
                </a:r>
              </a:p>
            </p:txBody>
          </p:sp>
        </mc:Choice>
        <mc:Fallback xmlns="">
          <p:sp>
            <p:nvSpPr>
              <p:cNvPr id="3" name="Content Placeholder 2">
                <a:extLst>
                  <a:ext uri="{FF2B5EF4-FFF2-40B4-BE49-F238E27FC236}">
                    <a16:creationId xmlns:a16="http://schemas.microsoft.com/office/drawing/2014/main" id="{71A95462-C472-131A-46BD-68FF749DB3F2}"/>
                  </a:ext>
                </a:extLst>
              </p:cNvPr>
              <p:cNvSpPr>
                <a:spLocks noGrp="1" noRot="1" noChangeAspect="1" noMove="1" noResize="1" noEditPoints="1" noAdjustHandles="1" noChangeArrowheads="1" noChangeShapeType="1" noTextEdit="1"/>
              </p:cNvSpPr>
              <p:nvPr>
                <p:ph idx="1"/>
              </p:nvPr>
            </p:nvSpPr>
            <p:spPr>
              <a:xfrm>
                <a:off x="0" y="1115106"/>
                <a:ext cx="8610600" cy="4740214"/>
              </a:xfrm>
              <a:blipFill>
                <a:blip r:embed="rId4"/>
                <a:stretch>
                  <a:fillRect l="-1325" t="-2133"/>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C9426998-2F91-4E72-1708-4160396C31D7}"/>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320E7B46-5603-E150-53DC-A15297961744}"/>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DFF6EBDB-8575-6C8E-B8B3-C69E046FE29C}"/>
              </a:ext>
            </a:extLst>
          </p:cNvPr>
          <p:cNvSpPr>
            <a:spLocks noGrp="1"/>
          </p:cNvSpPr>
          <p:nvPr>
            <p:ph type="sldNum" sz="quarter" idx="12"/>
          </p:nvPr>
        </p:nvSpPr>
        <p:spPr/>
        <p:txBody>
          <a:bodyPr/>
          <a:lstStyle/>
          <a:p>
            <a:fld id="{FC6CE333-7460-624F-ADDC-36B1F472F890}" type="slidenum">
              <a:rPr lang="en-US" smtClean="0"/>
              <a:t>33</a:t>
            </a:fld>
            <a:endParaRPr lang="en-US"/>
          </a:p>
        </p:txBody>
      </p:sp>
      <p:pic>
        <p:nvPicPr>
          <p:cNvPr id="8" name="Picture 7">
            <a:extLst>
              <a:ext uri="{FF2B5EF4-FFF2-40B4-BE49-F238E27FC236}">
                <a16:creationId xmlns:a16="http://schemas.microsoft.com/office/drawing/2014/main" id="{172F48E4-E64E-0EEC-9D8D-A50476A49CF8}"/>
              </a:ext>
            </a:extLst>
          </p:cNvPr>
          <p:cNvPicPr>
            <a:picLocks noChangeAspect="1"/>
          </p:cNvPicPr>
          <p:nvPr/>
        </p:nvPicPr>
        <p:blipFill>
          <a:blip r:embed="rId5"/>
          <a:stretch>
            <a:fillRect/>
          </a:stretch>
        </p:blipFill>
        <p:spPr>
          <a:xfrm rot="5400000">
            <a:off x="4324000" y="-1511651"/>
            <a:ext cx="3547049" cy="12188952"/>
          </a:xfrm>
          <a:prstGeom prst="rect">
            <a:avLst/>
          </a:prstGeom>
        </p:spPr>
      </p:pic>
      <p:pic>
        <p:nvPicPr>
          <p:cNvPr id="9" name="Picture 8" descr="A graph of a function&#10;&#10;Description automatically generated">
            <a:extLst>
              <a:ext uri="{FF2B5EF4-FFF2-40B4-BE49-F238E27FC236}">
                <a16:creationId xmlns:a16="http://schemas.microsoft.com/office/drawing/2014/main" id="{F2F0EB07-4335-EDDA-E01B-9521CD7B9425}"/>
              </a:ext>
            </a:extLst>
          </p:cNvPr>
          <p:cNvPicPr>
            <a:picLocks noChangeAspect="1"/>
          </p:cNvPicPr>
          <p:nvPr/>
        </p:nvPicPr>
        <p:blipFill>
          <a:blip r:embed="rId6"/>
          <a:srcRect r="96987" b="76988"/>
          <a:stretch/>
        </p:blipFill>
        <p:spPr>
          <a:xfrm>
            <a:off x="41190" y="4926439"/>
            <a:ext cx="369311" cy="816455"/>
          </a:xfrm>
          <a:prstGeom prst="rect">
            <a:avLst/>
          </a:prstGeom>
        </p:spPr>
      </p:pic>
      <p:sp>
        <p:nvSpPr>
          <p:cNvPr id="11" name="TextBox 10">
            <a:extLst>
              <a:ext uri="{FF2B5EF4-FFF2-40B4-BE49-F238E27FC236}">
                <a16:creationId xmlns:a16="http://schemas.microsoft.com/office/drawing/2014/main" id="{E6296348-C4C5-4DE5-5BDD-EFA041B0BE67}"/>
              </a:ext>
            </a:extLst>
          </p:cNvPr>
          <p:cNvSpPr txBox="1"/>
          <p:nvPr/>
        </p:nvSpPr>
        <p:spPr>
          <a:xfrm>
            <a:off x="8728380" y="2464495"/>
            <a:ext cx="3574440" cy="369332"/>
          </a:xfrm>
          <a:prstGeom prst="rect">
            <a:avLst/>
          </a:prstGeom>
          <a:noFill/>
        </p:spPr>
        <p:txBody>
          <a:bodyPr wrap="none" rtlCol="0">
            <a:spAutoFit/>
          </a:bodyPr>
          <a:lstStyle/>
          <a:p>
            <a:r>
              <a:rPr lang="en-US" i="1" dirty="0">
                <a:hlinkClick r:id="rId7"/>
              </a:rPr>
              <a:t>Phys. Rev. C 110, 044901 (2024)</a:t>
            </a:r>
            <a:endParaRPr lang="en-US" i="1" dirty="0"/>
          </a:p>
        </p:txBody>
      </p:sp>
    </p:spTree>
    <p:extLst>
      <p:ext uri="{BB962C8B-B14F-4D97-AF65-F5344CB8AC3E}">
        <p14:creationId xmlns:p14="http://schemas.microsoft.com/office/powerpoint/2010/main" val="21161267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95F215D0-C84B-0841-B2C9-B1732E021F0C}"/>
                  </a:ext>
                </a:extLst>
              </p:cNvPr>
              <p:cNvSpPr>
                <a:spLocks noGrp="1"/>
              </p:cNvSpPr>
              <p:nvPr>
                <p:ph type="title"/>
              </p:nvPr>
            </p:nvSpPr>
            <p:spPr/>
            <p:txBody>
              <a:bodyPr/>
              <a:lstStyle/>
              <a:p>
                <a:r>
                  <a:rPr lang="en-US" dirty="0"/>
                  <a:t>Jet Structure Modification: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Δ</m:t>
                        </m:r>
                      </m:e>
                      <m:sub>
                        <m:r>
                          <a:rPr lang="en-US" i="1">
                            <a:latin typeface="Cambria Math" panose="02040503050406030204" pitchFamily="18" charset="0"/>
                          </a:rPr>
                          <m:t>𝐴𝐴</m:t>
                        </m:r>
                      </m:sub>
                    </m:sSub>
                  </m:oMath>
                </a14:m>
                <a:r>
                  <a:rPr lang="en-US" dirty="0"/>
                  <a:t> vs. </a:t>
                </a:r>
                <a14:m>
                  <m:oMath xmlns:m="http://schemas.openxmlformats.org/officeDocument/2006/math">
                    <m:r>
                      <m:rPr>
                        <m:sty m:val="p"/>
                      </m:rPr>
                      <a:rPr lang="en-US">
                        <a:latin typeface="Cambria Math" panose="02040503050406030204" pitchFamily="18" charset="0"/>
                      </a:rPr>
                      <m:t>Δ</m:t>
                    </m:r>
                    <m:r>
                      <a:rPr lang="en-US" i="1">
                        <a:latin typeface="Cambria Math" panose="02040503050406030204" pitchFamily="18" charset="0"/>
                      </a:rPr>
                      <m:t>𝜙</m:t>
                    </m:r>
                  </m:oMath>
                </a14:m>
                <a:endParaRPr lang="en-US" dirty="0"/>
              </a:p>
            </p:txBody>
          </p:sp>
        </mc:Choice>
        <mc:Fallback xmlns="">
          <p:sp>
            <p:nvSpPr>
              <p:cNvPr id="2" name="Title 1">
                <a:extLst>
                  <a:ext uri="{FF2B5EF4-FFF2-40B4-BE49-F238E27FC236}">
                    <a16:creationId xmlns:a16="http://schemas.microsoft.com/office/drawing/2014/main" id="{95F215D0-C84B-0841-B2C9-B1732E021F0C}"/>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5677EAF6-F796-DE45-8E59-415475F7C6AD}"/>
              </a:ext>
            </a:extLst>
          </p:cNvPr>
          <p:cNvSpPr>
            <a:spLocks noGrp="1"/>
          </p:cNvSpPr>
          <p:nvPr>
            <p:ph idx="1"/>
          </p:nvPr>
        </p:nvSpPr>
        <p:spPr>
          <a:xfrm>
            <a:off x="-38100" y="1115106"/>
            <a:ext cx="8153400" cy="4351338"/>
          </a:xfrm>
        </p:spPr>
        <p:txBody>
          <a:bodyPr/>
          <a:lstStyle/>
          <a:p>
            <a:r>
              <a:rPr lang="en-US" dirty="0"/>
              <a:t>Enhancement of soft particles seen at wide angles</a:t>
            </a:r>
          </a:p>
          <a:p>
            <a:r>
              <a:rPr lang="en-US" dirty="0"/>
              <a:t>For softest jets, this enhancement even appears at the core</a:t>
            </a:r>
          </a:p>
        </p:txBody>
      </p:sp>
      <p:sp>
        <p:nvSpPr>
          <p:cNvPr id="4" name="Date Placeholder 3">
            <a:extLst>
              <a:ext uri="{FF2B5EF4-FFF2-40B4-BE49-F238E27FC236}">
                <a16:creationId xmlns:a16="http://schemas.microsoft.com/office/drawing/2014/main" id="{DEF37C9F-B1CE-0D4D-9077-8AFFF4695FA8}"/>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F80CF7B8-9C27-FA47-A4AC-21A08C16DA57}"/>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3D14F6AC-3B71-7549-A213-EE05E187503F}"/>
              </a:ext>
            </a:extLst>
          </p:cNvPr>
          <p:cNvSpPr>
            <a:spLocks noGrp="1"/>
          </p:cNvSpPr>
          <p:nvPr>
            <p:ph type="sldNum" sz="quarter" idx="12"/>
          </p:nvPr>
        </p:nvSpPr>
        <p:spPr/>
        <p:txBody>
          <a:bodyPr/>
          <a:lstStyle/>
          <a:p>
            <a:fld id="{FC6CE333-7460-624F-ADDC-36B1F472F890}" type="slidenum">
              <a:rPr lang="en-US" smtClean="0"/>
              <a:t>34</a:t>
            </a:fld>
            <a:endParaRPr lang="en-US"/>
          </a:p>
        </p:txBody>
      </p:sp>
      <p:pic>
        <p:nvPicPr>
          <p:cNvPr id="8" name="Picture 7">
            <a:extLst>
              <a:ext uri="{FF2B5EF4-FFF2-40B4-BE49-F238E27FC236}">
                <a16:creationId xmlns:a16="http://schemas.microsoft.com/office/drawing/2014/main" id="{9A9E41EE-4E50-FC4F-B08B-92E14C3991AA}"/>
              </a:ext>
            </a:extLst>
          </p:cNvPr>
          <p:cNvPicPr>
            <a:picLocks noChangeAspect="1"/>
          </p:cNvPicPr>
          <p:nvPr/>
        </p:nvPicPr>
        <p:blipFill>
          <a:blip r:embed="rId4"/>
          <a:stretch>
            <a:fillRect/>
          </a:stretch>
        </p:blipFill>
        <p:spPr>
          <a:xfrm rot="5400000">
            <a:off x="4322032" y="-1513618"/>
            <a:ext cx="3547936" cy="12192000"/>
          </a:xfrm>
          <a:prstGeom prst="rect">
            <a:avLst/>
          </a:prstGeom>
        </p:spPr>
      </p:pic>
      <p:pic>
        <p:nvPicPr>
          <p:cNvPr id="9" name="Picture 8" descr="A graph of a function&#10;&#10;Description automatically generated">
            <a:extLst>
              <a:ext uri="{FF2B5EF4-FFF2-40B4-BE49-F238E27FC236}">
                <a16:creationId xmlns:a16="http://schemas.microsoft.com/office/drawing/2014/main" id="{4EA4E05C-9B42-F499-1619-1E739B165606}"/>
              </a:ext>
            </a:extLst>
          </p:cNvPr>
          <p:cNvPicPr>
            <a:picLocks noChangeAspect="1"/>
          </p:cNvPicPr>
          <p:nvPr/>
        </p:nvPicPr>
        <p:blipFill>
          <a:blip r:embed="rId5"/>
          <a:srcRect r="96987" b="76988"/>
          <a:stretch/>
        </p:blipFill>
        <p:spPr>
          <a:xfrm>
            <a:off x="41190" y="4926439"/>
            <a:ext cx="369311" cy="816455"/>
          </a:xfrm>
          <a:prstGeom prst="rect">
            <a:avLst/>
          </a:prstGeom>
        </p:spPr>
      </p:pic>
      <p:sp>
        <p:nvSpPr>
          <p:cNvPr id="12" name="TextBox 11">
            <a:extLst>
              <a:ext uri="{FF2B5EF4-FFF2-40B4-BE49-F238E27FC236}">
                <a16:creationId xmlns:a16="http://schemas.microsoft.com/office/drawing/2014/main" id="{DD735B7B-C8D6-95C5-82B7-F7079EC80040}"/>
              </a:ext>
            </a:extLst>
          </p:cNvPr>
          <p:cNvSpPr txBox="1"/>
          <p:nvPr/>
        </p:nvSpPr>
        <p:spPr>
          <a:xfrm>
            <a:off x="8728380" y="2464495"/>
            <a:ext cx="3574440" cy="369332"/>
          </a:xfrm>
          <a:prstGeom prst="rect">
            <a:avLst/>
          </a:prstGeom>
          <a:noFill/>
        </p:spPr>
        <p:txBody>
          <a:bodyPr wrap="none" rtlCol="0">
            <a:spAutoFit/>
          </a:bodyPr>
          <a:lstStyle/>
          <a:p>
            <a:r>
              <a:rPr lang="en-US" i="1" dirty="0">
                <a:hlinkClick r:id="rId6"/>
              </a:rPr>
              <a:t>Phys. Rev. C 110, 044901 (2024)</a:t>
            </a:r>
            <a:endParaRPr lang="en-US" i="1" dirty="0"/>
          </a:p>
        </p:txBody>
      </p:sp>
    </p:spTree>
    <p:extLst>
      <p:ext uri="{BB962C8B-B14F-4D97-AF65-F5344CB8AC3E}">
        <p14:creationId xmlns:p14="http://schemas.microsoft.com/office/powerpoint/2010/main" val="40532065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aph of a function&#10;&#10;Description automatically generated">
            <a:extLst>
              <a:ext uri="{FF2B5EF4-FFF2-40B4-BE49-F238E27FC236}">
                <a16:creationId xmlns:a16="http://schemas.microsoft.com/office/drawing/2014/main" id="{79CDF180-90F1-3F9A-B9D6-29E95407E95E}"/>
              </a:ext>
            </a:extLst>
          </p:cNvPr>
          <p:cNvPicPr>
            <a:picLocks noChangeAspect="1"/>
          </p:cNvPicPr>
          <p:nvPr/>
        </p:nvPicPr>
        <p:blipFill>
          <a:blip r:embed="rId2"/>
          <a:srcRect b="7013"/>
          <a:stretch/>
        </p:blipFill>
        <p:spPr>
          <a:xfrm>
            <a:off x="0" y="3259031"/>
            <a:ext cx="12184968" cy="3279881"/>
          </a:xfrm>
          <a:prstGeom prst="rect">
            <a:avLst/>
          </a:prstGeom>
        </p:spPr>
      </p:pic>
      <p:sp>
        <p:nvSpPr>
          <p:cNvPr id="2" name="Title 1">
            <a:extLst>
              <a:ext uri="{FF2B5EF4-FFF2-40B4-BE49-F238E27FC236}">
                <a16:creationId xmlns:a16="http://schemas.microsoft.com/office/drawing/2014/main" id="{F33B3D13-61C6-5A0E-9497-1D396D9A79D0}"/>
              </a:ext>
            </a:extLst>
          </p:cNvPr>
          <p:cNvSpPr>
            <a:spLocks noGrp="1"/>
          </p:cNvSpPr>
          <p:nvPr>
            <p:ph type="title"/>
          </p:nvPr>
        </p:nvSpPr>
        <p:spPr/>
        <p:txBody>
          <a:bodyPr/>
          <a:lstStyle/>
          <a:p>
            <a:r>
              <a:rPr lang="en-US" dirty="0"/>
              <a:t>Model Comparisons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BFC6087-2FF7-1F26-7E55-EC9E6B1B2F39}"/>
                  </a:ext>
                </a:extLst>
              </p:cNvPr>
              <p:cNvSpPr>
                <a:spLocks noGrp="1"/>
              </p:cNvSpPr>
              <p:nvPr>
                <p:ph idx="1"/>
              </p:nvPr>
            </p:nvSpPr>
            <p:spPr>
              <a:xfrm>
                <a:off x="0" y="1338000"/>
                <a:ext cx="10515600" cy="1921031"/>
              </a:xfrm>
            </p:spPr>
            <p:txBody>
              <a:bodyPr/>
              <a:lstStyle/>
              <a:p>
                <a:r>
                  <a:rPr lang="en-US" dirty="0"/>
                  <a:t>Here, Hybrid model is shown with two configurations</a:t>
                </a:r>
              </a:p>
              <a:p>
                <a:r>
                  <a:rPr lang="en-US" dirty="0">
                    <a:solidFill>
                      <a:srgbClr val="FF0000"/>
                    </a:solidFill>
                  </a:rPr>
                  <a:t>Wake: </a:t>
                </a:r>
                <a:r>
                  <a:rPr lang="en-US" dirty="0"/>
                  <a:t>includes a medium response in the form a hydrodynamic wake of low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oMath>
                </a14:m>
                <a:r>
                  <a:rPr lang="en-US" dirty="0">
                    <a:solidFill>
                      <a:srgbClr val="FF0000"/>
                    </a:solidFill>
                  </a:rPr>
                  <a:t> </a:t>
                </a:r>
                <a:r>
                  <a:rPr lang="en-US" dirty="0"/>
                  <a:t>particles</a:t>
                </a:r>
              </a:p>
              <a:p>
                <a:r>
                  <a:rPr lang="en-US" dirty="0">
                    <a:solidFill>
                      <a:schemeClr val="accent1"/>
                    </a:solidFill>
                  </a:rPr>
                  <a:t>No wake: </a:t>
                </a:r>
                <a:r>
                  <a:rPr lang="en-US" dirty="0"/>
                  <a:t>energy loss via </a:t>
                </a:r>
                <a:r>
                  <a:rPr lang="en-US" dirty="0" err="1"/>
                  <a:t>pQCD</a:t>
                </a:r>
                <a:r>
                  <a:rPr lang="en-US" dirty="0"/>
                  <a:t> only</a:t>
                </a:r>
              </a:p>
            </p:txBody>
          </p:sp>
        </mc:Choice>
        <mc:Fallback xmlns="">
          <p:sp>
            <p:nvSpPr>
              <p:cNvPr id="3" name="Content Placeholder 2">
                <a:extLst>
                  <a:ext uri="{FF2B5EF4-FFF2-40B4-BE49-F238E27FC236}">
                    <a16:creationId xmlns:a16="http://schemas.microsoft.com/office/drawing/2014/main" id="{3BFC6087-2FF7-1F26-7E55-EC9E6B1B2F39}"/>
                  </a:ext>
                </a:extLst>
              </p:cNvPr>
              <p:cNvSpPr>
                <a:spLocks noGrp="1" noRot="1" noChangeAspect="1" noMove="1" noResize="1" noEditPoints="1" noAdjustHandles="1" noChangeArrowheads="1" noChangeShapeType="1" noTextEdit="1"/>
              </p:cNvSpPr>
              <p:nvPr>
                <p:ph idx="1"/>
              </p:nvPr>
            </p:nvSpPr>
            <p:spPr>
              <a:xfrm>
                <a:off x="0" y="1338000"/>
                <a:ext cx="10515600" cy="1921031"/>
              </a:xfrm>
              <a:blipFill>
                <a:blip r:embed="rId3"/>
                <a:stretch>
                  <a:fillRect l="-1086" t="-5263" r="-1327" b="-7237"/>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6BCC1782-101A-8197-9957-B08622D19119}"/>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35CAD3BF-FD23-8CCC-EC03-442A62B2EF0C}"/>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3DBA267C-115E-B39E-0880-BFF30E636564}"/>
              </a:ext>
            </a:extLst>
          </p:cNvPr>
          <p:cNvSpPr>
            <a:spLocks noGrp="1"/>
          </p:cNvSpPr>
          <p:nvPr>
            <p:ph type="sldNum" sz="quarter" idx="12"/>
          </p:nvPr>
        </p:nvSpPr>
        <p:spPr/>
        <p:txBody>
          <a:bodyPr/>
          <a:lstStyle/>
          <a:p>
            <a:fld id="{FC6CE333-7460-624F-ADDC-36B1F472F890}" type="slidenum">
              <a:rPr lang="en-US" smtClean="0"/>
              <a:t>35</a:t>
            </a:fld>
            <a:endParaRPr lang="en-US"/>
          </a:p>
        </p:txBody>
      </p:sp>
      <p:sp>
        <p:nvSpPr>
          <p:cNvPr id="12" name="TextBox 11">
            <a:extLst>
              <a:ext uri="{FF2B5EF4-FFF2-40B4-BE49-F238E27FC236}">
                <a16:creationId xmlns:a16="http://schemas.microsoft.com/office/drawing/2014/main" id="{2D58BEF3-0194-8E1C-C1C4-67BD79801E40}"/>
              </a:ext>
            </a:extLst>
          </p:cNvPr>
          <p:cNvSpPr txBox="1"/>
          <p:nvPr/>
        </p:nvSpPr>
        <p:spPr>
          <a:xfrm>
            <a:off x="8617560" y="2980981"/>
            <a:ext cx="3574440" cy="369332"/>
          </a:xfrm>
          <a:prstGeom prst="rect">
            <a:avLst/>
          </a:prstGeom>
          <a:noFill/>
        </p:spPr>
        <p:txBody>
          <a:bodyPr wrap="none" rtlCol="0">
            <a:spAutoFit/>
          </a:bodyPr>
          <a:lstStyle/>
          <a:p>
            <a:r>
              <a:rPr lang="en-US" i="1" dirty="0">
                <a:hlinkClick r:id="rId4"/>
              </a:rPr>
              <a:t>Phys. Rev. C 110, 044901 (2024)</a:t>
            </a:r>
            <a:endParaRPr lang="en-US" i="1" dirty="0"/>
          </a:p>
        </p:txBody>
      </p:sp>
    </p:spTree>
    <p:extLst>
      <p:ext uri="{BB962C8B-B14F-4D97-AF65-F5344CB8AC3E}">
        <p14:creationId xmlns:p14="http://schemas.microsoft.com/office/powerpoint/2010/main" val="28469607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D0BE7-49E0-8112-8E43-6C3E247ED1D2}"/>
            </a:ext>
          </a:extLst>
        </p:cNvPr>
        <p:cNvGrpSpPr/>
        <p:nvPr/>
      </p:nvGrpSpPr>
      <p:grpSpPr>
        <a:xfrm>
          <a:off x="0" y="0"/>
          <a:ext cx="0" cy="0"/>
          <a:chOff x="0" y="0"/>
          <a:chExt cx="0" cy="0"/>
        </a:xfrm>
      </p:grpSpPr>
      <p:pic>
        <p:nvPicPr>
          <p:cNvPr id="8" name="Picture 7" descr="A graph of a function&#10;&#10;Description automatically generated">
            <a:extLst>
              <a:ext uri="{FF2B5EF4-FFF2-40B4-BE49-F238E27FC236}">
                <a16:creationId xmlns:a16="http://schemas.microsoft.com/office/drawing/2014/main" id="{BC687A6B-CAED-FF54-92DA-736477064A73}"/>
              </a:ext>
            </a:extLst>
          </p:cNvPr>
          <p:cNvPicPr>
            <a:picLocks noChangeAspect="1"/>
          </p:cNvPicPr>
          <p:nvPr/>
        </p:nvPicPr>
        <p:blipFill>
          <a:blip r:embed="rId2"/>
          <a:srcRect r="65449" b="7013"/>
          <a:stretch/>
        </p:blipFill>
        <p:spPr>
          <a:xfrm>
            <a:off x="211683" y="2537485"/>
            <a:ext cx="5046117" cy="3931227"/>
          </a:xfrm>
          <a:prstGeom prst="rect">
            <a:avLst/>
          </a:prstGeom>
        </p:spPr>
      </p:pic>
      <p:sp>
        <p:nvSpPr>
          <p:cNvPr id="2" name="Title 1">
            <a:extLst>
              <a:ext uri="{FF2B5EF4-FFF2-40B4-BE49-F238E27FC236}">
                <a16:creationId xmlns:a16="http://schemas.microsoft.com/office/drawing/2014/main" id="{727A3547-01C6-D354-FB35-DA506AF1270B}"/>
              </a:ext>
            </a:extLst>
          </p:cNvPr>
          <p:cNvSpPr>
            <a:spLocks noGrp="1"/>
          </p:cNvSpPr>
          <p:nvPr>
            <p:ph type="title"/>
          </p:nvPr>
        </p:nvSpPr>
        <p:spPr/>
        <p:txBody>
          <a:bodyPr/>
          <a:lstStyle/>
          <a:p>
            <a:r>
              <a:rPr lang="en-US" dirty="0"/>
              <a:t>The Importance of Medium Response </a:t>
            </a:r>
          </a:p>
        </p:txBody>
      </p:sp>
      <p:sp>
        <p:nvSpPr>
          <p:cNvPr id="3" name="Content Placeholder 2">
            <a:extLst>
              <a:ext uri="{FF2B5EF4-FFF2-40B4-BE49-F238E27FC236}">
                <a16:creationId xmlns:a16="http://schemas.microsoft.com/office/drawing/2014/main" id="{D4FECA67-4A2B-43D8-6BBD-85CCC59A07CF}"/>
              </a:ext>
            </a:extLst>
          </p:cNvPr>
          <p:cNvSpPr>
            <a:spLocks noGrp="1"/>
          </p:cNvSpPr>
          <p:nvPr>
            <p:ph idx="1"/>
          </p:nvPr>
        </p:nvSpPr>
        <p:spPr>
          <a:xfrm>
            <a:off x="0" y="1338000"/>
            <a:ext cx="10515600" cy="1921031"/>
          </a:xfrm>
        </p:spPr>
        <p:txBody>
          <a:bodyPr/>
          <a:lstStyle/>
          <a:p>
            <a:r>
              <a:rPr lang="en-US" dirty="0"/>
              <a:t>Jet modification is an interplay between energy loss </a:t>
            </a:r>
            <a:r>
              <a:rPr lang="en-US" i="1" dirty="0"/>
              <a:t>and</a:t>
            </a:r>
            <a:r>
              <a:rPr lang="en-US" dirty="0"/>
              <a:t> the medium’s response to that energy</a:t>
            </a:r>
          </a:p>
        </p:txBody>
      </p:sp>
      <p:sp>
        <p:nvSpPr>
          <p:cNvPr id="4" name="Date Placeholder 3">
            <a:extLst>
              <a:ext uri="{FF2B5EF4-FFF2-40B4-BE49-F238E27FC236}">
                <a16:creationId xmlns:a16="http://schemas.microsoft.com/office/drawing/2014/main" id="{482552E5-FC0F-3AA9-8C12-E5F05AEAF9B3}"/>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2B806A6A-330B-F934-572F-7CF085D9C435}"/>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615B8B49-0482-6870-EFE3-84EC9192925A}"/>
              </a:ext>
            </a:extLst>
          </p:cNvPr>
          <p:cNvSpPr>
            <a:spLocks noGrp="1"/>
          </p:cNvSpPr>
          <p:nvPr>
            <p:ph type="sldNum" sz="quarter" idx="12"/>
          </p:nvPr>
        </p:nvSpPr>
        <p:spPr/>
        <p:txBody>
          <a:bodyPr/>
          <a:lstStyle/>
          <a:p>
            <a:fld id="{FC6CE333-7460-624F-ADDC-36B1F472F890}" type="slidenum">
              <a:rPr lang="en-US" smtClean="0"/>
              <a:t>36</a:t>
            </a:fld>
            <a:endParaRPr lang="en-US"/>
          </a:p>
        </p:txBody>
      </p:sp>
      <p:pic>
        <p:nvPicPr>
          <p:cNvPr id="7" name="Picture 6">
            <a:extLst>
              <a:ext uri="{FF2B5EF4-FFF2-40B4-BE49-F238E27FC236}">
                <a16:creationId xmlns:a16="http://schemas.microsoft.com/office/drawing/2014/main" id="{6B6C4D0F-7211-C8AF-30F1-273BCCEDE538}"/>
              </a:ext>
            </a:extLst>
          </p:cNvPr>
          <p:cNvPicPr>
            <a:picLocks noChangeAspect="1"/>
          </p:cNvPicPr>
          <p:nvPr/>
        </p:nvPicPr>
        <p:blipFill rotWithShape="1">
          <a:blip r:embed="rId3"/>
          <a:srcRect t="53367"/>
          <a:stretch/>
        </p:blipFill>
        <p:spPr>
          <a:xfrm>
            <a:off x="5144180" y="2541800"/>
            <a:ext cx="7047820" cy="3762164"/>
          </a:xfrm>
          <a:prstGeom prst="rect">
            <a:avLst/>
          </a:prstGeom>
        </p:spPr>
      </p:pic>
      <p:sp>
        <p:nvSpPr>
          <p:cNvPr id="9" name="TextBox 8">
            <a:extLst>
              <a:ext uri="{FF2B5EF4-FFF2-40B4-BE49-F238E27FC236}">
                <a16:creationId xmlns:a16="http://schemas.microsoft.com/office/drawing/2014/main" id="{E6F168EA-247F-FD5B-7B0D-54540D07E61E}"/>
              </a:ext>
            </a:extLst>
          </p:cNvPr>
          <p:cNvSpPr txBox="1"/>
          <p:nvPr/>
        </p:nvSpPr>
        <p:spPr>
          <a:xfrm>
            <a:off x="10189442" y="5429911"/>
            <a:ext cx="1790875" cy="600164"/>
          </a:xfrm>
          <a:prstGeom prst="rect">
            <a:avLst/>
          </a:prstGeom>
          <a:noFill/>
        </p:spPr>
        <p:txBody>
          <a:bodyPr wrap="none" rtlCol="0">
            <a:spAutoFit/>
          </a:bodyPr>
          <a:lstStyle/>
          <a:p>
            <a:r>
              <a:rPr lang="en-US" sz="1100" dirty="0"/>
              <a:t>Image credit:</a:t>
            </a:r>
          </a:p>
          <a:p>
            <a:r>
              <a:rPr lang="en-US" sz="1100" dirty="0"/>
              <a:t>Jing Wang (artist)</a:t>
            </a:r>
          </a:p>
          <a:p>
            <a:r>
              <a:rPr lang="en-US" sz="1100" dirty="0"/>
              <a:t>Hannah </a:t>
            </a:r>
            <a:r>
              <a:rPr lang="en-US" sz="1100" dirty="0" err="1"/>
              <a:t>Bossi</a:t>
            </a:r>
            <a:r>
              <a:rPr lang="en-US" sz="1100" dirty="0"/>
              <a:t> (presenter)</a:t>
            </a:r>
          </a:p>
        </p:txBody>
      </p:sp>
      <p:sp>
        <p:nvSpPr>
          <p:cNvPr id="11" name="TextBox 10">
            <a:extLst>
              <a:ext uri="{FF2B5EF4-FFF2-40B4-BE49-F238E27FC236}">
                <a16:creationId xmlns:a16="http://schemas.microsoft.com/office/drawing/2014/main" id="{A0B0CF65-B800-A40A-1404-47BDAD010CEF}"/>
              </a:ext>
            </a:extLst>
          </p:cNvPr>
          <p:cNvSpPr txBox="1"/>
          <p:nvPr/>
        </p:nvSpPr>
        <p:spPr>
          <a:xfrm>
            <a:off x="1569740" y="2294031"/>
            <a:ext cx="3574440" cy="369332"/>
          </a:xfrm>
          <a:prstGeom prst="rect">
            <a:avLst/>
          </a:prstGeom>
          <a:noFill/>
        </p:spPr>
        <p:txBody>
          <a:bodyPr wrap="none" rtlCol="0">
            <a:spAutoFit/>
          </a:bodyPr>
          <a:lstStyle/>
          <a:p>
            <a:r>
              <a:rPr lang="en-US" i="1" dirty="0">
                <a:hlinkClick r:id="rId4"/>
              </a:rPr>
              <a:t>Phys. Rev. C 110, 044901 (2024)</a:t>
            </a:r>
            <a:endParaRPr lang="en-US" i="1" dirty="0"/>
          </a:p>
        </p:txBody>
      </p:sp>
    </p:spTree>
    <p:extLst>
      <p:ext uri="{BB962C8B-B14F-4D97-AF65-F5344CB8AC3E}">
        <p14:creationId xmlns:p14="http://schemas.microsoft.com/office/powerpoint/2010/main" val="33433813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aph of a number of different colored lines&#10;&#10;Description automatically generated with medium confidence">
            <a:extLst>
              <a:ext uri="{FF2B5EF4-FFF2-40B4-BE49-F238E27FC236}">
                <a16:creationId xmlns:a16="http://schemas.microsoft.com/office/drawing/2014/main" id="{8CC581B0-F705-FE54-4A40-BEF16D1ABF34}"/>
              </a:ext>
            </a:extLst>
          </p:cNvPr>
          <p:cNvPicPr>
            <a:picLocks noChangeAspect="1"/>
          </p:cNvPicPr>
          <p:nvPr/>
        </p:nvPicPr>
        <p:blipFill>
          <a:blip r:embed="rId2"/>
          <a:stretch>
            <a:fillRect/>
          </a:stretch>
        </p:blipFill>
        <p:spPr>
          <a:xfrm>
            <a:off x="6029325" y="869084"/>
            <a:ext cx="6096000" cy="3170846"/>
          </a:xfrm>
          <a:prstGeom prst="rect">
            <a:avLst/>
          </a:prstGeom>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C2573B42-562B-1487-5595-0A2A0EC45425}"/>
                  </a:ext>
                </a:extLst>
              </p:cNvPr>
              <p:cNvSpPr>
                <a:spLocks noGrp="1"/>
              </p:cNvSpPr>
              <p:nvPr>
                <p:ph type="title"/>
              </p:nvPr>
            </p:nvSpPr>
            <p:spPr/>
            <p:txBody>
              <a:bodyPr/>
              <a:lstStyle/>
              <a:p>
                <a:r>
                  <a:rPr lang="en-US" dirty="0"/>
                  <a:t>Turning 180</a:t>
                </a:r>
                <a14:m>
                  <m:oMath xmlns:m="http://schemas.openxmlformats.org/officeDocument/2006/math">
                    <m:r>
                      <a:rPr lang="en-US" b="0" i="1" smtClean="0">
                        <a:latin typeface="Cambria Math" panose="02040503050406030204" pitchFamily="18" charset="0"/>
                      </a:rPr>
                      <m:t>°</m:t>
                    </m:r>
                  </m:oMath>
                </a14:m>
                <a:r>
                  <a:rPr lang="en-US" dirty="0"/>
                  <a:t>: The Diffusion Wake</a:t>
                </a:r>
              </a:p>
            </p:txBody>
          </p:sp>
        </mc:Choice>
        <mc:Fallback xmlns="">
          <p:sp>
            <p:nvSpPr>
              <p:cNvPr id="2" name="Title 1">
                <a:extLst>
                  <a:ext uri="{FF2B5EF4-FFF2-40B4-BE49-F238E27FC236}">
                    <a16:creationId xmlns:a16="http://schemas.microsoft.com/office/drawing/2014/main" id="{C2573B42-562B-1487-5595-0A2A0EC45425}"/>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94A2AF8-B83B-E98F-7F2A-AAA58284F5CE}"/>
                  </a:ext>
                </a:extLst>
              </p:cNvPr>
              <p:cNvSpPr>
                <a:spLocks noGrp="1"/>
              </p:cNvSpPr>
              <p:nvPr>
                <p:ph idx="1"/>
              </p:nvPr>
            </p:nvSpPr>
            <p:spPr>
              <a:xfrm>
                <a:off x="0" y="1338000"/>
                <a:ext cx="5886450" cy="4351338"/>
              </a:xfrm>
            </p:spPr>
            <p:txBody>
              <a:bodyPr/>
              <a:lstStyle/>
              <a:p>
                <a:r>
                  <a:rPr lang="en-US" dirty="0"/>
                  <a:t>In addition to enhancement wake, recent studies have also sought a corresponding depletion wake near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𝜙</m:t>
                    </m:r>
                    <m:r>
                      <a:rPr lang="en-US" b="0" i="1" smtClean="0">
                        <a:latin typeface="Cambria Math" panose="02040503050406030204" pitchFamily="18" charset="0"/>
                      </a:rPr>
                      <m:t>~0</m:t>
                    </m:r>
                  </m:oMath>
                </a14:m>
                <a:endParaRPr lang="en-US" dirty="0"/>
              </a:p>
            </p:txBody>
          </p:sp>
        </mc:Choice>
        <mc:Fallback xmlns="">
          <p:sp>
            <p:nvSpPr>
              <p:cNvPr id="3" name="Content Placeholder 2">
                <a:extLst>
                  <a:ext uri="{FF2B5EF4-FFF2-40B4-BE49-F238E27FC236}">
                    <a16:creationId xmlns:a16="http://schemas.microsoft.com/office/drawing/2014/main" id="{B94A2AF8-B83B-E98F-7F2A-AAA58284F5CE}"/>
                  </a:ext>
                </a:extLst>
              </p:cNvPr>
              <p:cNvSpPr>
                <a:spLocks noGrp="1" noRot="1" noChangeAspect="1" noMove="1" noResize="1" noEditPoints="1" noAdjustHandles="1" noChangeArrowheads="1" noChangeShapeType="1" noTextEdit="1"/>
              </p:cNvSpPr>
              <p:nvPr>
                <p:ph idx="1"/>
              </p:nvPr>
            </p:nvSpPr>
            <p:spPr>
              <a:xfrm>
                <a:off x="0" y="1338000"/>
                <a:ext cx="5886450" cy="4351338"/>
              </a:xfrm>
              <a:blipFill>
                <a:blip r:embed="rId4"/>
                <a:stretch>
                  <a:fillRect l="-1940" t="-2332" r="-1293"/>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F216909B-223E-E203-A470-4E3F36EEA070}"/>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8688A137-74EB-DF17-2207-9BBFB9285A38}"/>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CF0648B9-556F-C8A4-1DDC-9B70B53F4782}"/>
              </a:ext>
            </a:extLst>
          </p:cNvPr>
          <p:cNvSpPr>
            <a:spLocks noGrp="1"/>
          </p:cNvSpPr>
          <p:nvPr>
            <p:ph type="sldNum" sz="quarter" idx="12"/>
          </p:nvPr>
        </p:nvSpPr>
        <p:spPr/>
        <p:txBody>
          <a:bodyPr/>
          <a:lstStyle/>
          <a:p>
            <a:fld id="{FC6CE333-7460-624F-ADDC-36B1F472F890}" type="slidenum">
              <a:rPr lang="en-US" smtClean="0"/>
              <a:t>37</a:t>
            </a:fld>
            <a:endParaRPr lang="en-US"/>
          </a:p>
        </p:txBody>
      </p:sp>
      <p:pic>
        <p:nvPicPr>
          <p:cNvPr id="8" name="Picture 7" descr="A graph of a function&#10;&#10;Description automatically generated with medium confidence">
            <a:extLst>
              <a:ext uri="{FF2B5EF4-FFF2-40B4-BE49-F238E27FC236}">
                <a16:creationId xmlns:a16="http://schemas.microsoft.com/office/drawing/2014/main" id="{017C3EEC-1F4A-4038-C894-3162598AC9D1}"/>
              </a:ext>
            </a:extLst>
          </p:cNvPr>
          <p:cNvPicPr>
            <a:picLocks noChangeAspect="1"/>
          </p:cNvPicPr>
          <p:nvPr/>
        </p:nvPicPr>
        <p:blipFill>
          <a:blip r:embed="rId5"/>
          <a:srcRect t="1592"/>
          <a:stretch/>
        </p:blipFill>
        <p:spPr>
          <a:xfrm>
            <a:off x="0" y="4062294"/>
            <a:ext cx="7772400" cy="2418678"/>
          </a:xfrm>
          <a:prstGeom prst="rect">
            <a:avLst/>
          </a:prstGeom>
        </p:spPr>
      </p:pic>
      <p:sp>
        <p:nvSpPr>
          <p:cNvPr id="11" name="TextBox 10">
            <a:extLst>
              <a:ext uri="{FF2B5EF4-FFF2-40B4-BE49-F238E27FC236}">
                <a16:creationId xmlns:a16="http://schemas.microsoft.com/office/drawing/2014/main" id="{C80FFA12-9D8F-5536-0BC3-C70499FFD051}"/>
              </a:ext>
            </a:extLst>
          </p:cNvPr>
          <p:cNvSpPr txBox="1"/>
          <p:nvPr/>
        </p:nvSpPr>
        <p:spPr>
          <a:xfrm>
            <a:off x="533400" y="3761332"/>
            <a:ext cx="1992853" cy="369332"/>
          </a:xfrm>
          <a:prstGeom prst="rect">
            <a:avLst/>
          </a:prstGeom>
          <a:noFill/>
        </p:spPr>
        <p:txBody>
          <a:bodyPr wrap="none" rtlCol="0">
            <a:spAutoFit/>
          </a:bodyPr>
          <a:lstStyle/>
          <a:p>
            <a:r>
              <a:rPr lang="en-US" i="1" dirty="0">
                <a:hlinkClick r:id="rId6"/>
              </a:rPr>
              <a:t>arXiv:2408.08599</a:t>
            </a:r>
            <a:endParaRPr lang="en-US" i="1" dirty="0"/>
          </a:p>
        </p:txBody>
      </p:sp>
      <p:sp>
        <p:nvSpPr>
          <p:cNvPr id="13" name="TextBox 12">
            <a:extLst>
              <a:ext uri="{FF2B5EF4-FFF2-40B4-BE49-F238E27FC236}">
                <a16:creationId xmlns:a16="http://schemas.microsoft.com/office/drawing/2014/main" id="{DCE75BCC-53E2-05FE-77D4-C96231A9A218}"/>
              </a:ext>
            </a:extLst>
          </p:cNvPr>
          <p:cNvSpPr txBox="1"/>
          <p:nvPr/>
        </p:nvSpPr>
        <p:spPr>
          <a:xfrm>
            <a:off x="9710738" y="558284"/>
            <a:ext cx="2595562" cy="369332"/>
          </a:xfrm>
          <a:prstGeom prst="rect">
            <a:avLst/>
          </a:prstGeom>
          <a:noFill/>
        </p:spPr>
        <p:txBody>
          <a:bodyPr wrap="square">
            <a:spAutoFit/>
          </a:bodyPr>
          <a:lstStyle/>
          <a:p>
            <a:r>
              <a:rPr lang="en-US" i="1" dirty="0">
                <a:hlinkClick r:id="rId7"/>
              </a:rPr>
              <a:t>CMS-PAS-HIN-23-006</a:t>
            </a:r>
            <a:endParaRPr lang="en-US" i="1" dirty="0"/>
          </a:p>
        </p:txBody>
      </p:sp>
      <p:pic>
        <p:nvPicPr>
          <p:cNvPr id="15" name="Picture 14" descr="An apple with a bullet hitting it&#10;&#10;Description automatically generated">
            <a:extLst>
              <a:ext uri="{FF2B5EF4-FFF2-40B4-BE49-F238E27FC236}">
                <a16:creationId xmlns:a16="http://schemas.microsoft.com/office/drawing/2014/main" id="{0A5AE0BE-9C21-7C97-8157-10D3F8FFD378}"/>
              </a:ext>
            </a:extLst>
          </p:cNvPr>
          <p:cNvPicPr>
            <a:picLocks noChangeAspect="1"/>
          </p:cNvPicPr>
          <p:nvPr/>
        </p:nvPicPr>
        <p:blipFill>
          <a:blip r:embed="rId8"/>
          <a:stretch>
            <a:fillRect/>
          </a:stretch>
        </p:blipFill>
        <p:spPr>
          <a:xfrm>
            <a:off x="8869771" y="4114275"/>
            <a:ext cx="2941229" cy="2327374"/>
          </a:xfrm>
          <a:prstGeom prst="rect">
            <a:avLst/>
          </a:prstGeom>
        </p:spPr>
      </p:pic>
      <p:sp>
        <p:nvSpPr>
          <p:cNvPr id="16" name="TextBox 15">
            <a:extLst>
              <a:ext uri="{FF2B5EF4-FFF2-40B4-BE49-F238E27FC236}">
                <a16:creationId xmlns:a16="http://schemas.microsoft.com/office/drawing/2014/main" id="{AB524ECC-41B8-93A5-D78E-076BB1DD62C6}"/>
              </a:ext>
            </a:extLst>
          </p:cNvPr>
          <p:cNvSpPr txBox="1"/>
          <p:nvPr/>
        </p:nvSpPr>
        <p:spPr>
          <a:xfrm>
            <a:off x="8869771" y="6001084"/>
            <a:ext cx="2681888" cy="307777"/>
          </a:xfrm>
          <a:prstGeom prst="rect">
            <a:avLst/>
          </a:prstGeom>
          <a:noFill/>
        </p:spPr>
        <p:txBody>
          <a:bodyPr wrap="none" rtlCol="0">
            <a:spAutoFit/>
          </a:bodyPr>
          <a:lstStyle/>
          <a:p>
            <a:r>
              <a:rPr lang="en-US" sz="1400" i="1" dirty="0">
                <a:solidFill>
                  <a:schemeClr val="bg2"/>
                </a:solidFill>
                <a:hlinkClick r:id="rId9">
                  <a:extLst>
                    <a:ext uri="{A12FA001-AC4F-418D-AE19-62706E023703}">
                      <ahyp:hlinkClr xmlns:ahyp="http://schemas.microsoft.com/office/drawing/2018/hyperlinkcolor" val="tx"/>
                    </a:ext>
                  </a:extLst>
                </a:hlinkClick>
              </a:rPr>
              <a:t>Yen-Jie Lee, Hard Probes 2024</a:t>
            </a:r>
            <a:endParaRPr lang="en-US" sz="1400" i="1" dirty="0">
              <a:solidFill>
                <a:schemeClr val="bg2"/>
              </a:solidFill>
            </a:endParaRPr>
          </a:p>
        </p:txBody>
      </p:sp>
      <p:sp>
        <p:nvSpPr>
          <p:cNvPr id="17" name="TextBox 16">
            <a:extLst>
              <a:ext uri="{FF2B5EF4-FFF2-40B4-BE49-F238E27FC236}">
                <a16:creationId xmlns:a16="http://schemas.microsoft.com/office/drawing/2014/main" id="{BC09246E-84CD-DC9F-39A2-E431D35AE48F}"/>
              </a:ext>
            </a:extLst>
          </p:cNvPr>
          <p:cNvSpPr txBox="1"/>
          <p:nvPr/>
        </p:nvSpPr>
        <p:spPr>
          <a:xfrm>
            <a:off x="2891525" y="3761332"/>
            <a:ext cx="3254096" cy="369332"/>
          </a:xfrm>
          <a:prstGeom prst="rect">
            <a:avLst/>
          </a:prstGeom>
          <a:noFill/>
        </p:spPr>
        <p:txBody>
          <a:bodyPr wrap="none" rtlCol="0">
            <a:spAutoFit/>
          </a:bodyPr>
          <a:lstStyle/>
          <a:p>
            <a:r>
              <a:rPr lang="en-US" i="1" dirty="0">
                <a:hlinkClick r:id="rId10"/>
              </a:rPr>
              <a:t>Yeonju Go, Hard Probes 2024</a:t>
            </a:r>
            <a:endParaRPr lang="en-US" i="1" dirty="0"/>
          </a:p>
        </p:txBody>
      </p:sp>
      <p:sp>
        <p:nvSpPr>
          <p:cNvPr id="18" name="TextBox 17">
            <a:extLst>
              <a:ext uri="{FF2B5EF4-FFF2-40B4-BE49-F238E27FC236}">
                <a16:creationId xmlns:a16="http://schemas.microsoft.com/office/drawing/2014/main" id="{A8C8ACFC-DBFF-BB80-A674-7071B0623666}"/>
              </a:ext>
            </a:extLst>
          </p:cNvPr>
          <p:cNvSpPr txBox="1"/>
          <p:nvPr/>
        </p:nvSpPr>
        <p:spPr>
          <a:xfrm>
            <a:off x="10322114" y="4350730"/>
            <a:ext cx="686405" cy="430887"/>
          </a:xfrm>
          <a:prstGeom prst="rect">
            <a:avLst/>
          </a:prstGeom>
          <a:noFill/>
        </p:spPr>
        <p:txBody>
          <a:bodyPr wrap="none" rtlCol="0">
            <a:spAutoFit/>
          </a:bodyPr>
          <a:lstStyle/>
          <a:p>
            <a:pPr algn="ctr"/>
            <a:r>
              <a:rPr lang="en-US" sz="1100" dirty="0">
                <a:solidFill>
                  <a:srgbClr val="FFC000"/>
                </a:solidFill>
              </a:rPr>
              <a:t>Apple </a:t>
            </a:r>
          </a:p>
          <a:p>
            <a:pPr algn="ctr"/>
            <a:r>
              <a:rPr lang="en-US" sz="1100" dirty="0">
                <a:solidFill>
                  <a:srgbClr val="FFC000"/>
                </a:solidFill>
              </a:rPr>
              <a:t>Medium</a:t>
            </a:r>
          </a:p>
        </p:txBody>
      </p:sp>
    </p:spTree>
    <p:extLst>
      <p:ext uri="{BB962C8B-B14F-4D97-AF65-F5344CB8AC3E}">
        <p14:creationId xmlns:p14="http://schemas.microsoft.com/office/powerpoint/2010/main" val="597083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0CB43-E674-95F4-9DDF-0A32FAC9C8C2}"/>
              </a:ext>
            </a:extLst>
          </p:cNvPr>
          <p:cNvSpPr>
            <a:spLocks noGrp="1"/>
          </p:cNvSpPr>
          <p:nvPr>
            <p:ph type="title"/>
          </p:nvPr>
        </p:nvSpPr>
        <p:spPr/>
        <p:txBody>
          <a:bodyPr/>
          <a:lstStyle/>
          <a:p>
            <a:r>
              <a:rPr lang="en-US" dirty="0"/>
              <a:t>Future PHENIX Results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21A2BCE-330B-52F6-FBFF-97C790BCB5A0}"/>
                  </a:ext>
                </a:extLst>
              </p:cNvPr>
              <p:cNvSpPr>
                <a:spLocks noGrp="1"/>
              </p:cNvSpPr>
              <p:nvPr>
                <p:ph idx="1"/>
              </p:nvPr>
            </p:nvSpPr>
            <p:spPr>
              <a:xfrm>
                <a:off x="0" y="1338000"/>
                <a:ext cx="4378988" cy="4351338"/>
              </a:xfrm>
            </p:spPr>
            <p:txBody>
              <a:bodyPr/>
              <a:lstStyle/>
              <a:p>
                <a14:m>
                  <m:oMath xmlns:m="http://schemas.openxmlformats.org/officeDocument/2006/math">
                    <m:sSub>
                      <m:sSubPr>
                        <m:ctrlPr>
                          <a:rPr lang="en-US" b="0" i="1" dirty="0" smtClean="0">
                            <a:latin typeface="Cambria Math" panose="02040503050406030204" pitchFamily="18" charset="0"/>
                          </a:rPr>
                        </m:ctrlPr>
                      </m:sSubPr>
                      <m:e>
                        <m:r>
                          <m:rPr>
                            <m:sty m:val="p"/>
                          </m:rPr>
                          <a:rPr lang="en-US" b="0" i="0" dirty="0" smtClean="0">
                            <a:latin typeface="Cambria Math" panose="02040503050406030204" pitchFamily="18" charset="0"/>
                          </a:rPr>
                          <m:t>Δ</m:t>
                        </m:r>
                      </m:e>
                      <m:sub>
                        <m:r>
                          <a:rPr lang="en-US" b="0" i="1" dirty="0" smtClean="0">
                            <a:latin typeface="Cambria Math" panose="02040503050406030204" pitchFamily="18" charset="0"/>
                          </a:rPr>
                          <m:t>𝐴𝐴</m:t>
                        </m:r>
                      </m:sub>
                    </m:sSub>
                  </m:oMath>
                </a14:m>
                <a:r>
                  <a:rPr lang="en-US" dirty="0"/>
                  <a:t> extracted from previously published results </a:t>
                </a:r>
              </a:p>
              <a:p>
                <a:r>
                  <a:rPr lang="en-US" dirty="0"/>
                  <a:t>Familiar depletion signal for low </a:t>
                </a:r>
                <a14:m>
                  <m:oMath xmlns:m="http://schemas.openxmlformats.org/officeDocument/2006/math">
                    <m:r>
                      <a:rPr lang="en-US" b="0" i="1" smtClean="0">
                        <a:latin typeface="Cambria Math" panose="02040503050406030204" pitchFamily="18" charset="0"/>
                      </a:rPr>
                      <m:t>𝜉</m:t>
                    </m:r>
                  </m:oMath>
                </a14:m>
                <a:r>
                  <a:rPr lang="en-US" dirty="0"/>
                  <a:t> (high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oMath>
                </a14:m>
                <a:r>
                  <a:rPr lang="en-US" dirty="0"/>
                  <a:t>) bins</a:t>
                </a:r>
              </a:p>
              <a:p>
                <a:r>
                  <a:rPr lang="en-US" dirty="0"/>
                  <a:t>High </a:t>
                </a:r>
                <a14:m>
                  <m:oMath xmlns:m="http://schemas.openxmlformats.org/officeDocument/2006/math">
                    <m:r>
                      <a:rPr lang="en-US" b="0" i="1" smtClean="0">
                        <a:latin typeface="Cambria Math" panose="02040503050406030204" pitchFamily="18" charset="0"/>
                      </a:rPr>
                      <m:t>𝜉</m:t>
                    </m:r>
                  </m:oMath>
                </a14:m>
                <a:r>
                  <a:rPr lang="en-US" dirty="0"/>
                  <a:t> (low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oMath>
                </a14:m>
                <a:r>
                  <a:rPr lang="en-US" dirty="0"/>
                  <a:t>) bins will benefit from larger Run 14 dataset in ongoing analysis </a:t>
                </a:r>
              </a:p>
            </p:txBody>
          </p:sp>
        </mc:Choice>
        <mc:Fallback xmlns="">
          <p:sp>
            <p:nvSpPr>
              <p:cNvPr id="3" name="Content Placeholder 2">
                <a:extLst>
                  <a:ext uri="{FF2B5EF4-FFF2-40B4-BE49-F238E27FC236}">
                    <a16:creationId xmlns:a16="http://schemas.microsoft.com/office/drawing/2014/main" id="{E21A2BCE-330B-52F6-FBFF-97C790BCB5A0}"/>
                  </a:ext>
                </a:extLst>
              </p:cNvPr>
              <p:cNvSpPr>
                <a:spLocks noGrp="1" noRot="1" noChangeAspect="1" noMove="1" noResize="1" noEditPoints="1" noAdjustHandles="1" noChangeArrowheads="1" noChangeShapeType="1" noTextEdit="1"/>
              </p:cNvSpPr>
              <p:nvPr>
                <p:ph idx="1"/>
              </p:nvPr>
            </p:nvSpPr>
            <p:spPr>
              <a:xfrm>
                <a:off x="0" y="1338000"/>
                <a:ext cx="4378988" cy="4351338"/>
              </a:xfrm>
              <a:blipFill>
                <a:blip r:embed="rId2"/>
                <a:stretch>
                  <a:fillRect l="-2609" t="-2332" r="-2319"/>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A0248653-2819-8B4A-2B11-FF49D23D20B5}"/>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B3826E65-2EE7-5B56-15FD-A9DC4D9918EB}"/>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51C8EEAD-027F-F8D1-0E31-1A02C179DF1F}"/>
              </a:ext>
            </a:extLst>
          </p:cNvPr>
          <p:cNvSpPr>
            <a:spLocks noGrp="1"/>
          </p:cNvSpPr>
          <p:nvPr>
            <p:ph type="sldNum" sz="quarter" idx="12"/>
          </p:nvPr>
        </p:nvSpPr>
        <p:spPr/>
        <p:txBody>
          <a:bodyPr/>
          <a:lstStyle/>
          <a:p>
            <a:fld id="{FC6CE333-7460-624F-ADDC-36B1F472F890}" type="slidenum">
              <a:rPr lang="en-US" smtClean="0"/>
              <a:t>38</a:t>
            </a:fld>
            <a:endParaRPr lang="en-US"/>
          </a:p>
        </p:txBody>
      </p:sp>
      <p:pic>
        <p:nvPicPr>
          <p:cNvPr id="7" name="Picture 6">
            <a:extLst>
              <a:ext uri="{FF2B5EF4-FFF2-40B4-BE49-F238E27FC236}">
                <a16:creationId xmlns:a16="http://schemas.microsoft.com/office/drawing/2014/main" id="{83C60237-4E7E-5FE8-253F-D7785B1B0E6D}"/>
              </a:ext>
            </a:extLst>
          </p:cNvPr>
          <p:cNvPicPr>
            <a:picLocks noChangeAspect="1"/>
          </p:cNvPicPr>
          <p:nvPr/>
        </p:nvPicPr>
        <p:blipFill>
          <a:blip r:embed="rId3"/>
          <a:stretch>
            <a:fillRect/>
          </a:stretch>
        </p:blipFill>
        <p:spPr>
          <a:xfrm rot="5400000">
            <a:off x="6087654" y="-713566"/>
            <a:ext cx="4395680" cy="7813012"/>
          </a:xfrm>
          <a:prstGeom prst="rect">
            <a:avLst/>
          </a:prstGeom>
        </p:spPr>
      </p:pic>
      <p:sp>
        <p:nvSpPr>
          <p:cNvPr id="8" name="TextBox 7">
            <a:extLst>
              <a:ext uri="{FF2B5EF4-FFF2-40B4-BE49-F238E27FC236}">
                <a16:creationId xmlns:a16="http://schemas.microsoft.com/office/drawing/2014/main" id="{43EF83CD-1A3A-1262-C24C-A170D9BFB80F}"/>
              </a:ext>
            </a:extLst>
          </p:cNvPr>
          <p:cNvSpPr txBox="1"/>
          <p:nvPr/>
        </p:nvSpPr>
        <p:spPr>
          <a:xfrm>
            <a:off x="8537355" y="823308"/>
            <a:ext cx="3591561" cy="369332"/>
          </a:xfrm>
          <a:prstGeom prst="rect">
            <a:avLst/>
          </a:prstGeom>
          <a:noFill/>
        </p:spPr>
        <p:txBody>
          <a:bodyPr wrap="none" rtlCol="0">
            <a:spAutoFit/>
          </a:bodyPr>
          <a:lstStyle/>
          <a:p>
            <a:r>
              <a:rPr lang="en-US" i="1" dirty="0">
                <a:hlinkClick r:id="rId4"/>
              </a:rPr>
              <a:t>Phys. Rev. C 102, 054910 (2020)</a:t>
            </a:r>
            <a:endParaRPr lang="en-US" i="1"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E565D92-645D-8CCF-57F3-60D57BDB0DFD}"/>
                  </a:ext>
                </a:extLst>
              </p:cNvPr>
              <p:cNvSpPr txBox="1"/>
              <p:nvPr/>
            </p:nvSpPr>
            <p:spPr>
              <a:xfrm>
                <a:off x="4769239" y="5774868"/>
                <a:ext cx="206691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𝜉</m:t>
                      </m:r>
                      <m:r>
                        <a:rPr lang="en-US" sz="2400" b="0" i="1" smtClean="0">
                          <a:latin typeface="Cambria Math" panose="02040503050406030204" pitchFamily="18" charset="0"/>
                        </a:rPr>
                        <m:t>=</m:t>
                      </m:r>
                      <m:r>
                        <m:rPr>
                          <m:sty m:val="p"/>
                        </m:rPr>
                        <a:rPr lang="en-US" sz="2400" b="0" i="0" smtClean="0">
                          <a:latin typeface="Cambria Math" panose="02040503050406030204" pitchFamily="18" charset="0"/>
                        </a:rPr>
                        <m:t>log</m:t>
                      </m:r>
                      <m:r>
                        <a:rPr lang="en-US" sz="2400" b="0" i="1" smtClean="0">
                          <a:latin typeface="Cambria Math" panose="02040503050406030204" pitchFamily="18" charset="0"/>
                        </a:rPr>
                        <m:t>(1</m:t>
                      </m:r>
                      <m:r>
                        <m:rPr>
                          <m:lit/>
                        </m:rP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𝑧</m:t>
                          </m:r>
                        </m:e>
                        <m:sub>
                          <m:r>
                            <a:rPr lang="en-US" sz="2400" b="0" i="1" smtClean="0">
                              <a:latin typeface="Cambria Math" panose="02040503050406030204" pitchFamily="18" charset="0"/>
                            </a:rPr>
                            <m:t>𝑡</m:t>
                          </m:r>
                        </m:sub>
                      </m:sSub>
                      <m:r>
                        <a:rPr lang="en-US" sz="2400" b="0" i="1" smtClean="0">
                          <a:latin typeface="Cambria Math" panose="02040503050406030204" pitchFamily="18" charset="0"/>
                        </a:rPr>
                        <m:t>)</m:t>
                      </m:r>
                    </m:oMath>
                  </m:oMathPara>
                </a14:m>
                <a:endParaRPr lang="en-US" sz="2400" dirty="0"/>
              </a:p>
            </p:txBody>
          </p:sp>
        </mc:Choice>
        <mc:Fallback xmlns="">
          <p:sp>
            <p:nvSpPr>
              <p:cNvPr id="12" name="TextBox 11">
                <a:extLst>
                  <a:ext uri="{FF2B5EF4-FFF2-40B4-BE49-F238E27FC236}">
                    <a16:creationId xmlns:a16="http://schemas.microsoft.com/office/drawing/2014/main" id="{1E565D92-645D-8CCF-57F3-60D57BDB0DFD}"/>
                  </a:ext>
                </a:extLst>
              </p:cNvPr>
              <p:cNvSpPr txBox="1">
                <a:spLocks noRot="1" noChangeAspect="1" noMove="1" noResize="1" noEditPoints="1" noAdjustHandles="1" noChangeArrowheads="1" noChangeShapeType="1" noTextEdit="1"/>
              </p:cNvSpPr>
              <p:nvPr/>
            </p:nvSpPr>
            <p:spPr>
              <a:xfrm>
                <a:off x="4769239" y="5774868"/>
                <a:ext cx="2066912" cy="461665"/>
              </a:xfrm>
              <a:prstGeom prst="rect">
                <a:avLst/>
              </a:prstGeom>
              <a:blipFill>
                <a:blip r:embed="rId5"/>
                <a:stretch>
                  <a:fillRect b="-157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5EEDE98D-A915-EB2F-9D6B-36DEDE656362}"/>
                  </a:ext>
                </a:extLst>
              </p:cNvPr>
              <p:cNvSpPr txBox="1"/>
              <p:nvPr/>
            </p:nvSpPr>
            <p:spPr>
              <a:xfrm>
                <a:off x="7813014" y="5494265"/>
                <a:ext cx="2048125" cy="1015663"/>
              </a:xfrm>
              <a:prstGeom prst="rect">
                <a:avLst/>
              </a:prstGeom>
              <a:noFill/>
            </p:spPr>
            <p:txBody>
              <a:bodyPr wrap="none" rtlCol="0">
                <a:spAutoFit/>
              </a:bodyPr>
              <a:lstStyle/>
              <a:p>
                <a:r>
                  <a:rPr lang="en-US" sz="2000" dirty="0"/>
                  <a:t>High </a:t>
                </a:r>
                <a14:m>
                  <m:oMath xmlns:m="http://schemas.openxmlformats.org/officeDocument/2006/math">
                    <m:r>
                      <a:rPr lang="en-US" sz="2000" b="0" i="1" smtClean="0">
                        <a:latin typeface="Cambria Math" panose="02040503050406030204" pitchFamily="18" charset="0"/>
                      </a:rPr>
                      <m:t>𝜉</m:t>
                    </m:r>
                    <m:r>
                      <a:rPr lang="en-US" sz="2000" b="0" i="1" smtClean="0">
                        <a:latin typeface="Cambria Math" panose="02040503050406030204" pitchFamily="18" charset="0"/>
                      </a:rPr>
                      <m:t>→</m:t>
                    </m:r>
                  </m:oMath>
                </a14:m>
                <a:r>
                  <a:rPr lang="en-US" sz="2000" dirty="0"/>
                  <a:t> low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𝑇</m:t>
                        </m:r>
                      </m:sub>
                    </m:sSub>
                  </m:oMath>
                </a14:m>
                <a:endParaRPr lang="en-US" sz="2000" dirty="0"/>
              </a:p>
              <a:p>
                <a:endParaRPr lang="en-US" sz="2000" dirty="0"/>
              </a:p>
              <a:p>
                <a:r>
                  <a:rPr lang="en-US" sz="2000" dirty="0"/>
                  <a:t>Low </a:t>
                </a:r>
                <a14:m>
                  <m:oMath xmlns:m="http://schemas.openxmlformats.org/officeDocument/2006/math">
                    <m:r>
                      <a:rPr lang="en-US" sz="2000" b="0" i="1" smtClean="0">
                        <a:latin typeface="Cambria Math" panose="02040503050406030204" pitchFamily="18" charset="0"/>
                      </a:rPr>
                      <m:t>𝜉</m:t>
                    </m:r>
                    <m:r>
                      <a:rPr lang="en-US" sz="2000" b="0" i="1" smtClean="0">
                        <a:latin typeface="Cambria Math" panose="02040503050406030204" pitchFamily="18" charset="0"/>
                      </a:rPr>
                      <m:t>→</m:t>
                    </m:r>
                  </m:oMath>
                </a14:m>
                <a:r>
                  <a:rPr lang="en-US" sz="2000" dirty="0"/>
                  <a:t> high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𝑇</m:t>
                        </m:r>
                      </m:sub>
                    </m:sSub>
                  </m:oMath>
                </a14:m>
                <a:endParaRPr lang="en-US" sz="2000" dirty="0"/>
              </a:p>
            </p:txBody>
          </p:sp>
        </mc:Choice>
        <mc:Fallback xmlns="">
          <p:sp>
            <p:nvSpPr>
              <p:cNvPr id="13" name="TextBox 12">
                <a:extLst>
                  <a:ext uri="{FF2B5EF4-FFF2-40B4-BE49-F238E27FC236}">
                    <a16:creationId xmlns:a16="http://schemas.microsoft.com/office/drawing/2014/main" id="{5EEDE98D-A915-EB2F-9D6B-36DEDE656362}"/>
                  </a:ext>
                </a:extLst>
              </p:cNvPr>
              <p:cNvSpPr txBox="1">
                <a:spLocks noRot="1" noChangeAspect="1" noMove="1" noResize="1" noEditPoints="1" noAdjustHandles="1" noChangeArrowheads="1" noChangeShapeType="1" noTextEdit="1"/>
              </p:cNvSpPr>
              <p:nvPr/>
            </p:nvSpPr>
            <p:spPr>
              <a:xfrm>
                <a:off x="7813014" y="5494265"/>
                <a:ext cx="2048125" cy="1015663"/>
              </a:xfrm>
              <a:prstGeom prst="rect">
                <a:avLst/>
              </a:prstGeom>
              <a:blipFill>
                <a:blip r:embed="rId6"/>
                <a:stretch>
                  <a:fillRect l="-3086" t="-2469" b="-9877"/>
                </a:stretch>
              </a:blipFill>
            </p:spPr>
            <p:txBody>
              <a:bodyPr/>
              <a:lstStyle/>
              <a:p>
                <a:r>
                  <a:rPr lang="en-US">
                    <a:noFill/>
                  </a:rPr>
                  <a:t> </a:t>
                </a:r>
              </a:p>
            </p:txBody>
          </p:sp>
        </mc:Fallback>
      </mc:AlternateContent>
    </p:spTree>
    <p:extLst>
      <p:ext uri="{BB962C8B-B14F-4D97-AF65-F5344CB8AC3E}">
        <p14:creationId xmlns:p14="http://schemas.microsoft.com/office/powerpoint/2010/main" val="2164246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470FA-1FDF-57F0-A44F-AED3CB9BFEAD}"/>
              </a:ext>
            </a:extLst>
          </p:cNvPr>
          <p:cNvSpPr>
            <a:spLocks noGrp="1"/>
          </p:cNvSpPr>
          <p:nvPr>
            <p:ph type="title"/>
          </p:nvPr>
        </p:nvSpPr>
        <p:spPr/>
        <p:txBody>
          <a:bodyPr/>
          <a:lstStyle/>
          <a:p>
            <a:r>
              <a:rPr lang="en-US" dirty="0"/>
              <a:t>Summary and Conclusion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0046F40-26A1-A87C-56E3-479744766A8F}"/>
                  </a:ext>
                </a:extLst>
              </p:cNvPr>
              <p:cNvSpPr>
                <a:spLocks noGrp="1"/>
              </p:cNvSpPr>
              <p:nvPr>
                <p:ph idx="1"/>
              </p:nvPr>
            </p:nvSpPr>
            <p:spPr>
              <a:xfrm>
                <a:off x="0" y="1338000"/>
                <a:ext cx="12192000" cy="5018350"/>
              </a:xfrm>
            </p:spPr>
            <p:txBody>
              <a:bodyPr/>
              <a:lstStyle/>
              <a:p>
                <a:r>
                  <a:rPr lang="en-US" dirty="0"/>
                  <a:t>New two-particle correlation results from PHENIX probe modification to the structure of recoil jets</a:t>
                </a:r>
              </a:p>
              <a:p>
                <a:r>
                  <a:rPr lang="en-US" dirty="0"/>
                  <a:t>The yield of high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oMath>
                </a14:m>
                <a:r>
                  <a:rPr lang="en-US" dirty="0"/>
                  <a:t> hadrons associated with jets is found to be suppressed, especially at the jet core</a:t>
                </a:r>
              </a:p>
              <a:p>
                <a:r>
                  <a:rPr lang="en-US" dirty="0"/>
                  <a:t>The yield of low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oMath>
                </a14:m>
                <a:r>
                  <a:rPr lang="en-US" dirty="0"/>
                  <a:t> hadrons is enhanced, with this enhancement appearing as far as </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𝜋</m:t>
                        </m:r>
                      </m:num>
                      <m:den>
                        <m:r>
                          <a:rPr lang="en-US" b="0" i="1" smtClean="0">
                            <a:latin typeface="Cambria Math" panose="02040503050406030204" pitchFamily="18" charset="0"/>
                          </a:rPr>
                          <m:t>2</m:t>
                        </m:r>
                      </m:den>
                    </m:f>
                  </m:oMath>
                </a14:m>
                <a:r>
                  <a:rPr lang="en-US" dirty="0"/>
                  <a:t> [rad] away from the jet peak</a:t>
                </a:r>
              </a:p>
              <a:p>
                <a:r>
                  <a:rPr lang="en-US" dirty="0"/>
                  <a:t>Enhancement phenomenon is captured well by HYBRID model, where it is owed to a hydrodynamic wake of low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oMath>
                </a14:m>
                <a:r>
                  <a:rPr lang="en-US" dirty="0"/>
                  <a:t> particles </a:t>
                </a:r>
              </a:p>
              <a:p>
                <a:r>
                  <a:rPr lang="en-US" dirty="0"/>
                  <a:t>Future PHENIX measurements will employ the large-statistics Run 14 dataset to probe jet modification via prompt photon-hadron correlations</a:t>
                </a:r>
              </a:p>
            </p:txBody>
          </p:sp>
        </mc:Choice>
        <mc:Fallback>
          <p:sp>
            <p:nvSpPr>
              <p:cNvPr id="3" name="Content Placeholder 2">
                <a:extLst>
                  <a:ext uri="{FF2B5EF4-FFF2-40B4-BE49-F238E27FC236}">
                    <a16:creationId xmlns:a16="http://schemas.microsoft.com/office/drawing/2014/main" id="{00046F40-26A1-A87C-56E3-479744766A8F}"/>
                  </a:ext>
                </a:extLst>
              </p:cNvPr>
              <p:cNvSpPr>
                <a:spLocks noGrp="1" noRot="1" noChangeAspect="1" noMove="1" noResize="1" noEditPoints="1" noAdjustHandles="1" noChangeArrowheads="1" noChangeShapeType="1" noTextEdit="1"/>
              </p:cNvSpPr>
              <p:nvPr>
                <p:ph idx="1"/>
              </p:nvPr>
            </p:nvSpPr>
            <p:spPr>
              <a:xfrm>
                <a:off x="0" y="1338000"/>
                <a:ext cx="12192000" cy="5018350"/>
              </a:xfrm>
              <a:blipFill>
                <a:blip r:embed="rId2"/>
                <a:stretch>
                  <a:fillRect l="-937" t="-2020" r="-1769"/>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56F95C34-E1BC-6AF5-AD67-0DD87B94E77A}"/>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1B40D33F-9A52-A0A0-F2ED-00A222B75362}"/>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77B10D6C-B2B6-731B-EC73-291B88100F2F}"/>
              </a:ext>
            </a:extLst>
          </p:cNvPr>
          <p:cNvSpPr>
            <a:spLocks noGrp="1"/>
          </p:cNvSpPr>
          <p:nvPr>
            <p:ph type="sldNum" sz="quarter" idx="12"/>
          </p:nvPr>
        </p:nvSpPr>
        <p:spPr/>
        <p:txBody>
          <a:bodyPr/>
          <a:lstStyle/>
          <a:p>
            <a:fld id="{FC6CE333-7460-624F-ADDC-36B1F472F890}" type="slidenum">
              <a:rPr lang="en-US" smtClean="0"/>
              <a:t>39</a:t>
            </a:fld>
            <a:endParaRPr lang="en-US"/>
          </a:p>
        </p:txBody>
      </p:sp>
    </p:spTree>
    <p:extLst>
      <p:ext uri="{BB962C8B-B14F-4D97-AF65-F5344CB8AC3E}">
        <p14:creationId xmlns:p14="http://schemas.microsoft.com/office/powerpoint/2010/main" val="1165260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BDCF3-258E-0340-BA11-BEE49ED96835}"/>
              </a:ext>
            </a:extLst>
          </p:cNvPr>
          <p:cNvSpPr>
            <a:spLocks noGrp="1"/>
          </p:cNvSpPr>
          <p:nvPr>
            <p:ph type="title"/>
          </p:nvPr>
        </p:nvSpPr>
        <p:spPr/>
        <p:txBody>
          <a:bodyPr/>
          <a:lstStyle/>
          <a:p>
            <a:r>
              <a:rPr lang="en-US" dirty="0"/>
              <a:t>Jets in Heavy Ion Collisions</a:t>
            </a:r>
          </a:p>
        </p:txBody>
      </p:sp>
      <p:sp>
        <p:nvSpPr>
          <p:cNvPr id="3" name="Content Placeholder 2">
            <a:extLst>
              <a:ext uri="{FF2B5EF4-FFF2-40B4-BE49-F238E27FC236}">
                <a16:creationId xmlns:a16="http://schemas.microsoft.com/office/drawing/2014/main" id="{42DE3BC8-9631-7F4A-8EAD-9C3F12D18CDB}"/>
              </a:ext>
            </a:extLst>
          </p:cNvPr>
          <p:cNvSpPr>
            <a:spLocks noGrp="1"/>
          </p:cNvSpPr>
          <p:nvPr>
            <p:ph idx="1"/>
          </p:nvPr>
        </p:nvSpPr>
        <p:spPr>
          <a:xfrm>
            <a:off x="-1" y="1338000"/>
            <a:ext cx="5766100" cy="4351338"/>
          </a:xfrm>
        </p:spPr>
        <p:txBody>
          <a:bodyPr/>
          <a:lstStyle/>
          <a:p>
            <a:r>
              <a:rPr lang="en-US" dirty="0"/>
              <a:t>Hard-scattered partons now traverse dense QGP medium</a:t>
            </a:r>
          </a:p>
          <a:p>
            <a:r>
              <a:rPr lang="en-US" dirty="0"/>
              <a:t>Energy lost to medium yields modified jets</a:t>
            </a:r>
          </a:p>
          <a:p>
            <a:r>
              <a:rPr lang="en-US" dirty="0"/>
              <a:t>Measurement of jet modification allows us to study parton-medium interactions</a:t>
            </a:r>
          </a:p>
        </p:txBody>
      </p:sp>
      <p:sp>
        <p:nvSpPr>
          <p:cNvPr id="4" name="Date Placeholder 3">
            <a:extLst>
              <a:ext uri="{FF2B5EF4-FFF2-40B4-BE49-F238E27FC236}">
                <a16:creationId xmlns:a16="http://schemas.microsoft.com/office/drawing/2014/main" id="{5DEA0493-D7C8-834A-BB67-1621B950538D}"/>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D6A04407-D25A-3844-A52A-A5C8A79F72BE}"/>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2BF74889-45FC-4C46-B539-ECD4EDC90AAC}"/>
              </a:ext>
            </a:extLst>
          </p:cNvPr>
          <p:cNvSpPr>
            <a:spLocks noGrp="1"/>
          </p:cNvSpPr>
          <p:nvPr>
            <p:ph type="sldNum" sz="quarter" idx="12"/>
          </p:nvPr>
        </p:nvSpPr>
        <p:spPr/>
        <p:txBody>
          <a:bodyPr/>
          <a:lstStyle/>
          <a:p>
            <a:fld id="{FC6CE333-7460-624F-ADDC-36B1F472F890}" type="slidenum">
              <a:rPr lang="en-US" smtClean="0"/>
              <a:t>4</a:t>
            </a:fld>
            <a:endParaRPr lang="en-US"/>
          </a:p>
        </p:txBody>
      </p:sp>
      <p:grpSp>
        <p:nvGrpSpPr>
          <p:cNvPr id="7" name="Group 6">
            <a:extLst>
              <a:ext uri="{FF2B5EF4-FFF2-40B4-BE49-F238E27FC236}">
                <a16:creationId xmlns:a16="http://schemas.microsoft.com/office/drawing/2014/main" id="{52AE7127-5F81-0E40-B1A9-D3828C6733E4}"/>
              </a:ext>
            </a:extLst>
          </p:cNvPr>
          <p:cNvGrpSpPr/>
          <p:nvPr/>
        </p:nvGrpSpPr>
        <p:grpSpPr>
          <a:xfrm>
            <a:off x="5771860" y="892884"/>
            <a:ext cx="6420140" cy="5239561"/>
            <a:chOff x="8143741" y="-1"/>
            <a:chExt cx="4048259" cy="3426271"/>
          </a:xfrm>
        </p:grpSpPr>
        <p:pic>
          <p:nvPicPr>
            <p:cNvPr id="8" name="Picture 7">
              <a:extLst>
                <a:ext uri="{FF2B5EF4-FFF2-40B4-BE49-F238E27FC236}">
                  <a16:creationId xmlns:a16="http://schemas.microsoft.com/office/drawing/2014/main" id="{F68244A0-6924-D84C-B158-AFDDA9A98307}"/>
                </a:ext>
              </a:extLst>
            </p:cNvPr>
            <p:cNvPicPr>
              <a:picLocks noChangeAspect="1"/>
            </p:cNvPicPr>
            <p:nvPr/>
          </p:nvPicPr>
          <p:blipFill>
            <a:blip r:embed="rId3"/>
            <a:stretch>
              <a:fillRect/>
            </a:stretch>
          </p:blipFill>
          <p:spPr>
            <a:xfrm>
              <a:off x="8143741" y="-1"/>
              <a:ext cx="4048259" cy="3181573"/>
            </a:xfrm>
            <a:prstGeom prst="rect">
              <a:avLst/>
            </a:prstGeom>
          </p:spPr>
        </p:pic>
        <p:sp>
          <p:nvSpPr>
            <p:cNvPr id="9" name="TextBox 8">
              <a:extLst>
                <a:ext uri="{FF2B5EF4-FFF2-40B4-BE49-F238E27FC236}">
                  <a16:creationId xmlns:a16="http://schemas.microsoft.com/office/drawing/2014/main" id="{A75DB1FD-4104-5241-8D99-711C6E4E2A46}"/>
                </a:ext>
              </a:extLst>
            </p:cNvPr>
            <p:cNvSpPr txBox="1"/>
            <p:nvPr/>
          </p:nvSpPr>
          <p:spPr>
            <a:xfrm>
              <a:off x="9592507" y="3192230"/>
              <a:ext cx="1501613" cy="234040"/>
            </a:xfrm>
            <a:prstGeom prst="rect">
              <a:avLst/>
            </a:prstGeom>
            <a:noFill/>
          </p:spPr>
          <p:txBody>
            <a:bodyPr wrap="square" rtlCol="0">
              <a:spAutoFit/>
            </a:bodyPr>
            <a:lstStyle/>
            <a:p>
              <a:r>
                <a:rPr lang="en-US" dirty="0"/>
                <a:t>Heavy Ion Collision</a:t>
              </a:r>
            </a:p>
          </p:txBody>
        </p:sp>
      </p:grpSp>
      <p:sp>
        <p:nvSpPr>
          <p:cNvPr id="10" name="TextBox 9">
            <a:extLst>
              <a:ext uri="{FF2B5EF4-FFF2-40B4-BE49-F238E27FC236}">
                <a16:creationId xmlns:a16="http://schemas.microsoft.com/office/drawing/2014/main" id="{342F6D20-BDA6-E040-BDFB-6BE16CCAA0FC}"/>
              </a:ext>
            </a:extLst>
          </p:cNvPr>
          <p:cNvSpPr txBox="1"/>
          <p:nvPr/>
        </p:nvSpPr>
        <p:spPr>
          <a:xfrm>
            <a:off x="1760029" y="4784537"/>
            <a:ext cx="2694007" cy="369332"/>
          </a:xfrm>
          <a:prstGeom prst="rect">
            <a:avLst/>
          </a:prstGeom>
          <a:noFill/>
        </p:spPr>
        <p:txBody>
          <a:bodyPr wrap="none" rtlCol="0">
            <a:spAutoFit/>
          </a:bodyPr>
          <a:lstStyle/>
          <a:p>
            <a:r>
              <a:rPr lang="en-US" dirty="0"/>
              <a:t>Differential cross section</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719ABDB-B586-2748-8D22-7A1A531ADFCC}"/>
                  </a:ext>
                </a:extLst>
              </p:cNvPr>
              <p:cNvSpPr txBox="1"/>
              <p:nvPr/>
            </p:nvSpPr>
            <p:spPr>
              <a:xfrm>
                <a:off x="-1" y="5287504"/>
                <a:ext cx="7310206" cy="48173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𝑑</m:t>
                      </m:r>
                      <m:r>
                        <a:rPr lang="en-US" sz="2400" b="0" i="1" smtClean="0">
                          <a:latin typeface="Cambria Math" panose="02040503050406030204" pitchFamily="18" charset="0"/>
                        </a:rPr>
                        <m:t>𝜎</m:t>
                      </m:r>
                      <m:r>
                        <a:rPr lang="en-US" sz="2400" b="0" i="1" smtClean="0">
                          <a:latin typeface="Cambria Math" panose="02040503050406030204" pitchFamily="18" charset="0"/>
                        </a:rPr>
                        <m:t>=∫∫∫</m:t>
                      </m:r>
                      <m:sSubSup>
                        <m:sSubSupPr>
                          <m:ctrlPr>
                            <a:rPr lang="en-US" sz="2400" b="0" i="1" smtClean="0">
                              <a:solidFill>
                                <a:schemeClr val="tx1"/>
                              </a:solidFill>
                              <a:latin typeface="Cambria Math" panose="02040503050406030204" pitchFamily="18" charset="0"/>
                            </a:rPr>
                          </m:ctrlPr>
                        </m:sSubSupPr>
                        <m:e>
                          <m:r>
                            <a:rPr lang="en-US" sz="2400" b="0" i="1" smtClean="0">
                              <a:solidFill>
                                <a:schemeClr val="tx1"/>
                              </a:solidFill>
                              <a:latin typeface="Cambria Math" panose="02040503050406030204" pitchFamily="18" charset="0"/>
                            </a:rPr>
                            <m:t>𝑓</m:t>
                          </m:r>
                        </m:e>
                        <m:sub>
                          <m:r>
                            <a:rPr lang="en-US" sz="2400" b="0" i="1" smtClean="0">
                              <a:solidFill>
                                <a:schemeClr val="tx1"/>
                              </a:solidFill>
                              <a:latin typeface="Cambria Math" panose="02040503050406030204" pitchFamily="18" charset="0"/>
                            </a:rPr>
                            <m:t>𝑎</m:t>
                          </m:r>
                        </m:sub>
                        <m:sup>
                          <m:r>
                            <a:rPr lang="en-US" sz="2400" b="0" i="1" smtClean="0">
                              <a:solidFill>
                                <a:schemeClr val="tx1"/>
                              </a:solidFill>
                              <a:latin typeface="Cambria Math" panose="02040503050406030204" pitchFamily="18" charset="0"/>
                            </a:rPr>
                            <m:t>𝐴</m:t>
                          </m:r>
                        </m:sup>
                      </m:sSubSup>
                      <m:d>
                        <m:dPr>
                          <m:ctrlPr>
                            <a:rPr lang="en-US" sz="2400" b="0" i="1" smtClean="0">
                              <a:solidFill>
                                <a:schemeClr val="tx1"/>
                              </a:solidFill>
                              <a:latin typeface="Cambria Math" panose="02040503050406030204" pitchFamily="18" charset="0"/>
                            </a:rPr>
                          </m:ctrlPr>
                        </m:dPr>
                        <m:e>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𝑥</m:t>
                              </m:r>
                            </m:e>
                            <m:sub>
                              <m:r>
                                <a:rPr lang="en-US" sz="2400" b="0" i="1" smtClean="0">
                                  <a:solidFill>
                                    <a:schemeClr val="tx1"/>
                                  </a:solidFill>
                                  <a:latin typeface="Cambria Math" panose="02040503050406030204" pitchFamily="18" charset="0"/>
                                </a:rPr>
                                <m:t>𝑎</m:t>
                              </m:r>
                            </m:sub>
                          </m:sSub>
                        </m:e>
                      </m:d>
                      <m:sSubSup>
                        <m:sSubSupPr>
                          <m:ctrlPr>
                            <a:rPr lang="en-US" sz="2400" b="0" i="1" smtClean="0">
                              <a:solidFill>
                                <a:schemeClr val="tx1"/>
                              </a:solidFill>
                              <a:latin typeface="Cambria Math" panose="02040503050406030204" pitchFamily="18" charset="0"/>
                            </a:rPr>
                          </m:ctrlPr>
                        </m:sSubSupPr>
                        <m:e>
                          <m:r>
                            <a:rPr lang="en-US" sz="2400" b="0" i="1" smtClean="0">
                              <a:solidFill>
                                <a:schemeClr val="tx1"/>
                              </a:solidFill>
                              <a:latin typeface="Cambria Math" panose="02040503050406030204" pitchFamily="18" charset="0"/>
                            </a:rPr>
                            <m:t>𝑓</m:t>
                          </m:r>
                        </m:e>
                        <m:sub>
                          <m:r>
                            <a:rPr lang="en-US" sz="2400" b="0" i="1" smtClean="0">
                              <a:solidFill>
                                <a:schemeClr val="tx1"/>
                              </a:solidFill>
                              <a:latin typeface="Cambria Math" panose="02040503050406030204" pitchFamily="18" charset="0"/>
                            </a:rPr>
                            <m:t>𝑏</m:t>
                          </m:r>
                        </m:sub>
                        <m:sup>
                          <m:r>
                            <a:rPr lang="en-US" sz="2400" b="0" i="1" smtClean="0">
                              <a:solidFill>
                                <a:schemeClr val="tx1"/>
                              </a:solidFill>
                              <a:latin typeface="Cambria Math" panose="02040503050406030204" pitchFamily="18" charset="0"/>
                            </a:rPr>
                            <m:t>𝐵</m:t>
                          </m:r>
                        </m:sup>
                      </m:sSubSup>
                      <m:d>
                        <m:dPr>
                          <m:ctrlPr>
                            <a:rPr lang="en-US" sz="2400" i="1" smtClean="0">
                              <a:solidFill>
                                <a:schemeClr val="tx1"/>
                              </a:solidFill>
                              <a:latin typeface="Cambria Math" panose="02040503050406030204" pitchFamily="18" charset="0"/>
                            </a:rPr>
                          </m:ctrlPr>
                        </m:dPr>
                        <m:e>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𝑥</m:t>
                              </m:r>
                            </m:e>
                            <m:sub>
                              <m:r>
                                <a:rPr lang="en-US" sz="2400" i="1">
                                  <a:solidFill>
                                    <a:schemeClr val="tx1"/>
                                  </a:solidFill>
                                  <a:latin typeface="Cambria Math" panose="02040503050406030204" pitchFamily="18" charset="0"/>
                                </a:rPr>
                                <m:t>𝑏</m:t>
                              </m:r>
                            </m:sub>
                          </m:sSub>
                        </m:e>
                      </m:d>
                      <m:r>
                        <a:rPr lang="en-US" sz="2400" b="0" i="1" smtClean="0">
                          <a:latin typeface="Cambria Math" panose="02040503050406030204" pitchFamily="18" charset="0"/>
                        </a:rPr>
                        <m:t>⋅</m:t>
                      </m:r>
                      <m:r>
                        <a:rPr lang="en-US" sz="2400" b="0" i="1" smtClean="0">
                          <a:latin typeface="Cambria Math" panose="02040503050406030204" pitchFamily="18" charset="0"/>
                        </a:rPr>
                        <m:t>𝑑</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𝜎</m:t>
                          </m:r>
                        </m:e>
                        <m:sub>
                          <m:r>
                            <a:rPr lang="en-US" sz="2400" b="0" i="1" smtClean="0">
                              <a:latin typeface="Cambria Math" panose="02040503050406030204" pitchFamily="18" charset="0"/>
                            </a:rPr>
                            <m:t>𝑎𝑏</m:t>
                          </m:r>
                          <m:r>
                            <a:rPr lang="en-US" sz="2400" b="0" i="1" smtClean="0">
                              <a:latin typeface="Cambria Math" panose="02040503050406030204" pitchFamily="18" charset="0"/>
                            </a:rPr>
                            <m:t>→</m:t>
                          </m:r>
                          <m:r>
                            <a:rPr lang="en-US" sz="2400" b="0" i="1" smtClean="0">
                              <a:latin typeface="Cambria Math" panose="02040503050406030204" pitchFamily="18" charset="0"/>
                            </a:rPr>
                            <m:t>𝑐𝑋</m:t>
                          </m:r>
                        </m:sub>
                      </m:sSub>
                      <m:r>
                        <a:rPr lang="en-US" sz="2400" b="0" i="1" smtClean="0">
                          <a:latin typeface="Cambria Math" panose="02040503050406030204" pitchFamily="18" charset="0"/>
                        </a:rPr>
                        <m:t>⋅</m:t>
                      </m:r>
                      <m:sSubSup>
                        <m:sSubSupPr>
                          <m:ctrlPr>
                            <a:rPr lang="en-US" sz="2400" b="0" i="1" smtClean="0">
                              <a:solidFill>
                                <a:srgbClr val="0070C0"/>
                              </a:solidFill>
                              <a:latin typeface="Cambria Math" panose="02040503050406030204" pitchFamily="18" charset="0"/>
                            </a:rPr>
                          </m:ctrlPr>
                        </m:sSubSupPr>
                        <m:e>
                          <m:r>
                            <a:rPr lang="en-US" sz="2400" b="0" i="1" smtClean="0">
                              <a:solidFill>
                                <a:srgbClr val="0070C0"/>
                              </a:solidFill>
                              <a:latin typeface="Cambria Math" panose="02040503050406030204" pitchFamily="18" charset="0"/>
                            </a:rPr>
                            <m:t>𝐷</m:t>
                          </m:r>
                        </m:e>
                        <m:sub>
                          <m:r>
                            <a:rPr lang="en-US" sz="2400" b="0" i="1" smtClean="0">
                              <a:solidFill>
                                <a:srgbClr val="0070C0"/>
                              </a:solidFill>
                              <a:latin typeface="Cambria Math" panose="02040503050406030204" pitchFamily="18" charset="0"/>
                            </a:rPr>
                            <m:t>𝑐</m:t>
                          </m:r>
                        </m:sub>
                        <m:sup>
                          <m:r>
                            <a:rPr lang="en-US" sz="2400" b="0" i="1" smtClean="0">
                              <a:solidFill>
                                <a:srgbClr val="0070C0"/>
                              </a:solidFill>
                              <a:latin typeface="Cambria Math" panose="02040503050406030204" pitchFamily="18" charset="0"/>
                            </a:rPr>
                            <m:t>h</m:t>
                          </m:r>
                        </m:sup>
                      </m:sSubSup>
                      <m:d>
                        <m:dPr>
                          <m:ctrlPr>
                            <a:rPr lang="en-US" sz="2400" b="0" i="1" smtClean="0">
                              <a:solidFill>
                                <a:srgbClr val="0070C0"/>
                              </a:solidFill>
                              <a:latin typeface="Cambria Math" panose="02040503050406030204" pitchFamily="18" charset="0"/>
                            </a:rPr>
                          </m:ctrlPr>
                        </m:dPr>
                        <m:e>
                          <m:r>
                            <a:rPr lang="en-US" sz="2400" b="0" i="1" smtClean="0">
                              <a:solidFill>
                                <a:srgbClr val="0070C0"/>
                              </a:solidFill>
                              <a:latin typeface="Cambria Math" panose="02040503050406030204" pitchFamily="18" charset="0"/>
                            </a:rPr>
                            <m:t>𝑧</m:t>
                          </m:r>
                        </m:e>
                      </m:d>
                      <m:r>
                        <a:rPr lang="en-US" sz="2400" b="0" i="1" smtClean="0">
                          <a:latin typeface="Cambria Math" panose="02040503050406030204" pitchFamily="18" charset="0"/>
                        </a:rPr>
                        <m:t>𝑑</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𝑎</m:t>
                          </m:r>
                        </m:sub>
                      </m:sSub>
                      <m:r>
                        <a:rPr lang="en-US" sz="2400" b="0" i="1" smtClean="0">
                          <a:latin typeface="Cambria Math" panose="02040503050406030204" pitchFamily="18" charset="0"/>
                        </a:rPr>
                        <m:t>𝑑</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𝑏</m:t>
                          </m:r>
                        </m:sub>
                      </m:sSub>
                      <m:r>
                        <a:rPr lang="en-US" sz="2400" b="0" i="1" smtClean="0">
                          <a:latin typeface="Cambria Math" panose="02040503050406030204" pitchFamily="18" charset="0"/>
                        </a:rPr>
                        <m:t>𝑑𝑧</m:t>
                      </m:r>
                    </m:oMath>
                  </m:oMathPara>
                </a14:m>
                <a:endParaRPr lang="en-US" sz="2400" dirty="0"/>
              </a:p>
            </p:txBody>
          </p:sp>
        </mc:Choice>
        <mc:Fallback xmlns="">
          <p:sp>
            <p:nvSpPr>
              <p:cNvPr id="11" name="TextBox 10">
                <a:extLst>
                  <a:ext uri="{FF2B5EF4-FFF2-40B4-BE49-F238E27FC236}">
                    <a16:creationId xmlns:a16="http://schemas.microsoft.com/office/drawing/2014/main" id="{B719ABDB-B586-2748-8D22-7A1A531ADFCC}"/>
                  </a:ext>
                </a:extLst>
              </p:cNvPr>
              <p:cNvSpPr txBox="1">
                <a:spLocks noRot="1" noChangeAspect="1" noMove="1" noResize="1" noEditPoints="1" noAdjustHandles="1" noChangeArrowheads="1" noChangeShapeType="1" noTextEdit="1"/>
              </p:cNvSpPr>
              <p:nvPr/>
            </p:nvSpPr>
            <p:spPr>
              <a:xfrm>
                <a:off x="-1" y="5287504"/>
                <a:ext cx="7310206" cy="481735"/>
              </a:xfrm>
              <a:prstGeom prst="rect">
                <a:avLst/>
              </a:prstGeom>
              <a:blipFill>
                <a:blip r:embed="rId4"/>
                <a:stretch>
                  <a:fillRect b="-230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04B7F9E-885A-1F4F-9FC5-00AA23148E33}"/>
                  </a:ext>
                </a:extLst>
              </p:cNvPr>
              <p:cNvSpPr txBox="1"/>
              <p:nvPr/>
            </p:nvSpPr>
            <p:spPr>
              <a:xfrm>
                <a:off x="4818615" y="5806554"/>
                <a:ext cx="4983179" cy="680956"/>
              </a:xfrm>
              <a:prstGeom prst="rect">
                <a:avLst/>
              </a:prstGeom>
              <a:noFill/>
            </p:spPr>
            <p:txBody>
              <a:bodyPr wrap="square" rtlCol="0">
                <a:spAutoFit/>
              </a:bodyPr>
              <a:lstStyle/>
              <a:p>
                <a:r>
                  <a:rPr lang="en-US" dirty="0"/>
                  <a:t>Modification</a:t>
                </a:r>
              </a:p>
              <a:p>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𝐷</m:t>
                        </m:r>
                      </m:e>
                      <m:sub>
                        <m:r>
                          <a:rPr lang="en-US" b="0" i="1" smtClean="0">
                            <a:latin typeface="Cambria Math" panose="02040503050406030204" pitchFamily="18" charset="0"/>
                          </a:rPr>
                          <m:t>𝑐</m:t>
                        </m:r>
                      </m:sub>
                      <m:sup>
                        <m:r>
                          <a:rPr lang="en-US" b="0" i="1" smtClean="0">
                            <a:latin typeface="Cambria Math" panose="02040503050406030204" pitchFamily="18" charset="0"/>
                          </a:rPr>
                          <m:t>h</m:t>
                        </m:r>
                      </m:sup>
                    </m:sSubSup>
                    <m:d>
                      <m:dPr>
                        <m:ctrlPr>
                          <a:rPr lang="en-US" b="0" i="1" smtClean="0">
                            <a:latin typeface="Cambria Math" panose="02040503050406030204" pitchFamily="18" charset="0"/>
                          </a:rPr>
                        </m:ctrlPr>
                      </m:dPr>
                      <m:e>
                        <m:r>
                          <a:rPr lang="en-US" b="0" i="1" smtClean="0">
                            <a:latin typeface="Cambria Math" panose="02040503050406030204" pitchFamily="18" charset="0"/>
                          </a:rPr>
                          <m:t>𝑧</m:t>
                        </m:r>
                      </m:e>
                    </m:d>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𝐷</m:t>
                        </m:r>
                      </m:e>
                      <m:sub>
                        <m:r>
                          <a:rPr lang="en-US" b="0" i="1" smtClean="0">
                            <a:latin typeface="Cambria Math" panose="02040503050406030204" pitchFamily="18" charset="0"/>
                          </a:rPr>
                          <m:t>𝑐</m:t>
                        </m:r>
                      </m:sub>
                      <m:sup>
                        <m:r>
                          <a:rPr lang="en-US" b="0" i="1" smtClean="0">
                            <a:latin typeface="Cambria Math" panose="02040503050406030204" pitchFamily="18" charset="0"/>
                          </a:rPr>
                          <m:t>h</m:t>
                        </m:r>
                      </m:sup>
                    </m:sSubSup>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𝑧</m:t>
                            </m:r>
                          </m:e>
                          <m:sup>
                            <m:r>
                              <a:rPr lang="en-US" b="0" i="1" smtClean="0">
                                <a:latin typeface="Cambria Math" panose="02040503050406030204" pitchFamily="18" charset="0"/>
                              </a:rPr>
                              <m:t>′</m:t>
                            </m:r>
                          </m:sup>
                        </m:sSup>
                      </m:e>
                    </m:d>
                  </m:oMath>
                </a14:m>
                <a:r>
                  <a:rPr lang="en-US" dirty="0"/>
                  <a:t> as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𝑝</m:t>
                        </m:r>
                      </m:e>
                      <m:sup>
                        <m:r>
                          <a:rPr lang="en-US" b="0" i="1" smtClean="0">
                            <a:latin typeface="Cambria Math" panose="02040503050406030204" pitchFamily="18" charset="0"/>
                          </a:rPr>
                          <m:t>𝑃𝑎𝑟𝑡𝑜𝑛</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𝑝</m:t>
                            </m:r>
                          </m:e>
                          <m:sup>
                            <m:r>
                              <a:rPr lang="en-US" b="0" i="1" smtClean="0">
                                <a:latin typeface="Cambria Math" panose="02040503050406030204" pitchFamily="18" charset="0"/>
                              </a:rPr>
                              <m:t>′</m:t>
                            </m:r>
                          </m:sup>
                        </m:sSup>
                      </m:e>
                      <m:sup>
                        <m:r>
                          <a:rPr lang="en-US" b="0" i="1" smtClean="0">
                            <a:latin typeface="Cambria Math" panose="02040503050406030204" pitchFamily="18" charset="0"/>
                          </a:rPr>
                          <m:t>𝑃𝑎𝑟𝑡𝑜𝑛</m:t>
                        </m:r>
                      </m:sup>
                    </m:sSup>
                  </m:oMath>
                </a14:m>
                <a:endParaRPr lang="en-US" dirty="0"/>
              </a:p>
            </p:txBody>
          </p:sp>
        </mc:Choice>
        <mc:Fallback xmlns="">
          <p:sp>
            <p:nvSpPr>
              <p:cNvPr id="14" name="TextBox 13">
                <a:extLst>
                  <a:ext uri="{FF2B5EF4-FFF2-40B4-BE49-F238E27FC236}">
                    <a16:creationId xmlns:a16="http://schemas.microsoft.com/office/drawing/2014/main" id="{104B7F9E-885A-1F4F-9FC5-00AA23148E33}"/>
                  </a:ext>
                </a:extLst>
              </p:cNvPr>
              <p:cNvSpPr txBox="1">
                <a:spLocks noRot="1" noChangeAspect="1" noMove="1" noResize="1" noEditPoints="1" noAdjustHandles="1" noChangeArrowheads="1" noChangeShapeType="1" noTextEdit="1"/>
              </p:cNvSpPr>
              <p:nvPr/>
            </p:nvSpPr>
            <p:spPr>
              <a:xfrm>
                <a:off x="4818615" y="5806554"/>
                <a:ext cx="4983179" cy="680956"/>
              </a:xfrm>
              <a:prstGeom prst="rect">
                <a:avLst/>
              </a:prstGeom>
              <a:blipFill>
                <a:blip r:embed="rId5"/>
                <a:stretch>
                  <a:fillRect l="-1018" t="-3704" b="-12963"/>
                </a:stretch>
              </a:blipFill>
            </p:spPr>
            <p:txBody>
              <a:bodyPr/>
              <a:lstStyle/>
              <a:p>
                <a:r>
                  <a:rPr lang="en-US">
                    <a:noFill/>
                  </a:rPr>
                  <a:t> </a:t>
                </a:r>
              </a:p>
            </p:txBody>
          </p:sp>
        </mc:Fallback>
      </mc:AlternateContent>
      <p:sp>
        <p:nvSpPr>
          <p:cNvPr id="16" name="Frame 15">
            <a:extLst>
              <a:ext uri="{FF2B5EF4-FFF2-40B4-BE49-F238E27FC236}">
                <a16:creationId xmlns:a16="http://schemas.microsoft.com/office/drawing/2014/main" id="{F966BEC3-9BDC-5349-98D0-00179A142443}"/>
              </a:ext>
            </a:extLst>
          </p:cNvPr>
          <p:cNvSpPr/>
          <p:nvPr/>
        </p:nvSpPr>
        <p:spPr>
          <a:xfrm rot="1516424">
            <a:off x="8483989" y="713061"/>
            <a:ext cx="1552353" cy="2076988"/>
          </a:xfrm>
          <a:prstGeom prst="frame">
            <a:avLst>
              <a:gd name="adj1" fmla="val 42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4991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B0F58-B214-2AEC-3894-9FE052FD0197}"/>
              </a:ext>
            </a:extLst>
          </p:cNvPr>
          <p:cNvSpPr>
            <a:spLocks noGrp="1"/>
          </p:cNvSpPr>
          <p:nvPr>
            <p:ph type="title"/>
          </p:nvPr>
        </p:nvSpPr>
        <p:spPr/>
        <p:txBody>
          <a:bodyPr/>
          <a:lstStyle/>
          <a:p>
            <a:r>
              <a:rPr lang="en-US" dirty="0"/>
              <a:t>Thank You! Questions?</a:t>
            </a:r>
          </a:p>
        </p:txBody>
      </p:sp>
      <p:sp>
        <p:nvSpPr>
          <p:cNvPr id="3" name="Text Placeholder 2">
            <a:extLst>
              <a:ext uri="{FF2B5EF4-FFF2-40B4-BE49-F238E27FC236}">
                <a16:creationId xmlns:a16="http://schemas.microsoft.com/office/drawing/2014/main" id="{85BB038C-168A-A1D9-F07A-49C9548EF45B}"/>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BE98A31E-9B6E-5B92-A66D-CACD730623FB}"/>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152DC8DB-A297-632D-B948-70D63A8B8BB4}"/>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33B7CD60-CCC2-0F47-0A42-3AF7B5574D38}"/>
              </a:ext>
            </a:extLst>
          </p:cNvPr>
          <p:cNvSpPr>
            <a:spLocks noGrp="1"/>
          </p:cNvSpPr>
          <p:nvPr>
            <p:ph type="sldNum" sz="quarter" idx="12"/>
          </p:nvPr>
        </p:nvSpPr>
        <p:spPr/>
        <p:txBody>
          <a:bodyPr/>
          <a:lstStyle/>
          <a:p>
            <a:fld id="{FC6CE333-7460-624F-ADDC-36B1F472F890}" type="slidenum">
              <a:rPr lang="en-US" smtClean="0"/>
              <a:t>40</a:t>
            </a:fld>
            <a:endParaRPr lang="en-US"/>
          </a:p>
        </p:txBody>
      </p:sp>
    </p:spTree>
    <p:extLst>
      <p:ext uri="{BB962C8B-B14F-4D97-AF65-F5344CB8AC3E}">
        <p14:creationId xmlns:p14="http://schemas.microsoft.com/office/powerpoint/2010/main" val="17673224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57251-4A00-8C2D-62CB-247346A582B3}"/>
              </a:ext>
            </a:extLst>
          </p:cNvPr>
          <p:cNvSpPr>
            <a:spLocks noGrp="1"/>
          </p:cNvSpPr>
          <p:nvPr>
            <p:ph type="title"/>
          </p:nvPr>
        </p:nvSpPr>
        <p:spPr/>
        <p:txBody>
          <a:bodyPr/>
          <a:lstStyle/>
          <a:p>
            <a:r>
              <a:rPr lang="en-US" dirty="0"/>
              <a:t>Back-Up</a:t>
            </a:r>
          </a:p>
        </p:txBody>
      </p:sp>
      <p:sp>
        <p:nvSpPr>
          <p:cNvPr id="3" name="Text Placeholder 2">
            <a:extLst>
              <a:ext uri="{FF2B5EF4-FFF2-40B4-BE49-F238E27FC236}">
                <a16:creationId xmlns:a16="http://schemas.microsoft.com/office/drawing/2014/main" id="{67006675-47CA-68FD-AB75-16E84CAEC6C6}"/>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E6318918-D9A8-A6B5-3CCB-749145F9661C}"/>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A9901547-7A16-B80A-31BD-24E2F1920CAD}"/>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5515E227-13A1-0C64-FC70-15AC14D4A822}"/>
              </a:ext>
            </a:extLst>
          </p:cNvPr>
          <p:cNvSpPr>
            <a:spLocks noGrp="1"/>
          </p:cNvSpPr>
          <p:nvPr>
            <p:ph type="sldNum" sz="quarter" idx="12"/>
          </p:nvPr>
        </p:nvSpPr>
        <p:spPr/>
        <p:txBody>
          <a:bodyPr/>
          <a:lstStyle/>
          <a:p>
            <a:fld id="{FC6CE333-7460-624F-ADDC-36B1F472F890}" type="slidenum">
              <a:rPr lang="en-US" smtClean="0"/>
              <a:t>41</a:t>
            </a:fld>
            <a:endParaRPr lang="en-US"/>
          </a:p>
        </p:txBody>
      </p:sp>
    </p:spTree>
    <p:extLst>
      <p:ext uri="{BB962C8B-B14F-4D97-AF65-F5344CB8AC3E}">
        <p14:creationId xmlns:p14="http://schemas.microsoft.com/office/powerpoint/2010/main" val="32747239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95E4E-4F45-C4A5-9004-5AC3A2D1A338}"/>
              </a:ext>
            </a:extLst>
          </p:cNvPr>
          <p:cNvSpPr>
            <a:spLocks noGrp="1"/>
          </p:cNvSpPr>
          <p:nvPr>
            <p:ph type="title"/>
          </p:nvPr>
        </p:nvSpPr>
        <p:spPr/>
        <p:txBody>
          <a:bodyPr/>
          <a:lstStyle/>
          <a:p>
            <a:r>
              <a:rPr lang="en-US" dirty="0"/>
              <a:t>Future Jet-Medium Studies at RHIC</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B657D20-D4F1-FCDC-5519-35F8755D8BA2}"/>
                  </a:ext>
                </a:extLst>
              </p:cNvPr>
              <p:cNvSpPr>
                <a:spLocks noGrp="1"/>
              </p:cNvSpPr>
              <p:nvPr>
                <p:ph idx="1"/>
              </p:nvPr>
            </p:nvSpPr>
            <p:spPr/>
            <p:txBody>
              <a:bodyPr/>
              <a:lstStyle/>
              <a:p>
                <a:r>
                  <a:rPr lang="en-US" dirty="0"/>
                  <a:t>sPHENIX completed reference </a:t>
                </a:r>
                <a14:m>
                  <m:oMath xmlns:m="http://schemas.openxmlformats.org/officeDocument/2006/math">
                    <m:r>
                      <a:rPr lang="en-US" b="0" i="1" smtClean="0">
                        <a:latin typeface="Cambria Math" panose="02040503050406030204" pitchFamily="18" charset="0"/>
                      </a:rPr>
                      <m:t>𝑝</m:t>
                    </m:r>
                    <m:r>
                      <a:rPr lang="en-US" b="0" i="1" smtClean="0">
                        <a:latin typeface="Cambria Math" panose="02040503050406030204" pitchFamily="18" charset="0"/>
                      </a:rPr>
                      <m:t>+</m:t>
                    </m:r>
                    <m:r>
                      <a:rPr lang="en-US" b="0" i="1" smtClean="0">
                        <a:latin typeface="Cambria Math" panose="02040503050406030204" pitchFamily="18" charset="0"/>
                      </a:rPr>
                      <m:t>𝑝</m:t>
                    </m:r>
                  </m:oMath>
                </a14:m>
                <a:r>
                  <a:rPr lang="en-US" dirty="0"/>
                  <a:t> run in 2024 exceeding luminosity projections by 200%</a:t>
                </a:r>
              </a:p>
              <a:p>
                <a14:m>
                  <m:oMath xmlns:m="http://schemas.openxmlformats.org/officeDocument/2006/math">
                    <m:r>
                      <a:rPr lang="en-US" b="0" i="1" smtClean="0">
                        <a:latin typeface="Cambria Math" panose="02040503050406030204" pitchFamily="18" charset="0"/>
                      </a:rPr>
                      <m:t>𝐴𝑢</m:t>
                    </m:r>
                    <m:r>
                      <a:rPr lang="en-US" b="0" i="1" smtClean="0">
                        <a:latin typeface="Cambria Math" panose="02040503050406030204" pitchFamily="18" charset="0"/>
                      </a:rPr>
                      <m:t>+</m:t>
                    </m:r>
                    <m:r>
                      <a:rPr lang="en-US" b="0" i="1" smtClean="0">
                        <a:latin typeface="Cambria Math" panose="02040503050406030204" pitchFamily="18" charset="0"/>
                      </a:rPr>
                      <m:t>𝐴𝑢</m:t>
                    </m:r>
                  </m:oMath>
                </a14:m>
                <a:r>
                  <a:rPr lang="en-US" dirty="0"/>
                  <a:t> run in a matter of months! </a:t>
                </a:r>
              </a:p>
              <a:p>
                <a:r>
                  <a:rPr lang="en-US" dirty="0"/>
                  <a:t>Exciting era of jet-medium interactions awaits!</a:t>
                </a:r>
              </a:p>
            </p:txBody>
          </p:sp>
        </mc:Choice>
        <mc:Fallback xmlns="">
          <p:sp>
            <p:nvSpPr>
              <p:cNvPr id="3" name="Content Placeholder 2">
                <a:extLst>
                  <a:ext uri="{FF2B5EF4-FFF2-40B4-BE49-F238E27FC236}">
                    <a16:creationId xmlns:a16="http://schemas.microsoft.com/office/drawing/2014/main" id="{8B657D20-D4F1-FCDC-5519-35F8755D8BA2}"/>
                  </a:ext>
                </a:extLst>
              </p:cNvPr>
              <p:cNvSpPr>
                <a:spLocks noGrp="1" noRot="1" noChangeAspect="1" noMove="1" noResize="1" noEditPoints="1" noAdjustHandles="1" noChangeArrowheads="1" noChangeShapeType="1" noTextEdit="1"/>
              </p:cNvSpPr>
              <p:nvPr>
                <p:ph idx="1"/>
              </p:nvPr>
            </p:nvSpPr>
            <p:spPr>
              <a:blipFill>
                <a:blip r:embed="rId2"/>
                <a:stretch>
                  <a:fillRect l="-1086" t="-2332"/>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01887C06-2B2B-9F1C-443C-7C2F28AAB709}"/>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9BFBBAC2-008F-DDA7-8B46-3E1262DA0639}"/>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0C4A618A-8730-7E14-12A5-3A83F2903EE7}"/>
              </a:ext>
            </a:extLst>
          </p:cNvPr>
          <p:cNvSpPr>
            <a:spLocks noGrp="1"/>
          </p:cNvSpPr>
          <p:nvPr>
            <p:ph type="sldNum" sz="quarter" idx="12"/>
          </p:nvPr>
        </p:nvSpPr>
        <p:spPr/>
        <p:txBody>
          <a:bodyPr/>
          <a:lstStyle/>
          <a:p>
            <a:fld id="{FC6CE333-7460-624F-ADDC-36B1F472F890}" type="slidenum">
              <a:rPr lang="en-US" smtClean="0"/>
              <a:t>42</a:t>
            </a:fld>
            <a:endParaRPr lang="en-US"/>
          </a:p>
        </p:txBody>
      </p:sp>
      <p:pic>
        <p:nvPicPr>
          <p:cNvPr id="7" name="Picture 6">
            <a:extLst>
              <a:ext uri="{FF2B5EF4-FFF2-40B4-BE49-F238E27FC236}">
                <a16:creationId xmlns:a16="http://schemas.microsoft.com/office/drawing/2014/main" id="{23DAE9C3-8216-F46B-18B7-C606B1C57E4C}"/>
              </a:ext>
            </a:extLst>
          </p:cNvPr>
          <p:cNvPicPr>
            <a:picLocks noChangeAspect="1"/>
          </p:cNvPicPr>
          <p:nvPr/>
        </p:nvPicPr>
        <p:blipFill rotWithShape="1">
          <a:blip r:embed="rId3"/>
          <a:srcRect l="9431" t="2295" r="7538" b="39229"/>
          <a:stretch/>
        </p:blipFill>
        <p:spPr>
          <a:xfrm>
            <a:off x="3779049" y="3163280"/>
            <a:ext cx="3352800" cy="3193069"/>
          </a:xfrm>
          <a:prstGeom prst="rect">
            <a:avLst/>
          </a:prstGeom>
          <a:ln w="28575">
            <a:noFill/>
          </a:ln>
        </p:spPr>
      </p:pic>
      <p:pic>
        <p:nvPicPr>
          <p:cNvPr id="8" name="Picture 7">
            <a:extLst>
              <a:ext uri="{FF2B5EF4-FFF2-40B4-BE49-F238E27FC236}">
                <a16:creationId xmlns:a16="http://schemas.microsoft.com/office/drawing/2014/main" id="{950A4ADB-BECE-4F58-A817-ECEA06561FA9}"/>
              </a:ext>
            </a:extLst>
          </p:cNvPr>
          <p:cNvPicPr>
            <a:picLocks noChangeAspect="1"/>
          </p:cNvPicPr>
          <p:nvPr/>
        </p:nvPicPr>
        <p:blipFill rotWithShape="1">
          <a:blip r:embed="rId4"/>
          <a:srcRect l="10832" t="1780" r="8274" b="41250"/>
          <a:stretch/>
        </p:blipFill>
        <p:spPr>
          <a:xfrm>
            <a:off x="152400" y="3163280"/>
            <a:ext cx="3352800" cy="3193069"/>
          </a:xfrm>
          <a:prstGeom prst="rect">
            <a:avLst/>
          </a:prstGeom>
          <a:ln w="28575">
            <a:noFill/>
          </a:ln>
        </p:spPr>
      </p:pic>
      <p:pic>
        <p:nvPicPr>
          <p:cNvPr id="9" name="Picture 8" descr="A screenshot of a computer&#10;&#10;Description automatically generated">
            <a:extLst>
              <a:ext uri="{FF2B5EF4-FFF2-40B4-BE49-F238E27FC236}">
                <a16:creationId xmlns:a16="http://schemas.microsoft.com/office/drawing/2014/main" id="{476467E7-3E42-C5C8-56FD-01976371B807}"/>
              </a:ext>
            </a:extLst>
          </p:cNvPr>
          <p:cNvPicPr>
            <a:picLocks noChangeAspect="1"/>
          </p:cNvPicPr>
          <p:nvPr/>
        </p:nvPicPr>
        <p:blipFill>
          <a:blip r:embed="rId5"/>
          <a:stretch>
            <a:fillRect/>
          </a:stretch>
        </p:blipFill>
        <p:spPr>
          <a:xfrm>
            <a:off x="7589049" y="1992575"/>
            <a:ext cx="4602951" cy="4191055"/>
          </a:xfrm>
          <a:prstGeom prst="rect">
            <a:avLst/>
          </a:prstGeom>
        </p:spPr>
      </p:pic>
    </p:spTree>
    <p:extLst>
      <p:ext uri="{BB962C8B-B14F-4D97-AF65-F5344CB8AC3E}">
        <p14:creationId xmlns:p14="http://schemas.microsoft.com/office/powerpoint/2010/main" val="21941963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6FF0B-3EF1-884D-B82F-B55F43A64117}"/>
              </a:ext>
            </a:extLst>
          </p:cNvPr>
          <p:cNvSpPr>
            <a:spLocks noGrp="1"/>
          </p:cNvSpPr>
          <p:nvPr>
            <p:ph type="title"/>
          </p:nvPr>
        </p:nvSpPr>
        <p:spPr>
          <a:xfrm>
            <a:off x="0" y="-382774"/>
            <a:ext cx="10515600" cy="1325563"/>
          </a:xfrm>
        </p:spPr>
        <p:txBody>
          <a:bodyPr/>
          <a:lstStyle/>
          <a:p>
            <a:r>
              <a:rPr lang="en-US" dirty="0"/>
              <a:t>Flow Subtraction – Acoustic Scaling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A624E73-421C-9141-8ECC-3632E2129766}"/>
                  </a:ext>
                </a:extLst>
              </p:cNvPr>
              <p:cNvSpPr>
                <a:spLocks noGrp="1"/>
              </p:cNvSpPr>
              <p:nvPr>
                <p:ph idx="1"/>
              </p:nvPr>
            </p:nvSpPr>
            <p:spPr>
              <a:xfrm>
                <a:off x="106155" y="4982238"/>
                <a:ext cx="11334477" cy="3581400"/>
              </a:xfrm>
            </p:spPr>
            <p:txBody>
              <a:bodyPr/>
              <a:lstStyle/>
              <a:p>
                <a:r>
                  <a:rPr lang="en-US" dirty="0"/>
                  <a:t>Have charged hadron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𝑛</m:t>
                        </m:r>
                      </m:sub>
                      <m:sup>
                        <m:r>
                          <a:rPr lang="en-US" b="0" i="1" smtClean="0">
                            <a:latin typeface="Cambria Math" panose="02040503050406030204" pitchFamily="18" charset="0"/>
                          </a:rPr>
                          <m:t>𝑎</m:t>
                        </m:r>
                      </m:sup>
                    </m:sSubSup>
                  </m:oMath>
                </a14:m>
                <a:r>
                  <a:rPr lang="en-US" dirty="0"/>
                  <a:t> for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=2,3,4)</m:t>
                    </m:r>
                  </m:oMath>
                </a14:m>
                <a:r>
                  <a:rPr lang="en-US" dirty="0"/>
                  <a:t> from PHENIX results</a:t>
                </a:r>
              </a:p>
              <a:p>
                <a:r>
                  <a:rPr lang="en-US" dirty="0"/>
                  <a:t>No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𝜋</m:t>
                        </m:r>
                      </m:e>
                      <m:sup>
                        <m:r>
                          <a:rPr lang="en-US" b="0" i="1" smtClean="0">
                            <a:latin typeface="Cambria Math" panose="02040503050406030204" pitchFamily="18" charset="0"/>
                          </a:rPr>
                          <m:t>0</m:t>
                        </m:r>
                      </m:sup>
                    </m:sSup>
                  </m:oMath>
                </a14:m>
                <a:r>
                  <a:rPr lang="en-US" dirty="0"/>
                  <a:t> </a:t>
                </a:r>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𝑣</m:t>
                        </m:r>
                      </m:e>
                      <m:sub>
                        <m:r>
                          <a:rPr lang="en-US" b="0" i="1" dirty="0" smtClean="0">
                            <a:latin typeface="Cambria Math" panose="02040503050406030204" pitchFamily="18" charset="0"/>
                          </a:rPr>
                          <m:t>3</m:t>
                        </m:r>
                      </m:sub>
                    </m:sSub>
                  </m:oMath>
                </a14:m>
                <a:r>
                  <a:rPr lang="en-US" dirty="0"/>
                  <a:t> or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4</m:t>
                        </m:r>
                      </m:sub>
                    </m:sSub>
                  </m:oMath>
                </a14:m>
                <a:r>
                  <a:rPr lang="en-US" dirty="0"/>
                  <a:t> measured at RHIC energies </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𝑛</m:t>
                        </m:r>
                      </m:sub>
                    </m:sSub>
                  </m:oMath>
                </a14:m>
                <a:r>
                  <a:rPr lang="en-US" dirty="0"/>
                  <a:t> harmonics can be scaled to one another via value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𝑛</m:t>
                        </m:r>
                      </m:sub>
                    </m:sSub>
                  </m:oMath>
                </a14:m>
                <a:endParaRPr lang="en-US" dirty="0"/>
              </a:p>
              <a:p>
                <a:endParaRPr lang="en-US" dirty="0"/>
              </a:p>
            </p:txBody>
          </p:sp>
        </mc:Choice>
        <mc:Fallback xmlns="">
          <p:sp>
            <p:nvSpPr>
              <p:cNvPr id="3" name="Content Placeholder 2">
                <a:extLst>
                  <a:ext uri="{FF2B5EF4-FFF2-40B4-BE49-F238E27FC236}">
                    <a16:creationId xmlns:a16="http://schemas.microsoft.com/office/drawing/2014/main" id="{6A624E73-421C-9141-8ECC-3632E2129766}"/>
                  </a:ext>
                </a:extLst>
              </p:cNvPr>
              <p:cNvSpPr>
                <a:spLocks noGrp="1" noRot="1" noChangeAspect="1" noMove="1" noResize="1" noEditPoints="1" noAdjustHandles="1" noChangeArrowheads="1" noChangeShapeType="1" noTextEdit="1"/>
              </p:cNvSpPr>
              <p:nvPr>
                <p:ph idx="1"/>
              </p:nvPr>
            </p:nvSpPr>
            <p:spPr>
              <a:xfrm>
                <a:off x="106155" y="4982238"/>
                <a:ext cx="11334477" cy="3581400"/>
              </a:xfrm>
              <a:blipFill>
                <a:blip r:embed="rId3"/>
                <a:stretch>
                  <a:fillRect l="-896" t="-2827"/>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4C62CE36-884F-7E48-A181-87852D16EF73}"/>
              </a:ext>
            </a:extLst>
          </p:cNvPr>
          <p:cNvSpPr>
            <a:spLocks noGrp="1"/>
          </p:cNvSpPr>
          <p:nvPr>
            <p:ph type="dt" sz="half" idx="10"/>
          </p:nvPr>
        </p:nvSpPr>
        <p:spPr/>
        <p:txBody>
          <a:bodyPr/>
          <a:lstStyle/>
          <a:p>
            <a:r>
              <a:rPr lang="en-US"/>
              <a:t>11/29/23</a:t>
            </a:r>
            <a:endParaRPr lang="en-US" dirty="0"/>
          </a:p>
        </p:txBody>
      </p:sp>
      <p:sp>
        <p:nvSpPr>
          <p:cNvPr id="5" name="Footer Placeholder 4">
            <a:extLst>
              <a:ext uri="{FF2B5EF4-FFF2-40B4-BE49-F238E27FC236}">
                <a16:creationId xmlns:a16="http://schemas.microsoft.com/office/drawing/2014/main" id="{D784E66C-634E-7B49-BC7F-F619E309243F}"/>
              </a:ext>
            </a:extLst>
          </p:cNvPr>
          <p:cNvSpPr>
            <a:spLocks noGrp="1"/>
          </p:cNvSpPr>
          <p:nvPr>
            <p:ph type="ftr" sz="quarter" idx="11"/>
          </p:nvPr>
        </p:nvSpPr>
        <p:spPr/>
        <p:txBody>
          <a:bodyPr/>
          <a:lstStyle/>
          <a:p>
            <a:r>
              <a:rPr lang="en-US"/>
              <a:t>Anthony Hodges,  NSF Ascend Fellow, UIUC</a:t>
            </a:r>
            <a:endParaRPr lang="en-US" dirty="0"/>
          </a:p>
        </p:txBody>
      </p:sp>
      <p:sp>
        <p:nvSpPr>
          <p:cNvPr id="6" name="Slide Number Placeholder 5">
            <a:extLst>
              <a:ext uri="{FF2B5EF4-FFF2-40B4-BE49-F238E27FC236}">
                <a16:creationId xmlns:a16="http://schemas.microsoft.com/office/drawing/2014/main" id="{64D211F7-E3C2-E94B-A842-FD17CCE8E937}"/>
              </a:ext>
            </a:extLst>
          </p:cNvPr>
          <p:cNvSpPr>
            <a:spLocks noGrp="1"/>
          </p:cNvSpPr>
          <p:nvPr>
            <p:ph type="sldNum" sz="quarter" idx="12"/>
          </p:nvPr>
        </p:nvSpPr>
        <p:spPr/>
        <p:txBody>
          <a:bodyPr/>
          <a:lstStyle/>
          <a:p>
            <a:fld id="{69E57DC2-970A-4B3E-BB1C-7A09969E49DF}" type="slidenum">
              <a:rPr lang="en-US" smtClean="0"/>
              <a:t>43</a:t>
            </a:fld>
            <a:endParaRPr lang="en-US" dirty="0"/>
          </a:p>
        </p:txBody>
      </p:sp>
      <p:pic>
        <p:nvPicPr>
          <p:cNvPr id="9" name="Picture 8">
            <a:extLst>
              <a:ext uri="{FF2B5EF4-FFF2-40B4-BE49-F238E27FC236}">
                <a16:creationId xmlns:a16="http://schemas.microsoft.com/office/drawing/2014/main" id="{31FC3803-41DA-F94A-BC29-4BA2C5B9A9D7}"/>
              </a:ext>
            </a:extLst>
          </p:cNvPr>
          <p:cNvPicPr>
            <a:picLocks noChangeAspect="1"/>
          </p:cNvPicPr>
          <p:nvPr/>
        </p:nvPicPr>
        <p:blipFill rotWithShape="1">
          <a:blip r:embed="rId4"/>
          <a:srcRect l="1125" t="4064" r="2750"/>
          <a:stretch/>
        </p:blipFill>
        <p:spPr>
          <a:xfrm>
            <a:off x="1847088" y="667512"/>
            <a:ext cx="8090246" cy="3581400"/>
          </a:xfrm>
          <a:prstGeom prst="rect">
            <a:avLst/>
          </a:prstGeom>
        </p:spPr>
      </p:pic>
      <p:sp>
        <p:nvSpPr>
          <p:cNvPr id="10" name="Rectangle 9">
            <a:extLst>
              <a:ext uri="{FF2B5EF4-FFF2-40B4-BE49-F238E27FC236}">
                <a16:creationId xmlns:a16="http://schemas.microsoft.com/office/drawing/2014/main" id="{27937EE0-58F3-DE4B-8D48-541AEC712B5F}"/>
              </a:ext>
            </a:extLst>
          </p:cNvPr>
          <p:cNvSpPr/>
          <p:nvPr/>
        </p:nvSpPr>
        <p:spPr>
          <a:xfrm>
            <a:off x="7096861" y="4357298"/>
            <a:ext cx="1908747" cy="355461"/>
          </a:xfrm>
          <a:prstGeom prst="rect">
            <a:avLst/>
          </a:prstGeom>
        </p:spPr>
        <p:txBody>
          <a:bodyPr wrap="none">
            <a:spAutoFit/>
          </a:bodyPr>
          <a:lstStyle/>
          <a:p>
            <a:r>
              <a:rPr lang="en-US" dirty="0">
                <a:solidFill>
                  <a:srgbClr val="000000"/>
                </a:solidFill>
              </a:rPr>
              <a:t> arXiv:1105.3782v2</a:t>
            </a:r>
            <a:endParaRPr lang="en-US"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0DE75E8-718C-B649-809A-87EE747EC758}"/>
                  </a:ext>
                </a:extLst>
              </p:cNvPr>
              <p:cNvSpPr txBox="1"/>
              <p:nvPr/>
            </p:nvSpPr>
            <p:spPr>
              <a:xfrm>
                <a:off x="5094472" y="4166577"/>
                <a:ext cx="1810880" cy="732380"/>
              </a:xfrm>
              <a:prstGeom prst="rect">
                <a:avLst/>
              </a:prstGeom>
              <a:noFill/>
              <a:ln w="38100">
                <a:solidFill>
                  <a:srgbClr val="00B0F0"/>
                </a:solidFill>
              </a:ln>
              <a:effectLst/>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𝑔</m:t>
                          </m:r>
                        </m:e>
                        <m:sub>
                          <m:r>
                            <a:rPr lang="en-US" sz="2200" b="0" i="1" smtClean="0">
                              <a:latin typeface="Cambria Math" panose="02040503050406030204" pitchFamily="18" charset="0"/>
                            </a:rPr>
                            <m:t>𝑛</m:t>
                          </m:r>
                        </m:sub>
                      </m:sSub>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𝑣</m:t>
                              </m:r>
                            </m:e>
                            <m:sub>
                              <m:r>
                                <a:rPr lang="en-US" sz="2200" b="0" i="1" smtClean="0">
                                  <a:latin typeface="Cambria Math" panose="02040503050406030204" pitchFamily="18" charset="0"/>
                                </a:rPr>
                                <m:t>𝑛</m:t>
                              </m:r>
                            </m:sub>
                          </m:sSub>
                        </m:num>
                        <m:den>
                          <m:sSup>
                            <m:sSupPr>
                              <m:ctrlPr>
                                <a:rPr lang="en-US" sz="2200" b="0" i="1" smtClean="0">
                                  <a:latin typeface="Cambria Math" panose="02040503050406030204" pitchFamily="18" charset="0"/>
                                </a:rPr>
                              </m:ctrlPr>
                            </m:sSupPr>
                            <m:e>
                              <m:d>
                                <m:dPr>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𝑣</m:t>
                                      </m:r>
                                    </m:e>
                                    <m:sub>
                                      <m:r>
                                        <a:rPr lang="en-US" sz="2200" b="0" i="1" smtClean="0">
                                          <a:latin typeface="Cambria Math" panose="02040503050406030204" pitchFamily="18" charset="0"/>
                                        </a:rPr>
                                        <m:t>2</m:t>
                                      </m:r>
                                    </m:sub>
                                  </m:sSub>
                                </m:e>
                              </m:d>
                            </m:e>
                            <m:sup>
                              <m:r>
                                <a:rPr lang="en-US" sz="2200" b="0" i="1" smtClean="0">
                                  <a:latin typeface="Cambria Math" panose="02040503050406030204" pitchFamily="18" charset="0"/>
                                </a:rPr>
                                <m:t>𝑛</m:t>
                              </m:r>
                              <m:r>
                                <a:rPr lang="en-US" sz="2200" b="0" i="1" smtClean="0">
                                  <a:latin typeface="Cambria Math" panose="02040503050406030204" pitchFamily="18" charset="0"/>
                                </a:rPr>
                                <m:t>/2</m:t>
                              </m:r>
                            </m:sup>
                          </m:sSup>
                        </m:den>
                      </m:f>
                    </m:oMath>
                  </m:oMathPara>
                </a14:m>
                <a:endParaRPr lang="en-US" sz="2200" dirty="0"/>
              </a:p>
            </p:txBody>
          </p:sp>
        </mc:Choice>
        <mc:Fallback xmlns="">
          <p:sp>
            <p:nvSpPr>
              <p:cNvPr id="11" name="TextBox 10">
                <a:extLst>
                  <a:ext uri="{FF2B5EF4-FFF2-40B4-BE49-F238E27FC236}">
                    <a16:creationId xmlns:a16="http://schemas.microsoft.com/office/drawing/2014/main" id="{40DE75E8-718C-B649-809A-87EE747EC758}"/>
                  </a:ext>
                </a:extLst>
              </p:cNvPr>
              <p:cNvSpPr txBox="1">
                <a:spLocks noRot="1" noChangeAspect="1" noMove="1" noResize="1" noEditPoints="1" noAdjustHandles="1" noChangeArrowheads="1" noChangeShapeType="1" noTextEdit="1"/>
              </p:cNvSpPr>
              <p:nvPr/>
            </p:nvSpPr>
            <p:spPr>
              <a:xfrm>
                <a:off x="5094472" y="4166577"/>
                <a:ext cx="1810880" cy="732380"/>
              </a:xfrm>
              <a:prstGeom prst="rect">
                <a:avLst/>
              </a:prstGeom>
              <a:blipFill>
                <a:blip r:embed="rId5"/>
                <a:stretch>
                  <a:fillRect/>
                </a:stretch>
              </a:blipFill>
              <a:ln w="38100">
                <a:solidFill>
                  <a:srgbClr val="00B0F0"/>
                </a:solid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04F7B00-0497-C840-87BB-9AE632FA91DE}"/>
                  </a:ext>
                </a:extLst>
              </p:cNvPr>
              <p:cNvSpPr txBox="1"/>
              <p:nvPr/>
            </p:nvSpPr>
            <p:spPr>
              <a:xfrm rot="16200000">
                <a:off x="1220839" y="2908062"/>
                <a:ext cx="1770925"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𝑔</m:t>
                          </m:r>
                        </m:e>
                        <m:sub>
                          <m:r>
                            <a:rPr lang="en-US" sz="2800" b="0" i="1" smtClean="0">
                              <a:solidFill>
                                <a:schemeClr val="tx1"/>
                              </a:solidFill>
                              <a:latin typeface="Cambria Math" panose="02040503050406030204" pitchFamily="18" charset="0"/>
                            </a:rPr>
                            <m:t>3</m:t>
                          </m:r>
                        </m:sub>
                      </m:sSub>
                      <m:r>
                        <a:rPr lang="en-US" sz="2800" b="0" i="1" smtClean="0">
                          <a:solidFill>
                            <a:schemeClr val="tx1"/>
                          </a:solidFill>
                          <a:latin typeface="Cambria Math" panose="02040503050406030204" pitchFamily="18" charset="0"/>
                        </a:rPr>
                        <m:t>=</m:t>
                      </m:r>
                    </m:oMath>
                  </m:oMathPara>
                </a14:m>
                <a:endParaRPr lang="en-US" sz="2800" i="1" dirty="0">
                  <a:solidFill>
                    <a:schemeClr val="tx1"/>
                  </a:solidFill>
                </a:endParaRPr>
              </a:p>
            </p:txBody>
          </p:sp>
        </mc:Choice>
        <mc:Fallback xmlns="">
          <p:sp>
            <p:nvSpPr>
              <p:cNvPr id="7" name="TextBox 6">
                <a:extLst>
                  <a:ext uri="{FF2B5EF4-FFF2-40B4-BE49-F238E27FC236}">
                    <a16:creationId xmlns:a16="http://schemas.microsoft.com/office/drawing/2014/main" id="{104F7B00-0497-C840-87BB-9AE632FA91DE}"/>
                  </a:ext>
                </a:extLst>
              </p:cNvPr>
              <p:cNvSpPr txBox="1">
                <a:spLocks noRot="1" noChangeAspect="1" noMove="1" noResize="1" noEditPoints="1" noAdjustHandles="1" noChangeArrowheads="1" noChangeShapeType="1" noTextEdit="1"/>
              </p:cNvSpPr>
              <p:nvPr/>
            </p:nvSpPr>
            <p:spPr>
              <a:xfrm rot="16200000">
                <a:off x="1220839" y="2908062"/>
                <a:ext cx="1770925" cy="523220"/>
              </a:xfrm>
              <a:prstGeom prst="rect">
                <a:avLst/>
              </a:prstGeom>
              <a:blipFill>
                <a:blip r:embed="rId6"/>
                <a:stretch>
                  <a:fillRect r="-119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DBA4D6D-128A-9D4D-92FD-842465E960FC}"/>
                  </a:ext>
                </a:extLst>
              </p:cNvPr>
              <p:cNvSpPr txBox="1"/>
              <p:nvPr/>
            </p:nvSpPr>
            <p:spPr>
              <a:xfrm rot="16200000">
                <a:off x="8790262" y="2878464"/>
                <a:ext cx="1770925"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𝑔</m:t>
                          </m:r>
                        </m:e>
                        <m:sub>
                          <m:r>
                            <a:rPr lang="en-US" sz="2800" b="0" i="1" smtClean="0">
                              <a:solidFill>
                                <a:schemeClr val="tx1"/>
                              </a:solidFill>
                              <a:latin typeface="Cambria Math" panose="02040503050406030204" pitchFamily="18" charset="0"/>
                            </a:rPr>
                            <m:t>4</m:t>
                          </m:r>
                        </m:sub>
                      </m:sSub>
                      <m:r>
                        <a:rPr lang="en-US" sz="2800" b="0" i="1" smtClean="0">
                          <a:solidFill>
                            <a:schemeClr val="tx1"/>
                          </a:solidFill>
                          <a:latin typeface="Cambria Math" panose="02040503050406030204" pitchFamily="18" charset="0"/>
                        </a:rPr>
                        <m:t>=</m:t>
                      </m:r>
                    </m:oMath>
                  </m:oMathPara>
                </a14:m>
                <a:endParaRPr lang="en-US" sz="2800" i="1" dirty="0">
                  <a:solidFill>
                    <a:schemeClr val="tx1"/>
                  </a:solidFill>
                </a:endParaRPr>
              </a:p>
            </p:txBody>
          </p:sp>
        </mc:Choice>
        <mc:Fallback xmlns="">
          <p:sp>
            <p:nvSpPr>
              <p:cNvPr id="12" name="TextBox 11">
                <a:extLst>
                  <a:ext uri="{FF2B5EF4-FFF2-40B4-BE49-F238E27FC236}">
                    <a16:creationId xmlns:a16="http://schemas.microsoft.com/office/drawing/2014/main" id="{BDBA4D6D-128A-9D4D-92FD-842465E960FC}"/>
                  </a:ext>
                </a:extLst>
              </p:cNvPr>
              <p:cNvSpPr txBox="1">
                <a:spLocks noRot="1" noChangeAspect="1" noMove="1" noResize="1" noEditPoints="1" noAdjustHandles="1" noChangeArrowheads="1" noChangeShapeType="1" noTextEdit="1"/>
              </p:cNvSpPr>
              <p:nvPr/>
            </p:nvSpPr>
            <p:spPr>
              <a:xfrm rot="16200000">
                <a:off x="8790262" y="2878464"/>
                <a:ext cx="1770925" cy="523220"/>
              </a:xfrm>
              <a:prstGeom prst="rect">
                <a:avLst/>
              </a:prstGeom>
              <a:blipFill>
                <a:blip r:embed="rId7"/>
                <a:stretch>
                  <a:fillRect r="-11905"/>
                </a:stretch>
              </a:blipFill>
            </p:spPr>
            <p:txBody>
              <a:bodyPr/>
              <a:lstStyle/>
              <a:p>
                <a:r>
                  <a:rPr lang="en-US">
                    <a:noFill/>
                  </a:rPr>
                  <a:t> </a:t>
                </a:r>
              </a:p>
            </p:txBody>
          </p:sp>
        </mc:Fallback>
      </mc:AlternateContent>
    </p:spTree>
    <p:extLst>
      <p:ext uri="{BB962C8B-B14F-4D97-AF65-F5344CB8AC3E}">
        <p14:creationId xmlns:p14="http://schemas.microsoft.com/office/powerpoint/2010/main" val="41871340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6FF0B-3EF1-884D-B82F-B55F43A64117}"/>
              </a:ext>
            </a:extLst>
          </p:cNvPr>
          <p:cNvSpPr>
            <a:spLocks noGrp="1"/>
          </p:cNvSpPr>
          <p:nvPr>
            <p:ph type="title"/>
          </p:nvPr>
        </p:nvSpPr>
        <p:spPr>
          <a:xfrm>
            <a:off x="0" y="-384048"/>
            <a:ext cx="10515600" cy="1325563"/>
          </a:xfrm>
        </p:spPr>
        <p:txBody>
          <a:bodyPr/>
          <a:lstStyle/>
          <a:p>
            <a:r>
              <a:rPr lang="en-US" dirty="0"/>
              <a:t>Flow Subtraction – Acoustic Scaling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A624E73-421C-9141-8ECC-3632E2129766}"/>
                  </a:ext>
                </a:extLst>
              </p:cNvPr>
              <p:cNvSpPr>
                <a:spLocks noGrp="1"/>
              </p:cNvSpPr>
              <p:nvPr>
                <p:ph idx="1"/>
              </p:nvPr>
            </p:nvSpPr>
            <p:spPr>
              <a:xfrm>
                <a:off x="648417" y="5567328"/>
                <a:ext cx="9601200" cy="3581400"/>
              </a:xfrm>
            </p:spPr>
            <p:txBody>
              <a:bodyPr/>
              <a:lstStyle/>
              <a:p>
                <a:r>
                  <a:rPr lang="en-US" dirty="0"/>
                  <a:t>Can calculate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𝜋</m:t>
                        </m:r>
                      </m:e>
                      <m:sup>
                        <m:r>
                          <a:rPr lang="en-US" b="0" i="1" smtClean="0">
                            <a:latin typeface="Cambria Math" panose="02040503050406030204" pitchFamily="18" charset="0"/>
                          </a:rPr>
                          <m:t>0</m:t>
                        </m:r>
                      </m:sup>
                    </m:sSup>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3</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4</m:t>
                        </m:r>
                      </m:sub>
                    </m:sSub>
                  </m:oMath>
                </a14:m>
                <a:r>
                  <a:rPr lang="en-US" dirty="0"/>
                  <a:t> by scaling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𝜋</m:t>
                        </m:r>
                      </m:e>
                      <m:sup>
                        <m:r>
                          <a:rPr lang="en-US" b="0" i="1" smtClean="0">
                            <a:latin typeface="Cambria Math" panose="02040503050406030204" pitchFamily="18" charset="0"/>
                          </a:rPr>
                          <m:t>0</m:t>
                        </m:r>
                      </m:sup>
                    </m:sSup>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2</m:t>
                        </m:r>
                      </m:sub>
                    </m:sSub>
                  </m:oMath>
                </a14:m>
                <a:r>
                  <a:rPr lang="en-US" dirty="0"/>
                  <a:t> with charged hadron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𝑛</m:t>
                        </m:r>
                      </m:sub>
                    </m:sSub>
                  </m:oMath>
                </a14:m>
                <a:endParaRPr lang="en-US" dirty="0"/>
              </a:p>
              <a:p>
                <a:endParaRPr lang="en-US" dirty="0"/>
              </a:p>
            </p:txBody>
          </p:sp>
        </mc:Choice>
        <mc:Fallback xmlns="">
          <p:sp>
            <p:nvSpPr>
              <p:cNvPr id="3" name="Content Placeholder 2">
                <a:extLst>
                  <a:ext uri="{FF2B5EF4-FFF2-40B4-BE49-F238E27FC236}">
                    <a16:creationId xmlns:a16="http://schemas.microsoft.com/office/drawing/2014/main" id="{6A624E73-421C-9141-8ECC-3632E2129766}"/>
                  </a:ext>
                </a:extLst>
              </p:cNvPr>
              <p:cNvSpPr>
                <a:spLocks noGrp="1" noRot="1" noChangeAspect="1" noMove="1" noResize="1" noEditPoints="1" noAdjustHandles="1" noChangeArrowheads="1" noChangeShapeType="1" noTextEdit="1"/>
              </p:cNvSpPr>
              <p:nvPr>
                <p:ph idx="1"/>
              </p:nvPr>
            </p:nvSpPr>
            <p:spPr>
              <a:xfrm>
                <a:off x="648417" y="5567328"/>
                <a:ext cx="9601200" cy="3581400"/>
              </a:xfrm>
              <a:blipFill>
                <a:blip r:embed="rId2"/>
                <a:stretch>
                  <a:fillRect l="-1057" t="-2827"/>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4C62CE36-884F-7E48-A181-87852D16EF73}"/>
              </a:ext>
            </a:extLst>
          </p:cNvPr>
          <p:cNvSpPr>
            <a:spLocks noGrp="1"/>
          </p:cNvSpPr>
          <p:nvPr>
            <p:ph type="dt" sz="half" idx="10"/>
          </p:nvPr>
        </p:nvSpPr>
        <p:spPr/>
        <p:txBody>
          <a:bodyPr/>
          <a:lstStyle/>
          <a:p>
            <a:r>
              <a:rPr lang="en-US"/>
              <a:t>11/29/23</a:t>
            </a:r>
            <a:endParaRPr lang="en-US" dirty="0"/>
          </a:p>
        </p:txBody>
      </p:sp>
      <p:sp>
        <p:nvSpPr>
          <p:cNvPr id="5" name="Footer Placeholder 4">
            <a:extLst>
              <a:ext uri="{FF2B5EF4-FFF2-40B4-BE49-F238E27FC236}">
                <a16:creationId xmlns:a16="http://schemas.microsoft.com/office/drawing/2014/main" id="{D784E66C-634E-7B49-BC7F-F619E309243F}"/>
              </a:ext>
            </a:extLst>
          </p:cNvPr>
          <p:cNvSpPr>
            <a:spLocks noGrp="1"/>
          </p:cNvSpPr>
          <p:nvPr>
            <p:ph type="ftr" sz="quarter" idx="11"/>
          </p:nvPr>
        </p:nvSpPr>
        <p:spPr/>
        <p:txBody>
          <a:bodyPr/>
          <a:lstStyle/>
          <a:p>
            <a:r>
              <a:rPr lang="en-US"/>
              <a:t>Anthony Hodges,  NSF Ascend Fellow, UIUC</a:t>
            </a:r>
            <a:endParaRPr lang="en-US" dirty="0"/>
          </a:p>
        </p:txBody>
      </p:sp>
      <p:sp>
        <p:nvSpPr>
          <p:cNvPr id="6" name="Slide Number Placeholder 5">
            <a:extLst>
              <a:ext uri="{FF2B5EF4-FFF2-40B4-BE49-F238E27FC236}">
                <a16:creationId xmlns:a16="http://schemas.microsoft.com/office/drawing/2014/main" id="{64D211F7-E3C2-E94B-A842-FD17CCE8E937}"/>
              </a:ext>
            </a:extLst>
          </p:cNvPr>
          <p:cNvSpPr>
            <a:spLocks noGrp="1"/>
          </p:cNvSpPr>
          <p:nvPr>
            <p:ph type="sldNum" sz="quarter" idx="12"/>
          </p:nvPr>
        </p:nvSpPr>
        <p:spPr/>
        <p:txBody>
          <a:bodyPr/>
          <a:lstStyle/>
          <a:p>
            <a:fld id="{69E57DC2-970A-4B3E-BB1C-7A09969E49DF}" type="slidenum">
              <a:rPr lang="en-US" smtClean="0"/>
              <a:t>44</a:t>
            </a:fld>
            <a:endParaRPr lang="en-US" dirty="0"/>
          </a:p>
        </p:txBody>
      </p:sp>
      <p:sp>
        <p:nvSpPr>
          <p:cNvPr id="10" name="Rectangle 9">
            <a:extLst>
              <a:ext uri="{FF2B5EF4-FFF2-40B4-BE49-F238E27FC236}">
                <a16:creationId xmlns:a16="http://schemas.microsoft.com/office/drawing/2014/main" id="{27937EE0-58F3-DE4B-8D48-541AEC712B5F}"/>
              </a:ext>
            </a:extLst>
          </p:cNvPr>
          <p:cNvSpPr/>
          <p:nvPr/>
        </p:nvSpPr>
        <p:spPr>
          <a:xfrm>
            <a:off x="5146039" y="934254"/>
            <a:ext cx="1908747" cy="355461"/>
          </a:xfrm>
          <a:prstGeom prst="rect">
            <a:avLst/>
          </a:prstGeom>
        </p:spPr>
        <p:txBody>
          <a:bodyPr wrap="none">
            <a:spAutoFit/>
          </a:bodyPr>
          <a:lstStyle/>
          <a:p>
            <a:r>
              <a:rPr lang="en-US" dirty="0">
                <a:solidFill>
                  <a:srgbClr val="000000"/>
                </a:solidFill>
              </a:rPr>
              <a:t> arXiv:1105.3782v2</a:t>
            </a:r>
            <a:endParaRPr lang="en-US"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1CCAADF-F764-A64C-94E8-48D4F6850AA6}"/>
                  </a:ext>
                </a:extLst>
              </p:cNvPr>
              <p:cNvSpPr txBox="1"/>
              <p:nvPr/>
            </p:nvSpPr>
            <p:spPr>
              <a:xfrm>
                <a:off x="4650137" y="4615810"/>
                <a:ext cx="2486899" cy="591380"/>
              </a:xfrm>
              <a:prstGeom prst="rect">
                <a:avLst/>
              </a:prstGeom>
              <a:noFill/>
              <a:ln w="38100">
                <a:solidFill>
                  <a:srgbClr val="00B0F0"/>
                </a:solidFill>
              </a:ln>
              <a:effectLst/>
            </p:spPr>
            <p:txBody>
              <a:bodyPr wrap="none" rtlCol="0">
                <a:spAutoFit/>
              </a:bodyPr>
              <a:lstStyle/>
              <a:p>
                <a:pPr/>
                <a14:m>
                  <m:oMathPara xmlns:m="http://schemas.openxmlformats.org/officeDocument/2006/math">
                    <m:oMathParaPr>
                      <m:jc m:val="centerGroup"/>
                    </m:oMathParaPr>
                    <m:oMath xmlns:m="http://schemas.openxmlformats.org/officeDocument/2006/math">
                      <m:sSubSup>
                        <m:sSubSupPr>
                          <m:ctrlPr>
                            <a:rPr lang="en-US" sz="2200" b="0" i="1" smtClean="0">
                              <a:latin typeface="Cambria Math" panose="02040503050406030204" pitchFamily="18" charset="0"/>
                            </a:rPr>
                          </m:ctrlPr>
                        </m:sSubSupPr>
                        <m:e>
                          <m:r>
                            <a:rPr lang="en-US" sz="2200" i="1">
                              <a:latin typeface="Cambria Math" panose="02040503050406030204" pitchFamily="18" charset="0"/>
                            </a:rPr>
                            <m:t>𝑣</m:t>
                          </m:r>
                        </m:e>
                        <m:sub>
                          <m:r>
                            <a:rPr lang="en-US" sz="2200" i="1">
                              <a:latin typeface="Cambria Math" panose="02040503050406030204" pitchFamily="18" charset="0"/>
                            </a:rPr>
                            <m:t>𝑛</m:t>
                          </m:r>
                        </m:sub>
                        <m:sup>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𝜋</m:t>
                              </m:r>
                            </m:e>
                            <m:sup>
                              <m:r>
                                <a:rPr lang="en-US" sz="2200" b="0" i="1" smtClean="0">
                                  <a:latin typeface="Cambria Math" panose="02040503050406030204" pitchFamily="18" charset="0"/>
                                </a:rPr>
                                <m:t>0</m:t>
                              </m:r>
                            </m:sup>
                          </m:sSup>
                        </m:sup>
                      </m:sSubSup>
                      <m:r>
                        <a:rPr lang="en-US" sz="2200" b="0" i="1" smtClean="0">
                          <a:latin typeface="Cambria Math" panose="02040503050406030204" pitchFamily="18" charset="0"/>
                        </a:rPr>
                        <m:t>=</m:t>
                      </m:r>
                      <m:sSup>
                        <m:sSupPr>
                          <m:ctrlPr>
                            <a:rPr lang="en-US" sz="2200" i="1">
                              <a:latin typeface="Cambria Math" panose="02040503050406030204" pitchFamily="18" charset="0"/>
                            </a:rPr>
                          </m:ctrlPr>
                        </m:sSupPr>
                        <m:e>
                          <m:sSubSup>
                            <m:sSubSupPr>
                              <m:ctrlPr>
                                <a:rPr lang="en-US" sz="2200" b="0" i="1" smtClean="0">
                                  <a:latin typeface="Cambria Math" panose="02040503050406030204" pitchFamily="18" charset="0"/>
                                </a:rPr>
                              </m:ctrlPr>
                            </m:sSubSupPr>
                            <m:e>
                              <m:r>
                                <a:rPr lang="en-US" sz="2200" b="0" i="1" smtClean="0">
                                  <a:latin typeface="Cambria Math" panose="02040503050406030204" pitchFamily="18" charset="0"/>
                                </a:rPr>
                                <m:t>𝑔</m:t>
                              </m:r>
                            </m:e>
                            <m:sub>
                              <m:r>
                                <a:rPr lang="en-US" sz="2200" b="0" i="1" smtClean="0">
                                  <a:latin typeface="Cambria Math" panose="02040503050406030204" pitchFamily="18" charset="0"/>
                                </a:rPr>
                                <m:t>𝑛</m:t>
                              </m:r>
                            </m:sub>
                            <m:sup>
                              <m:r>
                                <a:rPr lang="en-US" sz="2200" b="0" i="1" smtClean="0">
                                  <a:latin typeface="Cambria Math" panose="02040503050406030204" pitchFamily="18" charset="0"/>
                                </a:rPr>
                                <m:t>h</m:t>
                              </m:r>
                            </m:sup>
                          </m:sSubSup>
                          <m:d>
                            <m:dPr>
                              <m:ctrlPr>
                                <a:rPr lang="en-US" sz="2200" i="1">
                                  <a:latin typeface="Cambria Math" panose="02040503050406030204" pitchFamily="18" charset="0"/>
                                </a:rPr>
                              </m:ctrlPr>
                            </m:dPr>
                            <m:e>
                              <m:sSubSup>
                                <m:sSubSupPr>
                                  <m:ctrlPr>
                                    <a:rPr lang="en-US" sz="2200" b="0" i="1" smtClean="0">
                                      <a:latin typeface="Cambria Math" panose="02040503050406030204" pitchFamily="18" charset="0"/>
                                    </a:rPr>
                                  </m:ctrlPr>
                                </m:sSubSupPr>
                                <m:e>
                                  <m:r>
                                    <a:rPr lang="en-US" sz="2200" i="1">
                                      <a:latin typeface="Cambria Math" panose="02040503050406030204" pitchFamily="18" charset="0"/>
                                    </a:rPr>
                                    <m:t>𝑣</m:t>
                                  </m:r>
                                </m:e>
                                <m:sub>
                                  <m:r>
                                    <a:rPr lang="en-US" sz="2200" i="1">
                                      <a:latin typeface="Cambria Math" panose="02040503050406030204" pitchFamily="18" charset="0"/>
                                    </a:rPr>
                                    <m:t>2</m:t>
                                  </m:r>
                                </m:sub>
                                <m:sup>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𝜋</m:t>
                                      </m:r>
                                    </m:e>
                                    <m:sup>
                                      <m:r>
                                        <a:rPr lang="en-US" sz="2200" b="0" i="1" smtClean="0">
                                          <a:latin typeface="Cambria Math" panose="02040503050406030204" pitchFamily="18" charset="0"/>
                                        </a:rPr>
                                        <m:t>0</m:t>
                                      </m:r>
                                    </m:sup>
                                  </m:sSup>
                                </m:sup>
                              </m:sSubSup>
                            </m:e>
                          </m:d>
                        </m:e>
                        <m:sup>
                          <m:r>
                            <a:rPr lang="en-US" sz="2200" i="1">
                              <a:latin typeface="Cambria Math" panose="02040503050406030204" pitchFamily="18" charset="0"/>
                            </a:rPr>
                            <m:t>𝑛</m:t>
                          </m:r>
                          <m:r>
                            <a:rPr lang="en-US" sz="2200" i="1">
                              <a:latin typeface="Cambria Math" panose="02040503050406030204" pitchFamily="18" charset="0"/>
                            </a:rPr>
                            <m:t>/2</m:t>
                          </m:r>
                        </m:sup>
                      </m:sSup>
                    </m:oMath>
                  </m:oMathPara>
                </a14:m>
                <a:endParaRPr lang="en-US" sz="2200" dirty="0"/>
              </a:p>
            </p:txBody>
          </p:sp>
        </mc:Choice>
        <mc:Fallback xmlns="">
          <p:sp>
            <p:nvSpPr>
              <p:cNvPr id="12" name="TextBox 11">
                <a:extLst>
                  <a:ext uri="{FF2B5EF4-FFF2-40B4-BE49-F238E27FC236}">
                    <a16:creationId xmlns:a16="http://schemas.microsoft.com/office/drawing/2014/main" id="{E1CCAADF-F764-A64C-94E8-48D4F6850AA6}"/>
                  </a:ext>
                </a:extLst>
              </p:cNvPr>
              <p:cNvSpPr txBox="1">
                <a:spLocks noRot="1" noChangeAspect="1" noMove="1" noResize="1" noEditPoints="1" noAdjustHandles="1" noChangeArrowheads="1" noChangeShapeType="1" noTextEdit="1"/>
              </p:cNvSpPr>
              <p:nvPr/>
            </p:nvSpPr>
            <p:spPr>
              <a:xfrm>
                <a:off x="4650137" y="4615810"/>
                <a:ext cx="2486899" cy="591380"/>
              </a:xfrm>
              <a:prstGeom prst="rect">
                <a:avLst/>
              </a:prstGeom>
              <a:blipFill>
                <a:blip r:embed="rId3"/>
                <a:stretch>
                  <a:fillRect/>
                </a:stretch>
              </a:blipFill>
              <a:ln w="38100">
                <a:solidFill>
                  <a:srgbClr val="00B0F0"/>
                </a:solidFill>
              </a:ln>
              <a:effectLst/>
            </p:spPr>
            <p:txBody>
              <a:bodyPr/>
              <a:lstStyle/>
              <a:p>
                <a:r>
                  <a:rPr lang="en-US">
                    <a:noFill/>
                  </a:rPr>
                  <a:t> </a:t>
                </a:r>
              </a:p>
            </p:txBody>
          </p:sp>
        </mc:Fallback>
      </mc:AlternateContent>
      <p:pic>
        <p:nvPicPr>
          <p:cNvPr id="13" name="Picture 12">
            <a:extLst>
              <a:ext uri="{FF2B5EF4-FFF2-40B4-BE49-F238E27FC236}">
                <a16:creationId xmlns:a16="http://schemas.microsoft.com/office/drawing/2014/main" id="{B7CBE451-6DA1-8A46-A6EA-4E23699030C8}"/>
              </a:ext>
            </a:extLst>
          </p:cNvPr>
          <p:cNvPicPr>
            <a:picLocks noChangeAspect="1"/>
          </p:cNvPicPr>
          <p:nvPr/>
        </p:nvPicPr>
        <p:blipFill rotWithShape="1">
          <a:blip r:embed="rId4"/>
          <a:srcRect l="1125" t="4064" r="2750"/>
          <a:stretch/>
        </p:blipFill>
        <p:spPr>
          <a:xfrm>
            <a:off x="1848464" y="665050"/>
            <a:ext cx="8090246" cy="3581400"/>
          </a:xfrm>
          <a:prstGeom prst="rect">
            <a:avLst/>
          </a:prstGeom>
        </p:spPr>
      </p:pic>
      <p:sp>
        <p:nvSpPr>
          <p:cNvPr id="11" name="Rectangle 10">
            <a:extLst>
              <a:ext uri="{FF2B5EF4-FFF2-40B4-BE49-F238E27FC236}">
                <a16:creationId xmlns:a16="http://schemas.microsoft.com/office/drawing/2014/main" id="{0478040D-1F58-A54C-9330-3B853C55C1EF}"/>
              </a:ext>
            </a:extLst>
          </p:cNvPr>
          <p:cNvSpPr/>
          <p:nvPr/>
        </p:nvSpPr>
        <p:spPr>
          <a:xfrm>
            <a:off x="7096861" y="4357298"/>
            <a:ext cx="1908747" cy="355461"/>
          </a:xfrm>
          <a:prstGeom prst="rect">
            <a:avLst/>
          </a:prstGeom>
        </p:spPr>
        <p:txBody>
          <a:bodyPr wrap="none">
            <a:spAutoFit/>
          </a:bodyPr>
          <a:lstStyle/>
          <a:p>
            <a:r>
              <a:rPr lang="en-US" dirty="0">
                <a:solidFill>
                  <a:srgbClr val="000000"/>
                </a:solidFill>
              </a:rPr>
              <a:t> arXiv:1105.3782v2</a:t>
            </a:r>
            <a:endParaRPr lang="en-US" dirty="0"/>
          </a:p>
        </p:txBody>
      </p:sp>
      <p:pic>
        <p:nvPicPr>
          <p:cNvPr id="15" name="Picture 14">
            <a:extLst>
              <a:ext uri="{FF2B5EF4-FFF2-40B4-BE49-F238E27FC236}">
                <a16:creationId xmlns:a16="http://schemas.microsoft.com/office/drawing/2014/main" id="{D84A1BF9-741F-294E-A1DC-ACBEFDD8762A}"/>
              </a:ext>
            </a:extLst>
          </p:cNvPr>
          <p:cNvPicPr>
            <a:picLocks noChangeAspect="1"/>
          </p:cNvPicPr>
          <p:nvPr/>
        </p:nvPicPr>
        <p:blipFill rotWithShape="1">
          <a:blip r:embed="rId4"/>
          <a:srcRect l="1125" t="4064" r="2750"/>
          <a:stretch/>
        </p:blipFill>
        <p:spPr>
          <a:xfrm>
            <a:off x="1847088" y="667512"/>
            <a:ext cx="8090246" cy="3581400"/>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A9560B24-3E56-F548-8D94-B4C43901B1C9}"/>
                  </a:ext>
                </a:extLst>
              </p:cNvPr>
              <p:cNvSpPr txBox="1"/>
              <p:nvPr/>
            </p:nvSpPr>
            <p:spPr>
              <a:xfrm rot="16200000">
                <a:off x="1220839" y="2908062"/>
                <a:ext cx="1770925"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𝑔</m:t>
                          </m:r>
                        </m:e>
                        <m:sub>
                          <m:r>
                            <a:rPr lang="en-US" sz="2800" b="0" i="1" smtClean="0">
                              <a:solidFill>
                                <a:schemeClr val="tx1"/>
                              </a:solidFill>
                              <a:latin typeface="Cambria Math" panose="02040503050406030204" pitchFamily="18" charset="0"/>
                            </a:rPr>
                            <m:t>3</m:t>
                          </m:r>
                        </m:sub>
                      </m:sSub>
                      <m:r>
                        <a:rPr lang="en-US" sz="2800" b="0" i="1" smtClean="0">
                          <a:solidFill>
                            <a:schemeClr val="tx1"/>
                          </a:solidFill>
                          <a:latin typeface="Cambria Math" panose="02040503050406030204" pitchFamily="18" charset="0"/>
                        </a:rPr>
                        <m:t>=</m:t>
                      </m:r>
                    </m:oMath>
                  </m:oMathPara>
                </a14:m>
                <a:endParaRPr lang="en-US" sz="2800" i="1" dirty="0">
                  <a:solidFill>
                    <a:schemeClr val="tx1"/>
                  </a:solidFill>
                </a:endParaRPr>
              </a:p>
            </p:txBody>
          </p:sp>
        </mc:Choice>
        <mc:Fallback xmlns="">
          <p:sp>
            <p:nvSpPr>
              <p:cNvPr id="16" name="TextBox 15">
                <a:extLst>
                  <a:ext uri="{FF2B5EF4-FFF2-40B4-BE49-F238E27FC236}">
                    <a16:creationId xmlns:a16="http://schemas.microsoft.com/office/drawing/2014/main" id="{A9560B24-3E56-F548-8D94-B4C43901B1C9}"/>
                  </a:ext>
                </a:extLst>
              </p:cNvPr>
              <p:cNvSpPr txBox="1">
                <a:spLocks noRot="1" noChangeAspect="1" noMove="1" noResize="1" noEditPoints="1" noAdjustHandles="1" noChangeArrowheads="1" noChangeShapeType="1" noTextEdit="1"/>
              </p:cNvSpPr>
              <p:nvPr/>
            </p:nvSpPr>
            <p:spPr>
              <a:xfrm rot="16200000">
                <a:off x="1220839" y="2908062"/>
                <a:ext cx="1770925" cy="523220"/>
              </a:xfrm>
              <a:prstGeom prst="rect">
                <a:avLst/>
              </a:prstGeom>
              <a:blipFill>
                <a:blip r:embed="rId5"/>
                <a:stretch>
                  <a:fillRect r="-119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FF967084-6DFA-D441-8B5B-E618CCF0D08E}"/>
                  </a:ext>
                </a:extLst>
              </p:cNvPr>
              <p:cNvSpPr txBox="1"/>
              <p:nvPr/>
            </p:nvSpPr>
            <p:spPr>
              <a:xfrm rot="16200000">
                <a:off x="8790262" y="2878464"/>
                <a:ext cx="1770925"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𝑔</m:t>
                          </m:r>
                        </m:e>
                        <m:sub>
                          <m:r>
                            <a:rPr lang="en-US" sz="2800" b="0" i="1" smtClean="0">
                              <a:solidFill>
                                <a:schemeClr val="tx1"/>
                              </a:solidFill>
                              <a:latin typeface="Cambria Math" panose="02040503050406030204" pitchFamily="18" charset="0"/>
                            </a:rPr>
                            <m:t>4</m:t>
                          </m:r>
                        </m:sub>
                      </m:sSub>
                      <m:r>
                        <a:rPr lang="en-US" sz="2800" b="0" i="1" smtClean="0">
                          <a:solidFill>
                            <a:schemeClr val="tx1"/>
                          </a:solidFill>
                          <a:latin typeface="Cambria Math" panose="02040503050406030204" pitchFamily="18" charset="0"/>
                        </a:rPr>
                        <m:t>=</m:t>
                      </m:r>
                    </m:oMath>
                  </m:oMathPara>
                </a14:m>
                <a:endParaRPr lang="en-US" sz="2800" i="1" dirty="0">
                  <a:solidFill>
                    <a:schemeClr val="tx1"/>
                  </a:solidFill>
                </a:endParaRPr>
              </a:p>
            </p:txBody>
          </p:sp>
        </mc:Choice>
        <mc:Fallback xmlns="">
          <p:sp>
            <p:nvSpPr>
              <p:cNvPr id="17" name="TextBox 16">
                <a:extLst>
                  <a:ext uri="{FF2B5EF4-FFF2-40B4-BE49-F238E27FC236}">
                    <a16:creationId xmlns:a16="http://schemas.microsoft.com/office/drawing/2014/main" id="{FF967084-6DFA-D441-8B5B-E618CCF0D08E}"/>
                  </a:ext>
                </a:extLst>
              </p:cNvPr>
              <p:cNvSpPr txBox="1">
                <a:spLocks noRot="1" noChangeAspect="1" noMove="1" noResize="1" noEditPoints="1" noAdjustHandles="1" noChangeArrowheads="1" noChangeShapeType="1" noTextEdit="1"/>
              </p:cNvSpPr>
              <p:nvPr/>
            </p:nvSpPr>
            <p:spPr>
              <a:xfrm rot="16200000">
                <a:off x="8790262" y="2878464"/>
                <a:ext cx="1770925" cy="523220"/>
              </a:xfrm>
              <a:prstGeom prst="rect">
                <a:avLst/>
              </a:prstGeom>
              <a:blipFill>
                <a:blip r:embed="rId6"/>
                <a:stretch>
                  <a:fillRect r="-11905"/>
                </a:stretch>
              </a:blipFill>
            </p:spPr>
            <p:txBody>
              <a:bodyPr/>
              <a:lstStyle/>
              <a:p>
                <a:r>
                  <a:rPr lang="en-US">
                    <a:noFill/>
                  </a:rPr>
                  <a:t> </a:t>
                </a:r>
              </a:p>
            </p:txBody>
          </p:sp>
        </mc:Fallback>
      </mc:AlternateContent>
    </p:spTree>
    <p:extLst>
      <p:ext uri="{BB962C8B-B14F-4D97-AF65-F5344CB8AC3E}">
        <p14:creationId xmlns:p14="http://schemas.microsoft.com/office/powerpoint/2010/main" val="39760435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BDCF3-258E-0340-BA11-BEE49ED96835}"/>
              </a:ext>
            </a:extLst>
          </p:cNvPr>
          <p:cNvSpPr>
            <a:spLocks noGrp="1"/>
          </p:cNvSpPr>
          <p:nvPr>
            <p:ph type="title"/>
          </p:nvPr>
        </p:nvSpPr>
        <p:spPr/>
        <p:txBody>
          <a:bodyPr/>
          <a:lstStyle/>
          <a:p>
            <a:r>
              <a:rPr lang="en-US" dirty="0"/>
              <a:t>Jets in Heavy Ion Collisions</a:t>
            </a:r>
          </a:p>
        </p:txBody>
      </p:sp>
      <p:sp>
        <p:nvSpPr>
          <p:cNvPr id="4" name="Date Placeholder 3">
            <a:extLst>
              <a:ext uri="{FF2B5EF4-FFF2-40B4-BE49-F238E27FC236}">
                <a16:creationId xmlns:a16="http://schemas.microsoft.com/office/drawing/2014/main" id="{5DEA0493-D7C8-834A-BB67-1621B950538D}"/>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D6A04407-D25A-3844-A52A-A5C8A79F72BE}"/>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2BF74889-45FC-4C46-B539-ECD4EDC90AAC}"/>
              </a:ext>
            </a:extLst>
          </p:cNvPr>
          <p:cNvSpPr>
            <a:spLocks noGrp="1"/>
          </p:cNvSpPr>
          <p:nvPr>
            <p:ph type="sldNum" sz="quarter" idx="12"/>
          </p:nvPr>
        </p:nvSpPr>
        <p:spPr/>
        <p:txBody>
          <a:bodyPr/>
          <a:lstStyle/>
          <a:p>
            <a:fld id="{FC6CE333-7460-624F-ADDC-36B1F472F890}" type="slidenum">
              <a:rPr lang="en-US" smtClean="0"/>
              <a:t>45</a:t>
            </a:fld>
            <a:endParaRPr lang="en-US"/>
          </a:p>
        </p:txBody>
      </p:sp>
      <p:grpSp>
        <p:nvGrpSpPr>
          <p:cNvPr id="7" name="Group 6">
            <a:extLst>
              <a:ext uri="{FF2B5EF4-FFF2-40B4-BE49-F238E27FC236}">
                <a16:creationId xmlns:a16="http://schemas.microsoft.com/office/drawing/2014/main" id="{52AE7127-5F81-0E40-B1A9-D3828C6733E4}"/>
              </a:ext>
            </a:extLst>
          </p:cNvPr>
          <p:cNvGrpSpPr/>
          <p:nvPr/>
        </p:nvGrpSpPr>
        <p:grpSpPr>
          <a:xfrm>
            <a:off x="0" y="1787128"/>
            <a:ext cx="4776693" cy="3850216"/>
            <a:chOff x="8143741" y="-1"/>
            <a:chExt cx="4048259" cy="3383990"/>
          </a:xfrm>
        </p:grpSpPr>
        <p:pic>
          <p:nvPicPr>
            <p:cNvPr id="8" name="Picture 7">
              <a:extLst>
                <a:ext uri="{FF2B5EF4-FFF2-40B4-BE49-F238E27FC236}">
                  <a16:creationId xmlns:a16="http://schemas.microsoft.com/office/drawing/2014/main" id="{F68244A0-6924-D84C-B158-AFDDA9A98307}"/>
                </a:ext>
              </a:extLst>
            </p:cNvPr>
            <p:cNvPicPr>
              <a:picLocks noChangeAspect="1"/>
            </p:cNvPicPr>
            <p:nvPr/>
          </p:nvPicPr>
          <p:blipFill>
            <a:blip r:embed="rId3"/>
            <a:stretch>
              <a:fillRect/>
            </a:stretch>
          </p:blipFill>
          <p:spPr>
            <a:xfrm>
              <a:off x="8143741" y="-1"/>
              <a:ext cx="4048259" cy="3181573"/>
            </a:xfrm>
            <a:prstGeom prst="rect">
              <a:avLst/>
            </a:prstGeom>
          </p:spPr>
        </p:pic>
        <p:sp>
          <p:nvSpPr>
            <p:cNvPr id="9" name="TextBox 8">
              <a:extLst>
                <a:ext uri="{FF2B5EF4-FFF2-40B4-BE49-F238E27FC236}">
                  <a16:creationId xmlns:a16="http://schemas.microsoft.com/office/drawing/2014/main" id="{A75DB1FD-4104-5241-8D99-711C6E4E2A46}"/>
                </a:ext>
              </a:extLst>
            </p:cNvPr>
            <p:cNvSpPr txBox="1"/>
            <p:nvPr/>
          </p:nvSpPr>
          <p:spPr>
            <a:xfrm>
              <a:off x="9303910" y="3059380"/>
              <a:ext cx="2226730" cy="324609"/>
            </a:xfrm>
            <a:prstGeom prst="rect">
              <a:avLst/>
            </a:prstGeom>
            <a:noFill/>
          </p:spPr>
          <p:txBody>
            <a:bodyPr wrap="square" rtlCol="0">
              <a:spAutoFit/>
            </a:bodyPr>
            <a:lstStyle/>
            <a:p>
              <a:r>
                <a:rPr lang="en-US" dirty="0"/>
                <a:t>Heavy Ion Collision</a:t>
              </a:r>
            </a:p>
          </p:txBody>
        </p:sp>
      </p:grpSp>
      <p:pic>
        <p:nvPicPr>
          <p:cNvPr id="10" name="Picture 9">
            <a:extLst>
              <a:ext uri="{FF2B5EF4-FFF2-40B4-BE49-F238E27FC236}">
                <a16:creationId xmlns:a16="http://schemas.microsoft.com/office/drawing/2014/main" id="{4FDB63CB-43FE-A245-AE67-559C3FAAD420}"/>
              </a:ext>
            </a:extLst>
          </p:cNvPr>
          <p:cNvPicPr>
            <a:picLocks noChangeAspect="1"/>
          </p:cNvPicPr>
          <p:nvPr/>
        </p:nvPicPr>
        <p:blipFill rotWithShape="1">
          <a:blip r:embed="rId4"/>
          <a:srcRect l="2256" t="4515" r="5693" b="13030"/>
          <a:stretch/>
        </p:blipFill>
        <p:spPr>
          <a:xfrm>
            <a:off x="5511503" y="1967347"/>
            <a:ext cx="6688569" cy="3439692"/>
          </a:xfrm>
          <a:prstGeom prst="rect">
            <a:avLst/>
          </a:prstGeom>
          <a:ln>
            <a:solidFill>
              <a:schemeClr val="tx1"/>
            </a:solidFill>
          </a:ln>
        </p:spPr>
      </p:pic>
      <p:cxnSp>
        <p:nvCxnSpPr>
          <p:cNvPr id="16" name="Straight Connector 15">
            <a:extLst>
              <a:ext uri="{FF2B5EF4-FFF2-40B4-BE49-F238E27FC236}">
                <a16:creationId xmlns:a16="http://schemas.microsoft.com/office/drawing/2014/main" id="{40B98A98-034B-9B41-9443-7063ED8A24B5}"/>
              </a:ext>
            </a:extLst>
          </p:cNvPr>
          <p:cNvCxnSpPr/>
          <p:nvPr/>
        </p:nvCxnSpPr>
        <p:spPr>
          <a:xfrm>
            <a:off x="2296633" y="3292910"/>
            <a:ext cx="3179134" cy="2114129"/>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B6B781D4-B327-A347-BB63-CF1617304345}"/>
              </a:ext>
            </a:extLst>
          </p:cNvPr>
          <p:cNvCxnSpPr>
            <a:cxnSpLocks/>
          </p:cNvCxnSpPr>
          <p:nvPr/>
        </p:nvCxnSpPr>
        <p:spPr>
          <a:xfrm flipV="1">
            <a:off x="2286000" y="1967347"/>
            <a:ext cx="3225503" cy="1339380"/>
          </a:xfrm>
          <a:prstGeom prst="line">
            <a:avLst/>
          </a:prstGeom>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FF2547D5-B3B0-0047-8482-0A16F6142624}"/>
              </a:ext>
            </a:extLst>
          </p:cNvPr>
          <p:cNvSpPr txBox="1"/>
          <p:nvPr/>
        </p:nvSpPr>
        <p:spPr>
          <a:xfrm>
            <a:off x="3083442" y="1423178"/>
            <a:ext cx="2300630" cy="369332"/>
          </a:xfrm>
          <a:prstGeom prst="rect">
            <a:avLst/>
          </a:prstGeom>
          <a:noFill/>
        </p:spPr>
        <p:txBody>
          <a:bodyPr wrap="none" rtlCol="0">
            <a:spAutoFit/>
          </a:bodyPr>
          <a:lstStyle/>
          <a:p>
            <a:r>
              <a:rPr lang="en-US" dirty="0"/>
              <a:t>Inside the medium…</a:t>
            </a:r>
          </a:p>
        </p:txBody>
      </p:sp>
    </p:spTree>
    <p:extLst>
      <p:ext uri="{BB962C8B-B14F-4D97-AF65-F5344CB8AC3E}">
        <p14:creationId xmlns:p14="http://schemas.microsoft.com/office/powerpoint/2010/main" val="1495286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1561C-F584-F74F-ACC5-08BBDC753C62}"/>
              </a:ext>
            </a:extLst>
          </p:cNvPr>
          <p:cNvSpPr>
            <a:spLocks noGrp="1"/>
          </p:cNvSpPr>
          <p:nvPr>
            <p:ph type="title"/>
          </p:nvPr>
        </p:nvSpPr>
        <p:spPr>
          <a:xfrm>
            <a:off x="0" y="0"/>
            <a:ext cx="11105107" cy="1485900"/>
          </a:xfrm>
        </p:spPr>
        <p:txBody>
          <a:bodyPr/>
          <a:lstStyle/>
          <a:p>
            <a:r>
              <a:rPr lang="en-US" dirty="0"/>
              <a:t>Jet Factories: RHIC and the LHC</a:t>
            </a:r>
          </a:p>
        </p:txBody>
      </p:sp>
      <p:sp>
        <p:nvSpPr>
          <p:cNvPr id="4" name="Date Placeholder 3">
            <a:extLst>
              <a:ext uri="{FF2B5EF4-FFF2-40B4-BE49-F238E27FC236}">
                <a16:creationId xmlns:a16="http://schemas.microsoft.com/office/drawing/2014/main" id="{DF7C9156-0108-954C-9BB8-8EC63D8B9051}"/>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7777B4FB-1E37-5840-80AE-19DE05141607}"/>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00E6B124-8284-C24B-A586-FD79C8FBE88C}"/>
              </a:ext>
            </a:extLst>
          </p:cNvPr>
          <p:cNvSpPr>
            <a:spLocks noGrp="1"/>
          </p:cNvSpPr>
          <p:nvPr>
            <p:ph type="sldNum" sz="quarter" idx="12"/>
          </p:nvPr>
        </p:nvSpPr>
        <p:spPr/>
        <p:txBody>
          <a:bodyPr/>
          <a:lstStyle/>
          <a:p>
            <a:fld id="{69E57DC2-970A-4B3E-BB1C-7A09969E49DF}" type="slidenum">
              <a:rPr lang="en-US" smtClean="0"/>
              <a:t>5</a:t>
            </a:fld>
            <a:endParaRPr lang="en-US"/>
          </a:p>
        </p:txBody>
      </p:sp>
      <p:grpSp>
        <p:nvGrpSpPr>
          <p:cNvPr id="9" name="Group 8">
            <a:extLst>
              <a:ext uri="{FF2B5EF4-FFF2-40B4-BE49-F238E27FC236}">
                <a16:creationId xmlns:a16="http://schemas.microsoft.com/office/drawing/2014/main" id="{0E7530FE-16A5-1E47-82AD-A64BF4C387F8}"/>
              </a:ext>
            </a:extLst>
          </p:cNvPr>
          <p:cNvGrpSpPr/>
          <p:nvPr/>
        </p:nvGrpSpPr>
        <p:grpSpPr>
          <a:xfrm>
            <a:off x="5958658" y="1762115"/>
            <a:ext cx="6189713" cy="4164816"/>
            <a:chOff x="52917" y="1777143"/>
            <a:chExt cx="6189713" cy="4164816"/>
          </a:xfrm>
        </p:grpSpPr>
        <p:grpSp>
          <p:nvGrpSpPr>
            <p:cNvPr id="3" name="Group 2">
              <a:extLst>
                <a:ext uri="{FF2B5EF4-FFF2-40B4-BE49-F238E27FC236}">
                  <a16:creationId xmlns:a16="http://schemas.microsoft.com/office/drawing/2014/main" id="{B4104352-5542-7F40-A8A6-3BA38EE6B22B}"/>
                </a:ext>
              </a:extLst>
            </p:cNvPr>
            <p:cNvGrpSpPr/>
            <p:nvPr/>
          </p:nvGrpSpPr>
          <p:grpSpPr>
            <a:xfrm>
              <a:off x="52917" y="1777143"/>
              <a:ext cx="6189713" cy="3691394"/>
              <a:chOff x="52917" y="1777143"/>
              <a:chExt cx="6189713" cy="3691394"/>
            </a:xfrm>
          </p:grpSpPr>
          <p:pic>
            <p:nvPicPr>
              <p:cNvPr id="14" name="Picture 13">
                <a:extLst>
                  <a:ext uri="{FF2B5EF4-FFF2-40B4-BE49-F238E27FC236}">
                    <a16:creationId xmlns:a16="http://schemas.microsoft.com/office/drawing/2014/main" id="{4B620869-4BA6-C84F-BB71-B25943A065DB}"/>
                  </a:ext>
                </a:extLst>
              </p:cNvPr>
              <p:cNvPicPr>
                <a:picLocks noChangeAspect="1"/>
              </p:cNvPicPr>
              <p:nvPr/>
            </p:nvPicPr>
            <p:blipFill>
              <a:blip r:embed="rId3"/>
              <a:stretch>
                <a:fillRect/>
              </a:stretch>
            </p:blipFill>
            <p:spPr>
              <a:xfrm>
                <a:off x="52917" y="1777143"/>
                <a:ext cx="6189713" cy="3691394"/>
              </a:xfrm>
              <a:prstGeom prst="rect">
                <a:avLst/>
              </a:prstGeom>
            </p:spPr>
          </p:pic>
          <p:pic>
            <p:nvPicPr>
              <p:cNvPr id="15" name="Picture 14" descr="CERNlogo.jpg">
                <a:extLst>
                  <a:ext uri="{FF2B5EF4-FFF2-40B4-BE49-F238E27FC236}">
                    <a16:creationId xmlns:a16="http://schemas.microsoft.com/office/drawing/2014/main" id="{B05FB9C2-9D69-9F4D-B6B4-36762BAB1D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4448" y="2681584"/>
                <a:ext cx="1358348" cy="1255334"/>
              </a:xfrm>
              <a:prstGeom prst="rect">
                <a:avLst/>
              </a:prstGeom>
            </p:spPr>
          </p:pic>
        </p:grpSp>
        <p:sp>
          <p:nvSpPr>
            <p:cNvPr id="22" name="TextBox 21">
              <a:extLst>
                <a:ext uri="{FF2B5EF4-FFF2-40B4-BE49-F238E27FC236}">
                  <a16:creationId xmlns:a16="http://schemas.microsoft.com/office/drawing/2014/main" id="{F1EC7A69-43E4-7046-AE11-1E0AA271252F}"/>
                </a:ext>
              </a:extLst>
            </p:cNvPr>
            <p:cNvSpPr txBox="1"/>
            <p:nvPr/>
          </p:nvSpPr>
          <p:spPr>
            <a:xfrm>
              <a:off x="1173673" y="5357184"/>
              <a:ext cx="4192173" cy="584775"/>
            </a:xfrm>
            <a:prstGeom prst="rect">
              <a:avLst/>
            </a:prstGeom>
            <a:noFill/>
          </p:spPr>
          <p:txBody>
            <a:bodyPr wrap="none" rtlCol="0">
              <a:spAutoFit/>
            </a:bodyPr>
            <a:lstStyle/>
            <a:p>
              <a:r>
                <a:rPr lang="en-US" sz="3200" dirty="0"/>
                <a:t>Large Hadron Collider</a:t>
              </a:r>
            </a:p>
          </p:txBody>
        </p:sp>
      </p:grpSp>
      <p:grpSp>
        <p:nvGrpSpPr>
          <p:cNvPr id="10" name="Group 9">
            <a:extLst>
              <a:ext uri="{FF2B5EF4-FFF2-40B4-BE49-F238E27FC236}">
                <a16:creationId xmlns:a16="http://schemas.microsoft.com/office/drawing/2014/main" id="{7C70E22E-A96A-814C-BFC6-951CCB786DC7}"/>
              </a:ext>
            </a:extLst>
          </p:cNvPr>
          <p:cNvGrpSpPr/>
          <p:nvPr/>
        </p:nvGrpSpPr>
        <p:grpSpPr>
          <a:xfrm>
            <a:off x="-65476" y="1744325"/>
            <a:ext cx="5735845" cy="4171422"/>
            <a:chOff x="6350511" y="1770537"/>
            <a:chExt cx="5735845" cy="4171422"/>
          </a:xfrm>
        </p:grpSpPr>
        <p:grpSp>
          <p:nvGrpSpPr>
            <p:cNvPr id="7" name="Group 6">
              <a:extLst>
                <a:ext uri="{FF2B5EF4-FFF2-40B4-BE49-F238E27FC236}">
                  <a16:creationId xmlns:a16="http://schemas.microsoft.com/office/drawing/2014/main" id="{C54C3F5B-C00C-A040-9316-AFF81B3EC4F4}"/>
                </a:ext>
              </a:extLst>
            </p:cNvPr>
            <p:cNvGrpSpPr/>
            <p:nvPr/>
          </p:nvGrpSpPr>
          <p:grpSpPr>
            <a:xfrm>
              <a:off x="6459616" y="1770537"/>
              <a:ext cx="5626740" cy="3698000"/>
              <a:chOff x="6459616" y="1770537"/>
              <a:chExt cx="5626740" cy="3698000"/>
            </a:xfrm>
          </p:grpSpPr>
          <p:pic>
            <p:nvPicPr>
              <p:cNvPr id="8" name="Picture 7" descr="rhic-map.png">
                <a:extLst>
                  <a:ext uri="{FF2B5EF4-FFF2-40B4-BE49-F238E27FC236}">
                    <a16:creationId xmlns:a16="http://schemas.microsoft.com/office/drawing/2014/main" id="{EE94ED46-235D-3E4C-9A85-90A2F83AC8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59616" y="1770537"/>
                <a:ext cx="5626740" cy="3698000"/>
              </a:xfrm>
              <a:prstGeom prst="rect">
                <a:avLst/>
              </a:prstGeom>
            </p:spPr>
          </p:pic>
          <p:pic>
            <p:nvPicPr>
              <p:cNvPr id="13" name="Picture 12" descr="BNL.jpg">
                <a:extLst>
                  <a:ext uri="{FF2B5EF4-FFF2-40B4-BE49-F238E27FC236}">
                    <a16:creationId xmlns:a16="http://schemas.microsoft.com/office/drawing/2014/main" id="{E6A775ED-01B6-6043-A062-18C58BD4733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71996" y="3619537"/>
                <a:ext cx="1775447" cy="647647"/>
              </a:xfrm>
              <a:prstGeom prst="rect">
                <a:avLst/>
              </a:prstGeom>
            </p:spPr>
          </p:pic>
        </p:grpSp>
        <p:sp>
          <p:nvSpPr>
            <p:cNvPr id="23" name="TextBox 22">
              <a:extLst>
                <a:ext uri="{FF2B5EF4-FFF2-40B4-BE49-F238E27FC236}">
                  <a16:creationId xmlns:a16="http://schemas.microsoft.com/office/drawing/2014/main" id="{2E4252B4-D56D-504E-B693-3D294B4F3B4E}"/>
                </a:ext>
              </a:extLst>
            </p:cNvPr>
            <p:cNvSpPr txBox="1"/>
            <p:nvPr/>
          </p:nvSpPr>
          <p:spPr>
            <a:xfrm>
              <a:off x="6350511" y="5357184"/>
              <a:ext cx="5607625" cy="584775"/>
            </a:xfrm>
            <a:prstGeom prst="rect">
              <a:avLst/>
            </a:prstGeom>
            <a:noFill/>
          </p:spPr>
          <p:txBody>
            <a:bodyPr wrap="none" rtlCol="0">
              <a:spAutoFit/>
            </a:bodyPr>
            <a:lstStyle/>
            <a:p>
              <a:r>
                <a:rPr lang="en-US" sz="3200" dirty="0"/>
                <a:t>Relativistic Heavy Ion Collider</a:t>
              </a:r>
            </a:p>
          </p:txBody>
        </p:sp>
      </p:grpSp>
    </p:spTree>
    <p:extLst>
      <p:ext uri="{BB962C8B-B14F-4D97-AF65-F5344CB8AC3E}">
        <p14:creationId xmlns:p14="http://schemas.microsoft.com/office/powerpoint/2010/main" val="3692596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F7C9156-0108-954C-9BB8-8EC63D8B9051}"/>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7777B4FB-1E37-5840-80AE-19DE05141607}"/>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00E6B124-8284-C24B-A586-FD79C8FBE88C}"/>
              </a:ext>
            </a:extLst>
          </p:cNvPr>
          <p:cNvSpPr>
            <a:spLocks noGrp="1"/>
          </p:cNvSpPr>
          <p:nvPr>
            <p:ph type="sldNum" sz="quarter" idx="12"/>
          </p:nvPr>
        </p:nvSpPr>
        <p:spPr/>
        <p:txBody>
          <a:bodyPr/>
          <a:lstStyle/>
          <a:p>
            <a:fld id="{69E57DC2-970A-4B3E-BB1C-7A09969E49DF}" type="slidenum">
              <a:rPr lang="en-US" smtClean="0"/>
              <a:t>6</a:t>
            </a:fld>
            <a:endParaRPr lang="en-US"/>
          </a:p>
        </p:txBody>
      </p:sp>
      <p:sp>
        <p:nvSpPr>
          <p:cNvPr id="19" name="TextBox 18">
            <a:extLst>
              <a:ext uri="{FF2B5EF4-FFF2-40B4-BE49-F238E27FC236}">
                <a16:creationId xmlns:a16="http://schemas.microsoft.com/office/drawing/2014/main" id="{12CA03F8-23A1-BF4C-A7DD-D97CC652FF7F}"/>
              </a:ext>
            </a:extLst>
          </p:cNvPr>
          <p:cNvSpPr txBox="1"/>
          <p:nvPr/>
        </p:nvSpPr>
        <p:spPr>
          <a:xfrm>
            <a:off x="2770232" y="3016864"/>
            <a:ext cx="886781" cy="584775"/>
          </a:xfrm>
          <a:prstGeom prst="rect">
            <a:avLst/>
          </a:prstGeom>
          <a:noFill/>
        </p:spPr>
        <p:txBody>
          <a:bodyPr wrap="none" rtlCol="0">
            <a:spAutoFit/>
          </a:bodyPr>
          <a:lstStyle/>
          <a:p>
            <a:r>
              <a:rPr lang="en-US" sz="3200" dirty="0">
                <a:solidFill>
                  <a:schemeClr val="bg1"/>
                </a:solidFill>
              </a:rPr>
              <a:t>LHC</a:t>
            </a:r>
          </a:p>
        </p:txBody>
      </p:sp>
      <p:pic>
        <p:nvPicPr>
          <p:cNvPr id="11" name="Picture 10">
            <a:extLst>
              <a:ext uri="{FF2B5EF4-FFF2-40B4-BE49-F238E27FC236}">
                <a16:creationId xmlns:a16="http://schemas.microsoft.com/office/drawing/2014/main" id="{905AB93A-D6A4-6247-A507-BF09F5E45696}"/>
              </a:ext>
            </a:extLst>
          </p:cNvPr>
          <p:cNvPicPr>
            <a:picLocks noChangeAspect="1"/>
          </p:cNvPicPr>
          <p:nvPr/>
        </p:nvPicPr>
        <p:blipFill>
          <a:blip r:embed="rId3"/>
          <a:stretch>
            <a:fillRect/>
          </a:stretch>
        </p:blipFill>
        <p:spPr>
          <a:xfrm>
            <a:off x="5933253" y="1404254"/>
            <a:ext cx="6215118" cy="3496563"/>
          </a:xfrm>
          <a:prstGeom prst="rect">
            <a:avLst/>
          </a:prstGeom>
        </p:spPr>
      </p:pic>
      <p:sp>
        <p:nvSpPr>
          <p:cNvPr id="20" name="Title 1">
            <a:extLst>
              <a:ext uri="{FF2B5EF4-FFF2-40B4-BE49-F238E27FC236}">
                <a16:creationId xmlns:a16="http://schemas.microsoft.com/office/drawing/2014/main" id="{BCF5190B-177B-8648-A7BC-964778091DD7}"/>
              </a:ext>
            </a:extLst>
          </p:cNvPr>
          <p:cNvSpPr>
            <a:spLocks noGrp="1"/>
          </p:cNvSpPr>
          <p:nvPr>
            <p:ph type="title"/>
          </p:nvPr>
        </p:nvSpPr>
        <p:spPr>
          <a:xfrm>
            <a:off x="0" y="-217211"/>
            <a:ext cx="11105107" cy="1485900"/>
          </a:xfrm>
        </p:spPr>
        <p:txBody>
          <a:bodyPr/>
          <a:lstStyle/>
          <a:p>
            <a:r>
              <a:rPr lang="en-US" dirty="0"/>
              <a:t>The Relativistic Heavy-Ion Collider</a:t>
            </a:r>
          </a:p>
        </p:txBody>
      </p:sp>
      <p:grpSp>
        <p:nvGrpSpPr>
          <p:cNvPr id="22" name="Group 21">
            <a:extLst>
              <a:ext uri="{FF2B5EF4-FFF2-40B4-BE49-F238E27FC236}">
                <a16:creationId xmlns:a16="http://schemas.microsoft.com/office/drawing/2014/main" id="{95A64212-721D-7F49-B41C-B5FFA4390E25}"/>
              </a:ext>
            </a:extLst>
          </p:cNvPr>
          <p:cNvGrpSpPr/>
          <p:nvPr/>
        </p:nvGrpSpPr>
        <p:grpSpPr>
          <a:xfrm>
            <a:off x="43629" y="1175365"/>
            <a:ext cx="5626740" cy="3698000"/>
            <a:chOff x="6459616" y="1770537"/>
            <a:chExt cx="5626740" cy="3698000"/>
          </a:xfrm>
        </p:grpSpPr>
        <p:pic>
          <p:nvPicPr>
            <p:cNvPr id="24" name="Picture 23" descr="rhic-map.png">
              <a:extLst>
                <a:ext uri="{FF2B5EF4-FFF2-40B4-BE49-F238E27FC236}">
                  <a16:creationId xmlns:a16="http://schemas.microsoft.com/office/drawing/2014/main" id="{44A79820-F437-8D4F-80CA-E2A05E0BEB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9616" y="1770537"/>
              <a:ext cx="5626740" cy="3698000"/>
            </a:xfrm>
            <a:prstGeom prst="rect">
              <a:avLst/>
            </a:prstGeom>
          </p:spPr>
        </p:pic>
        <p:pic>
          <p:nvPicPr>
            <p:cNvPr id="25" name="Picture 24" descr="BNL.jpg">
              <a:extLst>
                <a:ext uri="{FF2B5EF4-FFF2-40B4-BE49-F238E27FC236}">
                  <a16:creationId xmlns:a16="http://schemas.microsoft.com/office/drawing/2014/main" id="{5255D10F-514C-7A4B-AFE1-955C8967E3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71996" y="3619537"/>
              <a:ext cx="1775447" cy="647647"/>
            </a:xfrm>
            <a:prstGeom prst="rect">
              <a:avLst/>
            </a:prstGeom>
          </p:spPr>
        </p:pic>
      </p:grpSp>
      <p:sp>
        <p:nvSpPr>
          <p:cNvPr id="2" name="TextBox 1">
            <a:extLst>
              <a:ext uri="{FF2B5EF4-FFF2-40B4-BE49-F238E27FC236}">
                <a16:creationId xmlns:a16="http://schemas.microsoft.com/office/drawing/2014/main" id="{1F674298-8CCA-BB92-F9E3-6F100762A6F7}"/>
              </a:ext>
            </a:extLst>
          </p:cNvPr>
          <p:cNvSpPr txBox="1"/>
          <p:nvPr/>
        </p:nvSpPr>
        <p:spPr>
          <a:xfrm>
            <a:off x="0" y="5026648"/>
            <a:ext cx="6332183" cy="954107"/>
          </a:xfrm>
          <a:prstGeom prst="rect">
            <a:avLst/>
          </a:prstGeom>
          <a:noFill/>
        </p:spPr>
        <p:txBody>
          <a:bodyPr wrap="none" rtlCol="0">
            <a:spAutoFit/>
          </a:bodyPr>
          <a:lstStyle/>
          <a:p>
            <a:pPr marL="285750" indent="-285750">
              <a:buFont typeface="Arial" panose="020B0604020202020204" pitchFamily="34" charset="0"/>
              <a:buChar char="•"/>
            </a:pPr>
            <a:r>
              <a:rPr lang="en-US" sz="2800" dirty="0"/>
              <a:t>Highly versatile collider</a:t>
            </a:r>
          </a:p>
          <a:p>
            <a:pPr marL="285750" indent="-285750">
              <a:buFont typeface="Arial" panose="020B0604020202020204" pitchFamily="34" charset="0"/>
              <a:buChar char="•"/>
            </a:pPr>
            <a:r>
              <a:rPr lang="en-US" sz="2800" dirty="0"/>
              <a:t>Decades of expansive data collected</a:t>
            </a:r>
          </a:p>
        </p:txBody>
      </p:sp>
    </p:spTree>
    <p:extLst>
      <p:ext uri="{BB962C8B-B14F-4D97-AF65-F5344CB8AC3E}">
        <p14:creationId xmlns:p14="http://schemas.microsoft.com/office/powerpoint/2010/main" val="1941713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F7C9156-0108-954C-9BB8-8EC63D8B9051}"/>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7777B4FB-1E37-5840-80AE-19DE05141607}"/>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00E6B124-8284-C24B-A586-FD79C8FBE88C}"/>
              </a:ext>
            </a:extLst>
          </p:cNvPr>
          <p:cNvSpPr>
            <a:spLocks noGrp="1"/>
          </p:cNvSpPr>
          <p:nvPr>
            <p:ph type="sldNum" sz="quarter" idx="12"/>
          </p:nvPr>
        </p:nvSpPr>
        <p:spPr/>
        <p:txBody>
          <a:bodyPr/>
          <a:lstStyle/>
          <a:p>
            <a:fld id="{69E57DC2-970A-4B3E-BB1C-7A09969E49DF}" type="slidenum">
              <a:rPr lang="en-US" smtClean="0"/>
              <a:t>7</a:t>
            </a:fld>
            <a:endParaRPr lang="en-US"/>
          </a:p>
        </p:txBody>
      </p:sp>
      <p:sp>
        <p:nvSpPr>
          <p:cNvPr id="19" name="TextBox 18">
            <a:extLst>
              <a:ext uri="{FF2B5EF4-FFF2-40B4-BE49-F238E27FC236}">
                <a16:creationId xmlns:a16="http://schemas.microsoft.com/office/drawing/2014/main" id="{12CA03F8-23A1-BF4C-A7DD-D97CC652FF7F}"/>
              </a:ext>
            </a:extLst>
          </p:cNvPr>
          <p:cNvSpPr txBox="1"/>
          <p:nvPr/>
        </p:nvSpPr>
        <p:spPr>
          <a:xfrm>
            <a:off x="2770232" y="3016864"/>
            <a:ext cx="886781" cy="584775"/>
          </a:xfrm>
          <a:prstGeom prst="rect">
            <a:avLst/>
          </a:prstGeom>
          <a:noFill/>
        </p:spPr>
        <p:txBody>
          <a:bodyPr wrap="none" rtlCol="0">
            <a:spAutoFit/>
          </a:bodyPr>
          <a:lstStyle/>
          <a:p>
            <a:r>
              <a:rPr lang="en-US" sz="3200" dirty="0">
                <a:solidFill>
                  <a:schemeClr val="bg1"/>
                </a:solidFill>
              </a:rPr>
              <a:t>LHC</a:t>
            </a:r>
          </a:p>
        </p:txBody>
      </p:sp>
      <p:pic>
        <p:nvPicPr>
          <p:cNvPr id="11" name="Picture 10">
            <a:extLst>
              <a:ext uri="{FF2B5EF4-FFF2-40B4-BE49-F238E27FC236}">
                <a16:creationId xmlns:a16="http://schemas.microsoft.com/office/drawing/2014/main" id="{905AB93A-D6A4-6247-A507-BF09F5E45696}"/>
              </a:ext>
            </a:extLst>
          </p:cNvPr>
          <p:cNvPicPr>
            <a:picLocks noChangeAspect="1"/>
          </p:cNvPicPr>
          <p:nvPr/>
        </p:nvPicPr>
        <p:blipFill>
          <a:blip r:embed="rId3"/>
          <a:stretch>
            <a:fillRect/>
          </a:stretch>
        </p:blipFill>
        <p:spPr>
          <a:xfrm>
            <a:off x="5933253" y="1404254"/>
            <a:ext cx="6215118" cy="3496563"/>
          </a:xfrm>
          <a:prstGeom prst="rect">
            <a:avLst/>
          </a:prstGeom>
        </p:spPr>
      </p:pic>
      <p:sp>
        <p:nvSpPr>
          <p:cNvPr id="20" name="Title 1">
            <a:extLst>
              <a:ext uri="{FF2B5EF4-FFF2-40B4-BE49-F238E27FC236}">
                <a16:creationId xmlns:a16="http://schemas.microsoft.com/office/drawing/2014/main" id="{BCF5190B-177B-8648-A7BC-964778091DD7}"/>
              </a:ext>
            </a:extLst>
          </p:cNvPr>
          <p:cNvSpPr>
            <a:spLocks noGrp="1"/>
          </p:cNvSpPr>
          <p:nvPr>
            <p:ph type="title"/>
          </p:nvPr>
        </p:nvSpPr>
        <p:spPr>
          <a:xfrm>
            <a:off x="0" y="-217211"/>
            <a:ext cx="11105107" cy="1485900"/>
          </a:xfrm>
        </p:spPr>
        <p:txBody>
          <a:bodyPr/>
          <a:lstStyle/>
          <a:p>
            <a:r>
              <a:rPr lang="en-US" dirty="0"/>
              <a:t>The Relativistic Heavy-Ion Collider</a:t>
            </a:r>
          </a:p>
        </p:txBody>
      </p:sp>
      <p:grpSp>
        <p:nvGrpSpPr>
          <p:cNvPr id="22" name="Group 21">
            <a:extLst>
              <a:ext uri="{FF2B5EF4-FFF2-40B4-BE49-F238E27FC236}">
                <a16:creationId xmlns:a16="http://schemas.microsoft.com/office/drawing/2014/main" id="{95A64212-721D-7F49-B41C-B5FFA4390E25}"/>
              </a:ext>
            </a:extLst>
          </p:cNvPr>
          <p:cNvGrpSpPr/>
          <p:nvPr/>
        </p:nvGrpSpPr>
        <p:grpSpPr>
          <a:xfrm>
            <a:off x="43629" y="1175365"/>
            <a:ext cx="5626740" cy="3698000"/>
            <a:chOff x="6459616" y="1770537"/>
            <a:chExt cx="5626740" cy="3698000"/>
          </a:xfrm>
        </p:grpSpPr>
        <p:pic>
          <p:nvPicPr>
            <p:cNvPr id="24" name="Picture 23" descr="rhic-map.png">
              <a:extLst>
                <a:ext uri="{FF2B5EF4-FFF2-40B4-BE49-F238E27FC236}">
                  <a16:creationId xmlns:a16="http://schemas.microsoft.com/office/drawing/2014/main" id="{44A79820-F437-8D4F-80CA-E2A05E0BEB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9616" y="1770537"/>
              <a:ext cx="5626740" cy="3698000"/>
            </a:xfrm>
            <a:prstGeom prst="rect">
              <a:avLst/>
            </a:prstGeom>
          </p:spPr>
        </p:pic>
        <p:pic>
          <p:nvPicPr>
            <p:cNvPr id="25" name="Picture 24" descr="BNL.jpg">
              <a:extLst>
                <a:ext uri="{FF2B5EF4-FFF2-40B4-BE49-F238E27FC236}">
                  <a16:creationId xmlns:a16="http://schemas.microsoft.com/office/drawing/2014/main" id="{5255D10F-514C-7A4B-AFE1-955C8967E3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71996" y="3619537"/>
              <a:ext cx="1775447" cy="647647"/>
            </a:xfrm>
            <a:prstGeom prst="rect">
              <a:avLst/>
            </a:prstGeom>
          </p:spPr>
        </p:pic>
      </p:grpSp>
      <p:pic>
        <p:nvPicPr>
          <p:cNvPr id="2" name="Picture 1" descr="PhaseDiagram.png">
            <a:extLst>
              <a:ext uri="{FF2B5EF4-FFF2-40B4-BE49-F238E27FC236}">
                <a16:creationId xmlns:a16="http://schemas.microsoft.com/office/drawing/2014/main" id="{B0ABF223-2BD2-6C58-6769-754E8E4FE66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61134" y="887326"/>
            <a:ext cx="5030866" cy="4900064"/>
          </a:xfrm>
          <a:prstGeom prst="rect">
            <a:avLst/>
          </a:prstGeom>
        </p:spPr>
      </p:pic>
      <p:sp>
        <p:nvSpPr>
          <p:cNvPr id="3" name="TextBox 2">
            <a:extLst>
              <a:ext uri="{FF2B5EF4-FFF2-40B4-BE49-F238E27FC236}">
                <a16:creationId xmlns:a16="http://schemas.microsoft.com/office/drawing/2014/main" id="{7F663F28-9271-45C1-AF07-CD46FDB97CF0}"/>
              </a:ext>
            </a:extLst>
          </p:cNvPr>
          <p:cNvSpPr txBox="1"/>
          <p:nvPr/>
        </p:nvSpPr>
        <p:spPr>
          <a:xfrm>
            <a:off x="0" y="5026648"/>
            <a:ext cx="6847840" cy="954107"/>
          </a:xfrm>
          <a:prstGeom prst="rect">
            <a:avLst/>
          </a:prstGeom>
          <a:noFill/>
        </p:spPr>
        <p:txBody>
          <a:bodyPr wrap="square" rtlCol="0">
            <a:spAutoFit/>
          </a:bodyPr>
          <a:lstStyle/>
          <a:p>
            <a:pPr marL="285750" indent="-285750">
              <a:buFont typeface="Arial" panose="020B0604020202020204" pitchFamily="34" charset="0"/>
              <a:buChar char="•"/>
            </a:pPr>
            <a:r>
              <a:rPr lang="en-US" sz="2800" dirty="0"/>
              <a:t>Capable of probing large swathe of QCD phase space!</a:t>
            </a:r>
          </a:p>
        </p:txBody>
      </p:sp>
    </p:spTree>
    <p:extLst>
      <p:ext uri="{BB962C8B-B14F-4D97-AF65-F5344CB8AC3E}">
        <p14:creationId xmlns:p14="http://schemas.microsoft.com/office/powerpoint/2010/main" val="2478768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BAB00-E9C9-2C9C-2F12-5D2EBE9310B8}"/>
              </a:ext>
            </a:extLst>
          </p:cNvPr>
          <p:cNvSpPr>
            <a:spLocks noGrp="1"/>
          </p:cNvSpPr>
          <p:nvPr>
            <p:ph type="title"/>
          </p:nvPr>
        </p:nvSpPr>
        <p:spPr/>
        <p:txBody>
          <a:bodyPr/>
          <a:lstStyle/>
          <a:p>
            <a:r>
              <a:rPr lang="en-US" dirty="0"/>
              <a:t>Why Jets at RHIC?</a:t>
            </a:r>
          </a:p>
        </p:txBody>
      </p:sp>
      <p:sp>
        <p:nvSpPr>
          <p:cNvPr id="3" name="Content Placeholder 2">
            <a:extLst>
              <a:ext uri="{FF2B5EF4-FFF2-40B4-BE49-F238E27FC236}">
                <a16:creationId xmlns:a16="http://schemas.microsoft.com/office/drawing/2014/main" id="{366F340E-605A-2839-D956-63FC28D3AF7C}"/>
              </a:ext>
            </a:extLst>
          </p:cNvPr>
          <p:cNvSpPr>
            <a:spLocks noGrp="1"/>
          </p:cNvSpPr>
          <p:nvPr>
            <p:ph idx="1"/>
          </p:nvPr>
        </p:nvSpPr>
        <p:spPr>
          <a:xfrm>
            <a:off x="0" y="1338000"/>
            <a:ext cx="4690872" cy="4351338"/>
          </a:xfrm>
        </p:spPr>
        <p:txBody>
          <a:bodyPr/>
          <a:lstStyle/>
          <a:p>
            <a:r>
              <a:rPr lang="en-US" dirty="0"/>
              <a:t>Different jet populations!</a:t>
            </a:r>
          </a:p>
          <a:p>
            <a:r>
              <a:rPr lang="en-US" dirty="0"/>
              <a:t>LHC jets largely initiated by gluons</a:t>
            </a:r>
          </a:p>
          <a:p>
            <a:r>
              <a:rPr lang="en-US" dirty="0"/>
              <a:t>RHIC jets dominated by quark-initiated jets</a:t>
            </a:r>
          </a:p>
        </p:txBody>
      </p:sp>
      <p:sp>
        <p:nvSpPr>
          <p:cNvPr id="4" name="Date Placeholder 3">
            <a:extLst>
              <a:ext uri="{FF2B5EF4-FFF2-40B4-BE49-F238E27FC236}">
                <a16:creationId xmlns:a16="http://schemas.microsoft.com/office/drawing/2014/main" id="{53DDAC48-2DD1-7CE2-FBBF-2272AEE3B615}"/>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56C2911D-1F82-A9DC-FD48-8C67D2DCF335}"/>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62A4EE6B-1EAC-15D2-855B-98C605909093}"/>
              </a:ext>
            </a:extLst>
          </p:cNvPr>
          <p:cNvSpPr>
            <a:spLocks noGrp="1"/>
          </p:cNvSpPr>
          <p:nvPr>
            <p:ph type="sldNum" sz="quarter" idx="12"/>
          </p:nvPr>
        </p:nvSpPr>
        <p:spPr/>
        <p:txBody>
          <a:bodyPr/>
          <a:lstStyle/>
          <a:p>
            <a:fld id="{FC6CE333-7460-624F-ADDC-36B1F472F890}" type="slidenum">
              <a:rPr lang="en-US" smtClean="0"/>
              <a:t>8</a:t>
            </a:fld>
            <a:endParaRPr lang="en-US"/>
          </a:p>
        </p:txBody>
      </p:sp>
      <p:pic>
        <p:nvPicPr>
          <p:cNvPr id="8" name="Picture 7" descr="A graph of different types of fractions&#10;&#10;Description automatically generated">
            <a:extLst>
              <a:ext uri="{FF2B5EF4-FFF2-40B4-BE49-F238E27FC236}">
                <a16:creationId xmlns:a16="http://schemas.microsoft.com/office/drawing/2014/main" id="{47D61F90-6D9B-0303-CDCA-ED448CFCDCC5}"/>
              </a:ext>
            </a:extLst>
          </p:cNvPr>
          <p:cNvPicPr>
            <a:picLocks noChangeAspect="1"/>
          </p:cNvPicPr>
          <p:nvPr/>
        </p:nvPicPr>
        <p:blipFill rotWithShape="1">
          <a:blip r:embed="rId2"/>
          <a:srcRect r="1591"/>
          <a:stretch/>
        </p:blipFill>
        <p:spPr>
          <a:xfrm>
            <a:off x="4543245" y="1889078"/>
            <a:ext cx="7648755" cy="3903758"/>
          </a:xfrm>
          <a:prstGeom prst="rect">
            <a:avLst/>
          </a:prstGeom>
        </p:spPr>
      </p:pic>
    </p:spTree>
    <p:extLst>
      <p:ext uri="{BB962C8B-B14F-4D97-AF65-F5344CB8AC3E}">
        <p14:creationId xmlns:p14="http://schemas.microsoft.com/office/powerpoint/2010/main" val="599648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83818-3BF8-ECFF-54CA-69F03FB784C9}"/>
              </a:ext>
            </a:extLst>
          </p:cNvPr>
          <p:cNvSpPr>
            <a:spLocks noGrp="1"/>
          </p:cNvSpPr>
          <p:nvPr>
            <p:ph type="title"/>
          </p:nvPr>
        </p:nvSpPr>
        <p:spPr>
          <a:xfrm>
            <a:off x="0" y="0"/>
            <a:ext cx="11173968" cy="1325563"/>
          </a:xfrm>
        </p:spPr>
        <p:txBody>
          <a:bodyPr/>
          <a:lstStyle/>
          <a:p>
            <a:r>
              <a:rPr lang="en-US" dirty="0"/>
              <a:t>Why Jets in Heavy-Ion Collisions at RHIC?</a:t>
            </a:r>
          </a:p>
        </p:txBody>
      </p:sp>
      <p:sp>
        <p:nvSpPr>
          <p:cNvPr id="4" name="Date Placeholder 3">
            <a:extLst>
              <a:ext uri="{FF2B5EF4-FFF2-40B4-BE49-F238E27FC236}">
                <a16:creationId xmlns:a16="http://schemas.microsoft.com/office/drawing/2014/main" id="{BD202334-B17A-AC7A-4438-14AE8B4F57A6}"/>
              </a:ext>
            </a:extLst>
          </p:cNvPr>
          <p:cNvSpPr>
            <a:spLocks noGrp="1"/>
          </p:cNvSpPr>
          <p:nvPr>
            <p:ph type="dt" sz="half" idx="10"/>
          </p:nvPr>
        </p:nvSpPr>
        <p:spPr/>
        <p:txBody>
          <a:bodyPr/>
          <a:lstStyle/>
          <a:p>
            <a:r>
              <a:rPr lang="en-US"/>
              <a:t>11/29/23</a:t>
            </a:r>
          </a:p>
        </p:txBody>
      </p:sp>
      <p:sp>
        <p:nvSpPr>
          <p:cNvPr id="5" name="Footer Placeholder 4">
            <a:extLst>
              <a:ext uri="{FF2B5EF4-FFF2-40B4-BE49-F238E27FC236}">
                <a16:creationId xmlns:a16="http://schemas.microsoft.com/office/drawing/2014/main" id="{D2473CC2-8753-3547-FE7E-0836004E4B4D}"/>
              </a:ext>
            </a:extLst>
          </p:cNvPr>
          <p:cNvSpPr>
            <a:spLocks noGrp="1"/>
          </p:cNvSpPr>
          <p:nvPr>
            <p:ph type="ftr" sz="quarter" idx="11"/>
          </p:nvPr>
        </p:nvSpPr>
        <p:spPr/>
        <p:txBody>
          <a:bodyPr/>
          <a:lstStyle/>
          <a:p>
            <a:r>
              <a:rPr lang="en-US"/>
              <a:t>Anthony Hodges,  NSF Ascend Fellow, UIUC</a:t>
            </a:r>
          </a:p>
        </p:txBody>
      </p:sp>
      <p:sp>
        <p:nvSpPr>
          <p:cNvPr id="6" name="Slide Number Placeholder 5">
            <a:extLst>
              <a:ext uri="{FF2B5EF4-FFF2-40B4-BE49-F238E27FC236}">
                <a16:creationId xmlns:a16="http://schemas.microsoft.com/office/drawing/2014/main" id="{37A0385B-6C4F-1ED4-5D75-FA18095EB51B}"/>
              </a:ext>
            </a:extLst>
          </p:cNvPr>
          <p:cNvSpPr>
            <a:spLocks noGrp="1"/>
          </p:cNvSpPr>
          <p:nvPr>
            <p:ph type="sldNum" sz="quarter" idx="12"/>
          </p:nvPr>
        </p:nvSpPr>
        <p:spPr/>
        <p:txBody>
          <a:bodyPr/>
          <a:lstStyle/>
          <a:p>
            <a:fld id="{FC6CE333-7460-624F-ADDC-36B1F472F890}" type="slidenum">
              <a:rPr lang="en-US" smtClean="0"/>
              <a:t>9</a:t>
            </a:fld>
            <a:endParaRPr lang="en-US"/>
          </a:p>
        </p:txBody>
      </p:sp>
      <p:pic>
        <p:nvPicPr>
          <p:cNvPr id="8" name="Picture 7" descr="A diagram of a plane&#10;&#10;Description automatically generated">
            <a:extLst>
              <a:ext uri="{FF2B5EF4-FFF2-40B4-BE49-F238E27FC236}">
                <a16:creationId xmlns:a16="http://schemas.microsoft.com/office/drawing/2014/main" id="{B2217361-6E6F-8675-BCC7-0382D8F21E07}"/>
              </a:ext>
            </a:extLst>
          </p:cNvPr>
          <p:cNvPicPr>
            <a:picLocks noChangeAspect="1"/>
          </p:cNvPicPr>
          <p:nvPr/>
        </p:nvPicPr>
        <p:blipFill rotWithShape="1">
          <a:blip r:embed="rId2"/>
          <a:srcRect t="6147" r="8472"/>
          <a:stretch/>
        </p:blipFill>
        <p:spPr>
          <a:xfrm>
            <a:off x="5078082" y="1325563"/>
            <a:ext cx="7113918" cy="3879924"/>
          </a:xfrm>
          <a:prstGeom prst="rect">
            <a:avLst/>
          </a:prstGeom>
        </p:spPr>
      </p:pic>
      <p:sp>
        <p:nvSpPr>
          <p:cNvPr id="3" name="Content Placeholder 2">
            <a:extLst>
              <a:ext uri="{FF2B5EF4-FFF2-40B4-BE49-F238E27FC236}">
                <a16:creationId xmlns:a16="http://schemas.microsoft.com/office/drawing/2014/main" id="{62EAD080-C6C5-85B0-4C47-B0FE94217C2F}"/>
              </a:ext>
            </a:extLst>
          </p:cNvPr>
          <p:cNvSpPr>
            <a:spLocks noGrp="1"/>
          </p:cNvSpPr>
          <p:nvPr>
            <p:ph idx="1"/>
          </p:nvPr>
        </p:nvSpPr>
        <p:spPr>
          <a:xfrm>
            <a:off x="0" y="1338000"/>
            <a:ext cx="5394959" cy="4351338"/>
          </a:xfrm>
        </p:spPr>
        <p:txBody>
          <a:bodyPr/>
          <a:lstStyle/>
          <a:p>
            <a:r>
              <a:rPr lang="en-US" dirty="0"/>
              <a:t>Jet-medium interactions at RHIC and the LHC have subtle differences</a:t>
            </a:r>
          </a:p>
          <a:p>
            <a:r>
              <a:rPr lang="en-US" dirty="0"/>
              <a:t>Jet energies at RHIC typically closer to medium energy scale</a:t>
            </a:r>
          </a:p>
          <a:p>
            <a:r>
              <a:rPr lang="en-US" dirty="0"/>
              <a:t>RHIC jets also spend larger part of their evolution in the medium than LHC jets</a:t>
            </a:r>
          </a:p>
        </p:txBody>
      </p:sp>
    </p:spTree>
    <p:extLst>
      <p:ext uri="{BB962C8B-B14F-4D97-AF65-F5344CB8AC3E}">
        <p14:creationId xmlns:p14="http://schemas.microsoft.com/office/powerpoint/2010/main" val="32861186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7C7B263A-0C86-B64C-8DE3-3225AAE4AC90}" vid="{23CD0696-3B15-D74C-9EF3-CB9458233FF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27950</TotalTime>
  <Words>3020</Words>
  <Application>Microsoft Macintosh PowerPoint</Application>
  <PresentationFormat>Widescreen</PresentationFormat>
  <Paragraphs>413</Paragraphs>
  <Slides>45</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Calibri</vt:lpstr>
      <vt:lpstr>Cambria Math</vt:lpstr>
      <vt:lpstr>Office Theme</vt:lpstr>
      <vt:lpstr>Quantifying Jet Quenching And Medium Response With Two Particle Correlations With PHENIX</vt:lpstr>
      <vt:lpstr>Jets as QCD Probes</vt:lpstr>
      <vt:lpstr>Jets as QCD Probes</vt:lpstr>
      <vt:lpstr>Jets in Heavy Ion Collisions</vt:lpstr>
      <vt:lpstr>Jet Factories: RHIC and the LHC</vt:lpstr>
      <vt:lpstr>The Relativistic Heavy-Ion Collider</vt:lpstr>
      <vt:lpstr>The Relativistic Heavy-Ion Collider</vt:lpstr>
      <vt:lpstr>Why Jets at RHIC?</vt:lpstr>
      <vt:lpstr>Why Jets in Heavy-Ion Collisions at RHIC?</vt:lpstr>
      <vt:lpstr>How We Study Jets</vt:lpstr>
      <vt:lpstr>How We Study Jets</vt:lpstr>
      <vt:lpstr>Measuring Jets – Two Particle Correlations</vt:lpstr>
      <vt:lpstr>Measuring Jets – Two Particle Correlations</vt:lpstr>
      <vt:lpstr>The PHENIX Detector</vt:lpstr>
      <vt:lpstr>Two-Particle Correlation Anatomy</vt:lpstr>
      <vt:lpstr>Two-Particle Correlation Anatomy</vt:lpstr>
      <vt:lpstr>Two-Particle Correlation Anatomy</vt:lpstr>
      <vt:lpstr>Two-Particle Correlation Anatomy</vt:lpstr>
      <vt:lpstr>Two-Particle Correlation Anatomy</vt:lpstr>
      <vt:lpstr>Two-Particle Correlation Anatomy</vt:lpstr>
      <vt:lpstr>Two-Particle Correlation Anatomy</vt:lpstr>
      <vt:lpstr>Two-Particle Correlation Anatomy</vt:lpstr>
      <vt:lpstr>Underlying Event Subtraction</vt:lpstr>
      <vt:lpstr>Underlying Event Subtraction</vt:lpstr>
      <vt:lpstr>Underlying Event – Flow </vt:lpstr>
      <vt:lpstr>Improved Background Subtraction</vt:lpstr>
      <vt:lpstr>Jet Modification: I_AA (p_T)</vt:lpstr>
      <vt:lpstr>Jet Modification: I_AA (p_T)</vt:lpstr>
      <vt:lpstr>π^0-Hadron Correlations - I_AA (p_T )</vt:lpstr>
      <vt:lpstr>π^0-Hadron Correlations - I_AA (p_T )</vt:lpstr>
      <vt:lpstr>Jet Structure Modification: Δ_AA vs. Δϕ</vt:lpstr>
      <vt:lpstr>Jet Structure Modification: Δ_AA vs. Δϕ</vt:lpstr>
      <vt:lpstr>Jet Structure Modification: Δ_AA vs. Δϕ</vt:lpstr>
      <vt:lpstr>Jet Structure Modification: Δ_AA vs. Δϕ</vt:lpstr>
      <vt:lpstr>Model Comparisons</vt:lpstr>
      <vt:lpstr>The Importance of Medium Response </vt:lpstr>
      <vt:lpstr>Turning 180°: The Diffusion Wake</vt:lpstr>
      <vt:lpstr>Future PHENIX Results </vt:lpstr>
      <vt:lpstr>Summary and Conclusion</vt:lpstr>
      <vt:lpstr>Thank You! Questions?</vt:lpstr>
      <vt:lpstr>Back-Up</vt:lpstr>
      <vt:lpstr>Future Jet-Medium Studies at RHIC</vt:lpstr>
      <vt:lpstr>Flow Subtraction – Acoustic Scaling </vt:lpstr>
      <vt:lpstr>Flow Subtraction – Acoustic Scaling </vt:lpstr>
      <vt:lpstr>Jets in Heavy Ion Collisions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Anthony M Hodges</dc:creator>
  <cp:lastModifiedBy>Anthony M Hodges</cp:lastModifiedBy>
  <cp:revision>27</cp:revision>
  <dcterms:created xsi:type="dcterms:W3CDTF">2024-12-19T20:30:42Z</dcterms:created>
  <dcterms:modified xsi:type="dcterms:W3CDTF">2025-01-08T06:40:46Z</dcterms:modified>
</cp:coreProperties>
</file>