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56" r:id="rId3"/>
    <p:sldId id="27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8" autoAdjust="0"/>
    <p:restoredTop sz="94660"/>
  </p:normalViewPr>
  <p:slideViewPr>
    <p:cSldViewPr snapToGrid="0">
      <p:cViewPr>
        <p:scale>
          <a:sx n="57" d="100"/>
          <a:sy n="57" d="100"/>
        </p:scale>
        <p:origin x="22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4T11:15:38.82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E0004-6B82-4019-992A-F39AB3494096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0EF4C-D07F-48E6-A752-84B85A9F9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08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2972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79033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1721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5118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44094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22274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8160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63172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53564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1346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535C7-6023-6C34-42F7-6F7048D18D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D76C65-B2B0-15DB-EB79-CA93D0BFB0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06AF9-285D-D637-70FF-416E5215F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E9311-E943-9799-FBB8-0D8D56D30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339C3-4BDC-779E-5817-0C6F3139A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79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74BE5-AAA6-EBF9-0C7A-465D1CB6D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7FE946-0FC7-A1B1-C22E-4FE1DBDA3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F5E23B-22FA-6E7D-7702-C90E8052C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F77A1-AA71-593D-296F-6055DC0F9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F7310-4912-ED5E-48C4-660844BCC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291615-DD8E-5DD0-5296-91E8ECB7BD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0B6555-83B1-5249-C8B4-DEAD441806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DE570-9981-3EC2-1974-0B6D75825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174D4-0A1C-A6BC-9E43-6133D8651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5889B-49FB-D2BB-FC3C-9E5FF962D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99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0"/>
          <p:cNvSpPr>
            <a:spLocks noGrp="1"/>
          </p:cNvSpPr>
          <p:nvPr>
            <p:ph type="pic" idx="2"/>
          </p:nvPr>
        </p:nvSpPr>
        <p:spPr>
          <a:xfrm>
            <a:off x="1798757" y="1857936"/>
            <a:ext cx="1512000" cy="1512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2" name="Google Shape;32;p10"/>
          <p:cNvSpPr>
            <a:spLocks noGrp="1"/>
          </p:cNvSpPr>
          <p:nvPr>
            <p:ph type="pic" idx="3"/>
          </p:nvPr>
        </p:nvSpPr>
        <p:spPr>
          <a:xfrm>
            <a:off x="4280482" y="1857936"/>
            <a:ext cx="1512000" cy="1512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3" name="Google Shape;33;p10"/>
          <p:cNvSpPr>
            <a:spLocks noGrp="1"/>
          </p:cNvSpPr>
          <p:nvPr>
            <p:ph type="pic" idx="4"/>
          </p:nvPr>
        </p:nvSpPr>
        <p:spPr>
          <a:xfrm>
            <a:off x="6766083" y="1867172"/>
            <a:ext cx="1512000" cy="1512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4" name="Google Shape;34;p10"/>
          <p:cNvSpPr>
            <a:spLocks noGrp="1"/>
          </p:cNvSpPr>
          <p:nvPr>
            <p:ph type="pic" idx="5"/>
          </p:nvPr>
        </p:nvSpPr>
        <p:spPr>
          <a:xfrm>
            <a:off x="9217054" y="1867172"/>
            <a:ext cx="1512000" cy="1512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2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53EAF-FD01-F327-03D3-60FB0B14D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ADDB3-BC1C-12B3-524D-20CC23406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071BB-8151-F12E-4910-5166A20D0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06132-02AC-C91E-6484-BAA20FD53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876C1-04AA-E76D-A14B-CF761C13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1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644B4-7C2B-D96A-CB76-DC3BBCA4E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9BB221-2867-F962-8755-C1F1A8524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2F4FC-A11F-F651-7625-66772A09A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9F566-38AA-B54D-721A-8E310531C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C7AAE-0C6B-3C6B-2C22-D82E6D1C6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30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97BF8-2BBB-7AA6-6216-BADBAA6A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C1BEF-C2DF-EA80-D93A-4BAC9CC862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A79AF-9F96-8F9A-B14F-8CD426BEB2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52FA14-3341-E0DD-F436-EBAEB3DBB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B9D32C-426E-7F7E-40E1-4C74611CA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A00D8A-C601-82D7-E8AF-B9BCB505D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2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E2B1B-4FBA-D2DB-F7CF-9BA4EBB03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06E912-05D9-26FE-40CF-B33EE1017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E7872A-370C-618A-305E-B656EF5B2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DE28FE-DD67-1CC1-95F4-4701BB0A9B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C85BAA-BCA3-C7E1-6D55-700FD182A0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51B608-37BA-9890-1ABB-39EFC29AF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F2B14F-9D78-D532-5B23-8B8740143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C7B025-D588-6FC8-E2CE-E20F88974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3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8473A-B0D6-F522-6774-73246CF39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001CB-90D3-F621-19FE-E9A32F9E7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77F4C2-F8E2-1D8B-13DD-5B300CAFC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743658-A9DA-CCDB-0DE1-916D21AAA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4B7B9B-A02C-772C-86DF-84F111466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8917D6-80A7-A8A0-0640-A8AD9870C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0855EE-1A31-110D-FCA3-3F856303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998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9985-8C41-F44A-C2EE-BB00A7336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7E7EAA-1330-0AFB-C7B7-B3C776A07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5F1345-A5B9-339A-60A9-C668CBDD8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9AA5C3-EAFC-73CC-1B78-6F68668D3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28D338-4E49-8303-56C4-EA29DBC10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29CFD-F0FC-D5BA-D6EF-FD95951B7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04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CEEFB-59AF-C793-7797-FEAB2FC5A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6BC74-D156-24B8-4C47-884ABE1F68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1B622-20B3-9E0A-A0C3-965CA3AB4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26C04A-5D43-E856-0F12-556FAEAAF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6AF31-A828-1623-87C8-E0037EDCF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41194-7BFE-2E90-817C-2098D4AF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73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FE51ED-ABDE-220F-AF7D-1F6FDF854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072C3-0C62-37AF-60FE-0C9C77331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380F0-1028-814B-8C44-59441A4FC4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0E9C29-B03A-167F-0A2F-F8F430AD22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ED1E3-EFBD-1945-DA8F-42976739A5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amande2@illinois.ed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82;p4" descr=" ">
            <a:extLst>
              <a:ext uri="{FF2B5EF4-FFF2-40B4-BE49-F238E27FC236}">
                <a16:creationId xmlns:a16="http://schemas.microsoft.com/office/drawing/2014/main" id="{035EDE9B-3462-E463-E082-6C8C766B23A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9665"/>
            <a:ext cx="10515600" cy="1556997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solidFill>
                  <a:srgbClr val="FFC000"/>
                </a:solidFill>
              </a:rPr>
              <a:t>Statistics of Axion Wind Detection with Superfluid Helium-3 </a:t>
            </a:r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D2FA0C07-1F1F-601F-3835-FB1C2D4F3A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5442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>
                <a:solidFill>
                  <a:schemeClr val="bg1"/>
                </a:solidFill>
              </a:rPr>
              <a:t>J. Foster, C. Gao, Y. Kahn, </a:t>
            </a:r>
            <a:r>
              <a:rPr lang="en-US" sz="3600" u="sng" dirty="0">
                <a:solidFill>
                  <a:schemeClr val="bg1"/>
                </a:solidFill>
              </a:rPr>
              <a:t>A. Mande</a:t>
            </a:r>
          </a:p>
          <a:p>
            <a:pPr marL="0" indent="0" algn="ctr">
              <a:buNone/>
            </a:pPr>
            <a:endParaRPr lang="en-US" sz="3600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PIKIMO, University of Illinois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4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May, 2024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  <a:hlinkClick r:id="rId4"/>
              </a:rPr>
              <a:t>aamande2@illinois.edu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rgbClr val="FFC000"/>
                </a:solidFill>
              </a:rPr>
              <a:t>Measurement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861865"/>
            <a:ext cx="11370070" cy="62319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the signal we seek lies only in the domain wall and hence in frequency measurements, we aim for a measurement scheme that is as insensitive as possible to amplitude noise but maximally sensitive to frequency shift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Quantum metrology achieves this using adaptive optimal control, with single qubit errors scaling as 1/T</a:t>
            </a:r>
            <a:r>
              <a:rPr lang="en-US" sz="3200" baseline="30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upto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qubit coherence 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endParaRPr lang="en-US" sz="3200" baseline="-250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frequency error scaling of ~ (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sz="3200" baseline="-25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200" baseline="30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3200" baseline="30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-1/2 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been demonstrated experimentally T</a:t>
            </a:r>
            <a:r>
              <a:rPr lang="en-US" sz="3200" baseline="30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Instead of using SQUIDs as magnetometers, we imagine coupling the SQUID to N 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transmon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qubits and instead readout qubit states at intervals 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55D515B3-4563-6F1A-DCE3-D9099A49FA6B}"/>
              </a:ext>
            </a:extLst>
          </p:cNvPr>
          <p:cNvSpPr txBox="1">
            <a:spLocks/>
          </p:cNvSpPr>
          <p:nvPr/>
        </p:nvSpPr>
        <p:spPr>
          <a:xfrm>
            <a:off x="480060" y="1203392"/>
            <a:ext cx="11370070" cy="5996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02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4934"/>
            <a:ext cx="10515600" cy="9426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Projected Sensitivities!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55D515B3-4563-6F1A-DCE3-D9099A49FA6B}"/>
              </a:ext>
            </a:extLst>
          </p:cNvPr>
          <p:cNvSpPr txBox="1">
            <a:spLocks/>
          </p:cNvSpPr>
          <p:nvPr/>
        </p:nvSpPr>
        <p:spPr>
          <a:xfrm>
            <a:off x="480060" y="1203392"/>
            <a:ext cx="11370070" cy="5996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B6FD270-C51D-B364-50C9-69DFD4843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331" y="858858"/>
            <a:ext cx="8367337" cy="449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A78E203-4280-E341-0A9E-CE26B8E43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1545" y="1594715"/>
            <a:ext cx="10051473" cy="7065712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Projected 95th percentile upper limits on </a:t>
            </a:r>
            <a:r>
              <a:rPr lang="en-US" sz="1600" dirty="0" err="1">
                <a:solidFill>
                  <a:schemeClr val="bg1"/>
                </a:solidFill>
              </a:rPr>
              <a:t>gaN</a:t>
            </a:r>
            <a:r>
              <a:rPr lang="en-US" sz="1600" dirty="0">
                <a:solidFill>
                  <a:schemeClr val="bg1"/>
                </a:solidFill>
              </a:rPr>
              <a:t> N for three benchmark scenarios  which vary the total collection time, relaxation time, and system volume. In all scenarios, we fix z0(t0) = h = 10 cm and α = 1 cm</a:t>
            </a:r>
            <a:r>
              <a:rPr lang="en-US" sz="1600" baseline="30000" dirty="0">
                <a:solidFill>
                  <a:schemeClr val="bg1"/>
                </a:solidFill>
              </a:rPr>
              <a:t>-1</a:t>
            </a:r>
            <a:r>
              <a:rPr lang="en-US" sz="1600" dirty="0">
                <a:solidFill>
                  <a:schemeClr val="bg1"/>
                </a:solidFill>
              </a:rPr>
              <a:t>. In solid lines, we assume a measurement precision provided by N = 100 qubits, each with a coherence time of 1 </a:t>
            </a:r>
            <a:r>
              <a:rPr lang="en-US" sz="1600" dirty="0" err="1">
                <a:solidFill>
                  <a:schemeClr val="bg1"/>
                </a:solidFill>
              </a:rPr>
              <a:t>ms</a:t>
            </a:r>
            <a:r>
              <a:rPr lang="en-US" sz="1600" dirty="0">
                <a:solidFill>
                  <a:schemeClr val="bg1"/>
                </a:solidFill>
              </a:rPr>
              <a:t>, while in dashed lines, we assume only </a:t>
            </a:r>
            <a:r>
              <a:rPr lang="en-US" sz="1600" dirty="0" err="1">
                <a:solidFill>
                  <a:schemeClr val="bg1"/>
                </a:solidFill>
              </a:rPr>
              <a:t>T</a:t>
            </a:r>
            <a:r>
              <a:rPr lang="en-US" sz="1600" baseline="-25000" dirty="0" err="1">
                <a:solidFill>
                  <a:schemeClr val="bg1"/>
                </a:solidFill>
              </a:rPr>
              <a:t>q</a:t>
            </a:r>
            <a:r>
              <a:rPr lang="en-US" sz="1600" dirty="0">
                <a:solidFill>
                  <a:schemeClr val="bg1"/>
                </a:solidFill>
              </a:rPr>
              <a:t> = 0.1 </a:t>
            </a:r>
            <a:r>
              <a:rPr lang="en-US" sz="1600" dirty="0" err="1">
                <a:solidFill>
                  <a:schemeClr val="bg1"/>
                </a:solidFill>
              </a:rPr>
              <a:t>ms.</a:t>
            </a:r>
            <a:r>
              <a:rPr lang="en-US" sz="1600" dirty="0">
                <a:solidFill>
                  <a:schemeClr val="bg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85029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4934"/>
            <a:ext cx="10515600" cy="9426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Summary Conclusion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55D515B3-4563-6F1A-DCE3-D9099A49FA6B}"/>
              </a:ext>
            </a:extLst>
          </p:cNvPr>
          <p:cNvSpPr txBox="1">
            <a:spLocks/>
          </p:cNvSpPr>
          <p:nvPr/>
        </p:nvSpPr>
        <p:spPr>
          <a:xfrm>
            <a:off x="480060" y="1203392"/>
            <a:ext cx="11370070" cy="5996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F30A26-0151-C506-EACF-F6E88D66E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224" y="797748"/>
            <a:ext cx="11031716" cy="5379215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We conduct a full statistical treatment of the HPD in presence of an axion 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Results are validated through simulations of the stochastic background of the HPD system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We also optimize sensitivity with respect to B-field gradient and Earth’s velocity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An HPD setup possibly has sensitivities competitive with </a:t>
            </a:r>
            <a:r>
              <a:rPr lang="en-US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CASPEr</a:t>
            </a: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-Wind for the same data taking time</a:t>
            </a: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691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ADF9C-6030-4FDE-33A9-F4E08DA46B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C45F40-4A69-3DDC-059B-CEE2EDA79E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Star Wars Intro Generator_ Free Online Tool - Google Chrome 2024-05-04 05-00-25">
            <a:hlinkClick r:id="" action="ppaction://media"/>
            <a:extLst>
              <a:ext uri="{FF2B5EF4-FFF2-40B4-BE49-F238E27FC236}">
                <a16:creationId xmlns:a16="http://schemas.microsoft.com/office/drawing/2014/main" id="{7440F975-4886-75A0-0149-16898268B11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71905" y="-80870"/>
            <a:ext cx="12362517" cy="825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17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 mute="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82;p4" descr=" ">
            <a:extLst>
              <a:ext uri="{FF2B5EF4-FFF2-40B4-BE49-F238E27FC236}">
                <a16:creationId xmlns:a16="http://schemas.microsoft.com/office/drawing/2014/main" id="{035EDE9B-3462-E463-E082-6C8C766B23A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Axion Field Statistics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462" y="728088"/>
            <a:ext cx="9170716" cy="51857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Gradient of the axion field is simply a plane wave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~ Uniform [0, 2</a:t>
            </a: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~  Rayleigh-distributed [0, ∞)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Hence, it is a gaussian process</a:t>
            </a:r>
            <a:b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characterized by two-point</a:t>
            </a:r>
            <a:b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correlator: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FFC000"/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FFC000"/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FFC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D025698-E1BC-8CB7-7C8A-DC70160A11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868" y="1336998"/>
            <a:ext cx="8630920" cy="44059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B27EF54-7495-CAA2-92FA-263FFA41EDA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279"/>
          <a:stretch/>
        </p:blipFill>
        <p:spPr>
          <a:xfrm>
            <a:off x="5641614" y="6045131"/>
            <a:ext cx="6437842" cy="51988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2D01F5F-1607-77F1-8A90-7F58389A3B2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299" t="-3391" r="4083" b="35964"/>
          <a:stretch/>
        </p:blipFill>
        <p:spPr>
          <a:xfrm>
            <a:off x="6540217" y="2040890"/>
            <a:ext cx="5103143" cy="374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85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HPD of Superfluid He-3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991170"/>
            <a:ext cx="10873740" cy="51857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HPD phase of He-3 can be thought of as a BEC of spin-1 magnons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Stochastic and quantum mechanical internal dynamics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Largely characterized by an effective description using </a:t>
            </a:r>
            <a:r>
              <a:rPr lang="en-US" sz="3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Bloch equations</a:t>
            </a: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Transverse and longitudinal magnetizations are locked together at the Leggett angle β0 = 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arccos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(−1/4) ≈ 104◦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EE258B-3AB6-779F-DF01-3BFDF2D44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2864" y="5028070"/>
            <a:ext cx="5906271" cy="167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42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HPD of Superfluid He-3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861865"/>
            <a:ext cx="11370070" cy="51857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applied B-field with gradient creates a </a:t>
            </a:r>
            <a:r>
              <a:rPr lang="en-US" sz="3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domain wall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separating 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precessing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stationary spins at position </a:t>
            </a:r>
            <a:r>
              <a:rPr lang="en-US" sz="3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stochastic magnon loss, domain wall moves </a:t>
            </a:r>
            <a:r>
              <a:rPr lang="en-US" sz="3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Frequency of precession </a:t>
            </a: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 = </a:t>
            </a: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. B(z(t))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621B92-7746-60BA-918D-C910DC06F0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24"/>
          <a:stretch/>
        </p:blipFill>
        <p:spPr>
          <a:xfrm>
            <a:off x="3143010" y="3331824"/>
            <a:ext cx="5905980" cy="338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3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How does presence of axions affect the system?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861865"/>
            <a:ext cx="11370070" cy="51857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Expand the position and precession angle perturbatively around equilibrium values: z(t) = z</a:t>
            </a:r>
            <a:r>
              <a:rPr lang="en-US" sz="3200" baseline="-25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 (1 + z</a:t>
            </a:r>
            <a:r>
              <a:rPr lang="en-US" sz="3200" baseline="-25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(t)) and </a:t>
            </a: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 = </a:t>
            </a: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US" sz="3200" baseline="-25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 + </a:t>
            </a: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US" sz="3200" baseline="-25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2CCAED-165D-1552-F4E8-5CA4C6D1A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810" y="2129268"/>
            <a:ext cx="3874235" cy="14844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089BFD-CF45-3BEF-D79D-26E5685997B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915"/>
          <a:stretch/>
        </p:blipFill>
        <p:spPr>
          <a:xfrm>
            <a:off x="702083" y="2129268"/>
            <a:ext cx="6012747" cy="20291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246366-E955-DA1A-C916-6F85CFA1044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555"/>
          <a:stretch/>
        </p:blipFill>
        <p:spPr>
          <a:xfrm>
            <a:off x="2737831" y="4619334"/>
            <a:ext cx="6012747" cy="17298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B80C43F-40E2-520F-0644-F254AA4A92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2810" y="3551176"/>
            <a:ext cx="3874235" cy="60377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A80AAC03-92C8-E461-DEF0-8833B0BF7088}"/>
                  </a:ext>
                </a:extLst>
              </p14:cNvPr>
              <p14:cNvContentPartPr/>
              <p14:nvPr/>
            </p14:nvContentPartPr>
            <p14:xfrm>
              <a:off x="7305628" y="3103164"/>
              <a:ext cx="360" cy="36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A80AAC03-92C8-E461-DEF0-8833B0BF708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287628" y="3085524"/>
                <a:ext cx="36000" cy="3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4574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Dynamics near resonance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861866"/>
            <a:ext cx="11370070" cy="380845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3200" baseline="-25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 is a mean zero Gaussian – </a:t>
            </a:r>
            <a:r>
              <a:rPr lang="en-US" sz="3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do we detect it?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has a non-zero covariance!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981D77-4C93-CD0B-5505-54C08AA5BF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260" y="2962029"/>
            <a:ext cx="10109236" cy="14579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FE1E6B-1310-ECEC-F99D-0C9F10EB36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638" y="2160289"/>
            <a:ext cx="11368270" cy="350431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DBCBD8-08C7-D168-C879-E086D515A4B5}"/>
              </a:ext>
            </a:extLst>
          </p:cNvPr>
          <p:cNvSpPr txBox="1"/>
          <p:nvPr/>
        </p:nvSpPr>
        <p:spPr>
          <a:xfrm>
            <a:off x="255638" y="5781368"/>
            <a:ext cx="11368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(Left) The time-dependent covariance of the axion-induced domain wall shift. The behavior is approximately that of a step function modulated by beat frequency oscillations. (Right) Five realizations of the axion-induced domain wall shift drawn from the multivariate Gaussian distribution</a:t>
            </a:r>
          </a:p>
        </p:txBody>
      </p:sp>
    </p:spTree>
    <p:extLst>
      <p:ext uri="{BB962C8B-B14F-4D97-AF65-F5344CB8AC3E}">
        <p14:creationId xmlns:p14="http://schemas.microsoft.com/office/powerpoint/2010/main" val="99372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Stochastic domain wall motion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861865"/>
            <a:ext cx="11370070" cy="51857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55D515B3-4563-6F1A-DCE3-D9099A49FA6B}"/>
              </a:ext>
            </a:extLst>
          </p:cNvPr>
          <p:cNvSpPr txBox="1">
            <a:spLocks/>
          </p:cNvSpPr>
          <p:nvPr/>
        </p:nvSpPr>
        <p:spPr>
          <a:xfrm>
            <a:off x="480060" y="861865"/>
            <a:ext cx="11370070" cy="5996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Domain wall loss is governed by a stochastic differential equation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must validate that stochasticity of magnon loss has no significant effect on HPD dynamics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(Left) Domain wall position relative to the expected equilibrium DW position plotted for a single realization of SDE evolution with and without the axion. (Right) Comparison of axion-induced shift computed with SDE evolution and linear deterministic equations, demonstrating striking resemblance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6C281FA-4170-A77D-9162-A845895866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8" t="45354" r="278" b="-45354"/>
          <a:stretch/>
        </p:blipFill>
        <p:spPr bwMode="auto">
          <a:xfrm>
            <a:off x="6863508" y="2828802"/>
            <a:ext cx="5224777" cy="389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73A1D7DF-05F4-7466-9DF4-BD39AB81B9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69"/>
          <a:stretch/>
        </p:blipFill>
        <p:spPr bwMode="auto">
          <a:xfrm>
            <a:off x="294664" y="2828801"/>
            <a:ext cx="6388709" cy="213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93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Stochastic domain wall motion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861865"/>
            <a:ext cx="11370070" cy="51857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55D515B3-4563-6F1A-DCE3-D9099A49FA6B}"/>
              </a:ext>
            </a:extLst>
          </p:cNvPr>
          <p:cNvSpPr txBox="1">
            <a:spLocks/>
          </p:cNvSpPr>
          <p:nvPr/>
        </p:nvSpPr>
        <p:spPr>
          <a:xfrm>
            <a:off x="480060" y="1203392"/>
            <a:ext cx="11370070" cy="59961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(Left) Covariance matrix of axion-induced domain wall shift  averaged from 512 realizations of the SDE. (Right) Difference between covariance calculated using SDE vs linear ODE. Good agreement is demonstrated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9D4C27-4939-16B4-C862-D363CAAFEF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692" y="861865"/>
            <a:ext cx="10164559" cy="479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45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665</Words>
  <Application>Microsoft Office PowerPoint</Application>
  <PresentationFormat>Widescreen</PresentationFormat>
  <Paragraphs>169</Paragraphs>
  <Slides>12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Montserrat</vt:lpstr>
      <vt:lpstr>Office Theme</vt:lpstr>
      <vt:lpstr>Statistics of Axion Wind Detection with Superfluid Helium-3 </vt:lpstr>
      <vt:lpstr>PowerPoint Presentation</vt:lpstr>
      <vt:lpstr>Axion Field Statistics</vt:lpstr>
      <vt:lpstr>HPD of Superfluid He-3</vt:lpstr>
      <vt:lpstr>HPD of Superfluid He-3</vt:lpstr>
      <vt:lpstr>How does presence of axions affect the system?</vt:lpstr>
      <vt:lpstr>Dynamics near resonance</vt:lpstr>
      <vt:lpstr>Stochastic domain wall motion</vt:lpstr>
      <vt:lpstr>Stochastic domain wall motion</vt:lpstr>
      <vt:lpstr>Measurement</vt:lpstr>
      <vt:lpstr>Projected Sensitivities!</vt:lpstr>
      <vt:lpstr>Summary 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 of Axion Wind Detection with Superfluid Helium-3 </dc:title>
  <dc:creator>aarav mande</dc:creator>
  <cp:lastModifiedBy>aarav mande</cp:lastModifiedBy>
  <cp:revision>1</cp:revision>
  <dcterms:created xsi:type="dcterms:W3CDTF">2024-05-04T08:21:52Z</dcterms:created>
  <dcterms:modified xsi:type="dcterms:W3CDTF">2024-05-04T14:24:34Z</dcterms:modified>
</cp:coreProperties>
</file>