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8" r:id="rId3"/>
    <p:sldMasterId id="2147483690" r:id="rId4"/>
  </p:sldMasterIdLst>
  <p:notesMasterIdLst>
    <p:notesMasterId r:id="rId26"/>
  </p:notesMasterIdLst>
  <p:sldIdLst>
    <p:sldId id="259" r:id="rId5"/>
    <p:sldId id="324" r:id="rId6"/>
    <p:sldId id="385" r:id="rId7"/>
    <p:sldId id="334" r:id="rId8"/>
    <p:sldId id="410" r:id="rId9"/>
    <p:sldId id="268" r:id="rId10"/>
    <p:sldId id="413" r:id="rId11"/>
    <p:sldId id="411" r:id="rId12"/>
    <p:sldId id="414" r:id="rId13"/>
    <p:sldId id="416" r:id="rId14"/>
    <p:sldId id="412" r:id="rId15"/>
    <p:sldId id="418" r:id="rId16"/>
    <p:sldId id="420" r:id="rId17"/>
    <p:sldId id="419" r:id="rId18"/>
    <p:sldId id="421" r:id="rId19"/>
    <p:sldId id="423" r:id="rId20"/>
    <p:sldId id="417" r:id="rId21"/>
    <p:sldId id="257" r:id="rId22"/>
    <p:sldId id="422" r:id="rId23"/>
    <p:sldId id="256" r:id="rId24"/>
    <p:sldId id="41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2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CDD26-43EA-4FF4-AE92-D0756EBC041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1DB7F-E59C-48BA-AF73-2DF87C4F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58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ffectLst/>
                <a:latin typeface="Arial" panose="020B0604020202020204" pitchFamily="34" charset="0"/>
              </a:rPr>
              <a:t>R-</a:t>
            </a:r>
            <a:r>
              <a:rPr lang="en-US" dirty="0" err="1">
                <a:effectLst/>
                <a:latin typeface="Arial" panose="020B0604020202020204" pitchFamily="34" charset="0"/>
              </a:rPr>
              <a:t>symm</a:t>
            </a:r>
            <a:r>
              <a:rPr lang="en-US" dirty="0">
                <a:effectLst/>
                <a:latin typeface="Arial" panose="020B0604020202020204" pitchFamily="34" charset="0"/>
              </a:rPr>
              <a:t> generates flat-direction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5F7B20-BFC4-4A3C-80DC-03E8F0DB83B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3628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8654B-148C-ABD2-452D-EDBEA60BD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E75FD4-B91F-3483-E529-29A0F0D4D2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A195A-CD4E-4BBE-8353-BC5879B4D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5B232-EF55-637C-218C-49E9BF608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F041A-7C50-B495-11BE-6517EE4CD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6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1FB21-DD04-64B3-BB88-9E515EF8A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4E7638-44A3-A8F9-D88C-89B9A2BFF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CB099-B2F9-62A7-D7E5-30E4B5942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C3C62-C94E-FFAE-991F-F11732FFF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0D2F91-1EAA-5F63-B183-C228707DF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7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A9FAC2-171E-D204-E089-CBE3168633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0CC483-1BE1-50B4-5131-45872245AC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4026C-41D4-54F4-A1F2-067322D35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E05DF-F7B4-CD5E-8136-13462B04C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62424-EA2C-AE9A-CAF3-7292D9ED2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74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5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20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55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24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55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904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758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7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D6A60-9641-F214-19D7-59B5A85A2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4B343-C6B2-7A2A-0331-C8DBCF581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B371A-FDF8-3108-E95D-6B903C473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84F49-AAAA-E628-20E8-FC091C92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35339-C301-E808-A64A-556BCB1F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293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252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515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6717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777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507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948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142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866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118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ABC70-E3FD-AEA5-BD6F-CF9431198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66979-32E8-D1F7-7005-DA51E1048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293AA-4F5E-EC27-C58F-86F29BA92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2BF85-C6EA-735E-436C-4446C661E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9D938-49CD-02A6-1A7D-81D364E22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66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715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08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87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708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308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112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97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1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166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03AD-EFD7-4E25-8AD5-EC5BD57DCCC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B2AF6-219D-4FE8-BFB3-23BEF2181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17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9CD5A-BAA9-DAB4-7809-144EE0D98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16F4A-E943-43BA-3304-CC08280BA0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9AA800-D765-214B-89B6-307E6BD16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0106B2-A725-342D-33D4-A9FF4539A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1FA44D-3745-6E51-9806-3C0AC4294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EE5082-772D-178C-2C83-D18850383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9840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80CC5-8750-299B-325B-C08BBFB73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09FD0A-93E4-2671-E8E6-56FCC92F6D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53472-2EAE-6653-BD3D-A9FBD3275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6BD64-70D3-79CD-9AC3-AADF18F9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2A844-50FA-216C-16A3-C8C7EEEB6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585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7750B-5D06-9F7B-38E6-9CCE10049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A7EB3-74EB-85DD-323B-58C9D63EC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64624-5CB7-A5F8-B154-9406710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9F53C-F7A6-30AB-F5AD-AB43229C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71ED5-E199-F1DF-81FB-D85E5AD2D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786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9637C-05DA-63F2-D0B2-1B00F4D9E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94BF1-4EB4-6202-6283-686E2D4ED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9D0D9-0C4B-FBEA-9409-9115102B1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1167C-D226-8D72-24AF-E92D24086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FBC8C-B353-14A3-69A1-A9AED9446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9895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1CFE4-A964-983C-AD1D-F837FDEF0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4D904-2717-3E97-4563-A678D68F7C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CDAC78-4C83-C54D-859E-C30A2B3EA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8CCA4B-18F3-C7E2-26C4-7CDA88E4E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E3C69A-D2DF-96E6-ECEA-A77C6DD62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3ED1AA-B1DF-B74B-938E-D88C274AE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4740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FCBB2-185F-96E7-EF0A-DB0D85516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42AF9-6B0C-4583-F7C8-054E2DF03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23F126-652C-76EE-B3B3-61D07743D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8F5DE7-9D7A-3C5D-B34E-00E1B4DB28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236F90-CDF6-9BB9-9761-D9A34D1F0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0948FE-221C-8832-7509-C8BCD960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0D0BB9-8AB9-C2D3-B9AD-A71170389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670A9B-A383-1E3C-7566-2B66286C1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871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13AAB-312F-EAA0-BC16-FF62E15DB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BB15B-CDA5-4930-B513-599F5F6DE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A37E69-9E98-61E5-DFBD-AA6E76D8D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6D8C01-D322-AF5F-1EC8-25E1DA30F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855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A82C00-10CD-82FD-7F5E-DEE33B0A2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24E27B-FB0C-9259-F40A-A3D66E9DC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8DF1E-AB5B-5591-B7D3-DF9D05624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668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41A83-F830-826C-83AA-F96FC25E9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0CFEF-79CD-40E1-2E57-61BADBA0C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D97D6-5E52-13D7-5D4F-2EB09513E9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2DD33-D50E-402D-21DA-9F72B9940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CC8129-8CD8-587E-3BAE-081F00D74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BEAE07-DAE7-DF01-85B3-ED696869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75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D672B-22D4-05C4-88F1-6DD94AC73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2B3159-2555-D3D0-AC85-F15A4B9FE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15DCB-C729-3E6C-7900-FFB216FEE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048AA-3CDA-3378-4061-7AE4B6BAF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2BFFA5-0F20-C891-B2B1-CDD2B8B34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E13C7A-C9DB-44A3-CBAB-2BCCF5100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439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F0CFB-8B32-5E7C-BDB1-039F599A0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FF494-4E58-9AF2-DC69-14B84059C1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369557-8A78-3373-3D23-22EE0F592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7DD4D-78DA-8B28-CB2B-815B858A3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2CEDC-A911-359F-221B-E986B399D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14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51610-CE85-EDB6-9BC6-A5B6E0D14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EAAEA-FB18-017B-58B9-7A185E649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0CEB7-AEEC-C411-99B8-C7DA352C5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D6525F-3694-6DA5-EC39-551A18275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9D977A-E6B7-B297-CEAF-762A6C61A1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B8EFB9-A556-AF52-8FB4-C70862034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5DDFD-EA9A-3EF6-2954-F5559AC9E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875AB0-493B-01CD-F410-32F2815E3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3183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AEA8AD-1BAB-8407-0318-68FA96B629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8F2848-7AF1-77C8-0FA8-90A316A8B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9A60CA-9A22-E41C-50A2-A776A061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29C03-61BF-BE5A-D497-5F9FECB2A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148F6-85FC-7733-EA04-B99020250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96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130FF-1879-C27A-BE98-234AE3EB0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D16CF1-0DDA-1165-D9A8-8A0BF658A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B52EF7-BC1D-4BAB-0B64-4031A0464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E38EF0-DE5D-39BC-38C1-D47E1170C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69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FFE03B-E736-06E0-9555-1C1608F51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819848-0D9F-AF7C-38B6-1B992B094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C90A2-C47F-5205-07E8-A377F0948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9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65921-6BC6-ED67-9FA4-AE2D6440D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3F5AE-A789-ACDB-F43D-7C9030421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36334-F302-0A4A-CE9A-99B4A5D3E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1BE5CF-3F7B-D209-E694-E2FCF30A5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7AF90A-B019-05E7-72C5-B2592E686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A93D4A-6932-39BE-84A0-22C7FC3A9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2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E5B39-0FAC-7708-3A69-CDB68A061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A83A8B-CF0C-7AA8-A0AB-133CBED26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90972-5420-82A8-DF06-7A73B4916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F346E-0956-44DC-1334-62FCD84C0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A5862-D2DA-AF36-828E-91A03806B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1A3975-3769-DA84-0A80-EC0678CA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34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F4F2F3-796C-665E-FA94-0B2414C71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1B14A-B163-7A5E-AAB8-AD677CB94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704D8-EA02-0B61-80C9-6495FE5E60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26EE71-0238-49BE-A5F2-9BB2B5CD74C5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24625-570E-CDEE-A25D-0B951444A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44606-CBB2-0D08-6D1E-57A93FCF8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626D39-02C1-47D5-9099-5EA74948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6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04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3BEFCB6-B1B9-4AB1-9E03-F86129B95D8B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7E0CEFE-E92B-4432-BFF7-6DDBF8C5B1F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56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1773BA-5661-6B25-A2FF-2EE572AEB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15C363-C0A5-B89C-6C39-236F4A285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73134-4ED0-1187-C335-96A44E358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AA337-B53E-4102-AF49-57A2585264D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31E6A-EF7A-7FDE-0628-E65ABFDA7B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B137A-C37F-5987-0DF6-817E52EEF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4891A-6AD3-4A9E-B6E7-7FABD669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5FD7F-DD11-4206-8EAB-EFA962684E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664" y="1391604"/>
            <a:ext cx="10197100" cy="71425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Large Blue</a:t>
            </a:r>
            <a:r>
              <a:rPr lang="en-US" sz="3200" b="1" kern="1200" dirty="0">
                <a:solidFill>
                  <a:srgbClr val="0070C0"/>
                </a:solidFill>
                <a:effectLst/>
                <a:latin typeface="Adobe Devanagari" panose="02040503050201020203" pitchFamily="18" charset="0"/>
                <a:cs typeface="Adobe Devanagari" panose="02040503050201020203" pitchFamily="18" charset="0"/>
              </a:rPr>
              <a:t> </a:t>
            </a:r>
            <a:r>
              <a:rPr lang="en-US" sz="3200" b="1" dirty="0">
                <a:solidFill>
                  <a:srgbClr val="0070C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i</a:t>
            </a:r>
            <a:r>
              <a:rPr lang="en-US" sz="3200" b="1" kern="1200" dirty="0">
                <a:solidFill>
                  <a:srgbClr val="0070C0"/>
                </a:solidFill>
                <a:effectLst/>
                <a:latin typeface="Adobe Devanagari" panose="02040503050201020203" pitchFamily="18" charset="0"/>
                <a:cs typeface="Adobe Devanagari" panose="02040503050201020203" pitchFamily="18" charset="0"/>
              </a:rPr>
              <a:t>socurvature</a:t>
            </a:r>
            <a:br>
              <a:rPr lang="en-US" sz="3200" b="1" kern="1200" dirty="0">
                <a:solidFill>
                  <a:srgbClr val="0070C0"/>
                </a:solidFill>
                <a:effectLst/>
                <a:latin typeface="Adobe Devanagari" panose="02040503050201020203" pitchFamily="18" charset="0"/>
                <a:cs typeface="Adobe Devanagari" panose="02040503050201020203" pitchFamily="18" charset="0"/>
              </a:rPr>
            </a:br>
            <a:r>
              <a:rPr lang="en-US" sz="3200" b="1" kern="1200" dirty="0">
                <a:solidFill>
                  <a:srgbClr val="0070C0"/>
                </a:solidFill>
                <a:effectLst/>
                <a:latin typeface="Adobe Devanagari" panose="02040503050201020203" pitchFamily="18" charset="0"/>
                <a:cs typeface="Adobe Devanagari" panose="02040503050201020203" pitchFamily="18" charset="0"/>
              </a:rPr>
              <a:t> from a classical conformal limit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4613BA-2DCA-4E05-9D54-3CAEE712EAF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43526" y="4183394"/>
            <a:ext cx="2325690" cy="23256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BBF12C-E8CE-B6E8-3599-27274591A9C1}"/>
              </a:ext>
            </a:extLst>
          </p:cNvPr>
          <p:cNvSpPr txBox="1"/>
          <p:nvPr/>
        </p:nvSpPr>
        <p:spPr>
          <a:xfrm>
            <a:off x="2292263" y="2514732"/>
            <a:ext cx="754781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Tadepalli Sai Chaitanya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with Prof. Daniel Chung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CE087A-3C80-26CF-8B80-4D98433F3F46}"/>
              </a:ext>
            </a:extLst>
          </p:cNvPr>
          <p:cNvSpPr txBox="1"/>
          <p:nvPr/>
        </p:nvSpPr>
        <p:spPr>
          <a:xfrm>
            <a:off x="308997" y="6215884"/>
            <a:ext cx="1996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May 04, 2024</a:t>
            </a:r>
          </a:p>
        </p:txBody>
      </p:sp>
    </p:spTree>
    <p:extLst>
      <p:ext uri="{BB962C8B-B14F-4D97-AF65-F5344CB8AC3E}">
        <p14:creationId xmlns:p14="http://schemas.microsoft.com/office/powerpoint/2010/main" val="603780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36F7ABE0-645C-1F4D-B3FF-F3BDE40A5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45895" y="879560"/>
            <a:ext cx="7339262" cy="5978440"/>
          </a:xfrm>
          <a:prstGeom prst="rect">
            <a:avLst/>
          </a:pr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10090D5E-5F3E-7A6F-154C-D00A5D9B7262}"/>
              </a:ext>
            </a:extLst>
          </p:cNvPr>
          <p:cNvSpPr/>
          <p:nvPr/>
        </p:nvSpPr>
        <p:spPr>
          <a:xfrm rot="16414311">
            <a:off x="3703516" y="1446740"/>
            <a:ext cx="3219454" cy="3604970"/>
          </a:xfrm>
          <a:prstGeom prst="arc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DC29B6F-E699-1EAE-B339-A515FCE2059A}"/>
              </a:ext>
            </a:extLst>
          </p:cNvPr>
          <p:cNvSpPr/>
          <p:nvPr/>
        </p:nvSpPr>
        <p:spPr>
          <a:xfrm>
            <a:off x="5016456" y="1511497"/>
            <a:ext cx="280737" cy="2495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BAE279-9B09-0E11-D5E1-9265ACE5E3F0}"/>
              </a:ext>
            </a:extLst>
          </p:cNvPr>
          <p:cNvSpPr txBox="1"/>
          <p:nvPr/>
        </p:nvSpPr>
        <p:spPr>
          <a:xfrm rot="20752686">
            <a:off x="272553" y="295697"/>
            <a:ext cx="3580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Impart initial angular momentum, or, equivalently have a non-zero U(1)PQ charge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a.k.a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 rotating axion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011526-B829-7DD1-B732-71BE2E6A80AB}"/>
              </a:ext>
            </a:extLst>
          </p:cNvPr>
          <p:cNvSpPr txBox="1"/>
          <p:nvPr/>
        </p:nvSpPr>
        <p:spPr>
          <a:xfrm rot="21081811">
            <a:off x="5029460" y="5084893"/>
            <a:ext cx="10294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Generates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blue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 isocurvature spectrum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LaM Display" panose="020F0502020204030204" pitchFamily="2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AA8AEF-5786-60C6-6D0B-72AB3B25C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540" y="3902171"/>
            <a:ext cx="2419474" cy="825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C96BAE-24C1-9134-967A-747C19A05E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9298" y="2887245"/>
            <a:ext cx="1447874" cy="52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94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CF1B76-0DA0-1815-54E8-3A03A6775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057" y="113334"/>
            <a:ext cx="10515600" cy="999849"/>
          </a:xfrm>
        </p:spPr>
        <p:txBody>
          <a:bodyPr/>
          <a:lstStyle/>
          <a:p>
            <a:r>
              <a:rPr lang="en-US" dirty="0"/>
              <a:t>Classical background conformal solution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566E2A-7427-C223-5507-4BEB03963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45" y="1872734"/>
            <a:ext cx="12185727" cy="10957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A3D52B-79B2-88EA-5D24-DCEA8A049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905" y="1082664"/>
            <a:ext cx="1848925" cy="67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069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D4A04E-EF0D-FDD7-5210-44AA0204B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81" y="3979487"/>
            <a:ext cx="10975673" cy="1718941"/>
          </a:xfrm>
          <a:prstGeom prst="rect">
            <a:avLst/>
          </a:prstGeom>
        </p:spPr>
      </p:pic>
      <p:sp>
        <p:nvSpPr>
          <p:cNvPr id="18" name="Explosion: 14 Points 17">
            <a:extLst>
              <a:ext uri="{FF2B5EF4-FFF2-40B4-BE49-F238E27FC236}">
                <a16:creationId xmlns:a16="http://schemas.microsoft.com/office/drawing/2014/main" id="{916496F1-9C99-182B-586A-A0911EC35B4F}"/>
              </a:ext>
            </a:extLst>
          </p:cNvPr>
          <p:cNvSpPr/>
          <p:nvPr/>
        </p:nvSpPr>
        <p:spPr>
          <a:xfrm rot="403646">
            <a:off x="7690036" y="2557669"/>
            <a:ext cx="5632570" cy="2884265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D9BE9AD-BC73-F675-C77F-65366D4FF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5322" y="5749081"/>
            <a:ext cx="3306595" cy="83724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CCF1B76-0DA0-1815-54E8-3A03A6775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057" y="113334"/>
            <a:ext cx="10515600" cy="999849"/>
          </a:xfrm>
        </p:spPr>
        <p:txBody>
          <a:bodyPr/>
          <a:lstStyle/>
          <a:p>
            <a:r>
              <a:rPr lang="en-US" dirty="0"/>
              <a:t>Classical background conformal solution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566E2A-7427-C223-5507-4BEB03963B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45" y="1872734"/>
            <a:ext cx="12185727" cy="10957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A3D52B-79B2-88EA-5D24-DCEA8A049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0905" y="923640"/>
            <a:ext cx="1848925" cy="673250"/>
          </a:xfrm>
          <a:prstGeom prst="rect">
            <a:avLst/>
          </a:prstGeom>
        </p:spPr>
      </p:pic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74CF2D27-6FF4-A994-3A48-B99D24515FC6}"/>
              </a:ext>
            </a:extLst>
          </p:cNvPr>
          <p:cNvCxnSpPr>
            <a:cxnSpLocks/>
          </p:cNvCxnSpPr>
          <p:nvPr/>
        </p:nvCxnSpPr>
        <p:spPr>
          <a:xfrm>
            <a:off x="954156" y="4760408"/>
            <a:ext cx="2146854" cy="1434022"/>
          </a:xfrm>
          <a:prstGeom prst="bentConnector3">
            <a:avLst>
              <a:gd name="adj1" fmla="val -2283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ECBED5E-B9FE-EF90-BEB2-8A209619411B}"/>
              </a:ext>
            </a:extLst>
          </p:cNvPr>
          <p:cNvSpPr txBox="1"/>
          <p:nvPr/>
        </p:nvSpPr>
        <p:spPr>
          <a:xfrm>
            <a:off x="6219593" y="6020324"/>
            <a:ext cx="2593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Conserved U(1)PQ charge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0C5A7-1C23-E70B-A832-C54969E59914}"/>
              </a:ext>
            </a:extLst>
          </p:cNvPr>
          <p:cNvSpPr txBox="1"/>
          <p:nvPr/>
        </p:nvSpPr>
        <p:spPr>
          <a:xfrm rot="21422713">
            <a:off x="8693426" y="3290211"/>
            <a:ext cx="30735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Y field is conformal and doesn’t see the curved spacetime until the end of ‘spiral’ rolling</a:t>
            </a:r>
          </a:p>
        </p:txBody>
      </p:sp>
    </p:spTree>
    <p:extLst>
      <p:ext uri="{BB962C8B-B14F-4D97-AF65-F5344CB8AC3E}">
        <p14:creationId xmlns:p14="http://schemas.microsoft.com/office/powerpoint/2010/main" val="1536157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27E86-50D9-57E5-AD60-9F7067CEB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30976"/>
            <a:ext cx="10515600" cy="1325563"/>
          </a:xfrm>
        </p:spPr>
        <p:txBody>
          <a:bodyPr>
            <a:noAutofit/>
          </a:bodyPr>
          <a:lstStyle/>
          <a:p>
            <a:r>
              <a:rPr lang="en-US" sz="3600" dirty="0"/>
              <a:t>The axial rotations cause a strong mixing between the radial and axial fluctuations. </a:t>
            </a: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In such a scenario, it is not obvious how to consistently quantize the two </a:t>
            </a:r>
            <a:r>
              <a:rPr lang="en-US" sz="3600" b="1" u="sng" dirty="0"/>
              <a:t>strongly coupled</a:t>
            </a:r>
            <a:r>
              <a:rPr lang="en-US" sz="3600" dirty="0"/>
              <a:t> fields, define proper vacuum, identify the Goldstone mode and get correct correlation functions.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F6B9FD-CE9C-2277-8382-5DDF3620C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632" y="2345072"/>
            <a:ext cx="7762534" cy="99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16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3FC584-D2FB-B54C-72B8-D0B0CA674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865" y="413704"/>
            <a:ext cx="3295819" cy="4381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144ED7-E917-C81E-70C4-2C46288A5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147" y="1027017"/>
            <a:ext cx="2966175" cy="8562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0C5BE3-4BBC-CEEF-B26E-3612555A9B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5066" y="1042340"/>
            <a:ext cx="1544246" cy="8103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C1867A-0D65-A0C9-C96B-52ED5CC01A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684" y="2443970"/>
            <a:ext cx="5269455" cy="14784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7C4017-40C8-A467-9FEC-4F15B2D8DE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931" y="4410676"/>
            <a:ext cx="11954138" cy="118636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C32E9A-D89C-05E2-9D4F-F8C2CC76124C}"/>
              </a:ext>
            </a:extLst>
          </p:cNvPr>
          <p:cNvSpPr txBox="1"/>
          <p:nvPr/>
        </p:nvSpPr>
        <p:spPr>
          <a:xfrm>
            <a:off x="965938" y="5842191"/>
            <a:ext cx="10551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 annihilating ladder operators with ++ and +- belonging to different eigen-solutions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C285D4F-F28B-1504-C008-F3303690E9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7861" y="2242632"/>
            <a:ext cx="6446996" cy="1808644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FA53B23-FABE-FFD3-CAE9-12721AFB4328}"/>
              </a:ext>
            </a:extLst>
          </p:cNvPr>
          <p:cNvCxnSpPr/>
          <p:nvPr/>
        </p:nvCxnSpPr>
        <p:spPr>
          <a:xfrm>
            <a:off x="4713133" y="3061252"/>
            <a:ext cx="17406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AD9A6427-7CD9-8E09-BA5E-E4F4469A9D54}"/>
              </a:ext>
            </a:extLst>
          </p:cNvPr>
          <p:cNvSpPr/>
          <p:nvPr/>
        </p:nvSpPr>
        <p:spPr>
          <a:xfrm>
            <a:off x="10840277" y="3101007"/>
            <a:ext cx="861392" cy="407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50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75DF157-FD61-89D2-C21E-8812A030F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469" y="4424214"/>
            <a:ext cx="1150563" cy="8872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913DD6-D6A2-D4A9-2871-851A3CCF8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858"/>
            <a:ext cx="10515600" cy="86732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Post quantization and identifying proper vacuum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0FDB09-F82D-423C-5019-FD594A719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63913"/>
            <a:ext cx="4467148" cy="21504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4CC071-9E7B-E76F-2F11-6D575680FF9F}"/>
              </a:ext>
            </a:extLst>
          </p:cNvPr>
          <p:cNvSpPr txBox="1"/>
          <p:nvPr/>
        </p:nvSpPr>
        <p:spPr>
          <a:xfrm>
            <a:off x="4933334" y="1848006"/>
            <a:ext cx="6675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Behaves like a </a:t>
            </a:r>
            <a:r>
              <a:rPr lang="en-US" sz="3200" b="1" dirty="0"/>
              <a:t>radiation-matter fluid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C1D16FA-5235-B80C-D5E3-E10D5DD96170}"/>
              </a:ext>
            </a:extLst>
          </p:cNvPr>
          <p:cNvCxnSpPr>
            <a:cxnSpLocks/>
          </p:cNvCxnSpPr>
          <p:nvPr/>
        </p:nvCxnSpPr>
        <p:spPr>
          <a:xfrm>
            <a:off x="9395791" y="2672857"/>
            <a:ext cx="246820" cy="1752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D7E4479-F811-01F9-062A-67B284BC86CE}"/>
              </a:ext>
            </a:extLst>
          </p:cNvPr>
          <p:cNvSpPr txBox="1"/>
          <p:nvPr/>
        </p:nvSpPr>
        <p:spPr>
          <a:xfrm>
            <a:off x="636109" y="4558748"/>
            <a:ext cx="57779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The theory behaves like a CFT that flows from k</a:t>
            </a:r>
            <a:r>
              <a:rPr lang="en-US" sz="3600" baseline="30000" dirty="0">
                <a:solidFill>
                  <a:srgbClr val="FF0000"/>
                </a:solidFill>
              </a:rPr>
              <a:t>2</a:t>
            </a:r>
            <a:r>
              <a:rPr lang="en-US" sz="3600" dirty="0">
                <a:solidFill>
                  <a:srgbClr val="FF0000"/>
                </a:solidFill>
              </a:rPr>
              <a:t>/3 </a:t>
            </a:r>
            <a:r>
              <a:rPr lang="en-US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3600" dirty="0">
                <a:solidFill>
                  <a:srgbClr val="FF0000"/>
                </a:solidFill>
              </a:rPr>
              <a:t> k</a:t>
            </a:r>
            <a:r>
              <a:rPr lang="en-US" sz="3600" baseline="30000" dirty="0">
                <a:solidFill>
                  <a:srgbClr val="FF0000"/>
                </a:solidFill>
              </a:rPr>
              <a:t>2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F9168EA-6516-367E-3704-CFF51BBBC4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4574" y="3196253"/>
            <a:ext cx="2076557" cy="8953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7F5176E-B1D7-7B11-9703-32FE3B77BF9D}"/>
              </a:ext>
            </a:extLst>
          </p:cNvPr>
          <p:cNvSpPr txBox="1"/>
          <p:nvPr/>
        </p:nvSpPr>
        <p:spPr>
          <a:xfrm>
            <a:off x="7116417" y="4661199"/>
            <a:ext cx="506288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effectLst/>
              </a:rPr>
              <a:t>       -induced mixing is generating an axion pressure-supported acoustic wave in the mixture of axions and radial fields.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26FAC2-7DD3-E159-E5A3-225AC2999A4A}"/>
              </a:ext>
            </a:extLst>
          </p:cNvPr>
          <p:cNvSpPr txBox="1"/>
          <p:nvPr/>
        </p:nvSpPr>
        <p:spPr>
          <a:xfrm>
            <a:off x="2133600" y="1268463"/>
            <a:ext cx="2145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Goldston mode</a:t>
            </a:r>
          </a:p>
        </p:txBody>
      </p:sp>
    </p:spTree>
    <p:extLst>
      <p:ext uri="{BB962C8B-B14F-4D97-AF65-F5344CB8AC3E}">
        <p14:creationId xmlns:p14="http://schemas.microsoft.com/office/powerpoint/2010/main" val="2838643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61AD8-0F9E-0BD4-20DE-8F139A34A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983" y="2922795"/>
            <a:ext cx="8213035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“Correlation remains </a:t>
            </a:r>
            <a:r>
              <a:rPr lang="en-US" dirty="0" err="1"/>
              <a:t>Minkowskian</a:t>
            </a:r>
            <a:r>
              <a:rPr lang="en-US" dirty="0"/>
              <a:t> even after modes have k &lt; </a:t>
            </a:r>
            <a:r>
              <a:rPr lang="en-US" dirty="0" err="1"/>
              <a:t>aH</a:t>
            </a:r>
            <a:r>
              <a:rPr lang="en-US" dirty="0"/>
              <a:t>”</a:t>
            </a:r>
            <a:br>
              <a:rPr lang="en-US" dirty="0"/>
            </a:br>
            <a:br>
              <a:rPr lang="en-US" dirty="0"/>
            </a:br>
            <a:r>
              <a:rPr lang="en-US" dirty="0"/>
              <a:t>until rotations seize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5469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04CA64B-7D6C-8F91-9E0C-DE7490D79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8" y="0"/>
            <a:ext cx="5893103" cy="37339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71EE18-A9F5-C170-5E63-094AE800A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787" y="2522211"/>
            <a:ext cx="7055213" cy="41785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05AACD7-E8C0-54DE-3A97-196DFE0A797E}"/>
              </a:ext>
            </a:extLst>
          </p:cNvPr>
          <p:cNvSpPr txBox="1"/>
          <p:nvPr/>
        </p:nvSpPr>
        <p:spPr>
          <a:xfrm>
            <a:off x="6096001" y="755373"/>
            <a:ext cx="5632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Plots of axion blue-tilted isocurvature</a:t>
            </a:r>
          </a:p>
        </p:txBody>
      </p:sp>
    </p:spTree>
    <p:extLst>
      <p:ext uri="{BB962C8B-B14F-4D97-AF65-F5344CB8AC3E}">
        <p14:creationId xmlns:p14="http://schemas.microsoft.com/office/powerpoint/2010/main" val="2663616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EF69D-09D1-538C-3911-86A0A3639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2514"/>
            <a:ext cx="10515600" cy="565444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/>
              <a:t>Rotating axion during inflation has cool properties</a:t>
            </a:r>
          </a:p>
          <a:p>
            <a:endParaRPr lang="en-US" dirty="0"/>
          </a:p>
          <a:p>
            <a:r>
              <a:rPr lang="en-US" dirty="0"/>
              <a:t>resembles a CFT that flows from </a:t>
            </a:r>
            <a:r>
              <a:rPr lang="en-US" sz="2800" dirty="0">
                <a:solidFill>
                  <a:srgbClr val="FF0000"/>
                </a:solidFill>
              </a:rPr>
              <a:t>k</a:t>
            </a:r>
            <a:r>
              <a:rPr lang="en-US" sz="2800" baseline="30000" dirty="0">
                <a:solidFill>
                  <a:srgbClr val="FF0000"/>
                </a:solidFill>
              </a:rPr>
              <a:t>2</a:t>
            </a:r>
            <a:r>
              <a:rPr lang="en-US" sz="2800" dirty="0">
                <a:solidFill>
                  <a:srgbClr val="FF0000"/>
                </a:solidFill>
              </a:rPr>
              <a:t>/3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rgbClr val="FF0000"/>
                </a:solidFill>
              </a:rPr>
              <a:t> k</a:t>
            </a:r>
            <a:r>
              <a:rPr lang="en-US" sz="2800" baseline="30000" dirty="0">
                <a:solidFill>
                  <a:srgbClr val="FF0000"/>
                </a:solidFill>
              </a:rPr>
              <a:t>2</a:t>
            </a:r>
          </a:p>
          <a:p>
            <a:endParaRPr lang="en-US" sz="2800" baseline="30000" dirty="0">
              <a:solidFill>
                <a:srgbClr val="FF0000"/>
              </a:solidFill>
            </a:endParaRPr>
          </a:p>
          <a:p>
            <a:r>
              <a:rPr lang="en-US" dirty="0"/>
              <a:t>Isocurvature quantity frozen even during </a:t>
            </a:r>
            <a:r>
              <a:rPr lang="en-US" dirty="0" err="1"/>
              <a:t>subhorizon</a:t>
            </a:r>
            <a:r>
              <a:rPr lang="en-US" dirty="0"/>
              <a:t> evolution</a:t>
            </a:r>
          </a:p>
          <a:p>
            <a:endParaRPr lang="en-US" dirty="0"/>
          </a:p>
          <a:p>
            <a:r>
              <a:rPr lang="en-US" sz="2800" dirty="0"/>
              <a:t>Goldston mode behaving like a radiation-matter fluid during rotation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Kinetic correlation even though no field correlation.</a:t>
            </a:r>
          </a:p>
          <a:p>
            <a:endParaRPr lang="en-US" dirty="0"/>
          </a:p>
          <a:p>
            <a:r>
              <a:rPr lang="en-US" dirty="0"/>
              <a:t>Mimics a flat direction without having flat direction.     (Y=constant)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B6584B-73F2-70D2-4726-E2A987498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693" y="5646660"/>
            <a:ext cx="5131064" cy="36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40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4DE1B-263E-9788-0C81-C922DCE2C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6009" y="1743351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Thanks…</a:t>
            </a:r>
          </a:p>
        </p:txBody>
      </p:sp>
    </p:spTree>
    <p:extLst>
      <p:ext uri="{BB962C8B-B14F-4D97-AF65-F5344CB8AC3E}">
        <p14:creationId xmlns:p14="http://schemas.microsoft.com/office/powerpoint/2010/main" val="1794950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42F18-366C-4AFC-B766-6BE2D9C13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825" y="1559849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  <a:effectLst/>
                <a:latin typeface="Adobe Devanagari" panose="02040503050201020203" pitchFamily="18" charset="0"/>
                <a:cs typeface="Adobe Devanagari" panose="02040503050201020203" pitchFamily="18" charset="0"/>
              </a:rPr>
              <a:t>Isocurvature</a:t>
            </a:r>
            <a:r>
              <a:rPr lang="en-US" sz="3600" b="1" dirty="0">
                <a:effectLst/>
                <a:latin typeface="Adobe Devanagari" panose="02040503050201020203" pitchFamily="18" charset="0"/>
                <a:cs typeface="Adobe Devanagari" panose="02040503050201020203" pitchFamily="18" charset="0"/>
              </a:rPr>
              <a:t> Perturbations </a:t>
            </a:r>
            <a:r>
              <a:rPr lang="en-US" sz="2800" b="1" dirty="0">
                <a:solidFill>
                  <a:schemeClr val="tx1"/>
                </a:solidFill>
                <a:effectLst/>
                <a:latin typeface="Adobe Devanagari" panose="02040503050201020203" pitchFamily="18" charset="0"/>
                <a:cs typeface="Adobe Devanagari" panose="02040503050201020203" pitchFamily="18" charset="0"/>
              </a:rPr>
              <a:t>[2110.02272, 2309.17010]</a:t>
            </a:r>
            <a:endParaRPr lang="en-US" sz="3600" dirty="0">
              <a:solidFill>
                <a:schemeClr val="tx1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5E3570-7498-1896-5D9F-0AFEB9B12C7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2000"/>
          </a:blip>
          <a:stretch>
            <a:fillRect/>
          </a:stretch>
        </p:blipFill>
        <p:spPr>
          <a:xfrm rot="20946365">
            <a:off x="5206294" y="3420086"/>
            <a:ext cx="6895709" cy="172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24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655F46C-6A9B-5D5A-F46B-9BB042500A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84314"/>
            <a:ext cx="9210261" cy="5764695"/>
          </a:xfrm>
        </p:spPr>
        <p:txBody>
          <a:bodyPr/>
          <a:lstStyle/>
          <a:p>
            <a:r>
              <a:rPr lang="en-US" dirty="0"/>
              <a:t>Talking points</a:t>
            </a:r>
          </a:p>
          <a:p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Initiate discussion into how blue-tilted isocurve can evade constraints.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1800" dirty="0"/>
              <a:t>State current and previous analysis in support of this hypothesis.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Sketch caricature argument to generate blue spectrum and how the duration of rolling is controlled.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Discuss KK model and how flat-direction helps stabilize the system to ensure larger rolling period through a Hubble-induced mass term. 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Discuss new axion model with quartic potential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Classical conformal limit to avoid radial field going to zero.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Non-zero U(1)PQ charge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Quantization of the strongly coupled fields. 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1600" dirty="0"/>
              <a:t>Goldston mode behaving like a radiation fluid (what is the intuitive reason?)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How the correlation remains </a:t>
            </a:r>
            <a:r>
              <a:rPr lang="en-US" sz="2000" dirty="0" err="1"/>
              <a:t>Minkowskian</a:t>
            </a:r>
            <a:r>
              <a:rPr lang="en-US" sz="2000" dirty="0"/>
              <a:t> even when k/</a:t>
            </a:r>
            <a:r>
              <a:rPr lang="en-US" sz="2000" dirty="0" err="1"/>
              <a:t>aH</a:t>
            </a:r>
            <a:r>
              <a:rPr lang="en-US" sz="2000" dirty="0"/>
              <a:t>&lt;1.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/>
              <a:t>Show some plots and present some results for deviation from conformal limit.</a:t>
            </a:r>
          </a:p>
        </p:txBody>
      </p:sp>
    </p:spTree>
    <p:extLst>
      <p:ext uri="{BB962C8B-B14F-4D97-AF65-F5344CB8AC3E}">
        <p14:creationId xmlns:p14="http://schemas.microsoft.com/office/powerpoint/2010/main" val="2106703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05809-E8FE-4482-9A21-FDA55DEF7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4711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  SUSY axion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2CD39-94E3-4466-8027-07B7256CA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236" y="2052150"/>
            <a:ext cx="3835007" cy="8747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Amasis MT Pro" panose="02040504050005020304" pitchFamily="18" charset="0"/>
              </a:rPr>
              <a:t>Renormalizable </a:t>
            </a:r>
            <a:r>
              <a:rPr lang="en-US" sz="2400" dirty="0" err="1">
                <a:latin typeface="Amasis MT Pro" panose="02040504050005020304" pitchFamily="18" charset="0"/>
              </a:rPr>
              <a:t>superpotential</a:t>
            </a:r>
            <a:r>
              <a:rPr lang="en-US" sz="2400" dirty="0">
                <a:latin typeface="Amasis MT Pro" panose="02040504050005020304" pitchFamily="18" charset="0"/>
              </a:rPr>
              <a:t>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653B81-EE3E-44CC-B41D-249C4D07A081}"/>
              </a:ext>
            </a:extLst>
          </p:cNvPr>
          <p:cNvSpPr txBox="1"/>
          <p:nvPr/>
        </p:nvSpPr>
        <p:spPr>
          <a:xfrm>
            <a:off x="8312667" y="2126636"/>
            <a:ext cx="35879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subscripts on Φ indicate U(1) PQ charges.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3EBCF8-B6EC-4C11-959F-5D6EB64C30A4}"/>
              </a:ext>
            </a:extLst>
          </p:cNvPr>
          <p:cNvSpPr txBox="1"/>
          <p:nvPr/>
        </p:nvSpPr>
        <p:spPr>
          <a:xfrm>
            <a:off x="4449243" y="1074420"/>
            <a:ext cx="3620338" cy="373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S.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Kasuya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, M. Kawasaki [0904.3800]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3C828F-D332-8BD0-9549-1492321CD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444" y="2221824"/>
            <a:ext cx="3587934" cy="5524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95F516-1927-8B1E-2F2C-47BE8C5D91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3148" y="3317713"/>
            <a:ext cx="6026460" cy="5207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E7809E-3405-731F-59BA-6D56818820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0872" y="4437266"/>
            <a:ext cx="8378409" cy="10815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263413-8207-80FB-DACC-65CCBE638934}"/>
              </a:ext>
            </a:extLst>
          </p:cNvPr>
          <p:cNvSpPr txBox="1"/>
          <p:nvPr/>
        </p:nvSpPr>
        <p:spPr>
          <a:xfrm>
            <a:off x="8771023" y="5426235"/>
            <a:ext cx="81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F-term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832EA4-55E8-95B5-BCCA-D331F38CCB75}"/>
              </a:ext>
            </a:extLst>
          </p:cNvPr>
          <p:cNvSpPr txBox="1"/>
          <p:nvPr/>
        </p:nvSpPr>
        <p:spPr>
          <a:xfrm>
            <a:off x="4171907" y="5441184"/>
            <a:ext cx="2828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Kaehler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induced mass terms</a:t>
            </a:r>
          </a:p>
        </p:txBody>
      </p:sp>
    </p:spTree>
    <p:extLst>
      <p:ext uri="{BB962C8B-B14F-4D97-AF65-F5344CB8AC3E}">
        <p14:creationId xmlns:p14="http://schemas.microsoft.com/office/powerpoint/2010/main" val="1665575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675AAED-C1B6-CFBE-3DC0-D87CAA864290}"/>
              </a:ext>
            </a:extLst>
          </p:cNvPr>
          <p:cNvSpPr txBox="1"/>
          <p:nvPr/>
        </p:nvSpPr>
        <p:spPr>
          <a:xfrm>
            <a:off x="1795259" y="3407756"/>
            <a:ext cx="2723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Adiabatic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single dynamical mode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7A0D8B-EDB8-AA55-F555-70E634726BE4}"/>
              </a:ext>
            </a:extLst>
          </p:cNvPr>
          <p:cNvSpPr txBox="1"/>
          <p:nvPr/>
        </p:nvSpPr>
        <p:spPr>
          <a:xfrm>
            <a:off x="5827942" y="3411919"/>
            <a:ext cx="4563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Isocurvature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Multiple independent dynamical modes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77417D5-9E90-6B4C-884C-2E65E9BDB3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9562">
            <a:off x="1628558" y="923585"/>
            <a:ext cx="3371400" cy="16857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E9F58FD-5083-A51F-4996-E49CC9933A37}"/>
              </a:ext>
            </a:extLst>
          </p:cNvPr>
          <p:cNvSpPr/>
          <p:nvPr/>
        </p:nvSpPr>
        <p:spPr>
          <a:xfrm>
            <a:off x="1311443" y="3329363"/>
            <a:ext cx="9384632" cy="164805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7BD722-D9E3-1E14-A069-A5796779E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326" y="5392120"/>
            <a:ext cx="4578341" cy="8258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6870510-F1CE-BB0E-5400-9B98034090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9645" y="5276387"/>
            <a:ext cx="4936292" cy="1080152"/>
          </a:xfrm>
          <a:prstGeom prst="rect">
            <a:avLst/>
          </a:prstGeom>
        </p:spPr>
      </p:pic>
      <p:pic>
        <p:nvPicPr>
          <p:cNvPr id="1026" name="Picture 2" descr="A snapshot from a GOTPM N-body simulation of dark matter cosmology with...  | Download Scientific Diagram">
            <a:extLst>
              <a:ext uri="{FF2B5EF4-FFF2-40B4-BE49-F238E27FC236}">
                <a16:creationId xmlns:a16="http://schemas.microsoft.com/office/drawing/2014/main" id="{055D77B2-AF95-9DD0-AE2D-61DCA4865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7983">
            <a:off x="6877773" y="417238"/>
            <a:ext cx="2455331" cy="245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944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7AA9531-BA1C-4ADE-89CC-A0B64B951741}"/>
              </a:ext>
            </a:extLst>
          </p:cNvPr>
          <p:cNvCxnSpPr>
            <a:cxnSpLocks/>
          </p:cNvCxnSpPr>
          <p:nvPr/>
        </p:nvCxnSpPr>
        <p:spPr>
          <a:xfrm>
            <a:off x="1415993" y="3580804"/>
            <a:ext cx="610171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6F28BE-2227-4E0A-B5BB-2D7549272E94}"/>
              </a:ext>
            </a:extLst>
          </p:cNvPr>
          <p:cNvSpPr/>
          <p:nvPr/>
        </p:nvSpPr>
        <p:spPr>
          <a:xfrm>
            <a:off x="1177002" y="2630226"/>
            <a:ext cx="6137330" cy="2586594"/>
          </a:xfrm>
          <a:custGeom>
            <a:avLst/>
            <a:gdLst>
              <a:gd name="connsiteX0" fmla="*/ 0 w 5897880"/>
              <a:gd name="connsiteY0" fmla="*/ 2872056 h 2872056"/>
              <a:gd name="connsiteX1" fmla="*/ 2446020 w 5897880"/>
              <a:gd name="connsiteY1" fmla="*/ 140286 h 2872056"/>
              <a:gd name="connsiteX2" fmla="*/ 3200400 w 5897880"/>
              <a:gd name="connsiteY2" fmla="*/ 357456 h 2872056"/>
              <a:gd name="connsiteX3" fmla="*/ 3577590 w 5897880"/>
              <a:gd name="connsiteY3" fmla="*/ 25986 h 2872056"/>
              <a:gd name="connsiteX4" fmla="*/ 3897630 w 5897880"/>
              <a:gd name="connsiteY4" fmla="*/ 483186 h 2872056"/>
              <a:gd name="connsiteX5" fmla="*/ 4183380 w 5897880"/>
              <a:gd name="connsiteY5" fmla="*/ 220296 h 2872056"/>
              <a:gd name="connsiteX6" fmla="*/ 4606290 w 5897880"/>
              <a:gd name="connsiteY6" fmla="*/ 757506 h 2872056"/>
              <a:gd name="connsiteX7" fmla="*/ 5897880 w 5897880"/>
              <a:gd name="connsiteY7" fmla="*/ 837516 h 2872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97880" h="2872056">
                <a:moveTo>
                  <a:pt x="0" y="2872056"/>
                </a:moveTo>
                <a:cubicBezTo>
                  <a:pt x="956310" y="1715721"/>
                  <a:pt x="1912620" y="559386"/>
                  <a:pt x="2446020" y="140286"/>
                </a:cubicBezTo>
                <a:cubicBezTo>
                  <a:pt x="2979420" y="-278814"/>
                  <a:pt x="3011805" y="376506"/>
                  <a:pt x="3200400" y="357456"/>
                </a:cubicBezTo>
                <a:cubicBezTo>
                  <a:pt x="3388995" y="338406"/>
                  <a:pt x="3461385" y="5031"/>
                  <a:pt x="3577590" y="25986"/>
                </a:cubicBezTo>
                <a:cubicBezTo>
                  <a:pt x="3693795" y="46941"/>
                  <a:pt x="3796665" y="450801"/>
                  <a:pt x="3897630" y="483186"/>
                </a:cubicBezTo>
                <a:cubicBezTo>
                  <a:pt x="3998595" y="515571"/>
                  <a:pt x="4065270" y="174576"/>
                  <a:pt x="4183380" y="220296"/>
                </a:cubicBezTo>
                <a:cubicBezTo>
                  <a:pt x="4301490" y="266016"/>
                  <a:pt x="4320540" y="654636"/>
                  <a:pt x="4606290" y="757506"/>
                </a:cubicBezTo>
                <a:cubicBezTo>
                  <a:pt x="4892040" y="860376"/>
                  <a:pt x="5665470" y="833706"/>
                  <a:pt x="5897880" y="837516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CE001C8-CE1F-48F9-864A-D60DC6801B89}"/>
              </a:ext>
            </a:extLst>
          </p:cNvPr>
          <p:cNvSpPr txBox="1"/>
          <p:nvPr/>
        </p:nvSpPr>
        <p:spPr>
          <a:xfrm>
            <a:off x="1117367" y="5613665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Well constrained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ight Brace 36">
            <a:extLst>
              <a:ext uri="{FF2B5EF4-FFF2-40B4-BE49-F238E27FC236}">
                <a16:creationId xmlns:a16="http://schemas.microsoft.com/office/drawing/2014/main" id="{D8FAD8DF-E635-42CA-9BA9-FD6013050343}"/>
              </a:ext>
            </a:extLst>
          </p:cNvPr>
          <p:cNvSpPr/>
          <p:nvPr/>
        </p:nvSpPr>
        <p:spPr>
          <a:xfrm rot="5400000">
            <a:off x="1684478" y="4725126"/>
            <a:ext cx="466088" cy="151267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1865B63-7F76-4546-86BF-3B091430D06F}"/>
              </a:ext>
            </a:extLst>
          </p:cNvPr>
          <p:cNvSpPr txBox="1"/>
          <p:nvPr/>
        </p:nvSpPr>
        <p:spPr>
          <a:xfrm>
            <a:off x="4028646" y="3204727"/>
            <a:ext cx="19598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Adiabatic  n ~ 1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E81CDE5-469A-4A2B-B915-75F31E0B9CD1}"/>
              </a:ext>
            </a:extLst>
          </p:cNvPr>
          <p:cNvCxnSpPr>
            <a:cxnSpLocks/>
          </p:cNvCxnSpPr>
          <p:nvPr/>
        </p:nvCxnSpPr>
        <p:spPr>
          <a:xfrm>
            <a:off x="1212616" y="4227775"/>
            <a:ext cx="610171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D4D34D8-1CA4-4391-8325-9B7D1E20E497}"/>
              </a:ext>
            </a:extLst>
          </p:cNvPr>
          <p:cNvSpPr txBox="1"/>
          <p:nvPr/>
        </p:nvSpPr>
        <p:spPr>
          <a:xfrm>
            <a:off x="3651968" y="3890709"/>
            <a:ext cx="2824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Flat isocurvature   n=1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B63A0D9-D927-49E0-ADD3-F2AD5A748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39" y="3471639"/>
            <a:ext cx="609600" cy="619125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00DE9C-791A-4A20-988E-2546D513C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842" y="5313041"/>
            <a:ext cx="2067514" cy="63435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EE4554E-4924-4152-A593-A4C0A4A2A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7151" y="4996963"/>
            <a:ext cx="500557" cy="563125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EE2570D-5EFA-4741-AEEE-3184AA5AA749}"/>
              </a:ext>
            </a:extLst>
          </p:cNvPr>
          <p:cNvCxnSpPr/>
          <p:nvPr/>
        </p:nvCxnSpPr>
        <p:spPr>
          <a:xfrm>
            <a:off x="2936641" y="5008393"/>
            <a:ext cx="0" cy="466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ED2D00C-902E-4D0D-B7A7-F9264A638645}"/>
              </a:ext>
            </a:extLst>
          </p:cNvPr>
          <p:cNvSpPr txBox="1"/>
          <p:nvPr/>
        </p:nvSpPr>
        <p:spPr>
          <a:xfrm>
            <a:off x="3198579" y="4704770"/>
            <a:ext cx="23907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Future ?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00FF5D9-89F2-4CD8-958B-59D7C1D9C346}"/>
              </a:ext>
            </a:extLst>
          </p:cNvPr>
          <p:cNvCxnSpPr/>
          <p:nvPr/>
        </p:nvCxnSpPr>
        <p:spPr>
          <a:xfrm>
            <a:off x="4193941" y="4908038"/>
            <a:ext cx="16344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CC8042A-AF60-6C9C-BEB5-3E8F10A51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433" y="357377"/>
            <a:ext cx="11191240" cy="14924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Amasis MT Pro" panose="02040504050005020304" pitchFamily="18" charset="0"/>
              </a:rPr>
              <a:t>Currently, scale invariant isocurvature perturbations are observationally constrained to be less than 2% on large (CMB) scales at k=0.05/</a:t>
            </a:r>
            <a:r>
              <a:rPr lang="en-US" sz="2400" dirty="0" err="1">
                <a:latin typeface="Amasis MT Pro" panose="02040504050005020304" pitchFamily="18" charset="0"/>
              </a:rPr>
              <a:t>Mpc</a:t>
            </a:r>
            <a:r>
              <a:rPr lang="en-US" sz="2400" dirty="0">
                <a:latin typeface="Amasis MT Pro" panose="02040504050005020304" pitchFamily="18" charset="0"/>
              </a:rPr>
              <a:t>. [</a:t>
            </a:r>
            <a:r>
              <a:rPr lang="en-US" sz="2400" b="1" dirty="0">
                <a:latin typeface="Amasis MT Pro" panose="02040504050005020304" pitchFamily="18" charset="0"/>
              </a:rPr>
              <a:t>1807.06211</a:t>
            </a:r>
            <a:r>
              <a:rPr lang="en-US" sz="2400" dirty="0">
                <a:latin typeface="Amasis MT Pro" panose="02040504050005020304" pitchFamily="18" charset="0"/>
              </a:rPr>
              <a:t>]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D5F976E-8CEA-12C4-6807-1377AC26FB2A}"/>
              </a:ext>
            </a:extLst>
          </p:cNvPr>
          <p:cNvCxnSpPr>
            <a:cxnSpLocks/>
          </p:cNvCxnSpPr>
          <p:nvPr/>
        </p:nvCxnSpPr>
        <p:spPr>
          <a:xfrm flipV="1">
            <a:off x="1042724" y="1944260"/>
            <a:ext cx="0" cy="3530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B3A07C-18A8-107B-DEA5-5FCDF1CFEB42}"/>
              </a:ext>
            </a:extLst>
          </p:cNvPr>
          <p:cNvCxnSpPr>
            <a:cxnSpLocks/>
          </p:cNvCxnSpPr>
          <p:nvPr/>
        </p:nvCxnSpPr>
        <p:spPr>
          <a:xfrm>
            <a:off x="793039" y="5267941"/>
            <a:ext cx="6309257" cy="26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1E9745F-776A-ABF8-3944-AF7B4B44AF66}"/>
              </a:ext>
            </a:extLst>
          </p:cNvPr>
          <p:cNvSpPr txBox="1"/>
          <p:nvPr/>
        </p:nvSpPr>
        <p:spPr>
          <a:xfrm rot="20152654">
            <a:off x="2820106" y="2164082"/>
            <a:ext cx="23907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Blue isocurvature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                       n&gt;1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9B164E-5888-E9AC-FFDF-B6D6B403DA97}"/>
              </a:ext>
            </a:extLst>
          </p:cNvPr>
          <p:cNvSpPr txBox="1"/>
          <p:nvPr/>
        </p:nvSpPr>
        <p:spPr>
          <a:xfrm>
            <a:off x="10066487" y="2131829"/>
            <a:ext cx="1539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Blue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 n &gt;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Red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  n &lt; 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61F524-D11A-A57B-E455-A34978C34E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3198" y="2131829"/>
            <a:ext cx="2189641" cy="7298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98393D-BC4A-8423-049F-A466917CA048}"/>
              </a:ext>
            </a:extLst>
          </p:cNvPr>
          <p:cNvSpPr txBox="1"/>
          <p:nvPr/>
        </p:nvSpPr>
        <p:spPr>
          <a:xfrm>
            <a:off x="8148825" y="3620826"/>
            <a:ext cx="381782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2-sigma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 hint found in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 1711.06736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,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1707.09354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 from combined Planck+BOSS-DR12 data analysis.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34697D-F675-B33B-8619-00DA3DEC0FE6}"/>
              </a:ext>
            </a:extLst>
          </p:cNvPr>
          <p:cNvSpPr txBox="1"/>
          <p:nvPr/>
        </p:nvSpPr>
        <p:spPr>
          <a:xfrm>
            <a:off x="8225448" y="5056882"/>
            <a:ext cx="3414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(not statistically significant yet)</a:t>
            </a:r>
          </a:p>
        </p:txBody>
      </p:sp>
    </p:spTree>
    <p:extLst>
      <p:ext uri="{BB962C8B-B14F-4D97-AF65-F5344CB8AC3E}">
        <p14:creationId xmlns:p14="http://schemas.microsoft.com/office/powerpoint/2010/main" val="993974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95165-D659-6C15-6A9B-E9045E4C9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4286"/>
          </a:xfrm>
        </p:spPr>
        <p:txBody>
          <a:bodyPr/>
          <a:lstStyle/>
          <a:p>
            <a:r>
              <a:rPr lang="en-US" dirty="0"/>
              <a:t>Why study </a:t>
            </a:r>
            <a:r>
              <a:rPr lang="en-US" dirty="0">
                <a:solidFill>
                  <a:srgbClr val="0070C0"/>
                </a:solidFill>
              </a:rPr>
              <a:t>blue</a:t>
            </a:r>
            <a:r>
              <a:rPr lang="en-US" dirty="0"/>
              <a:t> isocurvature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728DC-8054-1DD9-DFE3-E021258F8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4078"/>
            <a:ext cx="10515600" cy="427121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Isocurvature can offer valuable insights into inflation and the presence of spectator DM fields and their mass scales.</a:t>
            </a:r>
          </a:p>
          <a:p>
            <a:pPr algn="l"/>
            <a:endParaRPr lang="en-US" dirty="0"/>
          </a:p>
          <a:p>
            <a:r>
              <a:rPr lang="en-US" dirty="0"/>
              <a:t>Blue isocurvatures with </a:t>
            </a:r>
            <a:r>
              <a:rPr lang="en-US" dirty="0" err="1"/>
              <a:t>nI</a:t>
            </a:r>
            <a:r>
              <a:rPr lang="en-US" dirty="0"/>
              <a:t> &gt; 2.4, uniquely hint towards spectator fields with </a:t>
            </a:r>
            <a:r>
              <a:rPr lang="en-US" u="sng" dirty="0"/>
              <a:t>time-dependent mass</a:t>
            </a:r>
            <a:r>
              <a:rPr lang="en-US" dirty="0"/>
              <a:t> during inflation. [</a:t>
            </a:r>
            <a:r>
              <a:rPr lang="en-US" b="1" dirty="0"/>
              <a:t>1509.0585</a:t>
            </a:r>
            <a:r>
              <a:rPr lang="en-US" dirty="0"/>
              <a:t>]</a:t>
            </a:r>
          </a:p>
          <a:p>
            <a:endParaRPr lang="en-US" dirty="0"/>
          </a:p>
          <a:p>
            <a:r>
              <a:rPr lang="en-US" dirty="0"/>
              <a:t>Blue isocurvature can relax the constraint on H-f parametric region</a:t>
            </a:r>
          </a:p>
          <a:p>
            <a:endParaRPr lang="en-US" dirty="0"/>
          </a:p>
          <a:p>
            <a:pPr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1B23CC-A898-92E8-0123-A078565DB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633" y="5026963"/>
            <a:ext cx="1790792" cy="89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108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1313E8CB-20F3-71F9-E7D3-0C31978E3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8820" y="2085562"/>
            <a:ext cx="4223682" cy="1261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7A85F5F-1738-9999-9DEA-7391AD0AE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4328" y="5529488"/>
            <a:ext cx="3152599" cy="983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9C9460-9CBD-4679-B905-E92227E7A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310" y="-35776"/>
            <a:ext cx="10077541" cy="956646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latin typeface="Amasis MT Pro" panose="02040504050005020304" pitchFamily="18" charset="0"/>
              </a:rPr>
              <a:t>Generate blue-tilted spectra via non-equilibrium radial field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8FE191-DE42-4E25-A28A-D0D65C838174}"/>
              </a:ext>
            </a:extLst>
          </p:cNvPr>
          <p:cNvCxnSpPr>
            <a:cxnSpLocks/>
          </p:cNvCxnSpPr>
          <p:nvPr/>
        </p:nvCxnSpPr>
        <p:spPr>
          <a:xfrm flipV="1">
            <a:off x="9051236" y="3033068"/>
            <a:ext cx="622851" cy="890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181F2D0-B44B-498E-B5E0-8DC0FBDDA8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5" y="2158203"/>
            <a:ext cx="5616180" cy="3824004"/>
          </a:xfrm>
          <a:prstGeom prst="rect">
            <a:avLst/>
          </a:prstGeom>
        </p:spPr>
      </p:pic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1C880945-8656-4386-BD9D-F0AE310B289E}"/>
              </a:ext>
            </a:extLst>
          </p:cNvPr>
          <p:cNvCxnSpPr>
            <a:cxnSpLocks/>
          </p:cNvCxnSpPr>
          <p:nvPr/>
        </p:nvCxnSpPr>
        <p:spPr>
          <a:xfrm flipV="1">
            <a:off x="1449878" y="3578586"/>
            <a:ext cx="350240" cy="533961"/>
          </a:xfrm>
          <a:prstGeom prst="curvedConnector3">
            <a:avLst>
              <a:gd name="adj1" fmla="val -37461"/>
            </a:avLst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7CA7C27-60A7-4AFF-B917-B73652AE7BC0}"/>
              </a:ext>
            </a:extLst>
          </p:cNvPr>
          <p:cNvCxnSpPr>
            <a:cxnSpLocks/>
          </p:cNvCxnSpPr>
          <p:nvPr/>
        </p:nvCxnSpPr>
        <p:spPr>
          <a:xfrm>
            <a:off x="6165130" y="6139083"/>
            <a:ext cx="24031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7E439D41-A56B-4F0A-B730-40A96BAB9BA9}"/>
              </a:ext>
            </a:extLst>
          </p:cNvPr>
          <p:cNvSpPr txBox="1"/>
          <p:nvPr/>
        </p:nvSpPr>
        <p:spPr>
          <a:xfrm>
            <a:off x="6670200" y="5685940"/>
            <a:ext cx="15134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1501.05618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198B4F6-04D5-463E-B36F-3962559D8AD5}"/>
              </a:ext>
            </a:extLst>
          </p:cNvPr>
          <p:cNvSpPr txBox="1"/>
          <p:nvPr/>
        </p:nvSpPr>
        <p:spPr>
          <a:xfrm>
            <a:off x="8183639" y="4771110"/>
            <a:ext cx="34635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Dynamical non-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equilb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 mass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58C9412-C612-420C-AD29-AE052E1BEB4A}"/>
              </a:ext>
            </a:extLst>
          </p:cNvPr>
          <p:cNvSpPr txBox="1"/>
          <p:nvPr/>
        </p:nvSpPr>
        <p:spPr>
          <a:xfrm>
            <a:off x="1738132" y="665591"/>
            <a:ext cx="41175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S.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Kasuya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, M. Kawasaki [0904.3800]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Right Brace 83">
            <a:extLst>
              <a:ext uri="{FF2B5EF4-FFF2-40B4-BE49-F238E27FC236}">
                <a16:creationId xmlns:a16="http://schemas.microsoft.com/office/drawing/2014/main" id="{F765EAAE-E17E-4365-9667-A406EAAA4D04}"/>
              </a:ext>
            </a:extLst>
          </p:cNvPr>
          <p:cNvSpPr/>
          <p:nvPr/>
        </p:nvSpPr>
        <p:spPr>
          <a:xfrm rot="16200000">
            <a:off x="9641575" y="5154061"/>
            <a:ext cx="400110" cy="544374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" name="Connector: Curved 3">
            <a:extLst>
              <a:ext uri="{FF2B5EF4-FFF2-40B4-BE49-F238E27FC236}">
                <a16:creationId xmlns:a16="http://schemas.microsoft.com/office/drawing/2014/main" id="{8B97960F-2EF1-9696-5015-603185011978}"/>
              </a:ext>
            </a:extLst>
          </p:cNvPr>
          <p:cNvCxnSpPr>
            <a:cxnSpLocks/>
          </p:cNvCxnSpPr>
          <p:nvPr/>
        </p:nvCxnSpPr>
        <p:spPr>
          <a:xfrm>
            <a:off x="-1063999" y="1298311"/>
            <a:ext cx="3075561" cy="2795378"/>
          </a:xfrm>
          <a:prstGeom prst="curvedConnector3">
            <a:avLst>
              <a:gd name="adj1" fmla="val 70121"/>
            </a:avLst>
          </a:prstGeom>
          <a:ln w="38100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67CE2FB-439C-B3FF-354B-1B8A5A80FCE0}"/>
              </a:ext>
            </a:extLst>
          </p:cNvPr>
          <p:cNvSpPr/>
          <p:nvPr/>
        </p:nvSpPr>
        <p:spPr>
          <a:xfrm>
            <a:off x="-1476880" y="389085"/>
            <a:ext cx="2982406" cy="20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E511F4-95CC-E4CA-FE96-9FFD61DC48A9}"/>
              </a:ext>
            </a:extLst>
          </p:cNvPr>
          <p:cNvSpPr/>
          <p:nvPr/>
        </p:nvSpPr>
        <p:spPr>
          <a:xfrm>
            <a:off x="941857" y="2262901"/>
            <a:ext cx="166518" cy="15681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93D6EE-095D-93D9-08AF-B960301B5243}"/>
              </a:ext>
            </a:extLst>
          </p:cNvPr>
          <p:cNvSpPr txBox="1"/>
          <p:nvPr/>
        </p:nvSpPr>
        <p:spPr>
          <a:xfrm>
            <a:off x="4184072" y="5537264"/>
            <a:ext cx="34635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masis MT Pro" panose="02040504050005020304" pitchFamily="18" charset="0"/>
                <a:ea typeface="+mn-ea"/>
                <a:cs typeface="+mn-cs"/>
              </a:rPr>
              <a:t>Massless axion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6DB168-4319-37AC-DFE1-B68820CBC94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849518" y="1050470"/>
            <a:ext cx="2722286" cy="7663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1672B79-867C-5FDB-4E85-2C527AECA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4066" y="3861902"/>
            <a:ext cx="3587934" cy="4635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8B25F3-C041-A2AA-527D-57D84BAA68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7624" y="5870606"/>
            <a:ext cx="2057506" cy="57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445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56D33-415D-31A4-762B-BDCBC1D22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78213"/>
            <a:ext cx="10515600" cy="1325563"/>
          </a:xfrm>
        </p:spPr>
        <p:txBody>
          <a:bodyPr/>
          <a:lstStyle/>
          <a:p>
            <a:r>
              <a:rPr lang="en-US" dirty="0"/>
              <a:t>Questions: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37CF9-AAB2-726F-5B68-859E1A0CD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8956"/>
            <a:ext cx="10515600" cy="45975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Mass of spectator field to obtain large blue-tilt (</a:t>
            </a:r>
            <a:r>
              <a:rPr lang="en-US" dirty="0" err="1"/>
              <a:t>niso</a:t>
            </a:r>
            <a:r>
              <a:rPr lang="en-US" dirty="0"/>
              <a:t> &gt; 2)?</a:t>
            </a:r>
          </a:p>
          <a:p>
            <a:pPr lvl="1"/>
            <a:r>
              <a:rPr lang="en-US" dirty="0"/>
              <a:t>&gt; H</a:t>
            </a:r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do you switch off the mass at the end of the rolling to ensure that the axion density isn’t diluted away by inflation?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do we get a large initial displacement and not worry about quartic interaction term?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B4188F-E737-B1C0-4550-330F4EA77902}"/>
              </a:ext>
            </a:extLst>
          </p:cNvPr>
          <p:cNvSpPr txBox="1"/>
          <p:nvPr/>
        </p:nvSpPr>
        <p:spPr>
          <a:xfrm>
            <a:off x="1789042" y="5283819"/>
            <a:ext cx="92213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All conditions satisfied by </a:t>
            </a:r>
            <a:r>
              <a:rPr lang="en-US" sz="2800" dirty="0" err="1">
                <a:solidFill>
                  <a:srgbClr val="FF0000"/>
                </a:solidFill>
              </a:rPr>
              <a:t>Kasuya-Kwasaki’s</a:t>
            </a:r>
            <a:r>
              <a:rPr lang="en-US" sz="2800" dirty="0">
                <a:solidFill>
                  <a:srgbClr val="FF0000"/>
                </a:solidFill>
              </a:rPr>
              <a:t> SUSY axion model.</a:t>
            </a:r>
          </a:p>
          <a:p>
            <a:r>
              <a:rPr lang="en-US" sz="2800" dirty="0">
                <a:solidFill>
                  <a:srgbClr val="FF0000"/>
                </a:solidFill>
              </a:rPr>
              <a:t>           Q1 via SUGRA and Q2&amp;3 via “SUSY flat-directions”.</a:t>
            </a:r>
          </a:p>
        </p:txBody>
      </p:sp>
    </p:spTree>
    <p:extLst>
      <p:ext uri="{BB962C8B-B14F-4D97-AF65-F5344CB8AC3E}">
        <p14:creationId xmlns:p14="http://schemas.microsoft.com/office/powerpoint/2010/main" val="2525423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70D8F-F72B-40BC-5645-5160B7B2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843" y="2766218"/>
            <a:ext cx="11622157" cy="1325563"/>
          </a:xfrm>
        </p:spPr>
        <p:txBody>
          <a:bodyPr>
            <a:noAutofit/>
          </a:bodyPr>
          <a:lstStyle/>
          <a:p>
            <a:r>
              <a:rPr lang="en-US" sz="3600" dirty="0" err="1"/>
              <a:t>Kasuya</a:t>
            </a:r>
            <a:r>
              <a:rPr lang="en-US" sz="3600" dirty="0"/>
              <a:t>-Kawasaki model relies on having a SUSY </a:t>
            </a:r>
            <a:r>
              <a:rPr lang="en-US" sz="3600" u="sng" dirty="0"/>
              <a:t>flat-direction</a:t>
            </a:r>
            <a:r>
              <a:rPr lang="en-US" sz="3600" dirty="0"/>
              <a:t> (and two dynamical chiral PQ fields) and </a:t>
            </a:r>
            <a:r>
              <a:rPr lang="en-US" sz="3600" u="sng" dirty="0"/>
              <a:t>no quartic</a:t>
            </a:r>
            <a:r>
              <a:rPr lang="en-US" sz="3600" dirty="0"/>
              <a:t> self interaction. 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Is there a generic way to generate large blue isocurvature </a:t>
            </a:r>
            <a:r>
              <a:rPr lang="en-US" sz="3600" u="sng" dirty="0"/>
              <a:t>without flat-direction</a:t>
            </a:r>
            <a:r>
              <a:rPr lang="en-US" sz="3600" dirty="0"/>
              <a:t>, for </a:t>
            </a:r>
            <a:r>
              <a:rPr lang="en-US" sz="3600" u="sng" dirty="0"/>
              <a:t>single</a:t>
            </a:r>
            <a:r>
              <a:rPr lang="en-US" sz="3600" dirty="0"/>
              <a:t> PQ field and </a:t>
            </a:r>
            <a:r>
              <a:rPr lang="en-US" sz="3600" u="sng" dirty="0"/>
              <a:t>with quartic</a:t>
            </a:r>
            <a:r>
              <a:rPr lang="en-US" sz="3600" dirty="0"/>
              <a:t> interaction term?</a:t>
            </a:r>
          </a:p>
        </p:txBody>
      </p:sp>
    </p:spTree>
    <p:extLst>
      <p:ext uri="{BB962C8B-B14F-4D97-AF65-F5344CB8AC3E}">
        <p14:creationId xmlns:p14="http://schemas.microsoft.com/office/powerpoint/2010/main" val="1664816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52B1D5-5965-0D96-B873-E71F65B1D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358" y="238539"/>
            <a:ext cx="4519203" cy="17360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A8C2F7-D087-AF82-A5BD-C100BF86A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160" y="2221498"/>
            <a:ext cx="4750044" cy="13018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FF3F56-8A55-04C7-E229-A281D3E6EFED}"/>
              </a:ext>
            </a:extLst>
          </p:cNvPr>
          <p:cNvSpPr txBox="1"/>
          <p:nvPr/>
        </p:nvSpPr>
        <p:spPr>
          <a:xfrm>
            <a:off x="1298713" y="1106556"/>
            <a:ext cx="177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U(1) PQ field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A9165B-2F19-167B-9BDD-45FE031032A9}"/>
              </a:ext>
            </a:extLst>
          </p:cNvPr>
          <p:cNvSpPr txBox="1"/>
          <p:nvPr/>
        </p:nvSpPr>
        <p:spPr>
          <a:xfrm>
            <a:off x="477078" y="2694583"/>
            <a:ext cx="4237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PQ symmetry breaking potential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9A32AA-BB02-4410-B5B6-07F2E290780B}"/>
              </a:ext>
            </a:extLst>
          </p:cNvPr>
          <p:cNvSpPr txBox="1"/>
          <p:nvPr/>
        </p:nvSpPr>
        <p:spPr>
          <a:xfrm>
            <a:off x="8982983" y="2828835"/>
            <a:ext cx="2278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Has the usual quartic self-interaction term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89FB023-D89C-479C-7BD7-1ABCC9F9B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95670" y="3770239"/>
            <a:ext cx="4572000" cy="282892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E6F22912-B3FF-9413-6349-1C094DF9CCD3}"/>
              </a:ext>
            </a:extLst>
          </p:cNvPr>
          <p:cNvSpPr/>
          <p:nvPr/>
        </p:nvSpPr>
        <p:spPr>
          <a:xfrm>
            <a:off x="5883972" y="4066655"/>
            <a:ext cx="212035" cy="2469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E6B336-3EFB-F5DA-CD95-39274F22D767}"/>
              </a:ext>
            </a:extLst>
          </p:cNvPr>
          <p:cNvSpPr txBox="1"/>
          <p:nvPr/>
        </p:nvSpPr>
        <p:spPr>
          <a:xfrm>
            <a:off x="7415039" y="4805928"/>
            <a:ext cx="2563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Displaced away from minimum </a:t>
            </a:r>
            <a:r>
              <a:rPr lang="en-US" sz="2400" dirty="0" err="1"/>
              <a:t>vev</a:t>
            </a:r>
            <a:endParaRPr lang="en-US" sz="24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5FB0A25-06EB-9095-4629-D6A8EABFEB9D}"/>
              </a:ext>
            </a:extLst>
          </p:cNvPr>
          <p:cNvCxnSpPr>
            <a:cxnSpLocks/>
          </p:cNvCxnSpPr>
          <p:nvPr/>
        </p:nvCxnSpPr>
        <p:spPr>
          <a:xfrm flipH="1" flipV="1">
            <a:off x="6367670" y="4465983"/>
            <a:ext cx="868017" cy="5698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0F0CC60D-5EF8-B6E5-58B4-9081DE2AF4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8240" y="611175"/>
            <a:ext cx="1205725" cy="13633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F51C936-6E57-4795-9171-635C2BAA4773}"/>
              </a:ext>
            </a:extLst>
          </p:cNvPr>
          <p:cNvSpPr txBox="1"/>
          <p:nvPr/>
        </p:nvSpPr>
        <p:spPr>
          <a:xfrm>
            <a:off x="9838609" y="650931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Radial field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03A8F8-9AE7-31D2-F954-495DA58FFCFB}"/>
              </a:ext>
            </a:extLst>
          </p:cNvPr>
          <p:cNvSpPr txBox="1"/>
          <p:nvPr/>
        </p:nvSpPr>
        <p:spPr>
          <a:xfrm>
            <a:off x="9851861" y="1512908"/>
            <a:ext cx="1404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Axial field</a:t>
            </a:r>
          </a:p>
        </p:txBody>
      </p:sp>
    </p:spTree>
    <p:extLst>
      <p:ext uri="{BB962C8B-B14F-4D97-AF65-F5344CB8AC3E}">
        <p14:creationId xmlns:p14="http://schemas.microsoft.com/office/powerpoint/2010/main" val="1318063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1360</TotalTime>
  <Words>764</Words>
  <Application>Microsoft Office PowerPoint</Application>
  <PresentationFormat>Widescreen</PresentationFormat>
  <Paragraphs>100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6" baseType="lpstr">
      <vt:lpstr>ADLaM Display</vt:lpstr>
      <vt:lpstr>Adobe Devanagari</vt:lpstr>
      <vt:lpstr>Amasis MT Pro</vt:lpstr>
      <vt:lpstr>Aptos</vt:lpstr>
      <vt:lpstr>Aptos Display</vt:lpstr>
      <vt:lpstr>Arial</vt:lpstr>
      <vt:lpstr>Calibri</vt:lpstr>
      <vt:lpstr>Calibri Light</vt:lpstr>
      <vt:lpstr>NimbusRomNo9L-Regu</vt:lpstr>
      <vt:lpstr>Tw Cen MT</vt:lpstr>
      <vt:lpstr>Wingdings</vt:lpstr>
      <vt:lpstr>Office Theme</vt:lpstr>
      <vt:lpstr>Droplet</vt:lpstr>
      <vt:lpstr>Retrospect</vt:lpstr>
      <vt:lpstr>1_Office Theme</vt:lpstr>
      <vt:lpstr>Large Blue isocurvature  from a classical conformal limit</vt:lpstr>
      <vt:lpstr>Isocurvature Perturbations [2110.02272, 2309.17010]</vt:lpstr>
      <vt:lpstr>PowerPoint Presentation</vt:lpstr>
      <vt:lpstr>PowerPoint Presentation</vt:lpstr>
      <vt:lpstr>Why study blue isocurvature</vt:lpstr>
      <vt:lpstr>Generate blue-tilted spectra via non-equilibrium radial field</vt:lpstr>
      <vt:lpstr>Questions:</vt:lpstr>
      <vt:lpstr>Kasuya-Kawasaki model relies on having a SUSY flat-direction (and two dynamical chiral PQ fields) and no quartic self interaction.   Is there a generic way to generate large blue isocurvature without flat-direction, for single PQ field and with quartic interaction term?</vt:lpstr>
      <vt:lpstr>PowerPoint Presentation</vt:lpstr>
      <vt:lpstr>PowerPoint Presentation</vt:lpstr>
      <vt:lpstr>Classical background conformal solution</vt:lpstr>
      <vt:lpstr>Classical background conformal solution</vt:lpstr>
      <vt:lpstr>The axial rotations cause a strong mixing between the radial and axial fluctuations.      In such a scenario, it is not obvious how to consistently quantize the two strongly coupled fields, define proper vacuum, identify the Goldstone mode and get correct correlation functions.</vt:lpstr>
      <vt:lpstr>PowerPoint Presentation</vt:lpstr>
      <vt:lpstr>Post quantization and identifying proper vacuum</vt:lpstr>
      <vt:lpstr>“Correlation remains Minkowskian even after modes have k &lt; aH”  until rotations seize   </vt:lpstr>
      <vt:lpstr>PowerPoint Presentation</vt:lpstr>
      <vt:lpstr>PowerPoint Presentation</vt:lpstr>
      <vt:lpstr>Thanks…</vt:lpstr>
      <vt:lpstr>PowerPoint Presentation</vt:lpstr>
      <vt:lpstr>  SUSY axion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Blue isocurvature  from a classical conformal limit</dc:title>
  <dc:creator>sai chaitanya tadepalli</dc:creator>
  <cp:lastModifiedBy>sai chaitanya tadepalli</cp:lastModifiedBy>
  <cp:revision>45</cp:revision>
  <dcterms:created xsi:type="dcterms:W3CDTF">2024-05-03T19:57:00Z</dcterms:created>
  <dcterms:modified xsi:type="dcterms:W3CDTF">2024-05-04T18:37:03Z</dcterms:modified>
</cp:coreProperties>
</file>