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7" r:id="rId12"/>
    <p:sldId id="321" r:id="rId13"/>
    <p:sldId id="322" r:id="rId14"/>
    <p:sldId id="368" r:id="rId15"/>
    <p:sldId id="369" r:id="rId16"/>
    <p:sldId id="379" r:id="rId17"/>
    <p:sldId id="380" r:id="rId18"/>
    <p:sldId id="356" r:id="rId19"/>
    <p:sldId id="381" r:id="rId20"/>
    <p:sldId id="382" r:id="rId21"/>
    <p:sldId id="354" r:id="rId22"/>
    <p:sldId id="383" r:id="rId23"/>
    <p:sldId id="373" r:id="rId24"/>
    <p:sldId id="384" r:id="rId25"/>
    <p:sldId id="371" r:id="rId26"/>
    <p:sldId id="385" r:id="rId27"/>
    <p:sldId id="386" r:id="rId28"/>
    <p:sldId id="387" r:id="rId29"/>
    <p:sldId id="375" r:id="rId30"/>
    <p:sldId id="376" r:id="rId31"/>
    <p:sldId id="377" r:id="rId32"/>
    <p:sldId id="378" r:id="rId33"/>
    <p:sldId id="361" r:id="rId34"/>
    <p:sldId id="362" r:id="rId35"/>
    <p:sldId id="365" r:id="rId36"/>
    <p:sldId id="366" r:id="rId37"/>
    <p:sldId id="282" r:id="rId38"/>
    <p:sldId id="283" r:id="rId39"/>
    <p:sldId id="284" r:id="rId40"/>
    <p:sldId id="285" r:id="rId41"/>
    <p:sldId id="286" r:id="rId42"/>
    <p:sldId id="287" r:id="rId43"/>
    <p:sldId id="288" r:id="rId44"/>
    <p:sldId id="296" r:id="rId45"/>
    <p:sldId id="299" r:id="rId46"/>
    <p:sldId id="300" r:id="rId47"/>
    <p:sldId id="302" r:id="rId48"/>
    <p:sldId id="305" r:id="rId49"/>
    <p:sldId id="306" r:id="rId50"/>
    <p:sldId id="307"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6A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67"/>
    <p:restoredTop sz="93401"/>
  </p:normalViewPr>
  <p:slideViewPr>
    <p:cSldViewPr snapToGrid="0" snapToObjects="1">
      <p:cViewPr varScale="1">
        <p:scale>
          <a:sx n="115" d="100"/>
          <a:sy n="115" d="100"/>
        </p:scale>
        <p:origin x="176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3FAA7-D4EE-E647-9D67-A892D28FABFF}" type="datetimeFigureOut">
              <a:rPr lang="en-US" smtClean="0"/>
              <a:t>3/25/25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D5950E-4343-3742-A409-DE995743A416}" type="slidenum">
              <a:rPr lang="en-US" smtClean="0"/>
              <a:t>‹#›</a:t>
            </a:fld>
            <a:endParaRPr lang="en-US"/>
          </a:p>
        </p:txBody>
      </p:sp>
    </p:spTree>
    <p:extLst>
      <p:ext uri="{BB962C8B-B14F-4D97-AF65-F5344CB8AC3E}">
        <p14:creationId xmlns:p14="http://schemas.microsoft.com/office/powerpoint/2010/main" val="22886382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Now go to the board and design the detector: start with charged particles – identify charge through the direction of the bend (left-hand rule); amount of curve depends on momentum through R=p/0.3B</a:t>
            </a:r>
          </a:p>
          <a:p>
            <a:pPr>
              <a:defRPr/>
            </a:pPr>
            <a:r>
              <a:rPr lang="en-US" dirty="0"/>
              <a:t>After charge, need particle identification: electrons (and photons), hadrons, </a:t>
            </a:r>
            <a:r>
              <a:rPr lang="en-US" dirty="0" err="1"/>
              <a:t>muons</a:t>
            </a:r>
            <a:r>
              <a:rPr lang="en-US" dirty="0"/>
              <a:t>…..</a:t>
            </a:r>
          </a:p>
          <a:p>
            <a:pPr>
              <a:defRPr/>
            </a:pPr>
            <a:r>
              <a:rPr lang="en-US" dirty="0"/>
              <a:t>Then talk about conservation of energy – to get missing energy – as a VECTOR!</a:t>
            </a:r>
          </a:p>
          <a:p>
            <a:pPr>
              <a:defRPr/>
            </a:pPr>
            <a:r>
              <a:rPr lang="en-US" dirty="0"/>
              <a:t>Then come back to the real layout of CMS</a:t>
            </a:r>
          </a:p>
        </p:txBody>
      </p:sp>
      <p:sp>
        <p:nvSpPr>
          <p:cNvPr id="4" name="Slide Number Placeholder 3"/>
          <p:cNvSpPr>
            <a:spLocks noGrp="1"/>
          </p:cNvSpPr>
          <p:nvPr>
            <p:ph type="sldNum" sz="quarter" idx="5"/>
          </p:nvPr>
        </p:nvSpPr>
        <p:spPr/>
        <p:txBody>
          <a:bodyPr/>
          <a:lstStyle/>
          <a:p>
            <a:pPr>
              <a:defRPr/>
            </a:pPr>
            <a:fld id="{B92511F6-3972-9A44-B327-20A8A9E02A7C}" type="slidenum">
              <a:rPr lang="en-US" smtClean="0"/>
              <a:pPr>
                <a:defRPr/>
              </a:pPr>
              <a:t>37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dirty="0"/>
              <a:t>Buttons. Click on any particle type to display the relevant slide with animations. Clicking again will return to this slide. </a:t>
            </a:r>
          </a:p>
          <a:p>
            <a:pPr>
              <a:defRPr/>
            </a:pPr>
            <a:r>
              <a:rPr lang="en-US" dirty="0"/>
              <a:t>Recommend putting this slide in the middle of your presentation and putting the other 5 slides at the end. </a:t>
            </a:r>
          </a:p>
          <a:p>
            <a:pPr>
              <a:defRPr/>
            </a:pPr>
            <a:r>
              <a:rPr lang="en-US" dirty="0"/>
              <a:t>If you have any difficulties, contact </a:t>
            </a:r>
            <a:r>
              <a:rPr lang="en-US" dirty="0" err="1"/>
              <a:t>David.Barney@cern.ch</a:t>
            </a:r>
            <a:endParaRPr lang="en-US" dirty="0"/>
          </a:p>
        </p:txBody>
      </p:sp>
      <p:sp>
        <p:nvSpPr>
          <p:cNvPr id="6349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648C9DF-5401-E646-B367-0D210940A69D}" type="slidenum">
              <a:rPr lang="en-US" sz="1200">
                <a:latin typeface="Calibri" charset="0"/>
              </a:rPr>
              <a:pPr eaLnBrk="1" hangingPunct="1">
                <a:defRPr/>
              </a:pPr>
              <a:t>38</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BE8F001-C3AA-464E-B162-76FCB5A92F5B}" type="slidenum">
              <a:rPr lang="en-US" sz="1200">
                <a:latin typeface="Calibri" charset="0"/>
              </a:rPr>
              <a:pPr eaLnBrk="1" hangingPunct="1">
                <a:defRPr/>
              </a:pPr>
              <a:t>39</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E6901FA-7798-7C45-9D91-E627922B8001}" type="slidenum">
              <a:rPr lang="en-US" sz="1200">
                <a:latin typeface="Calibri" charset="0"/>
              </a:rPr>
              <a:pPr eaLnBrk="1" hangingPunct="1">
                <a:defRPr/>
              </a:pPr>
              <a:t>40</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6F1766AD-4CE3-6C41-988F-97BE107C9E78}" type="slidenum">
              <a:rPr lang="en-US" sz="1200">
                <a:latin typeface="Calibri" charset="0"/>
              </a:rPr>
              <a:pPr eaLnBrk="1" hangingPunct="1">
                <a:defRPr/>
              </a:pPr>
              <a:t>41</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457200" eaLnBrk="1" hangingPunct="1">
              <a:spcBef>
                <a:spcPct val="0"/>
              </a:spcBef>
              <a:defRPr/>
            </a:pPr>
            <a:r>
              <a:rPr lang="en-US"/>
              <a:t>Neutral hadron: Does not bend in the magnetic field and does not leave any signal in the tracker layers; passes through the electromagnetic calorimeter leaving essentially no signal, and is “stopped” by the hadron calorimeter</a:t>
            </a:r>
          </a:p>
          <a:p>
            <a:pPr defTabSz="457200">
              <a:defRPr/>
            </a:pPr>
            <a:endParaRPr lang="en-US"/>
          </a:p>
        </p:txBody>
      </p:sp>
      <p:sp>
        <p:nvSpPr>
          <p:cNvPr id="71683"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F9BEB0E-4C2B-B841-9A2E-62EC45659E66}" type="slidenum">
              <a:rPr lang="en-US" sz="1200">
                <a:latin typeface="Calibri" charset="0"/>
              </a:rPr>
              <a:pPr eaLnBrk="1" hangingPunct="1">
                <a:defRPr/>
              </a:pPr>
              <a:t>42</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DD57CA0-29F6-934D-B752-7F16B057E1A5}" type="slidenum">
              <a:rPr lang="en-US" sz="1200">
                <a:latin typeface="Calibri" charset="0"/>
              </a:rPr>
              <a:pPr eaLnBrk="1" hangingPunct="1">
                <a:defRPr/>
              </a:pPr>
              <a:t>43</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60132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55949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77864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388817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2697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679201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7" name="Date Placeholder 6"/>
          <p:cNvSpPr>
            <a:spLocks noGrp="1"/>
          </p:cNvSpPr>
          <p:nvPr>
            <p:ph type="dt" sz="half" idx="10"/>
          </p:nvPr>
        </p:nvSpPr>
        <p:spPr/>
        <p:txBody>
          <a:bodyPr/>
          <a:lstStyle/>
          <a:p>
            <a:fld id="{14EBC56D-3153-A54B-9D66-00F169E73A8A}" type="datetimeFigureOut">
              <a:rPr lang="en-US" smtClean="0"/>
              <a:t>3/25/25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34735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14EBC56D-3153-A54B-9D66-00F169E73A8A}" type="datetimeFigureOut">
              <a:rPr lang="en-US" smtClean="0"/>
              <a:t>3/25/25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563185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BC56D-3153-A54B-9D66-00F169E73A8A}" type="datetimeFigureOut">
              <a:rPr lang="en-US" smtClean="0"/>
              <a:t>3/25/25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33094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98048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65717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BC56D-3153-A54B-9D66-00F169E73A8A}" type="datetimeFigureOut">
              <a:rPr lang="en-US" smtClean="0"/>
              <a:t>3/25/25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76E20-628D-394B-845F-7E31548B983E}" type="slidenum">
              <a:rPr lang="en-US" smtClean="0"/>
              <a:t>‹#›</a:t>
            </a:fld>
            <a:endParaRPr lang="en-US"/>
          </a:p>
        </p:txBody>
      </p:sp>
    </p:spTree>
    <p:extLst>
      <p:ext uri="{BB962C8B-B14F-4D97-AF65-F5344CB8AC3E}">
        <p14:creationId xmlns:p14="http://schemas.microsoft.com/office/powerpoint/2010/main" val="1929667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8.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47.xml"/><Relationship Id="rId5" Type="http://schemas.openxmlformats.org/officeDocument/2006/relationships/slide" Target="slide45.xml"/><Relationship Id="rId4" Type="http://schemas.openxmlformats.org/officeDocument/2006/relationships/slide" Target="slide46.xml"/></Relationships>
</file>

<file path=ppt/slides/_rels/slide39.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hyperlink" Target="https://www.i2u2.org/elab/cms/ispy-webgl/"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2u2.org/elab/cms/cima-wzh/"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3734" y="690690"/>
            <a:ext cx="7772400" cy="1470025"/>
          </a:xfrm>
        </p:spPr>
        <p:txBody>
          <a:bodyPr/>
          <a:lstStyle/>
          <a:p>
            <a:r>
              <a:rPr lang="el-GR" dirty="0">
                <a:latin typeface="Arial"/>
                <a:cs typeface="Arial"/>
              </a:rPr>
              <a:t>Η σημερινή αναζήτηση</a:t>
            </a:r>
            <a:endParaRPr lang="en-US" dirty="0">
              <a:latin typeface="Arial"/>
              <a:cs typeface="Arial"/>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06E98820-B8BD-987C-8D7F-8042B34936A7}"/>
                  </a:ext>
                </a:extLst>
              </p:cNvPr>
              <p:cNvSpPr txBox="1"/>
              <p:nvPr/>
            </p:nvSpPr>
            <p:spPr>
              <a:xfrm>
                <a:off x="2075795" y="2436294"/>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n-US"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r>
                        <a:rPr lang="el-GR" sz="3200" b="0" i="1" smtClean="0">
                          <a:latin typeface="Cambria Math" panose="02040503050406030204" pitchFamily="18" charset="0"/>
                        </a:rPr>
                        <m:t>𝜈</m:t>
                      </m:r>
                    </m:oMath>
                  </m:oMathPara>
                </a14:m>
                <a:endParaRPr lang="en-US" sz="3200" dirty="0"/>
              </a:p>
            </p:txBody>
          </p:sp>
        </mc:Choice>
        <mc:Fallback>
          <p:sp>
            <p:nvSpPr>
              <p:cNvPr id="3" name="TextBox 2">
                <a:extLst>
                  <a:ext uri="{FF2B5EF4-FFF2-40B4-BE49-F238E27FC236}">
                    <a16:creationId xmlns:a16="http://schemas.microsoft.com/office/drawing/2014/main" id="{06E98820-B8BD-987C-8D7F-8042B34936A7}"/>
                  </a:ext>
                </a:extLst>
              </p:cNvPr>
              <p:cNvSpPr txBox="1">
                <a:spLocks noRot="1" noChangeAspect="1" noMove="1" noResize="1" noEditPoints="1" noAdjustHandles="1" noChangeArrowheads="1" noChangeShapeType="1" noTextEdit="1"/>
              </p:cNvSpPr>
              <p:nvPr/>
            </p:nvSpPr>
            <p:spPr>
              <a:xfrm>
                <a:off x="2075795" y="2436294"/>
                <a:ext cx="2078558" cy="492443"/>
              </a:xfrm>
              <a:prstGeom prst="rect">
                <a:avLst/>
              </a:prstGeom>
              <a:blipFill>
                <a:blip r:embed="rId2"/>
                <a:stretch>
                  <a:fillRect l="-1829" b="-512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3FB630D-2798-5B5A-2866-0B122612FDAA}"/>
                  </a:ext>
                </a:extLst>
              </p:cNvPr>
              <p:cNvSpPr txBox="1"/>
              <p:nvPr/>
            </p:nvSpPr>
            <p:spPr>
              <a:xfrm>
                <a:off x="5024290" y="2480898"/>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l-GR"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l-GR" sz="3200" b="0" i="1" smtClean="0">
                              <a:latin typeface="Cambria Math" panose="02040503050406030204" pitchFamily="18" charset="0"/>
                            </a:rPr>
                            <m:t>−</m:t>
                          </m:r>
                        </m:sup>
                      </m:sSup>
                      <m:acc>
                        <m:accPr>
                          <m:chr m:val="̅"/>
                          <m:ctrlPr>
                            <a:rPr lang="en-US" sz="3200" b="0" i="1" smtClean="0">
                              <a:latin typeface="Cambria Math" panose="02040503050406030204" pitchFamily="18" charset="0"/>
                            </a:rPr>
                          </m:ctrlPr>
                        </m:accPr>
                        <m:e>
                          <m:r>
                            <a:rPr lang="el-GR" sz="3200" b="0" i="1" smtClean="0">
                              <a:latin typeface="Cambria Math" panose="02040503050406030204" pitchFamily="18" charset="0"/>
                            </a:rPr>
                            <m:t>𝜈</m:t>
                          </m:r>
                        </m:e>
                      </m:acc>
                    </m:oMath>
                  </m:oMathPara>
                </a14:m>
                <a:endParaRPr lang="en-US" sz="3200" dirty="0"/>
              </a:p>
            </p:txBody>
          </p:sp>
        </mc:Choice>
        <mc:Fallback>
          <p:sp>
            <p:nvSpPr>
              <p:cNvPr id="4" name="TextBox 3">
                <a:extLst>
                  <a:ext uri="{FF2B5EF4-FFF2-40B4-BE49-F238E27FC236}">
                    <a16:creationId xmlns:a16="http://schemas.microsoft.com/office/drawing/2014/main" id="{33FB630D-2798-5B5A-2866-0B122612FDAA}"/>
                  </a:ext>
                </a:extLst>
              </p:cNvPr>
              <p:cNvSpPr txBox="1">
                <a:spLocks noRot="1" noChangeAspect="1" noMove="1" noResize="1" noEditPoints="1" noAdjustHandles="1" noChangeArrowheads="1" noChangeShapeType="1" noTextEdit="1"/>
              </p:cNvSpPr>
              <p:nvPr/>
            </p:nvSpPr>
            <p:spPr>
              <a:xfrm>
                <a:off x="5024290" y="2480898"/>
                <a:ext cx="2078558" cy="492443"/>
              </a:xfrm>
              <a:prstGeom prst="rect">
                <a:avLst/>
              </a:prstGeom>
              <a:blipFill>
                <a:blip r:embed="rId3"/>
                <a:stretch>
                  <a:fillRect l="-1818"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6EF0723-1205-58C9-ED0F-68D8C9258DA1}"/>
                  </a:ext>
                </a:extLst>
              </p:cNvPr>
              <p:cNvSpPr txBox="1"/>
              <p:nvPr/>
            </p:nvSpPr>
            <p:spPr>
              <a:xfrm>
                <a:off x="2142701" y="3279147"/>
                <a:ext cx="2078558" cy="532005"/>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n-US"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sSub>
                        <m:sSubPr>
                          <m:ctrlPr>
                            <a:rPr lang="el-GR" sz="3200" b="0" i="1" smtClean="0">
                              <a:latin typeface="Cambria Math" panose="02040503050406030204" pitchFamily="18" charset="0"/>
                            </a:rPr>
                          </m:ctrlPr>
                        </m:sSubPr>
                        <m:e>
                          <m:r>
                            <a:rPr lang="el-GR" sz="3200" b="0" i="1" smtClean="0">
                              <a:latin typeface="Cambria Math" panose="02040503050406030204" pitchFamily="18" charset="0"/>
                            </a:rPr>
                            <m:t>𝜈</m:t>
                          </m:r>
                        </m:e>
                        <m:sub>
                          <m:r>
                            <a:rPr lang="el-GR" sz="3200" b="0" i="1" smtClean="0">
                              <a:latin typeface="Cambria Math" panose="02040503050406030204" pitchFamily="18" charset="0"/>
                            </a:rPr>
                            <m:t>𝜇</m:t>
                          </m:r>
                        </m:sub>
                      </m:sSub>
                    </m:oMath>
                  </m:oMathPara>
                </a14:m>
                <a:endParaRPr lang="en-US" sz="3200" dirty="0"/>
              </a:p>
            </p:txBody>
          </p:sp>
        </mc:Choice>
        <mc:Fallback>
          <p:sp>
            <p:nvSpPr>
              <p:cNvPr id="13" name="TextBox 12">
                <a:extLst>
                  <a:ext uri="{FF2B5EF4-FFF2-40B4-BE49-F238E27FC236}">
                    <a16:creationId xmlns:a16="http://schemas.microsoft.com/office/drawing/2014/main" id="{16EF0723-1205-58C9-ED0F-68D8C9258DA1}"/>
                  </a:ext>
                </a:extLst>
              </p:cNvPr>
              <p:cNvSpPr txBox="1">
                <a:spLocks noRot="1" noChangeAspect="1" noMove="1" noResize="1" noEditPoints="1" noAdjustHandles="1" noChangeArrowheads="1" noChangeShapeType="1" noTextEdit="1"/>
              </p:cNvSpPr>
              <p:nvPr/>
            </p:nvSpPr>
            <p:spPr>
              <a:xfrm>
                <a:off x="2142701" y="3279147"/>
                <a:ext cx="2078558" cy="532005"/>
              </a:xfrm>
              <a:prstGeom prst="rect">
                <a:avLst/>
              </a:prstGeom>
              <a:blipFill>
                <a:blip r:embed="rId4"/>
                <a:stretch>
                  <a:fillRect l="-6061" r="-3636" b="-214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7546D8CB-0725-E56B-EBA8-80B296C0F953}"/>
                  </a:ext>
                </a:extLst>
              </p:cNvPr>
              <p:cNvSpPr txBox="1"/>
              <p:nvPr/>
            </p:nvSpPr>
            <p:spPr>
              <a:xfrm>
                <a:off x="5024290" y="3293524"/>
                <a:ext cx="2078558" cy="532005"/>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l-GR"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l-GR" sz="3200" b="0" i="1" smtClean="0">
                              <a:latin typeface="Cambria Math" panose="02040503050406030204" pitchFamily="18" charset="0"/>
                            </a:rPr>
                            <m:t>−</m:t>
                          </m:r>
                        </m:sup>
                      </m:sSup>
                      <m:sSub>
                        <m:sSubPr>
                          <m:ctrlPr>
                            <a:rPr lang="el-GR" sz="3200" b="0" i="1" smtClean="0">
                              <a:latin typeface="Cambria Math" panose="02040503050406030204" pitchFamily="18" charset="0"/>
                            </a:rPr>
                          </m:ctrlPr>
                        </m:sSubPr>
                        <m:e>
                          <m:acc>
                            <m:accPr>
                              <m:chr m:val="̅"/>
                              <m:ctrlPr>
                                <a:rPr lang="en-US" sz="3200" b="0" i="1" smtClean="0">
                                  <a:latin typeface="Cambria Math" panose="02040503050406030204" pitchFamily="18" charset="0"/>
                                </a:rPr>
                              </m:ctrlPr>
                            </m:accPr>
                            <m:e>
                              <m:r>
                                <a:rPr lang="el-GR" sz="3200" b="0" i="1" smtClean="0">
                                  <a:latin typeface="Cambria Math" panose="02040503050406030204" pitchFamily="18" charset="0"/>
                                </a:rPr>
                                <m:t>𝜈</m:t>
                              </m:r>
                            </m:e>
                          </m:acc>
                        </m:e>
                        <m:sub>
                          <m:r>
                            <a:rPr lang="el-GR" sz="3200" b="0" i="1" smtClean="0">
                              <a:latin typeface="Cambria Math" panose="02040503050406030204" pitchFamily="18" charset="0"/>
                            </a:rPr>
                            <m:t>𝜇</m:t>
                          </m:r>
                        </m:sub>
                      </m:sSub>
                    </m:oMath>
                  </m:oMathPara>
                </a14:m>
                <a:endParaRPr lang="en-US" sz="3200" dirty="0"/>
              </a:p>
            </p:txBody>
          </p:sp>
        </mc:Choice>
        <mc:Fallback>
          <p:sp>
            <p:nvSpPr>
              <p:cNvPr id="14" name="TextBox 13">
                <a:extLst>
                  <a:ext uri="{FF2B5EF4-FFF2-40B4-BE49-F238E27FC236}">
                    <a16:creationId xmlns:a16="http://schemas.microsoft.com/office/drawing/2014/main" id="{7546D8CB-0725-E56B-EBA8-80B296C0F953}"/>
                  </a:ext>
                </a:extLst>
              </p:cNvPr>
              <p:cNvSpPr txBox="1">
                <a:spLocks noRot="1" noChangeAspect="1" noMove="1" noResize="1" noEditPoints="1" noAdjustHandles="1" noChangeArrowheads="1" noChangeShapeType="1" noTextEdit="1"/>
              </p:cNvSpPr>
              <p:nvPr/>
            </p:nvSpPr>
            <p:spPr>
              <a:xfrm>
                <a:off x="5024290" y="3293524"/>
                <a:ext cx="2078558" cy="532005"/>
              </a:xfrm>
              <a:prstGeom prst="rect">
                <a:avLst/>
              </a:prstGeom>
              <a:blipFill>
                <a:blip r:embed="rId5"/>
                <a:stretch>
                  <a:fillRect l="-6061" r="-3030" b="-1860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8B739C09-805B-0ACB-C4AF-55D2EEF8A783}"/>
                  </a:ext>
                </a:extLst>
              </p:cNvPr>
              <p:cNvSpPr txBox="1"/>
              <p:nvPr/>
            </p:nvSpPr>
            <p:spPr>
              <a:xfrm>
                <a:off x="2103109" y="4121388"/>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oMath>
                  </m:oMathPara>
                </a14:m>
                <a:endParaRPr lang="en-US" sz="3200" dirty="0"/>
              </a:p>
            </p:txBody>
          </p:sp>
        </mc:Choice>
        <mc:Fallback>
          <p:sp>
            <p:nvSpPr>
              <p:cNvPr id="15" name="TextBox 14">
                <a:extLst>
                  <a:ext uri="{FF2B5EF4-FFF2-40B4-BE49-F238E27FC236}">
                    <a16:creationId xmlns:a16="http://schemas.microsoft.com/office/drawing/2014/main" id="{8B739C09-805B-0ACB-C4AF-55D2EEF8A783}"/>
                  </a:ext>
                </a:extLst>
              </p:cNvPr>
              <p:cNvSpPr txBox="1">
                <a:spLocks noRot="1" noChangeAspect="1" noMove="1" noResize="1" noEditPoints="1" noAdjustHandles="1" noChangeArrowheads="1" noChangeShapeType="1" noTextEdit="1"/>
              </p:cNvSpPr>
              <p:nvPr/>
            </p:nvSpPr>
            <p:spPr>
              <a:xfrm>
                <a:off x="2103109" y="4121388"/>
                <a:ext cx="2078558" cy="492443"/>
              </a:xfrm>
              <a:prstGeom prst="rect">
                <a:avLst/>
              </a:prstGeom>
              <a:blipFill>
                <a:blip r:embed="rId6"/>
                <a:stretch>
                  <a:fillRect l="-3030"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DC55F21B-694D-979D-B769-A22D75C31483}"/>
                  </a:ext>
                </a:extLst>
              </p:cNvPr>
              <p:cNvSpPr txBox="1"/>
              <p:nvPr/>
            </p:nvSpPr>
            <p:spPr>
              <a:xfrm>
                <a:off x="5091196" y="4113674"/>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oMath>
                  </m:oMathPara>
                </a14:m>
                <a:endParaRPr lang="en-US" sz="3200" dirty="0"/>
              </a:p>
            </p:txBody>
          </p:sp>
        </mc:Choice>
        <mc:Fallback>
          <p:sp>
            <p:nvSpPr>
              <p:cNvPr id="16" name="TextBox 15">
                <a:extLst>
                  <a:ext uri="{FF2B5EF4-FFF2-40B4-BE49-F238E27FC236}">
                    <a16:creationId xmlns:a16="http://schemas.microsoft.com/office/drawing/2014/main" id="{DC55F21B-694D-979D-B769-A22D75C31483}"/>
                  </a:ext>
                </a:extLst>
              </p:cNvPr>
              <p:cNvSpPr txBox="1">
                <a:spLocks noRot="1" noChangeAspect="1" noMove="1" noResize="1" noEditPoints="1" noAdjustHandles="1" noChangeArrowheads="1" noChangeShapeType="1" noTextEdit="1"/>
              </p:cNvSpPr>
              <p:nvPr/>
            </p:nvSpPr>
            <p:spPr>
              <a:xfrm>
                <a:off x="5091196" y="4113674"/>
                <a:ext cx="2078558" cy="492443"/>
              </a:xfrm>
              <a:prstGeom prst="rect">
                <a:avLst/>
              </a:prstGeom>
              <a:blipFill>
                <a:blip r:embed="rId7"/>
                <a:stretch>
                  <a:fillRect l="-3030" t="-2564" b="-2051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5C7C4504-C3A1-AA8B-92AB-0FB9FD87BF76}"/>
                  </a:ext>
                </a:extLst>
              </p:cNvPr>
              <p:cNvSpPr txBox="1"/>
              <p:nvPr/>
            </p:nvSpPr>
            <p:spPr>
              <a:xfrm>
                <a:off x="2103109" y="4957520"/>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𝐻</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n-US" sz="3200" b="0" i="1" smtClean="0">
                              <a:latin typeface="Cambria Math" panose="02040503050406030204" pitchFamily="18" charset="0"/>
                            </a:rPr>
                            <m:t>0</m:t>
                          </m:r>
                        </m:sup>
                      </m:sSup>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n-US" sz="3200" b="0" i="1" smtClean="0">
                              <a:latin typeface="Cambria Math" panose="02040503050406030204" pitchFamily="18" charset="0"/>
                            </a:rPr>
                            <m:t>0</m:t>
                          </m:r>
                        </m:sup>
                      </m:sSup>
                    </m:oMath>
                  </m:oMathPara>
                </a14:m>
                <a:endParaRPr lang="en-US" sz="3200" dirty="0"/>
              </a:p>
            </p:txBody>
          </p:sp>
        </mc:Choice>
        <mc:Fallback>
          <p:sp>
            <p:nvSpPr>
              <p:cNvPr id="17" name="TextBox 16">
                <a:extLst>
                  <a:ext uri="{FF2B5EF4-FFF2-40B4-BE49-F238E27FC236}">
                    <a16:creationId xmlns:a16="http://schemas.microsoft.com/office/drawing/2014/main" id="{5C7C4504-C3A1-AA8B-92AB-0FB9FD87BF76}"/>
                  </a:ext>
                </a:extLst>
              </p:cNvPr>
              <p:cNvSpPr txBox="1">
                <a:spLocks noRot="1" noChangeAspect="1" noMove="1" noResize="1" noEditPoints="1" noAdjustHandles="1" noChangeArrowheads="1" noChangeShapeType="1" noTextEdit="1"/>
              </p:cNvSpPr>
              <p:nvPr/>
            </p:nvSpPr>
            <p:spPr>
              <a:xfrm>
                <a:off x="2103109" y="4957520"/>
                <a:ext cx="2078558" cy="492443"/>
              </a:xfrm>
              <a:prstGeom prst="rect">
                <a:avLst/>
              </a:prstGeom>
              <a:blipFill>
                <a:blip r:embed="rId8"/>
                <a:stretch>
                  <a:fillRect l="-3636" t="-2500" r="-606"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A36C584C-9CC9-5C6A-8E3C-0931CE415E77}"/>
                  </a:ext>
                </a:extLst>
              </p:cNvPr>
              <p:cNvSpPr txBox="1"/>
              <p:nvPr/>
            </p:nvSpPr>
            <p:spPr>
              <a:xfrm>
                <a:off x="4817368" y="4871960"/>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𝐻</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r>
                        <a:rPr lang="el-GR" sz="3200" b="0" i="1" smtClean="0">
                          <a:latin typeface="Cambria Math" panose="02040503050406030204" pitchFamily="18" charset="0"/>
                        </a:rPr>
                        <m:t>𝛾𝛾</m:t>
                      </m:r>
                    </m:oMath>
                  </m:oMathPara>
                </a14:m>
                <a:endParaRPr lang="en-US" sz="3200" dirty="0"/>
              </a:p>
            </p:txBody>
          </p:sp>
        </mc:Choice>
        <mc:Fallback>
          <p:sp>
            <p:nvSpPr>
              <p:cNvPr id="18" name="TextBox 17">
                <a:extLst>
                  <a:ext uri="{FF2B5EF4-FFF2-40B4-BE49-F238E27FC236}">
                    <a16:creationId xmlns:a16="http://schemas.microsoft.com/office/drawing/2014/main" id="{A36C584C-9CC9-5C6A-8E3C-0931CE415E77}"/>
                  </a:ext>
                </a:extLst>
              </p:cNvPr>
              <p:cNvSpPr txBox="1">
                <a:spLocks noRot="1" noChangeAspect="1" noMove="1" noResize="1" noEditPoints="1" noAdjustHandles="1" noChangeArrowheads="1" noChangeShapeType="1" noTextEdit="1"/>
              </p:cNvSpPr>
              <p:nvPr/>
            </p:nvSpPr>
            <p:spPr>
              <a:xfrm>
                <a:off x="4817368" y="4871960"/>
                <a:ext cx="2078558" cy="492443"/>
              </a:xfrm>
              <a:prstGeom prst="rect">
                <a:avLst/>
              </a:prstGeom>
              <a:blipFill>
                <a:blip r:embed="rId9"/>
                <a:stretch>
                  <a:fillRect b="-20000"/>
                </a:stretch>
              </a:blipFill>
            </p:spPr>
            <p:txBody>
              <a:bodyPr/>
              <a:lstStyle/>
              <a:p>
                <a:r>
                  <a:rPr lang="en-US">
                    <a:noFill/>
                  </a:rPr>
                  <a:t> </a:t>
                </a:r>
              </a:p>
            </p:txBody>
          </p:sp>
        </mc:Fallback>
      </mc:AlternateContent>
    </p:spTree>
    <p:extLst>
      <p:ext uri="{BB962C8B-B14F-4D97-AF65-F5344CB8AC3E}">
        <p14:creationId xmlns:p14="http://schemas.microsoft.com/office/powerpoint/2010/main" val="1816200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01615E-41B0-A6B6-747F-98EB6B478629}"/>
              </a:ext>
            </a:extLst>
          </p:cNvPr>
          <p:cNvPicPr>
            <a:picLocks noChangeAspect="1"/>
          </p:cNvPicPr>
          <p:nvPr/>
        </p:nvPicPr>
        <p:blipFill>
          <a:blip r:embed="rId2"/>
          <a:stretch>
            <a:fillRect/>
          </a:stretch>
        </p:blipFill>
        <p:spPr>
          <a:xfrm>
            <a:off x="0" y="1162659"/>
            <a:ext cx="9127424" cy="508127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62135" y="614065"/>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9" name="TextBox 8">
            <a:extLst>
              <a:ext uri="{FF2B5EF4-FFF2-40B4-BE49-F238E27FC236}">
                <a16:creationId xmlns:a16="http://schemas.microsoft.com/office/drawing/2014/main" id="{0DF6C70E-FF16-814F-B235-55C477410B7A}"/>
              </a:ext>
            </a:extLst>
          </p:cNvPr>
          <p:cNvSpPr txBox="1"/>
          <p:nvPr/>
        </p:nvSpPr>
        <p:spPr>
          <a:xfrm>
            <a:off x="4394493" y="2956110"/>
            <a:ext cx="3288785" cy="923330"/>
          </a:xfrm>
          <a:prstGeom prst="rect">
            <a:avLst/>
          </a:prstGeom>
          <a:noFill/>
        </p:spPr>
        <p:txBody>
          <a:bodyPr wrap="none" rtlCol="0">
            <a:spAutoFit/>
          </a:bodyPr>
          <a:lstStyle/>
          <a:p>
            <a:r>
              <a:rPr lang="el-GR" dirty="0">
                <a:solidFill>
                  <a:srgbClr val="FFFFFF"/>
                </a:solidFill>
              </a:rPr>
              <a:t>Επιλέξτε με το ποντίκι το βασικό </a:t>
            </a:r>
            <a:br>
              <a:rPr lang="el-GR" dirty="0">
                <a:solidFill>
                  <a:srgbClr val="FFFFFF"/>
                </a:solidFill>
              </a:rPr>
            </a:br>
            <a:r>
              <a:rPr lang="en-US" dirty="0">
                <a:solidFill>
                  <a:srgbClr val="FFFFFF"/>
                </a:solidFill>
              </a:rPr>
              <a:t>data group </a:t>
            </a:r>
            <a:r>
              <a:rPr lang="el-GR" dirty="0">
                <a:solidFill>
                  <a:srgbClr val="FFFFFF"/>
                </a:solidFill>
              </a:rPr>
              <a:t>που σας αντιστοιχεί </a:t>
            </a:r>
            <a:br>
              <a:rPr lang="el-GR" dirty="0">
                <a:solidFill>
                  <a:srgbClr val="FFFFFF"/>
                </a:solidFill>
              </a:rPr>
            </a:br>
            <a:r>
              <a:rPr lang="el-GR" dirty="0">
                <a:solidFill>
                  <a:srgbClr val="FFFFFF"/>
                </a:solidFill>
              </a:rPr>
              <a:t>(Ν100, Ν50, Ν25, Ν10, Ν5)</a:t>
            </a:r>
            <a:endParaRPr lang="en-US" dirty="0">
              <a:solidFill>
                <a:srgbClr val="FFFFFF"/>
              </a:solidFill>
            </a:endParaRPr>
          </a:p>
        </p:txBody>
      </p:sp>
      <p:cxnSp>
        <p:nvCxnSpPr>
          <p:cNvPr id="10" name="Straight Arrow Connector 9">
            <a:extLst>
              <a:ext uri="{FF2B5EF4-FFF2-40B4-BE49-F238E27FC236}">
                <a16:creationId xmlns:a16="http://schemas.microsoft.com/office/drawing/2014/main" id="{7A036E60-7D31-8649-A134-4319CD40D426}"/>
              </a:ext>
            </a:extLst>
          </p:cNvPr>
          <p:cNvCxnSpPr>
            <a:cxnSpLocks/>
          </p:cNvCxnSpPr>
          <p:nvPr/>
        </p:nvCxnSpPr>
        <p:spPr>
          <a:xfrm flipH="1">
            <a:off x="3525078" y="3417775"/>
            <a:ext cx="869415" cy="357778"/>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88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349FCB-9FE2-0856-B4E5-F40F7A90B674}"/>
              </a:ext>
            </a:extLst>
          </p:cNvPr>
          <p:cNvPicPr>
            <a:picLocks noChangeAspect="1"/>
          </p:cNvPicPr>
          <p:nvPr/>
        </p:nvPicPr>
        <p:blipFill>
          <a:blip r:embed="rId2"/>
          <a:stretch>
            <a:fillRect/>
          </a:stretch>
        </p:blipFill>
        <p:spPr>
          <a:xfrm>
            <a:off x="0" y="1430288"/>
            <a:ext cx="9144000" cy="518238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1" name="TextBox 10">
            <a:extLst>
              <a:ext uri="{FF2B5EF4-FFF2-40B4-BE49-F238E27FC236}">
                <a16:creationId xmlns:a16="http://schemas.microsoft.com/office/drawing/2014/main" id="{F259B935-208D-3246-BAE5-0B317599EBBE}"/>
              </a:ext>
            </a:extLst>
          </p:cNvPr>
          <p:cNvSpPr txBox="1"/>
          <p:nvPr/>
        </p:nvSpPr>
        <p:spPr>
          <a:xfrm>
            <a:off x="4426802" y="2745398"/>
            <a:ext cx="2689027" cy="830997"/>
          </a:xfrm>
          <a:prstGeom prst="rect">
            <a:avLst/>
          </a:prstGeom>
          <a:noFill/>
        </p:spPr>
        <p:txBody>
          <a:bodyPr wrap="square" rtlCol="0">
            <a:spAutoFit/>
          </a:bodyPr>
          <a:lstStyle/>
          <a:p>
            <a:r>
              <a:rPr lang="en-US" sz="1600" dirty="0">
                <a:solidFill>
                  <a:srgbClr val="FFFFFF"/>
                </a:solidFill>
              </a:rPr>
              <a:t>Click </a:t>
            </a:r>
            <a:r>
              <a:rPr lang="el-GR" sz="1600" dirty="0">
                <a:solidFill>
                  <a:srgbClr val="FFFFFF"/>
                </a:solidFill>
              </a:rPr>
              <a:t>στο όνομα του αρχείου για να επιλέξετε το </a:t>
            </a:r>
            <a:r>
              <a:rPr lang="en-US" sz="1600" dirty="0">
                <a:solidFill>
                  <a:srgbClr val="FFFFFF"/>
                </a:solidFill>
              </a:rPr>
              <a:t>group</a:t>
            </a:r>
            <a:r>
              <a:rPr lang="el-GR" sz="1600" dirty="0">
                <a:solidFill>
                  <a:srgbClr val="FFFFFF"/>
                </a:solidFill>
              </a:rPr>
              <a:t> σας</a:t>
            </a:r>
            <a:r>
              <a:rPr lang="en-US" sz="1600" dirty="0">
                <a:solidFill>
                  <a:srgbClr val="FFFFFF"/>
                </a:solidFill>
              </a:rPr>
              <a:t> (</a:t>
            </a:r>
            <a:r>
              <a:rPr lang="el-GR" sz="1600" dirty="0">
                <a:solidFill>
                  <a:srgbClr val="FFFFFF"/>
                </a:solidFill>
              </a:rPr>
              <a:t>π.χ. 100.19)</a:t>
            </a:r>
            <a:endParaRPr lang="en-US" sz="1600" dirty="0">
              <a:solidFill>
                <a:srgbClr val="FFFFFF"/>
              </a:solidFill>
            </a:endParaRPr>
          </a:p>
        </p:txBody>
      </p:sp>
      <p:cxnSp>
        <p:nvCxnSpPr>
          <p:cNvPr id="12" name="Straight Arrow Connector 11">
            <a:extLst>
              <a:ext uri="{FF2B5EF4-FFF2-40B4-BE49-F238E27FC236}">
                <a16:creationId xmlns:a16="http://schemas.microsoft.com/office/drawing/2014/main" id="{F91491B0-F83B-2E40-84A1-D1C0AF7E1331}"/>
              </a:ext>
            </a:extLst>
          </p:cNvPr>
          <p:cNvCxnSpPr>
            <a:cxnSpLocks/>
          </p:cNvCxnSpPr>
          <p:nvPr/>
        </p:nvCxnSpPr>
        <p:spPr>
          <a:xfrm flipH="1">
            <a:off x="4003287" y="3294398"/>
            <a:ext cx="468119" cy="5692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37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497C580-1727-2115-FCEB-7CE8BC1877EB}"/>
              </a:ext>
            </a:extLst>
          </p:cNvPr>
          <p:cNvPicPr>
            <a:picLocks noChangeAspect="1"/>
          </p:cNvPicPr>
          <p:nvPr/>
        </p:nvPicPr>
        <p:blipFill>
          <a:blip r:embed="rId2"/>
          <a:stretch>
            <a:fillRect/>
          </a:stretch>
        </p:blipFill>
        <p:spPr>
          <a:xfrm>
            <a:off x="-1" y="1162660"/>
            <a:ext cx="9149919" cy="5085740"/>
          </a:xfrm>
          <a:prstGeom prst="rect">
            <a:avLst/>
          </a:prstGeom>
        </p:spPr>
      </p:pic>
      <p:sp>
        <p:nvSpPr>
          <p:cNvPr id="5" name="TextBox 4">
            <a:extLst>
              <a:ext uri="{FF2B5EF4-FFF2-40B4-BE49-F238E27FC236}">
                <a16:creationId xmlns:a16="http://schemas.microsoft.com/office/drawing/2014/main" id="{D07BD497-F172-1445-8712-2B3624C9A5A6}"/>
              </a:ext>
            </a:extLst>
          </p:cNvPr>
          <p:cNvSpPr txBox="1"/>
          <p:nvPr/>
        </p:nvSpPr>
        <p:spPr>
          <a:xfrm>
            <a:off x="6961467" y="2191991"/>
            <a:ext cx="1291715" cy="646331"/>
          </a:xfrm>
          <a:prstGeom prst="rect">
            <a:avLst/>
          </a:prstGeom>
          <a:noFill/>
        </p:spPr>
        <p:txBody>
          <a:bodyPr wrap="none" rtlCol="0">
            <a:spAutoFit/>
          </a:bodyPr>
          <a:lstStyle/>
          <a:p>
            <a:r>
              <a:rPr lang="el-GR" dirty="0">
                <a:solidFill>
                  <a:srgbClr val="FFFFFF"/>
                </a:solidFill>
              </a:rPr>
              <a:t>Κάντε </a:t>
            </a:r>
            <a:r>
              <a:rPr lang="en-US" dirty="0">
                <a:solidFill>
                  <a:srgbClr val="FFFFFF"/>
                </a:solidFill>
              </a:rPr>
              <a:t>click</a:t>
            </a:r>
          </a:p>
          <a:p>
            <a:r>
              <a:rPr lang="el-GR" dirty="0">
                <a:solidFill>
                  <a:srgbClr val="FFFFFF"/>
                </a:solidFill>
              </a:rPr>
              <a:t>στο</a:t>
            </a:r>
            <a:r>
              <a:rPr lang="en-US" dirty="0">
                <a:solidFill>
                  <a:srgbClr val="FFFFFF"/>
                </a:solidFill>
              </a:rPr>
              <a:t> event</a:t>
            </a:r>
          </a:p>
        </p:txBody>
      </p:sp>
      <p:cxnSp>
        <p:nvCxnSpPr>
          <p:cNvPr id="6" name="Straight Arrow Connector 5">
            <a:extLst>
              <a:ext uri="{FF2B5EF4-FFF2-40B4-BE49-F238E27FC236}">
                <a16:creationId xmlns:a16="http://schemas.microsoft.com/office/drawing/2014/main" id="{C3C3F4BD-8771-7E4D-84EE-A083C832D744}"/>
              </a:ext>
            </a:extLst>
          </p:cNvPr>
          <p:cNvCxnSpPr/>
          <p:nvPr/>
        </p:nvCxnSpPr>
        <p:spPr>
          <a:xfrm flipH="1" flipV="1">
            <a:off x="6351867" y="2327447"/>
            <a:ext cx="609600" cy="1524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5BBCB1C-21BE-564B-BBC4-3BB921BA0BE3}"/>
              </a:ext>
            </a:extLst>
          </p:cNvPr>
          <p:cNvSpPr txBox="1"/>
          <p:nvPr/>
        </p:nvSpPr>
        <p:spPr>
          <a:xfrm>
            <a:off x="7478891" y="3817048"/>
            <a:ext cx="842110" cy="646331"/>
          </a:xfrm>
          <a:prstGeom prst="rect">
            <a:avLst/>
          </a:prstGeom>
          <a:noFill/>
        </p:spPr>
        <p:txBody>
          <a:bodyPr wrap="none" rtlCol="0">
            <a:spAutoFit/>
          </a:bodyPr>
          <a:lstStyle/>
          <a:p>
            <a:r>
              <a:rPr lang="el-GR" dirty="0">
                <a:solidFill>
                  <a:srgbClr val="FFFFFF"/>
                </a:solidFill>
              </a:rPr>
              <a:t>Πιέστε </a:t>
            </a:r>
            <a:endParaRPr lang="en-US" dirty="0">
              <a:solidFill>
                <a:srgbClr val="FFFFFF"/>
              </a:solidFill>
            </a:endParaRPr>
          </a:p>
          <a:p>
            <a:r>
              <a:rPr lang="en-US" dirty="0">
                <a:solidFill>
                  <a:srgbClr val="FFFFFF"/>
                </a:solidFill>
              </a:rPr>
              <a:t>load</a:t>
            </a:r>
          </a:p>
        </p:txBody>
      </p:sp>
      <p:cxnSp>
        <p:nvCxnSpPr>
          <p:cNvPr id="8" name="Straight Arrow Connector 7">
            <a:extLst>
              <a:ext uri="{FF2B5EF4-FFF2-40B4-BE49-F238E27FC236}">
                <a16:creationId xmlns:a16="http://schemas.microsoft.com/office/drawing/2014/main" id="{F2ED0AB4-1352-0B4C-BE80-C5E63A442B08}"/>
              </a:ext>
            </a:extLst>
          </p:cNvPr>
          <p:cNvCxnSpPr>
            <a:cxnSpLocks/>
          </p:cNvCxnSpPr>
          <p:nvPr/>
        </p:nvCxnSpPr>
        <p:spPr>
          <a:xfrm flipH="1">
            <a:off x="7069873" y="4413123"/>
            <a:ext cx="531679" cy="53826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9" name="Title 3">
            <a:extLst>
              <a:ext uri="{FF2B5EF4-FFF2-40B4-BE49-F238E27FC236}">
                <a16:creationId xmlns:a16="http://schemas.microsoft.com/office/drawing/2014/main" id="{080EA2FD-DA91-6948-8AEC-01661ABE3A27}"/>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10" name="Rectangle 9">
            <a:extLst>
              <a:ext uri="{FF2B5EF4-FFF2-40B4-BE49-F238E27FC236}">
                <a16:creationId xmlns:a16="http://schemas.microsoft.com/office/drawing/2014/main" id="{0B75964D-E603-6E41-8124-5D1266A97C0C}"/>
              </a:ext>
            </a:extLst>
          </p:cNvPr>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Tree>
    <p:extLst>
      <p:ext uri="{BB962C8B-B14F-4D97-AF65-F5344CB8AC3E}">
        <p14:creationId xmlns:p14="http://schemas.microsoft.com/office/powerpoint/2010/main" val="49721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pic>
        <p:nvPicPr>
          <p:cNvPr id="4" name="Picture 3">
            <a:extLst>
              <a:ext uri="{FF2B5EF4-FFF2-40B4-BE49-F238E27FC236}">
                <a16:creationId xmlns:a16="http://schemas.microsoft.com/office/drawing/2014/main" id="{604F3A59-E306-62C0-8706-F1AB493C41EF}"/>
              </a:ext>
            </a:extLst>
          </p:cNvPr>
          <p:cNvPicPr>
            <a:picLocks noChangeAspect="1"/>
          </p:cNvPicPr>
          <p:nvPr/>
        </p:nvPicPr>
        <p:blipFill>
          <a:blip r:embed="rId2"/>
          <a:stretch>
            <a:fillRect/>
          </a:stretch>
        </p:blipFill>
        <p:spPr>
          <a:xfrm>
            <a:off x="-9470" y="696951"/>
            <a:ext cx="9153469" cy="5464097"/>
          </a:xfrm>
          <a:prstGeom prst="rect">
            <a:avLst/>
          </a:prstGeom>
        </p:spPr>
      </p:pic>
    </p:spTree>
    <p:extLst>
      <p:ext uri="{BB962C8B-B14F-4D97-AF65-F5344CB8AC3E}">
        <p14:creationId xmlns:p14="http://schemas.microsoft.com/office/powerpoint/2010/main" val="346787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E5269D-F538-67B5-F7C8-3C58678A8926}"/>
              </a:ext>
            </a:extLst>
          </p:cNvPr>
          <p:cNvPicPr>
            <a:picLocks noChangeAspect="1"/>
          </p:cNvPicPr>
          <p:nvPr/>
        </p:nvPicPr>
        <p:blipFill>
          <a:blip r:embed="rId2"/>
          <a:stretch>
            <a:fillRect/>
          </a:stretch>
        </p:blipFill>
        <p:spPr>
          <a:xfrm>
            <a:off x="-1" y="1109265"/>
            <a:ext cx="9166777" cy="5548013"/>
          </a:xfrm>
          <a:prstGeom prst="rect">
            <a:avLst/>
          </a:prstGeom>
        </p:spPr>
      </p:pic>
      <p:sp>
        <p:nvSpPr>
          <p:cNvPr id="4" name="Title 3">
            <a:extLst>
              <a:ext uri="{FF2B5EF4-FFF2-40B4-BE49-F238E27FC236}">
                <a16:creationId xmlns:a16="http://schemas.microsoft.com/office/drawing/2014/main" id="{406D6993-A224-3CFF-670A-F3F6DA8D9A83}"/>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6" name="Group 5">
            <a:extLst>
              <a:ext uri="{FF2B5EF4-FFF2-40B4-BE49-F238E27FC236}">
                <a16:creationId xmlns:a16="http://schemas.microsoft.com/office/drawing/2014/main" id="{25C139AC-352C-5D8A-1827-728DB1632172}"/>
              </a:ext>
            </a:extLst>
          </p:cNvPr>
          <p:cNvGrpSpPr/>
          <p:nvPr/>
        </p:nvGrpSpPr>
        <p:grpSpPr>
          <a:xfrm>
            <a:off x="2458041" y="713678"/>
            <a:ext cx="381000" cy="1258302"/>
            <a:chOff x="3276600" y="799098"/>
            <a:chExt cx="381000" cy="1258302"/>
          </a:xfrm>
        </p:grpSpPr>
        <p:cxnSp>
          <p:nvCxnSpPr>
            <p:cNvPr id="7" name="Straight Arrow Connector 6">
              <a:extLst>
                <a:ext uri="{FF2B5EF4-FFF2-40B4-BE49-F238E27FC236}">
                  <a16:creationId xmlns:a16="http://schemas.microsoft.com/office/drawing/2014/main" id="{ECC8BE7F-F22E-914E-9D9A-337077120B4C}"/>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5F1FF5D7-E4AD-4CCD-2AE6-B3C3959A6F31}"/>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3299A9C1-BA44-2B90-7553-84CEA36F7280}"/>
              </a:ext>
            </a:extLst>
          </p:cNvPr>
          <p:cNvGrpSpPr/>
          <p:nvPr/>
        </p:nvGrpSpPr>
        <p:grpSpPr>
          <a:xfrm>
            <a:off x="3391026" y="719254"/>
            <a:ext cx="381000" cy="1258302"/>
            <a:chOff x="3276600" y="799098"/>
            <a:chExt cx="381000" cy="1258302"/>
          </a:xfrm>
        </p:grpSpPr>
        <p:cxnSp>
          <p:nvCxnSpPr>
            <p:cNvPr id="10" name="Straight Arrow Connector 9">
              <a:extLst>
                <a:ext uri="{FF2B5EF4-FFF2-40B4-BE49-F238E27FC236}">
                  <a16:creationId xmlns:a16="http://schemas.microsoft.com/office/drawing/2014/main" id="{0DA2F87D-B8F3-DEB2-580D-DDDE4B5E3F30}"/>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Oval 10">
              <a:extLst>
                <a:ext uri="{FF2B5EF4-FFF2-40B4-BE49-F238E27FC236}">
                  <a16:creationId xmlns:a16="http://schemas.microsoft.com/office/drawing/2014/main" id="{257913D6-8916-9153-2380-1BCEF416B614}"/>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067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grpSp>
        <p:nvGrpSpPr>
          <p:cNvPr id="5" name="Group 4">
            <a:extLst>
              <a:ext uri="{FF2B5EF4-FFF2-40B4-BE49-F238E27FC236}">
                <a16:creationId xmlns:a16="http://schemas.microsoft.com/office/drawing/2014/main" id="{1D892617-28FA-E840-A5E7-2A7FAAC39CE9}"/>
              </a:ext>
            </a:extLst>
          </p:cNvPr>
          <p:cNvGrpSpPr/>
          <p:nvPr/>
        </p:nvGrpSpPr>
        <p:grpSpPr>
          <a:xfrm>
            <a:off x="1560453" y="685800"/>
            <a:ext cx="1153076" cy="1295400"/>
            <a:chOff x="1742524" y="1295400"/>
            <a:chExt cx="1153076" cy="1295400"/>
          </a:xfrm>
        </p:grpSpPr>
        <p:sp>
          <p:nvSpPr>
            <p:cNvPr id="7" name="TextBox 6">
              <a:extLst>
                <a:ext uri="{FF2B5EF4-FFF2-40B4-BE49-F238E27FC236}">
                  <a16:creationId xmlns:a16="http://schemas.microsoft.com/office/drawing/2014/main" id="{2D292399-3AA1-0E4E-99C1-58CBA6DE4373}"/>
                </a:ext>
              </a:extLst>
            </p:cNvPr>
            <p:cNvSpPr txBox="1"/>
            <p:nvPr/>
          </p:nvSpPr>
          <p:spPr>
            <a:xfrm>
              <a:off x="1877097" y="1295400"/>
              <a:ext cx="1018503" cy="369332"/>
            </a:xfrm>
            <a:prstGeom prst="rect">
              <a:avLst/>
            </a:prstGeom>
            <a:noFill/>
          </p:spPr>
          <p:txBody>
            <a:bodyPr wrap="none" rtlCol="0">
              <a:spAutoFit/>
            </a:bodyPr>
            <a:lstStyle/>
            <a:p>
              <a:r>
                <a:rPr lang="en-US" dirty="0">
                  <a:solidFill>
                    <a:srgbClr val="6600FF"/>
                  </a:solidFill>
                </a:rPr>
                <a:t>Zoom in</a:t>
              </a:r>
            </a:p>
          </p:txBody>
        </p:sp>
        <p:grpSp>
          <p:nvGrpSpPr>
            <p:cNvPr id="8" name="Group 7">
              <a:extLst>
                <a:ext uri="{FF2B5EF4-FFF2-40B4-BE49-F238E27FC236}">
                  <a16:creationId xmlns:a16="http://schemas.microsoft.com/office/drawing/2014/main" id="{BA1712B0-A519-FC43-B82C-3932D537C9CD}"/>
                </a:ext>
              </a:extLst>
            </p:cNvPr>
            <p:cNvGrpSpPr/>
            <p:nvPr/>
          </p:nvGrpSpPr>
          <p:grpSpPr>
            <a:xfrm>
              <a:off x="1742524" y="1446889"/>
              <a:ext cx="314876" cy="1143911"/>
              <a:chOff x="3276600" y="799098"/>
              <a:chExt cx="381000" cy="1258302"/>
            </a:xfrm>
          </p:grpSpPr>
          <p:cxnSp>
            <p:nvCxnSpPr>
              <p:cNvPr id="9" name="Straight Arrow Connector 8">
                <a:extLst>
                  <a:ext uri="{FF2B5EF4-FFF2-40B4-BE49-F238E27FC236}">
                    <a16:creationId xmlns:a16="http://schemas.microsoft.com/office/drawing/2014/main" id="{70E5AEF6-7FD8-6C45-A005-DB5709266B1F}"/>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DB2BC1EC-0F2E-6640-A087-A3FEF583BE3E}"/>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9061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9" name="Group 28">
            <a:extLst>
              <a:ext uri="{FF2B5EF4-FFF2-40B4-BE49-F238E27FC236}">
                <a16:creationId xmlns:a16="http://schemas.microsoft.com/office/drawing/2014/main" id="{BC552A92-6C7A-BAD9-4702-565F19117D93}"/>
              </a:ext>
            </a:extLst>
          </p:cNvPr>
          <p:cNvGrpSpPr/>
          <p:nvPr/>
        </p:nvGrpSpPr>
        <p:grpSpPr>
          <a:xfrm>
            <a:off x="6074205" y="3229536"/>
            <a:ext cx="3315124" cy="1715261"/>
            <a:chOff x="6074205" y="3229536"/>
            <a:chExt cx="3315124" cy="1715261"/>
          </a:xfrm>
        </p:grpSpPr>
        <p:cxnSp>
          <p:nvCxnSpPr>
            <p:cNvPr id="15" name="Straight Arrow Connector 14">
              <a:extLst>
                <a:ext uri="{FF2B5EF4-FFF2-40B4-BE49-F238E27FC236}">
                  <a16:creationId xmlns:a16="http://schemas.microsoft.com/office/drawing/2014/main" id="{59B8C45C-FCBC-79D0-3750-10C1CB3DE060}"/>
                </a:ext>
              </a:extLst>
            </p:cNvPr>
            <p:cNvCxnSpPr>
              <a:cxnSpLocks/>
            </p:cNvCxnSpPr>
            <p:nvPr/>
          </p:nvCxnSpPr>
          <p:spPr>
            <a:xfrm flipV="1">
              <a:off x="7370956" y="3229536"/>
              <a:ext cx="105022" cy="51493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00F26E0-88B4-9B3A-E91C-74430E631825}"/>
                </a:ext>
              </a:extLst>
            </p:cNvPr>
            <p:cNvSpPr txBox="1"/>
            <p:nvPr/>
          </p:nvSpPr>
          <p:spPr>
            <a:xfrm>
              <a:off x="6074205" y="3744468"/>
              <a:ext cx="3315124" cy="1200329"/>
            </a:xfrm>
            <a:prstGeom prst="rect">
              <a:avLst/>
            </a:prstGeom>
            <a:noFill/>
          </p:spPr>
          <p:txBody>
            <a:bodyPr wrap="square" rtlCol="0">
              <a:spAutoFit/>
            </a:bodyPr>
            <a:lstStyle/>
            <a:p>
              <a:r>
                <a:rPr lang="el-GR" dirty="0">
                  <a:solidFill>
                    <a:schemeClr val="bg1"/>
                  </a:solidFill>
                </a:rPr>
                <a:t>Καμπύλωση σύμφωνα</a:t>
              </a:r>
              <a:br>
                <a:rPr lang="el-GR" dirty="0">
                  <a:solidFill>
                    <a:schemeClr val="bg1"/>
                  </a:solidFill>
                </a:rPr>
              </a:br>
              <a:r>
                <a:rPr lang="el-GR" dirty="0">
                  <a:solidFill>
                    <a:schemeClr val="bg1"/>
                  </a:solidFill>
                </a:rPr>
                <a:t>με τη φορά των δεικτών ρολογιού  </a:t>
              </a:r>
              <a:br>
                <a:rPr lang="el-GR" dirty="0">
                  <a:solidFill>
                    <a:schemeClr val="bg1"/>
                  </a:solidFill>
                </a:rPr>
              </a:br>
              <a:r>
                <a:rPr lang="el-GR" dirty="0">
                  <a:solidFill>
                    <a:schemeClr val="bg1"/>
                  </a:solidFill>
                </a:rPr>
                <a:t>Θετική τροχιά      ποζιτρόνιο (</a:t>
              </a:r>
              <a:r>
                <a:rPr lang="en-US" dirty="0">
                  <a:solidFill>
                    <a:schemeClr val="bg1"/>
                  </a:solidFill>
                </a:rPr>
                <a:t>e</a:t>
              </a:r>
              <a:r>
                <a:rPr lang="en-US" baseline="30000" dirty="0">
                  <a:solidFill>
                    <a:schemeClr val="bg1"/>
                  </a:solidFill>
                </a:rPr>
                <a:t>+</a:t>
              </a:r>
              <a:r>
                <a:rPr lang="en-US" dirty="0">
                  <a:solidFill>
                    <a:schemeClr val="bg1"/>
                  </a:solidFill>
                </a:rPr>
                <a:t>)</a:t>
              </a:r>
              <a:endParaRPr lang="el-GR" dirty="0">
                <a:solidFill>
                  <a:schemeClr val="bg1"/>
                </a:solidFill>
              </a:endParaRPr>
            </a:p>
          </p:txBody>
        </p:sp>
        <p:sp>
          <p:nvSpPr>
            <p:cNvPr id="19" name="Right Arrow 18">
              <a:extLst>
                <a:ext uri="{FF2B5EF4-FFF2-40B4-BE49-F238E27FC236}">
                  <a16:creationId xmlns:a16="http://schemas.microsoft.com/office/drawing/2014/main" id="{5101852C-6900-751E-FE2A-B8C959C1BAAA}"/>
                </a:ext>
              </a:extLst>
            </p:cNvPr>
            <p:cNvSpPr/>
            <p:nvPr/>
          </p:nvSpPr>
          <p:spPr>
            <a:xfrm>
              <a:off x="7247868" y="434463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ight Arrow 22">
              <a:extLst>
                <a:ext uri="{FF2B5EF4-FFF2-40B4-BE49-F238E27FC236}">
                  <a16:creationId xmlns:a16="http://schemas.microsoft.com/office/drawing/2014/main" id="{19E232FF-C31E-D0F9-1FFC-4E915423849F}"/>
                </a:ext>
              </a:extLst>
            </p:cNvPr>
            <p:cNvSpPr/>
            <p:nvPr/>
          </p:nvSpPr>
          <p:spPr>
            <a:xfrm>
              <a:off x="7522504" y="4628446"/>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E7278F04-54FA-286A-6CAA-164B56B1CC4A}"/>
              </a:ext>
            </a:extLst>
          </p:cNvPr>
          <p:cNvGrpSpPr/>
          <p:nvPr/>
        </p:nvGrpSpPr>
        <p:grpSpPr>
          <a:xfrm>
            <a:off x="2388388" y="2436101"/>
            <a:ext cx="4224285" cy="1378663"/>
            <a:chOff x="3145484" y="1824779"/>
            <a:chExt cx="4224285" cy="1378663"/>
          </a:xfrm>
        </p:grpSpPr>
        <p:cxnSp>
          <p:nvCxnSpPr>
            <p:cNvPr id="27" name="Straight Arrow Connector 26">
              <a:extLst>
                <a:ext uri="{FF2B5EF4-FFF2-40B4-BE49-F238E27FC236}">
                  <a16:creationId xmlns:a16="http://schemas.microsoft.com/office/drawing/2014/main" id="{AC3227E7-7CB3-36E7-2942-788A946882CA}"/>
                </a:ext>
              </a:extLst>
            </p:cNvPr>
            <p:cNvCxnSpPr>
              <a:cxnSpLocks/>
            </p:cNvCxnSpPr>
            <p:nvPr/>
          </p:nvCxnSpPr>
          <p:spPr>
            <a:xfrm flipV="1">
              <a:off x="6415527" y="1824779"/>
              <a:ext cx="954242" cy="61980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41D9F4F5-2F3E-C0D5-9049-9C6367C6FB64}"/>
                </a:ext>
              </a:extLst>
            </p:cNvPr>
            <p:cNvSpPr txBox="1"/>
            <p:nvPr/>
          </p:nvSpPr>
          <p:spPr>
            <a:xfrm>
              <a:off x="3145484" y="2280111"/>
              <a:ext cx="3555036" cy="923331"/>
            </a:xfrm>
            <a:prstGeom prst="rect">
              <a:avLst/>
            </a:prstGeom>
            <a:noFill/>
          </p:spPr>
          <p:txBody>
            <a:bodyPr wrap="square" rtlCol="0">
              <a:spAutoFit/>
            </a:bodyPr>
            <a:lstStyle/>
            <a:p>
              <a:r>
                <a:rPr lang="el-GR" dirty="0">
                  <a:solidFill>
                    <a:schemeClr val="bg1"/>
                  </a:solidFill>
                </a:rPr>
                <a:t>Καμπύλωση </a:t>
              </a:r>
              <a:r>
                <a:rPr lang="el-GR" dirty="0" err="1">
                  <a:solidFill>
                    <a:schemeClr val="bg1"/>
                  </a:solidFill>
                </a:rPr>
                <a:t>αντ</a:t>
              </a:r>
              <a:r>
                <a:rPr lang="en-US" dirty="0" err="1">
                  <a:solidFill>
                    <a:schemeClr val="bg1"/>
                  </a:solidFill>
                </a:rPr>
                <a:t>ί</a:t>
              </a:r>
              <a:r>
                <a:rPr lang="el-GR" dirty="0" err="1">
                  <a:solidFill>
                    <a:schemeClr val="bg1"/>
                  </a:solidFill>
                </a:rPr>
                <a:t>θετα</a:t>
              </a:r>
              <a:r>
                <a:rPr lang="el-GR" dirty="0">
                  <a:solidFill>
                    <a:schemeClr val="bg1"/>
                  </a:solidFill>
                </a:rPr>
                <a:t> με τη φορά των δεικτών ρολογιού  </a:t>
              </a:r>
              <a:br>
                <a:rPr lang="el-GR" dirty="0">
                  <a:solidFill>
                    <a:schemeClr val="bg1"/>
                  </a:solidFill>
                </a:rPr>
              </a:br>
              <a:r>
                <a:rPr lang="el-GR" dirty="0">
                  <a:solidFill>
                    <a:schemeClr val="bg1"/>
                  </a:solidFill>
                </a:rPr>
                <a:t>Αρνητική τροχιά      ηλεκτρόνιο (</a:t>
              </a:r>
              <a:r>
                <a:rPr lang="en-US" dirty="0">
                  <a:solidFill>
                    <a:schemeClr val="bg1"/>
                  </a:solidFill>
                </a:rPr>
                <a:t>e</a:t>
              </a:r>
              <a:r>
                <a:rPr lang="el-GR" baseline="30000" dirty="0">
                  <a:solidFill>
                    <a:schemeClr val="bg1"/>
                  </a:solidFill>
                </a:rPr>
                <a:t>-</a:t>
              </a:r>
              <a:r>
                <a:rPr lang="en-US" dirty="0">
                  <a:solidFill>
                    <a:schemeClr val="bg1"/>
                  </a:solidFill>
                </a:rPr>
                <a:t>)</a:t>
              </a:r>
              <a:endParaRPr lang="el-GR" dirty="0">
                <a:solidFill>
                  <a:schemeClr val="bg1"/>
                </a:solidFill>
              </a:endParaRPr>
            </a:p>
          </p:txBody>
        </p:sp>
        <p:sp>
          <p:nvSpPr>
            <p:cNvPr id="30" name="Right Arrow 29">
              <a:extLst>
                <a:ext uri="{FF2B5EF4-FFF2-40B4-BE49-F238E27FC236}">
                  <a16:creationId xmlns:a16="http://schemas.microsoft.com/office/drawing/2014/main" id="{5F8BB72F-752C-27D8-2ABA-DE59AB35C9D9}"/>
                </a:ext>
              </a:extLst>
            </p:cNvPr>
            <p:cNvSpPr/>
            <p:nvPr/>
          </p:nvSpPr>
          <p:spPr>
            <a:xfrm>
              <a:off x="5426160" y="260796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ight Arrow 30">
              <a:extLst>
                <a:ext uri="{FF2B5EF4-FFF2-40B4-BE49-F238E27FC236}">
                  <a16:creationId xmlns:a16="http://schemas.microsoft.com/office/drawing/2014/main" id="{2964C13D-B736-24AB-78AD-13733A0591A2}"/>
                </a:ext>
              </a:extLst>
            </p:cNvPr>
            <p:cNvSpPr/>
            <p:nvPr/>
          </p:nvSpPr>
          <p:spPr>
            <a:xfrm>
              <a:off x="4809638" y="2893578"/>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 name="TextBox 2">
            <a:extLst>
              <a:ext uri="{FF2B5EF4-FFF2-40B4-BE49-F238E27FC236}">
                <a16:creationId xmlns:a16="http://schemas.microsoft.com/office/drawing/2014/main" id="{8A96DB32-E60E-1840-5CB5-08E650838B6C}"/>
              </a:ext>
            </a:extLst>
          </p:cNvPr>
          <p:cNvSpPr txBox="1"/>
          <p:nvPr/>
        </p:nvSpPr>
        <p:spPr>
          <a:xfrm>
            <a:off x="291038" y="694462"/>
            <a:ext cx="6956830" cy="461665"/>
          </a:xfrm>
          <a:prstGeom prst="rect">
            <a:avLst/>
          </a:prstGeom>
          <a:noFill/>
        </p:spPr>
        <p:txBody>
          <a:bodyPr wrap="square" rtlCol="0">
            <a:spAutoFit/>
          </a:bodyPr>
          <a:lstStyle/>
          <a:p>
            <a:pPr algn="ctr"/>
            <a:r>
              <a:rPr lang="el-GR" sz="2400" dirty="0"/>
              <a:t>Παραγωγή και διάσπαση ενός ουδέτερου σωματιδίου</a:t>
            </a:r>
            <a:endParaRPr lang="en-US" sz="2400" dirty="0"/>
          </a:p>
        </p:txBody>
      </p:sp>
    </p:spTree>
    <p:extLst>
      <p:ext uri="{BB962C8B-B14F-4D97-AF65-F5344CB8AC3E}">
        <p14:creationId xmlns:p14="http://schemas.microsoft.com/office/powerpoint/2010/main" val="159269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6"/>
            <a:ext cx="9144000" cy="5155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3" name="Picture 2">
            <a:extLst>
              <a:ext uri="{FF2B5EF4-FFF2-40B4-BE49-F238E27FC236}">
                <a16:creationId xmlns:a16="http://schemas.microsoft.com/office/drawing/2014/main" id="{1C8A718D-06AF-75F3-38F2-10602CA4E4C2}"/>
              </a:ext>
            </a:extLst>
          </p:cNvPr>
          <p:cNvPicPr>
            <a:picLocks noChangeAspect="1"/>
          </p:cNvPicPr>
          <p:nvPr/>
        </p:nvPicPr>
        <p:blipFill>
          <a:blip r:embed="rId2"/>
          <a:stretch>
            <a:fillRect/>
          </a:stretch>
        </p:blipFill>
        <p:spPr>
          <a:xfrm>
            <a:off x="249046" y="1577878"/>
            <a:ext cx="8828044" cy="5295272"/>
          </a:xfrm>
          <a:prstGeom prst="rect">
            <a:avLst/>
          </a:prstGeom>
        </p:spPr>
      </p:pic>
      <p:grpSp>
        <p:nvGrpSpPr>
          <p:cNvPr id="4" name="Group 3">
            <a:extLst>
              <a:ext uri="{FF2B5EF4-FFF2-40B4-BE49-F238E27FC236}">
                <a16:creationId xmlns:a16="http://schemas.microsoft.com/office/drawing/2014/main" id="{9946725B-A945-9C73-4379-B8DC7FBB0410}"/>
              </a:ext>
            </a:extLst>
          </p:cNvPr>
          <p:cNvGrpSpPr/>
          <p:nvPr/>
        </p:nvGrpSpPr>
        <p:grpSpPr>
          <a:xfrm>
            <a:off x="2243423" y="2769481"/>
            <a:ext cx="4469611" cy="1446727"/>
            <a:chOff x="3145484" y="1756715"/>
            <a:chExt cx="4469611" cy="1446727"/>
          </a:xfrm>
        </p:grpSpPr>
        <p:cxnSp>
          <p:nvCxnSpPr>
            <p:cNvPr id="11" name="Straight Arrow Connector 10">
              <a:extLst>
                <a:ext uri="{FF2B5EF4-FFF2-40B4-BE49-F238E27FC236}">
                  <a16:creationId xmlns:a16="http://schemas.microsoft.com/office/drawing/2014/main" id="{615A0A75-5A95-7DAB-3D7C-AE8E9C94E9C4}"/>
                </a:ext>
              </a:extLst>
            </p:cNvPr>
            <p:cNvCxnSpPr>
              <a:cxnSpLocks/>
            </p:cNvCxnSpPr>
            <p:nvPr/>
          </p:nvCxnSpPr>
          <p:spPr>
            <a:xfrm flipV="1">
              <a:off x="6415527" y="1756715"/>
              <a:ext cx="1199568" cy="687866"/>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694AB73-6255-AFFF-A0D7-786B8AF682E8}"/>
                </a:ext>
              </a:extLst>
            </p:cNvPr>
            <p:cNvSpPr txBox="1"/>
            <p:nvPr/>
          </p:nvSpPr>
          <p:spPr>
            <a:xfrm>
              <a:off x="3145484" y="2280111"/>
              <a:ext cx="3555036" cy="923331"/>
            </a:xfrm>
            <a:prstGeom prst="rect">
              <a:avLst/>
            </a:prstGeom>
            <a:noFill/>
          </p:spPr>
          <p:txBody>
            <a:bodyPr wrap="square" rtlCol="0">
              <a:spAutoFit/>
            </a:bodyPr>
            <a:lstStyle/>
            <a:p>
              <a:r>
                <a:rPr lang="el-GR" dirty="0">
                  <a:solidFill>
                    <a:schemeClr val="bg1"/>
                  </a:solidFill>
                </a:rPr>
                <a:t>Καμπύλωση </a:t>
              </a:r>
              <a:r>
                <a:rPr lang="el-GR" dirty="0" err="1">
                  <a:solidFill>
                    <a:schemeClr val="bg1"/>
                  </a:solidFill>
                </a:rPr>
                <a:t>αντ</a:t>
              </a:r>
              <a:r>
                <a:rPr lang="en-US" dirty="0" err="1">
                  <a:solidFill>
                    <a:schemeClr val="bg1"/>
                  </a:solidFill>
                </a:rPr>
                <a:t>ί</a:t>
              </a:r>
              <a:r>
                <a:rPr lang="el-GR" dirty="0" err="1">
                  <a:solidFill>
                    <a:schemeClr val="bg1"/>
                  </a:solidFill>
                </a:rPr>
                <a:t>θετα</a:t>
              </a:r>
              <a:r>
                <a:rPr lang="el-GR" dirty="0">
                  <a:solidFill>
                    <a:schemeClr val="bg1"/>
                  </a:solidFill>
                </a:rPr>
                <a:t> με τη φορά των δεικτών ρολογιού  </a:t>
              </a:r>
              <a:br>
                <a:rPr lang="el-GR" dirty="0">
                  <a:solidFill>
                    <a:schemeClr val="bg1"/>
                  </a:solidFill>
                </a:rPr>
              </a:br>
              <a:r>
                <a:rPr lang="el-GR" dirty="0">
                  <a:solidFill>
                    <a:schemeClr val="bg1"/>
                  </a:solidFill>
                </a:rPr>
                <a:t>Αρνητική τροχιά      ηλεκτρόνιο (</a:t>
              </a:r>
              <a:r>
                <a:rPr lang="en-US" dirty="0">
                  <a:solidFill>
                    <a:schemeClr val="bg1"/>
                  </a:solidFill>
                </a:rPr>
                <a:t>e</a:t>
              </a:r>
              <a:r>
                <a:rPr lang="el-GR" baseline="30000" dirty="0">
                  <a:solidFill>
                    <a:schemeClr val="bg1"/>
                  </a:solidFill>
                </a:rPr>
                <a:t>-</a:t>
              </a:r>
              <a:r>
                <a:rPr lang="en-US" dirty="0">
                  <a:solidFill>
                    <a:schemeClr val="bg1"/>
                  </a:solidFill>
                </a:rPr>
                <a:t>)</a:t>
              </a:r>
              <a:endParaRPr lang="el-GR" dirty="0">
                <a:solidFill>
                  <a:schemeClr val="bg1"/>
                </a:solidFill>
              </a:endParaRPr>
            </a:p>
          </p:txBody>
        </p:sp>
        <p:sp>
          <p:nvSpPr>
            <p:cNvPr id="13" name="Right Arrow 12">
              <a:extLst>
                <a:ext uri="{FF2B5EF4-FFF2-40B4-BE49-F238E27FC236}">
                  <a16:creationId xmlns:a16="http://schemas.microsoft.com/office/drawing/2014/main" id="{C91A1090-ABD3-3FA5-61F0-94AE4F5F60C0}"/>
                </a:ext>
              </a:extLst>
            </p:cNvPr>
            <p:cNvSpPr/>
            <p:nvPr/>
          </p:nvSpPr>
          <p:spPr>
            <a:xfrm>
              <a:off x="5426160" y="260796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ight Arrow 13">
              <a:extLst>
                <a:ext uri="{FF2B5EF4-FFF2-40B4-BE49-F238E27FC236}">
                  <a16:creationId xmlns:a16="http://schemas.microsoft.com/office/drawing/2014/main" id="{BEDA2DF6-A2EC-60EE-FF3D-73B3B1D9E754}"/>
                </a:ext>
              </a:extLst>
            </p:cNvPr>
            <p:cNvSpPr/>
            <p:nvPr/>
          </p:nvSpPr>
          <p:spPr>
            <a:xfrm>
              <a:off x="4809638" y="2893578"/>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389A4420-95DA-B3A0-1E98-415EE35CFEA1}"/>
              </a:ext>
            </a:extLst>
          </p:cNvPr>
          <p:cNvGrpSpPr/>
          <p:nvPr/>
        </p:nvGrpSpPr>
        <p:grpSpPr>
          <a:xfrm>
            <a:off x="5957134" y="3732238"/>
            <a:ext cx="3315124" cy="1715261"/>
            <a:chOff x="6074205" y="3229536"/>
            <a:chExt cx="3315124" cy="1715261"/>
          </a:xfrm>
        </p:grpSpPr>
        <p:cxnSp>
          <p:nvCxnSpPr>
            <p:cNvPr id="16" name="Straight Arrow Connector 15">
              <a:extLst>
                <a:ext uri="{FF2B5EF4-FFF2-40B4-BE49-F238E27FC236}">
                  <a16:creationId xmlns:a16="http://schemas.microsoft.com/office/drawing/2014/main" id="{C96C9EFA-9008-CCAE-B49E-EC7EAA2D81BB}"/>
                </a:ext>
              </a:extLst>
            </p:cNvPr>
            <p:cNvCxnSpPr>
              <a:cxnSpLocks/>
            </p:cNvCxnSpPr>
            <p:nvPr/>
          </p:nvCxnSpPr>
          <p:spPr>
            <a:xfrm flipV="1">
              <a:off x="7370956" y="3229536"/>
              <a:ext cx="105022" cy="51493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3E65EFF7-BE63-A9DE-56C2-3BB90143F9C9}"/>
                </a:ext>
              </a:extLst>
            </p:cNvPr>
            <p:cNvSpPr txBox="1"/>
            <p:nvPr/>
          </p:nvSpPr>
          <p:spPr>
            <a:xfrm>
              <a:off x="6074205" y="3744468"/>
              <a:ext cx="3315124" cy="1200329"/>
            </a:xfrm>
            <a:prstGeom prst="rect">
              <a:avLst/>
            </a:prstGeom>
            <a:noFill/>
          </p:spPr>
          <p:txBody>
            <a:bodyPr wrap="square" rtlCol="0">
              <a:spAutoFit/>
            </a:bodyPr>
            <a:lstStyle/>
            <a:p>
              <a:r>
                <a:rPr lang="el-GR" dirty="0">
                  <a:solidFill>
                    <a:schemeClr val="bg1"/>
                  </a:solidFill>
                </a:rPr>
                <a:t>Καμπύλωση σύμφωνα</a:t>
              </a:r>
              <a:br>
                <a:rPr lang="el-GR" dirty="0">
                  <a:solidFill>
                    <a:schemeClr val="bg1"/>
                  </a:solidFill>
                </a:rPr>
              </a:br>
              <a:r>
                <a:rPr lang="el-GR" dirty="0">
                  <a:solidFill>
                    <a:schemeClr val="bg1"/>
                  </a:solidFill>
                </a:rPr>
                <a:t>με τη φορά των δεικτών ρολογιού  </a:t>
              </a:r>
              <a:br>
                <a:rPr lang="el-GR" dirty="0">
                  <a:solidFill>
                    <a:schemeClr val="bg1"/>
                  </a:solidFill>
                </a:rPr>
              </a:br>
              <a:r>
                <a:rPr lang="el-GR" dirty="0">
                  <a:solidFill>
                    <a:schemeClr val="bg1"/>
                  </a:solidFill>
                </a:rPr>
                <a:t>Θετική τροχιά      ποζιτρόνιο (</a:t>
              </a:r>
              <a:r>
                <a:rPr lang="en-US" dirty="0">
                  <a:solidFill>
                    <a:schemeClr val="bg1"/>
                  </a:solidFill>
                </a:rPr>
                <a:t>e</a:t>
              </a:r>
              <a:r>
                <a:rPr lang="en-US" baseline="30000" dirty="0">
                  <a:solidFill>
                    <a:schemeClr val="bg1"/>
                  </a:solidFill>
                </a:rPr>
                <a:t>+</a:t>
              </a:r>
              <a:r>
                <a:rPr lang="en-US" dirty="0">
                  <a:solidFill>
                    <a:schemeClr val="bg1"/>
                  </a:solidFill>
                </a:rPr>
                <a:t>)</a:t>
              </a:r>
              <a:endParaRPr lang="el-GR" dirty="0">
                <a:solidFill>
                  <a:schemeClr val="bg1"/>
                </a:solidFill>
              </a:endParaRPr>
            </a:p>
          </p:txBody>
        </p:sp>
        <p:sp>
          <p:nvSpPr>
            <p:cNvPr id="18" name="Right Arrow 17">
              <a:extLst>
                <a:ext uri="{FF2B5EF4-FFF2-40B4-BE49-F238E27FC236}">
                  <a16:creationId xmlns:a16="http://schemas.microsoft.com/office/drawing/2014/main" id="{1A291EB7-C60C-87FE-79F9-62AD19A0DA18}"/>
                </a:ext>
              </a:extLst>
            </p:cNvPr>
            <p:cNvSpPr/>
            <p:nvPr/>
          </p:nvSpPr>
          <p:spPr>
            <a:xfrm>
              <a:off x="7247868" y="434463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ight Arrow 18">
              <a:extLst>
                <a:ext uri="{FF2B5EF4-FFF2-40B4-BE49-F238E27FC236}">
                  <a16:creationId xmlns:a16="http://schemas.microsoft.com/office/drawing/2014/main" id="{31FDE900-3732-31AE-BBA7-931D7390BC44}"/>
                </a:ext>
              </a:extLst>
            </p:cNvPr>
            <p:cNvSpPr/>
            <p:nvPr/>
          </p:nvSpPr>
          <p:spPr>
            <a:xfrm>
              <a:off x="7522504" y="4628446"/>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0" name="TextBox 19">
            <a:extLst>
              <a:ext uri="{FF2B5EF4-FFF2-40B4-BE49-F238E27FC236}">
                <a16:creationId xmlns:a16="http://schemas.microsoft.com/office/drawing/2014/main" id="{7E5C0FE2-F660-3E6D-3C43-E7BB7105BB62}"/>
              </a:ext>
            </a:extLst>
          </p:cNvPr>
          <p:cNvSpPr txBox="1"/>
          <p:nvPr/>
        </p:nvSpPr>
        <p:spPr>
          <a:xfrm>
            <a:off x="323386" y="551988"/>
            <a:ext cx="5720092" cy="369332"/>
          </a:xfrm>
          <a:prstGeom prst="rect">
            <a:avLst/>
          </a:prstGeom>
          <a:noFill/>
        </p:spPr>
        <p:txBody>
          <a:bodyPr wrap="none" rtlCol="0">
            <a:spAutoFit/>
          </a:bodyPr>
          <a:lstStyle/>
          <a:p>
            <a:r>
              <a:rPr lang="el-GR" dirty="0"/>
              <a:t>Κ</a:t>
            </a:r>
            <a:r>
              <a:rPr lang="en-US" dirty="0" err="1"/>
              <a:t>ά</a:t>
            </a:r>
            <a:r>
              <a:rPr lang="el-GR" dirty="0"/>
              <a:t>ντε </a:t>
            </a:r>
            <a:r>
              <a:rPr lang="en-US" dirty="0"/>
              <a:t>click </a:t>
            </a:r>
            <a:r>
              <a:rPr lang="el-GR" dirty="0"/>
              <a:t>σε μία τροχιά ηλεκτρονίου για να την επιλέξετε</a:t>
            </a:r>
            <a:endParaRPr lang="en-US" dirty="0"/>
          </a:p>
        </p:txBody>
      </p:sp>
      <p:sp>
        <p:nvSpPr>
          <p:cNvPr id="21" name="TextBox 20">
            <a:extLst>
              <a:ext uri="{FF2B5EF4-FFF2-40B4-BE49-F238E27FC236}">
                <a16:creationId xmlns:a16="http://schemas.microsoft.com/office/drawing/2014/main" id="{AAEF3869-3B75-5A31-0326-CA053EE156A0}"/>
              </a:ext>
            </a:extLst>
          </p:cNvPr>
          <p:cNvSpPr txBox="1"/>
          <p:nvPr/>
        </p:nvSpPr>
        <p:spPr>
          <a:xfrm>
            <a:off x="319671" y="871654"/>
            <a:ext cx="8133380" cy="369332"/>
          </a:xfrm>
          <a:prstGeom prst="rect">
            <a:avLst/>
          </a:prstGeom>
          <a:noFill/>
        </p:spPr>
        <p:txBody>
          <a:bodyPr wrap="none" rtlCol="0">
            <a:spAutoFit/>
          </a:bodyPr>
          <a:lstStyle/>
          <a:p>
            <a:r>
              <a:rPr lang="el-GR" dirty="0"/>
              <a:t>Πιέστε το </a:t>
            </a:r>
            <a:r>
              <a:rPr lang="en-US" dirty="0"/>
              <a:t>shift</a:t>
            </a:r>
            <a:r>
              <a:rPr lang="el-GR" dirty="0"/>
              <a:t> και κάνετε </a:t>
            </a:r>
            <a:r>
              <a:rPr lang="en-US" dirty="0"/>
              <a:t>click </a:t>
            </a:r>
            <a:r>
              <a:rPr lang="el-GR" dirty="0"/>
              <a:t>στη δεύτερη τροχιά ηλεκτρονίου για να την επιλέξετε</a:t>
            </a:r>
            <a:endParaRPr lang="en-US" dirty="0"/>
          </a:p>
        </p:txBody>
      </p:sp>
      <p:sp>
        <p:nvSpPr>
          <p:cNvPr id="23" name="TextBox 22">
            <a:extLst>
              <a:ext uri="{FF2B5EF4-FFF2-40B4-BE49-F238E27FC236}">
                <a16:creationId xmlns:a16="http://schemas.microsoft.com/office/drawing/2014/main" id="{B926898F-6DBA-74B2-D310-B24AC69867C8}"/>
              </a:ext>
            </a:extLst>
          </p:cNvPr>
          <p:cNvSpPr txBox="1"/>
          <p:nvPr/>
        </p:nvSpPr>
        <p:spPr>
          <a:xfrm>
            <a:off x="327107" y="1235923"/>
            <a:ext cx="5834289" cy="369332"/>
          </a:xfrm>
          <a:prstGeom prst="rect">
            <a:avLst/>
          </a:prstGeom>
          <a:noFill/>
        </p:spPr>
        <p:txBody>
          <a:bodyPr wrap="none" rtlCol="0">
            <a:spAutoFit/>
          </a:bodyPr>
          <a:lstStyle/>
          <a:p>
            <a:r>
              <a:rPr lang="el-GR" dirty="0"/>
              <a:t>Πιέστε &lt;</a:t>
            </a:r>
            <a:r>
              <a:rPr lang="en-US" dirty="0"/>
              <a:t>control&gt; M </a:t>
            </a:r>
            <a:r>
              <a:rPr lang="el-GR" dirty="0"/>
              <a:t>για να δείτε τη μάζα των δύο </a:t>
            </a:r>
            <a:r>
              <a:rPr lang="el-GR" dirty="0" err="1"/>
              <a:t>λεπτονίων</a:t>
            </a:r>
            <a:endParaRPr lang="en-US" dirty="0"/>
          </a:p>
        </p:txBody>
      </p:sp>
    </p:spTree>
    <p:extLst>
      <p:ext uri="{BB962C8B-B14F-4D97-AF65-F5344CB8AC3E}">
        <p14:creationId xmlns:p14="http://schemas.microsoft.com/office/powerpoint/2010/main" val="909756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C704664-BC29-643C-9A3E-116014BC8B3F}"/>
              </a:ext>
            </a:extLst>
          </p:cNvPr>
          <p:cNvPicPr>
            <a:picLocks noChangeAspect="1"/>
          </p:cNvPicPr>
          <p:nvPr/>
        </p:nvPicPr>
        <p:blipFill>
          <a:blip r:embed="rId2"/>
          <a:stretch>
            <a:fillRect/>
          </a:stretch>
        </p:blipFill>
        <p:spPr>
          <a:xfrm>
            <a:off x="0" y="958188"/>
            <a:ext cx="9059954" cy="4896202"/>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806788" y="2704361"/>
            <a:ext cx="958392" cy="28120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2610832" y="2550504"/>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889224" y="2361186"/>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D5D877-5604-52CA-F8D0-FBBB0118B927}"/>
              </a:ext>
            </a:extLst>
          </p:cNvPr>
          <p:cNvSpPr/>
          <p:nvPr/>
        </p:nvSpPr>
        <p:spPr>
          <a:xfrm>
            <a:off x="6889224" y="2731203"/>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76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79E1308-3B6B-C6AE-4026-34FB61D8F758}"/>
              </a:ext>
            </a:extLst>
          </p:cNvPr>
          <p:cNvPicPr>
            <a:picLocks noChangeAspect="1"/>
          </p:cNvPicPr>
          <p:nvPr/>
        </p:nvPicPr>
        <p:blipFill>
          <a:blip r:embed="rId2"/>
          <a:stretch>
            <a:fillRect/>
          </a:stretch>
        </p:blipFill>
        <p:spPr>
          <a:xfrm>
            <a:off x="0" y="1928343"/>
            <a:ext cx="9039320" cy="4885051"/>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10" name="Right Arrow 9">
            <a:extLst>
              <a:ext uri="{FF2B5EF4-FFF2-40B4-BE49-F238E27FC236}">
                <a16:creationId xmlns:a16="http://schemas.microsoft.com/office/drawing/2014/main" id="{41FC0BED-A87A-434E-9469-CAA8CBA40ECC}"/>
              </a:ext>
            </a:extLst>
          </p:cNvPr>
          <p:cNvSpPr/>
          <p:nvPr/>
        </p:nvSpPr>
        <p:spPr>
          <a:xfrm>
            <a:off x="1226544" y="5041469"/>
            <a:ext cx="390418" cy="297951"/>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C739CB26-746A-52B7-0BE1-CC8086896A13}"/>
              </a:ext>
            </a:extLst>
          </p:cNvPr>
          <p:cNvGrpSpPr/>
          <p:nvPr/>
        </p:nvGrpSpPr>
        <p:grpSpPr>
          <a:xfrm>
            <a:off x="6534615" y="1005013"/>
            <a:ext cx="2152185" cy="1003177"/>
            <a:chOff x="6534615" y="1005013"/>
            <a:chExt cx="2152185" cy="1003177"/>
          </a:xfrm>
        </p:grpSpPr>
        <p:sp>
          <p:nvSpPr>
            <p:cNvPr id="9" name="Right Arrow 8">
              <a:extLst>
                <a:ext uri="{FF2B5EF4-FFF2-40B4-BE49-F238E27FC236}">
                  <a16:creationId xmlns:a16="http://schemas.microsoft.com/office/drawing/2014/main" id="{FE6D451B-1333-540B-1517-AD8B2036B8BE}"/>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0D7E4C8-593B-8481-DA7F-CA25E6E8A1D9}"/>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21610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377825"/>
            <a:ext cx="8080375" cy="1143000"/>
          </a:xfrm>
        </p:spPr>
        <p:txBody>
          <a:bodyPr/>
          <a:lstStyle/>
          <a:p>
            <a:pPr>
              <a:defRPr/>
            </a:pPr>
            <a:r>
              <a:rPr lang="el-GR" dirty="0"/>
              <a:t>Η άσκηση σήμερα</a:t>
            </a:r>
            <a:endParaRPr lang="en-US" dirty="0"/>
          </a:p>
        </p:txBody>
      </p:sp>
      <p:sp>
        <p:nvSpPr>
          <p:cNvPr id="4" name="Content Placeholder 3"/>
          <p:cNvSpPr>
            <a:spLocks noGrp="1"/>
          </p:cNvSpPr>
          <p:nvPr>
            <p:ph idx="1"/>
          </p:nvPr>
        </p:nvSpPr>
        <p:spPr>
          <a:xfrm>
            <a:off x="682625" y="1438275"/>
            <a:ext cx="7772400" cy="5285414"/>
          </a:xfrm>
        </p:spPr>
        <p:txBody>
          <a:bodyPr>
            <a:normAutofit/>
          </a:bodyPr>
          <a:lstStyle/>
          <a:p>
            <a:pPr marL="514350" indent="-514350">
              <a:buFontTx/>
              <a:buAutoNum type="arabicPeriod"/>
              <a:defRPr/>
            </a:pPr>
            <a:r>
              <a:rPr lang="el-GR" dirty="0">
                <a:latin typeface="Arial" charset="0"/>
                <a:ea typeface="ＭＳ Ｐゴシック" charset="0"/>
              </a:rPr>
              <a:t>Θα δούμε πως σχεδιάζεται ένας ανιχνευτής σωματιδίων</a:t>
            </a:r>
            <a:r>
              <a:rPr lang="en-US" dirty="0">
                <a:latin typeface="Arial" charset="0"/>
                <a:ea typeface="ＭＳ Ｐゴシック" charset="0"/>
              </a:rPr>
              <a:t>!</a:t>
            </a:r>
          </a:p>
          <a:p>
            <a:pPr marL="514350" indent="-514350">
              <a:buFontTx/>
              <a:buAutoNum type="arabicPeriod"/>
              <a:defRPr/>
            </a:pPr>
            <a:endParaRPr lang="en-US" dirty="0">
              <a:latin typeface="Arial" charset="0"/>
              <a:ea typeface="ＭＳ Ｐゴシック" charset="0"/>
            </a:endParaRPr>
          </a:p>
          <a:p>
            <a:pPr marL="514350" indent="-514350">
              <a:buFontTx/>
              <a:buAutoNum type="arabicPeriod"/>
              <a:defRPr/>
            </a:pPr>
            <a:r>
              <a:rPr lang="el-GR" dirty="0">
                <a:latin typeface="Arial" charset="0"/>
                <a:ea typeface="ＭＳ Ｐゴシック" charset="0"/>
              </a:rPr>
              <a:t>Θα αναλύσουμε μερικές συγκρούσεις πρωτονίων-πρωτονίων με το </a:t>
            </a:r>
            <a:r>
              <a:rPr lang="en-US" dirty="0">
                <a:latin typeface="Arial" charset="0"/>
                <a:ea typeface="ＭＳ Ｐゴシック" charset="0"/>
              </a:rPr>
              <a:t>CMS</a:t>
            </a:r>
          </a:p>
          <a:p>
            <a:pPr marL="914400" lvl="1" indent="-514350">
              <a:defRPr/>
            </a:pPr>
            <a:r>
              <a:rPr lang="el-GR" dirty="0">
                <a:latin typeface="Arial" charset="0"/>
                <a:ea typeface="ＭＳ Ｐゴシック" charset="0"/>
              </a:rPr>
              <a:t>Θα ταυτοποιήσουμε κάποια σωματίδια και θα δούμε τι γίνεται </a:t>
            </a:r>
            <a:endParaRPr lang="en-US" dirty="0">
              <a:latin typeface="Arial" charset="0"/>
              <a:ea typeface="ＭＳ Ｐゴシック" charset="0"/>
            </a:endParaRPr>
          </a:p>
          <a:p>
            <a:pPr marL="914400" lvl="1" indent="-514350">
              <a:defRPr/>
            </a:pPr>
            <a:r>
              <a:rPr lang="el-GR" dirty="0">
                <a:latin typeface="Arial" charset="0"/>
                <a:ea typeface="ＭＳ Ｐゴシック" charset="0"/>
              </a:rPr>
              <a:t>Αναλύοντας πολλά γεγονότα μπορούμε να αποκτήσουμε μια ιδέα για την θεμελειώδη φυσική που υπάρχει </a:t>
            </a:r>
            <a:r>
              <a:rPr lang="en-US" dirty="0">
                <a:latin typeface="Arial" charset="0"/>
                <a:ea typeface="ＭＳ Ｐゴシック" charset="0"/>
              </a:rPr>
              <a:t>!</a:t>
            </a:r>
          </a:p>
        </p:txBody>
      </p:sp>
    </p:spTree>
    <p:extLst>
      <p:ext uri="{BB962C8B-B14F-4D97-AF65-F5344CB8AC3E}">
        <p14:creationId xmlns:p14="http://schemas.microsoft.com/office/powerpoint/2010/main" val="179192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3" name="Group 2">
            <a:extLst>
              <a:ext uri="{FF2B5EF4-FFF2-40B4-BE49-F238E27FC236}">
                <a16:creationId xmlns:a16="http://schemas.microsoft.com/office/drawing/2014/main" id="{E5758FFA-9E30-B99E-E72D-76432FAE66D6}"/>
              </a:ext>
            </a:extLst>
          </p:cNvPr>
          <p:cNvGrpSpPr/>
          <p:nvPr/>
        </p:nvGrpSpPr>
        <p:grpSpPr>
          <a:xfrm>
            <a:off x="968082" y="1070571"/>
            <a:ext cx="308882" cy="790714"/>
            <a:chOff x="3276600" y="1187613"/>
            <a:chExt cx="373747" cy="869787"/>
          </a:xfrm>
        </p:grpSpPr>
        <p:cxnSp>
          <p:nvCxnSpPr>
            <p:cNvPr id="4" name="Straight Arrow Connector 3">
              <a:extLst>
                <a:ext uri="{FF2B5EF4-FFF2-40B4-BE49-F238E27FC236}">
                  <a16:creationId xmlns:a16="http://schemas.microsoft.com/office/drawing/2014/main" id="{8C5DF59C-D2FD-8444-09A9-CC0AC3146AD7}"/>
                </a:ext>
              </a:extLst>
            </p:cNvPr>
            <p:cNvCxnSpPr>
              <a:cxnSpLocks/>
            </p:cNvCxnSpPr>
            <p:nvPr/>
          </p:nvCxnSpPr>
          <p:spPr>
            <a:xfrm>
              <a:off x="3466713" y="1187613"/>
              <a:ext cx="0" cy="35850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 name="Oval 4">
              <a:extLst>
                <a:ext uri="{FF2B5EF4-FFF2-40B4-BE49-F238E27FC236}">
                  <a16:creationId xmlns:a16="http://schemas.microsoft.com/office/drawing/2014/main" id="{B96614B6-D22A-5EBF-5F72-ED17E491679E}"/>
                </a:ext>
              </a:extLst>
            </p:cNvPr>
            <p:cNvSpPr/>
            <p:nvPr/>
          </p:nvSpPr>
          <p:spPr>
            <a:xfrm>
              <a:off x="3276600" y="1557894"/>
              <a:ext cx="373747" cy="499506"/>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TextBox 6">
            <a:extLst>
              <a:ext uri="{FF2B5EF4-FFF2-40B4-BE49-F238E27FC236}">
                <a16:creationId xmlns:a16="http://schemas.microsoft.com/office/drawing/2014/main" id="{81DC535A-D996-4611-BB59-4A96F1012A56}"/>
              </a:ext>
            </a:extLst>
          </p:cNvPr>
          <p:cNvSpPr txBox="1"/>
          <p:nvPr/>
        </p:nvSpPr>
        <p:spPr>
          <a:xfrm>
            <a:off x="134199" y="701239"/>
            <a:ext cx="1933161" cy="369332"/>
          </a:xfrm>
          <a:prstGeom prst="rect">
            <a:avLst/>
          </a:prstGeom>
          <a:noFill/>
        </p:spPr>
        <p:txBody>
          <a:bodyPr wrap="square" rtlCol="0">
            <a:spAutoFit/>
          </a:bodyPr>
          <a:lstStyle/>
          <a:p>
            <a:r>
              <a:rPr lang="el-GR" dirty="0">
                <a:solidFill>
                  <a:srgbClr val="6600FF"/>
                </a:solidFill>
              </a:rPr>
              <a:t>Επόμενος γεγονός </a:t>
            </a:r>
            <a:endParaRPr lang="en-US" dirty="0">
              <a:solidFill>
                <a:srgbClr val="6600FF"/>
              </a:solidFill>
            </a:endParaRPr>
          </a:p>
        </p:txBody>
      </p:sp>
    </p:spTree>
    <p:extLst>
      <p:ext uri="{BB962C8B-B14F-4D97-AF65-F5344CB8AC3E}">
        <p14:creationId xmlns:p14="http://schemas.microsoft.com/office/powerpoint/2010/main" val="130963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BD0A238-D444-A76C-2A94-22A934DFA535}"/>
              </a:ext>
            </a:extLst>
          </p:cNvPr>
          <p:cNvPicPr>
            <a:picLocks noChangeAspect="1"/>
          </p:cNvPicPr>
          <p:nvPr/>
        </p:nvPicPr>
        <p:blipFill>
          <a:blip r:embed="rId2"/>
          <a:stretch>
            <a:fillRect/>
          </a:stretch>
        </p:blipFill>
        <p:spPr>
          <a:xfrm>
            <a:off x="-1" y="1054755"/>
            <a:ext cx="9135127" cy="5134171"/>
          </a:xfrm>
          <a:prstGeom prst="rect">
            <a:avLst/>
          </a:prstGeom>
        </p:spPr>
      </p:pic>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1" name="Group 10">
            <a:extLst>
              <a:ext uri="{FF2B5EF4-FFF2-40B4-BE49-F238E27FC236}">
                <a16:creationId xmlns:a16="http://schemas.microsoft.com/office/drawing/2014/main" id="{A48C9BDB-3B87-E790-2547-DCA87ACB9308}"/>
              </a:ext>
            </a:extLst>
          </p:cNvPr>
          <p:cNvGrpSpPr/>
          <p:nvPr/>
        </p:nvGrpSpPr>
        <p:grpSpPr>
          <a:xfrm>
            <a:off x="5731356" y="4937646"/>
            <a:ext cx="2579993" cy="376767"/>
            <a:chOff x="6365563" y="2902525"/>
            <a:chExt cx="2579993" cy="376767"/>
          </a:xfrm>
        </p:grpSpPr>
        <p:sp>
          <p:nvSpPr>
            <p:cNvPr id="7" name="Right Arrow 6">
              <a:extLst>
                <a:ext uri="{FF2B5EF4-FFF2-40B4-BE49-F238E27FC236}">
                  <a16:creationId xmlns:a16="http://schemas.microsoft.com/office/drawing/2014/main" id="{D72EEB67-DE72-6DD1-7642-4185AEDFF68A}"/>
                </a:ext>
              </a:extLst>
            </p:cNvPr>
            <p:cNvSpPr/>
            <p:nvPr/>
          </p:nvSpPr>
          <p:spPr>
            <a:xfrm>
              <a:off x="6365563" y="2985568"/>
              <a:ext cx="307978" cy="21483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ADCDA60-E2A2-A0A8-F2E9-4F9A4E521D9B}"/>
                </a:ext>
              </a:extLst>
            </p:cNvPr>
            <p:cNvSpPr txBox="1"/>
            <p:nvPr/>
          </p:nvSpPr>
          <p:spPr>
            <a:xfrm>
              <a:off x="6617786" y="2902525"/>
              <a:ext cx="1764329"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sp>
          <p:nvSpPr>
            <p:cNvPr id="9" name="Right Arrow 8">
              <a:extLst>
                <a:ext uri="{FF2B5EF4-FFF2-40B4-BE49-F238E27FC236}">
                  <a16:creationId xmlns:a16="http://schemas.microsoft.com/office/drawing/2014/main" id="{D2F60753-EF91-F72A-5F44-8C9682084CFC}"/>
                </a:ext>
              </a:extLst>
            </p:cNvPr>
            <p:cNvSpPr/>
            <p:nvPr/>
          </p:nvSpPr>
          <p:spPr>
            <a:xfrm>
              <a:off x="8279856" y="2970702"/>
              <a:ext cx="321979" cy="251999"/>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4B80441-6F1C-75DE-1650-38A298A5E8C8}"/>
                </a:ext>
              </a:extLst>
            </p:cNvPr>
            <p:cNvSpPr txBox="1"/>
            <p:nvPr/>
          </p:nvSpPr>
          <p:spPr>
            <a:xfrm>
              <a:off x="8598986" y="2909960"/>
              <a:ext cx="346570" cy="369332"/>
            </a:xfrm>
            <a:prstGeom prst="rect">
              <a:avLst/>
            </a:prstGeom>
            <a:noFill/>
          </p:spPr>
          <p:txBody>
            <a:bodyPr wrap="none" rtlCol="0">
              <a:spAutoFit/>
            </a:bodyPr>
            <a:lstStyle/>
            <a:p>
              <a:r>
                <a:rPr lang="en-US" dirty="0">
                  <a:solidFill>
                    <a:schemeClr val="bg1"/>
                  </a:solidFill>
                </a:rPr>
                <a:t>e</a:t>
              </a:r>
              <a:r>
                <a:rPr lang="en-US" baseline="30000" dirty="0">
                  <a:solidFill>
                    <a:schemeClr val="bg1"/>
                  </a:solidFill>
                </a:rPr>
                <a:t>-</a:t>
              </a:r>
              <a:endParaRPr lang="en-US" dirty="0">
                <a:solidFill>
                  <a:schemeClr val="bg1"/>
                </a:solidFill>
              </a:endParaRPr>
            </a:p>
          </p:txBody>
        </p:sp>
      </p:grpSp>
      <p:grpSp>
        <p:nvGrpSpPr>
          <p:cNvPr id="13" name="Group 12">
            <a:extLst>
              <a:ext uri="{FF2B5EF4-FFF2-40B4-BE49-F238E27FC236}">
                <a16:creationId xmlns:a16="http://schemas.microsoft.com/office/drawing/2014/main" id="{7F9965AE-7CBE-6EB7-F834-EDF071E29279}"/>
              </a:ext>
            </a:extLst>
          </p:cNvPr>
          <p:cNvGrpSpPr/>
          <p:nvPr/>
        </p:nvGrpSpPr>
        <p:grpSpPr>
          <a:xfrm>
            <a:off x="2368602" y="2612001"/>
            <a:ext cx="3364511" cy="965234"/>
            <a:chOff x="3901720" y="4237116"/>
            <a:chExt cx="3364511" cy="965234"/>
          </a:xfrm>
        </p:grpSpPr>
        <p:sp>
          <p:nvSpPr>
            <p:cNvPr id="17" name="TextBox 16">
              <a:extLst>
                <a:ext uri="{FF2B5EF4-FFF2-40B4-BE49-F238E27FC236}">
                  <a16:creationId xmlns:a16="http://schemas.microsoft.com/office/drawing/2014/main" id="{1C9402E8-3A92-06EE-B2D7-92F0452125B3}"/>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l-GR" b="1" dirty="0">
                  <a:solidFill>
                    <a:srgbClr val="008000"/>
                  </a:solidFill>
                </a:rPr>
                <a:t>Υπάρχει </a:t>
              </a:r>
              <a:r>
                <a:rPr lang="en-US" b="1" dirty="0">
                  <a:solidFill>
                    <a:srgbClr val="008000"/>
                  </a:solidFill>
                </a:rPr>
                <a:t>neutrino</a:t>
              </a:r>
              <a:endParaRPr lang="el-GR" b="1" dirty="0">
                <a:solidFill>
                  <a:srgbClr val="008000"/>
                </a:solidFill>
              </a:endParaRPr>
            </a:p>
          </p:txBody>
        </p:sp>
        <p:cxnSp>
          <p:nvCxnSpPr>
            <p:cNvPr id="18" name="Straight Arrow Connector 17">
              <a:extLst>
                <a:ext uri="{FF2B5EF4-FFF2-40B4-BE49-F238E27FC236}">
                  <a16:creationId xmlns:a16="http://schemas.microsoft.com/office/drawing/2014/main" id="{69375786-6D6E-9148-FBFA-2FD38202F03C}"/>
                </a:ext>
              </a:extLst>
            </p:cNvPr>
            <p:cNvCxnSpPr>
              <a:cxnSpLocks/>
            </p:cNvCxnSpPr>
            <p:nvPr/>
          </p:nvCxnSpPr>
          <p:spPr>
            <a:xfrm>
              <a:off x="5670220" y="4859803"/>
              <a:ext cx="430460" cy="3425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35A36A52-E156-5CBC-000B-0FDCFCA0667B}"/>
              </a:ext>
            </a:extLst>
          </p:cNvPr>
          <p:cNvGrpSpPr/>
          <p:nvPr/>
        </p:nvGrpSpPr>
        <p:grpSpPr>
          <a:xfrm>
            <a:off x="5731356" y="3757961"/>
            <a:ext cx="2515047" cy="1213601"/>
            <a:chOff x="5731356" y="3757961"/>
            <a:chExt cx="2515047" cy="1213601"/>
          </a:xfrm>
        </p:grpSpPr>
        <p:sp>
          <p:nvSpPr>
            <p:cNvPr id="5" name="TextBox 4">
              <a:extLst>
                <a:ext uri="{FF2B5EF4-FFF2-40B4-BE49-F238E27FC236}">
                  <a16:creationId xmlns:a16="http://schemas.microsoft.com/office/drawing/2014/main" id="{7194E9EB-F2E4-C2A2-EE71-FCC73D9C7226}"/>
                </a:ext>
              </a:extLst>
            </p:cNvPr>
            <p:cNvSpPr txBox="1"/>
            <p:nvPr/>
          </p:nvSpPr>
          <p:spPr>
            <a:xfrm>
              <a:off x="5731356" y="4048232"/>
              <a:ext cx="2515047" cy="923330"/>
            </a:xfrm>
            <a:prstGeom prst="rect">
              <a:avLst/>
            </a:prstGeom>
            <a:noFill/>
          </p:spPr>
          <p:txBody>
            <a:bodyPr wrap="none" rtlCol="0">
              <a:spAutoFit/>
            </a:bodyPr>
            <a:lstStyle/>
            <a:p>
              <a:r>
                <a:rPr lang="el-GR" dirty="0">
                  <a:solidFill>
                    <a:schemeClr val="bg1"/>
                  </a:solidFill>
                </a:rPr>
                <a:t>Καμπυλώνει αντίθετα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a:t>
              </a:r>
              <a:r>
                <a:rPr lang="en-US" dirty="0" err="1">
                  <a:solidFill>
                    <a:schemeClr val="bg1"/>
                  </a:solidFill>
                </a:rPr>
                <a:t>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22" name="Straight Arrow Connector 21">
              <a:extLst>
                <a:ext uri="{FF2B5EF4-FFF2-40B4-BE49-F238E27FC236}">
                  <a16:creationId xmlns:a16="http://schemas.microsoft.com/office/drawing/2014/main" id="{AC725C1A-E131-0B75-F0C8-864A1D658C87}"/>
                </a:ext>
              </a:extLst>
            </p:cNvPr>
            <p:cNvCxnSpPr>
              <a:cxnSpLocks/>
            </p:cNvCxnSpPr>
            <p:nvPr/>
          </p:nvCxnSpPr>
          <p:spPr>
            <a:xfrm flipV="1">
              <a:off x="6640088" y="3757961"/>
              <a:ext cx="630507" cy="30864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7468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72A94E5-91AE-A009-16FD-93FFBB82AEE0}"/>
              </a:ext>
            </a:extLst>
          </p:cNvPr>
          <p:cNvPicPr>
            <a:picLocks noChangeAspect="1"/>
          </p:cNvPicPr>
          <p:nvPr/>
        </p:nvPicPr>
        <p:blipFill>
          <a:blip r:embed="rId2"/>
          <a:stretch>
            <a:fillRect/>
          </a:stretch>
        </p:blipFill>
        <p:spPr>
          <a:xfrm>
            <a:off x="12600" y="1065908"/>
            <a:ext cx="9156600" cy="4833090"/>
          </a:xfrm>
          <a:prstGeom prst="rect">
            <a:avLst/>
          </a:prstGeom>
        </p:spPr>
      </p:pic>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1" name="Group 10">
            <a:extLst>
              <a:ext uri="{FF2B5EF4-FFF2-40B4-BE49-F238E27FC236}">
                <a16:creationId xmlns:a16="http://schemas.microsoft.com/office/drawing/2014/main" id="{A48C9BDB-3B87-E790-2547-DCA87ACB9308}"/>
              </a:ext>
            </a:extLst>
          </p:cNvPr>
          <p:cNvGrpSpPr/>
          <p:nvPr/>
        </p:nvGrpSpPr>
        <p:grpSpPr>
          <a:xfrm>
            <a:off x="5806887" y="4885066"/>
            <a:ext cx="2579993" cy="376767"/>
            <a:chOff x="6365563" y="2902525"/>
            <a:chExt cx="2579993" cy="376767"/>
          </a:xfrm>
        </p:grpSpPr>
        <p:sp>
          <p:nvSpPr>
            <p:cNvPr id="7" name="Right Arrow 6">
              <a:extLst>
                <a:ext uri="{FF2B5EF4-FFF2-40B4-BE49-F238E27FC236}">
                  <a16:creationId xmlns:a16="http://schemas.microsoft.com/office/drawing/2014/main" id="{D72EEB67-DE72-6DD1-7642-4185AEDFF68A}"/>
                </a:ext>
              </a:extLst>
            </p:cNvPr>
            <p:cNvSpPr/>
            <p:nvPr/>
          </p:nvSpPr>
          <p:spPr>
            <a:xfrm>
              <a:off x="6365563" y="2985568"/>
              <a:ext cx="307978" cy="21483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ADCDA60-E2A2-A0A8-F2E9-4F9A4E521D9B}"/>
                </a:ext>
              </a:extLst>
            </p:cNvPr>
            <p:cNvSpPr txBox="1"/>
            <p:nvPr/>
          </p:nvSpPr>
          <p:spPr>
            <a:xfrm>
              <a:off x="6617786" y="2902525"/>
              <a:ext cx="1764329"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sp>
          <p:nvSpPr>
            <p:cNvPr id="9" name="Right Arrow 8">
              <a:extLst>
                <a:ext uri="{FF2B5EF4-FFF2-40B4-BE49-F238E27FC236}">
                  <a16:creationId xmlns:a16="http://schemas.microsoft.com/office/drawing/2014/main" id="{D2F60753-EF91-F72A-5F44-8C9682084CFC}"/>
                </a:ext>
              </a:extLst>
            </p:cNvPr>
            <p:cNvSpPr/>
            <p:nvPr/>
          </p:nvSpPr>
          <p:spPr>
            <a:xfrm>
              <a:off x="8279856" y="2970702"/>
              <a:ext cx="321979" cy="251999"/>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4B80441-6F1C-75DE-1650-38A298A5E8C8}"/>
                </a:ext>
              </a:extLst>
            </p:cNvPr>
            <p:cNvSpPr txBox="1"/>
            <p:nvPr/>
          </p:nvSpPr>
          <p:spPr>
            <a:xfrm>
              <a:off x="8598986" y="2909960"/>
              <a:ext cx="346570" cy="369332"/>
            </a:xfrm>
            <a:prstGeom prst="rect">
              <a:avLst/>
            </a:prstGeom>
            <a:noFill/>
          </p:spPr>
          <p:txBody>
            <a:bodyPr wrap="none" rtlCol="0">
              <a:spAutoFit/>
            </a:bodyPr>
            <a:lstStyle/>
            <a:p>
              <a:r>
                <a:rPr lang="en-US" dirty="0">
                  <a:solidFill>
                    <a:schemeClr val="bg1"/>
                  </a:solidFill>
                </a:rPr>
                <a:t>e</a:t>
              </a:r>
              <a:r>
                <a:rPr lang="en-US" baseline="30000" dirty="0">
                  <a:solidFill>
                    <a:schemeClr val="bg1"/>
                  </a:solidFill>
                </a:rPr>
                <a:t>-</a:t>
              </a:r>
              <a:endParaRPr lang="en-US" dirty="0">
                <a:solidFill>
                  <a:schemeClr val="bg1"/>
                </a:solidFill>
              </a:endParaRPr>
            </a:p>
          </p:txBody>
        </p:sp>
      </p:grpSp>
      <p:grpSp>
        <p:nvGrpSpPr>
          <p:cNvPr id="13" name="Group 12">
            <a:extLst>
              <a:ext uri="{FF2B5EF4-FFF2-40B4-BE49-F238E27FC236}">
                <a16:creationId xmlns:a16="http://schemas.microsoft.com/office/drawing/2014/main" id="{7F9965AE-7CBE-6EB7-F834-EDF071E29279}"/>
              </a:ext>
            </a:extLst>
          </p:cNvPr>
          <p:cNvGrpSpPr/>
          <p:nvPr/>
        </p:nvGrpSpPr>
        <p:grpSpPr>
          <a:xfrm>
            <a:off x="2368602" y="2478189"/>
            <a:ext cx="3364511" cy="965234"/>
            <a:chOff x="3901720" y="4237116"/>
            <a:chExt cx="3364511" cy="965234"/>
          </a:xfrm>
        </p:grpSpPr>
        <p:sp>
          <p:nvSpPr>
            <p:cNvPr id="17" name="TextBox 16">
              <a:extLst>
                <a:ext uri="{FF2B5EF4-FFF2-40B4-BE49-F238E27FC236}">
                  <a16:creationId xmlns:a16="http://schemas.microsoft.com/office/drawing/2014/main" id="{1C9402E8-3A92-06EE-B2D7-92F0452125B3}"/>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l-GR" b="1" dirty="0">
                  <a:solidFill>
                    <a:srgbClr val="008000"/>
                  </a:solidFill>
                </a:rPr>
                <a:t>Υπάρχει </a:t>
              </a:r>
              <a:r>
                <a:rPr lang="en-US" b="1" dirty="0">
                  <a:solidFill>
                    <a:srgbClr val="008000"/>
                  </a:solidFill>
                </a:rPr>
                <a:t>neutrino</a:t>
              </a:r>
              <a:endParaRPr lang="el-GR" b="1" dirty="0">
                <a:solidFill>
                  <a:srgbClr val="008000"/>
                </a:solidFill>
              </a:endParaRPr>
            </a:p>
          </p:txBody>
        </p:sp>
        <p:cxnSp>
          <p:nvCxnSpPr>
            <p:cNvPr id="18" name="Straight Arrow Connector 17">
              <a:extLst>
                <a:ext uri="{FF2B5EF4-FFF2-40B4-BE49-F238E27FC236}">
                  <a16:creationId xmlns:a16="http://schemas.microsoft.com/office/drawing/2014/main" id="{69375786-6D6E-9148-FBFA-2FD38202F03C}"/>
                </a:ext>
              </a:extLst>
            </p:cNvPr>
            <p:cNvCxnSpPr>
              <a:cxnSpLocks/>
            </p:cNvCxnSpPr>
            <p:nvPr/>
          </p:nvCxnSpPr>
          <p:spPr>
            <a:xfrm>
              <a:off x="5670220" y="4859803"/>
              <a:ext cx="430460" cy="3425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TextBox 2">
            <a:extLst>
              <a:ext uri="{FF2B5EF4-FFF2-40B4-BE49-F238E27FC236}">
                <a16:creationId xmlns:a16="http://schemas.microsoft.com/office/drawing/2014/main" id="{2B078775-3678-581A-0A0B-9B11F264DC78}"/>
              </a:ext>
            </a:extLst>
          </p:cNvPr>
          <p:cNvSpPr txBox="1"/>
          <p:nvPr/>
        </p:nvSpPr>
        <p:spPr>
          <a:xfrm>
            <a:off x="323385" y="713680"/>
            <a:ext cx="8102987" cy="369332"/>
          </a:xfrm>
          <a:prstGeom prst="rect">
            <a:avLst/>
          </a:prstGeom>
          <a:noFill/>
        </p:spPr>
        <p:txBody>
          <a:bodyPr wrap="none" rtlCol="0">
            <a:spAutoFit/>
          </a:bodyPr>
          <a:lstStyle/>
          <a:p>
            <a:r>
              <a:rPr lang="el-GR" dirty="0"/>
              <a:t>Αν πιέσετε με το ποντίκι πάνω στην </a:t>
            </a:r>
            <a:r>
              <a:rPr lang="el-GR" dirty="0" err="1"/>
              <a:t>ρόζ</a:t>
            </a:r>
            <a:r>
              <a:rPr lang="el-GR" dirty="0"/>
              <a:t> γραμμή της</a:t>
            </a:r>
            <a:r>
              <a:rPr lang="en-US" dirty="0"/>
              <a:t> missing ET </a:t>
            </a:r>
            <a:r>
              <a:rPr lang="el-GR" dirty="0"/>
              <a:t>θα δείτε την τιμή της </a:t>
            </a:r>
            <a:endParaRPr lang="en-US" dirty="0"/>
          </a:p>
        </p:txBody>
      </p:sp>
      <p:grpSp>
        <p:nvGrpSpPr>
          <p:cNvPr id="14" name="Group 13">
            <a:extLst>
              <a:ext uri="{FF2B5EF4-FFF2-40B4-BE49-F238E27FC236}">
                <a16:creationId xmlns:a16="http://schemas.microsoft.com/office/drawing/2014/main" id="{0D1EE7EF-1DEB-057C-CEF2-A68381E1FA2F}"/>
              </a:ext>
            </a:extLst>
          </p:cNvPr>
          <p:cNvGrpSpPr/>
          <p:nvPr/>
        </p:nvGrpSpPr>
        <p:grpSpPr>
          <a:xfrm>
            <a:off x="5731356" y="3624149"/>
            <a:ext cx="2515047" cy="1213601"/>
            <a:chOff x="5731356" y="3757961"/>
            <a:chExt cx="2515047" cy="1213601"/>
          </a:xfrm>
        </p:grpSpPr>
        <p:sp>
          <p:nvSpPr>
            <p:cNvPr id="15" name="TextBox 14">
              <a:extLst>
                <a:ext uri="{FF2B5EF4-FFF2-40B4-BE49-F238E27FC236}">
                  <a16:creationId xmlns:a16="http://schemas.microsoft.com/office/drawing/2014/main" id="{DEB668C1-686A-BB58-B243-4053449C8E8F}"/>
                </a:ext>
              </a:extLst>
            </p:cNvPr>
            <p:cNvSpPr txBox="1"/>
            <p:nvPr/>
          </p:nvSpPr>
          <p:spPr>
            <a:xfrm>
              <a:off x="5731356" y="4048232"/>
              <a:ext cx="2515047" cy="923330"/>
            </a:xfrm>
            <a:prstGeom prst="rect">
              <a:avLst/>
            </a:prstGeom>
            <a:noFill/>
          </p:spPr>
          <p:txBody>
            <a:bodyPr wrap="none" rtlCol="0">
              <a:spAutoFit/>
            </a:bodyPr>
            <a:lstStyle/>
            <a:p>
              <a:r>
                <a:rPr lang="el-GR" dirty="0">
                  <a:solidFill>
                    <a:schemeClr val="bg1"/>
                  </a:solidFill>
                </a:rPr>
                <a:t>Καμπυλώνει αντίθετα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a:t>
              </a:r>
              <a:r>
                <a:rPr lang="en-US" dirty="0" err="1">
                  <a:solidFill>
                    <a:schemeClr val="bg1"/>
                  </a:solidFill>
                </a:rPr>
                <a:t>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16" name="Straight Arrow Connector 15">
              <a:extLst>
                <a:ext uri="{FF2B5EF4-FFF2-40B4-BE49-F238E27FC236}">
                  <a16:creationId xmlns:a16="http://schemas.microsoft.com/office/drawing/2014/main" id="{E73E57AD-D8E6-1411-896C-8146E9D6D0A8}"/>
                </a:ext>
              </a:extLst>
            </p:cNvPr>
            <p:cNvCxnSpPr>
              <a:cxnSpLocks/>
            </p:cNvCxnSpPr>
            <p:nvPr/>
          </p:nvCxnSpPr>
          <p:spPr>
            <a:xfrm flipV="1">
              <a:off x="6640088" y="3757961"/>
              <a:ext cx="630507" cy="30864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sp>
        <p:nvSpPr>
          <p:cNvPr id="19" name="Oval 18">
            <a:extLst>
              <a:ext uri="{FF2B5EF4-FFF2-40B4-BE49-F238E27FC236}">
                <a16:creationId xmlns:a16="http://schemas.microsoft.com/office/drawing/2014/main" id="{755FB02E-0F73-1BE4-7023-22A18060BF6E}"/>
              </a:ext>
            </a:extLst>
          </p:cNvPr>
          <p:cNvSpPr/>
          <p:nvPr/>
        </p:nvSpPr>
        <p:spPr>
          <a:xfrm>
            <a:off x="1905826" y="5128021"/>
            <a:ext cx="925552" cy="77097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737ADF8-9D49-61E6-0D21-EEC495936CD3}"/>
              </a:ext>
            </a:extLst>
          </p:cNvPr>
          <p:cNvSpPr txBox="1"/>
          <p:nvPr/>
        </p:nvSpPr>
        <p:spPr>
          <a:xfrm>
            <a:off x="356841" y="5910153"/>
            <a:ext cx="8604535" cy="369332"/>
          </a:xfrm>
          <a:prstGeom prst="rect">
            <a:avLst/>
          </a:prstGeom>
          <a:noFill/>
        </p:spPr>
        <p:txBody>
          <a:bodyPr wrap="none" rtlCol="0">
            <a:spAutoFit/>
          </a:bodyPr>
          <a:lstStyle/>
          <a:p>
            <a:r>
              <a:rPr lang="el-GR" dirty="0"/>
              <a:t>Υπάρχει </a:t>
            </a:r>
            <a:r>
              <a:rPr lang="el-GR" b="1" dirty="0">
                <a:solidFill>
                  <a:srgbClr val="C00000"/>
                </a:solidFill>
              </a:rPr>
              <a:t>ένα</a:t>
            </a:r>
            <a:r>
              <a:rPr lang="el-GR" dirty="0"/>
              <a:t> </a:t>
            </a:r>
            <a:r>
              <a:rPr lang="el-GR" dirty="0" err="1"/>
              <a:t>λεπτόνιο</a:t>
            </a:r>
            <a:r>
              <a:rPr lang="el-GR" dirty="0"/>
              <a:t> (ηλεκτρόνιο) και μεγάλη ελλειμματική εγκάρσια ενέργεια (</a:t>
            </a:r>
            <a:r>
              <a:rPr lang="el-GR" dirty="0" err="1"/>
              <a:t>νετρίνο</a:t>
            </a:r>
            <a:r>
              <a:rPr lang="el-GR" dirty="0"/>
              <a:t>)</a:t>
            </a:r>
            <a:endParaRPr lang="en-US" dirty="0"/>
          </a:p>
        </p:txBody>
      </p:sp>
      <p:sp>
        <p:nvSpPr>
          <p:cNvPr id="21" name="Bent-Up Arrow 20">
            <a:extLst>
              <a:ext uri="{FF2B5EF4-FFF2-40B4-BE49-F238E27FC236}">
                <a16:creationId xmlns:a16="http://schemas.microsoft.com/office/drawing/2014/main" id="{4201F811-47CD-9C35-DCAC-A9CBCD01BEE3}"/>
              </a:ext>
            </a:extLst>
          </p:cNvPr>
          <p:cNvSpPr/>
          <p:nvPr/>
        </p:nvSpPr>
        <p:spPr>
          <a:xfrm rot="5400000">
            <a:off x="473591" y="6285689"/>
            <a:ext cx="369334" cy="400772"/>
          </a:xfrm>
          <a:prstGeom prst="bentUpArrow">
            <a:avLst>
              <a:gd name="adj1" fmla="val 25000"/>
              <a:gd name="adj2" fmla="val 26286"/>
              <a:gd name="adj3" fmla="val 50000"/>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A9AF1A9-6912-34C4-534C-E39CB2CDF85D}"/>
                  </a:ext>
                </a:extLst>
              </p:cNvPr>
              <p:cNvSpPr txBox="1"/>
              <p:nvPr/>
            </p:nvSpPr>
            <p:spPr>
              <a:xfrm>
                <a:off x="854922" y="6385932"/>
                <a:ext cx="2857642" cy="369332"/>
              </a:xfrm>
              <a:prstGeom prst="rect">
                <a:avLst/>
              </a:prstGeom>
              <a:noFill/>
            </p:spPr>
            <p:txBody>
              <a:bodyPr wrap="none" rtlCol="0">
                <a:spAutoFit/>
              </a:bodyPr>
              <a:lstStyle/>
              <a:p>
                <a:r>
                  <a:rPr lang="el-GR" b="1" dirty="0">
                    <a:solidFill>
                      <a:srgbClr val="002060"/>
                    </a:solidFill>
                  </a:rPr>
                  <a:t>Υποψήφιο γεγονός για</a:t>
                </a:r>
                <a:r>
                  <a:rPr lang="en-US" b="1" dirty="0">
                    <a:solidFill>
                      <a:srgbClr val="002060"/>
                    </a:solidFill>
                  </a:rPr>
                  <a:t> </a:t>
                </a:r>
                <a14:m>
                  <m:oMath xmlns:m="http://schemas.openxmlformats.org/officeDocument/2006/math">
                    <m:sSup>
                      <m:sSupPr>
                        <m:ctrlPr>
                          <a:rPr lang="en-US" b="1" i="1" smtClean="0">
                            <a:solidFill>
                              <a:srgbClr val="002060"/>
                            </a:solidFill>
                            <a:latin typeface="Cambria Math" panose="02040503050406030204" pitchFamily="18" charset="0"/>
                          </a:rPr>
                        </m:ctrlPr>
                      </m:sSupPr>
                      <m:e>
                        <m:r>
                          <a:rPr lang="en-US" b="1" i="1" smtClean="0">
                            <a:solidFill>
                              <a:srgbClr val="002060"/>
                            </a:solidFill>
                            <a:latin typeface="Cambria Math" panose="02040503050406030204" pitchFamily="18" charset="0"/>
                          </a:rPr>
                          <m:t>𝑾</m:t>
                        </m:r>
                      </m:e>
                      <m:sup>
                        <m:r>
                          <a:rPr lang="en-US" b="1" i="1" smtClean="0">
                            <a:solidFill>
                              <a:srgbClr val="002060"/>
                            </a:solidFill>
                            <a:latin typeface="Cambria Math" panose="02040503050406030204" pitchFamily="18" charset="0"/>
                          </a:rPr>
                          <m:t>−</m:t>
                        </m:r>
                      </m:sup>
                    </m:sSup>
                  </m:oMath>
                </a14:m>
                <a:r>
                  <a:rPr lang="en-US" b="1" dirty="0">
                    <a:solidFill>
                      <a:srgbClr val="002060"/>
                    </a:solidFill>
                  </a:rPr>
                  <a:t> </a:t>
                </a:r>
              </a:p>
            </p:txBody>
          </p:sp>
        </mc:Choice>
        <mc:Fallback xmlns="">
          <p:sp>
            <p:nvSpPr>
              <p:cNvPr id="22" name="TextBox 21">
                <a:extLst>
                  <a:ext uri="{FF2B5EF4-FFF2-40B4-BE49-F238E27FC236}">
                    <a16:creationId xmlns:a16="http://schemas.microsoft.com/office/drawing/2014/main" id="{1A9AF1A9-6912-34C4-534C-E39CB2CDF85D}"/>
                  </a:ext>
                </a:extLst>
              </p:cNvPr>
              <p:cNvSpPr txBox="1">
                <a:spLocks noRot="1" noChangeAspect="1" noMove="1" noResize="1" noEditPoints="1" noAdjustHandles="1" noChangeArrowheads="1" noChangeShapeType="1" noTextEdit="1"/>
              </p:cNvSpPr>
              <p:nvPr/>
            </p:nvSpPr>
            <p:spPr>
              <a:xfrm>
                <a:off x="854922" y="6385932"/>
                <a:ext cx="2857642" cy="369332"/>
              </a:xfrm>
              <a:prstGeom prst="rect">
                <a:avLst/>
              </a:prstGeom>
              <a:blipFill>
                <a:blip r:embed="rId3"/>
                <a:stretch>
                  <a:fillRect l="-1770" t="-10345" b="-27586"/>
                </a:stretch>
              </a:blipFill>
            </p:spPr>
            <p:txBody>
              <a:bodyPr/>
              <a:lstStyle/>
              <a:p>
                <a:r>
                  <a:rPr lang="en-US">
                    <a:noFill/>
                  </a:rPr>
                  <a:t> </a:t>
                </a:r>
              </a:p>
            </p:txBody>
          </p:sp>
        </mc:Fallback>
      </mc:AlternateContent>
    </p:spTree>
    <p:extLst>
      <p:ext uri="{BB962C8B-B14F-4D97-AF65-F5344CB8AC3E}">
        <p14:creationId xmlns:p14="http://schemas.microsoft.com/office/powerpoint/2010/main" val="162148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p:bldP spid="21" grpId="0" animBg="1"/>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2FE2E31-E295-4894-1248-1B8A92F3028E}"/>
              </a:ext>
            </a:extLst>
          </p:cNvPr>
          <p:cNvPicPr>
            <a:picLocks noChangeAspect="1"/>
          </p:cNvPicPr>
          <p:nvPr/>
        </p:nvPicPr>
        <p:blipFill>
          <a:blip r:embed="rId2"/>
          <a:stretch>
            <a:fillRect/>
          </a:stretch>
        </p:blipFill>
        <p:spPr>
          <a:xfrm>
            <a:off x="-1" y="1054756"/>
            <a:ext cx="9135127" cy="4743878"/>
          </a:xfrm>
          <a:prstGeom prst="rect">
            <a:avLst/>
          </a:prstGeom>
        </p:spPr>
      </p:pic>
      <p:sp>
        <p:nvSpPr>
          <p:cNvPr id="5" name="Oval 4"/>
          <p:cNvSpPr/>
          <p:nvPr/>
        </p:nvSpPr>
        <p:spPr>
          <a:xfrm>
            <a:off x="2686517" y="2793073"/>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5330283" y="2912739"/>
            <a:ext cx="671268" cy="23235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6726380" y="3063238"/>
            <a:ext cx="1020048" cy="36576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35AE7945-9755-5542-AA60-0A32EB7328C8}"/>
              </a:ext>
            </a:extLst>
          </p:cNvPr>
          <p:cNvSpPr/>
          <p:nvPr/>
        </p:nvSpPr>
        <p:spPr>
          <a:xfrm>
            <a:off x="1450326" y="4564117"/>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spTree>
    <p:extLst>
      <p:ext uri="{BB962C8B-B14F-4D97-AF65-F5344CB8AC3E}">
        <p14:creationId xmlns:p14="http://schemas.microsoft.com/office/powerpoint/2010/main" val="269878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57F15B8-D4C2-D070-EDE9-72A04B8FDE2D}"/>
              </a:ext>
            </a:extLst>
          </p:cNvPr>
          <p:cNvPicPr>
            <a:picLocks noChangeAspect="1"/>
          </p:cNvPicPr>
          <p:nvPr/>
        </p:nvPicPr>
        <p:blipFill>
          <a:blip r:embed="rId2"/>
          <a:stretch>
            <a:fillRect/>
          </a:stretch>
        </p:blipFill>
        <p:spPr>
          <a:xfrm>
            <a:off x="0" y="1912630"/>
            <a:ext cx="9133842" cy="3718730"/>
          </a:xfrm>
          <a:prstGeom prst="rect">
            <a:avLst/>
          </a:prstGeom>
        </p:spPr>
      </p:pic>
      <p:sp>
        <p:nvSpPr>
          <p:cNvPr id="10" name="Right Arrow 9">
            <a:extLst>
              <a:ext uri="{FF2B5EF4-FFF2-40B4-BE49-F238E27FC236}">
                <a16:creationId xmlns:a16="http://schemas.microsoft.com/office/drawing/2014/main" id="{35AE7945-9755-5542-AA60-0A32EB7328C8}"/>
              </a:ext>
            </a:extLst>
          </p:cNvPr>
          <p:cNvSpPr/>
          <p:nvPr/>
        </p:nvSpPr>
        <p:spPr>
          <a:xfrm>
            <a:off x="1550686" y="5121671"/>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grpSp>
        <p:nvGrpSpPr>
          <p:cNvPr id="2" name="Group 1">
            <a:extLst>
              <a:ext uri="{FF2B5EF4-FFF2-40B4-BE49-F238E27FC236}">
                <a16:creationId xmlns:a16="http://schemas.microsoft.com/office/drawing/2014/main" id="{061B7E10-13DE-9618-8038-3B0FA7073FC7}"/>
              </a:ext>
            </a:extLst>
          </p:cNvPr>
          <p:cNvGrpSpPr/>
          <p:nvPr/>
        </p:nvGrpSpPr>
        <p:grpSpPr>
          <a:xfrm>
            <a:off x="6858001" y="909453"/>
            <a:ext cx="2152185" cy="1003177"/>
            <a:chOff x="6534615" y="1005013"/>
            <a:chExt cx="2152185" cy="1003177"/>
          </a:xfrm>
        </p:grpSpPr>
        <p:sp>
          <p:nvSpPr>
            <p:cNvPr id="4" name="Right Arrow 3">
              <a:extLst>
                <a:ext uri="{FF2B5EF4-FFF2-40B4-BE49-F238E27FC236}">
                  <a16:creationId xmlns:a16="http://schemas.microsoft.com/office/drawing/2014/main" id="{36337277-40F9-D4BC-60EE-7810C2283948}"/>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727374-220A-440D-D70C-9B84E7962BDE}"/>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268327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EF27F7-694D-9787-F789-811B891A5107}"/>
              </a:ext>
            </a:extLst>
          </p:cNvPr>
          <p:cNvPicPr>
            <a:picLocks noChangeAspect="1"/>
          </p:cNvPicPr>
          <p:nvPr/>
        </p:nvPicPr>
        <p:blipFill>
          <a:blip r:embed="rId2"/>
          <a:stretch>
            <a:fillRect/>
          </a:stretch>
        </p:blipFill>
        <p:spPr>
          <a:xfrm>
            <a:off x="-1" y="1416197"/>
            <a:ext cx="9129201" cy="4791582"/>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0" name="Group 19">
            <a:extLst>
              <a:ext uri="{FF2B5EF4-FFF2-40B4-BE49-F238E27FC236}">
                <a16:creationId xmlns:a16="http://schemas.microsoft.com/office/drawing/2014/main" id="{C64C3B8C-9FE1-C84A-D356-4DD2BFA8E357}"/>
              </a:ext>
            </a:extLst>
          </p:cNvPr>
          <p:cNvGrpSpPr/>
          <p:nvPr/>
        </p:nvGrpSpPr>
        <p:grpSpPr>
          <a:xfrm>
            <a:off x="4789136" y="4588089"/>
            <a:ext cx="3788541" cy="1159050"/>
            <a:chOff x="4789136" y="4208955"/>
            <a:chExt cx="3788541" cy="1159050"/>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6127129" y="4927888"/>
              <a:ext cx="1190459" cy="4401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7317588" y="4331757"/>
              <a:ext cx="1260089"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4789136" y="4208955"/>
              <a:ext cx="2340274" cy="2476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987BEFD6-357A-282B-9FEC-9C2919D143B3}"/>
              </a:ext>
            </a:extLst>
          </p:cNvPr>
          <p:cNvGrpSpPr/>
          <p:nvPr/>
        </p:nvGrpSpPr>
        <p:grpSpPr>
          <a:xfrm>
            <a:off x="5118410" y="2217212"/>
            <a:ext cx="3998217" cy="2076091"/>
            <a:chOff x="5118410" y="1838078"/>
            <a:chExt cx="3998217" cy="2076091"/>
          </a:xfrm>
        </p:grpSpPr>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5118410" y="2386361"/>
              <a:ext cx="1398303" cy="152780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6601580" y="1838078"/>
              <a:ext cx="2515047" cy="923330"/>
            </a:xfrm>
            <a:prstGeom prst="rect">
              <a:avLst/>
            </a:prstGeom>
            <a:noFill/>
          </p:spPr>
          <p:txBody>
            <a:bodyPr wrap="none" rtlCol="0">
              <a:spAutoFit/>
            </a:bodyPr>
            <a:lstStyle/>
            <a:p>
              <a:r>
                <a:rPr lang="el-GR" dirty="0">
                  <a:solidFill>
                    <a:schemeClr val="bg1"/>
                  </a:solidFill>
                </a:rPr>
                <a:t>Καμπύλωση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grpSp>
      <p:grpSp>
        <p:nvGrpSpPr>
          <p:cNvPr id="3" name="Group 2">
            <a:extLst>
              <a:ext uri="{FF2B5EF4-FFF2-40B4-BE49-F238E27FC236}">
                <a16:creationId xmlns:a16="http://schemas.microsoft.com/office/drawing/2014/main" id="{89F166E9-43AB-2153-4C5D-6CC2B665F98F}"/>
              </a:ext>
            </a:extLst>
          </p:cNvPr>
          <p:cNvGrpSpPr/>
          <p:nvPr/>
        </p:nvGrpSpPr>
        <p:grpSpPr>
          <a:xfrm>
            <a:off x="6722358" y="3120927"/>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grpSp>
        <p:nvGrpSpPr>
          <p:cNvPr id="39" name="Group 38">
            <a:extLst>
              <a:ext uri="{FF2B5EF4-FFF2-40B4-BE49-F238E27FC236}">
                <a16:creationId xmlns:a16="http://schemas.microsoft.com/office/drawing/2014/main" id="{258D8289-8421-9CE8-47EB-B391756C0E1B}"/>
              </a:ext>
            </a:extLst>
          </p:cNvPr>
          <p:cNvGrpSpPr/>
          <p:nvPr/>
        </p:nvGrpSpPr>
        <p:grpSpPr>
          <a:xfrm>
            <a:off x="3202579" y="4493934"/>
            <a:ext cx="2521114" cy="1065649"/>
            <a:chOff x="3202579" y="4114800"/>
            <a:chExt cx="2521114" cy="1065649"/>
          </a:xfrm>
        </p:grpSpPr>
        <p:sp>
          <p:nvSpPr>
            <p:cNvPr id="27" name="TextBox 26">
              <a:extLst>
                <a:ext uri="{FF2B5EF4-FFF2-40B4-BE49-F238E27FC236}">
                  <a16:creationId xmlns:a16="http://schemas.microsoft.com/office/drawing/2014/main" id="{395225F3-C433-6043-4F67-2385C50D31FE}"/>
                </a:ext>
              </a:extLst>
            </p:cNvPr>
            <p:cNvSpPr txBox="1"/>
            <p:nvPr/>
          </p:nvSpPr>
          <p:spPr>
            <a:xfrm>
              <a:off x="3202579" y="4534118"/>
              <a:ext cx="929165" cy="646331"/>
            </a:xfrm>
            <a:prstGeom prst="rect">
              <a:avLst/>
            </a:prstGeom>
            <a:noFill/>
          </p:spPr>
          <p:txBody>
            <a:bodyPr wrap="none" rtlCol="0">
              <a:spAutoFit/>
            </a:bodyPr>
            <a:lstStyle/>
            <a:p>
              <a:r>
                <a:rPr lang="el-GR" dirty="0" err="1">
                  <a:solidFill>
                    <a:schemeClr val="bg1"/>
                  </a:solidFill>
                </a:rPr>
                <a:t>Τροχι</a:t>
              </a:r>
              <a:r>
                <a:rPr lang="en-US" dirty="0" err="1">
                  <a:solidFill>
                    <a:schemeClr val="bg1"/>
                  </a:solidFill>
                </a:rPr>
                <a:t>έ</a:t>
              </a:r>
              <a:r>
                <a:rPr lang="el-GR" dirty="0">
                  <a:solidFill>
                    <a:schemeClr val="bg1"/>
                  </a:solidFill>
                </a:rPr>
                <a:t>ς</a:t>
              </a:r>
              <a:br>
                <a:rPr lang="el-GR" dirty="0">
                  <a:solidFill>
                    <a:schemeClr val="bg1"/>
                  </a:solidFill>
                </a:rPr>
              </a:br>
              <a:r>
                <a:rPr lang="el-GR" dirty="0" err="1">
                  <a:solidFill>
                    <a:schemeClr val="bg1"/>
                  </a:solidFill>
                </a:rPr>
                <a:t>μιονίων</a:t>
              </a:r>
              <a:endParaRPr lang="en-US" dirty="0">
                <a:solidFill>
                  <a:schemeClr val="bg1"/>
                </a:solidFill>
              </a:endParaRPr>
            </a:p>
          </p:txBody>
        </p:sp>
        <p:cxnSp>
          <p:nvCxnSpPr>
            <p:cNvPr id="22" name="Straight Arrow Connector 21">
              <a:extLst>
                <a:ext uri="{FF2B5EF4-FFF2-40B4-BE49-F238E27FC236}">
                  <a16:creationId xmlns:a16="http://schemas.microsoft.com/office/drawing/2014/main" id="{A745265C-945C-4924-2382-29D0CAA6DE55}"/>
                </a:ext>
              </a:extLst>
            </p:cNvPr>
            <p:cNvCxnSpPr>
              <a:cxnSpLocks/>
            </p:cNvCxnSpPr>
            <p:nvPr/>
          </p:nvCxnSpPr>
          <p:spPr>
            <a:xfrm flipV="1">
              <a:off x="4129798" y="4114800"/>
              <a:ext cx="1192405" cy="54012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7252E764-8920-36D2-78CD-1324C483F968}"/>
                </a:ext>
              </a:extLst>
            </p:cNvPr>
            <p:cNvCxnSpPr>
              <a:cxnSpLocks/>
            </p:cNvCxnSpPr>
            <p:nvPr/>
          </p:nvCxnSpPr>
          <p:spPr>
            <a:xfrm flipV="1">
              <a:off x="4129798" y="4654922"/>
              <a:ext cx="1593895" cy="2006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3" name="Group 42">
            <a:extLst>
              <a:ext uri="{FF2B5EF4-FFF2-40B4-BE49-F238E27FC236}">
                <a16:creationId xmlns:a16="http://schemas.microsoft.com/office/drawing/2014/main" id="{FEEBA8DE-02D6-9F63-C5F6-C42F501B4B74}"/>
              </a:ext>
            </a:extLst>
          </p:cNvPr>
          <p:cNvGrpSpPr/>
          <p:nvPr/>
        </p:nvGrpSpPr>
        <p:grpSpPr>
          <a:xfrm>
            <a:off x="3624291" y="3020103"/>
            <a:ext cx="2110219" cy="369332"/>
            <a:chOff x="5729944" y="3571599"/>
            <a:chExt cx="2110219" cy="369332"/>
          </a:xfrm>
        </p:grpSpPr>
        <p:sp>
          <p:nvSpPr>
            <p:cNvPr id="44" name="Right Arrow 43">
              <a:extLst>
                <a:ext uri="{FF2B5EF4-FFF2-40B4-BE49-F238E27FC236}">
                  <a16:creationId xmlns:a16="http://schemas.microsoft.com/office/drawing/2014/main" id="{C793CD06-738C-CF4C-2C00-0E70681FC6E3}"/>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DB4411C1-95CE-D8CA-0CF4-131515B14D47}"/>
                </a:ext>
              </a:extLst>
            </p:cNvPr>
            <p:cNvSpPr txBox="1"/>
            <p:nvPr/>
          </p:nvSpPr>
          <p:spPr>
            <a:xfrm>
              <a:off x="6127130" y="3571599"/>
              <a:ext cx="1713033"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grpSp>
      <p:grpSp>
        <p:nvGrpSpPr>
          <p:cNvPr id="50" name="Group 49">
            <a:extLst>
              <a:ext uri="{FF2B5EF4-FFF2-40B4-BE49-F238E27FC236}">
                <a16:creationId xmlns:a16="http://schemas.microsoft.com/office/drawing/2014/main" id="{6FCF2A24-5DCC-B063-9AB0-982318714227}"/>
              </a:ext>
            </a:extLst>
          </p:cNvPr>
          <p:cNvGrpSpPr/>
          <p:nvPr/>
        </p:nvGrpSpPr>
        <p:grpSpPr>
          <a:xfrm>
            <a:off x="3531612" y="2187284"/>
            <a:ext cx="2515047" cy="3105102"/>
            <a:chOff x="3531612" y="1808150"/>
            <a:chExt cx="2515047" cy="3105102"/>
          </a:xfrm>
        </p:grpSpPr>
        <p:sp>
          <p:nvSpPr>
            <p:cNvPr id="42" name="TextBox 41">
              <a:extLst>
                <a:ext uri="{FF2B5EF4-FFF2-40B4-BE49-F238E27FC236}">
                  <a16:creationId xmlns:a16="http://schemas.microsoft.com/office/drawing/2014/main" id="{0BC9FA88-FE1E-E3E6-A472-823987F20734}"/>
                </a:ext>
              </a:extLst>
            </p:cNvPr>
            <p:cNvSpPr txBox="1"/>
            <p:nvPr/>
          </p:nvSpPr>
          <p:spPr>
            <a:xfrm>
              <a:off x="3531612" y="1808150"/>
              <a:ext cx="2515047" cy="923330"/>
            </a:xfrm>
            <a:prstGeom prst="rect">
              <a:avLst/>
            </a:prstGeom>
            <a:noFill/>
          </p:spPr>
          <p:txBody>
            <a:bodyPr wrap="none" rtlCol="0">
              <a:spAutoFit/>
            </a:bodyPr>
            <a:lstStyle/>
            <a:p>
              <a:r>
                <a:rPr lang="el-GR" dirty="0">
                  <a:solidFill>
                    <a:schemeClr val="bg1"/>
                  </a:solidFill>
                </a:rPr>
                <a:t>Καμπύλωση αντίθετα</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46" name="Straight Arrow Connector 45">
              <a:extLst>
                <a:ext uri="{FF2B5EF4-FFF2-40B4-BE49-F238E27FC236}">
                  <a16:creationId xmlns:a16="http://schemas.microsoft.com/office/drawing/2014/main" id="{2F5DC9C1-8CF2-48DE-C91F-254B9E4F5CBC}"/>
                </a:ext>
              </a:extLst>
            </p:cNvPr>
            <p:cNvCxnSpPr>
              <a:cxnSpLocks/>
              <a:stCxn id="45" idx="2"/>
            </p:cNvCxnSpPr>
            <p:nvPr/>
          </p:nvCxnSpPr>
          <p:spPr>
            <a:xfrm>
              <a:off x="4877994" y="3389435"/>
              <a:ext cx="909534" cy="1523817"/>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sp>
        <p:nvSpPr>
          <p:cNvPr id="51" name="TextBox 50">
            <a:extLst>
              <a:ext uri="{FF2B5EF4-FFF2-40B4-BE49-F238E27FC236}">
                <a16:creationId xmlns:a16="http://schemas.microsoft.com/office/drawing/2014/main" id="{F05406CF-22CE-A85F-A7B7-AABF27295C08}"/>
              </a:ext>
            </a:extLst>
          </p:cNvPr>
          <p:cNvSpPr txBox="1"/>
          <p:nvPr/>
        </p:nvSpPr>
        <p:spPr>
          <a:xfrm>
            <a:off x="342257" y="668875"/>
            <a:ext cx="8444684" cy="646331"/>
          </a:xfrm>
          <a:prstGeom prst="rect">
            <a:avLst/>
          </a:prstGeom>
          <a:noFill/>
        </p:spPr>
        <p:txBody>
          <a:bodyPr wrap="none" rtlCol="0">
            <a:spAutoFit/>
          </a:bodyPr>
          <a:lstStyle/>
          <a:p>
            <a:r>
              <a:rPr lang="el-GR" dirty="0"/>
              <a:t>Υποψήφιο γεγονός για παραγωγή και διάσπαση ενός ηλεκτρικά ουδέτερου σωματιδίου</a:t>
            </a:r>
            <a:br>
              <a:rPr lang="el-GR" dirty="0"/>
            </a:br>
            <a:r>
              <a:rPr lang="el-GR" dirty="0"/>
              <a:t>που διασπάται σε δύο μιόνια  </a:t>
            </a:r>
            <a:endParaRPr lang="en-US" dirty="0"/>
          </a:p>
        </p:txBody>
      </p:sp>
    </p:spTree>
    <p:extLst>
      <p:ext uri="{BB962C8B-B14F-4D97-AF65-F5344CB8AC3E}">
        <p14:creationId xmlns:p14="http://schemas.microsoft.com/office/powerpoint/2010/main" val="230841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EF27F7-694D-9787-F789-811B891A5107}"/>
              </a:ext>
            </a:extLst>
          </p:cNvPr>
          <p:cNvPicPr>
            <a:picLocks noChangeAspect="1"/>
          </p:cNvPicPr>
          <p:nvPr/>
        </p:nvPicPr>
        <p:blipFill>
          <a:blip r:embed="rId2"/>
          <a:stretch>
            <a:fillRect/>
          </a:stretch>
        </p:blipFill>
        <p:spPr>
          <a:xfrm>
            <a:off x="-1" y="1639217"/>
            <a:ext cx="9129201" cy="4791582"/>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0" name="Group 19">
            <a:extLst>
              <a:ext uri="{FF2B5EF4-FFF2-40B4-BE49-F238E27FC236}">
                <a16:creationId xmlns:a16="http://schemas.microsoft.com/office/drawing/2014/main" id="{C64C3B8C-9FE1-C84A-D356-4DD2BFA8E357}"/>
              </a:ext>
            </a:extLst>
          </p:cNvPr>
          <p:cNvGrpSpPr/>
          <p:nvPr/>
        </p:nvGrpSpPr>
        <p:grpSpPr>
          <a:xfrm>
            <a:off x="4789136" y="4811109"/>
            <a:ext cx="3788541" cy="1159050"/>
            <a:chOff x="4789136" y="4208955"/>
            <a:chExt cx="3788541" cy="1159050"/>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6127129" y="4927888"/>
              <a:ext cx="1190459" cy="4401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7317588" y="4331757"/>
              <a:ext cx="1260089"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4789136" y="4208955"/>
              <a:ext cx="2340274" cy="2476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987BEFD6-357A-282B-9FEC-9C2919D143B3}"/>
              </a:ext>
            </a:extLst>
          </p:cNvPr>
          <p:cNvGrpSpPr/>
          <p:nvPr/>
        </p:nvGrpSpPr>
        <p:grpSpPr>
          <a:xfrm>
            <a:off x="5118410" y="2440232"/>
            <a:ext cx="3998217" cy="2076091"/>
            <a:chOff x="5118410" y="1838078"/>
            <a:chExt cx="3998217" cy="2076091"/>
          </a:xfrm>
        </p:grpSpPr>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5118410" y="2386361"/>
              <a:ext cx="1398303" cy="152780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6601580" y="1838078"/>
              <a:ext cx="2515047" cy="923330"/>
            </a:xfrm>
            <a:prstGeom prst="rect">
              <a:avLst/>
            </a:prstGeom>
            <a:noFill/>
          </p:spPr>
          <p:txBody>
            <a:bodyPr wrap="none" rtlCol="0">
              <a:spAutoFit/>
            </a:bodyPr>
            <a:lstStyle/>
            <a:p>
              <a:r>
                <a:rPr lang="el-GR" dirty="0">
                  <a:solidFill>
                    <a:schemeClr val="bg1"/>
                  </a:solidFill>
                </a:rPr>
                <a:t>Καμπύλωση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grpSp>
      <p:grpSp>
        <p:nvGrpSpPr>
          <p:cNvPr id="3" name="Group 2">
            <a:extLst>
              <a:ext uri="{FF2B5EF4-FFF2-40B4-BE49-F238E27FC236}">
                <a16:creationId xmlns:a16="http://schemas.microsoft.com/office/drawing/2014/main" id="{89F166E9-43AB-2153-4C5D-6CC2B665F98F}"/>
              </a:ext>
            </a:extLst>
          </p:cNvPr>
          <p:cNvGrpSpPr/>
          <p:nvPr/>
        </p:nvGrpSpPr>
        <p:grpSpPr>
          <a:xfrm>
            <a:off x="6722358" y="3343947"/>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grpSp>
        <p:nvGrpSpPr>
          <p:cNvPr id="39" name="Group 38">
            <a:extLst>
              <a:ext uri="{FF2B5EF4-FFF2-40B4-BE49-F238E27FC236}">
                <a16:creationId xmlns:a16="http://schemas.microsoft.com/office/drawing/2014/main" id="{258D8289-8421-9CE8-47EB-B391756C0E1B}"/>
              </a:ext>
            </a:extLst>
          </p:cNvPr>
          <p:cNvGrpSpPr/>
          <p:nvPr/>
        </p:nvGrpSpPr>
        <p:grpSpPr>
          <a:xfrm>
            <a:off x="3202579" y="4716954"/>
            <a:ext cx="2521114" cy="1065649"/>
            <a:chOff x="3202579" y="4114800"/>
            <a:chExt cx="2521114" cy="1065649"/>
          </a:xfrm>
        </p:grpSpPr>
        <p:sp>
          <p:nvSpPr>
            <p:cNvPr id="27" name="TextBox 26">
              <a:extLst>
                <a:ext uri="{FF2B5EF4-FFF2-40B4-BE49-F238E27FC236}">
                  <a16:creationId xmlns:a16="http://schemas.microsoft.com/office/drawing/2014/main" id="{395225F3-C433-6043-4F67-2385C50D31FE}"/>
                </a:ext>
              </a:extLst>
            </p:cNvPr>
            <p:cNvSpPr txBox="1"/>
            <p:nvPr/>
          </p:nvSpPr>
          <p:spPr>
            <a:xfrm>
              <a:off x="3202579" y="4534118"/>
              <a:ext cx="929165" cy="646331"/>
            </a:xfrm>
            <a:prstGeom prst="rect">
              <a:avLst/>
            </a:prstGeom>
            <a:noFill/>
          </p:spPr>
          <p:txBody>
            <a:bodyPr wrap="none" rtlCol="0">
              <a:spAutoFit/>
            </a:bodyPr>
            <a:lstStyle/>
            <a:p>
              <a:r>
                <a:rPr lang="el-GR" dirty="0" err="1">
                  <a:solidFill>
                    <a:schemeClr val="bg1"/>
                  </a:solidFill>
                </a:rPr>
                <a:t>Τροχι</a:t>
              </a:r>
              <a:r>
                <a:rPr lang="en-US" dirty="0" err="1">
                  <a:solidFill>
                    <a:schemeClr val="bg1"/>
                  </a:solidFill>
                </a:rPr>
                <a:t>έ</a:t>
              </a:r>
              <a:r>
                <a:rPr lang="el-GR" dirty="0">
                  <a:solidFill>
                    <a:schemeClr val="bg1"/>
                  </a:solidFill>
                </a:rPr>
                <a:t>ς</a:t>
              </a:r>
              <a:br>
                <a:rPr lang="el-GR" dirty="0">
                  <a:solidFill>
                    <a:schemeClr val="bg1"/>
                  </a:solidFill>
                </a:rPr>
              </a:br>
              <a:r>
                <a:rPr lang="el-GR" dirty="0" err="1">
                  <a:solidFill>
                    <a:schemeClr val="bg1"/>
                  </a:solidFill>
                </a:rPr>
                <a:t>μιονίων</a:t>
              </a:r>
              <a:endParaRPr lang="en-US" dirty="0">
                <a:solidFill>
                  <a:schemeClr val="bg1"/>
                </a:solidFill>
              </a:endParaRPr>
            </a:p>
          </p:txBody>
        </p:sp>
        <p:cxnSp>
          <p:nvCxnSpPr>
            <p:cNvPr id="22" name="Straight Arrow Connector 21">
              <a:extLst>
                <a:ext uri="{FF2B5EF4-FFF2-40B4-BE49-F238E27FC236}">
                  <a16:creationId xmlns:a16="http://schemas.microsoft.com/office/drawing/2014/main" id="{A745265C-945C-4924-2382-29D0CAA6DE55}"/>
                </a:ext>
              </a:extLst>
            </p:cNvPr>
            <p:cNvCxnSpPr>
              <a:cxnSpLocks/>
            </p:cNvCxnSpPr>
            <p:nvPr/>
          </p:nvCxnSpPr>
          <p:spPr>
            <a:xfrm flipV="1">
              <a:off x="4129798" y="4114800"/>
              <a:ext cx="1192405" cy="54012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7252E764-8920-36D2-78CD-1324C483F968}"/>
                </a:ext>
              </a:extLst>
            </p:cNvPr>
            <p:cNvCxnSpPr>
              <a:cxnSpLocks/>
            </p:cNvCxnSpPr>
            <p:nvPr/>
          </p:nvCxnSpPr>
          <p:spPr>
            <a:xfrm flipV="1">
              <a:off x="4129798" y="4654922"/>
              <a:ext cx="1593895" cy="2006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3" name="Group 42">
            <a:extLst>
              <a:ext uri="{FF2B5EF4-FFF2-40B4-BE49-F238E27FC236}">
                <a16:creationId xmlns:a16="http://schemas.microsoft.com/office/drawing/2014/main" id="{FEEBA8DE-02D6-9F63-C5F6-C42F501B4B74}"/>
              </a:ext>
            </a:extLst>
          </p:cNvPr>
          <p:cNvGrpSpPr/>
          <p:nvPr/>
        </p:nvGrpSpPr>
        <p:grpSpPr>
          <a:xfrm>
            <a:off x="3624291" y="3243123"/>
            <a:ext cx="2110219" cy="369332"/>
            <a:chOff x="5729944" y="3571599"/>
            <a:chExt cx="2110219" cy="369332"/>
          </a:xfrm>
        </p:grpSpPr>
        <p:sp>
          <p:nvSpPr>
            <p:cNvPr id="44" name="Right Arrow 43">
              <a:extLst>
                <a:ext uri="{FF2B5EF4-FFF2-40B4-BE49-F238E27FC236}">
                  <a16:creationId xmlns:a16="http://schemas.microsoft.com/office/drawing/2014/main" id="{C793CD06-738C-CF4C-2C00-0E70681FC6E3}"/>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DB4411C1-95CE-D8CA-0CF4-131515B14D47}"/>
                </a:ext>
              </a:extLst>
            </p:cNvPr>
            <p:cNvSpPr txBox="1"/>
            <p:nvPr/>
          </p:nvSpPr>
          <p:spPr>
            <a:xfrm>
              <a:off x="6127130" y="3571599"/>
              <a:ext cx="1713033"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grpSp>
      <p:grpSp>
        <p:nvGrpSpPr>
          <p:cNvPr id="50" name="Group 49">
            <a:extLst>
              <a:ext uri="{FF2B5EF4-FFF2-40B4-BE49-F238E27FC236}">
                <a16:creationId xmlns:a16="http://schemas.microsoft.com/office/drawing/2014/main" id="{6FCF2A24-5DCC-B063-9AB0-982318714227}"/>
              </a:ext>
            </a:extLst>
          </p:cNvPr>
          <p:cNvGrpSpPr/>
          <p:nvPr/>
        </p:nvGrpSpPr>
        <p:grpSpPr>
          <a:xfrm>
            <a:off x="3520461" y="2376851"/>
            <a:ext cx="2515047" cy="3203391"/>
            <a:chOff x="3531612" y="1808150"/>
            <a:chExt cx="2515047" cy="3203391"/>
          </a:xfrm>
        </p:grpSpPr>
        <p:sp>
          <p:nvSpPr>
            <p:cNvPr id="42" name="TextBox 41">
              <a:extLst>
                <a:ext uri="{FF2B5EF4-FFF2-40B4-BE49-F238E27FC236}">
                  <a16:creationId xmlns:a16="http://schemas.microsoft.com/office/drawing/2014/main" id="{0BC9FA88-FE1E-E3E6-A472-823987F20734}"/>
                </a:ext>
              </a:extLst>
            </p:cNvPr>
            <p:cNvSpPr txBox="1"/>
            <p:nvPr/>
          </p:nvSpPr>
          <p:spPr>
            <a:xfrm>
              <a:off x="3531612" y="1808150"/>
              <a:ext cx="2515047" cy="923330"/>
            </a:xfrm>
            <a:prstGeom prst="rect">
              <a:avLst/>
            </a:prstGeom>
            <a:noFill/>
          </p:spPr>
          <p:txBody>
            <a:bodyPr wrap="none" rtlCol="0">
              <a:spAutoFit/>
            </a:bodyPr>
            <a:lstStyle/>
            <a:p>
              <a:r>
                <a:rPr lang="el-GR" dirty="0">
                  <a:solidFill>
                    <a:schemeClr val="bg1"/>
                  </a:solidFill>
                </a:rPr>
                <a:t>Καμπύλωση αντίθετα</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46" name="Straight Arrow Connector 45">
              <a:extLst>
                <a:ext uri="{FF2B5EF4-FFF2-40B4-BE49-F238E27FC236}">
                  <a16:creationId xmlns:a16="http://schemas.microsoft.com/office/drawing/2014/main" id="{2F5DC9C1-8CF2-48DE-C91F-254B9E4F5CBC}"/>
                </a:ext>
              </a:extLst>
            </p:cNvPr>
            <p:cNvCxnSpPr>
              <a:cxnSpLocks/>
              <a:stCxn id="45" idx="2"/>
            </p:cNvCxnSpPr>
            <p:nvPr/>
          </p:nvCxnSpPr>
          <p:spPr>
            <a:xfrm>
              <a:off x="4889145" y="3043754"/>
              <a:ext cx="856516" cy="1967787"/>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sp>
        <p:nvSpPr>
          <p:cNvPr id="51" name="TextBox 50">
            <a:extLst>
              <a:ext uri="{FF2B5EF4-FFF2-40B4-BE49-F238E27FC236}">
                <a16:creationId xmlns:a16="http://schemas.microsoft.com/office/drawing/2014/main" id="{F05406CF-22CE-A85F-A7B7-AABF27295C08}"/>
              </a:ext>
            </a:extLst>
          </p:cNvPr>
          <p:cNvSpPr txBox="1"/>
          <p:nvPr/>
        </p:nvSpPr>
        <p:spPr>
          <a:xfrm>
            <a:off x="327356" y="600289"/>
            <a:ext cx="4692375" cy="369332"/>
          </a:xfrm>
          <a:prstGeom prst="rect">
            <a:avLst/>
          </a:prstGeom>
          <a:noFill/>
        </p:spPr>
        <p:txBody>
          <a:bodyPr wrap="none" rtlCol="0">
            <a:spAutoFit/>
          </a:bodyPr>
          <a:lstStyle/>
          <a:p>
            <a:r>
              <a:rPr lang="el-GR" dirty="0"/>
              <a:t>Κάντε </a:t>
            </a:r>
            <a:r>
              <a:rPr lang="en-US" dirty="0"/>
              <a:t>click </a:t>
            </a:r>
            <a:r>
              <a:rPr lang="en-US" dirty="0" err="1"/>
              <a:t>στη</a:t>
            </a:r>
            <a:r>
              <a:rPr lang="el-GR" dirty="0"/>
              <a:t> μια τροχιά για να την επιλέξετε</a:t>
            </a:r>
          </a:p>
        </p:txBody>
      </p:sp>
      <p:sp>
        <p:nvSpPr>
          <p:cNvPr id="4" name="TextBox 3">
            <a:extLst>
              <a:ext uri="{FF2B5EF4-FFF2-40B4-BE49-F238E27FC236}">
                <a16:creationId xmlns:a16="http://schemas.microsoft.com/office/drawing/2014/main" id="{63867AE5-2F16-0D9E-0DA4-135C2147B492}"/>
              </a:ext>
            </a:extLst>
          </p:cNvPr>
          <p:cNvSpPr txBox="1"/>
          <p:nvPr/>
        </p:nvSpPr>
        <p:spPr>
          <a:xfrm>
            <a:off x="334793" y="942256"/>
            <a:ext cx="4974760" cy="369332"/>
          </a:xfrm>
          <a:prstGeom prst="rect">
            <a:avLst/>
          </a:prstGeom>
          <a:noFill/>
        </p:spPr>
        <p:txBody>
          <a:bodyPr wrap="none" rtlCol="0">
            <a:spAutoFit/>
          </a:bodyPr>
          <a:lstStyle/>
          <a:p>
            <a:r>
              <a:rPr lang="el-GR" dirty="0"/>
              <a:t>Κάντε </a:t>
            </a:r>
            <a:r>
              <a:rPr lang="en-US" dirty="0"/>
              <a:t>shift click </a:t>
            </a:r>
            <a:r>
              <a:rPr lang="en-US" dirty="0" err="1"/>
              <a:t>στη</a:t>
            </a:r>
            <a:r>
              <a:rPr lang="el-GR" dirty="0"/>
              <a:t> </a:t>
            </a:r>
            <a:r>
              <a:rPr lang="en-US" dirty="0"/>
              <a:t>2</a:t>
            </a:r>
            <a:r>
              <a:rPr lang="el-GR" dirty="0"/>
              <a:t>η τροχιά για να την επιλέξετε</a:t>
            </a:r>
          </a:p>
        </p:txBody>
      </p:sp>
      <p:sp>
        <p:nvSpPr>
          <p:cNvPr id="6" name="TextBox 5">
            <a:extLst>
              <a:ext uri="{FF2B5EF4-FFF2-40B4-BE49-F238E27FC236}">
                <a16:creationId xmlns:a16="http://schemas.microsoft.com/office/drawing/2014/main" id="{7F613836-02FA-E54C-BC77-245AE4883F9E}"/>
              </a:ext>
            </a:extLst>
          </p:cNvPr>
          <p:cNvSpPr txBox="1"/>
          <p:nvPr/>
        </p:nvSpPr>
        <p:spPr>
          <a:xfrm>
            <a:off x="353381" y="1261921"/>
            <a:ext cx="5524718" cy="369332"/>
          </a:xfrm>
          <a:prstGeom prst="rect">
            <a:avLst/>
          </a:prstGeom>
          <a:noFill/>
        </p:spPr>
        <p:txBody>
          <a:bodyPr wrap="none" rtlCol="0">
            <a:spAutoFit/>
          </a:bodyPr>
          <a:lstStyle/>
          <a:p>
            <a:r>
              <a:rPr lang="el-GR" dirty="0"/>
              <a:t>Κάντε &lt;</a:t>
            </a:r>
            <a:r>
              <a:rPr lang="en-US" dirty="0"/>
              <a:t>control&gt; M </a:t>
            </a:r>
            <a:r>
              <a:rPr lang="el-GR" dirty="0"/>
              <a:t>για να δείτε τη μάζα των δύο τροχιών </a:t>
            </a:r>
          </a:p>
        </p:txBody>
      </p:sp>
      <p:pic>
        <p:nvPicPr>
          <p:cNvPr id="14" name="Picture 13">
            <a:extLst>
              <a:ext uri="{FF2B5EF4-FFF2-40B4-BE49-F238E27FC236}">
                <a16:creationId xmlns:a16="http://schemas.microsoft.com/office/drawing/2014/main" id="{DE50713D-148F-3316-8234-0255813FE944}"/>
              </a:ext>
            </a:extLst>
          </p:cNvPr>
          <p:cNvPicPr>
            <a:picLocks noChangeAspect="1"/>
          </p:cNvPicPr>
          <p:nvPr/>
        </p:nvPicPr>
        <p:blipFill>
          <a:blip r:embed="rId3"/>
          <a:stretch>
            <a:fillRect/>
          </a:stretch>
        </p:blipFill>
        <p:spPr>
          <a:xfrm>
            <a:off x="1967818" y="3643245"/>
            <a:ext cx="2021289" cy="1180753"/>
          </a:xfrm>
          <a:prstGeom prst="rect">
            <a:avLst/>
          </a:prstGeom>
        </p:spPr>
      </p:pic>
    </p:spTree>
    <p:extLst>
      <p:ext uri="{BB962C8B-B14F-4D97-AF65-F5344CB8AC3E}">
        <p14:creationId xmlns:p14="http://schemas.microsoft.com/office/powerpoint/2010/main" val="220834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324076-D104-7E4D-2DC3-CDEE3D85C328}"/>
              </a:ext>
            </a:extLst>
          </p:cNvPr>
          <p:cNvPicPr>
            <a:picLocks noChangeAspect="1"/>
          </p:cNvPicPr>
          <p:nvPr/>
        </p:nvPicPr>
        <p:blipFill>
          <a:blip r:embed="rId2"/>
          <a:stretch>
            <a:fillRect/>
          </a:stretch>
        </p:blipFill>
        <p:spPr>
          <a:xfrm>
            <a:off x="107117" y="1550183"/>
            <a:ext cx="9036883" cy="3735331"/>
          </a:xfrm>
          <a:prstGeom prst="rect">
            <a:avLst/>
          </a:prstGeom>
          <a:noFill/>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795637" y="3539017"/>
            <a:ext cx="106990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592140" y="3365808"/>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777712" y="3192284"/>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D5D877-5604-52CA-F8D0-FBBB0118B927}"/>
              </a:ext>
            </a:extLst>
          </p:cNvPr>
          <p:cNvSpPr/>
          <p:nvPr/>
        </p:nvSpPr>
        <p:spPr>
          <a:xfrm>
            <a:off x="6889224" y="3589830"/>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527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F1E0F-4405-EFE5-C666-FCB3F3600156}"/>
              </a:ext>
            </a:extLst>
          </p:cNvPr>
          <p:cNvPicPr>
            <a:picLocks noChangeAspect="1"/>
          </p:cNvPicPr>
          <p:nvPr/>
        </p:nvPicPr>
        <p:blipFill>
          <a:blip r:embed="rId2"/>
          <a:stretch>
            <a:fillRect/>
          </a:stretch>
        </p:blipFill>
        <p:spPr>
          <a:xfrm>
            <a:off x="0" y="1912631"/>
            <a:ext cx="9190163" cy="3838675"/>
          </a:xfrm>
          <a:prstGeom prst="rect">
            <a:avLst/>
          </a:prstGeom>
        </p:spPr>
      </p:pic>
      <p:sp>
        <p:nvSpPr>
          <p:cNvPr id="10" name="Right Arrow 9">
            <a:extLst>
              <a:ext uri="{FF2B5EF4-FFF2-40B4-BE49-F238E27FC236}">
                <a16:creationId xmlns:a16="http://schemas.microsoft.com/office/drawing/2014/main" id="{35AE7945-9755-5542-AA60-0A32EB7328C8}"/>
              </a:ext>
            </a:extLst>
          </p:cNvPr>
          <p:cNvSpPr/>
          <p:nvPr/>
        </p:nvSpPr>
        <p:spPr>
          <a:xfrm>
            <a:off x="1550686" y="5121671"/>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grpSp>
        <p:nvGrpSpPr>
          <p:cNvPr id="2" name="Group 1">
            <a:extLst>
              <a:ext uri="{FF2B5EF4-FFF2-40B4-BE49-F238E27FC236}">
                <a16:creationId xmlns:a16="http://schemas.microsoft.com/office/drawing/2014/main" id="{061B7E10-13DE-9618-8038-3B0FA7073FC7}"/>
              </a:ext>
            </a:extLst>
          </p:cNvPr>
          <p:cNvGrpSpPr/>
          <p:nvPr/>
        </p:nvGrpSpPr>
        <p:grpSpPr>
          <a:xfrm>
            <a:off x="6858001" y="909453"/>
            <a:ext cx="2152185" cy="1003177"/>
            <a:chOff x="6534615" y="1005013"/>
            <a:chExt cx="2152185" cy="1003177"/>
          </a:xfrm>
        </p:grpSpPr>
        <p:sp>
          <p:nvSpPr>
            <p:cNvPr id="4" name="Right Arrow 3">
              <a:extLst>
                <a:ext uri="{FF2B5EF4-FFF2-40B4-BE49-F238E27FC236}">
                  <a16:creationId xmlns:a16="http://schemas.microsoft.com/office/drawing/2014/main" id="{36337277-40F9-D4BC-60EE-7810C2283948}"/>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727374-220A-440D-D70C-9B84E7962BDE}"/>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346142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439D7A-B565-6989-1356-BBDBCC46F52E}"/>
              </a:ext>
            </a:extLst>
          </p:cNvPr>
          <p:cNvPicPr>
            <a:picLocks noChangeAspect="1"/>
          </p:cNvPicPr>
          <p:nvPr/>
        </p:nvPicPr>
        <p:blipFill>
          <a:blip r:embed="rId2"/>
          <a:stretch>
            <a:fillRect/>
          </a:stretch>
        </p:blipFill>
        <p:spPr>
          <a:xfrm>
            <a:off x="417708" y="1584988"/>
            <a:ext cx="8449340" cy="5256702"/>
          </a:xfrm>
          <a:prstGeom prst="rect">
            <a:avLst/>
          </a:prstGeom>
        </p:spPr>
      </p:pic>
      <p:sp>
        <p:nvSpPr>
          <p:cNvPr id="7" name="TextBox 6"/>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8" name="TextBox 7"/>
          <p:cNvSpPr txBox="1"/>
          <p:nvPr/>
        </p:nvSpPr>
        <p:spPr>
          <a:xfrm>
            <a:off x="3225580" y="624346"/>
            <a:ext cx="2833596" cy="492443"/>
          </a:xfrm>
          <a:prstGeom prst="rect">
            <a:avLst/>
          </a:prstGeom>
          <a:noFill/>
        </p:spPr>
        <p:txBody>
          <a:bodyPr wrap="none" rtlCol="0">
            <a:spAutoFit/>
          </a:bodyPr>
          <a:lstStyle/>
          <a:p>
            <a:pPr algn="ctr"/>
            <a:r>
              <a:rPr lang="el-GR" sz="2600" dirty="0">
                <a:solidFill>
                  <a:srgbClr val="008000"/>
                </a:solidFill>
              </a:rPr>
              <a:t>Ζεύγος </a:t>
            </a:r>
            <a:r>
              <a:rPr lang="en-US" sz="2600" dirty="0" err="1">
                <a:solidFill>
                  <a:srgbClr val="008000"/>
                </a:solidFill>
              </a:rPr>
              <a:t>e</a:t>
            </a:r>
            <a:r>
              <a:rPr lang="en-US" sz="2600" baseline="30000" dirty="0" err="1">
                <a:solidFill>
                  <a:srgbClr val="008000"/>
                </a:solidFill>
              </a:rPr>
              <a:t>+</a:t>
            </a:r>
            <a:r>
              <a:rPr lang="en-US" sz="2600" dirty="0" err="1">
                <a:solidFill>
                  <a:srgbClr val="008000"/>
                </a:solidFill>
              </a:rPr>
              <a:t>e</a:t>
            </a:r>
            <a:r>
              <a:rPr lang="en-US" sz="2600" baseline="30000" dirty="0">
                <a:solidFill>
                  <a:srgbClr val="008000"/>
                </a:solidFill>
              </a:rPr>
              <a:t>-</a:t>
            </a:r>
            <a:r>
              <a:rPr lang="en-US" sz="2600" dirty="0">
                <a:solidFill>
                  <a:srgbClr val="008000"/>
                </a:solidFill>
              </a:rPr>
              <a:t> </a:t>
            </a:r>
            <a:r>
              <a:rPr lang="el-GR" sz="2600" dirty="0">
                <a:solidFill>
                  <a:srgbClr val="008000"/>
                </a:solidFill>
              </a:rPr>
              <a:t>και </a:t>
            </a:r>
            <a:r>
              <a:rPr lang="el-GR" sz="2600" dirty="0" err="1">
                <a:solidFill>
                  <a:srgbClr val="008000"/>
                </a:solidFill>
              </a:rPr>
              <a:t>μ</a:t>
            </a:r>
            <a:r>
              <a:rPr lang="el-GR" sz="2600" baseline="30000" dirty="0" err="1">
                <a:solidFill>
                  <a:srgbClr val="008000"/>
                </a:solidFill>
              </a:rPr>
              <a:t>+</a:t>
            </a:r>
            <a:r>
              <a:rPr lang="el-GR" sz="2600" dirty="0" err="1">
                <a:solidFill>
                  <a:srgbClr val="008000"/>
                </a:solidFill>
              </a:rPr>
              <a:t>μ</a:t>
            </a:r>
            <a:r>
              <a:rPr lang="el-GR" sz="2600" baseline="30000" dirty="0">
                <a:solidFill>
                  <a:srgbClr val="008000"/>
                </a:solidFill>
              </a:rPr>
              <a:t>-</a:t>
            </a:r>
            <a:endParaRPr lang="en-US" sz="2600" dirty="0">
              <a:solidFill>
                <a:srgbClr val="008000"/>
              </a:solidFill>
            </a:endParaRPr>
          </a:p>
        </p:txBody>
      </p:sp>
      <p:sp>
        <p:nvSpPr>
          <p:cNvPr id="9" name="Right Arrow 8"/>
          <p:cNvSpPr/>
          <p:nvPr/>
        </p:nvSpPr>
        <p:spPr>
          <a:xfrm>
            <a:off x="6004987" y="717391"/>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10" name="TextBox 9"/>
          <p:cNvSpPr txBox="1"/>
          <p:nvPr/>
        </p:nvSpPr>
        <p:spPr>
          <a:xfrm>
            <a:off x="6336498" y="679954"/>
            <a:ext cx="3284874" cy="492443"/>
          </a:xfrm>
          <a:prstGeom prst="rect">
            <a:avLst/>
          </a:prstGeom>
          <a:noFill/>
        </p:spPr>
        <p:txBody>
          <a:bodyPr wrap="none" rtlCol="0">
            <a:spAutoFit/>
          </a:bodyPr>
          <a:lstStyle/>
          <a:p>
            <a:pPr algn="ctr"/>
            <a:r>
              <a:rPr lang="en-US" sz="2600" dirty="0">
                <a:solidFill>
                  <a:srgbClr val="008000"/>
                </a:solidFill>
              </a:rPr>
              <a:t>2 </a:t>
            </a:r>
            <a:r>
              <a:rPr lang="el-GR" sz="2600" dirty="0">
                <a:solidFill>
                  <a:srgbClr val="008000"/>
                </a:solidFill>
              </a:rPr>
              <a:t>ουδέτερα σωματίδια</a:t>
            </a:r>
            <a:endParaRPr lang="en-US" sz="2600" dirty="0">
              <a:solidFill>
                <a:srgbClr val="008000"/>
              </a:solidFill>
            </a:endParaRPr>
          </a:p>
        </p:txBody>
      </p:sp>
      <p:sp>
        <p:nvSpPr>
          <p:cNvPr id="11" name="TextBox 10"/>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grpSp>
        <p:nvGrpSpPr>
          <p:cNvPr id="21" name="Group 20"/>
          <p:cNvGrpSpPr/>
          <p:nvPr/>
        </p:nvGrpSpPr>
        <p:grpSpPr>
          <a:xfrm>
            <a:off x="3576776" y="3083539"/>
            <a:ext cx="1902187" cy="1225124"/>
            <a:chOff x="4642378" y="3168134"/>
            <a:chExt cx="1902187" cy="1225124"/>
          </a:xfrm>
        </p:grpSpPr>
        <p:cxnSp>
          <p:nvCxnSpPr>
            <p:cNvPr id="14" name="Straight Arrow Connector 13"/>
            <p:cNvCxnSpPr>
              <a:cxnSpLocks/>
            </p:cNvCxnSpPr>
            <p:nvPr/>
          </p:nvCxnSpPr>
          <p:spPr>
            <a:xfrm>
              <a:off x="5465428" y="3512431"/>
              <a:ext cx="242552" cy="8808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642378" y="3168134"/>
              <a:ext cx="1902187" cy="369332"/>
            </a:xfrm>
            <a:prstGeom prst="rect">
              <a:avLst/>
            </a:prstGeom>
            <a:noFill/>
          </p:spPr>
          <p:txBody>
            <a:bodyPr wrap="none" rtlCol="0">
              <a:spAutoFit/>
            </a:bodyPr>
            <a:lstStyle/>
            <a:p>
              <a:r>
                <a:rPr lang="el-GR" dirty="0" err="1">
                  <a:solidFill>
                    <a:schemeClr val="bg1"/>
                  </a:solidFill>
                </a:rPr>
                <a:t>Θετικ</a:t>
              </a:r>
              <a:r>
                <a:rPr lang="en-US" dirty="0" err="1">
                  <a:solidFill>
                    <a:schemeClr val="bg1"/>
                  </a:solidFill>
                </a:rPr>
                <a:t>ή</a:t>
              </a:r>
              <a:r>
                <a:rPr lang="el-GR" dirty="0">
                  <a:solidFill>
                    <a:schemeClr val="bg1"/>
                  </a:solidFill>
                </a:rPr>
                <a:t> τροχιά    </a:t>
              </a:r>
              <a:r>
                <a:rPr lang="en-US" dirty="0">
                  <a:solidFill>
                    <a:schemeClr val="bg1"/>
                  </a:solidFill>
                </a:rPr>
                <a:t>e</a:t>
              </a:r>
              <a:r>
                <a:rPr lang="en-US" baseline="30000" dirty="0">
                  <a:solidFill>
                    <a:schemeClr val="bg1"/>
                  </a:solidFill>
                </a:rPr>
                <a:t>+</a:t>
              </a:r>
              <a:endParaRPr lang="el-GR" dirty="0">
                <a:solidFill>
                  <a:schemeClr val="bg1"/>
                </a:solidFill>
              </a:endParaRPr>
            </a:p>
          </p:txBody>
        </p:sp>
        <p:sp>
          <p:nvSpPr>
            <p:cNvPr id="20" name="Right Arrow 19"/>
            <p:cNvSpPr/>
            <p:nvPr/>
          </p:nvSpPr>
          <p:spPr>
            <a:xfrm>
              <a:off x="6058287" y="3276600"/>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22" name="Group 21"/>
          <p:cNvGrpSpPr/>
          <p:nvPr/>
        </p:nvGrpSpPr>
        <p:grpSpPr>
          <a:xfrm>
            <a:off x="2211448" y="4726544"/>
            <a:ext cx="2468438" cy="609600"/>
            <a:chOff x="4520300" y="3135868"/>
            <a:chExt cx="2468438" cy="609600"/>
          </a:xfrm>
        </p:grpSpPr>
        <p:cxnSp>
          <p:nvCxnSpPr>
            <p:cNvPr id="23" name="Straight Arrow Connector 22"/>
            <p:cNvCxnSpPr>
              <a:cxnSpLocks/>
            </p:cNvCxnSpPr>
            <p:nvPr/>
          </p:nvCxnSpPr>
          <p:spPr>
            <a:xfrm>
              <a:off x="6428618" y="3505200"/>
              <a:ext cx="560120" cy="2402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520300" y="3135868"/>
              <a:ext cx="2139432" cy="369332"/>
            </a:xfrm>
            <a:prstGeom prst="rect">
              <a:avLst/>
            </a:prstGeom>
            <a:noFill/>
          </p:spPr>
          <p:txBody>
            <a:bodyPr wrap="square" rtlCol="0">
              <a:spAutoFit/>
            </a:bodyPr>
            <a:lstStyle/>
            <a:p>
              <a:r>
                <a:rPr lang="el-GR" dirty="0">
                  <a:solidFill>
                    <a:schemeClr val="bg1"/>
                  </a:solidFill>
                </a:rPr>
                <a:t>Αρνητική τροχιά</a:t>
              </a:r>
              <a:r>
                <a:rPr lang="en-US" dirty="0">
                  <a:solidFill>
                    <a:schemeClr val="bg1"/>
                  </a:solidFill>
                </a:rPr>
                <a:t> </a:t>
              </a:r>
              <a:r>
                <a:rPr lang="el-GR" dirty="0">
                  <a:solidFill>
                    <a:schemeClr val="bg1"/>
                  </a:solidFill>
                </a:rPr>
                <a:t>   μ</a:t>
              </a:r>
              <a:r>
                <a:rPr lang="el-GR" baseline="30000" dirty="0">
                  <a:solidFill>
                    <a:schemeClr val="bg1"/>
                  </a:solidFill>
                </a:rPr>
                <a:t>-</a:t>
              </a:r>
              <a:endParaRPr lang="el-GR" dirty="0">
                <a:solidFill>
                  <a:schemeClr val="bg1"/>
                </a:solidFill>
              </a:endParaRPr>
            </a:p>
          </p:txBody>
        </p:sp>
        <p:sp>
          <p:nvSpPr>
            <p:cNvPr id="25" name="Right Arrow 24"/>
            <p:cNvSpPr/>
            <p:nvPr/>
          </p:nvSpPr>
          <p:spPr>
            <a:xfrm>
              <a:off x="6154261" y="3255334"/>
              <a:ext cx="160056" cy="185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1" name="Group 30"/>
          <p:cNvGrpSpPr/>
          <p:nvPr/>
        </p:nvGrpSpPr>
        <p:grpSpPr>
          <a:xfrm>
            <a:off x="5062442" y="3988217"/>
            <a:ext cx="2019207" cy="912148"/>
            <a:chOff x="4484627" y="2747639"/>
            <a:chExt cx="2019207" cy="912148"/>
          </a:xfrm>
        </p:grpSpPr>
        <p:cxnSp>
          <p:nvCxnSpPr>
            <p:cNvPr id="32" name="Straight Arrow Connector 31"/>
            <p:cNvCxnSpPr>
              <a:cxnSpLocks/>
            </p:cNvCxnSpPr>
            <p:nvPr/>
          </p:nvCxnSpPr>
          <p:spPr>
            <a:xfrm flipH="1" flipV="1">
              <a:off x="4590687" y="2747639"/>
              <a:ext cx="609963" cy="6408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484627" y="3290455"/>
              <a:ext cx="2019207" cy="369332"/>
            </a:xfrm>
            <a:prstGeom prst="rect">
              <a:avLst/>
            </a:prstGeom>
            <a:noFill/>
          </p:spPr>
          <p:txBody>
            <a:bodyPr wrap="none" rtlCol="0">
              <a:spAutoFit/>
            </a:bodyPr>
            <a:lstStyle/>
            <a:p>
              <a:r>
                <a:rPr lang="el-GR" dirty="0">
                  <a:solidFill>
                    <a:schemeClr val="bg1"/>
                  </a:solidFill>
                </a:rPr>
                <a:t>Θετική τροχιά  </a:t>
              </a:r>
              <a:r>
                <a:rPr lang="en-US" dirty="0">
                  <a:solidFill>
                    <a:schemeClr val="bg1"/>
                  </a:solidFill>
                </a:rPr>
                <a:t>   </a:t>
              </a:r>
              <a:r>
                <a:rPr lang="el-GR" dirty="0">
                  <a:solidFill>
                    <a:schemeClr val="bg1"/>
                  </a:solidFill>
                </a:rPr>
                <a:t> μ</a:t>
              </a:r>
              <a:r>
                <a:rPr lang="en-US" baseline="30000" dirty="0">
                  <a:solidFill>
                    <a:schemeClr val="bg1"/>
                  </a:solidFill>
                </a:rPr>
                <a:t>+</a:t>
              </a:r>
              <a:endParaRPr lang="el-GR" dirty="0">
                <a:solidFill>
                  <a:schemeClr val="bg1"/>
                </a:solidFill>
              </a:endParaRPr>
            </a:p>
          </p:txBody>
        </p:sp>
        <p:sp>
          <p:nvSpPr>
            <p:cNvPr id="34" name="Right Arrow 33"/>
            <p:cNvSpPr/>
            <p:nvPr/>
          </p:nvSpPr>
          <p:spPr>
            <a:xfrm>
              <a:off x="5957175" y="3403344"/>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6" name="Group 35"/>
          <p:cNvGrpSpPr/>
          <p:nvPr/>
        </p:nvGrpSpPr>
        <p:grpSpPr>
          <a:xfrm>
            <a:off x="2074595" y="3830598"/>
            <a:ext cx="2325231" cy="655678"/>
            <a:chOff x="4626538" y="3135868"/>
            <a:chExt cx="2325231" cy="655678"/>
          </a:xfrm>
        </p:grpSpPr>
        <p:cxnSp>
          <p:nvCxnSpPr>
            <p:cNvPr id="37" name="Straight Arrow Connector 36"/>
            <p:cNvCxnSpPr>
              <a:cxnSpLocks/>
            </p:cNvCxnSpPr>
            <p:nvPr/>
          </p:nvCxnSpPr>
          <p:spPr>
            <a:xfrm>
              <a:off x="6079405" y="3518609"/>
              <a:ext cx="872364" cy="272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4626538" y="3135868"/>
              <a:ext cx="2139432" cy="369332"/>
            </a:xfrm>
            <a:prstGeom prst="rect">
              <a:avLst/>
            </a:prstGeom>
            <a:noFill/>
          </p:spPr>
          <p:txBody>
            <a:bodyPr wrap="none" rtlCol="0">
              <a:spAutoFit/>
            </a:bodyPr>
            <a:lstStyle/>
            <a:p>
              <a:r>
                <a:rPr lang="el-GR" dirty="0">
                  <a:solidFill>
                    <a:schemeClr val="bg1"/>
                  </a:solidFill>
                </a:rPr>
                <a:t>Αρνητική τροχιά </a:t>
              </a:r>
              <a:r>
                <a:rPr lang="en-US" dirty="0">
                  <a:solidFill>
                    <a:schemeClr val="bg1"/>
                  </a:solidFill>
                </a:rPr>
                <a:t>    e</a:t>
              </a:r>
              <a:r>
                <a:rPr lang="el-GR" baseline="30000" dirty="0">
                  <a:solidFill>
                    <a:schemeClr val="bg1"/>
                  </a:solidFill>
                </a:rPr>
                <a:t>-</a:t>
              </a:r>
              <a:endParaRPr lang="el-GR" dirty="0">
                <a:solidFill>
                  <a:schemeClr val="bg1"/>
                </a:solidFill>
              </a:endParaRPr>
            </a:p>
          </p:txBody>
        </p:sp>
        <p:sp>
          <p:nvSpPr>
            <p:cNvPr id="39" name="Right Arrow 38"/>
            <p:cNvSpPr/>
            <p:nvPr/>
          </p:nvSpPr>
          <p:spPr>
            <a:xfrm>
              <a:off x="6289238" y="3244701"/>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sp>
        <p:nvSpPr>
          <p:cNvPr id="3" name="Title 3">
            <a:extLst>
              <a:ext uri="{FF2B5EF4-FFF2-40B4-BE49-F238E27FC236}">
                <a16:creationId xmlns:a16="http://schemas.microsoft.com/office/drawing/2014/main" id="{066F5789-418B-010C-01F7-BDB9F94C7B7A}"/>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EE3C2C6-E930-3D23-3AC9-160C4B4349D8}"/>
                  </a:ext>
                </a:extLst>
              </p:cNvPr>
              <p:cNvSpPr txBox="1"/>
              <p:nvPr/>
            </p:nvSpPr>
            <p:spPr>
              <a:xfrm>
                <a:off x="4253347" y="1140379"/>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4" name="TextBox 3">
                <a:extLst>
                  <a:ext uri="{FF2B5EF4-FFF2-40B4-BE49-F238E27FC236}">
                    <a16:creationId xmlns:a16="http://schemas.microsoft.com/office/drawing/2014/main" id="{DEE3C2C6-E930-3D23-3AC9-160C4B4349D8}"/>
                  </a:ext>
                </a:extLst>
              </p:cNvPr>
              <p:cNvSpPr txBox="1">
                <a:spLocks noRot="1" noChangeAspect="1" noMove="1" noResize="1" noEditPoints="1" noAdjustHandles="1" noChangeArrowheads="1" noChangeShapeType="1" noTextEdit="1"/>
              </p:cNvSpPr>
              <p:nvPr/>
            </p:nvSpPr>
            <p:spPr>
              <a:xfrm>
                <a:off x="4253347" y="1140379"/>
                <a:ext cx="1381532" cy="369332"/>
              </a:xfrm>
              <a:prstGeom prst="rect">
                <a:avLst/>
              </a:prstGeom>
              <a:blipFill>
                <a:blip r:embed="rId3"/>
                <a:stretch>
                  <a:fillRect l="-5505" b="-3226"/>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53997E5D-E5A6-D8D6-37F6-100106DC3AC7}"/>
              </a:ext>
            </a:extLst>
          </p:cNvPr>
          <p:cNvPicPr>
            <a:picLocks noChangeAspect="1"/>
          </p:cNvPicPr>
          <p:nvPr/>
        </p:nvPicPr>
        <p:blipFill>
          <a:blip r:embed="rId4"/>
          <a:stretch>
            <a:fillRect/>
          </a:stretch>
        </p:blipFill>
        <p:spPr>
          <a:xfrm>
            <a:off x="783462" y="2585187"/>
            <a:ext cx="2241585" cy="1283062"/>
          </a:xfrm>
          <a:prstGeom prst="rect">
            <a:avLst/>
          </a:prstGeom>
        </p:spPr>
      </p:pic>
      <p:grpSp>
        <p:nvGrpSpPr>
          <p:cNvPr id="41" name="Group 40">
            <a:extLst>
              <a:ext uri="{FF2B5EF4-FFF2-40B4-BE49-F238E27FC236}">
                <a16:creationId xmlns:a16="http://schemas.microsoft.com/office/drawing/2014/main" id="{0AD5D0D9-2408-9024-C0F9-3BFE72810A4E}"/>
              </a:ext>
            </a:extLst>
          </p:cNvPr>
          <p:cNvGrpSpPr/>
          <p:nvPr/>
        </p:nvGrpSpPr>
        <p:grpSpPr>
          <a:xfrm>
            <a:off x="707664" y="3427836"/>
            <a:ext cx="1709635" cy="1816250"/>
            <a:chOff x="707664" y="3427836"/>
            <a:chExt cx="1709635" cy="1816250"/>
          </a:xfrm>
        </p:grpSpPr>
        <p:sp>
          <p:nvSpPr>
            <p:cNvPr id="29" name="TextBox 28">
              <a:extLst>
                <a:ext uri="{FF2B5EF4-FFF2-40B4-BE49-F238E27FC236}">
                  <a16:creationId xmlns:a16="http://schemas.microsoft.com/office/drawing/2014/main" id="{548D8C57-45D0-D160-4707-9642608BB0C4}"/>
                </a:ext>
              </a:extLst>
            </p:cNvPr>
            <p:cNvSpPr txBox="1"/>
            <p:nvPr/>
          </p:nvSpPr>
          <p:spPr>
            <a:xfrm>
              <a:off x="707664" y="4043757"/>
              <a:ext cx="1709635" cy="1200329"/>
            </a:xfrm>
            <a:prstGeom prst="rect">
              <a:avLst/>
            </a:prstGeom>
            <a:noFill/>
          </p:spPr>
          <p:txBody>
            <a:bodyPr wrap="none" rtlCol="0">
              <a:spAutoFit/>
            </a:bodyPr>
            <a:lstStyle/>
            <a:p>
              <a:r>
                <a:rPr lang="el-GR" dirty="0">
                  <a:solidFill>
                    <a:schemeClr val="bg1"/>
                  </a:solidFill>
                </a:rPr>
                <a:t>Επιλέγοντας</a:t>
              </a:r>
              <a:br>
                <a:rPr lang="el-GR" dirty="0">
                  <a:solidFill>
                    <a:schemeClr val="bg1"/>
                  </a:solidFill>
                </a:rPr>
              </a:br>
              <a:r>
                <a:rPr lang="el-GR" dirty="0">
                  <a:solidFill>
                    <a:schemeClr val="bg1"/>
                  </a:solidFill>
                </a:rPr>
                <a:t>όλες τις τροχιές </a:t>
              </a:r>
              <a:br>
                <a:rPr lang="el-GR" dirty="0">
                  <a:solidFill>
                    <a:schemeClr val="bg1"/>
                  </a:solidFill>
                </a:rPr>
              </a:br>
              <a:r>
                <a:rPr lang="el-GR" dirty="0">
                  <a:solidFill>
                    <a:schemeClr val="bg1"/>
                  </a:solidFill>
                </a:rPr>
                <a:t>και πιέζοντας</a:t>
              </a:r>
              <a:br>
                <a:rPr lang="en-US" dirty="0">
                  <a:solidFill>
                    <a:schemeClr val="bg1"/>
                  </a:solidFill>
                </a:rPr>
              </a:br>
              <a:r>
                <a:rPr lang="en-US" dirty="0">
                  <a:solidFill>
                    <a:schemeClr val="bg1"/>
                  </a:solidFill>
                </a:rPr>
                <a:t>(</a:t>
              </a:r>
              <a:r>
                <a:rPr lang="en-US" dirty="0" err="1">
                  <a:solidFill>
                    <a:schemeClr val="bg1"/>
                  </a:solidFill>
                </a:rPr>
                <a:t>cntrl</a:t>
              </a:r>
              <a:r>
                <a:rPr lang="en-US" dirty="0">
                  <a:solidFill>
                    <a:schemeClr val="bg1"/>
                  </a:solidFill>
                </a:rPr>
                <a:t>-M)</a:t>
              </a:r>
            </a:p>
          </p:txBody>
        </p:sp>
        <p:cxnSp>
          <p:nvCxnSpPr>
            <p:cNvPr id="35" name="Straight Arrow Connector 34">
              <a:extLst>
                <a:ext uri="{FF2B5EF4-FFF2-40B4-BE49-F238E27FC236}">
                  <a16:creationId xmlns:a16="http://schemas.microsoft.com/office/drawing/2014/main" id="{FE0DEC7F-0AFE-3862-3602-9E6F5C1E9F19}"/>
                </a:ext>
              </a:extLst>
            </p:cNvPr>
            <p:cNvCxnSpPr>
              <a:cxnSpLocks/>
            </p:cNvCxnSpPr>
            <p:nvPr/>
          </p:nvCxnSpPr>
          <p:spPr>
            <a:xfrm flipV="1">
              <a:off x="1060323" y="3427836"/>
              <a:ext cx="137434" cy="6048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2165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blinds(horizontal)">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31" y="175873"/>
            <a:ext cx="8566150" cy="758825"/>
          </a:xfrm>
        </p:spPr>
        <p:txBody>
          <a:bodyPr>
            <a:normAutofit fontScale="90000"/>
          </a:bodyPr>
          <a:lstStyle/>
          <a:p>
            <a:pPr>
              <a:defRPr/>
            </a:pPr>
            <a:r>
              <a:rPr lang="el-GR" dirty="0"/>
              <a:t>Η σημερινή εξάσκηση </a:t>
            </a:r>
            <a:endParaRPr lang="en-US" dirty="0"/>
          </a:p>
        </p:txBody>
      </p:sp>
      <p:sp>
        <p:nvSpPr>
          <p:cNvPr id="3" name="Content Placeholder 2"/>
          <p:cNvSpPr>
            <a:spLocks noGrp="1"/>
          </p:cNvSpPr>
          <p:nvPr>
            <p:ph idx="1"/>
          </p:nvPr>
        </p:nvSpPr>
        <p:spPr>
          <a:xfrm>
            <a:off x="209550" y="1685925"/>
            <a:ext cx="8778875" cy="3343275"/>
          </a:xfrm>
        </p:spPr>
        <p:txBody>
          <a:bodyPr/>
          <a:lstStyle/>
          <a:p>
            <a:pPr>
              <a:defRPr/>
            </a:pPr>
            <a:r>
              <a:rPr lang="el-GR" sz="2400" dirty="0">
                <a:latin typeface="Arial" charset="0"/>
                <a:ea typeface="ＭＳ Ｐゴシック" charset="0"/>
              </a:rPr>
              <a:t>Θα χωριστείτε σε ομάδες 2 ατόμων</a:t>
            </a:r>
            <a:endParaRPr lang="en-US" sz="2400" dirty="0">
              <a:latin typeface="Arial" charset="0"/>
              <a:ea typeface="ＭＳ Ｐゴシック" charset="0"/>
            </a:endParaRPr>
          </a:p>
          <a:p>
            <a:pPr lvl="1">
              <a:defRPr/>
            </a:pPr>
            <a:r>
              <a:rPr lang="el-GR" sz="2400" dirty="0">
                <a:latin typeface="Arial" charset="0"/>
                <a:ea typeface="ＭＳ Ｐゴシック" charset="0"/>
              </a:rPr>
              <a:t>Κάθε ομάδα θα εξετάσει 100 γεγονότα</a:t>
            </a:r>
          </a:p>
          <a:p>
            <a:pPr lvl="1">
              <a:defRPr/>
            </a:pPr>
            <a:r>
              <a:rPr lang="el-GR" sz="2400" dirty="0">
                <a:latin typeface="Arial" charset="0"/>
                <a:ea typeface="ＭＳ Ｐゴシック" charset="0"/>
              </a:rPr>
              <a:t>Κάντε </a:t>
            </a:r>
            <a:r>
              <a:rPr lang="en-US" sz="2400" dirty="0">
                <a:latin typeface="Arial" charset="0"/>
                <a:ea typeface="ＭＳ Ｐゴシック" charset="0"/>
              </a:rPr>
              <a:t>login </a:t>
            </a:r>
            <a:r>
              <a:rPr lang="el-GR" sz="2400" dirty="0">
                <a:latin typeface="Arial" charset="0"/>
                <a:ea typeface="ＭＳ Ｐゴシック" charset="0"/>
              </a:rPr>
              <a:t>στο </a:t>
            </a:r>
            <a:r>
              <a:rPr lang="en-US" sz="2400" dirty="0">
                <a:latin typeface="Arial" charset="0"/>
                <a:ea typeface="ＭＳ Ｐゴシック" charset="0"/>
              </a:rPr>
              <a:t>desktop: </a:t>
            </a:r>
          </a:p>
          <a:p>
            <a:pPr lvl="1">
              <a:defRPr/>
            </a:pPr>
            <a:r>
              <a:rPr lang="en-US" sz="2400" dirty="0">
                <a:latin typeface="Arial" charset="0"/>
                <a:ea typeface="ＭＳ Ｐゴシック" charset="0"/>
              </a:rPr>
              <a:t> </a:t>
            </a:r>
            <a:r>
              <a:rPr lang="en-US" sz="2400" dirty="0">
                <a:solidFill>
                  <a:srgbClr val="000090"/>
                </a:solidFill>
                <a:latin typeface="Arial" charset="0"/>
                <a:ea typeface="ＭＳ Ｐゴシック" charset="0"/>
              </a:rPr>
              <a:t>username: </a:t>
            </a:r>
            <a:r>
              <a:rPr lang="en-US" sz="2400" dirty="0" err="1">
                <a:latin typeface="Arial" charset="0"/>
                <a:ea typeface="ＭＳ Ｐゴシック" charset="0"/>
              </a:rPr>
              <a:t>msclX</a:t>
            </a:r>
            <a:r>
              <a:rPr lang="en-US" sz="2400" dirty="0">
                <a:latin typeface="Arial" charset="0"/>
                <a:ea typeface="ＭＳ Ｐゴシック" charset="0"/>
              </a:rPr>
              <a:t> (</a:t>
            </a:r>
            <a:r>
              <a:rPr lang="el-GR" sz="2400" dirty="0">
                <a:latin typeface="Arial" charset="0"/>
                <a:ea typeface="ＭＳ Ｐゴシック" charset="0"/>
              </a:rPr>
              <a:t>όπου Χ αριθμός </a:t>
            </a:r>
            <a:r>
              <a:rPr lang="en-US" sz="2400" dirty="0">
                <a:latin typeface="Arial" charset="0"/>
                <a:ea typeface="ＭＳ Ｐゴシック" charset="0"/>
              </a:rPr>
              <a:t>0</a:t>
            </a:r>
            <a:r>
              <a:rPr lang="el-GR" sz="2400" dirty="0">
                <a:latin typeface="Arial" charset="0"/>
                <a:ea typeface="ＭＳ Ｐゴシック" charset="0"/>
              </a:rPr>
              <a:t>1 – </a:t>
            </a:r>
            <a:r>
              <a:rPr lang="en-US" sz="2400" dirty="0">
                <a:latin typeface="Arial" charset="0"/>
                <a:ea typeface="ＭＳ Ｐゴシック" charset="0"/>
              </a:rPr>
              <a:t>30</a:t>
            </a:r>
            <a:r>
              <a:rPr lang="el-GR" sz="2400" dirty="0">
                <a:latin typeface="Arial" charset="0"/>
                <a:ea typeface="ＭＳ Ｐゴシック" charset="0"/>
              </a:rPr>
              <a:t>)</a:t>
            </a:r>
          </a:p>
          <a:p>
            <a:pPr lvl="1">
              <a:defRPr/>
            </a:pPr>
            <a:r>
              <a:rPr lang="el-GR" sz="2400" dirty="0">
                <a:latin typeface="Arial" charset="0"/>
                <a:ea typeface="ＭＳ Ｐゴシック" charset="0"/>
              </a:rPr>
              <a:t> </a:t>
            </a:r>
            <a:r>
              <a:rPr lang="en-US" sz="2400">
                <a:solidFill>
                  <a:srgbClr val="FF0000"/>
                </a:solidFill>
                <a:latin typeface="Arial" charset="0"/>
                <a:ea typeface="ＭＳ Ｐゴシック" charset="0"/>
              </a:rPr>
              <a:t>password: </a:t>
            </a:r>
            <a:r>
              <a:rPr lang="en-US" sz="2400" b="0" i="0" u="none" strike="noStrike">
                <a:solidFill>
                  <a:srgbClr val="000000"/>
                </a:solidFill>
                <a:effectLst/>
                <a:latin typeface="Arial" panose="020B0604020202020204" pitchFamily="34" charset="0"/>
                <a:cs typeface="Arial" panose="020B0604020202020204" pitchFamily="34" charset="0"/>
              </a:rPr>
              <a:t>mtc2409c!</a:t>
            </a:r>
            <a:endParaRPr lang="en-US" sz="2400" dirty="0">
              <a:latin typeface="Arial" charset="0"/>
              <a:ea typeface="ＭＳ Ｐゴシック" charset="0"/>
            </a:endParaRPr>
          </a:p>
          <a:p>
            <a:pPr lvl="1">
              <a:defRPr/>
            </a:pPr>
            <a:r>
              <a:rPr lang="el-GR" sz="2400" dirty="0">
                <a:latin typeface="Arial" charset="0"/>
                <a:ea typeface="ＭＳ Ｐゴシック" charset="0"/>
              </a:rPr>
              <a:t>Ανοίξτε το </a:t>
            </a:r>
            <a:r>
              <a:rPr lang="en-US" sz="2400" dirty="0">
                <a:latin typeface="Arial" charset="0"/>
                <a:ea typeface="ＭＳ Ｐゴシック" charset="0"/>
              </a:rPr>
              <a:t>Firefox </a:t>
            </a:r>
            <a:r>
              <a:rPr lang="el-GR" sz="2400" dirty="0">
                <a:latin typeface="Arial" charset="0"/>
                <a:ea typeface="ＭＳ Ｐゴシック" charset="0"/>
              </a:rPr>
              <a:t>και πηγαίνετε στην οικοσελίδα</a:t>
            </a:r>
            <a:endParaRPr lang="en-US" sz="2400" dirty="0">
              <a:latin typeface="Arial" charset="0"/>
              <a:ea typeface="ＭＳ Ｐゴシック" charset="0"/>
            </a:endParaRPr>
          </a:p>
        </p:txBody>
      </p:sp>
    </p:spTree>
    <p:extLst>
      <p:ext uri="{BB962C8B-B14F-4D97-AF65-F5344CB8AC3E}">
        <p14:creationId xmlns:p14="http://schemas.microsoft.com/office/powerpoint/2010/main" val="3746132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C22164-B6F5-0A68-62D3-89735C63E244}"/>
              </a:ext>
            </a:extLst>
          </p:cNvPr>
          <p:cNvPicPr>
            <a:picLocks noChangeAspect="1"/>
          </p:cNvPicPr>
          <p:nvPr/>
        </p:nvPicPr>
        <p:blipFill>
          <a:blip r:embed="rId2"/>
          <a:stretch>
            <a:fillRect/>
          </a:stretch>
        </p:blipFill>
        <p:spPr>
          <a:xfrm>
            <a:off x="193673" y="1400911"/>
            <a:ext cx="8567555" cy="4494586"/>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pic>
        <p:nvPicPr>
          <p:cNvPr id="2" name="Picture 1">
            <a:extLst>
              <a:ext uri="{FF2B5EF4-FFF2-40B4-BE49-F238E27FC236}">
                <a16:creationId xmlns:a16="http://schemas.microsoft.com/office/drawing/2014/main" id="{A073D29E-80CC-A176-C18C-069D74095228}"/>
              </a:ext>
            </a:extLst>
          </p:cNvPr>
          <p:cNvPicPr>
            <a:picLocks noChangeAspect="1"/>
          </p:cNvPicPr>
          <p:nvPr/>
        </p:nvPicPr>
        <p:blipFill>
          <a:blip r:embed="rId2"/>
          <a:stretch>
            <a:fillRect/>
          </a:stretch>
        </p:blipFill>
        <p:spPr>
          <a:xfrm>
            <a:off x="204305" y="1390278"/>
            <a:ext cx="8567555" cy="4494586"/>
          </a:xfrm>
          <a:prstGeom prst="rect">
            <a:avLst/>
          </a:prstGeom>
        </p:spPr>
      </p:pic>
      <p:sp>
        <p:nvSpPr>
          <p:cNvPr id="3" name="Oval 2">
            <a:extLst>
              <a:ext uri="{FF2B5EF4-FFF2-40B4-BE49-F238E27FC236}">
                <a16:creationId xmlns:a16="http://schemas.microsoft.com/office/drawing/2014/main" id="{EDB62D9D-E56D-1EED-52C4-4C68817EF310}"/>
              </a:ext>
            </a:extLst>
          </p:cNvPr>
          <p:cNvSpPr/>
          <p:nvPr/>
        </p:nvSpPr>
        <p:spPr>
          <a:xfrm>
            <a:off x="2626242" y="3806456"/>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2000" y="3551274"/>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414977" y="3147236"/>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191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992312-3EE2-7933-4683-0EB11C3F7B1D}"/>
              </a:ext>
            </a:extLst>
          </p:cNvPr>
          <p:cNvPicPr>
            <a:picLocks noChangeAspect="1"/>
          </p:cNvPicPr>
          <p:nvPr/>
        </p:nvPicPr>
        <p:blipFill>
          <a:blip r:embed="rId2"/>
          <a:stretch>
            <a:fillRect/>
          </a:stretch>
        </p:blipFill>
        <p:spPr>
          <a:xfrm>
            <a:off x="457200" y="1704865"/>
            <a:ext cx="7772400" cy="4878497"/>
          </a:xfrm>
          <a:prstGeom prst="rect">
            <a:avLst/>
          </a:prstGeom>
        </p:spPr>
      </p:pic>
      <p:sp>
        <p:nvSpPr>
          <p:cNvPr id="6" name="TextBox 5">
            <a:extLst>
              <a:ext uri="{FF2B5EF4-FFF2-40B4-BE49-F238E27FC236}">
                <a16:creationId xmlns:a16="http://schemas.microsoft.com/office/drawing/2014/main" id="{514714BF-F45B-8919-93A5-CEE4615948AA}"/>
              </a:ext>
            </a:extLst>
          </p:cNvPr>
          <p:cNvSpPr txBox="1"/>
          <p:nvPr/>
        </p:nvSpPr>
        <p:spPr>
          <a:xfrm>
            <a:off x="3155023" y="648880"/>
            <a:ext cx="2519921" cy="492443"/>
          </a:xfrm>
          <a:prstGeom prst="rect">
            <a:avLst/>
          </a:prstGeom>
          <a:noFill/>
        </p:spPr>
        <p:txBody>
          <a:bodyPr wrap="none" rtlCol="0">
            <a:spAutoFit/>
          </a:bodyPr>
          <a:lstStyle/>
          <a:p>
            <a:pPr algn="ctr"/>
            <a:r>
              <a:rPr lang="en-US" sz="2600" dirty="0">
                <a:solidFill>
                  <a:srgbClr val="008000"/>
                </a:solidFill>
              </a:rPr>
              <a:t>Two pairs of </a:t>
            </a:r>
            <a:r>
              <a:rPr lang="el-GR" sz="2600" dirty="0">
                <a:solidFill>
                  <a:srgbClr val="008000"/>
                </a:solidFill>
              </a:rPr>
              <a:t>μ</a:t>
            </a:r>
            <a:r>
              <a:rPr lang="en-US" sz="2600" baseline="30000" dirty="0">
                <a:solidFill>
                  <a:srgbClr val="008000"/>
                </a:solidFill>
              </a:rPr>
              <a:t>+</a:t>
            </a:r>
            <a:r>
              <a:rPr lang="el-GR" sz="2600" dirty="0">
                <a:solidFill>
                  <a:srgbClr val="008000"/>
                </a:solidFill>
              </a:rPr>
              <a:t>μ</a:t>
            </a:r>
            <a:r>
              <a:rPr lang="en-US" sz="2600" baseline="30000" dirty="0">
                <a:solidFill>
                  <a:srgbClr val="008000"/>
                </a:solidFill>
              </a:rPr>
              <a:t>-</a:t>
            </a:r>
            <a:r>
              <a:rPr lang="en-US" sz="2600" dirty="0">
                <a:solidFill>
                  <a:srgbClr val="008000"/>
                </a:solidFill>
              </a:rPr>
              <a:t> </a:t>
            </a:r>
          </a:p>
        </p:txBody>
      </p:sp>
      <p:sp>
        <p:nvSpPr>
          <p:cNvPr id="7" name="Right Arrow 6">
            <a:extLst>
              <a:ext uri="{FF2B5EF4-FFF2-40B4-BE49-F238E27FC236}">
                <a16:creationId xmlns:a16="http://schemas.microsoft.com/office/drawing/2014/main" id="{0F8AA2BA-2D66-5B3C-1DE6-292AD6E9A1D1}"/>
              </a:ext>
            </a:extLst>
          </p:cNvPr>
          <p:cNvSpPr/>
          <p:nvPr/>
        </p:nvSpPr>
        <p:spPr>
          <a:xfrm>
            <a:off x="5605619" y="734362"/>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8" name="TextBox 7">
            <a:extLst>
              <a:ext uri="{FF2B5EF4-FFF2-40B4-BE49-F238E27FC236}">
                <a16:creationId xmlns:a16="http://schemas.microsoft.com/office/drawing/2014/main" id="{48E8CF3B-9016-A461-B29D-8DA2D3735E56}"/>
              </a:ext>
            </a:extLst>
          </p:cNvPr>
          <p:cNvSpPr txBox="1"/>
          <p:nvPr/>
        </p:nvSpPr>
        <p:spPr>
          <a:xfrm>
            <a:off x="5920220" y="696925"/>
            <a:ext cx="2632003" cy="492443"/>
          </a:xfrm>
          <a:prstGeom prst="rect">
            <a:avLst/>
          </a:prstGeom>
          <a:noFill/>
        </p:spPr>
        <p:txBody>
          <a:bodyPr wrap="none" rtlCol="0">
            <a:spAutoFit/>
          </a:bodyPr>
          <a:lstStyle/>
          <a:p>
            <a:pPr algn="ctr"/>
            <a:r>
              <a:rPr lang="en-US" sz="2600" dirty="0">
                <a:solidFill>
                  <a:srgbClr val="008000"/>
                </a:solidFill>
              </a:rPr>
              <a:t>2 neutral particles</a:t>
            </a:r>
          </a:p>
        </p:txBody>
      </p:sp>
      <p:sp>
        <p:nvSpPr>
          <p:cNvPr id="10" name="Title 3">
            <a:extLst>
              <a:ext uri="{FF2B5EF4-FFF2-40B4-BE49-F238E27FC236}">
                <a16:creationId xmlns:a16="http://schemas.microsoft.com/office/drawing/2014/main" id="{024C2334-BA8C-9B69-72D7-70D19B988475}"/>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217E75A-FF1B-9AFE-793E-8096AA8D0E7A}"/>
                  </a:ext>
                </a:extLst>
              </p:cNvPr>
              <p:cNvSpPr txBox="1"/>
              <p:nvPr/>
            </p:nvSpPr>
            <p:spPr>
              <a:xfrm>
                <a:off x="4240676" y="1161335"/>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11" name="TextBox 10">
                <a:extLst>
                  <a:ext uri="{FF2B5EF4-FFF2-40B4-BE49-F238E27FC236}">
                    <a16:creationId xmlns:a16="http://schemas.microsoft.com/office/drawing/2014/main" id="{4217E75A-FF1B-9AFE-793E-8096AA8D0E7A}"/>
                  </a:ext>
                </a:extLst>
              </p:cNvPr>
              <p:cNvSpPr txBox="1">
                <a:spLocks noRot="1" noChangeAspect="1" noMove="1" noResize="1" noEditPoints="1" noAdjustHandles="1" noChangeArrowheads="1" noChangeShapeType="1" noTextEdit="1"/>
              </p:cNvSpPr>
              <p:nvPr/>
            </p:nvSpPr>
            <p:spPr>
              <a:xfrm>
                <a:off x="4240676" y="1161335"/>
                <a:ext cx="1381532" cy="369332"/>
              </a:xfrm>
              <a:prstGeom prst="rect">
                <a:avLst/>
              </a:prstGeom>
              <a:blipFill>
                <a:blip r:embed="rId3"/>
                <a:stretch>
                  <a:fillRect l="-5505" b="-6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E0E40AAA-812B-8A0F-698E-95E6EB5C68F2}"/>
              </a:ext>
            </a:extLst>
          </p:cNvPr>
          <p:cNvPicPr>
            <a:picLocks noChangeAspect="1"/>
          </p:cNvPicPr>
          <p:nvPr/>
        </p:nvPicPr>
        <p:blipFill>
          <a:blip r:embed="rId4"/>
          <a:stretch>
            <a:fillRect/>
          </a:stretch>
        </p:blipFill>
        <p:spPr>
          <a:xfrm>
            <a:off x="1263086" y="2619265"/>
            <a:ext cx="2165914" cy="1206516"/>
          </a:xfrm>
          <a:prstGeom prst="rect">
            <a:avLst/>
          </a:prstGeom>
        </p:spPr>
      </p:pic>
      <p:sp>
        <p:nvSpPr>
          <p:cNvPr id="2" name="TextBox 1">
            <a:extLst>
              <a:ext uri="{FF2B5EF4-FFF2-40B4-BE49-F238E27FC236}">
                <a16:creationId xmlns:a16="http://schemas.microsoft.com/office/drawing/2014/main" id="{88888F3D-7A02-FF48-7248-12DE5839293B}"/>
              </a:ext>
            </a:extLst>
          </p:cNvPr>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3" name="TextBox 2">
            <a:extLst>
              <a:ext uri="{FF2B5EF4-FFF2-40B4-BE49-F238E27FC236}">
                <a16:creationId xmlns:a16="http://schemas.microsoft.com/office/drawing/2014/main" id="{9BCFF093-243D-6874-07E5-7F9AB9023E5D}"/>
              </a:ext>
            </a:extLst>
          </p:cNvPr>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spTree>
    <p:extLst>
      <p:ext uri="{BB962C8B-B14F-4D97-AF65-F5344CB8AC3E}">
        <p14:creationId xmlns:p14="http://schemas.microsoft.com/office/powerpoint/2010/main" val="21722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11" grpId="0"/>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1DE015-7F2B-21CB-CD06-FCF679AC901B}"/>
              </a:ext>
            </a:extLst>
          </p:cNvPr>
          <p:cNvPicPr>
            <a:picLocks noChangeAspect="1"/>
          </p:cNvPicPr>
          <p:nvPr/>
        </p:nvPicPr>
        <p:blipFill>
          <a:blip r:embed="rId2"/>
          <a:stretch>
            <a:fillRect/>
          </a:stretch>
        </p:blipFill>
        <p:spPr>
          <a:xfrm>
            <a:off x="23799" y="1174330"/>
            <a:ext cx="9120201" cy="4509339"/>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sp>
        <p:nvSpPr>
          <p:cNvPr id="3" name="Oval 2">
            <a:extLst>
              <a:ext uri="{FF2B5EF4-FFF2-40B4-BE49-F238E27FC236}">
                <a16:creationId xmlns:a16="http://schemas.microsoft.com/office/drawing/2014/main" id="{EDB62D9D-E56D-1EED-52C4-4C68817EF310}"/>
              </a:ext>
            </a:extLst>
          </p:cNvPr>
          <p:cNvSpPr/>
          <p:nvPr/>
        </p:nvSpPr>
        <p:spPr>
          <a:xfrm>
            <a:off x="3476847" y="3221665"/>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1999" y="3147236"/>
            <a:ext cx="1275908"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670158" y="2743198"/>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75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B5855A-D592-1148-9F92-7B939094D19C}"/>
              </a:ext>
            </a:extLst>
          </p:cNvPr>
          <p:cNvPicPr>
            <a:picLocks noChangeAspect="1"/>
          </p:cNvPicPr>
          <p:nvPr/>
        </p:nvPicPr>
        <p:blipFill>
          <a:blip r:embed="rId2"/>
          <a:stretch>
            <a:fillRect/>
          </a:stretch>
        </p:blipFill>
        <p:spPr>
          <a:xfrm>
            <a:off x="0" y="2443515"/>
            <a:ext cx="6277743" cy="3222275"/>
          </a:xfrm>
          <a:prstGeom prst="rect">
            <a:avLst/>
          </a:prstGeom>
        </p:spPr>
      </p:pic>
      <p:sp>
        <p:nvSpPr>
          <p:cNvPr id="5" name="Title 3"/>
          <p:cNvSpPr txBox="1">
            <a:spLocks/>
          </p:cNvSpPr>
          <p:nvPr/>
        </p:nvSpPr>
        <p:spPr bwMode="auto">
          <a:xfrm>
            <a:off x="0" y="-76200"/>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6" name="Group 5"/>
          <p:cNvGrpSpPr/>
          <p:nvPr/>
        </p:nvGrpSpPr>
        <p:grpSpPr>
          <a:xfrm>
            <a:off x="1924463" y="4263630"/>
            <a:ext cx="1699992" cy="1105071"/>
            <a:chOff x="3077191" y="5150949"/>
            <a:chExt cx="1699992" cy="1105071"/>
          </a:xfrm>
        </p:grpSpPr>
        <p:cxnSp>
          <p:nvCxnSpPr>
            <p:cNvPr id="7" name="Straight Arrow Connector 6"/>
            <p:cNvCxnSpPr>
              <a:cxnSpLocks/>
            </p:cNvCxnSpPr>
            <p:nvPr/>
          </p:nvCxnSpPr>
          <p:spPr>
            <a:xfrm flipV="1">
              <a:off x="4055161" y="5150949"/>
              <a:ext cx="318631" cy="4465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077191" y="5609689"/>
              <a:ext cx="1699992"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ποζιτρόνιο (</a:t>
              </a:r>
              <a:r>
                <a:rPr lang="en-US" dirty="0">
                  <a:solidFill>
                    <a:schemeClr val="bg1"/>
                  </a:solidFill>
                </a:rPr>
                <a:t>e</a:t>
              </a:r>
              <a:r>
                <a:rPr lang="en-US" baseline="30000" dirty="0">
                  <a:solidFill>
                    <a:schemeClr val="bg1"/>
                  </a:solidFill>
                </a:rPr>
                <a:t>+</a:t>
              </a:r>
              <a:r>
                <a:rPr lang="en-US" dirty="0">
                  <a:solidFill>
                    <a:schemeClr val="bg1"/>
                  </a:solidFill>
                </a:rPr>
                <a:t>)</a:t>
              </a:r>
            </a:p>
          </p:txBody>
        </p:sp>
      </p:grpSp>
      <p:grpSp>
        <p:nvGrpSpPr>
          <p:cNvPr id="9" name="Group 8"/>
          <p:cNvGrpSpPr/>
          <p:nvPr/>
        </p:nvGrpSpPr>
        <p:grpSpPr>
          <a:xfrm>
            <a:off x="3597623" y="3886828"/>
            <a:ext cx="1827519" cy="1234223"/>
            <a:chOff x="5417941" y="5182228"/>
            <a:chExt cx="1827519" cy="1234223"/>
          </a:xfrm>
        </p:grpSpPr>
        <p:cxnSp>
          <p:nvCxnSpPr>
            <p:cNvPr id="10" name="Straight Arrow Connector 9"/>
            <p:cNvCxnSpPr>
              <a:cxnSpLocks/>
            </p:cNvCxnSpPr>
            <p:nvPr/>
          </p:nvCxnSpPr>
          <p:spPr>
            <a:xfrm flipH="1" flipV="1">
              <a:off x="5763668" y="5182228"/>
              <a:ext cx="251370" cy="7190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417941" y="5770120"/>
              <a:ext cx="1827519"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μιόνιο (μ</a:t>
              </a:r>
              <a:r>
                <a:rPr lang="el-GR" baseline="30000" dirty="0">
                  <a:solidFill>
                    <a:schemeClr val="bg1"/>
                  </a:solidFill>
                </a:rPr>
                <a:t>-</a:t>
              </a:r>
              <a:r>
                <a:rPr lang="en-US" dirty="0">
                  <a:solidFill>
                    <a:schemeClr val="bg1"/>
                  </a:solidFill>
                </a:rPr>
                <a:t>)</a:t>
              </a:r>
            </a:p>
          </p:txBody>
        </p:sp>
      </p:grpSp>
      <p:grpSp>
        <p:nvGrpSpPr>
          <p:cNvPr id="13" name="Group 12"/>
          <p:cNvGrpSpPr/>
          <p:nvPr/>
        </p:nvGrpSpPr>
        <p:grpSpPr>
          <a:xfrm>
            <a:off x="1646069" y="1432654"/>
            <a:ext cx="2285113" cy="2438395"/>
            <a:chOff x="2882224" y="3276605"/>
            <a:chExt cx="2285113" cy="2438395"/>
          </a:xfrm>
        </p:grpSpPr>
        <p:cxnSp>
          <p:nvCxnSpPr>
            <p:cNvPr id="14" name="Straight Arrow Connector 13"/>
            <p:cNvCxnSpPr>
              <a:cxnSpLocks/>
            </p:cNvCxnSpPr>
            <p:nvPr/>
          </p:nvCxnSpPr>
          <p:spPr>
            <a:xfrm>
              <a:off x="3794420" y="4160431"/>
              <a:ext cx="78404" cy="1554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882224" y="3276605"/>
              <a:ext cx="2285113" cy="923330"/>
            </a:xfrm>
            <a:prstGeom prst="rect">
              <a:avLst/>
            </a:prstGeom>
            <a:noFill/>
          </p:spPr>
          <p:txBody>
            <a:bodyPr wrap="none" rtlCol="0">
              <a:spAutoFit/>
            </a:bodyPr>
            <a:lstStyle/>
            <a:p>
              <a:r>
                <a:rPr lang="el-GR" dirty="0"/>
                <a:t>Έλλειμα εγκάρσιας</a:t>
              </a:r>
              <a:br>
                <a:rPr lang="el-GR" dirty="0"/>
              </a:br>
              <a:r>
                <a:rPr lang="el-GR" dirty="0"/>
                <a:t>ενέργειας (</a:t>
              </a:r>
              <a:r>
                <a:rPr lang="en-US" dirty="0"/>
                <a:t>missing ET</a:t>
              </a:r>
              <a:r>
                <a:rPr lang="en-US" dirty="0">
                  <a:solidFill>
                    <a:schemeClr val="bg1"/>
                  </a:solidFill>
                </a:rPr>
                <a:t>)</a:t>
              </a:r>
              <a:endParaRPr lang="el-GR" dirty="0">
                <a:solidFill>
                  <a:schemeClr val="bg1"/>
                </a:solidFill>
              </a:endParaRPr>
            </a:p>
            <a:p>
              <a:r>
                <a:rPr lang="el-GR" b="1" dirty="0">
                  <a:solidFill>
                    <a:srgbClr val="008000"/>
                  </a:solidFill>
                </a:rPr>
                <a:t>Υπάρχει νετρίνο</a:t>
              </a:r>
            </a:p>
          </p:txBody>
        </p:sp>
      </p:grpSp>
      <p:sp>
        <p:nvSpPr>
          <p:cNvPr id="17" name="TextBox 16"/>
          <p:cNvSpPr txBox="1"/>
          <p:nvPr/>
        </p:nvSpPr>
        <p:spPr>
          <a:xfrm>
            <a:off x="6083945" y="1066800"/>
            <a:ext cx="2903359" cy="492443"/>
          </a:xfrm>
          <a:prstGeom prst="rect">
            <a:avLst/>
          </a:prstGeom>
          <a:noFill/>
        </p:spPr>
        <p:txBody>
          <a:bodyPr wrap="none" rtlCol="0">
            <a:spAutoFit/>
          </a:bodyPr>
          <a:lstStyle/>
          <a:p>
            <a:r>
              <a:rPr lang="el-GR" sz="2600" dirty="0">
                <a:solidFill>
                  <a:srgbClr val="0000FF"/>
                </a:solidFill>
              </a:rPr>
              <a:t>Περίεργο γεγονός</a:t>
            </a:r>
            <a:endParaRPr lang="en-US" sz="2600" dirty="0">
              <a:solidFill>
                <a:srgbClr val="0000FF"/>
              </a:solidFill>
            </a:endParaRPr>
          </a:p>
        </p:txBody>
      </p:sp>
      <p:sp>
        <p:nvSpPr>
          <p:cNvPr id="18" name="TextBox 17"/>
          <p:cNvSpPr txBox="1"/>
          <p:nvPr/>
        </p:nvSpPr>
        <p:spPr>
          <a:xfrm>
            <a:off x="6156219" y="1564957"/>
            <a:ext cx="841897" cy="461665"/>
          </a:xfrm>
          <a:prstGeom prst="rect">
            <a:avLst/>
          </a:prstGeom>
          <a:noFill/>
        </p:spPr>
        <p:txBody>
          <a:bodyPr wrap="none" rtlCol="0">
            <a:spAutoFit/>
          </a:bodyPr>
          <a:lstStyle/>
          <a:p>
            <a:r>
              <a:rPr lang="el-GR" sz="2400" dirty="0">
                <a:solidFill>
                  <a:srgbClr val="008000"/>
                </a:solidFill>
              </a:rPr>
              <a:t> </a:t>
            </a:r>
            <a:r>
              <a:rPr lang="en-US" sz="2400" dirty="0">
                <a:solidFill>
                  <a:srgbClr val="008000"/>
                </a:solidFill>
              </a:rPr>
              <a:t>e</a:t>
            </a:r>
            <a:r>
              <a:rPr lang="en-US" sz="2400" baseline="30000" dirty="0">
                <a:solidFill>
                  <a:srgbClr val="008000"/>
                </a:solidFill>
              </a:rPr>
              <a:t>- </a:t>
            </a:r>
            <a:r>
              <a:rPr lang="en-US" sz="2400" dirty="0">
                <a:solidFill>
                  <a:srgbClr val="008000"/>
                </a:solidFill>
              </a:rPr>
              <a:t>e</a:t>
            </a:r>
            <a:r>
              <a:rPr lang="en-US" sz="2400" baseline="30000" dirty="0">
                <a:solidFill>
                  <a:srgbClr val="008000"/>
                </a:solidFill>
              </a:rPr>
              <a:t>+</a:t>
            </a:r>
            <a:r>
              <a:rPr lang="el-GR" sz="2400" dirty="0">
                <a:solidFill>
                  <a:srgbClr val="008000"/>
                </a:solidFill>
              </a:rPr>
              <a:t> </a:t>
            </a:r>
            <a:endParaRPr lang="en-US" sz="2400" dirty="0">
              <a:solidFill>
                <a:srgbClr val="008000"/>
              </a:solidFill>
            </a:endParaRPr>
          </a:p>
        </p:txBody>
      </p:sp>
      <p:sp>
        <p:nvSpPr>
          <p:cNvPr id="19" name="TextBox 18"/>
          <p:cNvSpPr txBox="1"/>
          <p:nvPr/>
        </p:nvSpPr>
        <p:spPr>
          <a:xfrm>
            <a:off x="7805531" y="1564957"/>
            <a:ext cx="687007" cy="461665"/>
          </a:xfrm>
          <a:prstGeom prst="rect">
            <a:avLst/>
          </a:prstGeom>
          <a:noFill/>
        </p:spPr>
        <p:txBody>
          <a:bodyPr wrap="none" rtlCol="0">
            <a:spAutoFit/>
          </a:bodyPr>
          <a:lstStyle/>
          <a:p>
            <a:r>
              <a:rPr lang="el-GR" sz="2400" dirty="0">
                <a:solidFill>
                  <a:srgbClr val="008000"/>
                </a:solidFill>
              </a:rPr>
              <a:t>1 μ</a:t>
            </a:r>
            <a:r>
              <a:rPr lang="en-US" sz="2400" baseline="30000" dirty="0">
                <a:solidFill>
                  <a:srgbClr val="008000"/>
                </a:solidFill>
              </a:rPr>
              <a:t>-</a:t>
            </a:r>
            <a:endParaRPr lang="en-US" sz="2400" dirty="0">
              <a:solidFill>
                <a:srgbClr val="008000"/>
              </a:solidFill>
            </a:endParaRPr>
          </a:p>
        </p:txBody>
      </p:sp>
      <p:grpSp>
        <p:nvGrpSpPr>
          <p:cNvPr id="22" name="Group 21"/>
          <p:cNvGrpSpPr/>
          <p:nvPr/>
        </p:nvGrpSpPr>
        <p:grpSpPr>
          <a:xfrm>
            <a:off x="6420974" y="3733800"/>
            <a:ext cx="2685351" cy="830997"/>
            <a:chOff x="6355619" y="2860357"/>
            <a:chExt cx="2685351" cy="830997"/>
          </a:xfrm>
        </p:grpSpPr>
        <p:sp>
          <p:nvSpPr>
            <p:cNvPr id="20" name="TextBox 19"/>
            <p:cNvSpPr txBox="1"/>
            <p:nvPr/>
          </p:nvSpPr>
          <p:spPr>
            <a:xfrm>
              <a:off x="6355619" y="2860357"/>
              <a:ext cx="2685351" cy="830997"/>
            </a:xfrm>
            <a:prstGeom prst="rect">
              <a:avLst/>
            </a:prstGeom>
            <a:noFill/>
          </p:spPr>
          <p:txBody>
            <a:bodyPr wrap="none" rtlCol="0">
              <a:spAutoFit/>
            </a:bodyPr>
            <a:lstStyle/>
            <a:p>
              <a:r>
                <a:rPr lang="el-GR" sz="2400" dirty="0">
                  <a:solidFill>
                    <a:srgbClr val="008000"/>
                  </a:solidFill>
                </a:rPr>
                <a:t>Έλλειμα ενέργειας</a:t>
              </a:r>
              <a:br>
                <a:rPr lang="el-GR" sz="2400" dirty="0">
                  <a:solidFill>
                    <a:srgbClr val="008000"/>
                  </a:solidFill>
                </a:rPr>
              </a:br>
              <a:r>
                <a:rPr lang="el-GR" sz="2400" dirty="0">
                  <a:solidFill>
                    <a:srgbClr val="008000"/>
                  </a:solidFill>
                </a:rPr>
                <a:t>       ≥1 νετρινο  </a:t>
              </a:r>
              <a:endParaRPr lang="en-US" sz="2400" dirty="0">
                <a:solidFill>
                  <a:srgbClr val="008000"/>
                </a:solidFill>
              </a:endParaRPr>
            </a:p>
          </p:txBody>
        </p:sp>
        <p:sp>
          <p:nvSpPr>
            <p:cNvPr id="21" name="Right Arrow 20"/>
            <p:cNvSpPr/>
            <p:nvPr/>
          </p:nvSpPr>
          <p:spPr>
            <a:xfrm>
              <a:off x="6566330" y="3296477"/>
              <a:ext cx="304800" cy="3048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23" name="TextBox 22"/>
          <p:cNvSpPr txBox="1"/>
          <p:nvPr/>
        </p:nvSpPr>
        <p:spPr>
          <a:xfrm>
            <a:off x="6137096" y="1985424"/>
            <a:ext cx="2909270" cy="461665"/>
          </a:xfrm>
          <a:prstGeom prst="rect">
            <a:avLst/>
          </a:prstGeom>
          <a:noFill/>
        </p:spPr>
        <p:txBody>
          <a:bodyPr wrap="none" rtlCol="0">
            <a:spAutoFit/>
          </a:bodyPr>
          <a:lstStyle/>
          <a:p>
            <a:r>
              <a:rPr lang="el-GR" sz="2400" dirty="0"/>
              <a:t>Ουδέτερο σωμάτιο?  </a:t>
            </a:r>
            <a:endParaRPr lang="en-US" sz="2400" dirty="0"/>
          </a:p>
        </p:txBody>
      </p:sp>
      <p:sp>
        <p:nvSpPr>
          <p:cNvPr id="24" name="TextBox 23"/>
          <p:cNvSpPr txBox="1"/>
          <p:nvPr/>
        </p:nvSpPr>
        <p:spPr>
          <a:xfrm>
            <a:off x="6303326" y="2499021"/>
            <a:ext cx="714859" cy="461665"/>
          </a:xfrm>
          <a:prstGeom prst="rect">
            <a:avLst/>
          </a:prstGeom>
          <a:noFill/>
        </p:spPr>
        <p:txBody>
          <a:bodyPr wrap="none" rtlCol="0">
            <a:spAutoFit/>
          </a:bodyPr>
          <a:lstStyle/>
          <a:p>
            <a:r>
              <a:rPr lang="el-GR" sz="2400" b="1" dirty="0">
                <a:solidFill>
                  <a:srgbClr val="800000"/>
                </a:solidFill>
              </a:rPr>
              <a:t>ΟΧΙ</a:t>
            </a:r>
            <a:endParaRPr lang="en-US" sz="2400" b="1" dirty="0">
              <a:solidFill>
                <a:srgbClr val="800000"/>
              </a:solidFill>
            </a:endParaRPr>
          </a:p>
        </p:txBody>
      </p:sp>
      <p:sp>
        <p:nvSpPr>
          <p:cNvPr id="25" name="TextBox 24"/>
          <p:cNvSpPr txBox="1"/>
          <p:nvPr/>
        </p:nvSpPr>
        <p:spPr>
          <a:xfrm>
            <a:off x="6232716" y="2959740"/>
            <a:ext cx="3051737" cy="830997"/>
          </a:xfrm>
          <a:prstGeom prst="rect">
            <a:avLst/>
          </a:prstGeom>
          <a:noFill/>
        </p:spPr>
        <p:txBody>
          <a:bodyPr wrap="none" rtlCol="0">
            <a:spAutoFit/>
          </a:bodyPr>
          <a:lstStyle/>
          <a:p>
            <a:r>
              <a:rPr lang="el-GR" sz="2400" dirty="0">
                <a:solidFill>
                  <a:srgbClr val="FF0000"/>
                </a:solidFill>
              </a:rPr>
              <a:t>τα προϊόντα δεν είναι </a:t>
            </a:r>
            <a:br>
              <a:rPr lang="el-GR" sz="2400" dirty="0">
                <a:solidFill>
                  <a:srgbClr val="FF0000"/>
                </a:solidFill>
              </a:rPr>
            </a:br>
            <a:r>
              <a:rPr lang="el-GR" sz="2400" dirty="0">
                <a:solidFill>
                  <a:srgbClr val="FF0000"/>
                </a:solidFill>
              </a:rPr>
              <a:t>ίδιου τύπου </a:t>
            </a:r>
            <a:endParaRPr lang="en-US" sz="2400" dirty="0">
              <a:solidFill>
                <a:srgbClr val="FF0000"/>
              </a:solidFill>
            </a:endParaRPr>
          </a:p>
        </p:txBody>
      </p:sp>
      <p:sp>
        <p:nvSpPr>
          <p:cNvPr id="26" name="TextBox 25"/>
          <p:cNvSpPr txBox="1"/>
          <p:nvPr/>
        </p:nvSpPr>
        <p:spPr>
          <a:xfrm>
            <a:off x="6237281" y="4572000"/>
            <a:ext cx="2484976" cy="892552"/>
          </a:xfrm>
          <a:prstGeom prst="rect">
            <a:avLst/>
          </a:prstGeom>
          <a:noFill/>
        </p:spPr>
        <p:txBody>
          <a:bodyPr wrap="none" rtlCol="0">
            <a:spAutoFit/>
          </a:bodyPr>
          <a:lstStyle/>
          <a:p>
            <a:r>
              <a:rPr lang="el-GR" sz="2600" dirty="0">
                <a:solidFill>
                  <a:srgbClr val="0000FF"/>
                </a:solidFill>
              </a:rPr>
              <a:t>Θα μπορούσε να</a:t>
            </a:r>
            <a:endParaRPr lang="en-US" sz="2600" dirty="0">
              <a:solidFill>
                <a:srgbClr val="0000FF"/>
              </a:solidFill>
            </a:endParaRPr>
          </a:p>
          <a:p>
            <a:r>
              <a:rPr lang="el-GR" sz="2600" dirty="0">
                <a:solidFill>
                  <a:srgbClr val="0000FF"/>
                </a:solidFill>
              </a:rPr>
              <a:t>είναι  </a:t>
            </a:r>
            <a:r>
              <a:rPr lang="en-US" sz="2600" dirty="0">
                <a:solidFill>
                  <a:srgbClr val="0000FF"/>
                </a:solidFill>
              </a:rPr>
              <a:t>Z</a:t>
            </a:r>
            <a:r>
              <a:rPr lang="en-US" sz="2600" baseline="30000" dirty="0">
                <a:solidFill>
                  <a:srgbClr val="0000FF"/>
                </a:solidFill>
              </a:rPr>
              <a:t>0</a:t>
            </a:r>
            <a:r>
              <a:rPr lang="en-US" sz="2600" dirty="0">
                <a:solidFill>
                  <a:srgbClr val="0000FF"/>
                </a:solidFill>
              </a:rPr>
              <a:t>W</a:t>
            </a:r>
            <a:r>
              <a:rPr lang="en-US" sz="2600" baseline="30000" dirty="0">
                <a:solidFill>
                  <a:srgbClr val="0000FF"/>
                </a:solidFill>
              </a:rPr>
              <a:t>-</a:t>
            </a:r>
            <a:endParaRPr lang="el-GR" sz="2600" dirty="0">
              <a:solidFill>
                <a:srgbClr val="0000FF"/>
              </a:solidFill>
            </a:endParaRPr>
          </a:p>
        </p:txBody>
      </p:sp>
      <p:sp>
        <p:nvSpPr>
          <p:cNvPr id="28" name="TextBox 27"/>
          <p:cNvSpPr txBox="1"/>
          <p:nvPr/>
        </p:nvSpPr>
        <p:spPr>
          <a:xfrm>
            <a:off x="7061716" y="1536060"/>
            <a:ext cx="581109" cy="461665"/>
          </a:xfrm>
          <a:prstGeom prst="rect">
            <a:avLst/>
          </a:prstGeom>
          <a:noFill/>
        </p:spPr>
        <p:txBody>
          <a:bodyPr wrap="none" rtlCol="0">
            <a:spAutoFit/>
          </a:bodyPr>
          <a:lstStyle/>
          <a:p>
            <a:r>
              <a:rPr lang="el-GR" sz="2400" dirty="0">
                <a:solidFill>
                  <a:srgbClr val="0000FF"/>
                </a:solidFill>
              </a:rPr>
              <a:t>και</a:t>
            </a:r>
            <a:endParaRPr lang="en-US" sz="2400" dirty="0">
              <a:solidFill>
                <a:srgbClr val="0000FF"/>
              </a:solidFill>
            </a:endParaRPr>
          </a:p>
        </p:txBody>
      </p:sp>
      <p:sp>
        <p:nvSpPr>
          <p:cNvPr id="29" name="TextBox 28"/>
          <p:cNvSpPr txBox="1"/>
          <p:nvPr/>
        </p:nvSpPr>
        <p:spPr>
          <a:xfrm>
            <a:off x="5845876" y="5626402"/>
            <a:ext cx="3262432" cy="892552"/>
          </a:xfrm>
          <a:prstGeom prst="rect">
            <a:avLst/>
          </a:prstGeom>
          <a:noFill/>
        </p:spPr>
        <p:txBody>
          <a:bodyPr wrap="none" rtlCol="0">
            <a:spAutoFit/>
          </a:bodyPr>
          <a:lstStyle/>
          <a:p>
            <a:r>
              <a:rPr lang="el-GR" sz="2600" dirty="0">
                <a:solidFill>
                  <a:srgbClr val="0000FF"/>
                </a:solidFill>
              </a:rPr>
              <a:t>Κατηγοροποιείται ως</a:t>
            </a:r>
            <a:br>
              <a:rPr lang="el-GR" sz="2600" dirty="0">
                <a:solidFill>
                  <a:srgbClr val="0000FF"/>
                </a:solidFill>
              </a:rPr>
            </a:br>
            <a:r>
              <a:rPr lang="el-GR" sz="2600" dirty="0">
                <a:solidFill>
                  <a:srgbClr val="0000FF"/>
                </a:solidFill>
              </a:rPr>
              <a:t>            ΖΟΟ</a:t>
            </a:r>
          </a:p>
        </p:txBody>
      </p:sp>
      <p:grpSp>
        <p:nvGrpSpPr>
          <p:cNvPr id="32" name="Group 31">
            <a:extLst>
              <a:ext uri="{FF2B5EF4-FFF2-40B4-BE49-F238E27FC236}">
                <a16:creationId xmlns:a16="http://schemas.microsoft.com/office/drawing/2014/main" id="{4C7ED96C-F449-9448-B2F0-738E93C31248}"/>
              </a:ext>
            </a:extLst>
          </p:cNvPr>
          <p:cNvGrpSpPr/>
          <p:nvPr/>
        </p:nvGrpSpPr>
        <p:grpSpPr>
          <a:xfrm>
            <a:off x="312474" y="3042878"/>
            <a:ext cx="2379360" cy="1041227"/>
            <a:chOff x="2842180" y="5146467"/>
            <a:chExt cx="2379360" cy="1041227"/>
          </a:xfrm>
        </p:grpSpPr>
        <p:cxnSp>
          <p:nvCxnSpPr>
            <p:cNvPr id="33" name="Straight Arrow Connector 32">
              <a:extLst>
                <a:ext uri="{FF2B5EF4-FFF2-40B4-BE49-F238E27FC236}">
                  <a16:creationId xmlns:a16="http://schemas.microsoft.com/office/drawing/2014/main" id="{02890B9C-8456-0348-A0B1-D84B0FE45838}"/>
                </a:ext>
              </a:extLst>
            </p:cNvPr>
            <p:cNvCxnSpPr>
              <a:cxnSpLocks/>
            </p:cNvCxnSpPr>
            <p:nvPr/>
          </p:nvCxnSpPr>
          <p:spPr>
            <a:xfrm>
              <a:off x="4061267" y="5832874"/>
              <a:ext cx="1160273" cy="354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EF725A4-ECD1-3147-9510-C15EB002FD86}"/>
                </a:ext>
              </a:extLst>
            </p:cNvPr>
            <p:cNvSpPr txBox="1"/>
            <p:nvPr/>
          </p:nvSpPr>
          <p:spPr>
            <a:xfrm>
              <a:off x="2842180" y="5146467"/>
              <a:ext cx="1713033"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ηλεκτρόνιο (</a:t>
              </a:r>
              <a:r>
                <a:rPr lang="en-US" dirty="0">
                  <a:solidFill>
                    <a:schemeClr val="bg1"/>
                  </a:solidFill>
                </a:rPr>
                <a:t>e</a:t>
              </a:r>
              <a:r>
                <a:rPr lang="el-GR" baseline="30000" dirty="0">
                  <a:solidFill>
                    <a:schemeClr val="bg1"/>
                  </a:solidFill>
                </a:rPr>
                <a:t>-</a:t>
              </a:r>
              <a:r>
                <a:rPr lang="en-US" dirty="0">
                  <a:solidFill>
                    <a:schemeClr val="bg1"/>
                  </a:solidFill>
                </a:rPr>
                <a:t>)</a:t>
              </a:r>
            </a:p>
          </p:txBody>
        </p:sp>
      </p:grpSp>
    </p:spTree>
    <p:extLst>
      <p:ext uri="{BB962C8B-B14F-4D97-AF65-F5344CB8AC3E}">
        <p14:creationId xmlns:p14="http://schemas.microsoft.com/office/powerpoint/2010/main" val="357045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3" grpId="0"/>
      <p:bldP spid="24" grpId="0"/>
      <p:bldP spid="25" grpId="0"/>
      <p:bldP spid="26" grpId="0"/>
      <p:bldP spid="28" grpId="0"/>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792162"/>
          </a:xfrm>
        </p:spPr>
        <p:txBody>
          <a:bodyPr/>
          <a:lstStyle/>
          <a:p>
            <a:pPr>
              <a:defRPr/>
            </a:pPr>
            <a:r>
              <a:rPr lang="en-US" dirty="0"/>
              <a:t>CIMA - </a:t>
            </a:r>
            <a:r>
              <a:rPr lang="el-GR" dirty="0"/>
              <a:t>Το  φύλλο εργασίας</a:t>
            </a:r>
            <a:endParaRPr lang="en-US" dirty="0"/>
          </a:p>
        </p:txBody>
      </p:sp>
      <p:pic>
        <p:nvPicPr>
          <p:cNvPr id="3" name="Picture 2">
            <a:extLst>
              <a:ext uri="{FF2B5EF4-FFF2-40B4-BE49-F238E27FC236}">
                <a16:creationId xmlns:a16="http://schemas.microsoft.com/office/drawing/2014/main" id="{1E30CCAB-717B-5445-978B-C76D85D56457}"/>
              </a:ext>
            </a:extLst>
          </p:cNvPr>
          <p:cNvPicPr>
            <a:picLocks noChangeAspect="1"/>
          </p:cNvPicPr>
          <p:nvPr/>
        </p:nvPicPr>
        <p:blipFill>
          <a:blip r:embed="rId2"/>
          <a:stretch>
            <a:fillRect/>
          </a:stretch>
        </p:blipFill>
        <p:spPr>
          <a:xfrm>
            <a:off x="0" y="1601755"/>
            <a:ext cx="9144000" cy="3407911"/>
          </a:xfrm>
          <a:prstGeom prst="rect">
            <a:avLst/>
          </a:prstGeom>
        </p:spPr>
      </p:pic>
      <p:sp>
        <p:nvSpPr>
          <p:cNvPr id="6" name="Oval 5">
            <a:extLst>
              <a:ext uri="{FF2B5EF4-FFF2-40B4-BE49-F238E27FC236}">
                <a16:creationId xmlns:a16="http://schemas.microsoft.com/office/drawing/2014/main" id="{67C63E52-18BB-FC44-95A4-559A9AB2A739}"/>
              </a:ext>
            </a:extLst>
          </p:cNvPr>
          <p:cNvSpPr/>
          <p:nvPr/>
        </p:nvSpPr>
        <p:spPr>
          <a:xfrm>
            <a:off x="4633645" y="3741959"/>
            <a:ext cx="626724" cy="314168"/>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1199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98024"/>
            <a:ext cx="5943600" cy="5881254"/>
          </a:xfrm>
          <a:prstGeom prst="rect">
            <a:avLst/>
          </a:prstGeom>
        </p:spPr>
      </p:pic>
      <p:sp>
        <p:nvSpPr>
          <p:cNvPr id="5" name="Title 3"/>
          <p:cNvSpPr txBox="1">
            <a:spLocks/>
          </p:cNvSpPr>
          <p:nvPr/>
        </p:nvSpPr>
        <p:spPr bwMode="auto">
          <a:xfrm>
            <a:off x="0" y="-3559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14" name="Group 13"/>
          <p:cNvGrpSpPr/>
          <p:nvPr/>
        </p:nvGrpSpPr>
        <p:grpSpPr>
          <a:xfrm>
            <a:off x="1524001" y="1752600"/>
            <a:ext cx="3555201" cy="3200399"/>
            <a:chOff x="1524001" y="1752600"/>
            <a:chExt cx="3555201" cy="3200399"/>
          </a:xfrm>
        </p:grpSpPr>
        <p:cxnSp>
          <p:nvCxnSpPr>
            <p:cNvPr id="7" name="Straight Arrow Connector 6"/>
            <p:cNvCxnSpPr/>
            <p:nvPr/>
          </p:nvCxnSpPr>
          <p:spPr>
            <a:xfrm>
              <a:off x="3276600" y="2362200"/>
              <a:ext cx="914400" cy="25907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752600"/>
              <a:ext cx="3326602" cy="646331"/>
            </a:xfrm>
            <a:prstGeom prst="rect">
              <a:avLst/>
            </a:prstGeom>
            <a:noFill/>
          </p:spPr>
          <p:txBody>
            <a:bodyPr wrap="none" rtlCol="0">
              <a:spAutoFit/>
            </a:bodyPr>
            <a:lstStyle/>
            <a:p>
              <a:r>
                <a:rPr lang="el-GR" dirty="0">
                  <a:solidFill>
                    <a:schemeClr val="bg1"/>
                  </a:solidFill>
                </a:rPr>
                <a:t>Εναπόθεση ενέργειας στο </a:t>
              </a:r>
              <a:br>
                <a:rPr lang="el-GR" dirty="0">
                  <a:solidFill>
                    <a:schemeClr val="bg1"/>
                  </a:solidFill>
                </a:rPr>
              </a:br>
              <a:r>
                <a:rPr lang="el-GR" dirty="0">
                  <a:solidFill>
                    <a:schemeClr val="bg1"/>
                  </a:solidFill>
                </a:rPr>
                <a:t>ηλεκτρομαγνητικό καλορίμετρο</a:t>
              </a:r>
              <a:endParaRPr lang="en-US" dirty="0">
                <a:solidFill>
                  <a:schemeClr val="bg1"/>
                </a:solidFill>
              </a:endParaRPr>
            </a:p>
          </p:txBody>
        </p:sp>
        <p:cxnSp>
          <p:nvCxnSpPr>
            <p:cNvPr id="9" name="Straight Arrow Connector 8"/>
            <p:cNvCxnSpPr/>
            <p:nvPr/>
          </p:nvCxnSpPr>
          <p:spPr>
            <a:xfrm flipH="1">
              <a:off x="1524001" y="2362200"/>
              <a:ext cx="1600199"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1219200" y="3733800"/>
            <a:ext cx="2461519" cy="1817132"/>
            <a:chOff x="1371601" y="2590800"/>
            <a:chExt cx="2461519" cy="1817132"/>
          </a:xfrm>
        </p:grpSpPr>
        <p:cxnSp>
          <p:nvCxnSpPr>
            <p:cNvPr id="17" name="Straight Arrow Connector 16"/>
            <p:cNvCxnSpPr/>
            <p:nvPr/>
          </p:nvCxnSpPr>
          <p:spPr>
            <a:xfrm flipV="1">
              <a:off x="2743201" y="3200400"/>
              <a:ext cx="685800" cy="838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371601" y="4038600"/>
              <a:ext cx="2461519" cy="369332"/>
            </a:xfrm>
            <a:prstGeom prst="rect">
              <a:avLst/>
            </a:prstGeom>
            <a:noFill/>
          </p:spPr>
          <p:txBody>
            <a:bodyPr wrap="none" rtlCol="0">
              <a:spAutoFit/>
            </a:bodyPr>
            <a:lstStyle/>
            <a:p>
              <a:r>
                <a:rPr lang="el-GR" dirty="0">
                  <a:solidFill>
                    <a:schemeClr val="bg1"/>
                  </a:solidFill>
                </a:rPr>
                <a:t>Δεν υπάρχουν τροχιές</a:t>
              </a:r>
              <a:endParaRPr lang="en-US" dirty="0">
                <a:solidFill>
                  <a:schemeClr val="bg1"/>
                </a:solidFill>
              </a:endParaRPr>
            </a:p>
          </p:txBody>
        </p:sp>
        <p:cxnSp>
          <p:nvCxnSpPr>
            <p:cNvPr id="19" name="Straight Arrow Connector 18"/>
            <p:cNvCxnSpPr/>
            <p:nvPr/>
          </p:nvCxnSpPr>
          <p:spPr>
            <a:xfrm flipH="1" flipV="1">
              <a:off x="2590801" y="2590800"/>
              <a:ext cx="76200" cy="144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762000" y="30480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sp>
        <p:nvSpPr>
          <p:cNvPr id="28" name="TextBox 27"/>
          <p:cNvSpPr txBox="1"/>
          <p:nvPr/>
        </p:nvSpPr>
        <p:spPr>
          <a:xfrm>
            <a:off x="4267200" y="48768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graphicFrame>
        <p:nvGraphicFramePr>
          <p:cNvPr id="29" name="Object 28"/>
          <p:cNvGraphicFramePr>
            <a:graphicFrameLocks noChangeAspect="1"/>
          </p:cNvGraphicFramePr>
          <p:nvPr/>
        </p:nvGraphicFramePr>
        <p:xfrm>
          <a:off x="6858000" y="2097087"/>
          <a:ext cx="1408112" cy="569913"/>
        </p:xfrm>
        <a:graphic>
          <a:graphicData uri="http://schemas.openxmlformats.org/presentationml/2006/ole">
            <mc:AlternateContent xmlns:mc="http://schemas.openxmlformats.org/markup-compatibility/2006">
              <mc:Choice xmlns:v="urn:schemas-microsoft-com:vml" Requires="v">
                <p:oleObj name="Equation" r:id="rId3" imgW="596900" imgH="241300" progId="Equation.DSMT4">
                  <p:embed/>
                </p:oleObj>
              </mc:Choice>
              <mc:Fallback>
                <p:oleObj name="Equation" r:id="rId3" imgW="596900" imgH="241300" progId="Equation.DSMT4">
                  <p:embed/>
                  <p:pic>
                    <p:nvPicPr>
                      <p:cNvPr id="29" name="Object 28"/>
                      <p:cNvPicPr/>
                      <p:nvPr/>
                    </p:nvPicPr>
                    <p:blipFill>
                      <a:blip r:embed="rId4"/>
                      <a:stretch>
                        <a:fillRect/>
                      </a:stretch>
                    </p:blipFill>
                    <p:spPr>
                      <a:xfrm>
                        <a:off x="6858000" y="2097087"/>
                        <a:ext cx="1408112" cy="569913"/>
                      </a:xfrm>
                      <a:prstGeom prst="rect">
                        <a:avLst/>
                      </a:prstGeom>
                    </p:spPr>
                  </p:pic>
                </p:oleObj>
              </mc:Fallback>
            </mc:AlternateContent>
          </a:graphicData>
        </a:graphic>
      </p:graphicFrame>
      <p:sp>
        <p:nvSpPr>
          <p:cNvPr id="30" name="TextBox 29"/>
          <p:cNvSpPr txBox="1"/>
          <p:nvPr/>
        </p:nvSpPr>
        <p:spPr>
          <a:xfrm>
            <a:off x="6123684" y="1066800"/>
            <a:ext cx="2993127" cy="892552"/>
          </a:xfrm>
          <a:prstGeom prst="rect">
            <a:avLst/>
          </a:prstGeom>
          <a:noFill/>
        </p:spPr>
        <p:txBody>
          <a:bodyPr wrap="none" rtlCol="0">
            <a:spAutoFit/>
          </a:bodyPr>
          <a:lstStyle/>
          <a:p>
            <a:pPr algn="ctr"/>
            <a:r>
              <a:rPr lang="el-GR" sz="2600" dirty="0"/>
              <a:t>Υποψήφιο γεγονός </a:t>
            </a:r>
            <a:br>
              <a:rPr lang="en-US" sz="2600" dirty="0"/>
            </a:br>
            <a:r>
              <a:rPr lang="en-US" sz="2600" dirty="0"/>
              <a:t>Higgs</a:t>
            </a:r>
          </a:p>
        </p:txBody>
      </p:sp>
    </p:spTree>
    <p:extLst>
      <p:ext uri="{BB962C8B-B14F-4D97-AF65-F5344CB8AC3E}">
        <p14:creationId xmlns:p14="http://schemas.microsoft.com/office/powerpoint/2010/main" val="30206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057400"/>
            <a:ext cx="9144000" cy="2735317"/>
          </a:xfrm>
          <a:prstGeom prst="rect">
            <a:avLst/>
          </a:prstGeom>
        </p:spPr>
      </p:pic>
      <p:sp>
        <p:nvSpPr>
          <p:cNvPr id="7" name="Title 1"/>
          <p:cNvSpPr txBox="1">
            <a:spLocks/>
          </p:cNvSpPr>
          <p:nvPr/>
        </p:nvSpPr>
        <p:spPr>
          <a:xfrm>
            <a:off x="457200" y="274638"/>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a:t>CIMA - </a:t>
            </a:r>
            <a:r>
              <a:rPr lang="el-GR"/>
              <a:t>Το  φύλλο εργασίας</a:t>
            </a:r>
            <a:endParaRPr lang="en-US" dirty="0"/>
          </a:p>
        </p:txBody>
      </p:sp>
    </p:spTree>
    <p:extLst>
      <p:ext uri="{BB962C8B-B14F-4D97-AF65-F5344CB8AC3E}">
        <p14:creationId xmlns:p14="http://schemas.microsoft.com/office/powerpoint/2010/main" val="33266767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6" y="64683"/>
            <a:ext cx="9147043" cy="1062037"/>
          </a:xfrm>
        </p:spPr>
        <p:txBody>
          <a:bodyPr>
            <a:noAutofit/>
          </a:bodyPr>
          <a:lstStyle/>
          <a:p>
            <a:pPr algn="l">
              <a:defRPr/>
            </a:pPr>
            <a:r>
              <a:rPr lang="el-GR" sz="3200" dirty="0"/>
              <a:t>Σχεδιάζοντας έναν ανιχνευτή</a:t>
            </a:r>
            <a:r>
              <a:rPr lang="en-US" sz="3200" dirty="0"/>
              <a:t>: </a:t>
            </a:r>
            <a:r>
              <a:rPr lang="el-GR" sz="3200" dirty="0"/>
              <a:t>Τι θέλουμε να βρούμε</a:t>
            </a:r>
            <a:r>
              <a:rPr lang="en-US" sz="3200" dirty="0"/>
              <a:t>?</a:t>
            </a:r>
          </a:p>
        </p:txBody>
      </p:sp>
      <p:sp>
        <p:nvSpPr>
          <p:cNvPr id="5" name="Content Placeholder 4"/>
          <p:cNvSpPr>
            <a:spLocks noGrp="1"/>
          </p:cNvSpPr>
          <p:nvPr>
            <p:ph sz="half" idx="1"/>
          </p:nvPr>
        </p:nvSpPr>
        <p:spPr>
          <a:xfrm>
            <a:off x="609600" y="2057400"/>
            <a:ext cx="3138488" cy="3581400"/>
          </a:xfrm>
        </p:spPr>
        <p:txBody>
          <a:bodyPr/>
          <a:lstStyle/>
          <a:p>
            <a:pPr>
              <a:defRPr/>
            </a:pPr>
            <a:r>
              <a:rPr lang="en-US" sz="2400" dirty="0"/>
              <a:t>W</a:t>
            </a:r>
            <a:r>
              <a:rPr lang="en-US" sz="2400" baseline="30000" dirty="0">
                <a:latin typeface="Symbol" charset="2"/>
                <a:cs typeface="Symbol" charset="2"/>
              </a:rPr>
              <a:t>+</a:t>
            </a:r>
            <a:r>
              <a:rPr lang="en-US" sz="2400" dirty="0"/>
              <a:t> </a:t>
            </a:r>
            <a:r>
              <a:rPr lang="en-US" sz="2400" dirty="0">
                <a:sym typeface="Wingdings"/>
              </a:rPr>
              <a:t>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t>W</a:t>
            </a:r>
            <a:r>
              <a:rPr lang="en-US" sz="2400" baseline="30000" dirty="0">
                <a:latin typeface="Symbol" charset="2"/>
                <a:cs typeface="Symbol" charset="2"/>
              </a:rPr>
              <a:t>+</a:t>
            </a:r>
            <a:r>
              <a:rPr lang="en-US" sz="2400" dirty="0">
                <a:sym typeface="Wingdings"/>
              </a:rPr>
              <a:t>  e</a:t>
            </a:r>
            <a:r>
              <a:rPr lang="en-US" sz="2400" baseline="30000" dirty="0">
                <a:latin typeface="Symbol" charset="2"/>
                <a:cs typeface="Symbol" charset="2"/>
                <a:sym typeface="Wingdings"/>
              </a:rPr>
              <a:t>+ </a:t>
            </a:r>
            <a:r>
              <a:rPr lang="en-US" sz="2400" dirty="0">
                <a:latin typeface="Symbol" charset="2"/>
                <a:cs typeface="Symbol" charset="2"/>
                <a:sym typeface="Wingdings"/>
              </a:rPr>
              <a:t>+</a:t>
            </a:r>
            <a:r>
              <a:rPr lang="en-US" sz="2400" baseline="300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n-US" sz="2400" dirty="0">
                <a:cs typeface="Symbol" charset="2"/>
                <a:sym typeface="Wingdings"/>
              </a:rPr>
              <a:t>e</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p>
          <a:p>
            <a:pPr>
              <a:defRPr/>
            </a:pPr>
            <a:r>
              <a:rPr lang="en-US" sz="2400" dirty="0">
                <a:sym typeface="Wingdings" charset="0"/>
              </a:rPr>
              <a:t>Z</a:t>
            </a:r>
            <a:r>
              <a:rPr lang="en-US" sz="2400" baseline="30000" dirty="0">
                <a:latin typeface="Symbol" charset="0"/>
                <a:cs typeface="Symbol" charset="0"/>
                <a:sym typeface="Wingdings" charset="0"/>
              </a:rPr>
              <a:t>0</a:t>
            </a:r>
            <a:r>
              <a:rPr lang="en-US" sz="2400" dirty="0">
                <a:sym typeface="Wingdings" charset="0"/>
              </a:rPr>
              <a:t>   e</a:t>
            </a:r>
            <a:r>
              <a:rPr lang="en-US" sz="2400" baseline="30000" dirty="0">
                <a:sym typeface="Wingdings" charset="0"/>
              </a:rPr>
              <a:t>+ </a:t>
            </a:r>
            <a:r>
              <a:rPr lang="en-US" sz="2400" dirty="0">
                <a:latin typeface="Symbol" charset="0"/>
                <a:cs typeface="Symbol" charset="0"/>
                <a:sym typeface="Wingdings" charset="0"/>
              </a:rPr>
              <a:t>+</a:t>
            </a:r>
            <a:r>
              <a:rPr lang="en-US" sz="2400" baseline="30000" dirty="0">
                <a:sym typeface="Wingdings" charset="0"/>
              </a:rPr>
              <a:t> </a:t>
            </a:r>
            <a:r>
              <a:rPr lang="en-US" sz="2400" dirty="0">
                <a:sym typeface="Wingdings" charset="0"/>
              </a:rPr>
              <a:t>e</a:t>
            </a:r>
            <a:r>
              <a:rPr lang="en-US" sz="2400" baseline="30000" dirty="0">
                <a:sym typeface="Wingdings" charset="0"/>
              </a:rPr>
              <a:t>-</a:t>
            </a:r>
          </a:p>
          <a:p>
            <a:pPr>
              <a:defRPr/>
            </a:pPr>
            <a:r>
              <a:rPr lang="en-US" sz="2400" dirty="0">
                <a:sym typeface="Wingdings" charset="0"/>
              </a:rPr>
              <a:t>Z</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μ</a:t>
            </a:r>
            <a:r>
              <a:rPr lang="en-US" sz="2400" baseline="30000" dirty="0">
                <a:latin typeface="Symbol" charset="0"/>
                <a:cs typeface="Symbol" charset="0"/>
                <a:sym typeface="Wingdings" charset="0"/>
              </a:rPr>
              <a:t>+ </a:t>
            </a:r>
            <a:r>
              <a:rPr lang="en-US" sz="2400" dirty="0">
                <a:latin typeface="Symbol" charset="0"/>
                <a:cs typeface="Symbol" charset="0"/>
                <a:sym typeface="Wingdings" charset="0"/>
              </a:rPr>
              <a:t>+</a:t>
            </a:r>
            <a:r>
              <a:rPr lang="en-US" sz="2400" baseline="30000" dirty="0">
                <a:latin typeface="Symbol" charset="0"/>
                <a:cs typeface="Symbol" charset="0"/>
                <a:sym typeface="Wingdings" charset="0"/>
              </a:rPr>
              <a:t> </a:t>
            </a:r>
            <a:r>
              <a:rPr lang="el-GR" sz="2400" dirty="0">
                <a:latin typeface="Symbol" charset="0"/>
                <a:cs typeface="Symbol" charset="0"/>
                <a:sym typeface="Wingdings" charset="0"/>
              </a:rPr>
              <a:t>μ</a:t>
            </a:r>
            <a:r>
              <a:rPr lang="en-US" sz="2400" baseline="30000" dirty="0">
                <a:sym typeface="Wingdings" charset="0"/>
              </a:rPr>
              <a:t>-</a:t>
            </a:r>
          </a:p>
          <a:p>
            <a:pPr>
              <a:defRPr/>
            </a:pPr>
            <a:r>
              <a:rPr lang="en-US" sz="2400" dirty="0">
                <a:sym typeface="Wingdings" charset="0"/>
              </a:rPr>
              <a:t>H</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γ</a:t>
            </a:r>
            <a:r>
              <a:rPr lang="en-US" sz="2400" dirty="0">
                <a:latin typeface="Symbol" charset="0"/>
                <a:cs typeface="Symbol" charset="0"/>
                <a:sym typeface="Wingdings" charset="0"/>
              </a:rPr>
              <a:t> + </a:t>
            </a:r>
            <a:r>
              <a:rPr lang="el-GR" sz="2400" dirty="0">
                <a:latin typeface="Symbol" charset="0"/>
                <a:cs typeface="Symbol" charset="0"/>
                <a:sym typeface="Wingdings" charset="0"/>
              </a:rPr>
              <a:t>γ</a:t>
            </a:r>
            <a:endParaRPr lang="en-US" sz="2400" dirty="0">
              <a:latin typeface="Symbol" charset="0"/>
              <a:cs typeface="Symbol" charset="0"/>
              <a:sym typeface="Wingdings" charset="0"/>
            </a:endParaRPr>
          </a:p>
          <a:p>
            <a:pPr>
              <a:defRPr/>
            </a:pPr>
            <a:r>
              <a:rPr lang="en-US" sz="2400" dirty="0">
                <a:sym typeface="Wingdings" charset="0"/>
              </a:rPr>
              <a:t>W</a:t>
            </a:r>
            <a:r>
              <a:rPr lang="en-US" sz="2400" baseline="30000" dirty="0">
                <a:latin typeface="Symbol" charset="0"/>
                <a:cs typeface="Symbol" charset="0"/>
                <a:sym typeface="Wingdings" charset="0"/>
              </a:rPr>
              <a:t>±</a:t>
            </a:r>
            <a:r>
              <a:rPr lang="en-US" sz="2400" dirty="0">
                <a:sym typeface="Wingdings" charset="0"/>
              </a:rPr>
              <a:t>  hadrons</a:t>
            </a:r>
          </a:p>
          <a:p>
            <a:pPr>
              <a:defRPr/>
            </a:pPr>
            <a:endParaRPr lang="en-US" sz="2400" dirty="0">
              <a:latin typeface="Symbol" charset="0"/>
              <a:cs typeface="Symbol" charset="0"/>
            </a:endParaRPr>
          </a:p>
          <a:p>
            <a:pPr>
              <a:defRPr/>
            </a:pPr>
            <a:endParaRPr lang="en-US" sz="2400" baseline="30000" dirty="0">
              <a:sym typeface="Wingdings" charset="0"/>
            </a:endParaRPr>
          </a:p>
          <a:p>
            <a:pPr>
              <a:defRPr/>
            </a:pPr>
            <a:endParaRPr lang="en-US" sz="2400" baseline="30000" dirty="0">
              <a:sym typeface="Wingdings" charset="0"/>
            </a:endParaRPr>
          </a:p>
          <a:p>
            <a:pPr>
              <a:defRPr/>
            </a:pPr>
            <a:endParaRPr lang="en-US" sz="2400" dirty="0">
              <a:latin typeface="Symbol" charset="2"/>
              <a:cs typeface="Symbol" charset="2"/>
              <a:sym typeface="Wingdings"/>
            </a:endParaRPr>
          </a:p>
        </p:txBody>
      </p:sp>
      <p:sp>
        <p:nvSpPr>
          <p:cNvPr id="6" name="Content Placeholder 5"/>
          <p:cNvSpPr>
            <a:spLocks noGrp="1"/>
          </p:cNvSpPr>
          <p:nvPr>
            <p:ph sz="half" idx="2"/>
          </p:nvPr>
        </p:nvSpPr>
        <p:spPr>
          <a:xfrm>
            <a:off x="396875" y="5773738"/>
            <a:ext cx="8493125" cy="931862"/>
          </a:xfrm>
        </p:spPr>
        <p:txBody>
          <a:bodyPr/>
          <a:lstStyle/>
          <a:p>
            <a:pPr>
              <a:defRPr/>
            </a:pPr>
            <a:r>
              <a:rPr lang="el-GR" sz="2400" dirty="0"/>
              <a:t>Ένα σωματίδιο </a:t>
            </a:r>
            <a:r>
              <a:rPr lang="en-US" sz="2400" dirty="0"/>
              <a:t>“</a:t>
            </a:r>
            <a:r>
              <a:rPr lang="en-US" sz="2400" i="1" dirty="0" err="1"/>
              <a:t>i</a:t>
            </a:r>
            <a:r>
              <a:rPr lang="en-US" sz="2400" dirty="0"/>
              <a:t>” </a:t>
            </a:r>
            <a:r>
              <a:rPr lang="el-GR" sz="2400" dirty="0"/>
              <a:t>θα φύγει από το σημείο σκέδασης με ορμή </a:t>
            </a:r>
            <a:r>
              <a:rPr lang="en-US" sz="2400" i="1" dirty="0"/>
              <a:t>p</a:t>
            </a:r>
            <a:r>
              <a:rPr lang="en-US" sz="2400" i="1" baseline="-25000" dirty="0"/>
              <a:t>i</a:t>
            </a:r>
            <a:r>
              <a:rPr lang="en-US" sz="2400" dirty="0"/>
              <a:t> </a:t>
            </a:r>
            <a:r>
              <a:rPr lang="el-GR" sz="2400" dirty="0"/>
              <a:t>και ενέργεια </a:t>
            </a:r>
            <a:r>
              <a:rPr lang="en-US" sz="2400" i="1" dirty="0" err="1"/>
              <a:t>E</a:t>
            </a:r>
            <a:r>
              <a:rPr lang="en-US" sz="2400" i="1" baseline="-25000" dirty="0" err="1"/>
              <a:t>i</a:t>
            </a:r>
            <a:endParaRPr lang="en-US" sz="2400" i="1" baseline="-25000" dirty="0"/>
          </a:p>
        </p:txBody>
      </p:sp>
      <p:sp>
        <p:nvSpPr>
          <p:cNvPr id="131076" name="TextBox 7"/>
          <p:cNvSpPr txBox="1">
            <a:spLocks noChangeArrowheads="1"/>
          </p:cNvSpPr>
          <p:nvPr/>
        </p:nvSpPr>
        <p:spPr bwMode="auto">
          <a:xfrm>
            <a:off x="4191000" y="3200400"/>
            <a:ext cx="30099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Hadrons could be:</a:t>
            </a:r>
            <a:br>
              <a:rPr lang="en-US"/>
            </a:br>
            <a:r>
              <a:rPr lang="en-US"/>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Λ</a:t>
            </a:r>
            <a:r>
              <a:rPr lang="en-US"/>
              <a:t>..</a:t>
            </a:r>
          </a:p>
        </p:txBody>
      </p:sp>
      <p:sp>
        <p:nvSpPr>
          <p:cNvPr id="131077" name="Rectangle 1"/>
          <p:cNvSpPr>
            <a:spLocks noChangeArrowheads="1"/>
          </p:cNvSpPr>
          <p:nvPr/>
        </p:nvSpPr>
        <p:spPr bwMode="auto">
          <a:xfrm>
            <a:off x="223395" y="1045320"/>
            <a:ext cx="86868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l-GR" sz="2400" dirty="0"/>
              <a:t>Τα σταθερά σωματίδια τα οποία απόμειναν από την διάσπαση κάποιων σωματιδίων</a:t>
            </a:r>
            <a:r>
              <a:rPr lang="en-US" sz="2400" dirty="0"/>
              <a:t>, </a:t>
            </a:r>
            <a:r>
              <a:rPr lang="el-GR" sz="2400" dirty="0"/>
              <a:t>όπως του</a:t>
            </a:r>
            <a:r>
              <a:rPr lang="en-US" sz="2400" dirty="0"/>
              <a:t> W</a:t>
            </a:r>
            <a:r>
              <a:rPr lang="en-US" sz="2400" baseline="30000" dirty="0"/>
              <a:t>+</a:t>
            </a:r>
            <a:r>
              <a:rPr lang="en-US" sz="2400" dirty="0"/>
              <a:t>, W</a:t>
            </a:r>
            <a:r>
              <a:rPr lang="en-US" sz="2400" baseline="30000" dirty="0"/>
              <a:t>-</a:t>
            </a:r>
            <a:r>
              <a:rPr lang="en-US" sz="2400" dirty="0"/>
              <a:t>, Z</a:t>
            </a:r>
            <a:r>
              <a:rPr lang="en-US" sz="2400" baseline="30000" dirty="0"/>
              <a:t>0</a:t>
            </a:r>
            <a:r>
              <a:rPr lang="en-US" sz="2400" dirty="0"/>
              <a:t> (</a:t>
            </a:r>
            <a:r>
              <a:rPr lang="el-GR" sz="2400" dirty="0"/>
              <a:t>και</a:t>
            </a:r>
            <a:r>
              <a:rPr lang="en-US" sz="2400" dirty="0"/>
              <a:t> H</a:t>
            </a:r>
            <a:r>
              <a:rPr lang="en-US" sz="2400" baseline="30000" dirty="0"/>
              <a:t>0</a:t>
            </a:r>
            <a:r>
              <a:rPr lang="en-US" sz="2400" dirty="0"/>
              <a:t>)</a:t>
            </a:r>
          </a:p>
        </p:txBody>
      </p:sp>
    </p:spTree>
    <p:extLst>
      <p:ext uri="{BB962C8B-B14F-4D97-AF65-F5344CB8AC3E}">
        <p14:creationId xmlns:p14="http://schemas.microsoft.com/office/powerpoint/2010/main" val="359272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a:hlinkClick r:id="rId4"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a:hlinkClick r:id="rId6"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a:hlinkClick r:id="rId7"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2"/>
          <p:cNvSpPr txBox="1">
            <a:spLocks noChangeArrowheads="1"/>
          </p:cNvSpPr>
          <p:nvPr/>
        </p:nvSpPr>
        <p:spPr>
          <a:xfrm>
            <a:off x="174625" y="-69850"/>
            <a:ext cx="8588375"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defRPr/>
            </a:pPr>
            <a:r>
              <a:rPr lang="en-US" dirty="0">
                <a:latin typeface="Arial" charset="0"/>
                <a:ea typeface="ＭＳ Ｐゴシック" charset="0"/>
                <a:cs typeface="ＭＳ Ｐゴシック" charset="0"/>
              </a:rPr>
              <a:t>A slice through the CMS detector</a:t>
            </a:r>
            <a:endParaRPr lang="en-US" b="1"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7705871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579856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l-GR" sz="3200" dirty="0"/>
              <a:t>Τα εργαλεία που θα χρησιμοποιήσουμε</a:t>
            </a:r>
            <a:endParaRPr lang="en-US" sz="3200" dirty="0"/>
          </a:p>
        </p:txBody>
      </p:sp>
      <p:sp>
        <p:nvSpPr>
          <p:cNvPr id="5" name="TextBox 4"/>
          <p:cNvSpPr txBox="1">
            <a:spLocks noChangeArrowheads="1"/>
          </p:cNvSpPr>
          <p:nvPr/>
        </p:nvSpPr>
        <p:spPr bwMode="auto">
          <a:xfrm>
            <a:off x="457200" y="3759200"/>
            <a:ext cx="7837753"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solidFill>
                  <a:srgbClr val="000090"/>
                </a:solidFill>
              </a:rPr>
              <a:t>CIMA:</a:t>
            </a:r>
            <a:r>
              <a:rPr lang="en-US" sz="2800" dirty="0"/>
              <a:t>   </a:t>
            </a:r>
            <a:r>
              <a:rPr lang="el-GR" sz="2800" dirty="0"/>
              <a:t>φύλλο εργασίας </a:t>
            </a:r>
            <a:r>
              <a:rPr lang="en-US" sz="2800" dirty="0"/>
              <a:t>excel</a:t>
            </a:r>
            <a:r>
              <a:rPr lang="el-GR" sz="2800" dirty="0"/>
              <a:t> ειδικά για το </a:t>
            </a:r>
            <a:r>
              <a:rPr lang="en-US" sz="2800" dirty="0"/>
              <a:t>CMS  </a:t>
            </a:r>
          </a:p>
        </p:txBody>
      </p:sp>
      <p:sp>
        <p:nvSpPr>
          <p:cNvPr id="6" name="TextBox 5"/>
          <p:cNvSpPr txBox="1">
            <a:spLocks noChangeArrowheads="1"/>
          </p:cNvSpPr>
          <p:nvPr/>
        </p:nvSpPr>
        <p:spPr bwMode="auto">
          <a:xfrm>
            <a:off x="457200" y="1752600"/>
            <a:ext cx="808355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90"/>
                </a:solidFill>
              </a:rPr>
              <a:t>iSPY-webgl:</a:t>
            </a:r>
            <a:r>
              <a:rPr lang="en-US" sz="2800"/>
              <a:t>   </a:t>
            </a:r>
            <a:r>
              <a:rPr lang="el-GR" sz="2800"/>
              <a:t>πρόγραμμα απεικόνισης γεγονότων</a:t>
            </a:r>
            <a:endParaRPr lang="en-US" sz="2800"/>
          </a:p>
        </p:txBody>
      </p:sp>
      <p:sp>
        <p:nvSpPr>
          <p:cNvPr id="4" name="Rectangle 3">
            <a:extLst>
              <a:ext uri="{FF2B5EF4-FFF2-40B4-BE49-F238E27FC236}">
                <a16:creationId xmlns:a16="http://schemas.microsoft.com/office/drawing/2014/main" id="{FCECAD12-A554-AC3C-54A1-9162C1ED282F}"/>
              </a:ext>
            </a:extLst>
          </p:cNvPr>
          <p:cNvSpPr>
            <a:spLocks noChangeArrowheads="1"/>
          </p:cNvSpPr>
          <p:nvPr/>
        </p:nvSpPr>
        <p:spPr bwMode="auto">
          <a:xfrm>
            <a:off x="457200" y="4352925"/>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2"/>
              </a:rPr>
              <a:t>https://www.i2u2.org/elab/cms/cima-wzh/</a:t>
            </a:r>
            <a:endParaRPr lang="en-US" sz="2800" dirty="0"/>
          </a:p>
        </p:txBody>
      </p:sp>
      <p:sp>
        <p:nvSpPr>
          <p:cNvPr id="9" name="Rectangle 8">
            <a:extLst>
              <a:ext uri="{FF2B5EF4-FFF2-40B4-BE49-F238E27FC236}">
                <a16:creationId xmlns:a16="http://schemas.microsoft.com/office/drawing/2014/main" id="{BB0C8F19-08EB-906A-C08E-4515A5C7D1E0}"/>
              </a:ext>
            </a:extLst>
          </p:cNvPr>
          <p:cNvSpPr>
            <a:spLocks noChangeArrowheads="1"/>
          </p:cNvSpPr>
          <p:nvPr/>
        </p:nvSpPr>
        <p:spPr bwMode="auto">
          <a:xfrm>
            <a:off x="457200" y="2346980"/>
            <a:ext cx="69342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hlinkClick r:id="rId3"/>
              </a:rPr>
              <a:t>https://www.i2u2.org/elab/cms/ispy-webgl/</a:t>
            </a:r>
            <a:endParaRPr lang="en-US" sz="2800" dirty="0"/>
          </a:p>
        </p:txBody>
      </p:sp>
    </p:spTree>
    <p:extLst>
      <p:ext uri="{BB962C8B-B14F-4D97-AF65-F5344CB8AC3E}">
        <p14:creationId xmlns:p14="http://schemas.microsoft.com/office/powerpoint/2010/main" val="1041696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9467838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80106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125264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462530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185" y="125764"/>
            <a:ext cx="8678862" cy="747625"/>
          </a:xfrm>
        </p:spPr>
        <p:txBody>
          <a:bodyPr>
            <a:normAutofit fontScale="90000"/>
          </a:bodyPr>
          <a:lstStyle/>
          <a:p>
            <a:pPr>
              <a:defRPr/>
            </a:pPr>
            <a:r>
              <a:rPr lang="el-GR" dirty="0"/>
              <a:t>Ο σκοπός της σημερινής άσκησης</a:t>
            </a:r>
            <a:endParaRPr lang="en-US" dirty="0"/>
          </a:p>
        </p:txBody>
      </p:sp>
      <p:sp>
        <p:nvSpPr>
          <p:cNvPr id="3" name="Content Placeholder 2"/>
          <p:cNvSpPr>
            <a:spLocks noGrp="1"/>
          </p:cNvSpPr>
          <p:nvPr>
            <p:ph idx="1"/>
          </p:nvPr>
        </p:nvSpPr>
        <p:spPr>
          <a:xfrm>
            <a:off x="169863" y="838200"/>
            <a:ext cx="8974137" cy="5942013"/>
          </a:xfrm>
        </p:spPr>
        <p:txBody>
          <a:bodyPr/>
          <a:lstStyle/>
          <a:p>
            <a:pPr>
              <a:defRPr/>
            </a:pPr>
            <a:r>
              <a:rPr lang="el-GR" sz="2400" dirty="0"/>
              <a:t>Τα </a:t>
            </a:r>
            <a:r>
              <a:rPr lang="en-US" sz="2400" dirty="0"/>
              <a:t>quarks </a:t>
            </a:r>
            <a:r>
              <a:rPr lang="el-GR" sz="2400" dirty="0"/>
              <a:t>μέσα στο πρωτόνιο μπορεί να είναι «διεγερμένα»</a:t>
            </a:r>
            <a:r>
              <a:rPr lang="en-US" sz="2400" dirty="0"/>
              <a:t>  (</a:t>
            </a:r>
            <a:r>
              <a:rPr lang="el-GR" sz="2400" dirty="0"/>
              <a:t>εξαιτίας της υψηλής ενέργειας της σύγκρουσης</a:t>
            </a:r>
            <a:r>
              <a:rPr lang="en-US" sz="2400" dirty="0"/>
              <a:t>), </a:t>
            </a:r>
            <a:r>
              <a:rPr lang="el-GR" sz="2400" dirty="0"/>
              <a:t>και</a:t>
            </a:r>
            <a:r>
              <a:rPr lang="en-US" sz="2400" dirty="0"/>
              <a:t> </a:t>
            </a:r>
            <a:r>
              <a:rPr lang="el-GR" sz="2400" dirty="0"/>
              <a:t>μετασχηματίζονται σε άλλου τύπου </a:t>
            </a:r>
            <a:r>
              <a:rPr lang="en-US" sz="2400" dirty="0"/>
              <a:t>quark, </a:t>
            </a:r>
            <a:r>
              <a:rPr lang="el-GR" sz="2400" dirty="0"/>
              <a:t>εκπέμποντας ένα</a:t>
            </a:r>
            <a:r>
              <a:rPr lang="en-US" sz="2400" dirty="0"/>
              <a:t> W</a:t>
            </a:r>
          </a:p>
          <a:p>
            <a:pPr>
              <a:defRPr/>
            </a:pPr>
            <a:endParaRPr lang="en-US" dirty="0"/>
          </a:p>
          <a:p>
            <a:pPr>
              <a:defRPr/>
            </a:pPr>
            <a:endParaRPr lang="en-US" dirty="0"/>
          </a:p>
          <a:p>
            <a:pPr marL="0" indent="0">
              <a:buNone/>
              <a:defRPr/>
            </a:pPr>
            <a:endParaRPr lang="en-US" dirty="0"/>
          </a:p>
          <a:p>
            <a:pPr marL="0" indent="0">
              <a:buFontTx/>
              <a:buNone/>
              <a:defRPr/>
            </a:pPr>
            <a:endParaRPr lang="en-US" dirty="0"/>
          </a:p>
          <a:p>
            <a:pPr>
              <a:defRPr/>
            </a:pPr>
            <a:r>
              <a:rPr lang="el-GR" sz="2400" dirty="0"/>
              <a:t>Το </a:t>
            </a:r>
            <a:r>
              <a:rPr lang="en-US" sz="2400" dirty="0"/>
              <a:t>down quark </a:t>
            </a:r>
            <a:r>
              <a:rPr lang="el-GR" sz="2400" dirty="0"/>
              <a:t>μπορεί να μετασχηματιστεί σε</a:t>
            </a:r>
            <a:r>
              <a:rPr lang="en-US" sz="2400" dirty="0"/>
              <a:t> up quark </a:t>
            </a:r>
            <a:r>
              <a:rPr lang="el-GR" sz="2400" dirty="0"/>
              <a:t>εκπέμποντας ένα</a:t>
            </a:r>
            <a:r>
              <a:rPr lang="en-US" sz="2400" dirty="0"/>
              <a:t> W</a:t>
            </a:r>
            <a:r>
              <a:rPr lang="en-US" sz="2400" baseline="30000" dirty="0"/>
              <a:t>-</a:t>
            </a:r>
            <a:endParaRPr lang="en-US" sz="2400" dirty="0"/>
          </a:p>
          <a:p>
            <a:pPr>
              <a:defRPr/>
            </a:pPr>
            <a:r>
              <a:rPr lang="el-GR" sz="2400" dirty="0"/>
              <a:t>Σήμερα</a:t>
            </a:r>
            <a:r>
              <a:rPr lang="en-US" sz="2400" dirty="0"/>
              <a:t>: M</a:t>
            </a:r>
            <a:r>
              <a:rPr lang="el-GR" sz="2400" dirty="0"/>
              <a:t>έρος της άσκησης είναι η μέτρηση του αριθμού των </a:t>
            </a:r>
            <a:r>
              <a:rPr lang="en-US" sz="2400" dirty="0"/>
              <a:t> W</a:t>
            </a:r>
            <a:r>
              <a:rPr lang="en-US" sz="2400" baseline="30000" dirty="0"/>
              <a:t>+</a:t>
            </a:r>
            <a:r>
              <a:rPr lang="en-US" sz="2400" dirty="0"/>
              <a:t> and W</a:t>
            </a:r>
            <a:r>
              <a:rPr lang="en-US" sz="2400" baseline="30000" dirty="0"/>
              <a:t>-</a:t>
            </a:r>
            <a:r>
              <a:rPr lang="en-US" sz="2400" dirty="0"/>
              <a:t> </a:t>
            </a:r>
            <a:r>
              <a:rPr lang="el-GR" sz="2400" dirty="0"/>
              <a:t>που παράγονται σε συγκρούσεις στο </a:t>
            </a:r>
            <a:r>
              <a:rPr lang="en-US" sz="2400" dirty="0"/>
              <a:t>CMS</a:t>
            </a:r>
          </a:p>
          <a:p>
            <a:pPr lvl="1">
              <a:defRPr/>
            </a:pPr>
            <a:r>
              <a:rPr lang="el-GR" sz="2000" dirty="0"/>
              <a:t>Γιατί</a:t>
            </a:r>
            <a:r>
              <a:rPr lang="en-US" sz="2000" dirty="0"/>
              <a:t>? – </a:t>
            </a:r>
            <a:r>
              <a:rPr lang="el-GR" sz="2000" dirty="0"/>
              <a:t>θα δούμε αργότερα</a:t>
            </a:r>
            <a:r>
              <a:rPr lang="en-US" sz="2000" dirty="0"/>
              <a:t>!</a:t>
            </a:r>
          </a:p>
        </p:txBody>
      </p:sp>
      <p:pic>
        <p:nvPicPr>
          <p:cNvPr id="152579" name="Picture 9" descr="upgif.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2048000"/>
            <a:ext cx="590550"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2580" name="Picture 11" descr="down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113087"/>
            <a:ext cx="53975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2581" name="Straight Arrow Connector 50"/>
          <p:cNvCxnSpPr>
            <a:cxnSpLocks noChangeShapeType="1"/>
          </p:cNvCxnSpPr>
          <p:nvPr/>
        </p:nvCxnSpPr>
        <p:spPr bwMode="auto">
          <a:xfrm>
            <a:off x="2638425" y="2262312"/>
            <a:ext cx="2503488" cy="9525"/>
          </a:xfrm>
          <a:prstGeom prst="straightConnector1">
            <a:avLst/>
          </a:prstGeom>
          <a:noFill/>
          <a:ln w="12700">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52582" name="Straight Connector 52"/>
          <p:cNvCxnSpPr>
            <a:cxnSpLocks noChangeShapeType="1"/>
          </p:cNvCxnSpPr>
          <p:nvPr/>
        </p:nvCxnSpPr>
        <p:spPr bwMode="auto">
          <a:xfrm>
            <a:off x="3476625" y="2259137"/>
            <a:ext cx="1393825" cy="788988"/>
          </a:xfrm>
          <a:prstGeom prst="line">
            <a:avLst/>
          </a:prstGeom>
          <a:noFill/>
          <a:ln w="12700">
            <a:solidFill>
              <a:schemeClr val="tx1"/>
            </a:solidFill>
            <a:prstDash val="sysDash"/>
            <a:round/>
            <a:headEnd type="none" w="sm" len="sm"/>
            <a:tailEnd type="none" w="sm" len="sm"/>
          </a:ln>
          <a:extLst>
            <a:ext uri="{909E8E84-426E-40dd-AFC4-6F175D3DCCD1}">
              <a14:hiddenFill xmlns="" xmlns:a14="http://schemas.microsoft.com/office/drawing/2010/main">
                <a:noFill/>
              </a14:hiddenFill>
            </a:ext>
          </a:extLst>
        </p:spPr>
      </p:cxnSp>
      <p:sp>
        <p:nvSpPr>
          <p:cNvPr id="152583" name="TextBox 54"/>
          <p:cNvSpPr txBox="1">
            <a:spLocks noChangeArrowheads="1"/>
          </p:cNvSpPr>
          <p:nvPr/>
        </p:nvSpPr>
        <p:spPr bwMode="auto">
          <a:xfrm>
            <a:off x="3600450" y="2616325"/>
            <a:ext cx="64928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W+</a:t>
            </a:r>
          </a:p>
        </p:txBody>
      </p:sp>
      <p:cxnSp>
        <p:nvCxnSpPr>
          <p:cNvPr id="152584" name="Straight Connector 56"/>
          <p:cNvCxnSpPr>
            <a:cxnSpLocks noChangeShapeType="1"/>
          </p:cNvCxnSpPr>
          <p:nvPr/>
        </p:nvCxnSpPr>
        <p:spPr bwMode="auto">
          <a:xfrm flipV="1">
            <a:off x="4870450" y="2863975"/>
            <a:ext cx="1257300" cy="18415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52585" name="Straight Connector 58"/>
          <p:cNvCxnSpPr>
            <a:cxnSpLocks noChangeShapeType="1"/>
          </p:cNvCxnSpPr>
          <p:nvPr/>
        </p:nvCxnSpPr>
        <p:spPr bwMode="auto">
          <a:xfrm>
            <a:off x="4870450" y="3060825"/>
            <a:ext cx="1257300" cy="71437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sp>
        <p:nvSpPr>
          <p:cNvPr id="152586" name="TextBox 17"/>
          <p:cNvSpPr txBox="1">
            <a:spLocks noChangeAspect="1" noChangeArrowheads="1"/>
          </p:cNvSpPr>
          <p:nvPr/>
        </p:nvSpPr>
        <p:spPr bwMode="auto">
          <a:xfrm>
            <a:off x="1839913" y="2455987"/>
            <a:ext cx="8921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t>up</a:t>
            </a:r>
          </a:p>
        </p:txBody>
      </p:sp>
      <p:sp>
        <p:nvSpPr>
          <p:cNvPr id="152587" name="TextBox 18"/>
          <p:cNvSpPr txBox="1">
            <a:spLocks noChangeAspect="1" noChangeArrowheads="1"/>
          </p:cNvSpPr>
          <p:nvPr/>
        </p:nvSpPr>
        <p:spPr bwMode="auto">
          <a:xfrm>
            <a:off x="4962525" y="2459348"/>
            <a:ext cx="89217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down</a:t>
            </a:r>
          </a:p>
        </p:txBody>
      </p:sp>
      <p:pic>
        <p:nvPicPr>
          <p:cNvPr id="152588" name="Picture 71" descr="electrongi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63" y="2544887"/>
            <a:ext cx="560387"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2589" name="TextBox 72"/>
          <p:cNvSpPr txBox="1">
            <a:spLocks noChangeArrowheads="1"/>
          </p:cNvSpPr>
          <p:nvPr/>
        </p:nvSpPr>
        <p:spPr bwMode="auto">
          <a:xfrm>
            <a:off x="6084888" y="3032250"/>
            <a:ext cx="7620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positron</a:t>
            </a:r>
          </a:p>
        </p:txBody>
      </p:sp>
      <p:sp>
        <p:nvSpPr>
          <p:cNvPr id="152590" name="TextBox 74"/>
          <p:cNvSpPr txBox="1">
            <a:spLocks noChangeArrowheads="1"/>
          </p:cNvSpPr>
          <p:nvPr/>
        </p:nvSpPr>
        <p:spPr bwMode="auto">
          <a:xfrm>
            <a:off x="5959475" y="3975225"/>
            <a:ext cx="1066800"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Anti-electron neutrino</a:t>
            </a:r>
          </a:p>
        </p:txBody>
      </p:sp>
      <p:pic>
        <p:nvPicPr>
          <p:cNvPr id="152591" name="Picture 76" descr="muonneug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11888" y="3478337"/>
            <a:ext cx="547687" cy="53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451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53988"/>
            <a:ext cx="8080375" cy="684212"/>
          </a:xfrm>
        </p:spPr>
        <p:txBody>
          <a:bodyPr>
            <a:normAutofit fontScale="90000"/>
          </a:bodyPr>
          <a:lstStyle/>
          <a:p>
            <a:pPr>
              <a:defRPr/>
            </a:pPr>
            <a:r>
              <a:rPr lang="el-GR" dirty="0"/>
              <a:t>Συζήτηση ενός αποτελέσματος</a:t>
            </a:r>
            <a:endParaRPr lang="en-US" dirty="0"/>
          </a:p>
        </p:txBody>
      </p:sp>
      <p:sp>
        <p:nvSpPr>
          <p:cNvPr id="3" name="Content Placeholder 2"/>
          <p:cNvSpPr>
            <a:spLocks noGrp="1"/>
          </p:cNvSpPr>
          <p:nvPr>
            <p:ph idx="1"/>
          </p:nvPr>
        </p:nvSpPr>
        <p:spPr>
          <a:xfrm>
            <a:off x="682625" y="1208088"/>
            <a:ext cx="7772400" cy="4887912"/>
          </a:xfrm>
        </p:spPr>
        <p:txBody>
          <a:bodyPr/>
          <a:lstStyle/>
          <a:p>
            <a:pPr>
              <a:defRPr/>
            </a:pPr>
            <a:r>
              <a:rPr lang="el-GR" dirty="0"/>
              <a:t>Ο λόγος </a:t>
            </a:r>
            <a:r>
              <a:rPr lang="en-US" dirty="0"/>
              <a:t>W</a:t>
            </a:r>
            <a:r>
              <a:rPr lang="en-US" baseline="30000" dirty="0"/>
              <a:t>+</a:t>
            </a:r>
            <a:r>
              <a:rPr lang="en-US" dirty="0"/>
              <a:t>/W</a:t>
            </a:r>
            <a:r>
              <a:rPr lang="en-US" baseline="30000" dirty="0"/>
              <a:t>-</a:t>
            </a:r>
            <a:r>
              <a:rPr lang="en-US" dirty="0"/>
              <a:t> : </a:t>
            </a:r>
            <a:r>
              <a:rPr lang="el-GR" dirty="0"/>
              <a:t>δίνει πληροφορία για την  εσωτερική δομή του πρωτονίου</a:t>
            </a:r>
            <a:endParaRPr lang="en-US" dirty="0"/>
          </a:p>
          <a:p>
            <a:pPr>
              <a:defRPr/>
            </a:pPr>
            <a:r>
              <a:rPr lang="el-GR" dirty="0"/>
              <a:t>Τι περιμένατε να βρείτε</a:t>
            </a:r>
            <a:r>
              <a:rPr lang="en-US" dirty="0"/>
              <a:t>?</a:t>
            </a:r>
          </a:p>
        </p:txBody>
      </p:sp>
      <p:sp>
        <p:nvSpPr>
          <p:cNvPr id="8" name="TextBox 7"/>
          <p:cNvSpPr txBox="1">
            <a:spLocks noChangeArrowheads="1"/>
          </p:cNvSpPr>
          <p:nvPr/>
        </p:nvSpPr>
        <p:spPr bwMode="auto">
          <a:xfrm>
            <a:off x="5716588" y="4352925"/>
            <a:ext cx="332105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ότι το απλό μοντέλο του πρωτονίου (</a:t>
            </a:r>
            <a:r>
              <a:rPr lang="en-US" sz="1800"/>
              <a:t>uud) </a:t>
            </a:r>
            <a:r>
              <a:rPr lang="el-GR" sz="1800"/>
              <a:t>δεν ισχύει</a:t>
            </a:r>
            <a:r>
              <a:rPr lang="en-US" sz="1800"/>
              <a:t>……</a:t>
            </a:r>
          </a:p>
        </p:txBody>
      </p:sp>
      <p:grpSp>
        <p:nvGrpSpPr>
          <p:cNvPr id="10" name="Group 9"/>
          <p:cNvGrpSpPr>
            <a:grpSpLocks/>
          </p:cNvGrpSpPr>
          <p:nvPr/>
        </p:nvGrpSpPr>
        <p:grpSpPr bwMode="auto">
          <a:xfrm>
            <a:off x="417513" y="2914650"/>
            <a:ext cx="8324850" cy="3359150"/>
            <a:chOff x="416859" y="2914497"/>
            <a:chExt cx="8324885" cy="3359187"/>
          </a:xfrm>
        </p:grpSpPr>
        <p:sp>
          <p:nvSpPr>
            <p:cNvPr id="155653" name="TextBox 5"/>
            <p:cNvSpPr txBox="1">
              <a:spLocks noChangeArrowheads="1"/>
            </p:cNvSpPr>
            <p:nvPr/>
          </p:nvSpPr>
          <p:spPr bwMode="auto">
            <a:xfrm>
              <a:off x="5770291" y="3550749"/>
              <a:ext cx="297145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Τι σημαίνει αυτό</a:t>
              </a:r>
              <a:r>
                <a:rPr lang="en-US" sz="1800"/>
                <a:t>?</a:t>
              </a:r>
            </a:p>
          </p:txBody>
        </p:sp>
        <p:pic>
          <p:nvPicPr>
            <p:cNvPr id="155654" name="Picture 8" descr="Results_R_WpWm.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46387" y="1984969"/>
              <a:ext cx="3359187" cy="52182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77118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Arial" charset="0"/>
                <a:ea typeface="ＭＳ Ｐゴシック" charset="0"/>
              </a:rPr>
              <a:t>Backup</a:t>
            </a:r>
          </a:p>
        </p:txBody>
      </p:sp>
      <p:sp>
        <p:nvSpPr>
          <p:cNvPr id="107522" name="Content Placeholder 2"/>
          <p:cNvSpPr>
            <a:spLocks noGrp="1"/>
          </p:cNvSpPr>
          <p:nvPr>
            <p:ph idx="1"/>
          </p:nvPr>
        </p:nvSpPr>
        <p:spPr/>
        <p:txBody>
          <a:bodyP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10660474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925" y="114300"/>
            <a:ext cx="8585200" cy="1143000"/>
          </a:xfrm>
        </p:spPr>
        <p:txBody>
          <a:bodyPr/>
          <a:lstStyle/>
          <a:p>
            <a:pPr>
              <a:defRPr/>
            </a:pPr>
            <a:r>
              <a:rPr lang="el-GR" dirty="0">
                <a:latin typeface="Arial" charset="0"/>
                <a:ea typeface="ＭＳ Ｐゴシック" charset="0"/>
              </a:rPr>
              <a:t>Κατανομή μαζών ζευγών μιονίου</a:t>
            </a:r>
            <a:endParaRPr lang="en-US" dirty="0">
              <a:latin typeface="Arial" charset="0"/>
              <a:ea typeface="ＭＳ Ｐゴシック" charset="0"/>
            </a:endParaRPr>
          </a:p>
        </p:txBody>
      </p:sp>
      <p:pic>
        <p:nvPicPr>
          <p:cNvPr id="10854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655" t="3703" r="5782" b="-310"/>
          <a:stretch>
            <a:fillRect/>
          </a:stretch>
        </p:blipFill>
        <p:spPr>
          <a:xfrm>
            <a:off x="312738" y="1206500"/>
            <a:ext cx="8374062" cy="5259388"/>
          </a:xfrm>
        </p:spPr>
      </p:pic>
    </p:spTree>
    <p:extLst>
      <p:ext uri="{BB962C8B-B14F-4D97-AF65-F5344CB8AC3E}">
        <p14:creationId xmlns:p14="http://schemas.microsoft.com/office/powerpoint/2010/main" val="10514483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76200"/>
            <a:ext cx="8080375" cy="1143000"/>
          </a:xfrm>
        </p:spPr>
        <p:txBody>
          <a:bodyPr/>
          <a:lstStyle/>
          <a:p>
            <a:pPr eaLnBrk="1" hangingPunct="1">
              <a:defRPr/>
            </a:pPr>
            <a:r>
              <a:rPr lang="ja-JP" altLang="en-US" dirty="0">
                <a:latin typeface="Arial" charset="0"/>
                <a:ea typeface="ＭＳ Ｐゴシック" charset="0"/>
              </a:rPr>
              <a:t>“</a:t>
            </a:r>
            <a:r>
              <a:rPr lang="el-GR" altLang="ja-JP" dirty="0">
                <a:latin typeface="Arial" charset="0"/>
                <a:ea typeface="ＭＳ Ｐゴシック" charset="0"/>
              </a:rPr>
              <a:t>Αναλοίωτη μάζα</a:t>
            </a:r>
            <a:r>
              <a:rPr lang="ja-JP" altLang="en-US" dirty="0">
                <a:latin typeface="Arial" charset="0"/>
                <a:ea typeface="ＭＳ Ｐゴシック" charset="0"/>
              </a:rPr>
              <a:t>”</a:t>
            </a:r>
            <a:endParaRPr lang="en-US" dirty="0">
              <a:latin typeface="Arial" charset="0"/>
              <a:ea typeface="ＭＳ Ｐゴシック" charset="0"/>
            </a:endParaRPr>
          </a:p>
        </p:txBody>
      </p:sp>
      <p:grpSp>
        <p:nvGrpSpPr>
          <p:cNvPr id="3" name="Group 13"/>
          <p:cNvGrpSpPr>
            <a:grpSpLocks/>
          </p:cNvGrpSpPr>
          <p:nvPr/>
        </p:nvGrpSpPr>
        <p:grpSpPr bwMode="auto">
          <a:xfrm>
            <a:off x="457200" y="1066800"/>
            <a:ext cx="5334000" cy="4191000"/>
            <a:chOff x="914400" y="2362200"/>
            <a:chExt cx="5334000" cy="4191000"/>
          </a:xfrm>
        </p:grpSpPr>
        <p:grpSp>
          <p:nvGrpSpPr>
            <p:cNvPr id="161806" name="Group 9"/>
            <p:cNvGrpSpPr>
              <a:grpSpLocks/>
            </p:cNvGrpSpPr>
            <p:nvPr/>
          </p:nvGrpSpPr>
          <p:grpSpPr bwMode="auto">
            <a:xfrm>
              <a:off x="914400" y="2362200"/>
              <a:ext cx="5334000" cy="4191000"/>
              <a:chOff x="914400" y="2362200"/>
              <a:chExt cx="5334000" cy="4191000"/>
            </a:xfrm>
          </p:grpSpPr>
          <p:cxnSp>
            <p:nvCxnSpPr>
              <p:cNvPr id="161810"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1"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2"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sp>
          <p:nvSpPr>
            <p:cNvPr id="161807" name="TextBox 10"/>
            <p:cNvSpPr txBox="1">
              <a:spLocks noChangeArrowheads="1"/>
            </p:cNvSpPr>
            <p:nvPr/>
          </p:nvSpPr>
          <p:spPr bwMode="auto">
            <a:xfrm>
              <a:off x="1371600" y="2891135"/>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X</a:t>
              </a:r>
            </a:p>
          </p:txBody>
        </p:sp>
        <p:sp>
          <p:nvSpPr>
            <p:cNvPr id="161808" name="TextBox 11"/>
            <p:cNvSpPr txBox="1">
              <a:spLocks noChangeArrowheads="1"/>
            </p:cNvSpPr>
            <p:nvPr/>
          </p:nvSpPr>
          <p:spPr bwMode="auto">
            <a:xfrm>
              <a:off x="5105400" y="5791200"/>
              <a:ext cx="37266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Z</a:t>
              </a:r>
            </a:p>
          </p:txBody>
        </p:sp>
        <p:sp>
          <p:nvSpPr>
            <p:cNvPr id="161809" name="TextBox 12"/>
            <p:cNvSpPr txBox="1">
              <a:spLocks noChangeArrowheads="1"/>
            </p:cNvSpPr>
            <p:nvPr/>
          </p:nvSpPr>
          <p:spPr bwMode="auto">
            <a:xfrm>
              <a:off x="4953000" y="2362200"/>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Y</a:t>
              </a:r>
            </a:p>
          </p:txBody>
        </p:sp>
      </p:grpSp>
      <p:grpSp>
        <p:nvGrpSpPr>
          <p:cNvPr id="5" name="Group 31"/>
          <p:cNvGrpSpPr>
            <a:grpSpLocks/>
          </p:cNvGrpSpPr>
          <p:nvPr/>
        </p:nvGrpSpPr>
        <p:grpSpPr bwMode="auto">
          <a:xfrm>
            <a:off x="5410200" y="1219200"/>
            <a:ext cx="1030288" cy="3586163"/>
            <a:chOff x="5867400" y="2514600"/>
            <a:chExt cx="1031051" cy="3585865"/>
          </a:xfrm>
        </p:grpSpPr>
        <p:sp>
          <p:nvSpPr>
            <p:cNvPr id="161804" name="TextBox 15"/>
            <p:cNvSpPr txBox="1">
              <a:spLocks noChangeArrowheads="1"/>
            </p:cNvSpPr>
            <p:nvPr/>
          </p:nvSpPr>
          <p:spPr bwMode="auto">
            <a:xfrm>
              <a:off x="5867400" y="2514600"/>
              <a:ext cx="103105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Y</a:t>
              </a:r>
              <a:r>
                <a:rPr lang="en-US">
                  <a:latin typeface="Times New Roman" charset="0"/>
                </a:rPr>
                <a:t>, </a:t>
              </a:r>
              <a:r>
                <a:rPr lang="en-US" b="1" i="1">
                  <a:latin typeface="Times New Roman" charset="0"/>
                </a:rPr>
                <a:t>P</a:t>
              </a:r>
              <a:r>
                <a:rPr lang="en-US" baseline="-25000">
                  <a:latin typeface="Times New Roman" charset="0"/>
                </a:rPr>
                <a:t>Y</a:t>
              </a:r>
            </a:p>
          </p:txBody>
        </p:sp>
        <p:sp>
          <p:nvSpPr>
            <p:cNvPr id="161805" name="TextBox 16"/>
            <p:cNvSpPr txBox="1">
              <a:spLocks noChangeArrowheads="1"/>
            </p:cNvSpPr>
            <p:nvPr/>
          </p:nvSpPr>
          <p:spPr bwMode="auto">
            <a:xfrm>
              <a:off x="5867400" y="5638800"/>
              <a:ext cx="96522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Z</a:t>
              </a:r>
              <a:r>
                <a:rPr lang="en-US">
                  <a:latin typeface="Times New Roman" charset="0"/>
                </a:rPr>
                <a:t>, </a:t>
              </a:r>
              <a:r>
                <a:rPr lang="en-US" b="1" i="1">
                  <a:latin typeface="Times New Roman" charset="0"/>
                </a:rPr>
                <a:t>P</a:t>
              </a:r>
              <a:r>
                <a:rPr lang="en-US" baseline="-25000">
                  <a:latin typeface="Times New Roman" charset="0"/>
                </a:rPr>
                <a:t>Z</a:t>
              </a:r>
            </a:p>
          </p:txBody>
        </p:sp>
      </p:grpSp>
      <p:grpSp>
        <p:nvGrpSpPr>
          <p:cNvPr id="6" name="Group 32"/>
          <p:cNvGrpSpPr>
            <a:grpSpLocks/>
          </p:cNvGrpSpPr>
          <p:nvPr/>
        </p:nvGrpSpPr>
        <p:grpSpPr bwMode="auto">
          <a:xfrm>
            <a:off x="5257800" y="1143000"/>
            <a:ext cx="2971800" cy="3810000"/>
            <a:chOff x="5715000" y="2438400"/>
            <a:chExt cx="2971800" cy="3810000"/>
          </a:xfrm>
        </p:grpSpPr>
        <p:sp>
          <p:nvSpPr>
            <p:cNvPr id="161798" name="TextBox 17"/>
            <p:cNvSpPr txBox="1">
              <a:spLocks noChangeArrowheads="1"/>
            </p:cNvSpPr>
            <p:nvPr/>
          </p:nvSpPr>
          <p:spPr bwMode="auto">
            <a:xfrm>
              <a:off x="7772400" y="4191000"/>
              <a:ext cx="74711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X</a:t>
              </a:r>
            </a:p>
          </p:txBody>
        </p:sp>
        <p:sp>
          <p:nvSpPr>
            <p:cNvPr id="161799" name="Oval 18"/>
            <p:cNvSpPr>
              <a:spLocks noChangeArrowheads="1"/>
            </p:cNvSpPr>
            <p:nvPr/>
          </p:nvSpPr>
          <p:spPr bwMode="auto">
            <a:xfrm>
              <a:off x="7543800" y="4114800"/>
              <a:ext cx="1143000" cy="838200"/>
            </a:xfrm>
            <a:prstGeom prst="ellipse">
              <a:avLst/>
            </a:prstGeom>
            <a:noFill/>
            <a:ln w="381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0" name="Oval 19"/>
            <p:cNvSpPr>
              <a:spLocks noChangeArrowheads="1"/>
            </p:cNvSpPr>
            <p:nvPr/>
          </p:nvSpPr>
          <p:spPr bwMode="auto">
            <a:xfrm>
              <a:off x="5715000" y="24384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1" name="Oval 20"/>
            <p:cNvSpPr>
              <a:spLocks noChangeArrowheads="1"/>
            </p:cNvSpPr>
            <p:nvPr/>
          </p:nvSpPr>
          <p:spPr bwMode="auto">
            <a:xfrm>
              <a:off x="5715000" y="55626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161802" name="Straight Arrow Connector 22"/>
            <p:cNvCxnSpPr>
              <a:cxnSpLocks noChangeShapeType="1"/>
              <a:stCxn id="161800" idx="5"/>
              <a:endCxn id="161799" idx="1"/>
            </p:cNvCxnSpPr>
            <p:nvPr/>
          </p:nvCxnSpPr>
          <p:spPr bwMode="auto">
            <a:xfrm rot="16200000" flipH="1">
              <a:off x="6659048" y="3185411"/>
              <a:ext cx="1213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61803" name="Straight Arrow Connector 24"/>
            <p:cNvCxnSpPr>
              <a:cxnSpLocks noChangeShapeType="1"/>
              <a:stCxn id="161801" idx="7"/>
              <a:endCxn id="161799" idx="3"/>
            </p:cNvCxnSpPr>
            <p:nvPr/>
          </p:nvCxnSpPr>
          <p:spPr bwMode="auto">
            <a:xfrm rot="5400000" flipH="1" flipV="1">
              <a:off x="6849548" y="4801394"/>
              <a:ext cx="832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grpSp>
      <p:sp>
        <p:nvSpPr>
          <p:cNvPr id="35" name="TextBox 34"/>
          <p:cNvSpPr txBox="1">
            <a:spLocks noChangeArrowheads="1"/>
          </p:cNvSpPr>
          <p:nvPr/>
        </p:nvSpPr>
        <p:spPr bwMode="auto">
          <a:xfrm>
            <a:off x="304800" y="5410200"/>
            <a:ext cx="67564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Συνδιασμός σωματιδίων δίνει την </a:t>
            </a:r>
            <a:r>
              <a:rPr lang="ja-JP" altLang="en-US">
                <a:latin typeface="Times New Roman" charset="0"/>
              </a:rPr>
              <a:t>“</a:t>
            </a:r>
            <a:r>
              <a:rPr lang="el-GR" altLang="ja-JP">
                <a:latin typeface="Times New Roman" charset="0"/>
              </a:rPr>
              <a:t>αναλοίωτη</a:t>
            </a:r>
            <a:r>
              <a:rPr lang="en-US" altLang="ja-JP">
                <a:latin typeface="Times New Roman" charset="0"/>
              </a:rPr>
              <a:t> </a:t>
            </a:r>
            <a:r>
              <a:rPr lang="el-GR" altLang="ja-JP">
                <a:latin typeface="Times New Roman" charset="0"/>
              </a:rPr>
              <a:t>μάζα</a:t>
            </a:r>
            <a:r>
              <a:rPr lang="ja-JP" altLang="en-US">
                <a:latin typeface="Times New Roman" charset="0"/>
              </a:rPr>
              <a:t>”</a:t>
            </a:r>
            <a:br>
              <a:rPr lang="en-US" altLang="ja-JP">
                <a:latin typeface="Times New Roman" charset="0"/>
              </a:rPr>
            </a:br>
            <a:r>
              <a:rPr lang="el-GR" altLang="ja-JP">
                <a:latin typeface="Times New Roman" charset="0"/>
              </a:rPr>
              <a:t>του σωματιδίου που μπορεί να τα παρήγαγε</a:t>
            </a:r>
            <a:r>
              <a:rPr lang="en-US" altLang="ja-JP">
                <a:latin typeface="Times New Roman" charset="0"/>
              </a:rPr>
              <a:t>. </a:t>
            </a:r>
            <a:endParaRPr lang="en-US">
              <a:latin typeface="Times New Roman" charset="0"/>
            </a:endParaRPr>
          </a:p>
        </p:txBody>
      </p:sp>
    </p:spTree>
    <p:extLst>
      <p:ext uri="{BB962C8B-B14F-4D97-AF65-F5344CB8AC3E}">
        <p14:creationId xmlns:p14="http://schemas.microsoft.com/office/powerpoint/2010/main" val="2280790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838200"/>
          </a:xfrm>
        </p:spPr>
        <p:txBody>
          <a:bodyPr/>
          <a:lstStyle/>
          <a:p>
            <a:pPr>
              <a:defRPr/>
            </a:pPr>
            <a:r>
              <a:rPr lang="el-GR" dirty="0">
                <a:latin typeface="Arial" charset="0"/>
                <a:ea typeface="ＭＳ Ｐゴシック" charset="0"/>
              </a:rPr>
              <a:t>Αναλοίωτη μάζα </a:t>
            </a:r>
            <a:r>
              <a:rPr lang="en-US" dirty="0">
                <a:latin typeface="Arial" charset="0"/>
                <a:ea typeface="ＭＳ Ｐゴシック" charset="0"/>
              </a:rPr>
              <a:t>(cont.)</a:t>
            </a:r>
          </a:p>
        </p:txBody>
      </p:sp>
      <p:grpSp>
        <p:nvGrpSpPr>
          <p:cNvPr id="3" name="Group 41"/>
          <p:cNvGrpSpPr>
            <a:grpSpLocks/>
          </p:cNvGrpSpPr>
          <p:nvPr/>
        </p:nvGrpSpPr>
        <p:grpSpPr bwMode="auto">
          <a:xfrm>
            <a:off x="381000" y="1066800"/>
            <a:ext cx="6248400" cy="5029200"/>
            <a:chOff x="381000" y="1066800"/>
            <a:chExt cx="6248400" cy="5029200"/>
          </a:xfrm>
        </p:grpSpPr>
        <p:grpSp>
          <p:nvGrpSpPr>
            <p:cNvPr id="162841" name="Group 9"/>
            <p:cNvGrpSpPr>
              <a:grpSpLocks/>
            </p:cNvGrpSpPr>
            <p:nvPr/>
          </p:nvGrpSpPr>
          <p:grpSpPr bwMode="auto">
            <a:xfrm>
              <a:off x="457200" y="1066800"/>
              <a:ext cx="5334000" cy="4191000"/>
              <a:chOff x="914400" y="2362200"/>
              <a:chExt cx="5334000" cy="4191000"/>
            </a:xfrm>
          </p:grpSpPr>
          <p:cxnSp>
            <p:nvCxnSpPr>
              <p:cNvPr id="162847"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8"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9"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cxnSp>
          <p:nvCxnSpPr>
            <p:cNvPr id="162842" name="Straight Connector 12"/>
            <p:cNvCxnSpPr>
              <a:cxnSpLocks noChangeShapeType="1"/>
            </p:cNvCxnSpPr>
            <p:nvPr/>
          </p:nvCxnSpPr>
          <p:spPr bwMode="auto">
            <a:xfrm>
              <a:off x="533400" y="1524000"/>
              <a:ext cx="5257800" cy="533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3" name="Straight Connector 14"/>
            <p:cNvCxnSpPr>
              <a:cxnSpLocks noChangeShapeType="1"/>
            </p:cNvCxnSpPr>
            <p:nvPr/>
          </p:nvCxnSpPr>
          <p:spPr bwMode="auto">
            <a:xfrm>
              <a:off x="381000" y="1600200"/>
              <a:ext cx="6172200" cy="2057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4" name="Straight Connector 16"/>
            <p:cNvCxnSpPr>
              <a:cxnSpLocks noChangeShapeType="1"/>
            </p:cNvCxnSpPr>
            <p:nvPr/>
          </p:nvCxnSpPr>
          <p:spPr bwMode="auto">
            <a:xfrm>
              <a:off x="381000" y="1981200"/>
              <a:ext cx="6019800" cy="25908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5" name="Straight Connector 18"/>
            <p:cNvCxnSpPr>
              <a:cxnSpLocks noChangeShapeType="1"/>
            </p:cNvCxnSpPr>
            <p:nvPr/>
          </p:nvCxnSpPr>
          <p:spPr bwMode="auto">
            <a:xfrm>
              <a:off x="381000" y="2209800"/>
              <a:ext cx="5715000" cy="38862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6" name="Straight Connector 20"/>
            <p:cNvCxnSpPr>
              <a:cxnSpLocks noChangeShapeType="1"/>
            </p:cNvCxnSpPr>
            <p:nvPr/>
          </p:nvCxnSpPr>
          <p:spPr bwMode="auto">
            <a:xfrm>
              <a:off x="381000" y="2362200"/>
              <a:ext cx="6248400" cy="2895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grpSp>
        <p:nvGrpSpPr>
          <p:cNvPr id="5" name="Group 37"/>
          <p:cNvGrpSpPr>
            <a:grpSpLocks/>
          </p:cNvGrpSpPr>
          <p:nvPr/>
        </p:nvGrpSpPr>
        <p:grpSpPr bwMode="auto">
          <a:xfrm>
            <a:off x="7391400" y="990600"/>
            <a:ext cx="930275" cy="4267200"/>
            <a:chOff x="7391400" y="990600"/>
            <a:chExt cx="929820" cy="4267200"/>
          </a:xfrm>
        </p:grpSpPr>
        <p:sp>
          <p:nvSpPr>
            <p:cNvPr id="162839" name="Right Brace 25"/>
            <p:cNvSpPr>
              <a:spLocks/>
            </p:cNvSpPr>
            <p:nvPr/>
          </p:nvSpPr>
          <p:spPr bwMode="auto">
            <a:xfrm>
              <a:off x="7391400" y="990600"/>
              <a:ext cx="304800" cy="4267200"/>
            </a:xfrm>
            <a:prstGeom prst="rightBrace">
              <a:avLst>
                <a:gd name="adj1" fmla="val 8361"/>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40" name="TextBox 17"/>
            <p:cNvSpPr txBox="1">
              <a:spLocks noChangeArrowheads="1"/>
            </p:cNvSpPr>
            <p:nvPr/>
          </p:nvSpPr>
          <p:spPr bwMode="auto">
            <a:xfrm>
              <a:off x="7634881" y="28194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5</a:t>
              </a:r>
            </a:p>
          </p:txBody>
        </p:sp>
      </p:grpSp>
      <p:grpSp>
        <p:nvGrpSpPr>
          <p:cNvPr id="6" name="Group 40"/>
          <p:cNvGrpSpPr>
            <a:grpSpLocks/>
          </p:cNvGrpSpPr>
          <p:nvPr/>
        </p:nvGrpSpPr>
        <p:grpSpPr bwMode="auto">
          <a:xfrm>
            <a:off x="6553200" y="3657600"/>
            <a:ext cx="914400" cy="990600"/>
            <a:chOff x="6553200" y="3657600"/>
            <a:chExt cx="914939" cy="990600"/>
          </a:xfrm>
        </p:grpSpPr>
        <p:sp>
          <p:nvSpPr>
            <p:cNvPr id="162837" name="Right Brace 23"/>
            <p:cNvSpPr>
              <a:spLocks/>
            </p:cNvSpPr>
            <p:nvPr/>
          </p:nvSpPr>
          <p:spPr bwMode="auto">
            <a:xfrm>
              <a:off x="6553200" y="3657600"/>
              <a:ext cx="304800" cy="990600"/>
            </a:xfrm>
            <a:prstGeom prst="rightBrace">
              <a:avLst>
                <a:gd name="adj1" fmla="val 8336"/>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8" name="TextBox 17"/>
            <p:cNvSpPr txBox="1">
              <a:spLocks noChangeArrowheads="1"/>
            </p:cNvSpPr>
            <p:nvPr/>
          </p:nvSpPr>
          <p:spPr bwMode="auto">
            <a:xfrm>
              <a:off x="6781800" y="3886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3</a:t>
              </a:r>
            </a:p>
          </p:txBody>
        </p:sp>
      </p:grpSp>
      <p:grpSp>
        <p:nvGrpSpPr>
          <p:cNvPr id="7" name="Group 36"/>
          <p:cNvGrpSpPr>
            <a:grpSpLocks/>
          </p:cNvGrpSpPr>
          <p:nvPr/>
        </p:nvGrpSpPr>
        <p:grpSpPr bwMode="auto">
          <a:xfrm>
            <a:off x="6629400" y="2057400"/>
            <a:ext cx="914400" cy="1600200"/>
            <a:chOff x="6629400" y="2057400"/>
            <a:chExt cx="914939" cy="1600200"/>
          </a:xfrm>
        </p:grpSpPr>
        <p:sp>
          <p:nvSpPr>
            <p:cNvPr id="162835" name="Right Brace 22"/>
            <p:cNvSpPr>
              <a:spLocks/>
            </p:cNvSpPr>
            <p:nvPr/>
          </p:nvSpPr>
          <p:spPr bwMode="auto">
            <a:xfrm>
              <a:off x="6629400" y="2057400"/>
              <a:ext cx="304800" cy="1600200"/>
            </a:xfrm>
            <a:prstGeom prst="rightBrace">
              <a:avLst>
                <a:gd name="adj1" fmla="val 8337"/>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6" name="TextBox 17"/>
            <p:cNvSpPr txBox="1">
              <a:spLocks noChangeArrowheads="1"/>
            </p:cNvSpPr>
            <p:nvPr/>
          </p:nvSpPr>
          <p:spPr bwMode="auto">
            <a:xfrm>
              <a:off x="6858000" y="25146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2</a:t>
              </a:r>
            </a:p>
          </p:txBody>
        </p:sp>
      </p:grpSp>
      <p:grpSp>
        <p:nvGrpSpPr>
          <p:cNvPr id="8" name="Group 38"/>
          <p:cNvGrpSpPr>
            <a:grpSpLocks/>
          </p:cNvGrpSpPr>
          <p:nvPr/>
        </p:nvGrpSpPr>
        <p:grpSpPr bwMode="auto">
          <a:xfrm>
            <a:off x="8229600" y="990600"/>
            <a:ext cx="914400" cy="2667000"/>
            <a:chOff x="8229600" y="990600"/>
            <a:chExt cx="914939" cy="2667000"/>
          </a:xfrm>
        </p:grpSpPr>
        <p:sp>
          <p:nvSpPr>
            <p:cNvPr id="162833" name="Right Brace 26"/>
            <p:cNvSpPr>
              <a:spLocks/>
            </p:cNvSpPr>
            <p:nvPr/>
          </p:nvSpPr>
          <p:spPr bwMode="auto">
            <a:xfrm>
              <a:off x="8229600" y="990600"/>
              <a:ext cx="304800" cy="2667000"/>
            </a:xfrm>
            <a:prstGeom prst="rightBrace">
              <a:avLst>
                <a:gd name="adj1" fmla="val 8345"/>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4" name="TextBox 17"/>
            <p:cNvSpPr txBox="1">
              <a:spLocks noChangeArrowheads="1"/>
            </p:cNvSpPr>
            <p:nvPr/>
          </p:nvSpPr>
          <p:spPr bwMode="auto">
            <a:xfrm>
              <a:off x="8458200" y="1981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6</a:t>
              </a:r>
            </a:p>
          </p:txBody>
        </p:sp>
      </p:grpSp>
      <p:grpSp>
        <p:nvGrpSpPr>
          <p:cNvPr id="9" name="Group 35"/>
          <p:cNvGrpSpPr>
            <a:grpSpLocks/>
          </p:cNvGrpSpPr>
          <p:nvPr/>
        </p:nvGrpSpPr>
        <p:grpSpPr bwMode="auto">
          <a:xfrm>
            <a:off x="5867400" y="990600"/>
            <a:ext cx="990600" cy="1066800"/>
            <a:chOff x="5867400" y="990600"/>
            <a:chExt cx="991139" cy="1066800"/>
          </a:xfrm>
        </p:grpSpPr>
        <p:sp>
          <p:nvSpPr>
            <p:cNvPr id="162831" name="Right Brace 21"/>
            <p:cNvSpPr>
              <a:spLocks/>
            </p:cNvSpPr>
            <p:nvPr/>
          </p:nvSpPr>
          <p:spPr bwMode="auto">
            <a:xfrm>
              <a:off x="5867400" y="990600"/>
              <a:ext cx="304800" cy="1066800"/>
            </a:xfrm>
            <a:prstGeom prst="rightBrace">
              <a:avLst>
                <a:gd name="adj1" fmla="val 8329"/>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2" name="TextBox 17"/>
            <p:cNvSpPr txBox="1">
              <a:spLocks noChangeArrowheads="1"/>
            </p:cNvSpPr>
            <p:nvPr/>
          </p:nvSpPr>
          <p:spPr bwMode="auto">
            <a:xfrm>
              <a:off x="6172200" y="1219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1</a:t>
              </a:r>
            </a:p>
          </p:txBody>
        </p:sp>
      </p:grpSp>
      <p:grpSp>
        <p:nvGrpSpPr>
          <p:cNvPr id="10" name="Group 39"/>
          <p:cNvGrpSpPr>
            <a:grpSpLocks/>
          </p:cNvGrpSpPr>
          <p:nvPr/>
        </p:nvGrpSpPr>
        <p:grpSpPr bwMode="auto">
          <a:xfrm>
            <a:off x="6781800" y="4572000"/>
            <a:ext cx="914400" cy="685800"/>
            <a:chOff x="6781800" y="4572000"/>
            <a:chExt cx="914939" cy="685800"/>
          </a:xfrm>
        </p:grpSpPr>
        <p:sp>
          <p:nvSpPr>
            <p:cNvPr id="162829" name="Right Brace 24"/>
            <p:cNvSpPr>
              <a:spLocks/>
            </p:cNvSpPr>
            <p:nvPr/>
          </p:nvSpPr>
          <p:spPr bwMode="auto">
            <a:xfrm>
              <a:off x="6781800" y="4572000"/>
              <a:ext cx="304800" cy="685800"/>
            </a:xfrm>
            <a:prstGeom prst="rightBrace">
              <a:avLst>
                <a:gd name="adj1" fmla="val 8333"/>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0" name="TextBox 17"/>
            <p:cNvSpPr txBox="1">
              <a:spLocks noChangeArrowheads="1"/>
            </p:cNvSpPr>
            <p:nvPr/>
          </p:nvSpPr>
          <p:spPr bwMode="auto">
            <a:xfrm>
              <a:off x="7010400" y="45720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4</a:t>
              </a:r>
            </a:p>
          </p:txBody>
        </p:sp>
      </p:grpSp>
      <p:sp>
        <p:nvSpPr>
          <p:cNvPr id="35" name="TextBox 34"/>
          <p:cNvSpPr txBox="1">
            <a:spLocks noChangeArrowheads="1"/>
          </p:cNvSpPr>
          <p:nvPr/>
        </p:nvSpPr>
        <p:spPr bwMode="auto">
          <a:xfrm>
            <a:off x="0" y="4046538"/>
            <a:ext cx="47244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Πολλοί διαφορετικοί συνδυασμοί </a:t>
            </a:r>
          </a:p>
          <a:p>
            <a:pPr eaLnBrk="1" hangingPunct="1"/>
            <a:r>
              <a:rPr lang="el-GR">
                <a:latin typeface="Times New Roman" charset="0"/>
              </a:rPr>
              <a:t>τροχιών</a:t>
            </a:r>
            <a:endParaRPr lang="en-US">
              <a:latin typeface="Times New Roman" charset="0"/>
            </a:endParaRPr>
          </a:p>
        </p:txBody>
      </p:sp>
      <p:sp>
        <p:nvSpPr>
          <p:cNvPr id="43" name="TextBox 42"/>
          <p:cNvSpPr txBox="1">
            <a:spLocks noChangeArrowheads="1"/>
          </p:cNvSpPr>
          <p:nvPr/>
        </p:nvSpPr>
        <p:spPr bwMode="auto">
          <a:xfrm>
            <a:off x="0" y="4876800"/>
            <a:ext cx="50292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Μπορούμε να ελαττώσουμε τους συνδιασμούς επιλέγοντας στην ποιότητα, ορμή των τροχιών ετω, </a:t>
            </a:r>
            <a:r>
              <a:rPr lang="en-US" altLang="ja-JP">
                <a:latin typeface="Times New Roman" charset="0"/>
              </a:rPr>
              <a:t>.</a:t>
            </a:r>
          </a:p>
          <a:p>
            <a:pPr eaLnBrk="1" hangingPunct="1"/>
            <a:endParaRPr lang="en-US">
              <a:latin typeface="Times New Roman" charset="0"/>
            </a:endParaRPr>
          </a:p>
        </p:txBody>
      </p:sp>
      <p:sp>
        <p:nvSpPr>
          <p:cNvPr id="44" name="TextBox 43"/>
          <p:cNvSpPr txBox="1">
            <a:spLocks noChangeArrowheads="1"/>
          </p:cNvSpPr>
          <p:nvPr/>
        </p:nvSpPr>
        <p:spPr bwMode="auto">
          <a:xfrm>
            <a:off x="7924800" y="5334000"/>
            <a:ext cx="671513"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Etc.</a:t>
            </a:r>
          </a:p>
        </p:txBody>
      </p:sp>
      <p:sp>
        <p:nvSpPr>
          <p:cNvPr id="45" name="TextBox 44"/>
          <p:cNvSpPr txBox="1">
            <a:spLocks noChangeArrowheads="1"/>
          </p:cNvSpPr>
          <p:nvPr/>
        </p:nvSpPr>
        <p:spPr bwMode="auto">
          <a:xfrm>
            <a:off x="0" y="6019800"/>
            <a:ext cx="73152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Εναπομένει κάποιο υπόβαθρο</a:t>
            </a:r>
            <a:r>
              <a:rPr lang="en-US">
                <a:latin typeface="Times New Roman" charset="0"/>
              </a:rPr>
              <a:t>. </a:t>
            </a:r>
            <a:r>
              <a:rPr lang="el-GR">
                <a:latin typeface="Times New Roman" charset="0"/>
              </a:rPr>
              <a:t>Ακόμα το Μ δεν μπορεί να μετρηθεί τέλεια – εξαρτάται από τον ανιχνευτή</a:t>
            </a:r>
            <a:endParaRPr lang="en-US">
              <a:latin typeface="Times New Roman" charset="0"/>
            </a:endParaRPr>
          </a:p>
        </p:txBody>
      </p:sp>
    </p:spTree>
    <p:extLst>
      <p:ext uri="{BB962C8B-B14F-4D97-AF65-F5344CB8AC3E}">
        <p14:creationId xmlns:p14="http://schemas.microsoft.com/office/powerpoint/2010/main" val="3286209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nodeType="afterGroup">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nodeType="afterGroup">
                            <p:stCondLst>
                              <p:cond delay="3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nodeType="afterGroup">
                            <p:stCondLst>
                              <p:cond delay="4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par>
                          <p:cTn id="36" fill="hold" nodeType="afterGroup">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2000"/>
                                        <p:tgtEl>
                                          <p:spTgt spid="4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40F437-1380-157F-E8C7-A44B6F2637E6}"/>
              </a:ext>
            </a:extLst>
          </p:cNvPr>
          <p:cNvPicPr>
            <a:picLocks noChangeAspect="1"/>
          </p:cNvPicPr>
          <p:nvPr/>
        </p:nvPicPr>
        <p:blipFill>
          <a:blip r:embed="rId2"/>
          <a:stretch>
            <a:fillRect/>
          </a:stretch>
        </p:blipFill>
        <p:spPr>
          <a:xfrm>
            <a:off x="0" y="979388"/>
            <a:ext cx="9144000" cy="5878612"/>
          </a:xfrm>
          <a:prstGeom prst="rect">
            <a:avLst/>
          </a:prstGeom>
        </p:spPr>
      </p:pic>
      <p:sp>
        <p:nvSpPr>
          <p:cNvPr id="4" name="Title 1"/>
          <p:cNvSpPr txBox="1">
            <a:spLocks/>
          </p:cNvSpPr>
          <p:nvPr/>
        </p:nvSpPr>
        <p:spPr bwMode="auto">
          <a:xfrm>
            <a:off x="381000" y="89739"/>
            <a:ext cx="8534400" cy="585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200" dirty="0"/>
              <a:t>Επιλογή του φύλλου εργασίας της ομάδας σας</a:t>
            </a:r>
            <a:endParaRPr lang="en-US" sz="3200" dirty="0"/>
          </a:p>
        </p:txBody>
      </p:sp>
      <p:cxnSp>
        <p:nvCxnSpPr>
          <p:cNvPr id="7" name="Straight Arrow Connector 6"/>
          <p:cNvCxnSpPr/>
          <p:nvPr/>
        </p:nvCxnSpPr>
        <p:spPr>
          <a:xfrm flipH="1">
            <a:off x="3554816" y="6138129"/>
            <a:ext cx="609599" cy="464868"/>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cxnSpLocks/>
          </p:cNvCxnSpPr>
          <p:nvPr/>
        </p:nvCxnSpPr>
        <p:spPr>
          <a:xfrm flipH="1">
            <a:off x="4995348" y="1939372"/>
            <a:ext cx="481361" cy="728308"/>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6022144" y="3188493"/>
            <a:ext cx="533400" cy="48101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578004" y="2649994"/>
            <a:ext cx="420056" cy="3488135"/>
          </a:xfrm>
          <a:prstGeom prst="rect">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39C5ECF-C50A-8C3F-24ED-3B53991AF88E}"/>
              </a:ext>
            </a:extLst>
          </p:cNvPr>
          <p:cNvSpPr>
            <a:spLocks noChangeArrowheads="1"/>
          </p:cNvSpPr>
          <p:nvPr/>
        </p:nvSpPr>
        <p:spPr bwMode="auto">
          <a:xfrm>
            <a:off x="1197429" y="520890"/>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3"/>
              </a:rPr>
              <a:t>https://www.i2u2.org/elab/cms/cima-wzh/</a:t>
            </a:r>
            <a:endParaRPr lang="en-US" sz="2800" dirty="0"/>
          </a:p>
        </p:txBody>
      </p:sp>
    </p:spTree>
    <p:extLst>
      <p:ext uri="{BB962C8B-B14F-4D97-AF65-F5344CB8AC3E}">
        <p14:creationId xmlns:p14="http://schemas.microsoft.com/office/powerpoint/2010/main" val="1021584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1143000"/>
          </a:xfrm>
        </p:spPr>
        <p:txBody>
          <a:bodyPr/>
          <a:lstStyle/>
          <a:p>
            <a:pPr eaLnBrk="1" hangingPunct="1">
              <a:defRPr/>
            </a:pPr>
            <a:r>
              <a:rPr lang="el-GR" dirty="0">
                <a:latin typeface="Arial" charset="0"/>
                <a:ea typeface="ＭＳ Ｐゴシック" charset="0"/>
              </a:rPr>
              <a:t>Εύρεση του </a:t>
            </a:r>
            <a:r>
              <a:rPr lang="en-US" dirty="0">
                <a:latin typeface="Arial" charset="0"/>
                <a:ea typeface="ＭＳ Ｐゴシック" charset="0"/>
              </a:rPr>
              <a:t>Higgs</a:t>
            </a:r>
          </a:p>
        </p:txBody>
      </p:sp>
      <p:pic>
        <p:nvPicPr>
          <p:cNvPr id="163842" name="Picture 5" descr="D_Denegri_105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3000"/>
            <a:ext cx="4903788" cy="548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43" name="Text Box 6"/>
          <p:cNvSpPr txBox="1">
            <a:spLocks noChangeArrowheads="1"/>
          </p:cNvSpPr>
          <p:nvPr/>
        </p:nvSpPr>
        <p:spPr bwMode="auto">
          <a:xfrm>
            <a:off x="5562600" y="1066800"/>
            <a:ext cx="3124200" cy="4340225"/>
          </a:xfrm>
          <a:prstGeom prst="rect">
            <a:avLst/>
          </a:prstGeom>
          <a:solidFill>
            <a:schemeClr val="bg1"/>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l-GR" i="1">
                <a:latin typeface="Times New Roman" charset="0"/>
              </a:rPr>
              <a:t>Αυτό είναι το σήμα που βλέπουμε στον ανιχνευτή για το </a:t>
            </a:r>
            <a:r>
              <a:rPr lang="en-US" i="1">
                <a:latin typeface="Times New Roman" charset="0"/>
              </a:rPr>
              <a:t>Higgs</a:t>
            </a:r>
            <a:r>
              <a:rPr lang="el-GR" i="1">
                <a:latin typeface="Times New Roman" charset="0"/>
              </a:rPr>
              <a:t> που διασπάται σε 2 φωτόνια</a:t>
            </a:r>
            <a:r>
              <a:rPr lang="en-US" i="1">
                <a:latin typeface="Times New Roman" charset="0"/>
              </a:rPr>
              <a:t>…</a:t>
            </a:r>
          </a:p>
          <a:p>
            <a:pPr eaLnBrk="1" hangingPunct="1">
              <a:spcBef>
                <a:spcPct val="50000"/>
              </a:spcBef>
            </a:pPr>
            <a:r>
              <a:rPr lang="el-GR">
                <a:latin typeface="Times New Roman" charset="0"/>
              </a:rPr>
              <a:t>Το εύρος του σήματος οφείλεται στην ακρίβεια του ανιχνευτή και στο φυσικό εύρος της μάζας του σωματιδίου</a:t>
            </a:r>
            <a:endParaRPr lang="en-US">
              <a:latin typeface="Times New Roman" charset="0"/>
            </a:endParaRPr>
          </a:p>
        </p:txBody>
      </p:sp>
      <p:sp>
        <p:nvSpPr>
          <p:cNvPr id="163844" name="TextBox 4"/>
          <p:cNvSpPr txBox="1">
            <a:spLocks noChangeArrowheads="1"/>
          </p:cNvSpPr>
          <p:nvPr/>
        </p:nvSpPr>
        <p:spPr bwMode="auto">
          <a:xfrm>
            <a:off x="1409700" y="4572000"/>
            <a:ext cx="32766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solidFill>
                  <a:schemeClr val="bg2"/>
                </a:solidFill>
                <a:latin typeface="Times New Roman" charset="0"/>
              </a:rPr>
              <a:t>Υπόβαθρο εξαιτίας </a:t>
            </a:r>
            <a:br>
              <a:rPr lang="el-GR">
                <a:solidFill>
                  <a:schemeClr val="bg2"/>
                </a:solidFill>
                <a:latin typeface="Times New Roman" charset="0"/>
              </a:rPr>
            </a:br>
            <a:r>
              <a:rPr lang="el-GR">
                <a:solidFill>
                  <a:schemeClr val="bg2"/>
                </a:solidFill>
                <a:latin typeface="Times New Roman" charset="0"/>
              </a:rPr>
              <a:t>σήματος που μοιάζει με το σήμα</a:t>
            </a:r>
            <a:endParaRPr lang="en-US">
              <a:solidFill>
                <a:schemeClr val="bg2"/>
              </a:solidFill>
              <a:latin typeface="Times New Roman" charset="0"/>
            </a:endParaRPr>
          </a:p>
        </p:txBody>
      </p:sp>
    </p:spTree>
    <p:extLst>
      <p:ext uri="{BB962C8B-B14F-4D97-AF65-F5344CB8AC3E}">
        <p14:creationId xmlns:p14="http://schemas.microsoft.com/office/powerpoint/2010/main" val="1563494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BF7D3FF-7CA5-279D-6756-BA344A1CD2B9}"/>
              </a:ext>
            </a:extLst>
          </p:cNvPr>
          <p:cNvPicPr>
            <a:picLocks noChangeAspect="1"/>
          </p:cNvPicPr>
          <p:nvPr/>
        </p:nvPicPr>
        <p:blipFill>
          <a:blip r:embed="rId2"/>
          <a:stretch>
            <a:fillRect/>
          </a:stretch>
        </p:blipFill>
        <p:spPr>
          <a:xfrm>
            <a:off x="0" y="1977566"/>
            <a:ext cx="9053095" cy="3962945"/>
          </a:xfrm>
          <a:prstGeom prst="rect">
            <a:avLst/>
          </a:prstGeom>
        </p:spPr>
      </p:pic>
      <p:sp>
        <p:nvSpPr>
          <p:cNvPr id="8" name="TextBox 7"/>
          <p:cNvSpPr txBox="1"/>
          <p:nvPr/>
        </p:nvSpPr>
        <p:spPr>
          <a:xfrm>
            <a:off x="1600200" y="204931"/>
            <a:ext cx="7146107" cy="584776"/>
          </a:xfrm>
          <a:prstGeom prst="rect">
            <a:avLst/>
          </a:prstGeom>
          <a:noFill/>
        </p:spPr>
        <p:txBody>
          <a:bodyPr wrap="none" rtlCol="0">
            <a:spAutoFit/>
          </a:bodyPr>
          <a:lstStyle/>
          <a:p>
            <a:r>
              <a:rPr lang="el-GR" sz="3200" dirty="0"/>
              <a:t>Φύλλο εργασίας ανάλυσης δεδομένων</a:t>
            </a:r>
            <a:endParaRPr lang="en-US" sz="3200" dirty="0"/>
          </a:p>
        </p:txBody>
      </p:sp>
      <p:sp>
        <p:nvSpPr>
          <p:cNvPr id="7" name="Oval 6">
            <a:extLst>
              <a:ext uri="{FF2B5EF4-FFF2-40B4-BE49-F238E27FC236}">
                <a16:creationId xmlns:a16="http://schemas.microsoft.com/office/drawing/2014/main" id="{9AB53B98-1F8B-4B11-5F91-B4AA16B2B2AF}"/>
              </a:ext>
            </a:extLst>
          </p:cNvPr>
          <p:cNvSpPr/>
          <p:nvPr/>
        </p:nvSpPr>
        <p:spPr>
          <a:xfrm>
            <a:off x="457200" y="1977566"/>
            <a:ext cx="1263258" cy="441647"/>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D673586-5F48-3BE1-C325-965EEB8281BB}"/>
              </a:ext>
            </a:extLst>
          </p:cNvPr>
          <p:cNvSpPr/>
          <p:nvPr/>
        </p:nvSpPr>
        <p:spPr>
          <a:xfrm>
            <a:off x="7715877" y="1977566"/>
            <a:ext cx="1263258" cy="441647"/>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a:extLst>
              <a:ext uri="{FF2B5EF4-FFF2-40B4-BE49-F238E27FC236}">
                <a16:creationId xmlns:a16="http://schemas.microsoft.com/office/drawing/2014/main" id="{7F9F6536-8122-F3A5-71A7-A15572D7ABE5}"/>
              </a:ext>
            </a:extLst>
          </p:cNvPr>
          <p:cNvSpPr/>
          <p:nvPr/>
        </p:nvSpPr>
        <p:spPr>
          <a:xfrm>
            <a:off x="920333" y="1423533"/>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a:extLst>
              <a:ext uri="{FF2B5EF4-FFF2-40B4-BE49-F238E27FC236}">
                <a16:creationId xmlns:a16="http://schemas.microsoft.com/office/drawing/2014/main" id="{95F528C9-7646-D383-B5A6-7F5183F81A5E}"/>
              </a:ext>
            </a:extLst>
          </p:cNvPr>
          <p:cNvSpPr/>
          <p:nvPr/>
        </p:nvSpPr>
        <p:spPr>
          <a:xfrm>
            <a:off x="8136553" y="1415291"/>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691277-6715-88B2-3BA8-E4F9CFCE6C2D}"/>
              </a:ext>
            </a:extLst>
          </p:cNvPr>
          <p:cNvSpPr txBox="1"/>
          <p:nvPr/>
        </p:nvSpPr>
        <p:spPr>
          <a:xfrm>
            <a:off x="348858" y="825192"/>
            <a:ext cx="2997872" cy="646331"/>
          </a:xfrm>
          <a:prstGeom prst="rect">
            <a:avLst/>
          </a:prstGeom>
          <a:noFill/>
        </p:spPr>
        <p:txBody>
          <a:bodyPr wrap="none" rtlCol="0">
            <a:spAutoFit/>
          </a:bodyPr>
          <a:lstStyle/>
          <a:p>
            <a:r>
              <a:rPr lang="el-GR" b="1" dirty="0">
                <a:solidFill>
                  <a:srgbClr val="002060"/>
                </a:solidFill>
              </a:rPr>
              <a:t>Επιβεβαιώστε το δείγμα των </a:t>
            </a:r>
            <a:br>
              <a:rPr lang="el-GR" b="1" dirty="0">
                <a:solidFill>
                  <a:srgbClr val="002060"/>
                </a:solidFill>
              </a:rPr>
            </a:br>
            <a:r>
              <a:rPr lang="el-GR" b="1" dirty="0">
                <a:solidFill>
                  <a:srgbClr val="002060"/>
                </a:solidFill>
              </a:rPr>
              <a:t>δεδομένων της ομάδας σας</a:t>
            </a:r>
            <a:endParaRPr lang="en-US" b="1" dirty="0">
              <a:solidFill>
                <a:srgbClr val="002060"/>
              </a:solidFill>
            </a:endParaRPr>
          </a:p>
        </p:txBody>
      </p:sp>
      <p:sp>
        <p:nvSpPr>
          <p:cNvPr id="13" name="TextBox 12">
            <a:extLst>
              <a:ext uri="{FF2B5EF4-FFF2-40B4-BE49-F238E27FC236}">
                <a16:creationId xmlns:a16="http://schemas.microsoft.com/office/drawing/2014/main" id="{C36DA693-41D7-7B61-EAF2-87E019D38265}"/>
              </a:ext>
            </a:extLst>
          </p:cNvPr>
          <p:cNvSpPr txBox="1"/>
          <p:nvPr/>
        </p:nvSpPr>
        <p:spPr>
          <a:xfrm>
            <a:off x="6399081" y="789707"/>
            <a:ext cx="2744919" cy="646331"/>
          </a:xfrm>
          <a:prstGeom prst="rect">
            <a:avLst/>
          </a:prstGeom>
          <a:noFill/>
        </p:spPr>
        <p:txBody>
          <a:bodyPr wrap="none" rtlCol="0">
            <a:spAutoFit/>
          </a:bodyPr>
          <a:lstStyle/>
          <a:p>
            <a:r>
              <a:rPr lang="el-GR" b="1" dirty="0">
                <a:solidFill>
                  <a:srgbClr val="002060"/>
                </a:solidFill>
              </a:rPr>
              <a:t>Πιέστε για να πάτε στο </a:t>
            </a:r>
            <a:br>
              <a:rPr lang="el-GR" b="1" dirty="0">
                <a:solidFill>
                  <a:srgbClr val="002060"/>
                </a:solidFill>
              </a:rPr>
            </a:br>
            <a:r>
              <a:rPr lang="el-GR" b="1" dirty="0">
                <a:solidFill>
                  <a:srgbClr val="002060"/>
                </a:solidFill>
              </a:rPr>
              <a:t>λογισμικό της απεικόνισης</a:t>
            </a:r>
            <a:endParaRPr lang="en-US" b="1" dirty="0">
              <a:solidFill>
                <a:srgbClr val="002060"/>
              </a:solidFill>
            </a:endParaRPr>
          </a:p>
        </p:txBody>
      </p:sp>
    </p:spTree>
    <p:extLst>
      <p:ext uri="{BB962C8B-B14F-4D97-AF65-F5344CB8AC3E}">
        <p14:creationId xmlns:p14="http://schemas.microsoft.com/office/powerpoint/2010/main" val="411719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blinds(horizontal)">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2" name="Rectangle 1">
            <a:extLst>
              <a:ext uri="{FF2B5EF4-FFF2-40B4-BE49-F238E27FC236}">
                <a16:creationId xmlns:a16="http://schemas.microsoft.com/office/drawing/2014/main" id="{774CD88E-F9AA-701C-B6EF-7AC791CA5AE4}"/>
              </a:ext>
            </a:extLst>
          </p:cNvPr>
          <p:cNvSpPr>
            <a:spLocks noChangeArrowheads="1"/>
          </p:cNvSpPr>
          <p:nvPr/>
        </p:nvSpPr>
        <p:spPr bwMode="auto">
          <a:xfrm>
            <a:off x="1260764" y="6858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6" name="Picture 5">
            <a:extLst>
              <a:ext uri="{FF2B5EF4-FFF2-40B4-BE49-F238E27FC236}">
                <a16:creationId xmlns:a16="http://schemas.microsoft.com/office/drawing/2014/main" id="{8B4FBE3F-1F98-F212-F654-605A61242D90}"/>
              </a:ext>
            </a:extLst>
          </p:cNvPr>
          <p:cNvPicPr>
            <a:picLocks noChangeAspect="1"/>
          </p:cNvPicPr>
          <p:nvPr/>
        </p:nvPicPr>
        <p:blipFill>
          <a:blip r:embed="rId2"/>
          <a:stretch>
            <a:fillRect/>
          </a:stretch>
        </p:blipFill>
        <p:spPr>
          <a:xfrm>
            <a:off x="-1" y="1182798"/>
            <a:ext cx="9124239" cy="5675202"/>
          </a:xfrm>
          <a:prstGeom prst="rect">
            <a:avLst/>
          </a:prstGeom>
        </p:spPr>
      </p:pic>
    </p:spTree>
    <p:extLst>
      <p:ext uri="{BB962C8B-B14F-4D97-AF65-F5344CB8AC3E}">
        <p14:creationId xmlns:p14="http://schemas.microsoft.com/office/powerpoint/2010/main" val="387098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2" name="Picture 1">
            <a:extLst>
              <a:ext uri="{FF2B5EF4-FFF2-40B4-BE49-F238E27FC236}">
                <a16:creationId xmlns:a16="http://schemas.microsoft.com/office/drawing/2014/main" id="{F8675D9C-914A-C310-EBDD-280FB1E435F1}"/>
              </a:ext>
            </a:extLst>
          </p:cNvPr>
          <p:cNvPicPr>
            <a:picLocks noChangeAspect="1"/>
          </p:cNvPicPr>
          <p:nvPr/>
        </p:nvPicPr>
        <p:blipFill rotWithShape="1">
          <a:blip r:embed="rId2"/>
          <a:srcRect r="5072" b="21614"/>
          <a:stretch/>
        </p:blipFill>
        <p:spPr>
          <a:xfrm>
            <a:off x="212388" y="2337185"/>
            <a:ext cx="8661480" cy="4448568"/>
          </a:xfrm>
          <a:prstGeom prst="rect">
            <a:avLst/>
          </a:prstGeom>
        </p:spPr>
      </p:pic>
      <p:sp>
        <p:nvSpPr>
          <p:cNvPr id="10" name="TextBox 9">
            <a:extLst>
              <a:ext uri="{FF2B5EF4-FFF2-40B4-BE49-F238E27FC236}">
                <a16:creationId xmlns:a16="http://schemas.microsoft.com/office/drawing/2014/main" id="{FDD41147-C08A-FE47-BC47-8239A564A7A2}"/>
              </a:ext>
            </a:extLst>
          </p:cNvPr>
          <p:cNvSpPr txBox="1"/>
          <p:nvPr/>
        </p:nvSpPr>
        <p:spPr>
          <a:xfrm>
            <a:off x="212388" y="1365871"/>
            <a:ext cx="2249334" cy="369332"/>
          </a:xfrm>
          <a:prstGeom prst="rect">
            <a:avLst/>
          </a:prstGeom>
          <a:noFill/>
        </p:spPr>
        <p:txBody>
          <a:bodyPr wrap="none" rtlCol="0">
            <a:spAutoFit/>
          </a:bodyPr>
          <a:lstStyle/>
          <a:p>
            <a:r>
              <a:rPr lang="el-GR" dirty="0">
                <a:solidFill>
                  <a:srgbClr val="0000FF"/>
                </a:solidFill>
              </a:rPr>
              <a:t>Επιλογή δεδομένων</a:t>
            </a:r>
            <a:endParaRPr lang="en-US" dirty="0">
              <a:solidFill>
                <a:srgbClr val="0000FF"/>
              </a:solidFill>
            </a:endParaRPr>
          </a:p>
        </p:txBody>
      </p:sp>
      <p:cxnSp>
        <p:nvCxnSpPr>
          <p:cNvPr id="9" name="Straight Arrow Connector 8">
            <a:extLst>
              <a:ext uri="{FF2B5EF4-FFF2-40B4-BE49-F238E27FC236}">
                <a16:creationId xmlns:a16="http://schemas.microsoft.com/office/drawing/2014/main" id="{131553F9-3D21-E8DD-3561-2DA4E8E91B58}"/>
              </a:ext>
            </a:extLst>
          </p:cNvPr>
          <p:cNvCxnSpPr/>
          <p:nvPr/>
        </p:nvCxnSpPr>
        <p:spPr>
          <a:xfrm>
            <a:off x="462759" y="1823505"/>
            <a:ext cx="0" cy="692727"/>
          </a:xfrm>
          <a:prstGeom prst="straightConnector1">
            <a:avLst/>
          </a:prstGeom>
          <a:ln w="76200" cmpd="sng">
            <a:solidFill>
              <a:srgbClr val="CC00CC"/>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Oval 3">
            <a:extLst>
              <a:ext uri="{FF2B5EF4-FFF2-40B4-BE49-F238E27FC236}">
                <a16:creationId xmlns:a16="http://schemas.microsoft.com/office/drawing/2014/main" id="{E80E698B-51AC-3DDC-1968-EBEDA2F9C5E3}"/>
              </a:ext>
            </a:extLst>
          </p:cNvPr>
          <p:cNvSpPr/>
          <p:nvPr/>
        </p:nvSpPr>
        <p:spPr>
          <a:xfrm>
            <a:off x="212388" y="2555441"/>
            <a:ext cx="462758" cy="441647"/>
          </a:xfrm>
          <a:prstGeom prst="ellipse">
            <a:avLst/>
          </a:prstGeom>
          <a:noFill/>
          <a:ln w="38100" cmpd="sng">
            <a:solidFill>
              <a:srgbClr val="D46A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161345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F1430CB-51D8-C152-486B-26E99103A13A}"/>
              </a:ext>
            </a:extLst>
          </p:cNvPr>
          <p:cNvPicPr>
            <a:picLocks noChangeAspect="1"/>
          </p:cNvPicPr>
          <p:nvPr/>
        </p:nvPicPr>
        <p:blipFill>
          <a:blip r:embed="rId2"/>
          <a:stretch>
            <a:fillRect/>
          </a:stretch>
        </p:blipFill>
        <p:spPr>
          <a:xfrm>
            <a:off x="77899" y="1425064"/>
            <a:ext cx="8988201" cy="5087250"/>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97443" y="586058"/>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cxnSp>
        <p:nvCxnSpPr>
          <p:cNvPr id="10" name="Straight Arrow Connector 9"/>
          <p:cNvCxnSpPr/>
          <p:nvPr/>
        </p:nvCxnSpPr>
        <p:spPr>
          <a:xfrm flipH="1">
            <a:off x="5300590" y="2595529"/>
            <a:ext cx="685800" cy="20152"/>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923019" y="2404645"/>
            <a:ext cx="2377830" cy="369332"/>
          </a:xfrm>
          <a:prstGeom prst="rect">
            <a:avLst/>
          </a:prstGeom>
          <a:noFill/>
        </p:spPr>
        <p:txBody>
          <a:bodyPr wrap="none" rtlCol="0">
            <a:spAutoFit/>
          </a:bodyPr>
          <a:lstStyle/>
          <a:p>
            <a:r>
              <a:rPr lang="el-GR" dirty="0">
                <a:solidFill>
                  <a:schemeClr val="bg1"/>
                </a:solidFill>
              </a:rPr>
              <a:t>Επιλογή πηγής αρχείου</a:t>
            </a:r>
            <a:endParaRPr lang="en-US" dirty="0">
              <a:solidFill>
                <a:schemeClr val="bg1"/>
              </a:solidFill>
            </a:endParaRPr>
          </a:p>
        </p:txBody>
      </p:sp>
      <p:cxnSp>
        <p:nvCxnSpPr>
          <p:cNvPr id="3" name="Straight Arrow Connector 2">
            <a:extLst>
              <a:ext uri="{FF2B5EF4-FFF2-40B4-BE49-F238E27FC236}">
                <a16:creationId xmlns:a16="http://schemas.microsoft.com/office/drawing/2014/main" id="{BDD0C0BE-730A-F936-4C05-D185D0973400}"/>
              </a:ext>
            </a:extLst>
          </p:cNvPr>
          <p:cNvCxnSpPr>
            <a:cxnSpLocks/>
          </p:cNvCxnSpPr>
          <p:nvPr/>
        </p:nvCxnSpPr>
        <p:spPr>
          <a:xfrm flipH="1">
            <a:off x="5465151" y="3052376"/>
            <a:ext cx="1173718" cy="0"/>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D9359817-E795-A2B6-E824-65AB60FDFC74}"/>
              </a:ext>
            </a:extLst>
          </p:cNvPr>
          <p:cNvSpPr txBox="1"/>
          <p:nvPr/>
        </p:nvSpPr>
        <p:spPr>
          <a:xfrm>
            <a:off x="6604277" y="2867710"/>
            <a:ext cx="2129530" cy="400110"/>
          </a:xfrm>
          <a:prstGeom prst="rect">
            <a:avLst/>
          </a:prstGeom>
          <a:noFill/>
        </p:spPr>
        <p:txBody>
          <a:bodyPr wrap="square" rtlCol="0">
            <a:spAutoFit/>
          </a:bodyPr>
          <a:lstStyle/>
          <a:p>
            <a:r>
              <a:rPr lang="el-GR" sz="2000" dirty="0">
                <a:solidFill>
                  <a:schemeClr val="bg1"/>
                </a:solidFill>
              </a:rPr>
              <a:t>Επιλογή αρχείου</a:t>
            </a:r>
            <a:endParaRPr lang="en-US" sz="2000" dirty="0">
              <a:solidFill>
                <a:schemeClr val="bg1"/>
              </a:solidFill>
            </a:endParaRPr>
          </a:p>
        </p:txBody>
      </p:sp>
    </p:spTree>
    <p:extLst>
      <p:ext uri="{BB962C8B-B14F-4D97-AF65-F5344CB8AC3E}">
        <p14:creationId xmlns:p14="http://schemas.microsoft.com/office/powerpoint/2010/main" val="23345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959</TotalTime>
  <Words>1741</Words>
  <Application>Microsoft Macintosh PowerPoint</Application>
  <PresentationFormat>On-screen Show (4:3)</PresentationFormat>
  <Paragraphs>241</Paragraphs>
  <Slides>50</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8" baseType="lpstr">
      <vt:lpstr>Arial</vt:lpstr>
      <vt:lpstr>Calibri</vt:lpstr>
      <vt:lpstr>Cambria Math</vt:lpstr>
      <vt:lpstr>Symbol</vt:lpstr>
      <vt:lpstr>Times New Roman</vt:lpstr>
      <vt:lpstr>Wingdings</vt:lpstr>
      <vt:lpstr>Office Theme</vt:lpstr>
      <vt:lpstr>Equation</vt:lpstr>
      <vt:lpstr>Η σημερινή αναζήτηση</vt:lpstr>
      <vt:lpstr>Η άσκηση σήμερα</vt:lpstr>
      <vt:lpstr>Η σημερινή εξάσκηση </vt:lpstr>
      <vt:lpstr>Τα εργαλεία που θα χρησιμοποιήσουμε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The excel spread 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PowerPoint Presentation</vt:lpstr>
      <vt:lpstr>PowerPoint Presentation</vt:lpstr>
      <vt:lpstr>CIMA - The excel spread sheet</vt:lpstr>
      <vt:lpstr>PowerPoint Presentation</vt:lpstr>
      <vt:lpstr>CIMA - The excel spread sheet</vt:lpstr>
      <vt:lpstr>PowerPoint Presentation</vt:lpstr>
      <vt:lpstr>CIMA - Το  φύλλο εργασίας</vt:lpstr>
      <vt:lpstr>PowerPoint Presentation</vt:lpstr>
      <vt:lpstr>PowerPoint Presentation</vt:lpstr>
      <vt:lpstr>Σχεδιάζοντας έναν ανιχνευτή: Τι θέλουμε να βρούμε?</vt:lpstr>
      <vt:lpstr>PowerPoint Presentation</vt:lpstr>
      <vt:lpstr>PowerPoint Presentation</vt:lpstr>
      <vt:lpstr>PowerPoint Presentation</vt:lpstr>
      <vt:lpstr>PowerPoint Presentation</vt:lpstr>
      <vt:lpstr>PowerPoint Presentation</vt:lpstr>
      <vt:lpstr>PowerPoint Presentation</vt:lpstr>
      <vt:lpstr>Ο σκοπός της σημερινής άσκησης</vt:lpstr>
      <vt:lpstr>Συζήτηση ενός αποτελέσματος</vt:lpstr>
      <vt:lpstr>Backup</vt:lpstr>
      <vt:lpstr>Κατανομή μαζών ζευγών μιονίου</vt:lpstr>
      <vt:lpstr>“Αναλοίωτη μάζα”</vt:lpstr>
      <vt:lpstr>Αναλοίωτη μάζα (cont.)</vt:lpstr>
      <vt:lpstr>Εύρεση του Higgs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σημερινή αναζήτηση</dc:title>
  <dc:creator>Fotis SuperCollider</dc:creator>
  <cp:lastModifiedBy>Fotis Ptochos</cp:lastModifiedBy>
  <cp:revision>46</cp:revision>
  <dcterms:created xsi:type="dcterms:W3CDTF">2019-03-11T13:29:41Z</dcterms:created>
  <dcterms:modified xsi:type="dcterms:W3CDTF">2025-03-25T16:49:40Z</dcterms:modified>
</cp:coreProperties>
</file>