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7"/>
  </p:notesMasterIdLst>
  <p:sldIdLst>
    <p:sldId id="256" r:id="rId2"/>
    <p:sldId id="257" r:id="rId3"/>
    <p:sldId id="258" r:id="rId4"/>
    <p:sldId id="259" r:id="rId5"/>
    <p:sldId id="260" r:id="rId6"/>
    <p:sldId id="261" r:id="rId7"/>
    <p:sldId id="262" r:id="rId8"/>
    <p:sldId id="263" r:id="rId9"/>
    <p:sldId id="264" r:id="rId10"/>
    <p:sldId id="265" r:id="rId11"/>
    <p:sldId id="267" r:id="rId12"/>
    <p:sldId id="321" r:id="rId13"/>
    <p:sldId id="322" r:id="rId14"/>
    <p:sldId id="368" r:id="rId15"/>
    <p:sldId id="369" r:id="rId16"/>
    <p:sldId id="370" r:id="rId17"/>
    <p:sldId id="354" r:id="rId18"/>
    <p:sldId id="371" r:id="rId19"/>
    <p:sldId id="356" r:id="rId20"/>
    <p:sldId id="372" r:id="rId21"/>
    <p:sldId id="373" r:id="rId22"/>
    <p:sldId id="374" r:id="rId23"/>
    <p:sldId id="360" r:id="rId24"/>
    <p:sldId id="375" r:id="rId25"/>
    <p:sldId id="376" r:id="rId26"/>
    <p:sldId id="377" r:id="rId27"/>
    <p:sldId id="378" r:id="rId28"/>
    <p:sldId id="361" r:id="rId29"/>
    <p:sldId id="362" r:id="rId30"/>
    <p:sldId id="365" r:id="rId31"/>
    <p:sldId id="366" r:id="rId32"/>
    <p:sldId id="282" r:id="rId33"/>
    <p:sldId id="283" r:id="rId34"/>
    <p:sldId id="284" r:id="rId35"/>
    <p:sldId id="285" r:id="rId36"/>
    <p:sldId id="286" r:id="rId37"/>
    <p:sldId id="287" r:id="rId38"/>
    <p:sldId id="288" r:id="rId39"/>
    <p:sldId id="296" r:id="rId40"/>
    <p:sldId id="299" r:id="rId41"/>
    <p:sldId id="300" r:id="rId42"/>
    <p:sldId id="302" r:id="rId43"/>
    <p:sldId id="305" r:id="rId44"/>
    <p:sldId id="306" r:id="rId45"/>
    <p:sldId id="307" r:id="rId4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467"/>
    <p:restoredTop sz="94698"/>
  </p:normalViewPr>
  <p:slideViewPr>
    <p:cSldViewPr snapToGrid="0" snapToObjects="1">
      <p:cViewPr varScale="1">
        <p:scale>
          <a:sx n="118" d="100"/>
          <a:sy n="118" d="100"/>
        </p:scale>
        <p:origin x="424" y="20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143FAA7-D4EE-E647-9D67-A892D28FABFF}" type="datetimeFigureOut">
              <a:rPr lang="en-US" smtClean="0"/>
              <a:t>3/19/24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l-GR"/>
              <a:t>Click to edit Master text styles</a:t>
            </a:r>
          </a:p>
          <a:p>
            <a:pPr lvl="1"/>
            <a:r>
              <a:rPr lang="el-GR"/>
              <a:t>Second level</a:t>
            </a:r>
          </a:p>
          <a:p>
            <a:pPr lvl="2"/>
            <a:r>
              <a:rPr lang="el-GR"/>
              <a:t>Third level</a:t>
            </a:r>
          </a:p>
          <a:p>
            <a:pPr lvl="3"/>
            <a:r>
              <a:rPr lang="el-GR"/>
              <a:t>Fourth level</a:t>
            </a:r>
          </a:p>
          <a:p>
            <a:pPr lvl="4"/>
            <a:r>
              <a:rPr lang="el-GR"/>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4D5950E-4343-3742-A409-DE995743A416}" type="slidenum">
              <a:rPr lang="en-US" smtClean="0"/>
              <a:t>‹#›</a:t>
            </a:fld>
            <a:endParaRPr lang="en-US"/>
          </a:p>
        </p:txBody>
      </p:sp>
    </p:spTree>
    <p:extLst>
      <p:ext uri="{BB962C8B-B14F-4D97-AF65-F5344CB8AC3E}">
        <p14:creationId xmlns:p14="http://schemas.microsoft.com/office/powerpoint/2010/main" val="2288638288"/>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dirty="0"/>
              <a:t>Now go to the board and design the detector: start with charged particles – identify charge through the direction of the bend (left-hand rule); amount of curve depends on momentum through R=p/0.3B</a:t>
            </a:r>
          </a:p>
          <a:p>
            <a:pPr>
              <a:defRPr/>
            </a:pPr>
            <a:r>
              <a:rPr lang="en-US" dirty="0"/>
              <a:t>After charge, need particle identification: electrons (and photons), hadrons, </a:t>
            </a:r>
            <a:r>
              <a:rPr lang="en-US" dirty="0" err="1"/>
              <a:t>muons</a:t>
            </a:r>
            <a:r>
              <a:rPr lang="en-US" dirty="0"/>
              <a:t>…..</a:t>
            </a:r>
          </a:p>
          <a:p>
            <a:pPr>
              <a:defRPr/>
            </a:pPr>
            <a:r>
              <a:rPr lang="en-US" dirty="0"/>
              <a:t>Then talk about conservation of energy – to get missing energy – as a VECTOR!</a:t>
            </a:r>
          </a:p>
          <a:p>
            <a:pPr>
              <a:defRPr/>
            </a:pPr>
            <a:r>
              <a:rPr lang="en-US" dirty="0"/>
              <a:t>Then come back to the real layout of CMS</a:t>
            </a:r>
          </a:p>
        </p:txBody>
      </p:sp>
      <p:sp>
        <p:nvSpPr>
          <p:cNvPr id="4" name="Slide Number Placeholder 3"/>
          <p:cNvSpPr>
            <a:spLocks noGrp="1"/>
          </p:cNvSpPr>
          <p:nvPr>
            <p:ph type="sldNum" sz="quarter" idx="5"/>
          </p:nvPr>
        </p:nvSpPr>
        <p:spPr/>
        <p:txBody>
          <a:bodyPr/>
          <a:lstStyle/>
          <a:p>
            <a:pPr>
              <a:defRPr/>
            </a:pPr>
            <a:fld id="{B92511F6-3972-9A44-B327-20A8A9E02A7C}" type="slidenum">
              <a:rPr lang="en-US" smtClean="0"/>
              <a:pPr>
                <a:defRPr/>
              </a:pPr>
              <a:t>32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Slide Image Placeholder 1"/>
          <p:cNvSpPr>
            <a:spLocks noGrp="1" noRot="1" noChangeAspect="1"/>
          </p:cNvSpPr>
          <p:nvPr>
            <p:ph type="sldImg"/>
          </p:nvPr>
        </p:nvSpPr>
        <p:spPr>
          <a:ln/>
        </p:spPr>
      </p:sp>
      <p:sp>
        <p:nvSpPr>
          <p:cNvPr id="63490" name="Notes Placeholder 2"/>
          <p:cNvSpPr>
            <a:spLocks noGrp="1"/>
          </p:cNvSpPr>
          <p:nvPr>
            <p:ph type="body" idx="1"/>
          </p:nvPr>
        </p:nvSpPr>
        <p:spPr>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a:defRPr/>
            </a:pPr>
            <a:r>
              <a:rPr lang="en-US"/>
              <a:t>Buttons. Click on any particle type to display the relevant slide with animations. Clicking again will return to this slide. </a:t>
            </a:r>
          </a:p>
          <a:p>
            <a:pPr>
              <a:defRPr/>
            </a:pPr>
            <a:r>
              <a:rPr lang="en-US"/>
              <a:t>Recommend putting this slide in the middle of your presentation and putting the other 5 slides at the end. </a:t>
            </a:r>
          </a:p>
          <a:p>
            <a:pPr>
              <a:defRPr/>
            </a:pPr>
            <a:r>
              <a:rPr lang="en-US"/>
              <a:t>If you have any difficulties, contact David.Barney@cern.ch</a:t>
            </a:r>
          </a:p>
        </p:txBody>
      </p:sp>
      <p:sp>
        <p:nvSpPr>
          <p:cNvPr id="63491" name="Slide Number Placeholder 3"/>
          <p:cNvSpPr>
            <a:spLocks noGrp="1"/>
          </p:cNvSpPr>
          <p:nvPr>
            <p:ph type="sldNum" sz="quarter" idx="5"/>
          </p:nvPr>
        </p:nvSpPr>
        <p:spPr>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defRPr/>
            </a:pPr>
            <a:fld id="{9648C9DF-5401-E646-B367-0D210940A69D}" type="slidenum">
              <a:rPr lang="en-US" sz="1200">
                <a:latin typeface="Calibri" charset="0"/>
              </a:rPr>
              <a:pPr eaLnBrk="1" hangingPunct="1">
                <a:defRPr/>
              </a:pPr>
              <a:t>33</a:t>
            </a:fld>
            <a:endParaRPr lang="en-US" sz="1200">
              <a:latin typeface="Calibri"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Slide Image Placeholder 1"/>
          <p:cNvSpPr>
            <a:spLocks noGrp="1" noRot="1" noChangeAspect="1"/>
          </p:cNvSpPr>
          <p:nvPr>
            <p:ph type="sldImg"/>
          </p:nvPr>
        </p:nvSpPr>
        <p:spPr>
          <a:ln/>
        </p:spPr>
      </p:sp>
      <p:sp>
        <p:nvSpPr>
          <p:cNvPr id="65538" name="Notes Placeholder 2"/>
          <p:cNvSpPr>
            <a:spLocks noGrp="1"/>
          </p:cNvSpPr>
          <p:nvPr>
            <p:ph type="body" idx="1"/>
          </p:nvPr>
        </p:nvSpPr>
        <p:spPr>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a:defRPr/>
            </a:pPr>
            <a:r>
              <a:rPr lang="en-US"/>
              <a:t>Muon: passing through CMS, bending in the field (both ways, depending on when it is inside or outside of the solenoid) leaving hits in the Tracker layers and the muon chambers before escaping completely</a:t>
            </a:r>
          </a:p>
        </p:txBody>
      </p:sp>
      <p:sp>
        <p:nvSpPr>
          <p:cNvPr id="65539" name="Slide Number Placeholder 3"/>
          <p:cNvSpPr>
            <a:spLocks noGrp="1"/>
          </p:cNvSpPr>
          <p:nvPr>
            <p:ph type="sldNum" sz="quarter" idx="5"/>
          </p:nvPr>
        </p:nvSpPr>
        <p:spPr>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defRPr/>
            </a:pPr>
            <a:fld id="{5BE8F001-C3AA-464E-B162-76FCB5A92F5B}" type="slidenum">
              <a:rPr lang="en-US" sz="1200">
                <a:latin typeface="Calibri" charset="0"/>
              </a:rPr>
              <a:pPr eaLnBrk="1" hangingPunct="1">
                <a:defRPr/>
              </a:pPr>
              <a:t>34</a:t>
            </a:fld>
            <a:endParaRPr lang="en-US" sz="1200">
              <a:latin typeface="Calibri"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Slide Image Placeholder 1"/>
          <p:cNvSpPr>
            <a:spLocks noGrp="1" noRot="1" noChangeAspect="1"/>
          </p:cNvSpPr>
          <p:nvPr>
            <p:ph type="sldImg"/>
          </p:nvPr>
        </p:nvSpPr>
        <p:spPr>
          <a:ln/>
        </p:spPr>
      </p:sp>
      <p:sp>
        <p:nvSpPr>
          <p:cNvPr id="67586" name="Notes Placeholder 2"/>
          <p:cNvSpPr>
            <a:spLocks noGrp="1"/>
          </p:cNvSpPr>
          <p:nvPr>
            <p:ph type="body" idx="1"/>
          </p:nvPr>
        </p:nvSpPr>
        <p:spPr>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a:defRPr/>
            </a:pPr>
            <a:r>
              <a:rPr lang="en-US"/>
              <a:t>Electron: Bending in the magnetic field, leaving hits in the tracker layers and being “stopped” by the electromagnetic calorimeter</a:t>
            </a:r>
          </a:p>
        </p:txBody>
      </p:sp>
      <p:sp>
        <p:nvSpPr>
          <p:cNvPr id="67587" name="Slide Number Placeholder 3"/>
          <p:cNvSpPr>
            <a:spLocks noGrp="1"/>
          </p:cNvSpPr>
          <p:nvPr>
            <p:ph type="sldNum" sz="quarter" idx="5"/>
          </p:nvPr>
        </p:nvSpPr>
        <p:spPr>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defRPr/>
            </a:pPr>
            <a:fld id="{9E6901FA-7798-7C45-9D91-E627922B8001}" type="slidenum">
              <a:rPr lang="en-US" sz="1200">
                <a:latin typeface="Calibri" charset="0"/>
              </a:rPr>
              <a:pPr eaLnBrk="1" hangingPunct="1">
                <a:defRPr/>
              </a:pPr>
              <a:t>35</a:t>
            </a:fld>
            <a:endParaRPr lang="en-US" sz="1200">
              <a:latin typeface="Calibri"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Slide Image Placeholder 1"/>
          <p:cNvSpPr>
            <a:spLocks noGrp="1" noRot="1" noChangeAspect="1"/>
          </p:cNvSpPr>
          <p:nvPr>
            <p:ph type="sldImg"/>
          </p:nvPr>
        </p:nvSpPr>
        <p:spPr>
          <a:ln/>
        </p:spPr>
      </p:sp>
      <p:sp>
        <p:nvSpPr>
          <p:cNvPr id="69634" name="Notes Placeholder 2"/>
          <p:cNvSpPr>
            <a:spLocks noGrp="1"/>
          </p:cNvSpPr>
          <p:nvPr>
            <p:ph type="body" idx="1"/>
          </p:nvPr>
        </p:nvSpPr>
        <p:spPr>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a:defRPr/>
            </a:pPr>
            <a:r>
              <a:rPr lang="en-US"/>
              <a:t>Charged hadron: Bends in the magnetic field and leaves signals in the tracker layers; passes through the electromagnetic calorimeter leaving essentially no signal, and is “stopped” by the hadron calorimeter</a:t>
            </a:r>
          </a:p>
        </p:txBody>
      </p:sp>
      <p:sp>
        <p:nvSpPr>
          <p:cNvPr id="69635" name="Slide Number Placeholder 3"/>
          <p:cNvSpPr>
            <a:spLocks noGrp="1"/>
          </p:cNvSpPr>
          <p:nvPr>
            <p:ph type="sldNum" sz="quarter" idx="5"/>
          </p:nvPr>
        </p:nvSpPr>
        <p:spPr>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defRPr/>
            </a:pPr>
            <a:fld id="{6F1766AD-4CE3-6C41-988F-97BE107C9E78}" type="slidenum">
              <a:rPr lang="en-US" sz="1200">
                <a:latin typeface="Calibri" charset="0"/>
              </a:rPr>
              <a:pPr eaLnBrk="1" hangingPunct="1">
                <a:defRPr/>
              </a:pPr>
              <a:t>36</a:t>
            </a:fld>
            <a:endParaRPr lang="en-US" sz="1200">
              <a:latin typeface="Calibri"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Slide Image Placeholder 1"/>
          <p:cNvSpPr>
            <a:spLocks noGrp="1" noRot="1" noChangeAspect="1"/>
          </p:cNvSpPr>
          <p:nvPr>
            <p:ph type="sldImg"/>
          </p:nvPr>
        </p:nvSpPr>
        <p:spPr>
          <a:ln/>
        </p:spPr>
      </p:sp>
      <p:sp>
        <p:nvSpPr>
          <p:cNvPr id="71682" name="Notes Placeholder 2"/>
          <p:cNvSpPr>
            <a:spLocks noGrp="1"/>
          </p:cNvSpPr>
          <p:nvPr>
            <p:ph type="body" idx="1"/>
          </p:nvPr>
        </p:nvSpPr>
        <p:spPr>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defTabSz="457200" eaLnBrk="1" hangingPunct="1">
              <a:spcBef>
                <a:spcPct val="0"/>
              </a:spcBef>
              <a:defRPr/>
            </a:pPr>
            <a:r>
              <a:rPr lang="en-US"/>
              <a:t>Neutral hadron: Does not bend in the magnetic field and does not leave any signal in the tracker layers; passes through the electromagnetic calorimeter leaving essentially no signal, and is “stopped” by the hadron calorimeter</a:t>
            </a:r>
          </a:p>
          <a:p>
            <a:pPr defTabSz="457200">
              <a:defRPr/>
            </a:pPr>
            <a:endParaRPr lang="en-US"/>
          </a:p>
        </p:txBody>
      </p:sp>
      <p:sp>
        <p:nvSpPr>
          <p:cNvPr id="71683" name="Slide Number Placeholder 3"/>
          <p:cNvSpPr>
            <a:spLocks noGrp="1"/>
          </p:cNvSpPr>
          <p:nvPr>
            <p:ph type="sldNum" sz="quarter" idx="5"/>
          </p:nvPr>
        </p:nvSpPr>
        <p:spPr>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defRPr/>
            </a:pPr>
            <a:fld id="{3F9BEB0E-4C2B-B841-9A2E-62EC45659E66}" type="slidenum">
              <a:rPr lang="en-US" sz="1200">
                <a:latin typeface="Calibri" charset="0"/>
              </a:rPr>
              <a:pPr eaLnBrk="1" hangingPunct="1">
                <a:defRPr/>
              </a:pPr>
              <a:t>37</a:t>
            </a:fld>
            <a:endParaRPr lang="en-US" sz="1200">
              <a:latin typeface="Calibri"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Slide Image Placeholder 1"/>
          <p:cNvSpPr>
            <a:spLocks noGrp="1" noRot="1" noChangeAspect="1"/>
          </p:cNvSpPr>
          <p:nvPr>
            <p:ph type="sldImg"/>
          </p:nvPr>
        </p:nvSpPr>
        <p:spPr>
          <a:ln/>
        </p:spPr>
      </p:sp>
      <p:sp>
        <p:nvSpPr>
          <p:cNvPr id="73730" name="Notes Placeholder 2"/>
          <p:cNvSpPr>
            <a:spLocks noGrp="1"/>
          </p:cNvSpPr>
          <p:nvPr>
            <p:ph type="body" idx="1"/>
          </p:nvPr>
        </p:nvSpPr>
        <p:spPr>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a:defRPr/>
            </a:pPr>
            <a:r>
              <a:rPr lang="en-US"/>
              <a:t>Photon: passes through the tracker without bending in the magnetic field or leaving hits, is “stopped” by the electromagnetic calorimeter</a:t>
            </a:r>
          </a:p>
        </p:txBody>
      </p:sp>
      <p:sp>
        <p:nvSpPr>
          <p:cNvPr id="73731" name="Slide Number Placeholder 3"/>
          <p:cNvSpPr>
            <a:spLocks noGrp="1"/>
          </p:cNvSpPr>
          <p:nvPr>
            <p:ph type="sldNum" sz="quarter" idx="5"/>
          </p:nvPr>
        </p:nvSpPr>
        <p:spPr>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defRPr/>
            </a:pPr>
            <a:fld id="{3DD57CA0-29F6-934D-B752-7F16B057E1A5}" type="slidenum">
              <a:rPr lang="en-US" sz="1200">
                <a:latin typeface="Calibri" charset="0"/>
              </a:rPr>
              <a:pPr eaLnBrk="1" hangingPunct="1">
                <a:defRPr/>
              </a:pPr>
              <a:t>38</a:t>
            </a:fld>
            <a:endParaRPr lang="en-US" sz="1200">
              <a:latin typeface="Calibri"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l-GR"/>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a:t>Click to edit Master subtitle style</a:t>
            </a:r>
            <a:endParaRPr lang="en-US"/>
          </a:p>
        </p:txBody>
      </p:sp>
      <p:sp>
        <p:nvSpPr>
          <p:cNvPr id="4" name="Date Placeholder 3"/>
          <p:cNvSpPr>
            <a:spLocks noGrp="1"/>
          </p:cNvSpPr>
          <p:nvPr>
            <p:ph type="dt" sz="half" idx="10"/>
          </p:nvPr>
        </p:nvSpPr>
        <p:spPr/>
        <p:txBody>
          <a:bodyPr/>
          <a:lstStyle/>
          <a:p>
            <a:fld id="{14EBC56D-3153-A54B-9D66-00F169E73A8A}" type="datetimeFigureOut">
              <a:rPr lang="en-US" smtClean="0"/>
              <a:t>3/19/24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776E20-628D-394B-845F-7E31548B983E}" type="slidenum">
              <a:rPr lang="en-US" smtClean="0"/>
              <a:t>‹#›</a:t>
            </a:fld>
            <a:endParaRPr lang="en-US"/>
          </a:p>
        </p:txBody>
      </p:sp>
    </p:spTree>
    <p:extLst>
      <p:ext uri="{BB962C8B-B14F-4D97-AF65-F5344CB8AC3E}">
        <p14:creationId xmlns:p14="http://schemas.microsoft.com/office/powerpoint/2010/main" val="6013252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4EBC56D-3153-A54B-9D66-00F169E73A8A}" type="datetimeFigureOut">
              <a:rPr lang="en-US" smtClean="0"/>
              <a:t>3/19/24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776E20-628D-394B-845F-7E31548B983E}" type="slidenum">
              <a:rPr lang="en-US" smtClean="0"/>
              <a:t>‹#›</a:t>
            </a:fld>
            <a:endParaRPr lang="en-US"/>
          </a:p>
        </p:txBody>
      </p:sp>
    </p:spTree>
    <p:extLst>
      <p:ext uri="{BB962C8B-B14F-4D97-AF65-F5344CB8AC3E}">
        <p14:creationId xmlns:p14="http://schemas.microsoft.com/office/powerpoint/2010/main" val="2559496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4EBC56D-3153-A54B-9D66-00F169E73A8A}" type="datetimeFigureOut">
              <a:rPr lang="en-US" smtClean="0"/>
              <a:t>3/19/24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776E20-628D-394B-845F-7E31548B983E}" type="slidenum">
              <a:rPr lang="en-US" smtClean="0"/>
              <a:t>‹#›</a:t>
            </a:fld>
            <a:endParaRPr lang="en-US"/>
          </a:p>
        </p:txBody>
      </p:sp>
    </p:spTree>
    <p:extLst>
      <p:ext uri="{BB962C8B-B14F-4D97-AF65-F5344CB8AC3E}">
        <p14:creationId xmlns:p14="http://schemas.microsoft.com/office/powerpoint/2010/main" val="17786437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Click to edit Master title style</a:t>
            </a:r>
            <a:endParaRPr lang="en-US"/>
          </a:p>
        </p:txBody>
      </p:sp>
      <p:sp>
        <p:nvSpPr>
          <p:cNvPr id="3" name="Content Placeholder 2"/>
          <p:cNvSpPr>
            <a:spLocks noGrp="1"/>
          </p:cNvSpPr>
          <p:nvPr>
            <p:ph idx="1"/>
          </p:nvPr>
        </p:nvSpPr>
        <p:spPr/>
        <p:txBody>
          <a:bodyPr/>
          <a:lstStyle/>
          <a:p>
            <a:pPr lvl="0"/>
            <a:r>
              <a:rPr lang="el-GR"/>
              <a:t>Click to edit Master text styles</a:t>
            </a:r>
          </a:p>
          <a:p>
            <a:pPr lvl="1"/>
            <a:r>
              <a:rPr lang="el-GR"/>
              <a:t>Second level</a:t>
            </a:r>
          </a:p>
          <a:p>
            <a:pPr lvl="2"/>
            <a:r>
              <a:rPr lang="el-GR"/>
              <a:t>Third level</a:t>
            </a:r>
          </a:p>
          <a:p>
            <a:pPr lvl="3"/>
            <a:r>
              <a:rPr lang="el-GR"/>
              <a:t>Fourth level</a:t>
            </a:r>
          </a:p>
          <a:p>
            <a:pPr lvl="4"/>
            <a:r>
              <a:rPr lang="el-GR"/>
              <a:t>Fifth level</a:t>
            </a:r>
            <a:endParaRPr lang="en-US"/>
          </a:p>
        </p:txBody>
      </p:sp>
      <p:sp>
        <p:nvSpPr>
          <p:cNvPr id="4" name="Date Placeholder 3"/>
          <p:cNvSpPr>
            <a:spLocks noGrp="1"/>
          </p:cNvSpPr>
          <p:nvPr>
            <p:ph type="dt" sz="half" idx="10"/>
          </p:nvPr>
        </p:nvSpPr>
        <p:spPr/>
        <p:txBody>
          <a:bodyPr/>
          <a:lstStyle/>
          <a:p>
            <a:fld id="{14EBC56D-3153-A54B-9D66-00F169E73A8A}" type="datetimeFigureOut">
              <a:rPr lang="en-US" smtClean="0"/>
              <a:t>3/19/24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776E20-628D-394B-845F-7E31548B983E}" type="slidenum">
              <a:rPr lang="en-US" smtClean="0"/>
              <a:t>‹#›</a:t>
            </a:fld>
            <a:endParaRPr lang="en-US"/>
          </a:p>
        </p:txBody>
      </p:sp>
    </p:spTree>
    <p:extLst>
      <p:ext uri="{BB962C8B-B14F-4D97-AF65-F5344CB8AC3E}">
        <p14:creationId xmlns:p14="http://schemas.microsoft.com/office/powerpoint/2010/main" val="38881707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l-GR"/>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a:t>Click to edit Master text styles</a:t>
            </a:r>
          </a:p>
        </p:txBody>
      </p:sp>
      <p:sp>
        <p:nvSpPr>
          <p:cNvPr id="4" name="Date Placeholder 3"/>
          <p:cNvSpPr>
            <a:spLocks noGrp="1"/>
          </p:cNvSpPr>
          <p:nvPr>
            <p:ph type="dt" sz="half" idx="10"/>
          </p:nvPr>
        </p:nvSpPr>
        <p:spPr/>
        <p:txBody>
          <a:bodyPr/>
          <a:lstStyle/>
          <a:p>
            <a:fld id="{14EBC56D-3153-A54B-9D66-00F169E73A8A}" type="datetimeFigureOut">
              <a:rPr lang="en-US" smtClean="0"/>
              <a:t>3/19/24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776E20-628D-394B-845F-7E31548B983E}" type="slidenum">
              <a:rPr lang="en-US" smtClean="0"/>
              <a:t>‹#›</a:t>
            </a:fld>
            <a:endParaRPr lang="en-US"/>
          </a:p>
        </p:txBody>
      </p:sp>
    </p:spTree>
    <p:extLst>
      <p:ext uri="{BB962C8B-B14F-4D97-AF65-F5344CB8AC3E}">
        <p14:creationId xmlns:p14="http://schemas.microsoft.com/office/powerpoint/2010/main" val="28269735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a:t>Click to edit Master text styles</a:t>
            </a:r>
          </a:p>
          <a:p>
            <a:pPr lvl="1"/>
            <a:r>
              <a:rPr lang="el-GR"/>
              <a:t>Second level</a:t>
            </a:r>
          </a:p>
          <a:p>
            <a:pPr lvl="2"/>
            <a:r>
              <a:rPr lang="el-GR"/>
              <a:t>Third level</a:t>
            </a:r>
          </a:p>
          <a:p>
            <a:pPr lvl="3"/>
            <a:r>
              <a:rPr lang="el-GR"/>
              <a:t>Fourth level</a:t>
            </a:r>
          </a:p>
          <a:p>
            <a:pPr lvl="4"/>
            <a:r>
              <a:rPr lang="el-GR"/>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a:t>Click to edit Master text styles</a:t>
            </a:r>
          </a:p>
          <a:p>
            <a:pPr lvl="1"/>
            <a:r>
              <a:rPr lang="el-GR"/>
              <a:t>Second level</a:t>
            </a:r>
          </a:p>
          <a:p>
            <a:pPr lvl="2"/>
            <a:r>
              <a:rPr lang="el-GR"/>
              <a:t>Third level</a:t>
            </a:r>
          </a:p>
          <a:p>
            <a:pPr lvl="3"/>
            <a:r>
              <a:rPr lang="el-GR"/>
              <a:t>Fourth level</a:t>
            </a:r>
          </a:p>
          <a:p>
            <a:pPr lvl="4"/>
            <a:r>
              <a:rPr lang="el-GR"/>
              <a:t>Fifth level</a:t>
            </a:r>
            <a:endParaRPr lang="en-US"/>
          </a:p>
        </p:txBody>
      </p:sp>
      <p:sp>
        <p:nvSpPr>
          <p:cNvPr id="5" name="Date Placeholder 4"/>
          <p:cNvSpPr>
            <a:spLocks noGrp="1"/>
          </p:cNvSpPr>
          <p:nvPr>
            <p:ph type="dt" sz="half" idx="10"/>
          </p:nvPr>
        </p:nvSpPr>
        <p:spPr/>
        <p:txBody>
          <a:bodyPr/>
          <a:lstStyle/>
          <a:p>
            <a:fld id="{14EBC56D-3153-A54B-9D66-00F169E73A8A}" type="datetimeFigureOut">
              <a:rPr lang="en-US" smtClean="0"/>
              <a:t>3/19/24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0776E20-628D-394B-845F-7E31548B983E}" type="slidenum">
              <a:rPr lang="en-US" smtClean="0"/>
              <a:t>‹#›</a:t>
            </a:fld>
            <a:endParaRPr lang="en-US"/>
          </a:p>
        </p:txBody>
      </p:sp>
    </p:spTree>
    <p:extLst>
      <p:ext uri="{BB962C8B-B14F-4D97-AF65-F5344CB8AC3E}">
        <p14:creationId xmlns:p14="http://schemas.microsoft.com/office/powerpoint/2010/main" val="16792015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l-GR"/>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a:t>Click to edit Master text styles</a:t>
            </a:r>
          </a:p>
          <a:p>
            <a:pPr lvl="1"/>
            <a:r>
              <a:rPr lang="el-GR"/>
              <a:t>Second level</a:t>
            </a:r>
          </a:p>
          <a:p>
            <a:pPr lvl="2"/>
            <a:r>
              <a:rPr lang="el-GR"/>
              <a:t>Third level</a:t>
            </a:r>
          </a:p>
          <a:p>
            <a:pPr lvl="3"/>
            <a:r>
              <a:rPr lang="el-GR"/>
              <a:t>Fourth level</a:t>
            </a:r>
          </a:p>
          <a:p>
            <a:pPr lvl="4"/>
            <a:r>
              <a:rPr lang="el-GR"/>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a:t>Click to edit Master text styles</a:t>
            </a:r>
          </a:p>
          <a:p>
            <a:pPr lvl="1"/>
            <a:r>
              <a:rPr lang="el-GR"/>
              <a:t>Second level</a:t>
            </a:r>
          </a:p>
          <a:p>
            <a:pPr lvl="2"/>
            <a:r>
              <a:rPr lang="el-GR"/>
              <a:t>Third level</a:t>
            </a:r>
          </a:p>
          <a:p>
            <a:pPr lvl="3"/>
            <a:r>
              <a:rPr lang="el-GR"/>
              <a:t>Fourth level</a:t>
            </a:r>
          </a:p>
          <a:p>
            <a:pPr lvl="4"/>
            <a:r>
              <a:rPr lang="el-GR"/>
              <a:t>Fifth level</a:t>
            </a:r>
            <a:endParaRPr lang="en-US"/>
          </a:p>
        </p:txBody>
      </p:sp>
      <p:sp>
        <p:nvSpPr>
          <p:cNvPr id="7" name="Date Placeholder 6"/>
          <p:cNvSpPr>
            <a:spLocks noGrp="1"/>
          </p:cNvSpPr>
          <p:nvPr>
            <p:ph type="dt" sz="half" idx="10"/>
          </p:nvPr>
        </p:nvSpPr>
        <p:spPr/>
        <p:txBody>
          <a:bodyPr/>
          <a:lstStyle/>
          <a:p>
            <a:fld id="{14EBC56D-3153-A54B-9D66-00F169E73A8A}" type="datetimeFigureOut">
              <a:rPr lang="en-US" smtClean="0"/>
              <a:t>3/19/24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0776E20-628D-394B-845F-7E31548B983E}" type="slidenum">
              <a:rPr lang="en-US" smtClean="0"/>
              <a:t>‹#›</a:t>
            </a:fld>
            <a:endParaRPr lang="en-US"/>
          </a:p>
        </p:txBody>
      </p:sp>
    </p:spTree>
    <p:extLst>
      <p:ext uri="{BB962C8B-B14F-4D97-AF65-F5344CB8AC3E}">
        <p14:creationId xmlns:p14="http://schemas.microsoft.com/office/powerpoint/2010/main" val="13473530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Click to edit Master title style</a:t>
            </a:r>
            <a:endParaRPr lang="en-US"/>
          </a:p>
        </p:txBody>
      </p:sp>
      <p:sp>
        <p:nvSpPr>
          <p:cNvPr id="3" name="Date Placeholder 2"/>
          <p:cNvSpPr>
            <a:spLocks noGrp="1"/>
          </p:cNvSpPr>
          <p:nvPr>
            <p:ph type="dt" sz="half" idx="10"/>
          </p:nvPr>
        </p:nvSpPr>
        <p:spPr/>
        <p:txBody>
          <a:bodyPr/>
          <a:lstStyle/>
          <a:p>
            <a:fld id="{14EBC56D-3153-A54B-9D66-00F169E73A8A}" type="datetimeFigureOut">
              <a:rPr lang="en-US" smtClean="0"/>
              <a:t>3/19/24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0776E20-628D-394B-845F-7E31548B983E}" type="slidenum">
              <a:rPr lang="en-US" smtClean="0"/>
              <a:t>‹#›</a:t>
            </a:fld>
            <a:endParaRPr lang="en-US"/>
          </a:p>
        </p:txBody>
      </p:sp>
    </p:spTree>
    <p:extLst>
      <p:ext uri="{BB962C8B-B14F-4D97-AF65-F5344CB8AC3E}">
        <p14:creationId xmlns:p14="http://schemas.microsoft.com/office/powerpoint/2010/main" val="5631855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4EBC56D-3153-A54B-9D66-00F169E73A8A}" type="datetimeFigureOut">
              <a:rPr lang="en-US" smtClean="0"/>
              <a:t>3/19/24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0776E20-628D-394B-845F-7E31548B983E}" type="slidenum">
              <a:rPr lang="en-US" smtClean="0"/>
              <a:t>‹#›</a:t>
            </a:fld>
            <a:endParaRPr lang="en-US"/>
          </a:p>
        </p:txBody>
      </p:sp>
    </p:spTree>
    <p:extLst>
      <p:ext uri="{BB962C8B-B14F-4D97-AF65-F5344CB8AC3E}">
        <p14:creationId xmlns:p14="http://schemas.microsoft.com/office/powerpoint/2010/main" val="23309425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4EBC56D-3153-A54B-9D66-00F169E73A8A}" type="datetimeFigureOut">
              <a:rPr lang="en-US" smtClean="0"/>
              <a:t>3/19/24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0776E20-628D-394B-845F-7E31548B983E}" type="slidenum">
              <a:rPr lang="en-US" smtClean="0"/>
              <a:t>‹#›</a:t>
            </a:fld>
            <a:endParaRPr lang="en-US"/>
          </a:p>
        </p:txBody>
      </p:sp>
    </p:spTree>
    <p:extLst>
      <p:ext uri="{BB962C8B-B14F-4D97-AF65-F5344CB8AC3E}">
        <p14:creationId xmlns:p14="http://schemas.microsoft.com/office/powerpoint/2010/main" val="19804814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4EBC56D-3153-A54B-9D66-00F169E73A8A}" type="datetimeFigureOut">
              <a:rPr lang="en-US" smtClean="0"/>
              <a:t>3/19/24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0776E20-628D-394B-845F-7E31548B983E}" type="slidenum">
              <a:rPr lang="en-US" smtClean="0"/>
              <a:t>‹#›</a:t>
            </a:fld>
            <a:endParaRPr lang="en-US"/>
          </a:p>
        </p:txBody>
      </p:sp>
    </p:spTree>
    <p:extLst>
      <p:ext uri="{BB962C8B-B14F-4D97-AF65-F5344CB8AC3E}">
        <p14:creationId xmlns:p14="http://schemas.microsoft.com/office/powerpoint/2010/main" val="28657174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l-GR"/>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l-GR"/>
              <a:t>Click to edit Master text styles</a:t>
            </a:r>
          </a:p>
          <a:p>
            <a:pPr lvl="1"/>
            <a:r>
              <a:rPr lang="el-GR"/>
              <a:t>Second level</a:t>
            </a:r>
          </a:p>
          <a:p>
            <a:pPr lvl="2"/>
            <a:r>
              <a:rPr lang="el-GR"/>
              <a:t>Third level</a:t>
            </a:r>
          </a:p>
          <a:p>
            <a:pPr lvl="3"/>
            <a:r>
              <a:rPr lang="el-GR"/>
              <a:t>Fourth level</a:t>
            </a:r>
          </a:p>
          <a:p>
            <a:pPr lvl="4"/>
            <a:r>
              <a:rPr lang="el-GR"/>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4EBC56D-3153-A54B-9D66-00F169E73A8A}" type="datetimeFigureOut">
              <a:rPr lang="en-US" smtClean="0"/>
              <a:t>3/19/24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0776E20-628D-394B-845F-7E31548B983E}" type="slidenum">
              <a:rPr lang="en-US" smtClean="0"/>
              <a:t>‹#›</a:t>
            </a:fld>
            <a:endParaRPr lang="en-US"/>
          </a:p>
        </p:txBody>
      </p:sp>
    </p:spTree>
    <p:extLst>
      <p:ext uri="{BB962C8B-B14F-4D97-AF65-F5344CB8AC3E}">
        <p14:creationId xmlns:p14="http://schemas.microsoft.com/office/powerpoint/2010/main" val="19296677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oleObject" Target="../embeddings/oleObject4.bin"/><Relationship Id="rId13" Type="http://schemas.openxmlformats.org/officeDocument/2006/relationships/image" Target="../media/image6.emf"/><Relationship Id="rId3" Type="http://schemas.openxmlformats.org/officeDocument/2006/relationships/image" Target="../media/image1.emf"/><Relationship Id="rId7" Type="http://schemas.openxmlformats.org/officeDocument/2006/relationships/image" Target="../media/image3.emf"/><Relationship Id="rId12" Type="http://schemas.openxmlformats.org/officeDocument/2006/relationships/oleObject" Target="../embeddings/oleObject6.bin"/><Relationship Id="rId17" Type="http://schemas.openxmlformats.org/officeDocument/2006/relationships/image" Target="../media/image8.emf"/><Relationship Id="rId2" Type="http://schemas.openxmlformats.org/officeDocument/2006/relationships/oleObject" Target="../embeddings/oleObject1.bin"/><Relationship Id="rId16" Type="http://schemas.openxmlformats.org/officeDocument/2006/relationships/oleObject" Target="../embeddings/oleObject8.bin"/><Relationship Id="rId1" Type="http://schemas.openxmlformats.org/officeDocument/2006/relationships/slideLayout" Target="../slideLayouts/slideLayout1.xml"/><Relationship Id="rId6" Type="http://schemas.openxmlformats.org/officeDocument/2006/relationships/oleObject" Target="../embeddings/oleObject3.bin"/><Relationship Id="rId11" Type="http://schemas.openxmlformats.org/officeDocument/2006/relationships/image" Target="../media/image5.emf"/><Relationship Id="rId5" Type="http://schemas.openxmlformats.org/officeDocument/2006/relationships/image" Target="../media/image2.emf"/><Relationship Id="rId15" Type="http://schemas.openxmlformats.org/officeDocument/2006/relationships/image" Target="../media/image7.emf"/><Relationship Id="rId10" Type="http://schemas.openxmlformats.org/officeDocument/2006/relationships/oleObject" Target="../embeddings/oleObject5.bin"/><Relationship Id="rId4" Type="http://schemas.openxmlformats.org/officeDocument/2006/relationships/oleObject" Target="../embeddings/oleObject2.bin"/><Relationship Id="rId9" Type="http://schemas.openxmlformats.org/officeDocument/2006/relationships/image" Target="../media/image4.emf"/><Relationship Id="rId14" Type="http://schemas.openxmlformats.org/officeDocument/2006/relationships/oleObject" Target="../embeddings/oleObject7.bin"/></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25.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27.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image" Target="../media/image39.png"/><Relationship Id="rId1" Type="http://schemas.openxmlformats.org/officeDocument/2006/relationships/slideLayout" Target="../slideLayouts/slideLayout2.xml"/><Relationship Id="rId4" Type="http://schemas.openxmlformats.org/officeDocument/2006/relationships/image" Target="../media/image40.emf"/></Relationships>
</file>

<file path=ppt/slides/_rels/slide31.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42.png"/><Relationship Id="rId7" Type="http://schemas.openxmlformats.org/officeDocument/2006/relationships/slide" Target="slide43.xml"/><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slide" Target="slide42.xml"/><Relationship Id="rId5" Type="http://schemas.openxmlformats.org/officeDocument/2006/relationships/slide" Target="slide40.xml"/><Relationship Id="rId4" Type="http://schemas.openxmlformats.org/officeDocument/2006/relationships/slide" Target="slide41.xml"/></Relationships>
</file>

<file path=ppt/slides/_rels/slide34.xml.rels><?xml version="1.0" encoding="UTF-8" standalone="yes"?>
<Relationships xmlns="http://schemas.openxmlformats.org/package/2006/relationships"><Relationship Id="rId8" Type="http://schemas.openxmlformats.org/officeDocument/2006/relationships/slide" Target="slide39.xml"/><Relationship Id="rId3" Type="http://schemas.openxmlformats.org/officeDocument/2006/relationships/image" Target="../media/image42.png"/><Relationship Id="rId7" Type="http://schemas.openxmlformats.org/officeDocument/2006/relationships/image" Target="../media/image46.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image" Target="../media/image43.png"/></Relationships>
</file>

<file path=ppt/slides/_rels/slide35.xml.rels><?xml version="1.0" encoding="UTF-8" standalone="yes"?>
<Relationships xmlns="http://schemas.openxmlformats.org/package/2006/relationships"><Relationship Id="rId3" Type="http://schemas.openxmlformats.org/officeDocument/2006/relationships/image" Target="../media/image42.png"/><Relationship Id="rId7" Type="http://schemas.openxmlformats.org/officeDocument/2006/relationships/slide" Target="slide39.xml"/><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49.png"/><Relationship Id="rId5" Type="http://schemas.openxmlformats.org/officeDocument/2006/relationships/image" Target="../media/image48.png"/><Relationship Id="rId4" Type="http://schemas.openxmlformats.org/officeDocument/2006/relationships/image" Target="../media/image47.png"/></Relationships>
</file>

<file path=ppt/slides/_rels/slide36.xml.rels><?xml version="1.0" encoding="UTF-8" standalone="yes"?>
<Relationships xmlns="http://schemas.openxmlformats.org/package/2006/relationships"><Relationship Id="rId3" Type="http://schemas.openxmlformats.org/officeDocument/2006/relationships/image" Target="../media/image42.png"/><Relationship Id="rId7" Type="http://schemas.openxmlformats.org/officeDocument/2006/relationships/slide" Target="slide39.xml"/><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52.png"/><Relationship Id="rId5" Type="http://schemas.openxmlformats.org/officeDocument/2006/relationships/image" Target="../media/image51.png"/><Relationship Id="rId4" Type="http://schemas.openxmlformats.org/officeDocument/2006/relationships/image" Target="../media/image50.png"/></Relationships>
</file>

<file path=ppt/slides/_rels/slide37.xml.rels><?xml version="1.0" encoding="UTF-8" standalone="yes"?>
<Relationships xmlns="http://schemas.openxmlformats.org/package/2006/relationships"><Relationship Id="rId3" Type="http://schemas.openxmlformats.org/officeDocument/2006/relationships/image" Target="../media/image42.png"/><Relationship Id="rId7" Type="http://schemas.openxmlformats.org/officeDocument/2006/relationships/slide" Target="slide39.xml"/><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55.png"/><Relationship Id="rId5" Type="http://schemas.openxmlformats.org/officeDocument/2006/relationships/image" Target="../media/image54.png"/><Relationship Id="rId4" Type="http://schemas.openxmlformats.org/officeDocument/2006/relationships/image" Target="../media/image53.png"/></Relationships>
</file>

<file path=ppt/slides/_rels/slide38.xml.rels><?xml version="1.0" encoding="UTF-8" standalone="yes"?>
<Relationships xmlns="http://schemas.openxmlformats.org/package/2006/relationships"><Relationship Id="rId3" Type="http://schemas.openxmlformats.org/officeDocument/2006/relationships/image" Target="../media/image42.png"/><Relationship Id="rId7" Type="http://schemas.openxmlformats.org/officeDocument/2006/relationships/slide" Target="slide39.xml"/><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58.png"/><Relationship Id="rId5" Type="http://schemas.openxmlformats.org/officeDocument/2006/relationships/image" Target="../media/image57.png"/><Relationship Id="rId4" Type="http://schemas.openxmlformats.org/officeDocument/2006/relationships/image" Target="../media/image56.png"/></Relationships>
</file>

<file path=ppt/slides/_rels/slide39.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2.xml"/><Relationship Id="rId5" Type="http://schemas.openxmlformats.org/officeDocument/2006/relationships/image" Target="../media/image62.png"/><Relationship Id="rId4" Type="http://schemas.openxmlformats.org/officeDocument/2006/relationships/image" Target="../media/image61.png"/></Relationships>
</file>

<file path=ppt/slides/_rels/slide4.xml.rels><?xml version="1.0" encoding="UTF-8" standalone="yes"?>
<Relationships xmlns="http://schemas.openxmlformats.org/package/2006/relationships"><Relationship Id="rId3" Type="http://schemas.openxmlformats.org/officeDocument/2006/relationships/hyperlink" Target="https://www.i2u2.org/elab/cms/ispy-webgl/" TargetMode="External"/><Relationship Id="rId2" Type="http://schemas.openxmlformats.org/officeDocument/2006/relationships/hyperlink" Target="https://www.i2u2.org/elab/cms/cima-wzh/" TargetMode="Externa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63.emf"/><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www.i2u2.org/elab/cms/cima-wzh/" TargetMode="External"/><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13734" y="690690"/>
            <a:ext cx="7772400" cy="1470025"/>
          </a:xfrm>
        </p:spPr>
        <p:txBody>
          <a:bodyPr/>
          <a:lstStyle/>
          <a:p>
            <a:r>
              <a:rPr lang="el-GR" dirty="0">
                <a:latin typeface="Arial"/>
                <a:cs typeface="Arial"/>
              </a:rPr>
              <a:t>Η σημερινή αναζήτηση</a:t>
            </a:r>
            <a:endParaRPr lang="en-US" dirty="0">
              <a:latin typeface="Arial"/>
              <a:cs typeface="Arial"/>
            </a:endParaRPr>
          </a:p>
        </p:txBody>
      </p:sp>
      <p:graphicFrame>
        <p:nvGraphicFramePr>
          <p:cNvPr id="5" name="Object 4"/>
          <p:cNvGraphicFramePr>
            <a:graphicFrameLocks noChangeAspect="1"/>
          </p:cNvGraphicFramePr>
          <p:nvPr>
            <p:extLst>
              <p:ext uri="{D42A27DB-BD31-4B8C-83A1-F6EECF244321}">
                <p14:modId xmlns:p14="http://schemas.microsoft.com/office/powerpoint/2010/main" val="3161037912"/>
              </p:ext>
            </p:extLst>
          </p:nvPr>
        </p:nvGraphicFramePr>
        <p:xfrm>
          <a:off x="2213383" y="2357622"/>
          <a:ext cx="2029138" cy="724691"/>
        </p:xfrm>
        <a:graphic>
          <a:graphicData uri="http://schemas.openxmlformats.org/presentationml/2006/ole">
            <mc:AlternateContent xmlns:mc="http://schemas.openxmlformats.org/markup-compatibility/2006">
              <mc:Choice xmlns:v="urn:schemas-microsoft-com:vml" Requires="v">
                <p:oleObj name="Equation" r:id="rId2" imgW="711200" imgH="254000" progId="Equation.DSMT4">
                  <p:embed/>
                </p:oleObj>
              </mc:Choice>
              <mc:Fallback>
                <p:oleObj name="Equation" r:id="rId2" imgW="711200" imgH="254000" progId="Equation.DSMT4">
                  <p:embed/>
                  <p:pic>
                    <p:nvPicPr>
                      <p:cNvPr id="0" name=""/>
                      <p:cNvPicPr/>
                      <p:nvPr/>
                    </p:nvPicPr>
                    <p:blipFill>
                      <a:blip r:embed="rId3"/>
                      <a:stretch>
                        <a:fillRect/>
                      </a:stretch>
                    </p:blipFill>
                    <p:spPr>
                      <a:xfrm>
                        <a:off x="2213383" y="2357622"/>
                        <a:ext cx="2029138" cy="724691"/>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779916710"/>
              </p:ext>
            </p:extLst>
          </p:nvPr>
        </p:nvGraphicFramePr>
        <p:xfrm>
          <a:off x="5084765" y="2395552"/>
          <a:ext cx="2029138" cy="724691"/>
        </p:xfrm>
        <a:graphic>
          <a:graphicData uri="http://schemas.openxmlformats.org/presentationml/2006/ole">
            <mc:AlternateContent xmlns:mc="http://schemas.openxmlformats.org/markup-compatibility/2006">
              <mc:Choice xmlns:v="urn:schemas-microsoft-com:vml" Requires="v">
                <p:oleObj name="Equation" r:id="rId4" imgW="711200" imgH="254000" progId="Equation.DSMT4">
                  <p:embed/>
                </p:oleObj>
              </mc:Choice>
              <mc:Fallback>
                <p:oleObj name="Equation" r:id="rId4" imgW="711200" imgH="254000" progId="Equation.DSMT4">
                  <p:embed/>
                  <p:pic>
                    <p:nvPicPr>
                      <p:cNvPr id="0" name=""/>
                      <p:cNvPicPr/>
                      <p:nvPr/>
                    </p:nvPicPr>
                    <p:blipFill>
                      <a:blip r:embed="rId5"/>
                      <a:stretch>
                        <a:fillRect/>
                      </a:stretch>
                    </p:blipFill>
                    <p:spPr>
                      <a:xfrm>
                        <a:off x="5084765" y="2395552"/>
                        <a:ext cx="2029138" cy="724691"/>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3895453514"/>
              </p:ext>
            </p:extLst>
          </p:nvPr>
        </p:nvGraphicFramePr>
        <p:xfrm>
          <a:off x="2146743" y="3157538"/>
          <a:ext cx="2174875" cy="796925"/>
        </p:xfrm>
        <a:graphic>
          <a:graphicData uri="http://schemas.openxmlformats.org/presentationml/2006/ole">
            <mc:AlternateContent xmlns:mc="http://schemas.openxmlformats.org/markup-compatibility/2006">
              <mc:Choice xmlns:v="urn:schemas-microsoft-com:vml" Requires="v">
                <p:oleObj name="Equation" r:id="rId6" imgW="762000" imgH="279400" progId="Equation.DSMT4">
                  <p:embed/>
                </p:oleObj>
              </mc:Choice>
              <mc:Fallback>
                <p:oleObj name="Equation" r:id="rId6" imgW="762000" imgH="279400" progId="Equation.DSMT4">
                  <p:embed/>
                  <p:pic>
                    <p:nvPicPr>
                      <p:cNvPr id="0" name=""/>
                      <p:cNvPicPr/>
                      <p:nvPr/>
                    </p:nvPicPr>
                    <p:blipFill>
                      <a:blip r:embed="rId7"/>
                      <a:stretch>
                        <a:fillRect/>
                      </a:stretch>
                    </p:blipFill>
                    <p:spPr>
                      <a:xfrm>
                        <a:off x="2146743" y="3157538"/>
                        <a:ext cx="2174875" cy="796925"/>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2535709331"/>
              </p:ext>
            </p:extLst>
          </p:nvPr>
        </p:nvGraphicFramePr>
        <p:xfrm>
          <a:off x="5049505" y="3197225"/>
          <a:ext cx="2176462" cy="795338"/>
        </p:xfrm>
        <a:graphic>
          <a:graphicData uri="http://schemas.openxmlformats.org/presentationml/2006/ole">
            <mc:AlternateContent xmlns:mc="http://schemas.openxmlformats.org/markup-compatibility/2006">
              <mc:Choice xmlns:v="urn:schemas-microsoft-com:vml" Requires="v">
                <p:oleObj name="Equation" r:id="rId8" imgW="762000" imgH="279400" progId="Equation.DSMT4">
                  <p:embed/>
                </p:oleObj>
              </mc:Choice>
              <mc:Fallback>
                <p:oleObj name="Equation" r:id="rId8" imgW="762000" imgH="279400" progId="Equation.DSMT4">
                  <p:embed/>
                  <p:pic>
                    <p:nvPicPr>
                      <p:cNvPr id="0" name=""/>
                      <p:cNvPicPr/>
                      <p:nvPr/>
                    </p:nvPicPr>
                    <p:blipFill>
                      <a:blip r:embed="rId9"/>
                      <a:stretch>
                        <a:fillRect/>
                      </a:stretch>
                    </p:blipFill>
                    <p:spPr>
                      <a:xfrm>
                        <a:off x="5049505" y="3197225"/>
                        <a:ext cx="2176462" cy="795338"/>
                      </a:xfrm>
                      <a:prstGeom prst="rect">
                        <a:avLst/>
                      </a:prstGeom>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2393437572"/>
              </p:ext>
            </p:extLst>
          </p:nvPr>
        </p:nvGraphicFramePr>
        <p:xfrm>
          <a:off x="2265363" y="4064000"/>
          <a:ext cx="1920875" cy="579438"/>
        </p:xfrm>
        <a:graphic>
          <a:graphicData uri="http://schemas.openxmlformats.org/presentationml/2006/ole">
            <mc:AlternateContent xmlns:mc="http://schemas.openxmlformats.org/markup-compatibility/2006">
              <mc:Choice xmlns:v="urn:schemas-microsoft-com:vml" Requires="v">
                <p:oleObj name="Equation" r:id="rId10" imgW="673100" imgH="203200" progId="Equation.DSMT4">
                  <p:embed/>
                </p:oleObj>
              </mc:Choice>
              <mc:Fallback>
                <p:oleObj name="Equation" r:id="rId10" imgW="673100" imgH="203200" progId="Equation.DSMT4">
                  <p:embed/>
                  <p:pic>
                    <p:nvPicPr>
                      <p:cNvPr id="0" name=""/>
                      <p:cNvPicPr/>
                      <p:nvPr/>
                    </p:nvPicPr>
                    <p:blipFill>
                      <a:blip r:embed="rId11"/>
                      <a:stretch>
                        <a:fillRect/>
                      </a:stretch>
                    </p:blipFill>
                    <p:spPr>
                      <a:xfrm>
                        <a:off x="2265363" y="4064000"/>
                        <a:ext cx="1920875" cy="579438"/>
                      </a:xfrm>
                      <a:prstGeom prst="rect">
                        <a:avLst/>
                      </a:prstGeom>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1838433979"/>
              </p:ext>
            </p:extLst>
          </p:nvPr>
        </p:nvGraphicFramePr>
        <p:xfrm>
          <a:off x="5138441" y="4002088"/>
          <a:ext cx="2101850" cy="688975"/>
        </p:xfrm>
        <a:graphic>
          <a:graphicData uri="http://schemas.openxmlformats.org/presentationml/2006/ole">
            <mc:AlternateContent xmlns:mc="http://schemas.openxmlformats.org/markup-compatibility/2006">
              <mc:Choice xmlns:v="urn:schemas-microsoft-com:vml" Requires="v">
                <p:oleObj name="Equation" r:id="rId12" imgW="736600" imgH="241300" progId="Equation.DSMT4">
                  <p:embed/>
                </p:oleObj>
              </mc:Choice>
              <mc:Fallback>
                <p:oleObj name="Equation" r:id="rId12" imgW="736600" imgH="241300" progId="Equation.DSMT4">
                  <p:embed/>
                  <p:pic>
                    <p:nvPicPr>
                      <p:cNvPr id="0" name=""/>
                      <p:cNvPicPr/>
                      <p:nvPr/>
                    </p:nvPicPr>
                    <p:blipFill>
                      <a:blip r:embed="rId13"/>
                      <a:stretch>
                        <a:fillRect/>
                      </a:stretch>
                    </p:blipFill>
                    <p:spPr>
                      <a:xfrm>
                        <a:off x="5138441" y="4002088"/>
                        <a:ext cx="2101850" cy="688975"/>
                      </a:xfrm>
                      <a:prstGeom prst="rect">
                        <a:avLst/>
                      </a:prstGeom>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306794617"/>
              </p:ext>
            </p:extLst>
          </p:nvPr>
        </p:nvGraphicFramePr>
        <p:xfrm>
          <a:off x="2043304" y="4948610"/>
          <a:ext cx="2138363" cy="579438"/>
        </p:xfrm>
        <a:graphic>
          <a:graphicData uri="http://schemas.openxmlformats.org/presentationml/2006/ole">
            <mc:AlternateContent xmlns:mc="http://schemas.openxmlformats.org/markup-compatibility/2006">
              <mc:Choice xmlns:v="urn:schemas-microsoft-com:vml" Requires="v">
                <p:oleObj name="Equation" r:id="rId14" imgW="749300" imgH="203200" progId="Equation.DSMT4">
                  <p:embed/>
                </p:oleObj>
              </mc:Choice>
              <mc:Fallback>
                <p:oleObj name="Equation" r:id="rId14" imgW="749300" imgH="203200" progId="Equation.DSMT4">
                  <p:embed/>
                  <p:pic>
                    <p:nvPicPr>
                      <p:cNvPr id="0" name=""/>
                      <p:cNvPicPr/>
                      <p:nvPr/>
                    </p:nvPicPr>
                    <p:blipFill>
                      <a:blip r:embed="rId15"/>
                      <a:stretch>
                        <a:fillRect/>
                      </a:stretch>
                    </p:blipFill>
                    <p:spPr>
                      <a:xfrm>
                        <a:off x="2043304" y="4948610"/>
                        <a:ext cx="2138363" cy="579438"/>
                      </a:xfrm>
                      <a:prstGeom prst="rect">
                        <a:avLst/>
                      </a:prstGeom>
                    </p:spPr>
                  </p:pic>
                </p:oleObj>
              </mc:Fallback>
            </mc:AlternateContent>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val="2059044429"/>
              </p:ext>
            </p:extLst>
          </p:nvPr>
        </p:nvGraphicFramePr>
        <p:xfrm>
          <a:off x="5137077" y="4894263"/>
          <a:ext cx="1703388" cy="688975"/>
        </p:xfrm>
        <a:graphic>
          <a:graphicData uri="http://schemas.openxmlformats.org/presentationml/2006/ole">
            <mc:AlternateContent xmlns:mc="http://schemas.openxmlformats.org/markup-compatibility/2006">
              <mc:Choice xmlns:v="urn:schemas-microsoft-com:vml" Requires="v">
                <p:oleObj name="Equation" r:id="rId16" imgW="596900" imgH="241300" progId="Equation.DSMT4">
                  <p:embed/>
                </p:oleObj>
              </mc:Choice>
              <mc:Fallback>
                <p:oleObj name="Equation" r:id="rId16" imgW="596900" imgH="241300" progId="Equation.DSMT4">
                  <p:embed/>
                  <p:pic>
                    <p:nvPicPr>
                      <p:cNvPr id="0" name=""/>
                      <p:cNvPicPr/>
                      <p:nvPr/>
                    </p:nvPicPr>
                    <p:blipFill>
                      <a:blip r:embed="rId17"/>
                      <a:stretch>
                        <a:fillRect/>
                      </a:stretch>
                    </p:blipFill>
                    <p:spPr>
                      <a:xfrm>
                        <a:off x="5137077" y="4894263"/>
                        <a:ext cx="1703388" cy="688975"/>
                      </a:xfrm>
                      <a:prstGeom prst="rect">
                        <a:avLst/>
                      </a:prstGeom>
                    </p:spPr>
                  </p:pic>
                </p:oleObj>
              </mc:Fallback>
            </mc:AlternateContent>
          </a:graphicData>
        </a:graphic>
      </p:graphicFrame>
    </p:spTree>
    <p:extLst>
      <p:ext uri="{BB962C8B-B14F-4D97-AF65-F5344CB8AC3E}">
        <p14:creationId xmlns:p14="http://schemas.microsoft.com/office/powerpoint/2010/main" val="18162003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11A2DBF1-9912-F621-9D6F-C05EAC505646}"/>
              </a:ext>
            </a:extLst>
          </p:cNvPr>
          <p:cNvPicPr>
            <a:picLocks noChangeAspect="1"/>
          </p:cNvPicPr>
          <p:nvPr/>
        </p:nvPicPr>
        <p:blipFill rotWithShape="1">
          <a:blip r:embed="rId2"/>
          <a:srcRect l="4868" t="4127" r="5012" b="22509"/>
          <a:stretch/>
        </p:blipFill>
        <p:spPr>
          <a:xfrm>
            <a:off x="807197" y="1066556"/>
            <a:ext cx="7644076" cy="5652899"/>
          </a:xfrm>
          <a:prstGeom prst="rect">
            <a:avLst/>
          </a:prstGeom>
        </p:spPr>
      </p:pic>
      <p:sp>
        <p:nvSpPr>
          <p:cNvPr id="5" name="Title 3"/>
          <p:cNvSpPr txBox="1">
            <a:spLocks/>
          </p:cNvSpPr>
          <p:nvPr/>
        </p:nvSpPr>
        <p:spPr bwMode="auto">
          <a:xfrm>
            <a:off x="0" y="40605"/>
            <a:ext cx="9144000" cy="64519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defRPr/>
            </a:pPr>
            <a:r>
              <a:rPr lang="el-GR" sz="3400" dirty="0"/>
              <a:t>Το λογισμικό της απεικόνισης γεγονότων</a:t>
            </a:r>
            <a:r>
              <a:rPr lang="en-US" sz="3400" dirty="0"/>
              <a:t>: </a:t>
            </a:r>
            <a:r>
              <a:rPr lang="en-US" sz="3400" dirty="0" err="1"/>
              <a:t>iSpy</a:t>
            </a:r>
            <a:endParaRPr lang="en-US" sz="3400" dirty="0"/>
          </a:p>
        </p:txBody>
      </p:sp>
      <p:sp>
        <p:nvSpPr>
          <p:cNvPr id="6" name="Rectangle 5"/>
          <p:cNvSpPr>
            <a:spLocks noChangeArrowheads="1"/>
          </p:cNvSpPr>
          <p:nvPr/>
        </p:nvSpPr>
        <p:spPr bwMode="auto">
          <a:xfrm>
            <a:off x="1162135" y="614065"/>
            <a:ext cx="6934200" cy="533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en-US" sz="2800" dirty="0"/>
              <a:t>https://www.i2u2.org/</a:t>
            </a:r>
            <a:r>
              <a:rPr lang="en-US" sz="2800" dirty="0" err="1"/>
              <a:t>elab</a:t>
            </a:r>
            <a:r>
              <a:rPr lang="en-US" sz="2800" dirty="0"/>
              <a:t>/</a:t>
            </a:r>
            <a:r>
              <a:rPr lang="en-US" sz="2800" dirty="0" err="1"/>
              <a:t>cms</a:t>
            </a:r>
            <a:r>
              <a:rPr lang="en-US" sz="2800" dirty="0"/>
              <a:t>/</a:t>
            </a:r>
            <a:r>
              <a:rPr lang="en-US" sz="2800" dirty="0" err="1"/>
              <a:t>ispy-webgl</a:t>
            </a:r>
            <a:r>
              <a:rPr lang="en-US" sz="2800" dirty="0"/>
              <a:t>/</a:t>
            </a:r>
          </a:p>
        </p:txBody>
      </p:sp>
      <p:sp>
        <p:nvSpPr>
          <p:cNvPr id="9" name="TextBox 8">
            <a:extLst>
              <a:ext uri="{FF2B5EF4-FFF2-40B4-BE49-F238E27FC236}">
                <a16:creationId xmlns:a16="http://schemas.microsoft.com/office/drawing/2014/main" id="{0DF6C70E-FF16-814F-B235-55C477410B7A}"/>
              </a:ext>
            </a:extLst>
          </p:cNvPr>
          <p:cNvSpPr txBox="1"/>
          <p:nvPr/>
        </p:nvSpPr>
        <p:spPr>
          <a:xfrm>
            <a:off x="3959598" y="3770148"/>
            <a:ext cx="3288785" cy="923330"/>
          </a:xfrm>
          <a:prstGeom prst="rect">
            <a:avLst/>
          </a:prstGeom>
          <a:noFill/>
        </p:spPr>
        <p:txBody>
          <a:bodyPr wrap="none" rtlCol="0">
            <a:spAutoFit/>
          </a:bodyPr>
          <a:lstStyle/>
          <a:p>
            <a:r>
              <a:rPr lang="el-GR" dirty="0">
                <a:solidFill>
                  <a:srgbClr val="FFFFFF"/>
                </a:solidFill>
              </a:rPr>
              <a:t>Επιλέξτε με το ποντίκι το βασικό </a:t>
            </a:r>
            <a:br>
              <a:rPr lang="el-GR" dirty="0">
                <a:solidFill>
                  <a:srgbClr val="FFFFFF"/>
                </a:solidFill>
              </a:rPr>
            </a:br>
            <a:r>
              <a:rPr lang="en-US" dirty="0">
                <a:solidFill>
                  <a:srgbClr val="FFFFFF"/>
                </a:solidFill>
              </a:rPr>
              <a:t>data group </a:t>
            </a:r>
            <a:r>
              <a:rPr lang="el-GR" dirty="0">
                <a:solidFill>
                  <a:srgbClr val="FFFFFF"/>
                </a:solidFill>
              </a:rPr>
              <a:t>που σας αντιστοιχεί </a:t>
            </a:r>
            <a:br>
              <a:rPr lang="el-GR" dirty="0">
                <a:solidFill>
                  <a:srgbClr val="FFFFFF"/>
                </a:solidFill>
              </a:rPr>
            </a:br>
            <a:r>
              <a:rPr lang="el-GR" dirty="0">
                <a:solidFill>
                  <a:srgbClr val="FFFFFF"/>
                </a:solidFill>
              </a:rPr>
              <a:t>(Ν100, Ν50, Ν25, Ν10, Ν5)</a:t>
            </a:r>
            <a:endParaRPr lang="en-US" dirty="0">
              <a:solidFill>
                <a:srgbClr val="FFFFFF"/>
              </a:solidFill>
            </a:endParaRPr>
          </a:p>
        </p:txBody>
      </p:sp>
      <p:cxnSp>
        <p:nvCxnSpPr>
          <p:cNvPr id="10" name="Straight Arrow Connector 9">
            <a:extLst>
              <a:ext uri="{FF2B5EF4-FFF2-40B4-BE49-F238E27FC236}">
                <a16:creationId xmlns:a16="http://schemas.microsoft.com/office/drawing/2014/main" id="{7A036E60-7D31-8649-A134-4319CD40D426}"/>
              </a:ext>
            </a:extLst>
          </p:cNvPr>
          <p:cNvCxnSpPr>
            <a:cxnSpLocks/>
          </p:cNvCxnSpPr>
          <p:nvPr/>
        </p:nvCxnSpPr>
        <p:spPr>
          <a:xfrm flipH="1">
            <a:off x="3090183" y="4231813"/>
            <a:ext cx="869415" cy="357778"/>
          </a:xfrm>
          <a:prstGeom prst="straightConnector1">
            <a:avLst/>
          </a:prstGeom>
          <a:ln w="57150" cmpd="sng">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5488846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043CBB46-C414-FE58-004F-9010940C7441}"/>
              </a:ext>
            </a:extLst>
          </p:cNvPr>
          <p:cNvPicPr>
            <a:picLocks noChangeAspect="1"/>
          </p:cNvPicPr>
          <p:nvPr/>
        </p:nvPicPr>
        <p:blipFill rotWithShape="1">
          <a:blip r:embed="rId2"/>
          <a:srcRect l="4278" t="4283" r="3922" b="18804"/>
          <a:stretch/>
        </p:blipFill>
        <p:spPr>
          <a:xfrm>
            <a:off x="-27285" y="685800"/>
            <a:ext cx="9171285" cy="6131595"/>
          </a:xfrm>
          <a:prstGeom prst="rect">
            <a:avLst/>
          </a:prstGeom>
        </p:spPr>
      </p:pic>
      <p:sp>
        <p:nvSpPr>
          <p:cNvPr id="5" name="Title 3"/>
          <p:cNvSpPr txBox="1">
            <a:spLocks/>
          </p:cNvSpPr>
          <p:nvPr/>
        </p:nvSpPr>
        <p:spPr bwMode="auto">
          <a:xfrm>
            <a:off x="0" y="40605"/>
            <a:ext cx="9144000" cy="64519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defRPr/>
            </a:pPr>
            <a:r>
              <a:rPr lang="el-GR" sz="3400" dirty="0"/>
              <a:t>Το λογισμικό της απεικόνισης γεγονότων</a:t>
            </a:r>
            <a:r>
              <a:rPr lang="en-US" sz="3400" dirty="0"/>
              <a:t>: </a:t>
            </a:r>
            <a:r>
              <a:rPr lang="en-US" sz="3400" dirty="0" err="1"/>
              <a:t>iSpy</a:t>
            </a:r>
            <a:endParaRPr lang="en-US" sz="3400" dirty="0"/>
          </a:p>
        </p:txBody>
      </p:sp>
      <p:sp>
        <p:nvSpPr>
          <p:cNvPr id="6" name="Rectangle 5"/>
          <p:cNvSpPr>
            <a:spLocks noChangeArrowheads="1"/>
          </p:cNvSpPr>
          <p:nvPr/>
        </p:nvSpPr>
        <p:spPr bwMode="auto">
          <a:xfrm>
            <a:off x="2133600" y="609600"/>
            <a:ext cx="6934200" cy="533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en-US" sz="2800" dirty="0"/>
              <a:t>https://www.i2u2.org/</a:t>
            </a:r>
            <a:r>
              <a:rPr lang="en-US" sz="2800" dirty="0" err="1"/>
              <a:t>elab</a:t>
            </a:r>
            <a:r>
              <a:rPr lang="en-US" sz="2800" dirty="0"/>
              <a:t>/</a:t>
            </a:r>
            <a:r>
              <a:rPr lang="en-US" sz="2800" dirty="0" err="1"/>
              <a:t>cms</a:t>
            </a:r>
            <a:r>
              <a:rPr lang="en-US" sz="2800" dirty="0"/>
              <a:t>/</a:t>
            </a:r>
            <a:r>
              <a:rPr lang="en-US" sz="2800" dirty="0" err="1"/>
              <a:t>ispy-webgl</a:t>
            </a:r>
            <a:r>
              <a:rPr lang="en-US" sz="2800" dirty="0"/>
              <a:t>/</a:t>
            </a:r>
          </a:p>
        </p:txBody>
      </p:sp>
      <p:sp>
        <p:nvSpPr>
          <p:cNvPr id="11" name="TextBox 10">
            <a:extLst>
              <a:ext uri="{FF2B5EF4-FFF2-40B4-BE49-F238E27FC236}">
                <a16:creationId xmlns:a16="http://schemas.microsoft.com/office/drawing/2014/main" id="{F259B935-208D-3246-BAE5-0B317599EBBE}"/>
              </a:ext>
            </a:extLst>
          </p:cNvPr>
          <p:cNvSpPr txBox="1"/>
          <p:nvPr/>
        </p:nvSpPr>
        <p:spPr>
          <a:xfrm>
            <a:off x="4404500" y="3202597"/>
            <a:ext cx="2689027" cy="830997"/>
          </a:xfrm>
          <a:prstGeom prst="rect">
            <a:avLst/>
          </a:prstGeom>
          <a:noFill/>
        </p:spPr>
        <p:txBody>
          <a:bodyPr wrap="square" rtlCol="0">
            <a:spAutoFit/>
          </a:bodyPr>
          <a:lstStyle/>
          <a:p>
            <a:r>
              <a:rPr lang="en-US" sz="1600" dirty="0">
                <a:solidFill>
                  <a:srgbClr val="FFFFFF"/>
                </a:solidFill>
              </a:rPr>
              <a:t>Click </a:t>
            </a:r>
            <a:r>
              <a:rPr lang="el-GR" sz="1600" dirty="0">
                <a:solidFill>
                  <a:srgbClr val="FFFFFF"/>
                </a:solidFill>
              </a:rPr>
              <a:t>στο όνομα του αρχείου για να επιλέξετε το </a:t>
            </a:r>
            <a:r>
              <a:rPr lang="en-US" sz="1600" dirty="0">
                <a:solidFill>
                  <a:srgbClr val="FFFFFF"/>
                </a:solidFill>
              </a:rPr>
              <a:t>group</a:t>
            </a:r>
            <a:r>
              <a:rPr lang="el-GR" sz="1600" dirty="0">
                <a:solidFill>
                  <a:srgbClr val="FFFFFF"/>
                </a:solidFill>
              </a:rPr>
              <a:t> σας</a:t>
            </a:r>
            <a:r>
              <a:rPr lang="en-US" sz="1600" dirty="0">
                <a:solidFill>
                  <a:srgbClr val="FFFFFF"/>
                </a:solidFill>
              </a:rPr>
              <a:t> (</a:t>
            </a:r>
            <a:r>
              <a:rPr lang="el-GR" sz="1600" dirty="0">
                <a:solidFill>
                  <a:srgbClr val="FFFFFF"/>
                </a:solidFill>
              </a:rPr>
              <a:t>π.χ. 100.100</a:t>
            </a:r>
            <a:endParaRPr lang="en-US" sz="1600" dirty="0">
              <a:solidFill>
                <a:srgbClr val="FFFFFF"/>
              </a:solidFill>
            </a:endParaRPr>
          </a:p>
        </p:txBody>
      </p:sp>
      <p:cxnSp>
        <p:nvCxnSpPr>
          <p:cNvPr id="12" name="Straight Arrow Connector 11">
            <a:extLst>
              <a:ext uri="{FF2B5EF4-FFF2-40B4-BE49-F238E27FC236}">
                <a16:creationId xmlns:a16="http://schemas.microsoft.com/office/drawing/2014/main" id="{F91491B0-F83B-2E40-84A1-D1C0AF7E1331}"/>
              </a:ext>
            </a:extLst>
          </p:cNvPr>
          <p:cNvCxnSpPr>
            <a:cxnSpLocks/>
          </p:cNvCxnSpPr>
          <p:nvPr/>
        </p:nvCxnSpPr>
        <p:spPr>
          <a:xfrm flipH="1">
            <a:off x="3685309" y="3751597"/>
            <a:ext cx="719191" cy="44925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533709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CDC7906B-FFD6-08EE-90B5-CD8DBDB44D30}"/>
              </a:ext>
            </a:extLst>
          </p:cNvPr>
          <p:cNvPicPr>
            <a:picLocks noChangeAspect="1"/>
          </p:cNvPicPr>
          <p:nvPr/>
        </p:nvPicPr>
        <p:blipFill>
          <a:blip r:embed="rId2"/>
          <a:stretch>
            <a:fillRect/>
          </a:stretch>
        </p:blipFill>
        <p:spPr>
          <a:xfrm>
            <a:off x="0" y="1256755"/>
            <a:ext cx="9191752" cy="4617285"/>
          </a:xfrm>
          <a:prstGeom prst="rect">
            <a:avLst/>
          </a:prstGeom>
        </p:spPr>
      </p:pic>
      <p:sp>
        <p:nvSpPr>
          <p:cNvPr id="5" name="TextBox 4">
            <a:extLst>
              <a:ext uri="{FF2B5EF4-FFF2-40B4-BE49-F238E27FC236}">
                <a16:creationId xmlns:a16="http://schemas.microsoft.com/office/drawing/2014/main" id="{D07BD497-F172-1445-8712-2B3624C9A5A6}"/>
              </a:ext>
            </a:extLst>
          </p:cNvPr>
          <p:cNvSpPr txBox="1"/>
          <p:nvPr/>
        </p:nvSpPr>
        <p:spPr>
          <a:xfrm>
            <a:off x="6382516" y="2999476"/>
            <a:ext cx="1291715" cy="646331"/>
          </a:xfrm>
          <a:prstGeom prst="rect">
            <a:avLst/>
          </a:prstGeom>
          <a:noFill/>
        </p:spPr>
        <p:txBody>
          <a:bodyPr wrap="none" rtlCol="0">
            <a:spAutoFit/>
          </a:bodyPr>
          <a:lstStyle/>
          <a:p>
            <a:r>
              <a:rPr lang="el-GR" dirty="0">
                <a:solidFill>
                  <a:srgbClr val="FFFFFF"/>
                </a:solidFill>
              </a:rPr>
              <a:t>Κάντε </a:t>
            </a:r>
            <a:r>
              <a:rPr lang="en-US" dirty="0">
                <a:solidFill>
                  <a:srgbClr val="FFFFFF"/>
                </a:solidFill>
              </a:rPr>
              <a:t>click</a:t>
            </a:r>
          </a:p>
          <a:p>
            <a:r>
              <a:rPr lang="el-GR" dirty="0">
                <a:solidFill>
                  <a:srgbClr val="FFFFFF"/>
                </a:solidFill>
              </a:rPr>
              <a:t>στο</a:t>
            </a:r>
            <a:r>
              <a:rPr lang="en-US" dirty="0">
                <a:solidFill>
                  <a:srgbClr val="FFFFFF"/>
                </a:solidFill>
              </a:rPr>
              <a:t> event</a:t>
            </a:r>
          </a:p>
        </p:txBody>
      </p:sp>
      <p:cxnSp>
        <p:nvCxnSpPr>
          <p:cNvPr id="6" name="Straight Arrow Connector 5">
            <a:extLst>
              <a:ext uri="{FF2B5EF4-FFF2-40B4-BE49-F238E27FC236}">
                <a16:creationId xmlns:a16="http://schemas.microsoft.com/office/drawing/2014/main" id="{C3C3F4BD-8771-7E4D-84EE-A083C832D744}"/>
              </a:ext>
            </a:extLst>
          </p:cNvPr>
          <p:cNvCxnSpPr/>
          <p:nvPr/>
        </p:nvCxnSpPr>
        <p:spPr>
          <a:xfrm flipH="1" flipV="1">
            <a:off x="5772916" y="3246442"/>
            <a:ext cx="609600" cy="152400"/>
          </a:xfrm>
          <a:prstGeom prst="straightConnector1">
            <a:avLst/>
          </a:prstGeom>
          <a:ln>
            <a:solidFill>
              <a:srgbClr val="FFFFFF"/>
            </a:solidFill>
            <a:tailEnd type="arrow"/>
          </a:ln>
        </p:spPr>
        <p:style>
          <a:lnRef idx="2">
            <a:schemeClr val="accent1"/>
          </a:lnRef>
          <a:fillRef idx="0">
            <a:schemeClr val="accent1"/>
          </a:fillRef>
          <a:effectRef idx="1">
            <a:schemeClr val="accent1"/>
          </a:effectRef>
          <a:fontRef idx="minor">
            <a:schemeClr val="tx1"/>
          </a:fontRef>
        </p:style>
      </p:cxnSp>
      <p:sp>
        <p:nvSpPr>
          <p:cNvPr id="7" name="TextBox 6">
            <a:extLst>
              <a:ext uri="{FF2B5EF4-FFF2-40B4-BE49-F238E27FC236}">
                <a16:creationId xmlns:a16="http://schemas.microsoft.com/office/drawing/2014/main" id="{05BBCB1C-21BE-564B-BBC4-3BB921BA0BE3}"/>
              </a:ext>
            </a:extLst>
          </p:cNvPr>
          <p:cNvSpPr txBox="1"/>
          <p:nvPr/>
        </p:nvSpPr>
        <p:spPr>
          <a:xfrm>
            <a:off x="6832121" y="4140430"/>
            <a:ext cx="842110" cy="646331"/>
          </a:xfrm>
          <a:prstGeom prst="rect">
            <a:avLst/>
          </a:prstGeom>
          <a:noFill/>
        </p:spPr>
        <p:txBody>
          <a:bodyPr wrap="none" rtlCol="0">
            <a:spAutoFit/>
          </a:bodyPr>
          <a:lstStyle/>
          <a:p>
            <a:r>
              <a:rPr lang="el-GR" dirty="0">
                <a:solidFill>
                  <a:srgbClr val="FFFFFF"/>
                </a:solidFill>
              </a:rPr>
              <a:t>Πιέστε </a:t>
            </a:r>
            <a:endParaRPr lang="en-US" dirty="0">
              <a:solidFill>
                <a:srgbClr val="FFFFFF"/>
              </a:solidFill>
            </a:endParaRPr>
          </a:p>
          <a:p>
            <a:r>
              <a:rPr lang="en-US" dirty="0">
                <a:solidFill>
                  <a:srgbClr val="FFFFFF"/>
                </a:solidFill>
              </a:rPr>
              <a:t>load</a:t>
            </a:r>
          </a:p>
        </p:txBody>
      </p:sp>
      <p:cxnSp>
        <p:nvCxnSpPr>
          <p:cNvPr id="8" name="Straight Arrow Connector 7">
            <a:extLst>
              <a:ext uri="{FF2B5EF4-FFF2-40B4-BE49-F238E27FC236}">
                <a16:creationId xmlns:a16="http://schemas.microsoft.com/office/drawing/2014/main" id="{F2ED0AB4-1352-0B4C-BE80-C5E63A442B08}"/>
              </a:ext>
            </a:extLst>
          </p:cNvPr>
          <p:cNvCxnSpPr>
            <a:cxnSpLocks/>
          </p:cNvCxnSpPr>
          <p:nvPr/>
        </p:nvCxnSpPr>
        <p:spPr>
          <a:xfrm flipH="1">
            <a:off x="6169251" y="4424274"/>
            <a:ext cx="662870" cy="455112"/>
          </a:xfrm>
          <a:prstGeom prst="straightConnector1">
            <a:avLst/>
          </a:prstGeom>
          <a:ln>
            <a:solidFill>
              <a:srgbClr val="FFFFFF"/>
            </a:solidFill>
            <a:tailEnd type="arrow"/>
          </a:ln>
        </p:spPr>
        <p:style>
          <a:lnRef idx="2">
            <a:schemeClr val="accent1"/>
          </a:lnRef>
          <a:fillRef idx="0">
            <a:schemeClr val="accent1"/>
          </a:fillRef>
          <a:effectRef idx="1">
            <a:schemeClr val="accent1"/>
          </a:effectRef>
          <a:fontRef idx="minor">
            <a:schemeClr val="tx1"/>
          </a:fontRef>
        </p:style>
      </p:cxnSp>
      <p:sp>
        <p:nvSpPr>
          <p:cNvPr id="9" name="Title 3">
            <a:extLst>
              <a:ext uri="{FF2B5EF4-FFF2-40B4-BE49-F238E27FC236}">
                <a16:creationId xmlns:a16="http://schemas.microsoft.com/office/drawing/2014/main" id="{080EA2FD-DA91-6948-8AEC-01661ABE3A27}"/>
              </a:ext>
            </a:extLst>
          </p:cNvPr>
          <p:cNvSpPr txBox="1">
            <a:spLocks/>
          </p:cNvSpPr>
          <p:nvPr/>
        </p:nvSpPr>
        <p:spPr bwMode="auto">
          <a:xfrm>
            <a:off x="0" y="40605"/>
            <a:ext cx="9144000" cy="64519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defRPr/>
            </a:pPr>
            <a:r>
              <a:rPr lang="el-GR" sz="3400" dirty="0"/>
              <a:t>Το λογισμικό της απεικόνισης γεγονότων</a:t>
            </a:r>
            <a:r>
              <a:rPr lang="en-US" sz="3400" dirty="0"/>
              <a:t>: </a:t>
            </a:r>
            <a:r>
              <a:rPr lang="en-US" sz="3400" dirty="0" err="1"/>
              <a:t>iSpy</a:t>
            </a:r>
            <a:endParaRPr lang="en-US" sz="3400" dirty="0"/>
          </a:p>
        </p:txBody>
      </p:sp>
      <p:sp>
        <p:nvSpPr>
          <p:cNvPr id="10" name="Rectangle 9">
            <a:extLst>
              <a:ext uri="{FF2B5EF4-FFF2-40B4-BE49-F238E27FC236}">
                <a16:creationId xmlns:a16="http://schemas.microsoft.com/office/drawing/2014/main" id="{0B75964D-E603-6E41-8124-5D1266A97C0C}"/>
              </a:ext>
            </a:extLst>
          </p:cNvPr>
          <p:cNvSpPr>
            <a:spLocks noChangeArrowheads="1"/>
          </p:cNvSpPr>
          <p:nvPr/>
        </p:nvSpPr>
        <p:spPr bwMode="auto">
          <a:xfrm>
            <a:off x="2133600" y="609600"/>
            <a:ext cx="6934200" cy="533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en-US" sz="2800" dirty="0"/>
              <a:t>https://www.i2u2.org/</a:t>
            </a:r>
            <a:r>
              <a:rPr lang="en-US" sz="2800" dirty="0" err="1"/>
              <a:t>elab</a:t>
            </a:r>
            <a:r>
              <a:rPr lang="en-US" sz="2800" dirty="0"/>
              <a:t>/</a:t>
            </a:r>
            <a:r>
              <a:rPr lang="en-US" sz="2800" dirty="0" err="1"/>
              <a:t>cms</a:t>
            </a:r>
            <a:r>
              <a:rPr lang="en-US" sz="2800" dirty="0"/>
              <a:t>/</a:t>
            </a:r>
            <a:r>
              <a:rPr lang="en-US" sz="2800" dirty="0" err="1"/>
              <a:t>ispy-webgl</a:t>
            </a:r>
            <a:r>
              <a:rPr lang="en-US" sz="2800" dirty="0"/>
              <a:t>/</a:t>
            </a:r>
          </a:p>
        </p:txBody>
      </p:sp>
    </p:spTree>
    <p:extLst>
      <p:ext uri="{BB962C8B-B14F-4D97-AF65-F5344CB8AC3E}">
        <p14:creationId xmlns:p14="http://schemas.microsoft.com/office/powerpoint/2010/main" val="4972147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7FE28F2-2127-8EC0-1560-2E3F0452EDA3}"/>
              </a:ext>
            </a:extLst>
          </p:cNvPr>
          <p:cNvPicPr>
            <a:picLocks noChangeAspect="1"/>
          </p:cNvPicPr>
          <p:nvPr/>
        </p:nvPicPr>
        <p:blipFill rotWithShape="1">
          <a:blip r:embed="rId2"/>
          <a:srcRect l="4868" t="3651" r="4724" b="15079"/>
          <a:stretch/>
        </p:blipFill>
        <p:spPr>
          <a:xfrm>
            <a:off x="575124" y="289800"/>
            <a:ext cx="7993751" cy="6527595"/>
          </a:xfrm>
          <a:prstGeom prst="rect">
            <a:avLst/>
          </a:prstGeom>
        </p:spPr>
      </p:pic>
      <p:sp>
        <p:nvSpPr>
          <p:cNvPr id="6" name="Title 3"/>
          <p:cNvSpPr txBox="1">
            <a:spLocks/>
          </p:cNvSpPr>
          <p:nvPr/>
        </p:nvSpPr>
        <p:spPr bwMode="auto">
          <a:xfrm>
            <a:off x="0" y="40605"/>
            <a:ext cx="9144000" cy="64519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defRPr/>
            </a:pPr>
            <a:r>
              <a:rPr lang="el-GR" sz="3400" dirty="0"/>
              <a:t>Το λογισμικό της απεικόνισης γεγονότων</a:t>
            </a:r>
            <a:r>
              <a:rPr lang="en-US" sz="3400" dirty="0"/>
              <a:t>: </a:t>
            </a:r>
            <a:r>
              <a:rPr lang="en-US" sz="3400" dirty="0" err="1"/>
              <a:t>iSpy</a:t>
            </a:r>
            <a:endParaRPr lang="en-US" sz="3400" dirty="0"/>
          </a:p>
        </p:txBody>
      </p:sp>
    </p:spTree>
    <p:extLst>
      <p:ext uri="{BB962C8B-B14F-4D97-AF65-F5344CB8AC3E}">
        <p14:creationId xmlns:p14="http://schemas.microsoft.com/office/powerpoint/2010/main" val="34678767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06D6993-A224-3CFF-670A-F3F6DA8D9A83}"/>
              </a:ext>
            </a:extLst>
          </p:cNvPr>
          <p:cNvSpPr txBox="1">
            <a:spLocks/>
          </p:cNvSpPr>
          <p:nvPr/>
        </p:nvSpPr>
        <p:spPr bwMode="auto">
          <a:xfrm>
            <a:off x="0" y="40605"/>
            <a:ext cx="9144000" cy="64519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defRPr/>
            </a:pPr>
            <a:r>
              <a:rPr lang="en-US" sz="3400" dirty="0"/>
              <a:t>CMS detector/event visualization software: </a:t>
            </a:r>
            <a:r>
              <a:rPr lang="en-US" sz="3400" dirty="0" err="1"/>
              <a:t>iSpy</a:t>
            </a:r>
            <a:endParaRPr lang="en-US" sz="3400" dirty="0"/>
          </a:p>
        </p:txBody>
      </p:sp>
      <p:pic>
        <p:nvPicPr>
          <p:cNvPr id="5" name="Picture 4">
            <a:extLst>
              <a:ext uri="{FF2B5EF4-FFF2-40B4-BE49-F238E27FC236}">
                <a16:creationId xmlns:a16="http://schemas.microsoft.com/office/drawing/2014/main" id="{296062C2-D11F-0D87-E9D7-D0F802DBBF76}"/>
              </a:ext>
            </a:extLst>
          </p:cNvPr>
          <p:cNvPicPr>
            <a:picLocks noChangeAspect="1"/>
          </p:cNvPicPr>
          <p:nvPr/>
        </p:nvPicPr>
        <p:blipFill rotWithShape="1">
          <a:blip r:embed="rId2"/>
          <a:srcRect l="4580" t="3651" r="4723" b="15872"/>
          <a:stretch/>
        </p:blipFill>
        <p:spPr>
          <a:xfrm>
            <a:off x="587830" y="576012"/>
            <a:ext cx="7793626" cy="6281988"/>
          </a:xfrm>
          <a:prstGeom prst="rect">
            <a:avLst/>
          </a:prstGeom>
        </p:spPr>
      </p:pic>
      <p:grpSp>
        <p:nvGrpSpPr>
          <p:cNvPr id="6" name="Group 5">
            <a:extLst>
              <a:ext uri="{FF2B5EF4-FFF2-40B4-BE49-F238E27FC236}">
                <a16:creationId xmlns:a16="http://schemas.microsoft.com/office/drawing/2014/main" id="{25C139AC-352C-5D8A-1827-728DB1632172}"/>
              </a:ext>
            </a:extLst>
          </p:cNvPr>
          <p:cNvGrpSpPr/>
          <p:nvPr/>
        </p:nvGrpSpPr>
        <p:grpSpPr>
          <a:xfrm>
            <a:off x="3450501" y="823014"/>
            <a:ext cx="381000" cy="1258302"/>
            <a:chOff x="3276600" y="799098"/>
            <a:chExt cx="381000" cy="1258302"/>
          </a:xfrm>
        </p:grpSpPr>
        <p:cxnSp>
          <p:nvCxnSpPr>
            <p:cNvPr id="7" name="Straight Arrow Connector 6">
              <a:extLst>
                <a:ext uri="{FF2B5EF4-FFF2-40B4-BE49-F238E27FC236}">
                  <a16:creationId xmlns:a16="http://schemas.microsoft.com/office/drawing/2014/main" id="{ECC8BE7F-F22E-914E-9D9A-337077120B4C}"/>
                </a:ext>
              </a:extLst>
            </p:cNvPr>
            <p:cNvCxnSpPr/>
            <p:nvPr/>
          </p:nvCxnSpPr>
          <p:spPr>
            <a:xfrm>
              <a:off x="3466713" y="799098"/>
              <a:ext cx="0" cy="572502"/>
            </a:xfrm>
            <a:prstGeom prst="straightConnector1">
              <a:avLst/>
            </a:prstGeom>
            <a:ln w="3810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8" name="Oval 7">
              <a:extLst>
                <a:ext uri="{FF2B5EF4-FFF2-40B4-BE49-F238E27FC236}">
                  <a16:creationId xmlns:a16="http://schemas.microsoft.com/office/drawing/2014/main" id="{5F1FF5D7-E4AD-4CCD-2AE6-B3C3959A6F31}"/>
                </a:ext>
              </a:extLst>
            </p:cNvPr>
            <p:cNvSpPr/>
            <p:nvPr/>
          </p:nvSpPr>
          <p:spPr>
            <a:xfrm>
              <a:off x="3276600" y="1371600"/>
              <a:ext cx="381000" cy="685800"/>
            </a:xfrm>
            <a:prstGeom prst="ellipse">
              <a:avLst/>
            </a:prstGeom>
            <a:noFill/>
            <a:ln w="57150" cmpd="sng">
              <a:solidFill>
                <a:srgbClr val="00CC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7906705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BB09AA3-A894-39BC-E705-51F8ECEEBCB9}"/>
              </a:ext>
            </a:extLst>
          </p:cNvPr>
          <p:cNvPicPr>
            <a:picLocks noChangeAspect="1"/>
          </p:cNvPicPr>
          <p:nvPr/>
        </p:nvPicPr>
        <p:blipFill rotWithShape="1">
          <a:blip r:embed="rId2"/>
          <a:srcRect l="4580" t="3491" r="4580" b="6985"/>
          <a:stretch/>
        </p:blipFill>
        <p:spPr>
          <a:xfrm>
            <a:off x="919842" y="728202"/>
            <a:ext cx="7304315" cy="6129798"/>
          </a:xfrm>
          <a:prstGeom prst="rect">
            <a:avLst/>
          </a:prstGeom>
        </p:spPr>
      </p:pic>
      <p:grpSp>
        <p:nvGrpSpPr>
          <p:cNvPr id="5" name="Group 4">
            <a:extLst>
              <a:ext uri="{FF2B5EF4-FFF2-40B4-BE49-F238E27FC236}">
                <a16:creationId xmlns:a16="http://schemas.microsoft.com/office/drawing/2014/main" id="{1D892617-28FA-E840-A5E7-2A7FAAC39CE9}"/>
              </a:ext>
            </a:extLst>
          </p:cNvPr>
          <p:cNvGrpSpPr/>
          <p:nvPr/>
        </p:nvGrpSpPr>
        <p:grpSpPr>
          <a:xfrm>
            <a:off x="2474844" y="685800"/>
            <a:ext cx="1153076" cy="1295400"/>
            <a:chOff x="1742524" y="1295400"/>
            <a:chExt cx="1153076" cy="1295400"/>
          </a:xfrm>
        </p:grpSpPr>
        <p:sp>
          <p:nvSpPr>
            <p:cNvPr id="7" name="TextBox 6">
              <a:extLst>
                <a:ext uri="{FF2B5EF4-FFF2-40B4-BE49-F238E27FC236}">
                  <a16:creationId xmlns:a16="http://schemas.microsoft.com/office/drawing/2014/main" id="{2D292399-3AA1-0E4E-99C1-58CBA6DE4373}"/>
                </a:ext>
              </a:extLst>
            </p:cNvPr>
            <p:cNvSpPr txBox="1"/>
            <p:nvPr/>
          </p:nvSpPr>
          <p:spPr>
            <a:xfrm>
              <a:off x="1877097" y="1295400"/>
              <a:ext cx="1018503" cy="369332"/>
            </a:xfrm>
            <a:prstGeom prst="rect">
              <a:avLst/>
            </a:prstGeom>
            <a:noFill/>
          </p:spPr>
          <p:txBody>
            <a:bodyPr wrap="none" rtlCol="0">
              <a:spAutoFit/>
            </a:bodyPr>
            <a:lstStyle/>
            <a:p>
              <a:r>
                <a:rPr lang="en-US" dirty="0">
                  <a:solidFill>
                    <a:srgbClr val="6600FF"/>
                  </a:solidFill>
                </a:rPr>
                <a:t>Zoom in</a:t>
              </a:r>
            </a:p>
          </p:txBody>
        </p:sp>
        <p:grpSp>
          <p:nvGrpSpPr>
            <p:cNvPr id="8" name="Group 7">
              <a:extLst>
                <a:ext uri="{FF2B5EF4-FFF2-40B4-BE49-F238E27FC236}">
                  <a16:creationId xmlns:a16="http://schemas.microsoft.com/office/drawing/2014/main" id="{BA1712B0-A519-FC43-B82C-3932D537C9CD}"/>
                </a:ext>
              </a:extLst>
            </p:cNvPr>
            <p:cNvGrpSpPr/>
            <p:nvPr/>
          </p:nvGrpSpPr>
          <p:grpSpPr>
            <a:xfrm>
              <a:off x="1742524" y="1446889"/>
              <a:ext cx="314876" cy="1143911"/>
              <a:chOff x="3276600" y="799098"/>
              <a:chExt cx="381000" cy="1258302"/>
            </a:xfrm>
          </p:grpSpPr>
          <p:cxnSp>
            <p:nvCxnSpPr>
              <p:cNvPr id="9" name="Straight Arrow Connector 8">
                <a:extLst>
                  <a:ext uri="{FF2B5EF4-FFF2-40B4-BE49-F238E27FC236}">
                    <a16:creationId xmlns:a16="http://schemas.microsoft.com/office/drawing/2014/main" id="{70E5AEF6-7FD8-6C45-A005-DB5709266B1F}"/>
                  </a:ext>
                </a:extLst>
              </p:cNvPr>
              <p:cNvCxnSpPr/>
              <p:nvPr/>
            </p:nvCxnSpPr>
            <p:spPr>
              <a:xfrm>
                <a:off x="3466713" y="799098"/>
                <a:ext cx="0" cy="572502"/>
              </a:xfrm>
              <a:prstGeom prst="straightConnector1">
                <a:avLst/>
              </a:prstGeom>
              <a:ln w="3810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10" name="Oval 9">
                <a:extLst>
                  <a:ext uri="{FF2B5EF4-FFF2-40B4-BE49-F238E27FC236}">
                    <a16:creationId xmlns:a16="http://schemas.microsoft.com/office/drawing/2014/main" id="{DB2BC1EC-0F2E-6640-A087-A3FEF583BE3E}"/>
                  </a:ext>
                </a:extLst>
              </p:cNvPr>
              <p:cNvSpPr/>
              <p:nvPr/>
            </p:nvSpPr>
            <p:spPr>
              <a:xfrm>
                <a:off x="3276600" y="1371600"/>
                <a:ext cx="381000" cy="685800"/>
              </a:xfrm>
              <a:prstGeom prst="ellipse">
                <a:avLst/>
              </a:prstGeom>
              <a:noFill/>
              <a:ln w="57150" cmpd="sng">
                <a:solidFill>
                  <a:srgbClr val="00CC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sp>
        <p:nvSpPr>
          <p:cNvPr id="2" name="Title 3">
            <a:extLst>
              <a:ext uri="{FF2B5EF4-FFF2-40B4-BE49-F238E27FC236}">
                <a16:creationId xmlns:a16="http://schemas.microsoft.com/office/drawing/2014/main" id="{61DE5015-A7CF-6BF3-AF28-6D8B303F2ECF}"/>
              </a:ext>
            </a:extLst>
          </p:cNvPr>
          <p:cNvSpPr txBox="1">
            <a:spLocks/>
          </p:cNvSpPr>
          <p:nvPr/>
        </p:nvSpPr>
        <p:spPr bwMode="auto">
          <a:xfrm>
            <a:off x="0" y="40605"/>
            <a:ext cx="9144000" cy="64519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defRPr/>
            </a:pPr>
            <a:r>
              <a:rPr lang="en-US" sz="3400" dirty="0"/>
              <a:t>CMS detector/event visualization software: </a:t>
            </a:r>
            <a:r>
              <a:rPr lang="en-US" sz="3400" dirty="0" err="1"/>
              <a:t>iSpy</a:t>
            </a:r>
            <a:endParaRPr lang="en-US" sz="3400" dirty="0"/>
          </a:p>
        </p:txBody>
      </p:sp>
      <p:grpSp>
        <p:nvGrpSpPr>
          <p:cNvPr id="14" name="Group 13">
            <a:extLst>
              <a:ext uri="{FF2B5EF4-FFF2-40B4-BE49-F238E27FC236}">
                <a16:creationId xmlns:a16="http://schemas.microsoft.com/office/drawing/2014/main" id="{FD1D3AD9-ECC7-F457-99BF-4CB496CF1604}"/>
              </a:ext>
            </a:extLst>
          </p:cNvPr>
          <p:cNvGrpSpPr/>
          <p:nvPr/>
        </p:nvGrpSpPr>
        <p:grpSpPr>
          <a:xfrm>
            <a:off x="5649686" y="1861457"/>
            <a:ext cx="1436914" cy="239486"/>
            <a:chOff x="5649686" y="1861457"/>
            <a:chExt cx="1436914" cy="239486"/>
          </a:xfrm>
        </p:grpSpPr>
        <p:sp>
          <p:nvSpPr>
            <p:cNvPr id="11" name="Oval 10">
              <a:extLst>
                <a:ext uri="{FF2B5EF4-FFF2-40B4-BE49-F238E27FC236}">
                  <a16:creationId xmlns:a16="http://schemas.microsoft.com/office/drawing/2014/main" id="{39CD49DF-FF7C-63DF-BE6F-30C600D8656D}"/>
                </a:ext>
              </a:extLst>
            </p:cNvPr>
            <p:cNvSpPr/>
            <p:nvPr/>
          </p:nvSpPr>
          <p:spPr>
            <a:xfrm>
              <a:off x="6455229" y="1861457"/>
              <a:ext cx="631371" cy="239486"/>
            </a:xfrm>
            <a:prstGeom prst="ellipse">
              <a:avLst/>
            </a:prstGeom>
            <a:noFill/>
            <a:ln w="28575">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3" name="Straight Arrow Connector 12">
              <a:extLst>
                <a:ext uri="{FF2B5EF4-FFF2-40B4-BE49-F238E27FC236}">
                  <a16:creationId xmlns:a16="http://schemas.microsoft.com/office/drawing/2014/main" id="{DB0F98AD-FE03-A625-305F-991C06107F4C}"/>
                </a:ext>
              </a:extLst>
            </p:cNvPr>
            <p:cNvCxnSpPr/>
            <p:nvPr/>
          </p:nvCxnSpPr>
          <p:spPr>
            <a:xfrm>
              <a:off x="5649686" y="1981200"/>
              <a:ext cx="704596" cy="0"/>
            </a:xfrm>
            <a:prstGeom prst="straightConnector1">
              <a:avLst/>
            </a:prstGeom>
            <a:ln>
              <a:solidFill>
                <a:srgbClr val="00B050"/>
              </a:solidFill>
              <a:tailEnd type="triangle"/>
            </a:ln>
          </p:spPr>
          <p:style>
            <a:lnRef idx="2">
              <a:schemeClr val="accent1"/>
            </a:lnRef>
            <a:fillRef idx="0">
              <a:schemeClr val="accent1"/>
            </a:fillRef>
            <a:effectRef idx="1">
              <a:schemeClr val="accent1"/>
            </a:effectRef>
            <a:fontRef idx="minor">
              <a:schemeClr val="tx1"/>
            </a:fontRef>
          </p:style>
        </p:cxnSp>
      </p:grpSp>
      <p:grpSp>
        <p:nvGrpSpPr>
          <p:cNvPr id="15" name="Group 14">
            <a:extLst>
              <a:ext uri="{FF2B5EF4-FFF2-40B4-BE49-F238E27FC236}">
                <a16:creationId xmlns:a16="http://schemas.microsoft.com/office/drawing/2014/main" id="{F9CED061-6E6A-9B4D-9E3D-851A767DF6AB}"/>
              </a:ext>
            </a:extLst>
          </p:cNvPr>
          <p:cNvGrpSpPr/>
          <p:nvPr/>
        </p:nvGrpSpPr>
        <p:grpSpPr>
          <a:xfrm>
            <a:off x="5649686" y="2046515"/>
            <a:ext cx="1436914" cy="239486"/>
            <a:chOff x="5649686" y="1861457"/>
            <a:chExt cx="1436914" cy="239486"/>
          </a:xfrm>
        </p:grpSpPr>
        <p:sp>
          <p:nvSpPr>
            <p:cNvPr id="16" name="Oval 15">
              <a:extLst>
                <a:ext uri="{FF2B5EF4-FFF2-40B4-BE49-F238E27FC236}">
                  <a16:creationId xmlns:a16="http://schemas.microsoft.com/office/drawing/2014/main" id="{78D91283-282A-1761-7A5B-E2656368A946}"/>
                </a:ext>
              </a:extLst>
            </p:cNvPr>
            <p:cNvSpPr/>
            <p:nvPr/>
          </p:nvSpPr>
          <p:spPr>
            <a:xfrm>
              <a:off x="6455229" y="1861457"/>
              <a:ext cx="631371" cy="239486"/>
            </a:xfrm>
            <a:prstGeom prst="ellipse">
              <a:avLst/>
            </a:prstGeom>
            <a:noFill/>
            <a:ln w="28575">
              <a:solidFill>
                <a:schemeClr val="accent1">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7" name="Straight Arrow Connector 16">
              <a:extLst>
                <a:ext uri="{FF2B5EF4-FFF2-40B4-BE49-F238E27FC236}">
                  <a16:creationId xmlns:a16="http://schemas.microsoft.com/office/drawing/2014/main" id="{CF69606D-DF22-EBD6-B30F-5F0A95FDB239}"/>
                </a:ext>
              </a:extLst>
            </p:cNvPr>
            <p:cNvCxnSpPr/>
            <p:nvPr/>
          </p:nvCxnSpPr>
          <p:spPr>
            <a:xfrm>
              <a:off x="5649686" y="1981200"/>
              <a:ext cx="704596" cy="0"/>
            </a:xfrm>
            <a:prstGeom prst="straightConnector1">
              <a:avLst/>
            </a:prstGeom>
            <a:ln>
              <a:solidFill>
                <a:schemeClr val="accent1">
                  <a:lumMod val="60000"/>
                  <a:lumOff val="40000"/>
                </a:schemeClr>
              </a:solidFill>
              <a:tailEnd type="triangle"/>
            </a:ln>
          </p:spPr>
          <p:style>
            <a:lnRef idx="2">
              <a:schemeClr val="accent1"/>
            </a:lnRef>
            <a:fillRef idx="0">
              <a:schemeClr val="accent1"/>
            </a:fillRef>
            <a:effectRef idx="1">
              <a:schemeClr val="accent1"/>
            </a:effectRef>
            <a:fontRef idx="minor">
              <a:schemeClr val="tx1"/>
            </a:fontRef>
          </p:style>
        </p:cxnSp>
      </p:grpSp>
      <p:grpSp>
        <p:nvGrpSpPr>
          <p:cNvPr id="18" name="Group 17">
            <a:extLst>
              <a:ext uri="{FF2B5EF4-FFF2-40B4-BE49-F238E27FC236}">
                <a16:creationId xmlns:a16="http://schemas.microsoft.com/office/drawing/2014/main" id="{3F0751FE-DF4F-9E64-64A5-B810520C382F}"/>
              </a:ext>
            </a:extLst>
          </p:cNvPr>
          <p:cNvGrpSpPr/>
          <p:nvPr/>
        </p:nvGrpSpPr>
        <p:grpSpPr>
          <a:xfrm>
            <a:off x="5649686" y="2209802"/>
            <a:ext cx="1436914" cy="239486"/>
            <a:chOff x="5649686" y="1861457"/>
            <a:chExt cx="1436914" cy="239486"/>
          </a:xfrm>
        </p:grpSpPr>
        <p:sp>
          <p:nvSpPr>
            <p:cNvPr id="19" name="Oval 18">
              <a:extLst>
                <a:ext uri="{FF2B5EF4-FFF2-40B4-BE49-F238E27FC236}">
                  <a16:creationId xmlns:a16="http://schemas.microsoft.com/office/drawing/2014/main" id="{6B5142A4-1C9A-C121-C172-F288919CFC74}"/>
                </a:ext>
              </a:extLst>
            </p:cNvPr>
            <p:cNvSpPr/>
            <p:nvPr/>
          </p:nvSpPr>
          <p:spPr>
            <a:xfrm>
              <a:off x="6455229" y="1861457"/>
              <a:ext cx="631371" cy="239486"/>
            </a:xfrm>
            <a:prstGeom prst="ellipse">
              <a:avLst/>
            </a:prstGeom>
            <a:noFill/>
            <a:ln w="28575">
              <a:solidFill>
                <a:schemeClr val="accent6">
                  <a:lumMod val="40000"/>
                  <a:lumOff val="6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0" name="Straight Arrow Connector 19">
              <a:extLst>
                <a:ext uri="{FF2B5EF4-FFF2-40B4-BE49-F238E27FC236}">
                  <a16:creationId xmlns:a16="http://schemas.microsoft.com/office/drawing/2014/main" id="{87377040-538F-11E4-584C-389C77278109}"/>
                </a:ext>
              </a:extLst>
            </p:cNvPr>
            <p:cNvCxnSpPr/>
            <p:nvPr/>
          </p:nvCxnSpPr>
          <p:spPr>
            <a:xfrm>
              <a:off x="5649686" y="1981200"/>
              <a:ext cx="704596" cy="0"/>
            </a:xfrm>
            <a:prstGeom prst="straightConnector1">
              <a:avLst/>
            </a:prstGeom>
            <a:ln>
              <a:solidFill>
                <a:schemeClr val="accent6">
                  <a:lumMod val="40000"/>
                  <a:lumOff val="60000"/>
                </a:schemeClr>
              </a:solidFill>
              <a:tailEnd type="triangle"/>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9061514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3" presetClass="entr" presetSubtype="10" fill="hold" nodeType="click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blinds(horizontal)">
                                      <p:cBhvr>
                                        <p:cTn id="11" dur="500"/>
                                        <p:tgtEl>
                                          <p:spTgt spid="14"/>
                                        </p:tgtEl>
                                      </p:cBhvr>
                                    </p:animEffect>
                                  </p:childTnLst>
                                </p:cTn>
                              </p:par>
                            </p:childTnLst>
                          </p:cTn>
                        </p:par>
                      </p:childTnLst>
                    </p:cTn>
                  </p:par>
                  <p:par>
                    <p:cTn id="12" fill="hold">
                      <p:stCondLst>
                        <p:cond delay="indefinite"/>
                      </p:stCondLst>
                      <p:childTnLst>
                        <p:par>
                          <p:cTn id="13" fill="hold">
                            <p:stCondLst>
                              <p:cond delay="0"/>
                            </p:stCondLst>
                            <p:childTnLst>
                              <p:par>
                                <p:cTn id="14" presetID="3" presetClass="entr" presetSubtype="10" fill="hold" nodeType="click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blinds(horizontal)">
                                      <p:cBhvr>
                                        <p:cTn id="16" dur="500"/>
                                        <p:tgtEl>
                                          <p:spTgt spid="15"/>
                                        </p:tgtEl>
                                      </p:cBhvr>
                                    </p:animEffect>
                                  </p:childTnLst>
                                </p:cTn>
                              </p:par>
                            </p:childTnLst>
                          </p:cTn>
                        </p:par>
                      </p:childTnLst>
                    </p:cTn>
                  </p:par>
                  <p:par>
                    <p:cTn id="17" fill="hold">
                      <p:stCondLst>
                        <p:cond delay="indefinite"/>
                      </p:stCondLst>
                      <p:childTnLst>
                        <p:par>
                          <p:cTn id="18" fill="hold">
                            <p:stCondLst>
                              <p:cond delay="0"/>
                            </p:stCondLst>
                            <p:childTnLst>
                              <p:par>
                                <p:cTn id="19" presetID="3" presetClass="entr" presetSubtype="10" fill="hold" nodeType="clickEffect">
                                  <p:stCondLst>
                                    <p:cond delay="0"/>
                                  </p:stCondLst>
                                  <p:childTnLst>
                                    <p:set>
                                      <p:cBhvr>
                                        <p:cTn id="20" dur="1" fill="hold">
                                          <p:stCondLst>
                                            <p:cond delay="0"/>
                                          </p:stCondLst>
                                        </p:cTn>
                                        <p:tgtEl>
                                          <p:spTgt spid="18"/>
                                        </p:tgtEl>
                                        <p:attrNameLst>
                                          <p:attrName>style.visibility</p:attrName>
                                        </p:attrNameLst>
                                      </p:cBhvr>
                                      <p:to>
                                        <p:strVal val="visible"/>
                                      </p:to>
                                    </p:set>
                                    <p:animEffect transition="in" filter="blinds(horizontal)">
                                      <p:cBhvr>
                                        <p:cTn id="2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624D62F-699E-7C22-A906-5723C1EC3164}"/>
              </a:ext>
            </a:extLst>
          </p:cNvPr>
          <p:cNvSpPr txBox="1">
            <a:spLocks/>
          </p:cNvSpPr>
          <p:nvPr/>
        </p:nvSpPr>
        <p:spPr bwMode="auto">
          <a:xfrm>
            <a:off x="0" y="40605"/>
            <a:ext cx="9144000" cy="64519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defRPr/>
            </a:pPr>
            <a:r>
              <a:rPr lang="en-US" sz="3400" dirty="0"/>
              <a:t>CMS detector/event visualization software: </a:t>
            </a:r>
            <a:r>
              <a:rPr lang="en-US" sz="3400" dirty="0" err="1"/>
              <a:t>iSpy</a:t>
            </a:r>
            <a:endParaRPr lang="en-US" sz="3400" dirty="0"/>
          </a:p>
        </p:txBody>
      </p:sp>
      <p:pic>
        <p:nvPicPr>
          <p:cNvPr id="5" name="Picture 4">
            <a:extLst>
              <a:ext uri="{FF2B5EF4-FFF2-40B4-BE49-F238E27FC236}">
                <a16:creationId xmlns:a16="http://schemas.microsoft.com/office/drawing/2014/main" id="{86B12A67-1E2E-7C99-36B9-31B9CD3D74F4}"/>
              </a:ext>
            </a:extLst>
          </p:cNvPr>
          <p:cNvPicPr>
            <a:picLocks noChangeAspect="1"/>
          </p:cNvPicPr>
          <p:nvPr/>
        </p:nvPicPr>
        <p:blipFill rotWithShape="1">
          <a:blip r:embed="rId2"/>
          <a:srcRect l="4579" t="13275" r="4869" b="7201"/>
          <a:stretch/>
        </p:blipFill>
        <p:spPr>
          <a:xfrm>
            <a:off x="625433" y="703646"/>
            <a:ext cx="7663543" cy="6113749"/>
          </a:xfrm>
          <a:prstGeom prst="rect">
            <a:avLst/>
          </a:prstGeom>
        </p:spPr>
      </p:pic>
      <p:grpSp>
        <p:nvGrpSpPr>
          <p:cNvPr id="6" name="Group 5">
            <a:extLst>
              <a:ext uri="{FF2B5EF4-FFF2-40B4-BE49-F238E27FC236}">
                <a16:creationId xmlns:a16="http://schemas.microsoft.com/office/drawing/2014/main" id="{BDB06080-7C7B-F680-E8C5-FFFF503CD37E}"/>
              </a:ext>
            </a:extLst>
          </p:cNvPr>
          <p:cNvGrpSpPr/>
          <p:nvPr/>
        </p:nvGrpSpPr>
        <p:grpSpPr>
          <a:xfrm>
            <a:off x="5704115" y="1251857"/>
            <a:ext cx="1436914" cy="239486"/>
            <a:chOff x="5649686" y="1861457"/>
            <a:chExt cx="1436914" cy="239486"/>
          </a:xfrm>
        </p:grpSpPr>
        <p:sp>
          <p:nvSpPr>
            <p:cNvPr id="7" name="Oval 6">
              <a:extLst>
                <a:ext uri="{FF2B5EF4-FFF2-40B4-BE49-F238E27FC236}">
                  <a16:creationId xmlns:a16="http://schemas.microsoft.com/office/drawing/2014/main" id="{181FF0CB-C6DE-C980-0161-E2320ABFC78B}"/>
                </a:ext>
              </a:extLst>
            </p:cNvPr>
            <p:cNvSpPr/>
            <p:nvPr/>
          </p:nvSpPr>
          <p:spPr>
            <a:xfrm>
              <a:off x="6455229" y="1861457"/>
              <a:ext cx="631371" cy="239486"/>
            </a:xfrm>
            <a:prstGeom prst="ellipse">
              <a:avLst/>
            </a:prstGeom>
            <a:noFill/>
            <a:ln w="28575">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8" name="Straight Arrow Connector 7">
              <a:extLst>
                <a:ext uri="{FF2B5EF4-FFF2-40B4-BE49-F238E27FC236}">
                  <a16:creationId xmlns:a16="http://schemas.microsoft.com/office/drawing/2014/main" id="{EB0A2746-650A-D4B9-4A6E-617093CA8FF3}"/>
                </a:ext>
              </a:extLst>
            </p:cNvPr>
            <p:cNvCxnSpPr/>
            <p:nvPr/>
          </p:nvCxnSpPr>
          <p:spPr>
            <a:xfrm>
              <a:off x="5649686" y="1981200"/>
              <a:ext cx="704596" cy="0"/>
            </a:xfrm>
            <a:prstGeom prst="straightConnector1">
              <a:avLst/>
            </a:prstGeom>
            <a:ln>
              <a:solidFill>
                <a:srgbClr val="00B050"/>
              </a:solidFill>
              <a:tailEnd type="triangle"/>
            </a:ln>
          </p:spPr>
          <p:style>
            <a:lnRef idx="2">
              <a:schemeClr val="accent1"/>
            </a:lnRef>
            <a:fillRef idx="0">
              <a:schemeClr val="accent1"/>
            </a:fillRef>
            <a:effectRef idx="1">
              <a:schemeClr val="accent1"/>
            </a:effectRef>
            <a:fontRef idx="minor">
              <a:schemeClr val="tx1"/>
            </a:fontRef>
          </p:style>
        </p:cxnSp>
      </p:grpSp>
      <p:grpSp>
        <p:nvGrpSpPr>
          <p:cNvPr id="9" name="Group 8">
            <a:extLst>
              <a:ext uri="{FF2B5EF4-FFF2-40B4-BE49-F238E27FC236}">
                <a16:creationId xmlns:a16="http://schemas.microsoft.com/office/drawing/2014/main" id="{AF7331B0-E187-54A9-227C-76C7072DEE6B}"/>
              </a:ext>
            </a:extLst>
          </p:cNvPr>
          <p:cNvGrpSpPr/>
          <p:nvPr/>
        </p:nvGrpSpPr>
        <p:grpSpPr>
          <a:xfrm>
            <a:off x="5745377" y="2010593"/>
            <a:ext cx="1872851" cy="239486"/>
            <a:chOff x="5213749" y="1829558"/>
            <a:chExt cx="1872851" cy="239486"/>
          </a:xfrm>
        </p:grpSpPr>
        <p:sp>
          <p:nvSpPr>
            <p:cNvPr id="10" name="Oval 9">
              <a:extLst>
                <a:ext uri="{FF2B5EF4-FFF2-40B4-BE49-F238E27FC236}">
                  <a16:creationId xmlns:a16="http://schemas.microsoft.com/office/drawing/2014/main" id="{2A12D44F-0D2E-2FCE-0A43-BD25655F232B}"/>
                </a:ext>
              </a:extLst>
            </p:cNvPr>
            <p:cNvSpPr/>
            <p:nvPr/>
          </p:nvSpPr>
          <p:spPr>
            <a:xfrm>
              <a:off x="6455229" y="1829558"/>
              <a:ext cx="631371" cy="239486"/>
            </a:xfrm>
            <a:prstGeom prst="ellipse">
              <a:avLst/>
            </a:prstGeom>
            <a:noFill/>
            <a:ln w="28575">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1" name="Straight Arrow Connector 10">
              <a:extLst>
                <a:ext uri="{FF2B5EF4-FFF2-40B4-BE49-F238E27FC236}">
                  <a16:creationId xmlns:a16="http://schemas.microsoft.com/office/drawing/2014/main" id="{375ECA7F-672E-15E8-E5B7-16F7EBFF21F6}"/>
                </a:ext>
              </a:extLst>
            </p:cNvPr>
            <p:cNvCxnSpPr/>
            <p:nvPr/>
          </p:nvCxnSpPr>
          <p:spPr>
            <a:xfrm>
              <a:off x="5213749" y="1981200"/>
              <a:ext cx="704596" cy="0"/>
            </a:xfrm>
            <a:prstGeom prst="straightConnector1">
              <a:avLst/>
            </a:prstGeom>
            <a:ln>
              <a:solidFill>
                <a:srgbClr val="00B050"/>
              </a:solidFill>
              <a:tailEnd type="triangle"/>
            </a:ln>
          </p:spPr>
          <p:style>
            <a:lnRef idx="2">
              <a:schemeClr val="accent1"/>
            </a:lnRef>
            <a:fillRef idx="0">
              <a:schemeClr val="accent1"/>
            </a:fillRef>
            <a:effectRef idx="1">
              <a:schemeClr val="accent1"/>
            </a:effectRef>
            <a:fontRef idx="minor">
              <a:schemeClr val="tx1"/>
            </a:fontRef>
          </p:style>
        </p:cxnSp>
      </p:grpSp>
      <p:sp>
        <p:nvSpPr>
          <p:cNvPr id="12" name="TextBox 11">
            <a:extLst>
              <a:ext uri="{FF2B5EF4-FFF2-40B4-BE49-F238E27FC236}">
                <a16:creationId xmlns:a16="http://schemas.microsoft.com/office/drawing/2014/main" id="{CB8F51BF-C24C-E241-A166-5A25C9AD418C}"/>
              </a:ext>
            </a:extLst>
          </p:cNvPr>
          <p:cNvSpPr txBox="1"/>
          <p:nvPr/>
        </p:nvSpPr>
        <p:spPr>
          <a:xfrm>
            <a:off x="5476767" y="1807170"/>
            <a:ext cx="1292598" cy="646331"/>
          </a:xfrm>
          <a:prstGeom prst="rect">
            <a:avLst/>
          </a:prstGeom>
          <a:noFill/>
        </p:spPr>
        <p:txBody>
          <a:bodyPr wrap="none" rtlCol="0">
            <a:spAutoFit/>
          </a:bodyPr>
          <a:lstStyle/>
          <a:p>
            <a:r>
              <a:rPr lang="en-US" dirty="0">
                <a:solidFill>
                  <a:schemeClr val="bg1"/>
                </a:solidFill>
              </a:rPr>
              <a:t>Click </a:t>
            </a:r>
            <a:r>
              <a:rPr lang="el-GR" dirty="0">
                <a:solidFill>
                  <a:schemeClr val="bg1"/>
                </a:solidFill>
              </a:rPr>
              <a:t>για να</a:t>
            </a:r>
            <a:br>
              <a:rPr lang="en-US" dirty="0">
                <a:solidFill>
                  <a:schemeClr val="bg1"/>
                </a:solidFill>
              </a:rPr>
            </a:br>
            <a:r>
              <a:rPr lang="el-GR" dirty="0">
                <a:solidFill>
                  <a:schemeClr val="bg1"/>
                </a:solidFill>
              </a:rPr>
              <a:t>μην </a:t>
            </a:r>
            <a:r>
              <a:rPr lang="el-GR" dirty="0" err="1">
                <a:solidFill>
                  <a:schemeClr val="bg1"/>
                </a:solidFill>
              </a:rPr>
              <a:t>επιλθεί</a:t>
            </a:r>
            <a:endParaRPr lang="en-US" dirty="0">
              <a:solidFill>
                <a:schemeClr val="bg1"/>
              </a:solidFill>
            </a:endParaRPr>
          </a:p>
        </p:txBody>
      </p:sp>
      <p:grpSp>
        <p:nvGrpSpPr>
          <p:cNvPr id="13" name="Group 12">
            <a:extLst>
              <a:ext uri="{FF2B5EF4-FFF2-40B4-BE49-F238E27FC236}">
                <a16:creationId xmlns:a16="http://schemas.microsoft.com/office/drawing/2014/main" id="{9C10DAA4-F906-3743-620C-8884FF46CA82}"/>
              </a:ext>
            </a:extLst>
          </p:cNvPr>
          <p:cNvGrpSpPr/>
          <p:nvPr/>
        </p:nvGrpSpPr>
        <p:grpSpPr>
          <a:xfrm>
            <a:off x="5690254" y="2779598"/>
            <a:ext cx="1436914" cy="239486"/>
            <a:chOff x="5649686" y="1861457"/>
            <a:chExt cx="1436914" cy="239486"/>
          </a:xfrm>
        </p:grpSpPr>
        <p:sp>
          <p:nvSpPr>
            <p:cNvPr id="14" name="Oval 13">
              <a:extLst>
                <a:ext uri="{FF2B5EF4-FFF2-40B4-BE49-F238E27FC236}">
                  <a16:creationId xmlns:a16="http://schemas.microsoft.com/office/drawing/2014/main" id="{6E835A56-408C-5E35-E914-250E4ADA3822}"/>
                </a:ext>
              </a:extLst>
            </p:cNvPr>
            <p:cNvSpPr/>
            <p:nvPr/>
          </p:nvSpPr>
          <p:spPr>
            <a:xfrm>
              <a:off x="6455229" y="1861457"/>
              <a:ext cx="631371" cy="239486"/>
            </a:xfrm>
            <a:prstGeom prst="ellipse">
              <a:avLst/>
            </a:prstGeom>
            <a:noFill/>
            <a:ln w="28575">
              <a:solidFill>
                <a:schemeClr val="accent1">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5" name="Straight Arrow Connector 14">
              <a:extLst>
                <a:ext uri="{FF2B5EF4-FFF2-40B4-BE49-F238E27FC236}">
                  <a16:creationId xmlns:a16="http://schemas.microsoft.com/office/drawing/2014/main" id="{25F13377-BD29-D260-A17D-E679A96C77C6}"/>
                </a:ext>
              </a:extLst>
            </p:cNvPr>
            <p:cNvCxnSpPr/>
            <p:nvPr/>
          </p:nvCxnSpPr>
          <p:spPr>
            <a:xfrm>
              <a:off x="5649686" y="1981200"/>
              <a:ext cx="704596" cy="0"/>
            </a:xfrm>
            <a:prstGeom prst="straightConnector1">
              <a:avLst/>
            </a:prstGeom>
            <a:ln>
              <a:solidFill>
                <a:schemeClr val="accent1">
                  <a:lumMod val="60000"/>
                  <a:lumOff val="40000"/>
                </a:schemeClr>
              </a:solidFill>
              <a:tailEnd type="triangle"/>
            </a:ln>
          </p:spPr>
          <p:style>
            <a:lnRef idx="2">
              <a:schemeClr val="accent1"/>
            </a:lnRef>
            <a:fillRef idx="0">
              <a:schemeClr val="accent1"/>
            </a:fillRef>
            <a:effectRef idx="1">
              <a:schemeClr val="accent1"/>
            </a:effectRef>
            <a:fontRef idx="minor">
              <a:schemeClr val="tx1"/>
            </a:fontRef>
          </p:style>
        </p:cxnSp>
      </p:grpSp>
      <p:grpSp>
        <p:nvGrpSpPr>
          <p:cNvPr id="16" name="Group 15">
            <a:extLst>
              <a:ext uri="{FF2B5EF4-FFF2-40B4-BE49-F238E27FC236}">
                <a16:creationId xmlns:a16="http://schemas.microsoft.com/office/drawing/2014/main" id="{814499F8-441B-B7AE-CEFA-64E7689639BB}"/>
              </a:ext>
            </a:extLst>
          </p:cNvPr>
          <p:cNvGrpSpPr/>
          <p:nvPr/>
        </p:nvGrpSpPr>
        <p:grpSpPr>
          <a:xfrm>
            <a:off x="5745377" y="3523900"/>
            <a:ext cx="1872851" cy="239486"/>
            <a:chOff x="5213749" y="1829558"/>
            <a:chExt cx="1872851" cy="239486"/>
          </a:xfrm>
        </p:grpSpPr>
        <p:sp>
          <p:nvSpPr>
            <p:cNvPr id="17" name="Oval 16">
              <a:extLst>
                <a:ext uri="{FF2B5EF4-FFF2-40B4-BE49-F238E27FC236}">
                  <a16:creationId xmlns:a16="http://schemas.microsoft.com/office/drawing/2014/main" id="{33A20B95-2907-202B-A6CE-4A13F8C02A82}"/>
                </a:ext>
              </a:extLst>
            </p:cNvPr>
            <p:cNvSpPr/>
            <p:nvPr/>
          </p:nvSpPr>
          <p:spPr>
            <a:xfrm>
              <a:off x="6455229" y="1829558"/>
              <a:ext cx="631371" cy="239486"/>
            </a:xfrm>
            <a:prstGeom prst="ellipse">
              <a:avLst/>
            </a:prstGeom>
            <a:noFill/>
            <a:ln w="28575">
              <a:solidFill>
                <a:schemeClr val="tx2">
                  <a:lumMod val="40000"/>
                  <a:lumOff val="6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Arrow Connector 17">
              <a:extLst>
                <a:ext uri="{FF2B5EF4-FFF2-40B4-BE49-F238E27FC236}">
                  <a16:creationId xmlns:a16="http://schemas.microsoft.com/office/drawing/2014/main" id="{CFDC5F70-09CC-1367-0D15-032D8BC6AD6A}"/>
                </a:ext>
              </a:extLst>
            </p:cNvPr>
            <p:cNvCxnSpPr/>
            <p:nvPr/>
          </p:nvCxnSpPr>
          <p:spPr>
            <a:xfrm>
              <a:off x="5213749" y="1981200"/>
              <a:ext cx="704596" cy="0"/>
            </a:xfrm>
            <a:prstGeom prst="straightConnector1">
              <a:avLst/>
            </a:prstGeom>
            <a:ln>
              <a:solidFill>
                <a:schemeClr val="tx2">
                  <a:lumMod val="40000"/>
                  <a:lumOff val="60000"/>
                </a:schemeClr>
              </a:solidFill>
              <a:tailEnd type="triangle"/>
            </a:ln>
          </p:spPr>
          <p:style>
            <a:lnRef idx="2">
              <a:schemeClr val="accent1"/>
            </a:lnRef>
            <a:fillRef idx="0">
              <a:schemeClr val="accent1"/>
            </a:fillRef>
            <a:effectRef idx="1">
              <a:schemeClr val="accent1"/>
            </a:effectRef>
            <a:fontRef idx="minor">
              <a:schemeClr val="tx1"/>
            </a:fontRef>
          </p:style>
        </p:cxnSp>
      </p:grpSp>
      <p:sp>
        <p:nvSpPr>
          <p:cNvPr id="19" name="TextBox 18">
            <a:extLst>
              <a:ext uri="{FF2B5EF4-FFF2-40B4-BE49-F238E27FC236}">
                <a16:creationId xmlns:a16="http://schemas.microsoft.com/office/drawing/2014/main" id="{5EFCD66B-B979-44F2-CB63-C31F310CB9E2}"/>
              </a:ext>
            </a:extLst>
          </p:cNvPr>
          <p:cNvSpPr txBox="1"/>
          <p:nvPr/>
        </p:nvSpPr>
        <p:spPr>
          <a:xfrm>
            <a:off x="5341313" y="3315565"/>
            <a:ext cx="1430200" cy="646331"/>
          </a:xfrm>
          <a:prstGeom prst="rect">
            <a:avLst/>
          </a:prstGeom>
          <a:noFill/>
        </p:spPr>
        <p:txBody>
          <a:bodyPr wrap="none" rtlCol="0">
            <a:spAutoFit/>
          </a:bodyPr>
          <a:lstStyle/>
          <a:p>
            <a:r>
              <a:rPr lang="en-US" dirty="0">
                <a:solidFill>
                  <a:schemeClr val="bg1"/>
                </a:solidFill>
              </a:rPr>
              <a:t>Click </a:t>
            </a:r>
            <a:r>
              <a:rPr lang="el-GR" dirty="0">
                <a:solidFill>
                  <a:schemeClr val="bg1"/>
                </a:solidFill>
              </a:rPr>
              <a:t>για </a:t>
            </a:r>
            <a:br>
              <a:rPr lang="el-GR" dirty="0">
                <a:solidFill>
                  <a:schemeClr val="bg1"/>
                </a:solidFill>
              </a:rPr>
            </a:br>
            <a:r>
              <a:rPr lang="el-GR" dirty="0">
                <a:solidFill>
                  <a:schemeClr val="bg1"/>
                </a:solidFill>
              </a:rPr>
              <a:t>να επιλεχθεί</a:t>
            </a:r>
            <a:r>
              <a:rPr lang="en-US" dirty="0">
                <a:solidFill>
                  <a:schemeClr val="bg1"/>
                </a:solidFill>
              </a:rPr>
              <a:t> </a:t>
            </a:r>
          </a:p>
        </p:txBody>
      </p:sp>
      <p:grpSp>
        <p:nvGrpSpPr>
          <p:cNvPr id="20" name="Group 19">
            <a:extLst>
              <a:ext uri="{FF2B5EF4-FFF2-40B4-BE49-F238E27FC236}">
                <a16:creationId xmlns:a16="http://schemas.microsoft.com/office/drawing/2014/main" id="{21F45AD6-2D6C-9141-47E7-F590A64BE84F}"/>
              </a:ext>
            </a:extLst>
          </p:cNvPr>
          <p:cNvGrpSpPr/>
          <p:nvPr/>
        </p:nvGrpSpPr>
        <p:grpSpPr>
          <a:xfrm>
            <a:off x="5851483" y="4883192"/>
            <a:ext cx="1872851" cy="239486"/>
            <a:chOff x="5213749" y="1829558"/>
            <a:chExt cx="1872851" cy="239486"/>
          </a:xfrm>
        </p:grpSpPr>
        <p:sp>
          <p:nvSpPr>
            <p:cNvPr id="21" name="Oval 20">
              <a:extLst>
                <a:ext uri="{FF2B5EF4-FFF2-40B4-BE49-F238E27FC236}">
                  <a16:creationId xmlns:a16="http://schemas.microsoft.com/office/drawing/2014/main" id="{909F3DCE-0D64-F714-C044-6C971369072C}"/>
                </a:ext>
              </a:extLst>
            </p:cNvPr>
            <p:cNvSpPr/>
            <p:nvPr/>
          </p:nvSpPr>
          <p:spPr>
            <a:xfrm>
              <a:off x="6455229" y="1829558"/>
              <a:ext cx="631371" cy="239486"/>
            </a:xfrm>
            <a:prstGeom prst="ellipse">
              <a:avLst/>
            </a:prstGeom>
            <a:noFill/>
            <a:ln w="28575">
              <a:solidFill>
                <a:schemeClr val="tx2">
                  <a:lumMod val="40000"/>
                  <a:lumOff val="6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2" name="Straight Arrow Connector 21">
              <a:extLst>
                <a:ext uri="{FF2B5EF4-FFF2-40B4-BE49-F238E27FC236}">
                  <a16:creationId xmlns:a16="http://schemas.microsoft.com/office/drawing/2014/main" id="{394D70D7-B61B-8F2B-9E50-67F25F1C2390}"/>
                </a:ext>
              </a:extLst>
            </p:cNvPr>
            <p:cNvCxnSpPr/>
            <p:nvPr/>
          </p:nvCxnSpPr>
          <p:spPr>
            <a:xfrm>
              <a:off x="5213749" y="1981200"/>
              <a:ext cx="704596" cy="0"/>
            </a:xfrm>
            <a:prstGeom prst="straightConnector1">
              <a:avLst/>
            </a:prstGeom>
            <a:ln>
              <a:solidFill>
                <a:schemeClr val="tx2">
                  <a:lumMod val="40000"/>
                  <a:lumOff val="60000"/>
                </a:schemeClr>
              </a:solidFill>
              <a:tailEnd type="triangle"/>
            </a:ln>
          </p:spPr>
          <p:style>
            <a:lnRef idx="2">
              <a:schemeClr val="accent1"/>
            </a:lnRef>
            <a:fillRef idx="0">
              <a:schemeClr val="accent1"/>
            </a:fillRef>
            <a:effectRef idx="1">
              <a:schemeClr val="accent1"/>
            </a:effectRef>
            <a:fontRef idx="minor">
              <a:schemeClr val="tx1"/>
            </a:fontRef>
          </p:style>
        </p:cxnSp>
      </p:grpSp>
      <p:sp>
        <p:nvSpPr>
          <p:cNvPr id="23" name="TextBox 22">
            <a:extLst>
              <a:ext uri="{FF2B5EF4-FFF2-40B4-BE49-F238E27FC236}">
                <a16:creationId xmlns:a16="http://schemas.microsoft.com/office/drawing/2014/main" id="{36D6811E-AFF4-D43D-EE2E-6FB6D6D9FCC2}"/>
              </a:ext>
            </a:extLst>
          </p:cNvPr>
          <p:cNvSpPr txBox="1"/>
          <p:nvPr/>
        </p:nvSpPr>
        <p:spPr>
          <a:xfrm>
            <a:off x="5384122" y="4709416"/>
            <a:ext cx="1386918" cy="646331"/>
          </a:xfrm>
          <a:prstGeom prst="rect">
            <a:avLst/>
          </a:prstGeom>
          <a:noFill/>
        </p:spPr>
        <p:txBody>
          <a:bodyPr wrap="none" rtlCol="0">
            <a:spAutoFit/>
          </a:bodyPr>
          <a:lstStyle/>
          <a:p>
            <a:r>
              <a:rPr lang="en-US" dirty="0">
                <a:solidFill>
                  <a:schemeClr val="bg1"/>
                </a:solidFill>
              </a:rPr>
              <a:t>Click </a:t>
            </a:r>
            <a:r>
              <a:rPr lang="el-GR" dirty="0">
                <a:solidFill>
                  <a:schemeClr val="bg1"/>
                </a:solidFill>
              </a:rPr>
              <a:t>για</a:t>
            </a:r>
            <a:br>
              <a:rPr lang="en-US" dirty="0">
                <a:solidFill>
                  <a:schemeClr val="bg1"/>
                </a:solidFill>
              </a:rPr>
            </a:br>
            <a:r>
              <a:rPr lang="el-GR" dirty="0">
                <a:solidFill>
                  <a:schemeClr val="bg1"/>
                </a:solidFill>
              </a:rPr>
              <a:t>να επιλεχθεί</a:t>
            </a:r>
            <a:endParaRPr lang="en-US" dirty="0">
              <a:solidFill>
                <a:schemeClr val="bg1"/>
              </a:solidFill>
            </a:endParaRPr>
          </a:p>
        </p:txBody>
      </p:sp>
      <p:sp>
        <p:nvSpPr>
          <p:cNvPr id="24" name="Rectangle 23">
            <a:extLst>
              <a:ext uri="{FF2B5EF4-FFF2-40B4-BE49-F238E27FC236}">
                <a16:creationId xmlns:a16="http://schemas.microsoft.com/office/drawing/2014/main" id="{445C8BE3-7700-8668-B9C6-B7EE22E48FD7}"/>
              </a:ext>
            </a:extLst>
          </p:cNvPr>
          <p:cNvSpPr/>
          <p:nvPr/>
        </p:nvSpPr>
        <p:spPr>
          <a:xfrm>
            <a:off x="6509658" y="4307339"/>
            <a:ext cx="911868" cy="254028"/>
          </a:xfrm>
          <a:prstGeom prst="rect">
            <a:avLst/>
          </a:prstGeom>
          <a:noFill/>
          <a:ln w="28575">
            <a:solidFill>
              <a:schemeClr val="tx2">
                <a:lumMod val="40000"/>
                <a:lumOff val="6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3D2DC8C8-D46D-3D6B-6C9B-CA9E295F94CE}"/>
              </a:ext>
            </a:extLst>
          </p:cNvPr>
          <p:cNvSpPr/>
          <p:nvPr/>
        </p:nvSpPr>
        <p:spPr>
          <a:xfrm>
            <a:off x="6502408" y="2991519"/>
            <a:ext cx="911868" cy="254028"/>
          </a:xfrm>
          <a:prstGeom prst="rect">
            <a:avLst/>
          </a:prstGeom>
          <a:noFill/>
          <a:ln w="28575">
            <a:solidFill>
              <a:schemeClr val="tx2">
                <a:lumMod val="40000"/>
                <a:lumOff val="6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26" name="Group 25">
            <a:extLst>
              <a:ext uri="{FF2B5EF4-FFF2-40B4-BE49-F238E27FC236}">
                <a16:creationId xmlns:a16="http://schemas.microsoft.com/office/drawing/2014/main" id="{E79DE680-D0EF-E553-30F0-673201B2B76C}"/>
              </a:ext>
            </a:extLst>
          </p:cNvPr>
          <p:cNvGrpSpPr/>
          <p:nvPr/>
        </p:nvGrpSpPr>
        <p:grpSpPr>
          <a:xfrm>
            <a:off x="5676393" y="5466174"/>
            <a:ext cx="1436914" cy="239486"/>
            <a:chOff x="5649686" y="1861457"/>
            <a:chExt cx="1436914" cy="239486"/>
          </a:xfrm>
        </p:grpSpPr>
        <p:sp>
          <p:nvSpPr>
            <p:cNvPr id="27" name="Oval 26">
              <a:extLst>
                <a:ext uri="{FF2B5EF4-FFF2-40B4-BE49-F238E27FC236}">
                  <a16:creationId xmlns:a16="http://schemas.microsoft.com/office/drawing/2014/main" id="{8BE0260C-3686-199E-3809-5A36CD43E08E}"/>
                </a:ext>
              </a:extLst>
            </p:cNvPr>
            <p:cNvSpPr/>
            <p:nvPr/>
          </p:nvSpPr>
          <p:spPr>
            <a:xfrm>
              <a:off x="6455229" y="1861457"/>
              <a:ext cx="631371" cy="239486"/>
            </a:xfrm>
            <a:prstGeom prst="ellipse">
              <a:avLst/>
            </a:prstGeom>
            <a:noFill/>
            <a:ln w="28575">
              <a:solidFill>
                <a:schemeClr val="accent6">
                  <a:lumMod val="40000"/>
                  <a:lumOff val="6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8" name="Straight Arrow Connector 27">
              <a:extLst>
                <a:ext uri="{FF2B5EF4-FFF2-40B4-BE49-F238E27FC236}">
                  <a16:creationId xmlns:a16="http://schemas.microsoft.com/office/drawing/2014/main" id="{6D8A8BFC-B029-5D56-F03D-F005F3440103}"/>
                </a:ext>
              </a:extLst>
            </p:cNvPr>
            <p:cNvCxnSpPr/>
            <p:nvPr/>
          </p:nvCxnSpPr>
          <p:spPr>
            <a:xfrm>
              <a:off x="5649686" y="1981200"/>
              <a:ext cx="704596" cy="0"/>
            </a:xfrm>
            <a:prstGeom prst="straightConnector1">
              <a:avLst/>
            </a:prstGeom>
            <a:ln>
              <a:solidFill>
                <a:schemeClr val="accent6">
                  <a:lumMod val="40000"/>
                  <a:lumOff val="60000"/>
                </a:schemeClr>
              </a:solidFill>
              <a:tailEnd type="triangle"/>
            </a:ln>
          </p:spPr>
          <p:style>
            <a:lnRef idx="2">
              <a:schemeClr val="accent1"/>
            </a:lnRef>
            <a:fillRef idx="0">
              <a:schemeClr val="accent1"/>
            </a:fillRef>
            <a:effectRef idx="1">
              <a:schemeClr val="accent1"/>
            </a:effectRef>
            <a:fontRef idx="minor">
              <a:schemeClr val="tx1"/>
            </a:fontRef>
          </p:style>
        </p:cxnSp>
      </p:grpSp>
      <p:sp>
        <p:nvSpPr>
          <p:cNvPr id="32" name="TextBox 31">
            <a:extLst>
              <a:ext uri="{FF2B5EF4-FFF2-40B4-BE49-F238E27FC236}">
                <a16:creationId xmlns:a16="http://schemas.microsoft.com/office/drawing/2014/main" id="{375BFECB-F7B4-E855-FCA9-DFAE0FBF2863}"/>
              </a:ext>
            </a:extLst>
          </p:cNvPr>
          <p:cNvSpPr txBox="1"/>
          <p:nvPr/>
        </p:nvSpPr>
        <p:spPr>
          <a:xfrm>
            <a:off x="5331497" y="6049156"/>
            <a:ext cx="1386918" cy="646331"/>
          </a:xfrm>
          <a:prstGeom prst="rect">
            <a:avLst/>
          </a:prstGeom>
          <a:solidFill>
            <a:schemeClr val="tx1"/>
          </a:solidFill>
        </p:spPr>
        <p:txBody>
          <a:bodyPr wrap="none" rtlCol="0">
            <a:spAutoFit/>
          </a:bodyPr>
          <a:lstStyle/>
          <a:p>
            <a:r>
              <a:rPr lang="en-US" dirty="0">
                <a:solidFill>
                  <a:schemeClr val="bg1"/>
                </a:solidFill>
              </a:rPr>
              <a:t>Click </a:t>
            </a:r>
            <a:r>
              <a:rPr lang="el-GR" dirty="0">
                <a:solidFill>
                  <a:schemeClr val="bg1"/>
                </a:solidFill>
              </a:rPr>
              <a:t>για</a:t>
            </a:r>
            <a:r>
              <a:rPr lang="en-US" dirty="0">
                <a:solidFill>
                  <a:schemeClr val="bg1"/>
                </a:solidFill>
              </a:rPr>
              <a:t> </a:t>
            </a:r>
            <a:br>
              <a:rPr lang="en-US" dirty="0">
                <a:solidFill>
                  <a:schemeClr val="bg1"/>
                </a:solidFill>
              </a:rPr>
            </a:br>
            <a:r>
              <a:rPr lang="el-GR" dirty="0">
                <a:solidFill>
                  <a:schemeClr val="bg1"/>
                </a:solidFill>
              </a:rPr>
              <a:t>να επιλεχθεί</a:t>
            </a:r>
            <a:endParaRPr lang="en-US" dirty="0">
              <a:solidFill>
                <a:schemeClr val="bg1"/>
              </a:solidFill>
            </a:endParaRPr>
          </a:p>
        </p:txBody>
      </p:sp>
      <p:grpSp>
        <p:nvGrpSpPr>
          <p:cNvPr id="29" name="Group 28">
            <a:extLst>
              <a:ext uri="{FF2B5EF4-FFF2-40B4-BE49-F238E27FC236}">
                <a16:creationId xmlns:a16="http://schemas.microsoft.com/office/drawing/2014/main" id="{27687A9B-504C-0506-87AF-E629CEB07FDA}"/>
              </a:ext>
            </a:extLst>
          </p:cNvPr>
          <p:cNvGrpSpPr/>
          <p:nvPr/>
        </p:nvGrpSpPr>
        <p:grpSpPr>
          <a:xfrm>
            <a:off x="5745377" y="6224977"/>
            <a:ext cx="1872851" cy="239486"/>
            <a:chOff x="5213749" y="1829558"/>
            <a:chExt cx="1872851" cy="239486"/>
          </a:xfrm>
        </p:grpSpPr>
        <p:sp>
          <p:nvSpPr>
            <p:cNvPr id="30" name="Oval 29">
              <a:extLst>
                <a:ext uri="{FF2B5EF4-FFF2-40B4-BE49-F238E27FC236}">
                  <a16:creationId xmlns:a16="http://schemas.microsoft.com/office/drawing/2014/main" id="{275C4003-C9F8-CF75-8BE8-B5D504ABFEAE}"/>
                </a:ext>
              </a:extLst>
            </p:cNvPr>
            <p:cNvSpPr/>
            <p:nvPr/>
          </p:nvSpPr>
          <p:spPr>
            <a:xfrm>
              <a:off x="6455229" y="1829558"/>
              <a:ext cx="631371" cy="239486"/>
            </a:xfrm>
            <a:prstGeom prst="ellipse">
              <a:avLst/>
            </a:prstGeom>
            <a:noFill/>
            <a:ln w="28575">
              <a:solidFill>
                <a:schemeClr val="tx2">
                  <a:lumMod val="40000"/>
                  <a:lumOff val="6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1" name="Straight Arrow Connector 30">
              <a:extLst>
                <a:ext uri="{FF2B5EF4-FFF2-40B4-BE49-F238E27FC236}">
                  <a16:creationId xmlns:a16="http://schemas.microsoft.com/office/drawing/2014/main" id="{4424445F-C7F8-EC69-16B7-87F87585A926}"/>
                </a:ext>
              </a:extLst>
            </p:cNvPr>
            <p:cNvCxnSpPr/>
            <p:nvPr/>
          </p:nvCxnSpPr>
          <p:spPr>
            <a:xfrm>
              <a:off x="5213749" y="1981200"/>
              <a:ext cx="704596" cy="0"/>
            </a:xfrm>
            <a:prstGeom prst="straightConnector1">
              <a:avLst/>
            </a:prstGeom>
            <a:ln>
              <a:solidFill>
                <a:schemeClr val="tx2">
                  <a:lumMod val="40000"/>
                  <a:lumOff val="60000"/>
                </a:schemeClr>
              </a:solidFill>
              <a:tailEnd type="triangle"/>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13937060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blinds(horizontal)">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blinds(horizontal)">
                                      <p:cBhvr>
                                        <p:cTn id="17" dur="500"/>
                                        <p:tgtEl>
                                          <p:spTgt spid="12"/>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blinds(horizontal)">
                                      <p:cBhvr>
                                        <p:cTn id="22" dur="500"/>
                                        <p:tgtEl>
                                          <p:spTgt spid="13"/>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blinds(horizontal)">
                                      <p:cBhvr>
                                        <p:cTn id="27" dur="500"/>
                                        <p:tgtEl>
                                          <p:spTgt spid="25"/>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blinds(horizontal)">
                                      <p:cBhvr>
                                        <p:cTn id="32" dur="500"/>
                                        <p:tgtEl>
                                          <p:spTgt spid="16"/>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blinds(horizontal)">
                                      <p:cBhvr>
                                        <p:cTn id="37" dur="500"/>
                                        <p:tgtEl>
                                          <p:spTgt spid="19"/>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nodeType="clickEffect">
                                  <p:stCondLst>
                                    <p:cond delay="0"/>
                                  </p:stCondLst>
                                  <p:childTnLst>
                                    <p:set>
                                      <p:cBhvr>
                                        <p:cTn id="41" dur="1" fill="hold">
                                          <p:stCondLst>
                                            <p:cond delay="0"/>
                                          </p:stCondLst>
                                        </p:cTn>
                                        <p:tgtEl>
                                          <p:spTgt spid="20"/>
                                        </p:tgtEl>
                                        <p:attrNameLst>
                                          <p:attrName>style.visibility</p:attrName>
                                        </p:attrNameLst>
                                      </p:cBhvr>
                                      <p:to>
                                        <p:strVal val="visible"/>
                                      </p:to>
                                    </p:set>
                                    <p:animEffect transition="in" filter="blinds(horizontal)">
                                      <p:cBhvr>
                                        <p:cTn id="42" dur="500"/>
                                        <p:tgtEl>
                                          <p:spTgt spid="20"/>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grpId="0" nodeType="click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blinds(horizontal)">
                                      <p:cBhvr>
                                        <p:cTn id="47" dur="500"/>
                                        <p:tgtEl>
                                          <p:spTgt spid="24"/>
                                        </p:tgtEl>
                                      </p:cBhvr>
                                    </p:animEffect>
                                  </p:childTnLst>
                                </p:cTn>
                              </p:par>
                            </p:childTnLst>
                          </p:cTn>
                        </p:par>
                      </p:childTnLst>
                    </p:cTn>
                  </p:par>
                  <p:par>
                    <p:cTn id="48" fill="hold">
                      <p:stCondLst>
                        <p:cond delay="indefinite"/>
                      </p:stCondLst>
                      <p:childTnLst>
                        <p:par>
                          <p:cTn id="49" fill="hold">
                            <p:stCondLst>
                              <p:cond delay="0"/>
                            </p:stCondLst>
                            <p:childTnLst>
                              <p:par>
                                <p:cTn id="50" presetID="3" presetClass="entr" presetSubtype="10" fill="hold" grpId="0" nodeType="clickEffect">
                                  <p:stCondLst>
                                    <p:cond delay="0"/>
                                  </p:stCondLst>
                                  <p:childTnLst>
                                    <p:set>
                                      <p:cBhvr>
                                        <p:cTn id="51" dur="1" fill="hold">
                                          <p:stCondLst>
                                            <p:cond delay="0"/>
                                          </p:stCondLst>
                                        </p:cTn>
                                        <p:tgtEl>
                                          <p:spTgt spid="23"/>
                                        </p:tgtEl>
                                        <p:attrNameLst>
                                          <p:attrName>style.visibility</p:attrName>
                                        </p:attrNameLst>
                                      </p:cBhvr>
                                      <p:to>
                                        <p:strVal val="visible"/>
                                      </p:to>
                                    </p:set>
                                    <p:animEffect transition="in" filter="blinds(horizontal)">
                                      <p:cBhvr>
                                        <p:cTn id="52" dur="500"/>
                                        <p:tgtEl>
                                          <p:spTgt spid="23"/>
                                        </p:tgtEl>
                                      </p:cBhvr>
                                    </p:animEffect>
                                  </p:childTnLst>
                                </p:cTn>
                              </p:par>
                            </p:childTnLst>
                          </p:cTn>
                        </p:par>
                      </p:childTnLst>
                    </p:cTn>
                  </p:par>
                  <p:par>
                    <p:cTn id="53" fill="hold">
                      <p:stCondLst>
                        <p:cond delay="indefinite"/>
                      </p:stCondLst>
                      <p:childTnLst>
                        <p:par>
                          <p:cTn id="54" fill="hold">
                            <p:stCondLst>
                              <p:cond delay="0"/>
                            </p:stCondLst>
                            <p:childTnLst>
                              <p:par>
                                <p:cTn id="55" presetID="3" presetClass="entr" presetSubtype="10" fill="hold" nodeType="clickEffect">
                                  <p:stCondLst>
                                    <p:cond delay="0"/>
                                  </p:stCondLst>
                                  <p:childTnLst>
                                    <p:set>
                                      <p:cBhvr>
                                        <p:cTn id="56" dur="1" fill="hold">
                                          <p:stCondLst>
                                            <p:cond delay="0"/>
                                          </p:stCondLst>
                                        </p:cTn>
                                        <p:tgtEl>
                                          <p:spTgt spid="26"/>
                                        </p:tgtEl>
                                        <p:attrNameLst>
                                          <p:attrName>style.visibility</p:attrName>
                                        </p:attrNameLst>
                                      </p:cBhvr>
                                      <p:to>
                                        <p:strVal val="visible"/>
                                      </p:to>
                                    </p:set>
                                    <p:animEffect transition="in" filter="blinds(horizontal)">
                                      <p:cBhvr>
                                        <p:cTn id="57" dur="500"/>
                                        <p:tgtEl>
                                          <p:spTgt spid="26"/>
                                        </p:tgtEl>
                                      </p:cBhvr>
                                    </p:animEffect>
                                  </p:childTnLst>
                                </p:cTn>
                              </p:par>
                            </p:childTnLst>
                          </p:cTn>
                        </p:par>
                      </p:childTnLst>
                    </p:cTn>
                  </p:par>
                  <p:par>
                    <p:cTn id="58" fill="hold">
                      <p:stCondLst>
                        <p:cond delay="indefinite"/>
                      </p:stCondLst>
                      <p:childTnLst>
                        <p:par>
                          <p:cTn id="59" fill="hold">
                            <p:stCondLst>
                              <p:cond delay="0"/>
                            </p:stCondLst>
                            <p:childTnLst>
                              <p:par>
                                <p:cTn id="60" presetID="3" presetClass="entr" presetSubtype="10" fill="hold" nodeType="clickEffect">
                                  <p:stCondLst>
                                    <p:cond delay="0"/>
                                  </p:stCondLst>
                                  <p:childTnLst>
                                    <p:set>
                                      <p:cBhvr>
                                        <p:cTn id="61" dur="1" fill="hold">
                                          <p:stCondLst>
                                            <p:cond delay="0"/>
                                          </p:stCondLst>
                                        </p:cTn>
                                        <p:tgtEl>
                                          <p:spTgt spid="29"/>
                                        </p:tgtEl>
                                        <p:attrNameLst>
                                          <p:attrName>style.visibility</p:attrName>
                                        </p:attrNameLst>
                                      </p:cBhvr>
                                      <p:to>
                                        <p:strVal val="visible"/>
                                      </p:to>
                                    </p:set>
                                    <p:animEffect transition="in" filter="blinds(horizontal)">
                                      <p:cBhvr>
                                        <p:cTn id="62" dur="500"/>
                                        <p:tgtEl>
                                          <p:spTgt spid="29"/>
                                        </p:tgtEl>
                                      </p:cBhvr>
                                    </p:animEffect>
                                  </p:childTnLst>
                                </p:cTn>
                              </p:par>
                            </p:childTnLst>
                          </p:cTn>
                        </p:par>
                      </p:childTnLst>
                    </p:cTn>
                  </p:par>
                  <p:par>
                    <p:cTn id="63" fill="hold">
                      <p:stCondLst>
                        <p:cond delay="indefinite"/>
                      </p:stCondLst>
                      <p:childTnLst>
                        <p:par>
                          <p:cTn id="64" fill="hold">
                            <p:stCondLst>
                              <p:cond delay="0"/>
                            </p:stCondLst>
                            <p:childTnLst>
                              <p:par>
                                <p:cTn id="65" presetID="3" presetClass="entr" presetSubtype="10" fill="hold" grpId="0" nodeType="click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blinds(horizontal)">
                                      <p:cBhvr>
                                        <p:cTn id="67"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9" grpId="0"/>
      <p:bldP spid="23" grpId="0"/>
      <p:bldP spid="24" grpId="0" animBg="1"/>
      <p:bldP spid="25" grpId="0" animBg="1"/>
      <p:bldP spid="3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0616246-0261-40AC-82C7-6D9B692293C1}"/>
              </a:ext>
            </a:extLst>
          </p:cNvPr>
          <p:cNvPicPr>
            <a:picLocks noChangeAspect="1"/>
          </p:cNvPicPr>
          <p:nvPr/>
        </p:nvPicPr>
        <p:blipFill rotWithShape="1">
          <a:blip r:embed="rId2"/>
          <a:srcRect l="4509" t="13178" r="4651" b="6667"/>
          <a:stretch/>
        </p:blipFill>
        <p:spPr>
          <a:xfrm>
            <a:off x="913745" y="1197758"/>
            <a:ext cx="7070651" cy="5667484"/>
          </a:xfrm>
          <a:prstGeom prst="rect">
            <a:avLst/>
          </a:prstGeom>
        </p:spPr>
      </p:pic>
      <p:grpSp>
        <p:nvGrpSpPr>
          <p:cNvPr id="12" name="Group 11">
            <a:extLst>
              <a:ext uri="{FF2B5EF4-FFF2-40B4-BE49-F238E27FC236}">
                <a16:creationId xmlns:a16="http://schemas.microsoft.com/office/drawing/2014/main" id="{62479FFC-B75C-CB47-AE05-73789853B4A3}"/>
              </a:ext>
            </a:extLst>
          </p:cNvPr>
          <p:cNvGrpSpPr/>
          <p:nvPr/>
        </p:nvGrpSpPr>
        <p:grpSpPr>
          <a:xfrm>
            <a:off x="1837876" y="981363"/>
            <a:ext cx="308882" cy="790714"/>
            <a:chOff x="3276600" y="1187613"/>
            <a:chExt cx="373747" cy="869787"/>
          </a:xfrm>
        </p:grpSpPr>
        <p:cxnSp>
          <p:nvCxnSpPr>
            <p:cNvPr id="14" name="Straight Arrow Connector 13">
              <a:extLst>
                <a:ext uri="{FF2B5EF4-FFF2-40B4-BE49-F238E27FC236}">
                  <a16:creationId xmlns:a16="http://schemas.microsoft.com/office/drawing/2014/main" id="{45608D63-0E15-6743-9755-38DDD3892A7F}"/>
                </a:ext>
              </a:extLst>
            </p:cNvPr>
            <p:cNvCxnSpPr>
              <a:cxnSpLocks/>
            </p:cNvCxnSpPr>
            <p:nvPr/>
          </p:nvCxnSpPr>
          <p:spPr>
            <a:xfrm>
              <a:off x="3466713" y="1187613"/>
              <a:ext cx="0" cy="358500"/>
            </a:xfrm>
            <a:prstGeom prst="straightConnector1">
              <a:avLst/>
            </a:prstGeom>
            <a:ln w="3810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15" name="Oval 14">
              <a:extLst>
                <a:ext uri="{FF2B5EF4-FFF2-40B4-BE49-F238E27FC236}">
                  <a16:creationId xmlns:a16="http://schemas.microsoft.com/office/drawing/2014/main" id="{BBE28D27-818D-C34F-9416-BA5C8B8B20AD}"/>
                </a:ext>
              </a:extLst>
            </p:cNvPr>
            <p:cNvSpPr/>
            <p:nvPr/>
          </p:nvSpPr>
          <p:spPr>
            <a:xfrm>
              <a:off x="3276600" y="1557894"/>
              <a:ext cx="373747" cy="499506"/>
            </a:xfrm>
            <a:prstGeom prst="ellipse">
              <a:avLst/>
            </a:prstGeom>
            <a:noFill/>
            <a:ln w="57150" cmpd="sng">
              <a:solidFill>
                <a:srgbClr val="00CC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
        <p:nvSpPr>
          <p:cNvPr id="16" name="TextBox 15">
            <a:extLst>
              <a:ext uri="{FF2B5EF4-FFF2-40B4-BE49-F238E27FC236}">
                <a16:creationId xmlns:a16="http://schemas.microsoft.com/office/drawing/2014/main" id="{26E2E26A-ABD4-814D-B46F-4E4F52BB7326}"/>
              </a:ext>
            </a:extLst>
          </p:cNvPr>
          <p:cNvSpPr txBox="1"/>
          <p:nvPr/>
        </p:nvSpPr>
        <p:spPr>
          <a:xfrm>
            <a:off x="1003993" y="612031"/>
            <a:ext cx="1933161" cy="369332"/>
          </a:xfrm>
          <a:prstGeom prst="rect">
            <a:avLst/>
          </a:prstGeom>
          <a:noFill/>
        </p:spPr>
        <p:txBody>
          <a:bodyPr wrap="square" rtlCol="0">
            <a:spAutoFit/>
          </a:bodyPr>
          <a:lstStyle/>
          <a:p>
            <a:r>
              <a:rPr lang="el-GR" dirty="0">
                <a:solidFill>
                  <a:srgbClr val="6600FF"/>
                </a:solidFill>
              </a:rPr>
              <a:t>Επόμενος γεγονός </a:t>
            </a:r>
            <a:endParaRPr lang="en-US" dirty="0">
              <a:solidFill>
                <a:srgbClr val="6600FF"/>
              </a:solidFill>
            </a:endParaRPr>
          </a:p>
        </p:txBody>
      </p:sp>
      <p:sp>
        <p:nvSpPr>
          <p:cNvPr id="2" name="Title 3">
            <a:extLst>
              <a:ext uri="{FF2B5EF4-FFF2-40B4-BE49-F238E27FC236}">
                <a16:creationId xmlns:a16="http://schemas.microsoft.com/office/drawing/2014/main" id="{8767AB1F-4C83-405E-6C28-6C303D0C7DA5}"/>
              </a:ext>
            </a:extLst>
          </p:cNvPr>
          <p:cNvSpPr txBox="1">
            <a:spLocks/>
          </p:cNvSpPr>
          <p:nvPr/>
        </p:nvSpPr>
        <p:spPr bwMode="auto">
          <a:xfrm>
            <a:off x="0" y="40605"/>
            <a:ext cx="9144000" cy="64519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defRPr/>
            </a:pPr>
            <a:r>
              <a:rPr lang="en-US" sz="3400" dirty="0"/>
              <a:t>CMS detector/event visualization software: </a:t>
            </a:r>
            <a:r>
              <a:rPr lang="en-US" sz="3400" dirty="0" err="1"/>
              <a:t>iSpy</a:t>
            </a:r>
            <a:endParaRPr lang="en-US" sz="3400" dirty="0"/>
          </a:p>
        </p:txBody>
      </p:sp>
    </p:spTree>
    <p:extLst>
      <p:ext uri="{BB962C8B-B14F-4D97-AF65-F5344CB8AC3E}">
        <p14:creationId xmlns:p14="http://schemas.microsoft.com/office/powerpoint/2010/main" val="24746889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31A895F-832C-B11F-15A9-08B4AE5F5960}"/>
              </a:ext>
            </a:extLst>
          </p:cNvPr>
          <p:cNvPicPr>
            <a:picLocks noChangeAspect="1"/>
          </p:cNvPicPr>
          <p:nvPr/>
        </p:nvPicPr>
        <p:blipFill rotWithShape="1">
          <a:blip r:embed="rId2"/>
          <a:srcRect l="4791" t="13178" r="4791" b="12249"/>
          <a:stretch/>
        </p:blipFill>
        <p:spPr>
          <a:xfrm>
            <a:off x="738963" y="1029354"/>
            <a:ext cx="7666074" cy="5743586"/>
          </a:xfrm>
          <a:prstGeom prst="rect">
            <a:avLst/>
          </a:prstGeom>
        </p:spPr>
      </p:pic>
      <p:sp>
        <p:nvSpPr>
          <p:cNvPr id="5" name="Title 3">
            <a:extLst>
              <a:ext uri="{FF2B5EF4-FFF2-40B4-BE49-F238E27FC236}">
                <a16:creationId xmlns:a16="http://schemas.microsoft.com/office/drawing/2014/main" id="{D64EB0CC-19E8-CF5B-B559-3127DC90EAC2}"/>
              </a:ext>
            </a:extLst>
          </p:cNvPr>
          <p:cNvSpPr txBox="1">
            <a:spLocks/>
          </p:cNvSpPr>
          <p:nvPr/>
        </p:nvSpPr>
        <p:spPr bwMode="auto">
          <a:xfrm>
            <a:off x="0" y="40605"/>
            <a:ext cx="9144000" cy="64519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defRPr/>
            </a:pPr>
            <a:r>
              <a:rPr lang="en-US" sz="3400" dirty="0"/>
              <a:t>CMS detector/event visualization software: </a:t>
            </a:r>
            <a:r>
              <a:rPr lang="en-US" sz="3400" dirty="0" err="1"/>
              <a:t>iSpy</a:t>
            </a:r>
            <a:endParaRPr lang="en-US" sz="3400" dirty="0"/>
          </a:p>
        </p:txBody>
      </p:sp>
      <p:grpSp>
        <p:nvGrpSpPr>
          <p:cNvPr id="6" name="Group 5">
            <a:extLst>
              <a:ext uri="{FF2B5EF4-FFF2-40B4-BE49-F238E27FC236}">
                <a16:creationId xmlns:a16="http://schemas.microsoft.com/office/drawing/2014/main" id="{9458BF3D-5516-1B44-4866-CAE26D57A6CF}"/>
              </a:ext>
            </a:extLst>
          </p:cNvPr>
          <p:cNvGrpSpPr/>
          <p:nvPr/>
        </p:nvGrpSpPr>
        <p:grpSpPr>
          <a:xfrm>
            <a:off x="5065829" y="4351804"/>
            <a:ext cx="1260089" cy="1379145"/>
            <a:chOff x="5010565" y="1634936"/>
            <a:chExt cx="1355793" cy="1379145"/>
          </a:xfrm>
        </p:grpSpPr>
        <p:cxnSp>
          <p:nvCxnSpPr>
            <p:cNvPr id="7" name="Straight Arrow Connector 6">
              <a:extLst>
                <a:ext uri="{FF2B5EF4-FFF2-40B4-BE49-F238E27FC236}">
                  <a16:creationId xmlns:a16="http://schemas.microsoft.com/office/drawing/2014/main" id="{A8E97C19-2F48-06CE-A724-02B273D17BAF}"/>
                </a:ext>
              </a:extLst>
            </p:cNvPr>
            <p:cNvCxnSpPr>
              <a:cxnSpLocks/>
            </p:cNvCxnSpPr>
            <p:nvPr/>
          </p:nvCxnSpPr>
          <p:spPr>
            <a:xfrm flipH="1">
              <a:off x="5010565" y="2222571"/>
              <a:ext cx="557272" cy="79151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8" name="TextBox 7">
              <a:extLst>
                <a:ext uri="{FF2B5EF4-FFF2-40B4-BE49-F238E27FC236}">
                  <a16:creationId xmlns:a16="http://schemas.microsoft.com/office/drawing/2014/main" id="{F046849C-E935-5A73-94C0-73882C1515C8}"/>
                </a:ext>
              </a:extLst>
            </p:cNvPr>
            <p:cNvSpPr txBox="1"/>
            <p:nvPr/>
          </p:nvSpPr>
          <p:spPr>
            <a:xfrm>
              <a:off x="5010565" y="1634936"/>
              <a:ext cx="1355793" cy="646331"/>
            </a:xfrm>
            <a:prstGeom prst="rect">
              <a:avLst/>
            </a:prstGeom>
            <a:noFill/>
          </p:spPr>
          <p:txBody>
            <a:bodyPr wrap="none" rtlCol="0">
              <a:spAutoFit/>
            </a:bodyPr>
            <a:lstStyle/>
            <a:p>
              <a:r>
                <a:rPr lang="el-GR" dirty="0">
                  <a:solidFill>
                    <a:schemeClr val="bg1"/>
                  </a:solidFill>
                </a:rPr>
                <a:t>Ανιχνευτές</a:t>
              </a:r>
              <a:r>
                <a:rPr lang="en-US" dirty="0">
                  <a:solidFill>
                    <a:schemeClr val="bg1"/>
                  </a:solidFill>
                </a:rPr>
                <a:t> </a:t>
              </a:r>
              <a:br>
                <a:rPr lang="en-US" dirty="0">
                  <a:solidFill>
                    <a:schemeClr val="bg1"/>
                  </a:solidFill>
                </a:rPr>
              </a:br>
              <a:r>
                <a:rPr lang="el-GR" dirty="0" err="1">
                  <a:solidFill>
                    <a:schemeClr val="bg1"/>
                  </a:solidFill>
                </a:rPr>
                <a:t>μιονίων</a:t>
              </a:r>
              <a:endParaRPr lang="en-US" dirty="0">
                <a:solidFill>
                  <a:schemeClr val="bg1"/>
                </a:solidFill>
              </a:endParaRPr>
            </a:p>
          </p:txBody>
        </p:sp>
      </p:grpSp>
      <p:grpSp>
        <p:nvGrpSpPr>
          <p:cNvPr id="24" name="Group 23">
            <a:extLst>
              <a:ext uri="{FF2B5EF4-FFF2-40B4-BE49-F238E27FC236}">
                <a16:creationId xmlns:a16="http://schemas.microsoft.com/office/drawing/2014/main" id="{58F62FAE-2575-546C-BD76-FC5F327AE5A7}"/>
              </a:ext>
            </a:extLst>
          </p:cNvPr>
          <p:cNvGrpSpPr/>
          <p:nvPr/>
        </p:nvGrpSpPr>
        <p:grpSpPr>
          <a:xfrm>
            <a:off x="1531088" y="4351318"/>
            <a:ext cx="2945219" cy="2081380"/>
            <a:chOff x="1531088" y="4351318"/>
            <a:chExt cx="2945219" cy="2081380"/>
          </a:xfrm>
        </p:grpSpPr>
        <p:sp>
          <p:nvSpPr>
            <p:cNvPr id="16" name="TextBox 15">
              <a:extLst>
                <a:ext uri="{FF2B5EF4-FFF2-40B4-BE49-F238E27FC236}">
                  <a16:creationId xmlns:a16="http://schemas.microsoft.com/office/drawing/2014/main" id="{330469A7-14B0-C557-1D7A-22D7F05D66D2}"/>
                </a:ext>
              </a:extLst>
            </p:cNvPr>
            <p:cNvSpPr txBox="1"/>
            <p:nvPr/>
          </p:nvSpPr>
          <p:spPr>
            <a:xfrm>
              <a:off x="2148877" y="4351318"/>
              <a:ext cx="2169697" cy="1754326"/>
            </a:xfrm>
            <a:prstGeom prst="rect">
              <a:avLst/>
            </a:prstGeom>
            <a:noFill/>
          </p:spPr>
          <p:txBody>
            <a:bodyPr wrap="none" rtlCol="0">
              <a:spAutoFit/>
            </a:bodyPr>
            <a:lstStyle/>
            <a:p>
              <a:r>
                <a:rPr lang="en-US" dirty="0" err="1">
                  <a:solidFill>
                    <a:schemeClr val="bg1"/>
                  </a:solidFill>
                </a:rPr>
                <a:t>Ό</a:t>
              </a:r>
              <a:r>
                <a:rPr lang="el-GR" dirty="0" err="1">
                  <a:solidFill>
                    <a:schemeClr val="bg1"/>
                  </a:solidFill>
                </a:rPr>
                <a:t>ταν</a:t>
              </a:r>
              <a:r>
                <a:rPr lang="el-GR" dirty="0">
                  <a:solidFill>
                    <a:schemeClr val="bg1"/>
                  </a:solidFill>
                </a:rPr>
                <a:t> περάσετε</a:t>
              </a:r>
              <a:br>
                <a:rPr lang="el-GR" dirty="0">
                  <a:solidFill>
                    <a:schemeClr val="bg1"/>
                  </a:solidFill>
                </a:rPr>
              </a:br>
              <a:r>
                <a:rPr lang="el-GR" dirty="0">
                  <a:solidFill>
                    <a:schemeClr val="bg1"/>
                  </a:solidFill>
                </a:rPr>
                <a:t>με το ποντίκι πάνω</a:t>
              </a:r>
            </a:p>
            <a:p>
              <a:r>
                <a:rPr lang="el-GR" dirty="0">
                  <a:solidFill>
                    <a:schemeClr val="bg1"/>
                  </a:solidFill>
                </a:rPr>
                <a:t>Από την τροχιά </a:t>
              </a:r>
              <a:br>
                <a:rPr lang="el-GR" dirty="0">
                  <a:solidFill>
                    <a:schemeClr val="bg1"/>
                  </a:solidFill>
                </a:rPr>
              </a:br>
              <a:r>
                <a:rPr lang="el-GR" dirty="0">
                  <a:solidFill>
                    <a:schemeClr val="bg1"/>
                  </a:solidFill>
                </a:rPr>
                <a:t>αυτή αλλάζει χρώμα </a:t>
              </a:r>
              <a:br>
                <a:rPr lang="el-GR" dirty="0">
                  <a:solidFill>
                    <a:schemeClr val="bg1"/>
                  </a:solidFill>
                </a:rPr>
              </a:br>
              <a:r>
                <a:rPr lang="el-GR" dirty="0">
                  <a:solidFill>
                    <a:schemeClr val="bg1"/>
                  </a:solidFill>
                </a:rPr>
                <a:t>και μπορείτε να την </a:t>
              </a:r>
              <a:br>
                <a:rPr lang="el-GR" dirty="0">
                  <a:solidFill>
                    <a:schemeClr val="bg1"/>
                  </a:solidFill>
                </a:rPr>
              </a:br>
              <a:r>
                <a:rPr lang="el-GR" dirty="0">
                  <a:solidFill>
                    <a:schemeClr val="bg1"/>
                  </a:solidFill>
                </a:rPr>
                <a:t>επιλέξετε</a:t>
              </a:r>
              <a:endParaRPr lang="en-US" dirty="0">
                <a:solidFill>
                  <a:schemeClr val="bg1"/>
                </a:solidFill>
              </a:endParaRPr>
            </a:p>
          </p:txBody>
        </p:sp>
        <p:cxnSp>
          <p:nvCxnSpPr>
            <p:cNvPr id="17" name="Straight Arrow Connector 16">
              <a:extLst>
                <a:ext uri="{FF2B5EF4-FFF2-40B4-BE49-F238E27FC236}">
                  <a16:creationId xmlns:a16="http://schemas.microsoft.com/office/drawing/2014/main" id="{C9BB1C64-A812-0CAC-77A6-CC81CAED0863}"/>
                </a:ext>
              </a:extLst>
            </p:cNvPr>
            <p:cNvCxnSpPr>
              <a:cxnSpLocks/>
            </p:cNvCxnSpPr>
            <p:nvPr/>
          </p:nvCxnSpPr>
          <p:spPr>
            <a:xfrm>
              <a:off x="3870162" y="4674969"/>
              <a:ext cx="606145" cy="26447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9" name="Straight Arrow Connector 18">
              <a:extLst>
                <a:ext uri="{FF2B5EF4-FFF2-40B4-BE49-F238E27FC236}">
                  <a16:creationId xmlns:a16="http://schemas.microsoft.com/office/drawing/2014/main" id="{AD25EFC3-ED43-DAC0-214E-29CE7FC22704}"/>
                </a:ext>
              </a:extLst>
            </p:cNvPr>
            <p:cNvCxnSpPr>
              <a:cxnSpLocks/>
            </p:cNvCxnSpPr>
            <p:nvPr/>
          </p:nvCxnSpPr>
          <p:spPr>
            <a:xfrm flipH="1">
              <a:off x="1531088" y="5828646"/>
              <a:ext cx="1392865" cy="60405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grpSp>
        <p:nvGrpSpPr>
          <p:cNvPr id="25" name="Group 24">
            <a:extLst>
              <a:ext uri="{FF2B5EF4-FFF2-40B4-BE49-F238E27FC236}">
                <a16:creationId xmlns:a16="http://schemas.microsoft.com/office/drawing/2014/main" id="{470FF949-B118-B946-622B-43DAA2B4AC78}"/>
              </a:ext>
            </a:extLst>
          </p:cNvPr>
          <p:cNvGrpSpPr/>
          <p:nvPr/>
        </p:nvGrpSpPr>
        <p:grpSpPr>
          <a:xfrm>
            <a:off x="4657060" y="4807204"/>
            <a:ext cx="2268659" cy="1323468"/>
            <a:chOff x="2745785" y="3472351"/>
            <a:chExt cx="2268659" cy="1323468"/>
          </a:xfrm>
        </p:grpSpPr>
        <p:cxnSp>
          <p:nvCxnSpPr>
            <p:cNvPr id="26" name="Straight Arrow Connector 25">
              <a:extLst>
                <a:ext uri="{FF2B5EF4-FFF2-40B4-BE49-F238E27FC236}">
                  <a16:creationId xmlns:a16="http://schemas.microsoft.com/office/drawing/2014/main" id="{ACA70178-48BF-D21D-F772-A18ACF70C23B}"/>
                </a:ext>
              </a:extLst>
            </p:cNvPr>
            <p:cNvCxnSpPr>
              <a:cxnSpLocks/>
            </p:cNvCxnSpPr>
            <p:nvPr/>
          </p:nvCxnSpPr>
          <p:spPr>
            <a:xfrm flipH="1" flipV="1">
              <a:off x="2745785" y="3472351"/>
              <a:ext cx="1356230" cy="92374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7" name="TextBox 26">
              <a:extLst>
                <a:ext uri="{FF2B5EF4-FFF2-40B4-BE49-F238E27FC236}">
                  <a16:creationId xmlns:a16="http://schemas.microsoft.com/office/drawing/2014/main" id="{395225F3-C433-6043-4F67-2385C50D31FE}"/>
                </a:ext>
              </a:extLst>
            </p:cNvPr>
            <p:cNvSpPr txBox="1"/>
            <p:nvPr/>
          </p:nvSpPr>
          <p:spPr>
            <a:xfrm>
              <a:off x="4102015" y="4149488"/>
              <a:ext cx="912429" cy="646331"/>
            </a:xfrm>
            <a:prstGeom prst="rect">
              <a:avLst/>
            </a:prstGeom>
            <a:noFill/>
          </p:spPr>
          <p:txBody>
            <a:bodyPr wrap="none" rtlCol="0">
              <a:spAutoFit/>
            </a:bodyPr>
            <a:lstStyle/>
            <a:p>
              <a:r>
                <a:rPr lang="el-GR" dirty="0">
                  <a:solidFill>
                    <a:schemeClr val="bg1"/>
                  </a:solidFill>
                </a:rPr>
                <a:t>Τροχιά</a:t>
              </a:r>
              <a:br>
                <a:rPr lang="el-GR" dirty="0">
                  <a:solidFill>
                    <a:schemeClr val="bg1"/>
                  </a:solidFill>
                </a:rPr>
              </a:br>
              <a:r>
                <a:rPr lang="el-GR" dirty="0" err="1">
                  <a:solidFill>
                    <a:schemeClr val="bg1"/>
                  </a:solidFill>
                </a:rPr>
                <a:t>μιονίου</a:t>
              </a:r>
              <a:endParaRPr lang="en-US" dirty="0">
                <a:solidFill>
                  <a:schemeClr val="bg1"/>
                </a:solidFill>
              </a:endParaRPr>
            </a:p>
          </p:txBody>
        </p:sp>
      </p:grpSp>
      <p:cxnSp>
        <p:nvCxnSpPr>
          <p:cNvPr id="31" name="Straight Arrow Connector 30">
            <a:extLst>
              <a:ext uri="{FF2B5EF4-FFF2-40B4-BE49-F238E27FC236}">
                <a16:creationId xmlns:a16="http://schemas.microsoft.com/office/drawing/2014/main" id="{0080A611-83F8-DC06-D311-038B004F6D02}"/>
              </a:ext>
            </a:extLst>
          </p:cNvPr>
          <p:cNvCxnSpPr>
            <a:cxnSpLocks/>
          </p:cNvCxnSpPr>
          <p:nvPr/>
        </p:nvCxnSpPr>
        <p:spPr>
          <a:xfrm flipH="1">
            <a:off x="4657060" y="3238596"/>
            <a:ext cx="1499191" cy="117952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2" name="TextBox 31">
            <a:extLst>
              <a:ext uri="{FF2B5EF4-FFF2-40B4-BE49-F238E27FC236}">
                <a16:creationId xmlns:a16="http://schemas.microsoft.com/office/drawing/2014/main" id="{131B4CF6-13A3-F978-4BE9-199A41E348ED}"/>
              </a:ext>
            </a:extLst>
          </p:cNvPr>
          <p:cNvSpPr txBox="1"/>
          <p:nvPr/>
        </p:nvSpPr>
        <p:spPr>
          <a:xfrm>
            <a:off x="5573830" y="2623238"/>
            <a:ext cx="2515047" cy="923330"/>
          </a:xfrm>
          <a:prstGeom prst="rect">
            <a:avLst/>
          </a:prstGeom>
          <a:noFill/>
        </p:spPr>
        <p:txBody>
          <a:bodyPr wrap="none" rtlCol="0">
            <a:spAutoFit/>
          </a:bodyPr>
          <a:lstStyle/>
          <a:p>
            <a:r>
              <a:rPr lang="el-GR" dirty="0">
                <a:solidFill>
                  <a:schemeClr val="bg1"/>
                </a:solidFill>
              </a:rPr>
              <a:t>Καμπυλώνει σύμφωνα </a:t>
            </a:r>
            <a:br>
              <a:rPr lang="el-GR" dirty="0">
                <a:solidFill>
                  <a:schemeClr val="bg1"/>
                </a:solidFill>
              </a:rPr>
            </a:br>
            <a:r>
              <a:rPr lang="el-GR" dirty="0">
                <a:solidFill>
                  <a:schemeClr val="bg1"/>
                </a:solidFill>
              </a:rPr>
              <a:t>με τη φορά των δεικτών </a:t>
            </a:r>
            <a:br>
              <a:rPr lang="el-GR" dirty="0">
                <a:solidFill>
                  <a:schemeClr val="bg1"/>
                </a:solidFill>
              </a:rPr>
            </a:br>
            <a:r>
              <a:rPr lang="el-GR" dirty="0">
                <a:solidFill>
                  <a:schemeClr val="bg1"/>
                </a:solidFill>
              </a:rPr>
              <a:t>του </a:t>
            </a:r>
            <a:r>
              <a:rPr lang="el-GR" dirty="0" err="1">
                <a:solidFill>
                  <a:schemeClr val="bg1"/>
                </a:solidFill>
              </a:rPr>
              <a:t>ρολογιου</a:t>
            </a:r>
            <a:r>
              <a:rPr lang="en-US" dirty="0">
                <a:solidFill>
                  <a:schemeClr val="bg1"/>
                </a:solidFill>
              </a:rPr>
              <a:t>:</a:t>
            </a:r>
            <a:r>
              <a:rPr lang="el-GR" dirty="0">
                <a:solidFill>
                  <a:schemeClr val="bg1"/>
                </a:solidFill>
              </a:rPr>
              <a:t> </a:t>
            </a:r>
            <a:endParaRPr lang="en-US" b="1" dirty="0">
              <a:solidFill>
                <a:srgbClr val="008000"/>
              </a:solidFill>
            </a:endParaRPr>
          </a:p>
        </p:txBody>
      </p:sp>
      <p:grpSp>
        <p:nvGrpSpPr>
          <p:cNvPr id="36" name="Group 35">
            <a:extLst>
              <a:ext uri="{FF2B5EF4-FFF2-40B4-BE49-F238E27FC236}">
                <a16:creationId xmlns:a16="http://schemas.microsoft.com/office/drawing/2014/main" id="{B6738F93-018E-EDC3-D4C9-347FF3AF0BFF}"/>
              </a:ext>
            </a:extLst>
          </p:cNvPr>
          <p:cNvGrpSpPr/>
          <p:nvPr/>
        </p:nvGrpSpPr>
        <p:grpSpPr>
          <a:xfrm>
            <a:off x="2403996" y="2183031"/>
            <a:ext cx="3364511" cy="923330"/>
            <a:chOff x="3901720" y="4237116"/>
            <a:chExt cx="3364511" cy="923330"/>
          </a:xfrm>
        </p:grpSpPr>
        <p:sp>
          <p:nvSpPr>
            <p:cNvPr id="38" name="TextBox 37">
              <a:extLst>
                <a:ext uri="{FF2B5EF4-FFF2-40B4-BE49-F238E27FC236}">
                  <a16:creationId xmlns:a16="http://schemas.microsoft.com/office/drawing/2014/main" id="{2C133DE6-346F-3D4B-AB75-C5AD5F8488DD}"/>
                </a:ext>
              </a:extLst>
            </p:cNvPr>
            <p:cNvSpPr txBox="1"/>
            <p:nvPr/>
          </p:nvSpPr>
          <p:spPr>
            <a:xfrm>
              <a:off x="3901720" y="4237116"/>
              <a:ext cx="3364511" cy="923330"/>
            </a:xfrm>
            <a:prstGeom prst="rect">
              <a:avLst/>
            </a:prstGeom>
            <a:noFill/>
          </p:spPr>
          <p:txBody>
            <a:bodyPr wrap="none" rtlCol="0">
              <a:spAutoFit/>
            </a:bodyPr>
            <a:lstStyle/>
            <a:p>
              <a:r>
                <a:rPr lang="el-GR" dirty="0">
                  <a:solidFill>
                    <a:schemeClr val="bg1"/>
                  </a:solidFill>
                </a:rPr>
                <a:t>Ελλειμματικό ισοζύγιο</a:t>
              </a:r>
              <a:br>
                <a:rPr lang="el-GR" dirty="0">
                  <a:solidFill>
                    <a:schemeClr val="bg1"/>
                  </a:solidFill>
                </a:rPr>
              </a:br>
              <a:r>
                <a:rPr lang="el-GR" dirty="0">
                  <a:solidFill>
                    <a:schemeClr val="bg1"/>
                  </a:solidFill>
                </a:rPr>
                <a:t>εγκάρσιας ενέργειας </a:t>
              </a:r>
              <a:r>
                <a:rPr lang="en-US" dirty="0">
                  <a:solidFill>
                    <a:schemeClr val="bg1"/>
                  </a:solidFill>
                </a:rPr>
                <a:t> </a:t>
              </a:r>
              <a:r>
                <a:rPr lang="el-GR" dirty="0">
                  <a:solidFill>
                    <a:schemeClr val="bg1"/>
                  </a:solidFill>
                </a:rPr>
                <a:t>(</a:t>
              </a:r>
              <a:r>
                <a:rPr lang="en-US" dirty="0">
                  <a:solidFill>
                    <a:schemeClr val="bg1"/>
                  </a:solidFill>
                </a:rPr>
                <a:t>missing ET)</a:t>
              </a:r>
              <a:endParaRPr lang="el-GR" dirty="0">
                <a:solidFill>
                  <a:schemeClr val="bg1"/>
                </a:solidFill>
              </a:endParaRPr>
            </a:p>
            <a:p>
              <a:r>
                <a:rPr lang="en-US" b="1" dirty="0">
                  <a:solidFill>
                    <a:srgbClr val="008000"/>
                  </a:solidFill>
                </a:rPr>
                <a:t>There is a neutrino</a:t>
              </a:r>
              <a:endParaRPr lang="el-GR" b="1" dirty="0">
                <a:solidFill>
                  <a:srgbClr val="008000"/>
                </a:solidFill>
              </a:endParaRPr>
            </a:p>
          </p:txBody>
        </p:sp>
        <p:cxnSp>
          <p:nvCxnSpPr>
            <p:cNvPr id="37" name="Straight Arrow Connector 36">
              <a:extLst>
                <a:ext uri="{FF2B5EF4-FFF2-40B4-BE49-F238E27FC236}">
                  <a16:creationId xmlns:a16="http://schemas.microsoft.com/office/drawing/2014/main" id="{399BBE34-009C-80F0-DFE3-BED6E3B6711A}"/>
                </a:ext>
              </a:extLst>
            </p:cNvPr>
            <p:cNvCxnSpPr>
              <a:cxnSpLocks/>
            </p:cNvCxnSpPr>
            <p:nvPr/>
          </p:nvCxnSpPr>
          <p:spPr>
            <a:xfrm>
              <a:off x="5526722" y="4834887"/>
              <a:ext cx="628062" cy="32555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grpSp>
        <p:nvGrpSpPr>
          <p:cNvPr id="3" name="Group 2">
            <a:extLst>
              <a:ext uri="{FF2B5EF4-FFF2-40B4-BE49-F238E27FC236}">
                <a16:creationId xmlns:a16="http://schemas.microsoft.com/office/drawing/2014/main" id="{89F166E9-43AB-2153-4C5D-6CC2B665F98F}"/>
              </a:ext>
            </a:extLst>
          </p:cNvPr>
          <p:cNvGrpSpPr/>
          <p:nvPr/>
        </p:nvGrpSpPr>
        <p:grpSpPr>
          <a:xfrm>
            <a:off x="5729944" y="3571599"/>
            <a:ext cx="1895417" cy="369332"/>
            <a:chOff x="5729944" y="3571599"/>
            <a:chExt cx="1895417" cy="369332"/>
          </a:xfrm>
        </p:grpSpPr>
        <p:sp>
          <p:nvSpPr>
            <p:cNvPr id="33" name="Right Arrow 32">
              <a:extLst>
                <a:ext uri="{FF2B5EF4-FFF2-40B4-BE49-F238E27FC236}">
                  <a16:creationId xmlns:a16="http://schemas.microsoft.com/office/drawing/2014/main" id="{AD235600-0178-00BA-81FB-C4E816935B30}"/>
                </a:ext>
              </a:extLst>
            </p:cNvPr>
            <p:cNvSpPr/>
            <p:nvPr/>
          </p:nvSpPr>
          <p:spPr>
            <a:xfrm>
              <a:off x="5729944" y="3610038"/>
              <a:ext cx="381000" cy="306373"/>
            </a:xfrm>
            <a:prstGeom prst="rightArrow">
              <a:avLst/>
            </a:prstGeom>
            <a:solidFill>
              <a:srgbClr val="008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extBox 1">
              <a:extLst>
                <a:ext uri="{FF2B5EF4-FFF2-40B4-BE49-F238E27FC236}">
                  <a16:creationId xmlns:a16="http://schemas.microsoft.com/office/drawing/2014/main" id="{4212C370-6B95-69AF-6288-D33B997DA793}"/>
                </a:ext>
              </a:extLst>
            </p:cNvPr>
            <p:cNvSpPr txBox="1"/>
            <p:nvPr/>
          </p:nvSpPr>
          <p:spPr>
            <a:xfrm>
              <a:off x="6127130" y="3571599"/>
              <a:ext cx="1498231" cy="369332"/>
            </a:xfrm>
            <a:prstGeom prst="rect">
              <a:avLst/>
            </a:prstGeom>
            <a:noFill/>
          </p:spPr>
          <p:txBody>
            <a:bodyPr wrap="none" rtlCol="0">
              <a:spAutoFit/>
            </a:bodyPr>
            <a:lstStyle/>
            <a:p>
              <a:r>
                <a:rPr lang="el-GR" dirty="0">
                  <a:solidFill>
                    <a:schemeClr val="bg1"/>
                  </a:solidFill>
                </a:rPr>
                <a:t>Θετική τροχιά</a:t>
              </a:r>
              <a:endParaRPr lang="en-US" dirty="0">
                <a:solidFill>
                  <a:schemeClr val="bg1"/>
                </a:solidFill>
              </a:endParaRPr>
            </a:p>
          </p:txBody>
        </p:sp>
      </p:grpSp>
    </p:spTree>
    <p:extLst>
      <p:ext uri="{BB962C8B-B14F-4D97-AF65-F5344CB8AC3E}">
        <p14:creationId xmlns:p14="http://schemas.microsoft.com/office/powerpoint/2010/main" val="23084192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3" presetClass="entr" presetSubtype="10" fill="hold" nodeType="click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blinds(horizontal)">
                                      <p:cBhvr>
                                        <p:cTn id="11" dur="500"/>
                                        <p:tgtEl>
                                          <p:spTgt spid="24"/>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25"/>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36"/>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32"/>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nodeType="clickEffect">
                                  <p:stCondLst>
                                    <p:cond delay="0"/>
                                  </p:stCondLst>
                                  <p:childTnLst>
                                    <p:set>
                                      <p:cBhvr>
                                        <p:cTn id="27"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13B18BDD-9E18-FBA8-D987-3B70B7694EA6}"/>
              </a:ext>
            </a:extLst>
          </p:cNvPr>
          <p:cNvPicPr>
            <a:picLocks noChangeAspect="1"/>
          </p:cNvPicPr>
          <p:nvPr/>
        </p:nvPicPr>
        <p:blipFill rotWithShape="1">
          <a:blip r:embed="rId2"/>
          <a:srcRect l="4802" t="13924" r="4921" b="32803"/>
          <a:stretch/>
        </p:blipFill>
        <p:spPr>
          <a:xfrm>
            <a:off x="627321" y="1359998"/>
            <a:ext cx="7719237" cy="4137999"/>
          </a:xfrm>
          <a:prstGeom prst="rect">
            <a:avLst/>
          </a:prstGeom>
        </p:spPr>
      </p:pic>
      <p:sp>
        <p:nvSpPr>
          <p:cNvPr id="2" name="Title 1"/>
          <p:cNvSpPr>
            <a:spLocks noGrp="1"/>
          </p:cNvSpPr>
          <p:nvPr>
            <p:ph type="title"/>
          </p:nvPr>
        </p:nvSpPr>
        <p:spPr>
          <a:xfrm>
            <a:off x="457200" y="274638"/>
            <a:ext cx="8229600" cy="792162"/>
          </a:xfrm>
        </p:spPr>
        <p:txBody>
          <a:bodyPr/>
          <a:lstStyle/>
          <a:p>
            <a:pPr>
              <a:defRPr/>
            </a:pPr>
            <a:r>
              <a:rPr lang="en-US" dirty="0"/>
              <a:t>The excel spread sheet</a:t>
            </a:r>
          </a:p>
        </p:txBody>
      </p:sp>
      <p:sp>
        <p:nvSpPr>
          <p:cNvPr id="5" name="Oval 4"/>
          <p:cNvSpPr/>
          <p:nvPr/>
        </p:nvSpPr>
        <p:spPr>
          <a:xfrm>
            <a:off x="4539160" y="3072346"/>
            <a:ext cx="501529" cy="232398"/>
          </a:xfrm>
          <a:prstGeom prst="ellipse">
            <a:avLst/>
          </a:prstGeom>
          <a:noFill/>
          <a:ln w="28575" cmpd="sng">
            <a:solidFill>
              <a:srgbClr val="008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Oval 2"/>
          <p:cNvSpPr/>
          <p:nvPr/>
        </p:nvSpPr>
        <p:spPr>
          <a:xfrm>
            <a:off x="3469474" y="2907343"/>
            <a:ext cx="667535" cy="281202"/>
          </a:xfrm>
          <a:prstGeom prst="ellipse">
            <a:avLst/>
          </a:prstGeom>
          <a:noFill/>
          <a:ln w="28575" cmpd="sng">
            <a:solidFill>
              <a:srgbClr val="008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Oval 5"/>
          <p:cNvSpPr/>
          <p:nvPr/>
        </p:nvSpPr>
        <p:spPr>
          <a:xfrm>
            <a:off x="6201515" y="3243990"/>
            <a:ext cx="808754" cy="370017"/>
          </a:xfrm>
          <a:prstGeom prst="ellipse">
            <a:avLst/>
          </a:prstGeom>
          <a:noFill/>
          <a:ln w="28575" cmpd="sng">
            <a:solidFill>
              <a:srgbClr val="008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ight Arrow 9">
            <a:extLst>
              <a:ext uri="{FF2B5EF4-FFF2-40B4-BE49-F238E27FC236}">
                <a16:creationId xmlns:a16="http://schemas.microsoft.com/office/drawing/2014/main" id="{41FC0BED-A87A-434E-9469-CAA8CBA40ECC}"/>
              </a:ext>
            </a:extLst>
          </p:cNvPr>
          <p:cNvSpPr/>
          <p:nvPr/>
        </p:nvSpPr>
        <p:spPr>
          <a:xfrm>
            <a:off x="1494173" y="4662797"/>
            <a:ext cx="390418" cy="297951"/>
          </a:xfrm>
          <a:prstGeom prst="rightArrow">
            <a:avLst/>
          </a:prstGeom>
          <a:solidFill>
            <a:schemeClr val="accent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677656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3" grpId="0" animBg="1"/>
      <p:bldP spid="6" grpId="0" animBg="1"/>
      <p:bldP spid="10"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2625" y="377825"/>
            <a:ext cx="8080375" cy="1143000"/>
          </a:xfrm>
        </p:spPr>
        <p:txBody>
          <a:bodyPr/>
          <a:lstStyle/>
          <a:p>
            <a:pPr>
              <a:defRPr/>
            </a:pPr>
            <a:r>
              <a:rPr lang="el-GR" dirty="0"/>
              <a:t>Η άσκηση σήμερα</a:t>
            </a:r>
            <a:endParaRPr lang="en-US" dirty="0"/>
          </a:p>
        </p:txBody>
      </p:sp>
      <p:sp>
        <p:nvSpPr>
          <p:cNvPr id="4" name="Content Placeholder 3"/>
          <p:cNvSpPr>
            <a:spLocks noGrp="1"/>
          </p:cNvSpPr>
          <p:nvPr>
            <p:ph idx="1"/>
          </p:nvPr>
        </p:nvSpPr>
        <p:spPr>
          <a:xfrm>
            <a:off x="682625" y="1438275"/>
            <a:ext cx="7772400" cy="5285414"/>
          </a:xfrm>
        </p:spPr>
        <p:txBody>
          <a:bodyPr>
            <a:normAutofit/>
          </a:bodyPr>
          <a:lstStyle/>
          <a:p>
            <a:pPr marL="514350" indent="-514350">
              <a:buFontTx/>
              <a:buAutoNum type="arabicPeriod"/>
              <a:defRPr/>
            </a:pPr>
            <a:r>
              <a:rPr lang="el-GR" dirty="0">
                <a:latin typeface="Arial" charset="0"/>
                <a:ea typeface="ＭＳ Ｐゴシック" charset="0"/>
              </a:rPr>
              <a:t>Θα δούμε πως σχεδιάζεται ένας ανιχνευτής σωματιδίων</a:t>
            </a:r>
            <a:r>
              <a:rPr lang="en-US" dirty="0">
                <a:latin typeface="Arial" charset="0"/>
                <a:ea typeface="ＭＳ Ｐゴシック" charset="0"/>
              </a:rPr>
              <a:t>!</a:t>
            </a:r>
          </a:p>
          <a:p>
            <a:pPr marL="514350" indent="-514350">
              <a:buFontTx/>
              <a:buAutoNum type="arabicPeriod"/>
              <a:defRPr/>
            </a:pPr>
            <a:endParaRPr lang="en-US" dirty="0">
              <a:latin typeface="Arial" charset="0"/>
              <a:ea typeface="ＭＳ Ｐゴシック" charset="0"/>
            </a:endParaRPr>
          </a:p>
          <a:p>
            <a:pPr marL="514350" indent="-514350">
              <a:buFontTx/>
              <a:buAutoNum type="arabicPeriod"/>
              <a:defRPr/>
            </a:pPr>
            <a:r>
              <a:rPr lang="el-GR" dirty="0">
                <a:latin typeface="Arial" charset="0"/>
                <a:ea typeface="ＭＳ Ｐゴシック" charset="0"/>
              </a:rPr>
              <a:t>Θα αναλύσουμε μερικές συγκρούσεις πρωτονίων-πρωτονίων με το </a:t>
            </a:r>
            <a:r>
              <a:rPr lang="en-US" dirty="0">
                <a:latin typeface="Arial" charset="0"/>
                <a:ea typeface="ＭＳ Ｐゴシック" charset="0"/>
              </a:rPr>
              <a:t>CMS</a:t>
            </a:r>
          </a:p>
          <a:p>
            <a:pPr marL="914400" lvl="1" indent="-514350">
              <a:defRPr/>
            </a:pPr>
            <a:r>
              <a:rPr lang="el-GR" dirty="0">
                <a:latin typeface="Arial" charset="0"/>
                <a:ea typeface="ＭＳ Ｐゴシック" charset="0"/>
              </a:rPr>
              <a:t>Θα ταυτοποιήσουμε κάποια σωματίδια και θα δούμε τι γίνεται </a:t>
            </a:r>
            <a:endParaRPr lang="en-US" dirty="0">
              <a:latin typeface="Arial" charset="0"/>
              <a:ea typeface="ＭＳ Ｐゴシック" charset="0"/>
            </a:endParaRPr>
          </a:p>
          <a:p>
            <a:pPr marL="914400" lvl="1" indent="-514350">
              <a:defRPr/>
            </a:pPr>
            <a:r>
              <a:rPr lang="el-GR" dirty="0">
                <a:latin typeface="Arial" charset="0"/>
                <a:ea typeface="ＭＳ Ｐゴシック" charset="0"/>
              </a:rPr>
              <a:t>Αναλύοντας πολλά γεγονότα μπορούμε να αποκτήσουμε μια ιδέα για την θεμελειώδη φυσική που υπάρχει </a:t>
            </a:r>
            <a:r>
              <a:rPr lang="en-US" dirty="0">
                <a:latin typeface="Arial" charset="0"/>
                <a:ea typeface="ＭＳ Ｐゴシック" charset="0"/>
              </a:rPr>
              <a:t>!</a:t>
            </a:r>
          </a:p>
        </p:txBody>
      </p:sp>
    </p:spTree>
    <p:extLst>
      <p:ext uri="{BB962C8B-B14F-4D97-AF65-F5344CB8AC3E}">
        <p14:creationId xmlns:p14="http://schemas.microsoft.com/office/powerpoint/2010/main" val="17919235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3">
            <a:extLst>
              <a:ext uri="{FF2B5EF4-FFF2-40B4-BE49-F238E27FC236}">
                <a16:creationId xmlns:a16="http://schemas.microsoft.com/office/drawing/2014/main" id="{AA5352BD-9BFE-7B26-4B8C-78C5746EB60B}"/>
              </a:ext>
            </a:extLst>
          </p:cNvPr>
          <p:cNvSpPr txBox="1">
            <a:spLocks/>
          </p:cNvSpPr>
          <p:nvPr/>
        </p:nvSpPr>
        <p:spPr bwMode="auto">
          <a:xfrm>
            <a:off x="0" y="40605"/>
            <a:ext cx="9144000" cy="64519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defRPr/>
            </a:pPr>
            <a:r>
              <a:rPr lang="en-US" sz="3400" dirty="0"/>
              <a:t>CMS detector/event visualization software: </a:t>
            </a:r>
            <a:r>
              <a:rPr lang="en-US" sz="3400" dirty="0" err="1"/>
              <a:t>iSpy</a:t>
            </a:r>
            <a:endParaRPr lang="en-US" sz="3400" dirty="0"/>
          </a:p>
        </p:txBody>
      </p:sp>
      <p:sp>
        <p:nvSpPr>
          <p:cNvPr id="8" name="TextBox 7">
            <a:extLst>
              <a:ext uri="{FF2B5EF4-FFF2-40B4-BE49-F238E27FC236}">
                <a16:creationId xmlns:a16="http://schemas.microsoft.com/office/drawing/2014/main" id="{B7E860FF-85B9-5FA8-9644-257945AE190B}"/>
              </a:ext>
            </a:extLst>
          </p:cNvPr>
          <p:cNvSpPr txBox="1"/>
          <p:nvPr/>
        </p:nvSpPr>
        <p:spPr>
          <a:xfrm>
            <a:off x="1093585" y="590180"/>
            <a:ext cx="6956830" cy="461665"/>
          </a:xfrm>
          <a:prstGeom prst="rect">
            <a:avLst/>
          </a:prstGeom>
          <a:noFill/>
        </p:spPr>
        <p:txBody>
          <a:bodyPr wrap="square" rtlCol="0">
            <a:spAutoFit/>
          </a:bodyPr>
          <a:lstStyle/>
          <a:p>
            <a:pPr algn="ctr"/>
            <a:r>
              <a:rPr lang="el-GR" sz="2400" dirty="0"/>
              <a:t>Παραγωγή και διάσπαση ενός ουδέτερου σωματιδίου</a:t>
            </a:r>
            <a:endParaRPr lang="en-US" sz="2400" dirty="0"/>
          </a:p>
        </p:txBody>
      </p:sp>
      <p:pic>
        <p:nvPicPr>
          <p:cNvPr id="9" name="Picture 8">
            <a:extLst>
              <a:ext uri="{FF2B5EF4-FFF2-40B4-BE49-F238E27FC236}">
                <a16:creationId xmlns:a16="http://schemas.microsoft.com/office/drawing/2014/main" id="{1E0DB972-A1BC-2627-C750-8A4549B7974E}"/>
              </a:ext>
            </a:extLst>
          </p:cNvPr>
          <p:cNvPicPr>
            <a:picLocks noChangeAspect="1"/>
          </p:cNvPicPr>
          <p:nvPr/>
        </p:nvPicPr>
        <p:blipFill rotWithShape="1">
          <a:blip r:embed="rId2"/>
          <a:srcRect l="4509" t="13023" r="5535" b="6667"/>
          <a:stretch/>
        </p:blipFill>
        <p:spPr>
          <a:xfrm>
            <a:off x="988827" y="1057241"/>
            <a:ext cx="7421525" cy="5760154"/>
          </a:xfrm>
          <a:prstGeom prst="rect">
            <a:avLst/>
          </a:prstGeom>
        </p:spPr>
      </p:pic>
      <p:grpSp>
        <p:nvGrpSpPr>
          <p:cNvPr id="10" name="Group 9">
            <a:extLst>
              <a:ext uri="{FF2B5EF4-FFF2-40B4-BE49-F238E27FC236}">
                <a16:creationId xmlns:a16="http://schemas.microsoft.com/office/drawing/2014/main" id="{55574F80-AAF6-0544-6701-BA6835641D2D}"/>
              </a:ext>
            </a:extLst>
          </p:cNvPr>
          <p:cNvGrpSpPr/>
          <p:nvPr/>
        </p:nvGrpSpPr>
        <p:grpSpPr>
          <a:xfrm>
            <a:off x="3370521" y="4412512"/>
            <a:ext cx="1582327" cy="977375"/>
            <a:chOff x="3876166" y="5682545"/>
            <a:chExt cx="1542817" cy="943267"/>
          </a:xfrm>
        </p:grpSpPr>
        <p:cxnSp>
          <p:nvCxnSpPr>
            <p:cNvPr id="11" name="Straight Arrow Connector 10">
              <a:extLst>
                <a:ext uri="{FF2B5EF4-FFF2-40B4-BE49-F238E27FC236}">
                  <a16:creationId xmlns:a16="http://schemas.microsoft.com/office/drawing/2014/main" id="{D60D06C8-3BEA-2C2E-D9D1-F0C34088B314}"/>
                </a:ext>
              </a:extLst>
            </p:cNvPr>
            <p:cNvCxnSpPr>
              <a:cxnSpLocks/>
            </p:cNvCxnSpPr>
            <p:nvPr/>
          </p:nvCxnSpPr>
          <p:spPr>
            <a:xfrm flipV="1">
              <a:off x="4657287" y="5682545"/>
              <a:ext cx="761696" cy="390417"/>
            </a:xfrm>
            <a:prstGeom prst="straightConnector1">
              <a:avLst/>
            </a:prstGeom>
            <a:ln w="19050">
              <a:solidFill>
                <a:srgbClr val="C00000"/>
              </a:solidFill>
              <a:tailEnd type="arrow"/>
            </a:ln>
          </p:spPr>
          <p:style>
            <a:lnRef idx="2">
              <a:schemeClr val="accent1"/>
            </a:lnRef>
            <a:fillRef idx="0">
              <a:schemeClr val="accent1"/>
            </a:fillRef>
            <a:effectRef idx="1">
              <a:schemeClr val="accent1"/>
            </a:effectRef>
            <a:fontRef idx="minor">
              <a:schemeClr val="tx1"/>
            </a:fontRef>
          </p:style>
        </p:cxnSp>
        <p:sp>
          <p:nvSpPr>
            <p:cNvPr id="12" name="TextBox 11">
              <a:extLst>
                <a:ext uri="{FF2B5EF4-FFF2-40B4-BE49-F238E27FC236}">
                  <a16:creationId xmlns:a16="http://schemas.microsoft.com/office/drawing/2014/main" id="{66EC0F56-5F71-C74F-29F9-9388B59EE656}"/>
                </a:ext>
              </a:extLst>
            </p:cNvPr>
            <p:cNvSpPr txBox="1"/>
            <p:nvPr/>
          </p:nvSpPr>
          <p:spPr>
            <a:xfrm>
              <a:off x="3876166" y="5979481"/>
              <a:ext cx="1498231" cy="646331"/>
            </a:xfrm>
            <a:prstGeom prst="rect">
              <a:avLst/>
            </a:prstGeom>
            <a:noFill/>
          </p:spPr>
          <p:txBody>
            <a:bodyPr wrap="none" rtlCol="0">
              <a:spAutoFit/>
            </a:bodyPr>
            <a:lstStyle/>
            <a:p>
              <a:r>
                <a:rPr lang="el-GR" dirty="0">
                  <a:solidFill>
                    <a:schemeClr val="bg1"/>
                  </a:solidFill>
                </a:rPr>
                <a:t>Θετική τροχιά</a:t>
              </a:r>
            </a:p>
            <a:p>
              <a:r>
                <a:rPr lang="el-GR" dirty="0">
                  <a:solidFill>
                    <a:schemeClr val="bg1"/>
                  </a:solidFill>
                </a:rPr>
                <a:t>ηλεκτρονίου</a:t>
              </a:r>
            </a:p>
          </p:txBody>
        </p:sp>
      </p:grpSp>
      <p:grpSp>
        <p:nvGrpSpPr>
          <p:cNvPr id="14" name="Group 13">
            <a:extLst>
              <a:ext uri="{FF2B5EF4-FFF2-40B4-BE49-F238E27FC236}">
                <a16:creationId xmlns:a16="http://schemas.microsoft.com/office/drawing/2014/main" id="{EDDE98A0-E614-805C-F9E8-378E24DABF46}"/>
              </a:ext>
            </a:extLst>
          </p:cNvPr>
          <p:cNvGrpSpPr/>
          <p:nvPr/>
        </p:nvGrpSpPr>
        <p:grpSpPr>
          <a:xfrm>
            <a:off x="2589319" y="2190975"/>
            <a:ext cx="1713033" cy="954004"/>
            <a:chOff x="3876166" y="5682545"/>
            <a:chExt cx="1670259" cy="920712"/>
          </a:xfrm>
        </p:grpSpPr>
        <p:cxnSp>
          <p:nvCxnSpPr>
            <p:cNvPr id="15" name="Straight Arrow Connector 14">
              <a:extLst>
                <a:ext uri="{FF2B5EF4-FFF2-40B4-BE49-F238E27FC236}">
                  <a16:creationId xmlns:a16="http://schemas.microsoft.com/office/drawing/2014/main" id="{FFFC18ED-D2AD-6275-EB94-6792DA91EE92}"/>
                </a:ext>
              </a:extLst>
            </p:cNvPr>
            <p:cNvCxnSpPr>
              <a:cxnSpLocks/>
            </p:cNvCxnSpPr>
            <p:nvPr/>
          </p:nvCxnSpPr>
          <p:spPr>
            <a:xfrm flipV="1">
              <a:off x="4657287" y="5682545"/>
              <a:ext cx="761696" cy="390417"/>
            </a:xfrm>
            <a:prstGeom prst="straightConnector1">
              <a:avLst/>
            </a:prstGeom>
            <a:ln w="19050">
              <a:solidFill>
                <a:srgbClr val="C00000"/>
              </a:solidFill>
              <a:tailEnd type="arrow"/>
            </a:ln>
          </p:spPr>
          <p:style>
            <a:lnRef idx="2">
              <a:schemeClr val="accent1"/>
            </a:lnRef>
            <a:fillRef idx="0">
              <a:schemeClr val="accent1"/>
            </a:fillRef>
            <a:effectRef idx="1">
              <a:schemeClr val="accent1"/>
            </a:effectRef>
            <a:fontRef idx="minor">
              <a:schemeClr val="tx1"/>
            </a:fontRef>
          </p:style>
        </p:cxnSp>
        <p:sp>
          <p:nvSpPr>
            <p:cNvPr id="16" name="TextBox 15">
              <a:extLst>
                <a:ext uri="{FF2B5EF4-FFF2-40B4-BE49-F238E27FC236}">
                  <a16:creationId xmlns:a16="http://schemas.microsoft.com/office/drawing/2014/main" id="{D6B9C349-D13B-BF54-254B-5F94886DCF36}"/>
                </a:ext>
              </a:extLst>
            </p:cNvPr>
            <p:cNvSpPr txBox="1"/>
            <p:nvPr/>
          </p:nvSpPr>
          <p:spPr>
            <a:xfrm>
              <a:off x="3876166" y="5979481"/>
              <a:ext cx="1670259" cy="623776"/>
            </a:xfrm>
            <a:prstGeom prst="rect">
              <a:avLst/>
            </a:prstGeom>
            <a:noFill/>
          </p:spPr>
          <p:txBody>
            <a:bodyPr wrap="none" rtlCol="0">
              <a:spAutoFit/>
            </a:bodyPr>
            <a:lstStyle/>
            <a:p>
              <a:r>
                <a:rPr lang="el-GR" dirty="0">
                  <a:solidFill>
                    <a:schemeClr val="bg1"/>
                  </a:solidFill>
                </a:rPr>
                <a:t>Αρνητική τροχιά</a:t>
              </a:r>
            </a:p>
            <a:p>
              <a:r>
                <a:rPr lang="el-GR" dirty="0">
                  <a:solidFill>
                    <a:schemeClr val="bg1"/>
                  </a:solidFill>
                </a:rPr>
                <a:t>ηλεκτρονίου</a:t>
              </a:r>
            </a:p>
          </p:txBody>
        </p:sp>
      </p:grpSp>
      <p:sp>
        <p:nvSpPr>
          <p:cNvPr id="17" name="TextBox 16">
            <a:extLst>
              <a:ext uri="{FF2B5EF4-FFF2-40B4-BE49-F238E27FC236}">
                <a16:creationId xmlns:a16="http://schemas.microsoft.com/office/drawing/2014/main" id="{0AECC58C-2E13-96BB-23BE-012481A7205B}"/>
              </a:ext>
            </a:extLst>
          </p:cNvPr>
          <p:cNvSpPr txBox="1"/>
          <p:nvPr/>
        </p:nvSpPr>
        <p:spPr>
          <a:xfrm>
            <a:off x="5752312" y="3429000"/>
            <a:ext cx="2482346" cy="2031325"/>
          </a:xfrm>
          <a:prstGeom prst="rect">
            <a:avLst/>
          </a:prstGeom>
          <a:noFill/>
        </p:spPr>
        <p:txBody>
          <a:bodyPr wrap="none" rtlCol="0">
            <a:spAutoFit/>
          </a:bodyPr>
          <a:lstStyle/>
          <a:p>
            <a:r>
              <a:rPr lang="el-GR" dirty="0">
                <a:solidFill>
                  <a:schemeClr val="bg1"/>
                </a:solidFill>
              </a:rPr>
              <a:t>Κάνοντας</a:t>
            </a:r>
            <a:r>
              <a:rPr lang="en-US" dirty="0">
                <a:solidFill>
                  <a:schemeClr val="bg1"/>
                </a:solidFill>
              </a:rPr>
              <a:t> click</a:t>
            </a:r>
            <a:r>
              <a:rPr lang="el-GR" dirty="0">
                <a:solidFill>
                  <a:schemeClr val="bg1"/>
                </a:solidFill>
              </a:rPr>
              <a:t> σε κάθε</a:t>
            </a:r>
            <a:br>
              <a:rPr lang="en-US" dirty="0">
                <a:solidFill>
                  <a:schemeClr val="bg1"/>
                </a:solidFill>
              </a:rPr>
            </a:br>
            <a:r>
              <a:rPr lang="el-GR" dirty="0">
                <a:solidFill>
                  <a:schemeClr val="bg1"/>
                </a:solidFill>
              </a:rPr>
              <a:t>τροχιά και κατόπιν </a:t>
            </a:r>
            <a:br>
              <a:rPr lang="en-US" dirty="0">
                <a:solidFill>
                  <a:schemeClr val="bg1"/>
                </a:solidFill>
              </a:rPr>
            </a:br>
            <a:r>
              <a:rPr lang="el-GR" dirty="0">
                <a:solidFill>
                  <a:schemeClr val="bg1"/>
                </a:solidFill>
              </a:rPr>
              <a:t>μπορείτε να πιέσετε </a:t>
            </a:r>
            <a:br>
              <a:rPr lang="el-GR" dirty="0">
                <a:solidFill>
                  <a:schemeClr val="bg1"/>
                </a:solidFill>
              </a:rPr>
            </a:br>
            <a:r>
              <a:rPr lang="en-US" dirty="0">
                <a:solidFill>
                  <a:schemeClr val="bg1"/>
                </a:solidFill>
              </a:rPr>
              <a:t>&lt;</a:t>
            </a:r>
            <a:r>
              <a:rPr lang="en-US" dirty="0" err="1">
                <a:solidFill>
                  <a:schemeClr val="bg1"/>
                </a:solidFill>
              </a:rPr>
              <a:t>cntrl</a:t>
            </a:r>
            <a:r>
              <a:rPr lang="en-US" dirty="0">
                <a:solidFill>
                  <a:schemeClr val="bg1"/>
                </a:solidFill>
              </a:rPr>
              <a:t>&gt; M </a:t>
            </a:r>
            <a:r>
              <a:rPr lang="el-GR" dirty="0">
                <a:solidFill>
                  <a:schemeClr val="bg1"/>
                </a:solidFill>
              </a:rPr>
              <a:t> το οποίο θα </a:t>
            </a:r>
            <a:br>
              <a:rPr lang="el-GR" dirty="0">
                <a:solidFill>
                  <a:schemeClr val="bg1"/>
                </a:solidFill>
              </a:rPr>
            </a:br>
            <a:r>
              <a:rPr lang="el-GR" dirty="0">
                <a:solidFill>
                  <a:schemeClr val="bg1"/>
                </a:solidFill>
              </a:rPr>
              <a:t>σας δώσει την μάζα του </a:t>
            </a:r>
            <a:br>
              <a:rPr lang="el-GR" dirty="0">
                <a:solidFill>
                  <a:schemeClr val="bg1"/>
                </a:solidFill>
              </a:rPr>
            </a:br>
            <a:r>
              <a:rPr lang="el-GR" dirty="0">
                <a:solidFill>
                  <a:schemeClr val="bg1"/>
                </a:solidFill>
              </a:rPr>
              <a:t>συστήματος των δύο </a:t>
            </a:r>
            <a:br>
              <a:rPr lang="el-GR" dirty="0">
                <a:solidFill>
                  <a:schemeClr val="bg1"/>
                </a:solidFill>
              </a:rPr>
            </a:br>
            <a:r>
              <a:rPr lang="el-GR" dirty="0">
                <a:solidFill>
                  <a:schemeClr val="bg1"/>
                </a:solidFill>
              </a:rPr>
              <a:t>ηλεκτρονίων </a:t>
            </a:r>
          </a:p>
        </p:txBody>
      </p:sp>
      <p:pic>
        <p:nvPicPr>
          <p:cNvPr id="18" name="Picture 17">
            <a:extLst>
              <a:ext uri="{FF2B5EF4-FFF2-40B4-BE49-F238E27FC236}">
                <a16:creationId xmlns:a16="http://schemas.microsoft.com/office/drawing/2014/main" id="{1B74A73C-29DD-FE24-9A98-5992F3BB403E}"/>
              </a:ext>
            </a:extLst>
          </p:cNvPr>
          <p:cNvPicPr>
            <a:picLocks noChangeAspect="1"/>
          </p:cNvPicPr>
          <p:nvPr/>
        </p:nvPicPr>
        <p:blipFill>
          <a:blip r:embed="rId3"/>
          <a:stretch>
            <a:fillRect/>
          </a:stretch>
        </p:blipFill>
        <p:spPr>
          <a:xfrm>
            <a:off x="1178012" y="3286471"/>
            <a:ext cx="2420223" cy="1350822"/>
          </a:xfrm>
          <a:prstGeom prst="rect">
            <a:avLst/>
          </a:prstGeom>
        </p:spPr>
      </p:pic>
    </p:spTree>
    <p:extLst>
      <p:ext uri="{BB962C8B-B14F-4D97-AF65-F5344CB8AC3E}">
        <p14:creationId xmlns:p14="http://schemas.microsoft.com/office/powerpoint/2010/main" val="24992275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3" presetClass="entr" presetSubtype="10" fill="hold" nodeType="click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blinds(horizontal)">
                                      <p:cBhvr>
                                        <p:cTn id="1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0DA9162B-B5FC-4017-E217-F118A07D9FEF}"/>
              </a:ext>
            </a:extLst>
          </p:cNvPr>
          <p:cNvPicPr>
            <a:picLocks noChangeAspect="1"/>
          </p:cNvPicPr>
          <p:nvPr/>
        </p:nvPicPr>
        <p:blipFill rotWithShape="1">
          <a:blip r:embed="rId2"/>
          <a:srcRect l="5354" t="16589" r="6059" b="28062"/>
          <a:stretch/>
        </p:blipFill>
        <p:spPr>
          <a:xfrm>
            <a:off x="205934" y="1120363"/>
            <a:ext cx="7874809" cy="4469486"/>
          </a:xfrm>
          <a:prstGeom prst="rect">
            <a:avLst/>
          </a:prstGeom>
        </p:spPr>
      </p:pic>
      <p:sp>
        <p:nvSpPr>
          <p:cNvPr id="5" name="Oval 4"/>
          <p:cNvSpPr/>
          <p:nvPr/>
        </p:nvSpPr>
        <p:spPr>
          <a:xfrm>
            <a:off x="2515753" y="2761828"/>
            <a:ext cx="455935" cy="211271"/>
          </a:xfrm>
          <a:prstGeom prst="ellipse">
            <a:avLst/>
          </a:prstGeom>
          <a:noFill/>
          <a:ln w="28575" cmpd="sng">
            <a:solidFill>
              <a:srgbClr val="008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Oval 5"/>
          <p:cNvSpPr/>
          <p:nvPr/>
        </p:nvSpPr>
        <p:spPr>
          <a:xfrm>
            <a:off x="4161838" y="2901148"/>
            <a:ext cx="1196971" cy="369936"/>
          </a:xfrm>
          <a:prstGeom prst="ellipse">
            <a:avLst/>
          </a:prstGeom>
          <a:noFill/>
          <a:ln w="28575" cmpd="sng">
            <a:solidFill>
              <a:srgbClr val="008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p:cNvSpPr/>
          <p:nvPr/>
        </p:nvSpPr>
        <p:spPr>
          <a:xfrm>
            <a:off x="5912341" y="2551815"/>
            <a:ext cx="1020048" cy="268492"/>
          </a:xfrm>
          <a:prstGeom prst="ellipse">
            <a:avLst/>
          </a:prstGeom>
          <a:noFill/>
          <a:ln w="28575" cmpd="sng">
            <a:solidFill>
              <a:srgbClr val="008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TextBox 3"/>
          <p:cNvSpPr txBox="1"/>
          <p:nvPr/>
        </p:nvSpPr>
        <p:spPr>
          <a:xfrm>
            <a:off x="6932389" y="2190452"/>
            <a:ext cx="2005677" cy="923330"/>
          </a:xfrm>
          <a:prstGeom prst="rect">
            <a:avLst/>
          </a:prstGeom>
          <a:noFill/>
        </p:spPr>
        <p:txBody>
          <a:bodyPr wrap="none" rtlCol="0">
            <a:spAutoFit/>
          </a:bodyPr>
          <a:lstStyle/>
          <a:p>
            <a:r>
              <a:rPr lang="en-US" dirty="0">
                <a:latin typeface="Arial"/>
                <a:cs typeface="Arial"/>
              </a:rPr>
              <a:t>You should type</a:t>
            </a:r>
            <a:br>
              <a:rPr lang="en-US" dirty="0">
                <a:latin typeface="Arial"/>
                <a:cs typeface="Arial"/>
              </a:rPr>
            </a:br>
            <a:r>
              <a:rPr lang="en-US" dirty="0">
                <a:latin typeface="Arial"/>
                <a:cs typeface="Arial"/>
              </a:rPr>
              <a:t>in the mass from </a:t>
            </a:r>
            <a:br>
              <a:rPr lang="en-US" dirty="0">
                <a:latin typeface="Arial"/>
                <a:cs typeface="Arial"/>
              </a:rPr>
            </a:br>
            <a:r>
              <a:rPr lang="en-US" dirty="0">
                <a:latin typeface="Arial"/>
                <a:cs typeface="Arial"/>
              </a:rPr>
              <a:t>the previous step:</a:t>
            </a:r>
          </a:p>
        </p:txBody>
      </p:sp>
      <p:sp>
        <p:nvSpPr>
          <p:cNvPr id="10" name="Right Arrow 9">
            <a:extLst>
              <a:ext uri="{FF2B5EF4-FFF2-40B4-BE49-F238E27FC236}">
                <a16:creationId xmlns:a16="http://schemas.microsoft.com/office/drawing/2014/main" id="{35AE7945-9755-5542-AA60-0A32EB7328C8}"/>
              </a:ext>
            </a:extLst>
          </p:cNvPr>
          <p:cNvSpPr/>
          <p:nvPr/>
        </p:nvSpPr>
        <p:spPr>
          <a:xfrm>
            <a:off x="1450326" y="4564117"/>
            <a:ext cx="246580" cy="236306"/>
          </a:xfrm>
          <a:prstGeom prst="rightArrow">
            <a:avLst/>
          </a:prstGeom>
          <a:solidFill>
            <a:schemeClr val="accent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Title 1">
            <a:extLst>
              <a:ext uri="{FF2B5EF4-FFF2-40B4-BE49-F238E27FC236}">
                <a16:creationId xmlns:a16="http://schemas.microsoft.com/office/drawing/2014/main" id="{BBE50A59-CC99-4CB5-FE03-A1FAF04F1541}"/>
              </a:ext>
            </a:extLst>
          </p:cNvPr>
          <p:cNvSpPr txBox="1">
            <a:spLocks/>
          </p:cNvSpPr>
          <p:nvPr/>
        </p:nvSpPr>
        <p:spPr>
          <a:xfrm>
            <a:off x="544513" y="95544"/>
            <a:ext cx="8229600" cy="792162"/>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defRPr/>
            </a:pPr>
            <a:r>
              <a:rPr lang="en-US" dirty="0"/>
              <a:t>The excel spread sheet</a:t>
            </a:r>
          </a:p>
        </p:txBody>
      </p:sp>
    </p:spTree>
    <p:extLst>
      <p:ext uri="{BB962C8B-B14F-4D97-AF65-F5344CB8AC3E}">
        <p14:creationId xmlns:p14="http://schemas.microsoft.com/office/powerpoint/2010/main" val="26987825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4" grpId="0"/>
      <p:bldP spid="10"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12AE9830-85FB-1365-FFBD-6FF816CE6329}"/>
              </a:ext>
            </a:extLst>
          </p:cNvPr>
          <p:cNvPicPr>
            <a:picLocks noChangeAspect="1"/>
          </p:cNvPicPr>
          <p:nvPr/>
        </p:nvPicPr>
        <p:blipFill rotWithShape="1">
          <a:blip r:embed="rId2"/>
          <a:srcRect l="4509" t="2814" r="4651" b="7286"/>
          <a:stretch/>
        </p:blipFill>
        <p:spPr>
          <a:xfrm>
            <a:off x="1137684" y="193005"/>
            <a:ext cx="6858000" cy="6165266"/>
          </a:xfrm>
          <a:prstGeom prst="rect">
            <a:avLst/>
          </a:prstGeom>
        </p:spPr>
      </p:pic>
      <p:grpSp>
        <p:nvGrpSpPr>
          <p:cNvPr id="23" name="Group 22">
            <a:extLst>
              <a:ext uri="{FF2B5EF4-FFF2-40B4-BE49-F238E27FC236}">
                <a16:creationId xmlns:a16="http://schemas.microsoft.com/office/drawing/2014/main" id="{46272569-C27C-BA4E-A47C-11F63D6E6B32}"/>
              </a:ext>
            </a:extLst>
          </p:cNvPr>
          <p:cNvGrpSpPr/>
          <p:nvPr/>
        </p:nvGrpSpPr>
        <p:grpSpPr>
          <a:xfrm>
            <a:off x="1964840" y="2569130"/>
            <a:ext cx="2956481" cy="1200329"/>
            <a:chOff x="2420129" y="3647327"/>
            <a:chExt cx="2956481" cy="1200329"/>
          </a:xfrm>
        </p:grpSpPr>
        <p:cxnSp>
          <p:nvCxnSpPr>
            <p:cNvPr id="21" name="Straight Arrow Connector 20">
              <a:extLst>
                <a:ext uri="{FF2B5EF4-FFF2-40B4-BE49-F238E27FC236}">
                  <a16:creationId xmlns:a16="http://schemas.microsoft.com/office/drawing/2014/main" id="{BE7D9AC0-FD99-DA49-A239-A51F1ECC5E58}"/>
                </a:ext>
              </a:extLst>
            </p:cNvPr>
            <p:cNvCxnSpPr>
              <a:cxnSpLocks/>
            </p:cNvCxnSpPr>
            <p:nvPr/>
          </p:nvCxnSpPr>
          <p:spPr>
            <a:xfrm flipV="1">
              <a:off x="3972658" y="3798776"/>
              <a:ext cx="1403952" cy="357360"/>
            </a:xfrm>
            <a:prstGeom prst="straightConnector1">
              <a:avLst/>
            </a:prstGeom>
            <a:ln w="28575">
              <a:solidFill>
                <a:srgbClr val="C00000"/>
              </a:solidFill>
              <a:tailEnd type="triangle"/>
            </a:ln>
          </p:spPr>
          <p:style>
            <a:lnRef idx="2">
              <a:schemeClr val="accent1"/>
            </a:lnRef>
            <a:fillRef idx="0">
              <a:schemeClr val="accent1"/>
            </a:fillRef>
            <a:effectRef idx="1">
              <a:schemeClr val="accent1"/>
            </a:effectRef>
            <a:fontRef idx="minor">
              <a:schemeClr val="tx1"/>
            </a:fontRef>
          </p:style>
        </p:cxnSp>
        <p:sp>
          <p:nvSpPr>
            <p:cNvPr id="22" name="TextBox 21">
              <a:extLst>
                <a:ext uri="{FF2B5EF4-FFF2-40B4-BE49-F238E27FC236}">
                  <a16:creationId xmlns:a16="http://schemas.microsoft.com/office/drawing/2014/main" id="{666A7713-49D0-5F45-AE56-BFC9E1FAAA65}"/>
                </a:ext>
              </a:extLst>
            </p:cNvPr>
            <p:cNvSpPr txBox="1"/>
            <p:nvPr/>
          </p:nvSpPr>
          <p:spPr>
            <a:xfrm>
              <a:off x="2420129" y="3647327"/>
              <a:ext cx="2373150" cy="1200329"/>
            </a:xfrm>
            <a:prstGeom prst="rect">
              <a:avLst/>
            </a:prstGeom>
            <a:noFill/>
          </p:spPr>
          <p:txBody>
            <a:bodyPr wrap="none" rtlCol="0">
              <a:spAutoFit/>
            </a:bodyPr>
            <a:lstStyle/>
            <a:p>
              <a:r>
                <a:rPr lang="el-GR" dirty="0">
                  <a:solidFill>
                    <a:schemeClr val="bg1"/>
                  </a:solidFill>
                </a:rPr>
                <a:t>Αρνητικό</a:t>
              </a:r>
              <a:r>
                <a:rPr lang="en-US" dirty="0">
                  <a:solidFill>
                    <a:schemeClr val="bg1"/>
                  </a:solidFill>
                </a:rPr>
                <a:t> </a:t>
              </a:r>
              <a:r>
                <a:rPr lang="el-GR" dirty="0" err="1">
                  <a:solidFill>
                    <a:schemeClr val="bg1"/>
                  </a:solidFill>
                </a:rPr>
                <a:t>μιόνιο</a:t>
              </a:r>
              <a:endParaRPr lang="el-GR" dirty="0">
                <a:solidFill>
                  <a:schemeClr val="bg1"/>
                </a:solidFill>
              </a:endParaRPr>
            </a:p>
            <a:p>
              <a:r>
                <a:rPr lang="en-US" dirty="0">
                  <a:solidFill>
                    <a:schemeClr val="bg1"/>
                  </a:solidFill>
                </a:rPr>
                <a:t>(</a:t>
              </a:r>
              <a:r>
                <a:rPr lang="el-GR" dirty="0">
                  <a:solidFill>
                    <a:schemeClr val="bg1"/>
                  </a:solidFill>
                </a:rPr>
                <a:t>καμπυλώνει </a:t>
              </a:r>
              <a:br>
                <a:rPr lang="el-GR" dirty="0">
                  <a:solidFill>
                    <a:schemeClr val="bg1"/>
                  </a:solidFill>
                </a:rPr>
              </a:br>
              <a:r>
                <a:rPr lang="el-GR" dirty="0">
                  <a:solidFill>
                    <a:schemeClr val="bg1"/>
                  </a:solidFill>
                </a:rPr>
                <a:t>αντίθετα των </a:t>
              </a:r>
              <a:br>
                <a:rPr lang="el-GR" dirty="0">
                  <a:solidFill>
                    <a:schemeClr val="bg1"/>
                  </a:solidFill>
                </a:rPr>
              </a:br>
              <a:r>
                <a:rPr lang="el-GR" dirty="0">
                  <a:solidFill>
                    <a:schemeClr val="bg1"/>
                  </a:solidFill>
                </a:rPr>
                <a:t>δεικτών του ρολογιού )</a:t>
              </a:r>
              <a:endParaRPr lang="en-US" dirty="0">
                <a:solidFill>
                  <a:schemeClr val="bg1"/>
                </a:solidFill>
              </a:endParaRPr>
            </a:p>
          </p:txBody>
        </p:sp>
      </p:grpSp>
      <p:grpSp>
        <p:nvGrpSpPr>
          <p:cNvPr id="24" name="Group 23">
            <a:extLst>
              <a:ext uri="{FF2B5EF4-FFF2-40B4-BE49-F238E27FC236}">
                <a16:creationId xmlns:a16="http://schemas.microsoft.com/office/drawing/2014/main" id="{9DEB9B4E-706D-F248-9F8D-9AFD649F6B73}"/>
              </a:ext>
            </a:extLst>
          </p:cNvPr>
          <p:cNvGrpSpPr/>
          <p:nvPr/>
        </p:nvGrpSpPr>
        <p:grpSpPr>
          <a:xfrm>
            <a:off x="4921321" y="2720579"/>
            <a:ext cx="3170056" cy="1477328"/>
            <a:chOff x="1417471" y="3647327"/>
            <a:chExt cx="3170056" cy="1477328"/>
          </a:xfrm>
        </p:grpSpPr>
        <p:cxnSp>
          <p:nvCxnSpPr>
            <p:cNvPr id="25" name="Straight Arrow Connector 24">
              <a:extLst>
                <a:ext uri="{FF2B5EF4-FFF2-40B4-BE49-F238E27FC236}">
                  <a16:creationId xmlns:a16="http://schemas.microsoft.com/office/drawing/2014/main" id="{CC3C288A-FDCD-6B42-AE49-32B44CAB57A2}"/>
                </a:ext>
              </a:extLst>
            </p:cNvPr>
            <p:cNvCxnSpPr>
              <a:cxnSpLocks/>
            </p:cNvCxnSpPr>
            <p:nvPr/>
          </p:nvCxnSpPr>
          <p:spPr>
            <a:xfrm flipH="1">
              <a:off x="1417471" y="3883632"/>
              <a:ext cx="978530" cy="147823"/>
            </a:xfrm>
            <a:prstGeom prst="straightConnector1">
              <a:avLst/>
            </a:prstGeom>
            <a:ln w="28575">
              <a:solidFill>
                <a:srgbClr val="C00000"/>
              </a:solidFill>
              <a:tailEnd type="triangle"/>
            </a:ln>
          </p:spPr>
          <p:style>
            <a:lnRef idx="2">
              <a:schemeClr val="accent1"/>
            </a:lnRef>
            <a:fillRef idx="0">
              <a:schemeClr val="accent1"/>
            </a:fillRef>
            <a:effectRef idx="1">
              <a:schemeClr val="accent1"/>
            </a:effectRef>
            <a:fontRef idx="minor">
              <a:schemeClr val="tx1"/>
            </a:fontRef>
          </p:style>
        </p:cxnSp>
        <p:sp>
          <p:nvSpPr>
            <p:cNvPr id="26" name="TextBox 25">
              <a:extLst>
                <a:ext uri="{FF2B5EF4-FFF2-40B4-BE49-F238E27FC236}">
                  <a16:creationId xmlns:a16="http://schemas.microsoft.com/office/drawing/2014/main" id="{14E0AA34-A672-E247-860B-4F334B3B807C}"/>
                </a:ext>
              </a:extLst>
            </p:cNvPr>
            <p:cNvSpPr txBox="1"/>
            <p:nvPr/>
          </p:nvSpPr>
          <p:spPr>
            <a:xfrm>
              <a:off x="2406274" y="3647327"/>
              <a:ext cx="2181253" cy="1477328"/>
            </a:xfrm>
            <a:prstGeom prst="rect">
              <a:avLst/>
            </a:prstGeom>
            <a:noFill/>
          </p:spPr>
          <p:txBody>
            <a:bodyPr wrap="square" rtlCol="0">
              <a:spAutoFit/>
            </a:bodyPr>
            <a:lstStyle/>
            <a:p>
              <a:r>
                <a:rPr lang="el-GR" dirty="0">
                  <a:solidFill>
                    <a:schemeClr val="bg1"/>
                  </a:solidFill>
                </a:rPr>
                <a:t>Θετικό </a:t>
              </a:r>
              <a:r>
                <a:rPr lang="el-GR" dirty="0" err="1">
                  <a:solidFill>
                    <a:schemeClr val="bg1"/>
                  </a:solidFill>
                </a:rPr>
                <a:t>μιόνιο</a:t>
              </a:r>
              <a:endParaRPr lang="el-GR" dirty="0">
                <a:solidFill>
                  <a:schemeClr val="bg1"/>
                </a:solidFill>
              </a:endParaRPr>
            </a:p>
            <a:p>
              <a:r>
                <a:rPr lang="el-GR" dirty="0">
                  <a:solidFill>
                    <a:schemeClr val="bg1"/>
                  </a:solidFill>
                </a:rPr>
                <a:t>(καμπυλώνει σύμφωνα με τη φορά των δεικτών </a:t>
              </a:r>
              <a:br>
                <a:rPr lang="el-GR" dirty="0">
                  <a:solidFill>
                    <a:schemeClr val="bg1"/>
                  </a:solidFill>
                </a:rPr>
              </a:br>
              <a:r>
                <a:rPr lang="el-GR" dirty="0">
                  <a:solidFill>
                    <a:schemeClr val="bg1"/>
                  </a:solidFill>
                </a:rPr>
                <a:t>του ρολογιού)</a:t>
              </a:r>
              <a:endParaRPr lang="en-US" dirty="0">
                <a:solidFill>
                  <a:schemeClr val="bg1"/>
                </a:solidFill>
              </a:endParaRPr>
            </a:p>
          </p:txBody>
        </p:sp>
      </p:grpSp>
      <p:pic>
        <p:nvPicPr>
          <p:cNvPr id="7" name="Picture 6">
            <a:extLst>
              <a:ext uri="{FF2B5EF4-FFF2-40B4-BE49-F238E27FC236}">
                <a16:creationId xmlns:a16="http://schemas.microsoft.com/office/drawing/2014/main" id="{C8091BE1-D2C6-FDF1-6E61-8E95C8EB83F7}"/>
              </a:ext>
            </a:extLst>
          </p:cNvPr>
          <p:cNvPicPr>
            <a:picLocks noChangeAspect="1"/>
          </p:cNvPicPr>
          <p:nvPr/>
        </p:nvPicPr>
        <p:blipFill>
          <a:blip r:embed="rId3"/>
          <a:stretch>
            <a:fillRect/>
          </a:stretch>
        </p:blipFill>
        <p:spPr>
          <a:xfrm>
            <a:off x="2436175" y="1282404"/>
            <a:ext cx="2257425" cy="1259958"/>
          </a:xfrm>
          <a:prstGeom prst="rect">
            <a:avLst/>
          </a:prstGeom>
        </p:spPr>
      </p:pic>
      <p:sp>
        <p:nvSpPr>
          <p:cNvPr id="8" name="Title 3">
            <a:extLst>
              <a:ext uri="{FF2B5EF4-FFF2-40B4-BE49-F238E27FC236}">
                <a16:creationId xmlns:a16="http://schemas.microsoft.com/office/drawing/2014/main" id="{9AA5856B-64E8-63C7-9998-0B9758D1A1A0}"/>
              </a:ext>
            </a:extLst>
          </p:cNvPr>
          <p:cNvSpPr txBox="1">
            <a:spLocks/>
          </p:cNvSpPr>
          <p:nvPr/>
        </p:nvSpPr>
        <p:spPr bwMode="auto">
          <a:xfrm>
            <a:off x="0" y="40605"/>
            <a:ext cx="9144000" cy="64519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defRPr/>
            </a:pPr>
            <a:r>
              <a:rPr lang="en-US" sz="3400" dirty="0"/>
              <a:t>CMS detector/event visualization software: </a:t>
            </a:r>
            <a:r>
              <a:rPr lang="en-US" sz="3400" dirty="0" err="1"/>
              <a:t>iSpy</a:t>
            </a:r>
            <a:endParaRPr lang="en-US" sz="3400" dirty="0"/>
          </a:p>
        </p:txBody>
      </p:sp>
    </p:spTree>
    <p:extLst>
      <p:ext uri="{BB962C8B-B14F-4D97-AF65-F5344CB8AC3E}">
        <p14:creationId xmlns:p14="http://schemas.microsoft.com/office/powerpoint/2010/main" val="41936802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BDBD838-A645-ADCC-CCE9-A827F819F183}"/>
              </a:ext>
            </a:extLst>
          </p:cNvPr>
          <p:cNvPicPr>
            <a:picLocks noChangeAspect="1"/>
          </p:cNvPicPr>
          <p:nvPr/>
        </p:nvPicPr>
        <p:blipFill>
          <a:blip r:embed="rId2"/>
          <a:stretch>
            <a:fillRect/>
          </a:stretch>
        </p:blipFill>
        <p:spPr>
          <a:xfrm>
            <a:off x="358833" y="1429970"/>
            <a:ext cx="8327967" cy="4276105"/>
          </a:xfrm>
          <a:prstGeom prst="rect">
            <a:avLst/>
          </a:prstGeom>
        </p:spPr>
      </p:pic>
      <p:sp>
        <p:nvSpPr>
          <p:cNvPr id="5" name="Title 1"/>
          <p:cNvSpPr>
            <a:spLocks noGrp="1"/>
          </p:cNvSpPr>
          <p:nvPr>
            <p:ph type="title"/>
          </p:nvPr>
        </p:nvSpPr>
        <p:spPr>
          <a:xfrm>
            <a:off x="457200" y="274638"/>
            <a:ext cx="8229600" cy="792162"/>
          </a:xfrm>
        </p:spPr>
        <p:txBody>
          <a:bodyPr/>
          <a:lstStyle/>
          <a:p>
            <a:pPr>
              <a:defRPr/>
            </a:pPr>
            <a:r>
              <a:rPr lang="en-US" dirty="0"/>
              <a:t>The excel spread sheet</a:t>
            </a:r>
          </a:p>
        </p:txBody>
      </p:sp>
      <p:sp>
        <p:nvSpPr>
          <p:cNvPr id="7" name="Oval 6">
            <a:extLst>
              <a:ext uri="{FF2B5EF4-FFF2-40B4-BE49-F238E27FC236}">
                <a16:creationId xmlns:a16="http://schemas.microsoft.com/office/drawing/2014/main" id="{82E4C24B-3830-F44A-98C3-4963132F0A5E}"/>
              </a:ext>
            </a:extLst>
          </p:cNvPr>
          <p:cNvSpPr/>
          <p:nvPr/>
        </p:nvSpPr>
        <p:spPr>
          <a:xfrm>
            <a:off x="3600039" y="3374881"/>
            <a:ext cx="455935" cy="211271"/>
          </a:xfrm>
          <a:prstGeom prst="ellipse">
            <a:avLst/>
          </a:prstGeom>
          <a:noFill/>
          <a:ln w="28575" cmpd="sng">
            <a:solidFill>
              <a:srgbClr val="008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B7BC3D30-DE97-E148-BB42-4C698AABE8BF}"/>
              </a:ext>
            </a:extLst>
          </p:cNvPr>
          <p:cNvSpPr/>
          <p:nvPr/>
        </p:nvSpPr>
        <p:spPr>
          <a:xfrm>
            <a:off x="4476357" y="3552074"/>
            <a:ext cx="1265224" cy="369936"/>
          </a:xfrm>
          <a:prstGeom prst="ellipse">
            <a:avLst/>
          </a:prstGeom>
          <a:noFill/>
          <a:ln w="28575" cmpd="sng">
            <a:solidFill>
              <a:srgbClr val="008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Oval 3">
            <a:extLst>
              <a:ext uri="{FF2B5EF4-FFF2-40B4-BE49-F238E27FC236}">
                <a16:creationId xmlns:a16="http://schemas.microsoft.com/office/drawing/2014/main" id="{02E30162-E2CD-E233-84F0-20BD8413BE19}"/>
              </a:ext>
            </a:extLst>
          </p:cNvPr>
          <p:cNvSpPr/>
          <p:nvPr/>
        </p:nvSpPr>
        <p:spPr>
          <a:xfrm>
            <a:off x="6085418" y="3171784"/>
            <a:ext cx="1265224" cy="369936"/>
          </a:xfrm>
          <a:prstGeom prst="ellipse">
            <a:avLst/>
          </a:prstGeom>
          <a:noFill/>
          <a:ln w="28575" cmpd="sng">
            <a:solidFill>
              <a:srgbClr val="008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754902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4"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4D439D7A-B565-6989-1356-BBDBCC46F52E}"/>
              </a:ext>
            </a:extLst>
          </p:cNvPr>
          <p:cNvPicPr>
            <a:picLocks noChangeAspect="1"/>
          </p:cNvPicPr>
          <p:nvPr/>
        </p:nvPicPr>
        <p:blipFill>
          <a:blip r:embed="rId2"/>
          <a:stretch>
            <a:fillRect/>
          </a:stretch>
        </p:blipFill>
        <p:spPr>
          <a:xfrm>
            <a:off x="417708" y="1584988"/>
            <a:ext cx="8449340" cy="5256702"/>
          </a:xfrm>
          <a:prstGeom prst="rect">
            <a:avLst/>
          </a:prstGeom>
        </p:spPr>
      </p:pic>
      <p:sp>
        <p:nvSpPr>
          <p:cNvPr id="7" name="TextBox 6"/>
          <p:cNvSpPr txBox="1"/>
          <p:nvPr/>
        </p:nvSpPr>
        <p:spPr>
          <a:xfrm>
            <a:off x="219254" y="637755"/>
            <a:ext cx="3143938" cy="492443"/>
          </a:xfrm>
          <a:prstGeom prst="rect">
            <a:avLst/>
          </a:prstGeom>
          <a:noFill/>
        </p:spPr>
        <p:txBody>
          <a:bodyPr wrap="none" rtlCol="0">
            <a:spAutoFit/>
          </a:bodyPr>
          <a:lstStyle/>
          <a:p>
            <a:pPr algn="ctr"/>
            <a:r>
              <a:rPr lang="el-GR" sz="2600" dirty="0">
                <a:solidFill>
                  <a:srgbClr val="0000FF"/>
                </a:solidFill>
              </a:rPr>
              <a:t>Ενδιαφέρον γεγονός</a:t>
            </a:r>
            <a:r>
              <a:rPr lang="en-US" sz="2600" dirty="0">
                <a:solidFill>
                  <a:srgbClr val="0000FF"/>
                </a:solidFill>
              </a:rPr>
              <a:t>: </a:t>
            </a:r>
          </a:p>
        </p:txBody>
      </p:sp>
      <p:sp>
        <p:nvSpPr>
          <p:cNvPr id="8" name="TextBox 7"/>
          <p:cNvSpPr txBox="1"/>
          <p:nvPr/>
        </p:nvSpPr>
        <p:spPr>
          <a:xfrm>
            <a:off x="3225580" y="624346"/>
            <a:ext cx="2833596" cy="492443"/>
          </a:xfrm>
          <a:prstGeom prst="rect">
            <a:avLst/>
          </a:prstGeom>
          <a:noFill/>
        </p:spPr>
        <p:txBody>
          <a:bodyPr wrap="none" rtlCol="0">
            <a:spAutoFit/>
          </a:bodyPr>
          <a:lstStyle/>
          <a:p>
            <a:pPr algn="ctr"/>
            <a:r>
              <a:rPr lang="el-GR" sz="2600" dirty="0">
                <a:solidFill>
                  <a:srgbClr val="008000"/>
                </a:solidFill>
              </a:rPr>
              <a:t>Ζεύγος </a:t>
            </a:r>
            <a:r>
              <a:rPr lang="en-US" sz="2600" dirty="0" err="1">
                <a:solidFill>
                  <a:srgbClr val="008000"/>
                </a:solidFill>
              </a:rPr>
              <a:t>e</a:t>
            </a:r>
            <a:r>
              <a:rPr lang="en-US" sz="2600" baseline="30000" dirty="0" err="1">
                <a:solidFill>
                  <a:srgbClr val="008000"/>
                </a:solidFill>
              </a:rPr>
              <a:t>+</a:t>
            </a:r>
            <a:r>
              <a:rPr lang="en-US" sz="2600" dirty="0" err="1">
                <a:solidFill>
                  <a:srgbClr val="008000"/>
                </a:solidFill>
              </a:rPr>
              <a:t>e</a:t>
            </a:r>
            <a:r>
              <a:rPr lang="en-US" sz="2600" baseline="30000" dirty="0">
                <a:solidFill>
                  <a:srgbClr val="008000"/>
                </a:solidFill>
              </a:rPr>
              <a:t>-</a:t>
            </a:r>
            <a:r>
              <a:rPr lang="en-US" sz="2600" dirty="0">
                <a:solidFill>
                  <a:srgbClr val="008000"/>
                </a:solidFill>
              </a:rPr>
              <a:t> </a:t>
            </a:r>
            <a:r>
              <a:rPr lang="el-GR" sz="2600" dirty="0">
                <a:solidFill>
                  <a:srgbClr val="008000"/>
                </a:solidFill>
              </a:rPr>
              <a:t>και </a:t>
            </a:r>
            <a:r>
              <a:rPr lang="el-GR" sz="2600" dirty="0" err="1">
                <a:solidFill>
                  <a:srgbClr val="008000"/>
                </a:solidFill>
              </a:rPr>
              <a:t>μ</a:t>
            </a:r>
            <a:r>
              <a:rPr lang="el-GR" sz="2600" baseline="30000" dirty="0" err="1">
                <a:solidFill>
                  <a:srgbClr val="008000"/>
                </a:solidFill>
              </a:rPr>
              <a:t>+</a:t>
            </a:r>
            <a:r>
              <a:rPr lang="el-GR" sz="2600" dirty="0" err="1">
                <a:solidFill>
                  <a:srgbClr val="008000"/>
                </a:solidFill>
              </a:rPr>
              <a:t>μ</a:t>
            </a:r>
            <a:r>
              <a:rPr lang="el-GR" sz="2600" baseline="30000" dirty="0">
                <a:solidFill>
                  <a:srgbClr val="008000"/>
                </a:solidFill>
              </a:rPr>
              <a:t>-</a:t>
            </a:r>
            <a:endParaRPr lang="en-US" sz="2600" dirty="0">
              <a:solidFill>
                <a:srgbClr val="008000"/>
              </a:solidFill>
            </a:endParaRPr>
          </a:p>
        </p:txBody>
      </p:sp>
      <p:sp>
        <p:nvSpPr>
          <p:cNvPr id="9" name="Right Arrow 8"/>
          <p:cNvSpPr/>
          <p:nvPr/>
        </p:nvSpPr>
        <p:spPr>
          <a:xfrm>
            <a:off x="6004987" y="717391"/>
            <a:ext cx="381000" cy="381000"/>
          </a:xfrm>
          <a:prstGeom prst="rightArrow">
            <a:avLst/>
          </a:prstGeom>
          <a:solidFill>
            <a:srgbClr val="800000"/>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800000"/>
              </a:solidFill>
            </a:endParaRPr>
          </a:p>
        </p:txBody>
      </p:sp>
      <p:sp>
        <p:nvSpPr>
          <p:cNvPr id="10" name="TextBox 9"/>
          <p:cNvSpPr txBox="1"/>
          <p:nvPr/>
        </p:nvSpPr>
        <p:spPr>
          <a:xfrm>
            <a:off x="6336498" y="679954"/>
            <a:ext cx="3284874" cy="492443"/>
          </a:xfrm>
          <a:prstGeom prst="rect">
            <a:avLst/>
          </a:prstGeom>
          <a:noFill/>
        </p:spPr>
        <p:txBody>
          <a:bodyPr wrap="none" rtlCol="0">
            <a:spAutoFit/>
          </a:bodyPr>
          <a:lstStyle/>
          <a:p>
            <a:pPr algn="ctr"/>
            <a:r>
              <a:rPr lang="en-US" sz="2600" dirty="0">
                <a:solidFill>
                  <a:srgbClr val="008000"/>
                </a:solidFill>
              </a:rPr>
              <a:t>2 </a:t>
            </a:r>
            <a:r>
              <a:rPr lang="el-GR" sz="2600" dirty="0">
                <a:solidFill>
                  <a:srgbClr val="008000"/>
                </a:solidFill>
              </a:rPr>
              <a:t>ουδέτερα σωματίδια</a:t>
            </a:r>
            <a:endParaRPr lang="en-US" sz="2600" dirty="0">
              <a:solidFill>
                <a:srgbClr val="008000"/>
              </a:solidFill>
            </a:endParaRPr>
          </a:p>
        </p:txBody>
      </p:sp>
      <p:sp>
        <p:nvSpPr>
          <p:cNvPr id="11" name="TextBox 10"/>
          <p:cNvSpPr txBox="1"/>
          <p:nvPr/>
        </p:nvSpPr>
        <p:spPr>
          <a:xfrm>
            <a:off x="172655" y="1080288"/>
            <a:ext cx="4135940" cy="492443"/>
          </a:xfrm>
          <a:prstGeom prst="rect">
            <a:avLst/>
          </a:prstGeom>
          <a:noFill/>
        </p:spPr>
        <p:txBody>
          <a:bodyPr wrap="none" rtlCol="0">
            <a:spAutoFit/>
          </a:bodyPr>
          <a:lstStyle/>
          <a:p>
            <a:pPr algn="ctr"/>
            <a:r>
              <a:rPr lang="el-GR" sz="2600" dirty="0">
                <a:solidFill>
                  <a:srgbClr val="0000FF"/>
                </a:solidFill>
              </a:rPr>
              <a:t>Γεγονός με υποψήφιο </a:t>
            </a:r>
            <a:r>
              <a:rPr lang="en-US" sz="2600" dirty="0">
                <a:solidFill>
                  <a:srgbClr val="0000FF"/>
                </a:solidFill>
              </a:rPr>
              <a:t>Higgs:</a:t>
            </a:r>
          </a:p>
        </p:txBody>
      </p:sp>
      <p:grpSp>
        <p:nvGrpSpPr>
          <p:cNvPr id="21" name="Group 20"/>
          <p:cNvGrpSpPr/>
          <p:nvPr/>
        </p:nvGrpSpPr>
        <p:grpSpPr>
          <a:xfrm>
            <a:off x="3576776" y="3083539"/>
            <a:ext cx="1902187" cy="1225124"/>
            <a:chOff x="4642378" y="3168134"/>
            <a:chExt cx="1902187" cy="1225124"/>
          </a:xfrm>
        </p:grpSpPr>
        <p:cxnSp>
          <p:nvCxnSpPr>
            <p:cNvPr id="14" name="Straight Arrow Connector 13"/>
            <p:cNvCxnSpPr>
              <a:cxnSpLocks/>
            </p:cNvCxnSpPr>
            <p:nvPr/>
          </p:nvCxnSpPr>
          <p:spPr>
            <a:xfrm>
              <a:off x="5465428" y="3512431"/>
              <a:ext cx="242552" cy="88082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4642378" y="3168134"/>
              <a:ext cx="1902187" cy="369332"/>
            </a:xfrm>
            <a:prstGeom prst="rect">
              <a:avLst/>
            </a:prstGeom>
            <a:noFill/>
          </p:spPr>
          <p:txBody>
            <a:bodyPr wrap="none" rtlCol="0">
              <a:spAutoFit/>
            </a:bodyPr>
            <a:lstStyle/>
            <a:p>
              <a:r>
                <a:rPr lang="el-GR" dirty="0" err="1">
                  <a:solidFill>
                    <a:schemeClr val="bg1"/>
                  </a:solidFill>
                </a:rPr>
                <a:t>Θετικ</a:t>
              </a:r>
              <a:r>
                <a:rPr lang="en-US" dirty="0" err="1">
                  <a:solidFill>
                    <a:schemeClr val="bg1"/>
                  </a:solidFill>
                </a:rPr>
                <a:t>ή</a:t>
              </a:r>
              <a:r>
                <a:rPr lang="el-GR" dirty="0">
                  <a:solidFill>
                    <a:schemeClr val="bg1"/>
                  </a:solidFill>
                </a:rPr>
                <a:t> τροχιά    </a:t>
              </a:r>
              <a:r>
                <a:rPr lang="en-US" dirty="0">
                  <a:solidFill>
                    <a:schemeClr val="bg1"/>
                  </a:solidFill>
                </a:rPr>
                <a:t>e</a:t>
              </a:r>
              <a:r>
                <a:rPr lang="en-US" baseline="30000" dirty="0">
                  <a:solidFill>
                    <a:schemeClr val="bg1"/>
                  </a:solidFill>
                </a:rPr>
                <a:t>+</a:t>
              </a:r>
              <a:endParaRPr lang="el-GR" dirty="0">
                <a:solidFill>
                  <a:schemeClr val="bg1"/>
                </a:solidFill>
              </a:endParaRPr>
            </a:p>
          </p:txBody>
        </p:sp>
        <p:sp>
          <p:nvSpPr>
            <p:cNvPr id="20" name="Right Arrow 19"/>
            <p:cNvSpPr/>
            <p:nvPr/>
          </p:nvSpPr>
          <p:spPr>
            <a:xfrm>
              <a:off x="6058287" y="3276600"/>
              <a:ext cx="152400" cy="15240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 </a:t>
              </a:r>
            </a:p>
          </p:txBody>
        </p:sp>
      </p:grpSp>
      <p:grpSp>
        <p:nvGrpSpPr>
          <p:cNvPr id="22" name="Group 21"/>
          <p:cNvGrpSpPr/>
          <p:nvPr/>
        </p:nvGrpSpPr>
        <p:grpSpPr>
          <a:xfrm>
            <a:off x="2211448" y="4726544"/>
            <a:ext cx="2468438" cy="609600"/>
            <a:chOff x="4520300" y="3135868"/>
            <a:chExt cx="2468438" cy="609600"/>
          </a:xfrm>
        </p:grpSpPr>
        <p:cxnSp>
          <p:nvCxnSpPr>
            <p:cNvPr id="23" name="Straight Arrow Connector 22"/>
            <p:cNvCxnSpPr>
              <a:cxnSpLocks/>
            </p:cNvCxnSpPr>
            <p:nvPr/>
          </p:nvCxnSpPr>
          <p:spPr>
            <a:xfrm>
              <a:off x="6428618" y="3505200"/>
              <a:ext cx="560120" cy="24026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4" name="TextBox 23"/>
            <p:cNvSpPr txBox="1"/>
            <p:nvPr/>
          </p:nvSpPr>
          <p:spPr>
            <a:xfrm>
              <a:off x="4520300" y="3135868"/>
              <a:ext cx="2139432" cy="369332"/>
            </a:xfrm>
            <a:prstGeom prst="rect">
              <a:avLst/>
            </a:prstGeom>
            <a:noFill/>
          </p:spPr>
          <p:txBody>
            <a:bodyPr wrap="square" rtlCol="0">
              <a:spAutoFit/>
            </a:bodyPr>
            <a:lstStyle/>
            <a:p>
              <a:r>
                <a:rPr lang="el-GR" dirty="0">
                  <a:solidFill>
                    <a:schemeClr val="bg1"/>
                  </a:solidFill>
                </a:rPr>
                <a:t>Αρνητική τροχιά</a:t>
              </a:r>
              <a:r>
                <a:rPr lang="en-US" dirty="0">
                  <a:solidFill>
                    <a:schemeClr val="bg1"/>
                  </a:solidFill>
                </a:rPr>
                <a:t> </a:t>
              </a:r>
              <a:r>
                <a:rPr lang="el-GR" dirty="0">
                  <a:solidFill>
                    <a:schemeClr val="bg1"/>
                  </a:solidFill>
                </a:rPr>
                <a:t>   μ</a:t>
              </a:r>
              <a:r>
                <a:rPr lang="el-GR" baseline="30000" dirty="0">
                  <a:solidFill>
                    <a:schemeClr val="bg1"/>
                  </a:solidFill>
                </a:rPr>
                <a:t>-</a:t>
              </a:r>
              <a:endParaRPr lang="el-GR" dirty="0">
                <a:solidFill>
                  <a:schemeClr val="bg1"/>
                </a:solidFill>
              </a:endParaRPr>
            </a:p>
          </p:txBody>
        </p:sp>
        <p:sp>
          <p:nvSpPr>
            <p:cNvPr id="25" name="Right Arrow 24"/>
            <p:cNvSpPr/>
            <p:nvPr/>
          </p:nvSpPr>
          <p:spPr>
            <a:xfrm>
              <a:off x="6154261" y="3255334"/>
              <a:ext cx="160056" cy="185334"/>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 </a:t>
              </a:r>
            </a:p>
          </p:txBody>
        </p:sp>
      </p:grpSp>
      <p:grpSp>
        <p:nvGrpSpPr>
          <p:cNvPr id="31" name="Group 30"/>
          <p:cNvGrpSpPr/>
          <p:nvPr/>
        </p:nvGrpSpPr>
        <p:grpSpPr>
          <a:xfrm>
            <a:off x="5062442" y="3988217"/>
            <a:ext cx="2019207" cy="912148"/>
            <a:chOff x="4484627" y="2747639"/>
            <a:chExt cx="2019207" cy="912148"/>
          </a:xfrm>
        </p:grpSpPr>
        <p:cxnSp>
          <p:nvCxnSpPr>
            <p:cNvPr id="32" name="Straight Arrow Connector 31"/>
            <p:cNvCxnSpPr>
              <a:cxnSpLocks/>
            </p:cNvCxnSpPr>
            <p:nvPr/>
          </p:nvCxnSpPr>
          <p:spPr>
            <a:xfrm flipH="1" flipV="1">
              <a:off x="4590687" y="2747639"/>
              <a:ext cx="609963" cy="64089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3" name="TextBox 32"/>
            <p:cNvSpPr txBox="1"/>
            <p:nvPr/>
          </p:nvSpPr>
          <p:spPr>
            <a:xfrm>
              <a:off x="4484627" y="3290455"/>
              <a:ext cx="2019207" cy="369332"/>
            </a:xfrm>
            <a:prstGeom prst="rect">
              <a:avLst/>
            </a:prstGeom>
            <a:noFill/>
          </p:spPr>
          <p:txBody>
            <a:bodyPr wrap="none" rtlCol="0">
              <a:spAutoFit/>
            </a:bodyPr>
            <a:lstStyle/>
            <a:p>
              <a:r>
                <a:rPr lang="el-GR" dirty="0">
                  <a:solidFill>
                    <a:schemeClr val="bg1"/>
                  </a:solidFill>
                </a:rPr>
                <a:t>Θετική τροχιά  </a:t>
              </a:r>
              <a:r>
                <a:rPr lang="en-US" dirty="0">
                  <a:solidFill>
                    <a:schemeClr val="bg1"/>
                  </a:solidFill>
                </a:rPr>
                <a:t>   </a:t>
              </a:r>
              <a:r>
                <a:rPr lang="el-GR" dirty="0">
                  <a:solidFill>
                    <a:schemeClr val="bg1"/>
                  </a:solidFill>
                </a:rPr>
                <a:t> μ</a:t>
              </a:r>
              <a:r>
                <a:rPr lang="en-US" baseline="30000" dirty="0">
                  <a:solidFill>
                    <a:schemeClr val="bg1"/>
                  </a:solidFill>
                </a:rPr>
                <a:t>+</a:t>
              </a:r>
              <a:endParaRPr lang="el-GR" dirty="0">
                <a:solidFill>
                  <a:schemeClr val="bg1"/>
                </a:solidFill>
              </a:endParaRPr>
            </a:p>
          </p:txBody>
        </p:sp>
        <p:sp>
          <p:nvSpPr>
            <p:cNvPr id="34" name="Right Arrow 33"/>
            <p:cNvSpPr/>
            <p:nvPr/>
          </p:nvSpPr>
          <p:spPr>
            <a:xfrm>
              <a:off x="5957175" y="3403344"/>
              <a:ext cx="152400" cy="15240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 </a:t>
              </a:r>
            </a:p>
          </p:txBody>
        </p:sp>
      </p:grpSp>
      <p:grpSp>
        <p:nvGrpSpPr>
          <p:cNvPr id="36" name="Group 35"/>
          <p:cNvGrpSpPr/>
          <p:nvPr/>
        </p:nvGrpSpPr>
        <p:grpSpPr>
          <a:xfrm>
            <a:off x="2074595" y="3830598"/>
            <a:ext cx="2325231" cy="655678"/>
            <a:chOff x="4626538" y="3135868"/>
            <a:chExt cx="2325231" cy="655678"/>
          </a:xfrm>
        </p:grpSpPr>
        <p:cxnSp>
          <p:nvCxnSpPr>
            <p:cNvPr id="37" name="Straight Arrow Connector 36"/>
            <p:cNvCxnSpPr>
              <a:cxnSpLocks/>
            </p:cNvCxnSpPr>
            <p:nvPr/>
          </p:nvCxnSpPr>
          <p:spPr>
            <a:xfrm>
              <a:off x="6079405" y="3518609"/>
              <a:ext cx="872364" cy="27293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8" name="TextBox 37"/>
            <p:cNvSpPr txBox="1"/>
            <p:nvPr/>
          </p:nvSpPr>
          <p:spPr>
            <a:xfrm>
              <a:off x="4626538" y="3135868"/>
              <a:ext cx="2139432" cy="369332"/>
            </a:xfrm>
            <a:prstGeom prst="rect">
              <a:avLst/>
            </a:prstGeom>
            <a:noFill/>
          </p:spPr>
          <p:txBody>
            <a:bodyPr wrap="none" rtlCol="0">
              <a:spAutoFit/>
            </a:bodyPr>
            <a:lstStyle/>
            <a:p>
              <a:r>
                <a:rPr lang="el-GR" dirty="0">
                  <a:solidFill>
                    <a:schemeClr val="bg1"/>
                  </a:solidFill>
                </a:rPr>
                <a:t>Αρνητική τροχιά </a:t>
              </a:r>
              <a:r>
                <a:rPr lang="en-US" dirty="0">
                  <a:solidFill>
                    <a:schemeClr val="bg1"/>
                  </a:solidFill>
                </a:rPr>
                <a:t>    e</a:t>
              </a:r>
              <a:r>
                <a:rPr lang="el-GR" baseline="30000" dirty="0">
                  <a:solidFill>
                    <a:schemeClr val="bg1"/>
                  </a:solidFill>
                </a:rPr>
                <a:t>-</a:t>
              </a:r>
              <a:endParaRPr lang="el-GR" dirty="0">
                <a:solidFill>
                  <a:schemeClr val="bg1"/>
                </a:solidFill>
              </a:endParaRPr>
            </a:p>
          </p:txBody>
        </p:sp>
        <p:sp>
          <p:nvSpPr>
            <p:cNvPr id="39" name="Right Arrow 38"/>
            <p:cNvSpPr/>
            <p:nvPr/>
          </p:nvSpPr>
          <p:spPr>
            <a:xfrm>
              <a:off x="6289238" y="3244701"/>
              <a:ext cx="152400" cy="15240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 </a:t>
              </a:r>
            </a:p>
          </p:txBody>
        </p:sp>
      </p:grpSp>
      <p:sp>
        <p:nvSpPr>
          <p:cNvPr id="3" name="Title 3">
            <a:extLst>
              <a:ext uri="{FF2B5EF4-FFF2-40B4-BE49-F238E27FC236}">
                <a16:creationId xmlns:a16="http://schemas.microsoft.com/office/drawing/2014/main" id="{066F5789-418B-010C-01F7-BDB9F94C7B7A}"/>
              </a:ext>
            </a:extLst>
          </p:cNvPr>
          <p:cNvSpPr txBox="1">
            <a:spLocks/>
          </p:cNvSpPr>
          <p:nvPr/>
        </p:nvSpPr>
        <p:spPr bwMode="auto">
          <a:xfrm>
            <a:off x="-31899" y="40605"/>
            <a:ext cx="9144000" cy="64519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defRPr/>
            </a:pPr>
            <a:r>
              <a:rPr lang="en-US" sz="3400" dirty="0"/>
              <a:t>CMS detector/event visualization software: </a:t>
            </a:r>
            <a:r>
              <a:rPr lang="en-US" sz="3400" dirty="0" err="1"/>
              <a:t>iSpy</a:t>
            </a:r>
            <a:endParaRPr lang="en-US" sz="3400" dirty="0"/>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DEE3C2C6-E930-3D23-3AC9-160C4B4349D8}"/>
                  </a:ext>
                </a:extLst>
              </p:cNvPr>
              <p:cNvSpPr txBox="1"/>
              <p:nvPr/>
            </p:nvSpPr>
            <p:spPr>
              <a:xfrm>
                <a:off x="4253347" y="1140379"/>
                <a:ext cx="1381532"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n-US" sz="2400" b="0" i="1" smtClean="0">
                              <a:solidFill>
                                <a:srgbClr val="FF0000"/>
                              </a:solidFill>
                              <a:latin typeface="Cambria Math" panose="02040503050406030204" pitchFamily="18" charset="0"/>
                            </a:rPr>
                          </m:ctrlPr>
                        </m:sSupPr>
                        <m:e>
                          <m:r>
                            <a:rPr lang="en-US" sz="2400" b="0" i="1" smtClean="0">
                              <a:solidFill>
                                <a:srgbClr val="FF0000"/>
                              </a:solidFill>
                              <a:latin typeface="Cambria Math" panose="02040503050406030204" pitchFamily="18" charset="0"/>
                            </a:rPr>
                            <m:t>𝐻</m:t>
                          </m:r>
                        </m:e>
                        <m:sup>
                          <m:r>
                            <a:rPr lang="en-US" sz="2400" b="0" i="1" smtClean="0">
                              <a:solidFill>
                                <a:srgbClr val="FF0000"/>
                              </a:solidFill>
                              <a:latin typeface="Cambria Math" panose="02040503050406030204" pitchFamily="18" charset="0"/>
                            </a:rPr>
                            <m:t>0</m:t>
                          </m:r>
                        </m:sup>
                      </m:sSup>
                      <m:r>
                        <a:rPr lang="en-US" sz="2400" b="0" i="1" smtClean="0">
                          <a:solidFill>
                            <a:srgbClr val="FF0000"/>
                          </a:solidFill>
                          <a:latin typeface="Cambria Math" panose="02040503050406030204" pitchFamily="18" charset="0"/>
                        </a:rPr>
                        <m:t>→</m:t>
                      </m:r>
                      <m:r>
                        <a:rPr lang="en-US" sz="2400" b="0" i="1" smtClean="0">
                          <a:solidFill>
                            <a:srgbClr val="FF0000"/>
                          </a:solidFill>
                          <a:latin typeface="Cambria Math" panose="02040503050406030204" pitchFamily="18" charset="0"/>
                        </a:rPr>
                        <m:t>𝑍</m:t>
                      </m:r>
                      <m:sSup>
                        <m:sSupPr>
                          <m:ctrlPr>
                            <a:rPr lang="en-US" sz="2400" b="0" i="1" smtClean="0">
                              <a:solidFill>
                                <a:srgbClr val="FF0000"/>
                              </a:solidFill>
                              <a:latin typeface="Cambria Math" panose="02040503050406030204" pitchFamily="18" charset="0"/>
                            </a:rPr>
                          </m:ctrlPr>
                        </m:sSupPr>
                        <m:e>
                          <m:r>
                            <a:rPr lang="en-US" sz="2400" b="0" i="1" smtClean="0">
                              <a:solidFill>
                                <a:srgbClr val="FF0000"/>
                              </a:solidFill>
                              <a:latin typeface="Cambria Math" panose="02040503050406030204" pitchFamily="18" charset="0"/>
                            </a:rPr>
                            <m:t>𝑍</m:t>
                          </m:r>
                        </m:e>
                        <m:sup>
                          <m:r>
                            <a:rPr lang="en-US" sz="2400" b="0" i="1" smtClean="0">
                              <a:solidFill>
                                <a:srgbClr val="FF0000"/>
                              </a:solidFill>
                              <a:latin typeface="Cambria Math" panose="02040503050406030204" pitchFamily="18" charset="0"/>
                            </a:rPr>
                            <m:t>∗</m:t>
                          </m:r>
                        </m:sup>
                      </m:sSup>
                    </m:oMath>
                  </m:oMathPara>
                </a14:m>
                <a:endParaRPr lang="en-US" sz="2400" dirty="0">
                  <a:solidFill>
                    <a:srgbClr val="FF0000"/>
                  </a:solidFill>
                </a:endParaRPr>
              </a:p>
            </p:txBody>
          </p:sp>
        </mc:Choice>
        <mc:Fallback xmlns="">
          <p:sp>
            <p:nvSpPr>
              <p:cNvPr id="4" name="TextBox 3">
                <a:extLst>
                  <a:ext uri="{FF2B5EF4-FFF2-40B4-BE49-F238E27FC236}">
                    <a16:creationId xmlns:a16="http://schemas.microsoft.com/office/drawing/2014/main" id="{DEE3C2C6-E930-3D23-3AC9-160C4B4349D8}"/>
                  </a:ext>
                </a:extLst>
              </p:cNvPr>
              <p:cNvSpPr txBox="1">
                <a:spLocks noRot="1" noChangeAspect="1" noMove="1" noResize="1" noEditPoints="1" noAdjustHandles="1" noChangeArrowheads="1" noChangeShapeType="1" noTextEdit="1"/>
              </p:cNvSpPr>
              <p:nvPr/>
            </p:nvSpPr>
            <p:spPr>
              <a:xfrm>
                <a:off x="4253347" y="1140379"/>
                <a:ext cx="1381532" cy="369332"/>
              </a:xfrm>
              <a:prstGeom prst="rect">
                <a:avLst/>
              </a:prstGeom>
              <a:blipFill>
                <a:blip r:embed="rId3"/>
                <a:stretch>
                  <a:fillRect l="-5505" b="-3226"/>
                </a:stretch>
              </a:blipFill>
            </p:spPr>
            <p:txBody>
              <a:bodyPr/>
              <a:lstStyle/>
              <a:p>
                <a:r>
                  <a:rPr lang="en-US">
                    <a:noFill/>
                  </a:rPr>
                  <a:t> </a:t>
                </a:r>
              </a:p>
            </p:txBody>
          </p:sp>
        </mc:Fallback>
      </mc:AlternateContent>
      <p:pic>
        <p:nvPicPr>
          <p:cNvPr id="28" name="Picture 27">
            <a:extLst>
              <a:ext uri="{FF2B5EF4-FFF2-40B4-BE49-F238E27FC236}">
                <a16:creationId xmlns:a16="http://schemas.microsoft.com/office/drawing/2014/main" id="{53997E5D-E5A6-D8D6-37F6-100106DC3AC7}"/>
              </a:ext>
            </a:extLst>
          </p:cNvPr>
          <p:cNvPicPr>
            <a:picLocks noChangeAspect="1"/>
          </p:cNvPicPr>
          <p:nvPr/>
        </p:nvPicPr>
        <p:blipFill>
          <a:blip r:embed="rId4"/>
          <a:stretch>
            <a:fillRect/>
          </a:stretch>
        </p:blipFill>
        <p:spPr>
          <a:xfrm>
            <a:off x="783462" y="2585187"/>
            <a:ext cx="2241585" cy="1283062"/>
          </a:xfrm>
          <a:prstGeom prst="rect">
            <a:avLst/>
          </a:prstGeom>
        </p:spPr>
      </p:pic>
      <p:grpSp>
        <p:nvGrpSpPr>
          <p:cNvPr id="41" name="Group 40">
            <a:extLst>
              <a:ext uri="{FF2B5EF4-FFF2-40B4-BE49-F238E27FC236}">
                <a16:creationId xmlns:a16="http://schemas.microsoft.com/office/drawing/2014/main" id="{0AD5D0D9-2408-9024-C0F9-3BFE72810A4E}"/>
              </a:ext>
            </a:extLst>
          </p:cNvPr>
          <p:cNvGrpSpPr/>
          <p:nvPr/>
        </p:nvGrpSpPr>
        <p:grpSpPr>
          <a:xfrm>
            <a:off x="707664" y="3427836"/>
            <a:ext cx="1709635" cy="1816250"/>
            <a:chOff x="707664" y="3427836"/>
            <a:chExt cx="1709635" cy="1816250"/>
          </a:xfrm>
        </p:grpSpPr>
        <p:sp>
          <p:nvSpPr>
            <p:cNvPr id="29" name="TextBox 28">
              <a:extLst>
                <a:ext uri="{FF2B5EF4-FFF2-40B4-BE49-F238E27FC236}">
                  <a16:creationId xmlns:a16="http://schemas.microsoft.com/office/drawing/2014/main" id="{548D8C57-45D0-D160-4707-9642608BB0C4}"/>
                </a:ext>
              </a:extLst>
            </p:cNvPr>
            <p:cNvSpPr txBox="1"/>
            <p:nvPr/>
          </p:nvSpPr>
          <p:spPr>
            <a:xfrm>
              <a:off x="707664" y="4043757"/>
              <a:ext cx="1709635" cy="1200329"/>
            </a:xfrm>
            <a:prstGeom prst="rect">
              <a:avLst/>
            </a:prstGeom>
            <a:noFill/>
          </p:spPr>
          <p:txBody>
            <a:bodyPr wrap="none" rtlCol="0">
              <a:spAutoFit/>
            </a:bodyPr>
            <a:lstStyle/>
            <a:p>
              <a:r>
                <a:rPr lang="el-GR" dirty="0">
                  <a:solidFill>
                    <a:schemeClr val="bg1"/>
                  </a:solidFill>
                </a:rPr>
                <a:t>Επιλέγοντας</a:t>
              </a:r>
              <a:br>
                <a:rPr lang="el-GR" dirty="0">
                  <a:solidFill>
                    <a:schemeClr val="bg1"/>
                  </a:solidFill>
                </a:rPr>
              </a:br>
              <a:r>
                <a:rPr lang="el-GR" dirty="0">
                  <a:solidFill>
                    <a:schemeClr val="bg1"/>
                  </a:solidFill>
                </a:rPr>
                <a:t>όλες τις τροχιές </a:t>
              </a:r>
              <a:br>
                <a:rPr lang="el-GR" dirty="0">
                  <a:solidFill>
                    <a:schemeClr val="bg1"/>
                  </a:solidFill>
                </a:rPr>
              </a:br>
              <a:r>
                <a:rPr lang="el-GR" dirty="0">
                  <a:solidFill>
                    <a:schemeClr val="bg1"/>
                  </a:solidFill>
                </a:rPr>
                <a:t>και πιέζοντας</a:t>
              </a:r>
              <a:br>
                <a:rPr lang="en-US" dirty="0">
                  <a:solidFill>
                    <a:schemeClr val="bg1"/>
                  </a:solidFill>
                </a:rPr>
              </a:br>
              <a:r>
                <a:rPr lang="en-US" dirty="0">
                  <a:solidFill>
                    <a:schemeClr val="bg1"/>
                  </a:solidFill>
                </a:rPr>
                <a:t>(</a:t>
              </a:r>
              <a:r>
                <a:rPr lang="en-US" dirty="0" err="1">
                  <a:solidFill>
                    <a:schemeClr val="bg1"/>
                  </a:solidFill>
                </a:rPr>
                <a:t>cntrl</a:t>
              </a:r>
              <a:r>
                <a:rPr lang="en-US" dirty="0">
                  <a:solidFill>
                    <a:schemeClr val="bg1"/>
                  </a:solidFill>
                </a:rPr>
                <a:t>-M)</a:t>
              </a:r>
            </a:p>
          </p:txBody>
        </p:sp>
        <p:cxnSp>
          <p:nvCxnSpPr>
            <p:cNvPr id="35" name="Straight Arrow Connector 34">
              <a:extLst>
                <a:ext uri="{FF2B5EF4-FFF2-40B4-BE49-F238E27FC236}">
                  <a16:creationId xmlns:a16="http://schemas.microsoft.com/office/drawing/2014/main" id="{FE0DEC7F-0AFE-3862-3602-9E6F5C1E9F19}"/>
                </a:ext>
              </a:extLst>
            </p:cNvPr>
            <p:cNvCxnSpPr>
              <a:cxnSpLocks/>
            </p:cNvCxnSpPr>
            <p:nvPr/>
          </p:nvCxnSpPr>
          <p:spPr>
            <a:xfrm flipV="1">
              <a:off x="1060323" y="3427836"/>
              <a:ext cx="137434" cy="60486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24216564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1"/>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4"/>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nodeType="clickEffect">
                                  <p:stCondLst>
                                    <p:cond delay="0"/>
                                  </p:stCondLst>
                                  <p:childTnLst>
                                    <p:set>
                                      <p:cBhvr>
                                        <p:cTn id="46" dur="1" fill="hold">
                                          <p:stCondLst>
                                            <p:cond delay="0"/>
                                          </p:stCondLst>
                                        </p:cTn>
                                        <p:tgtEl>
                                          <p:spTgt spid="41"/>
                                        </p:tgtEl>
                                        <p:attrNameLst>
                                          <p:attrName>style.visibility</p:attrName>
                                        </p:attrNameLst>
                                      </p:cBhvr>
                                      <p:to>
                                        <p:strVal val="visible"/>
                                      </p:to>
                                    </p:set>
                                    <p:animEffect transition="in" filter="blinds(horizontal)">
                                      <p:cBhvr>
                                        <p:cTn id="47" dur="500"/>
                                        <p:tgtEl>
                                          <p:spTgt spid="41"/>
                                        </p:tgtEl>
                                      </p:cBhvr>
                                    </p:animEffect>
                                  </p:childTnLst>
                                </p:cTn>
                              </p:par>
                            </p:childTnLst>
                          </p:cTn>
                        </p:par>
                      </p:childTnLst>
                    </p:cTn>
                  </p:par>
                  <p:par>
                    <p:cTn id="48" fill="hold">
                      <p:stCondLst>
                        <p:cond delay="indefinite"/>
                      </p:stCondLst>
                      <p:childTnLst>
                        <p:par>
                          <p:cTn id="49" fill="hold">
                            <p:stCondLst>
                              <p:cond delay="0"/>
                            </p:stCondLst>
                            <p:childTnLst>
                              <p:par>
                                <p:cTn id="50" presetID="3" presetClass="entr" presetSubtype="10" fill="hold" nodeType="clickEffect">
                                  <p:stCondLst>
                                    <p:cond delay="0"/>
                                  </p:stCondLst>
                                  <p:childTnLst>
                                    <p:set>
                                      <p:cBhvr>
                                        <p:cTn id="51" dur="1" fill="hold">
                                          <p:stCondLst>
                                            <p:cond delay="0"/>
                                          </p:stCondLst>
                                        </p:cTn>
                                        <p:tgtEl>
                                          <p:spTgt spid="28"/>
                                        </p:tgtEl>
                                        <p:attrNameLst>
                                          <p:attrName>style.visibility</p:attrName>
                                        </p:attrNameLst>
                                      </p:cBhvr>
                                      <p:to>
                                        <p:strVal val="visible"/>
                                      </p:to>
                                    </p:set>
                                    <p:animEffect transition="in" filter="blinds(horizontal)">
                                      <p:cBhvr>
                                        <p:cTn id="52"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animBg="1"/>
      <p:bldP spid="10" grpId="0"/>
      <p:bldP spid="11" grpId="0"/>
      <p:bldP spid="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06C22164-B6F5-0A68-62D3-89735C63E244}"/>
              </a:ext>
            </a:extLst>
          </p:cNvPr>
          <p:cNvPicPr>
            <a:picLocks noChangeAspect="1"/>
          </p:cNvPicPr>
          <p:nvPr/>
        </p:nvPicPr>
        <p:blipFill>
          <a:blip r:embed="rId2"/>
          <a:stretch>
            <a:fillRect/>
          </a:stretch>
        </p:blipFill>
        <p:spPr>
          <a:xfrm>
            <a:off x="193673" y="1400911"/>
            <a:ext cx="8567555" cy="4494586"/>
          </a:xfrm>
          <a:prstGeom prst="rect">
            <a:avLst/>
          </a:prstGeom>
        </p:spPr>
      </p:pic>
      <p:sp>
        <p:nvSpPr>
          <p:cNvPr id="5" name="Title 1"/>
          <p:cNvSpPr>
            <a:spLocks noGrp="1"/>
          </p:cNvSpPr>
          <p:nvPr>
            <p:ph type="title"/>
          </p:nvPr>
        </p:nvSpPr>
        <p:spPr>
          <a:xfrm>
            <a:off x="457200" y="274638"/>
            <a:ext cx="8229600" cy="792162"/>
          </a:xfrm>
        </p:spPr>
        <p:txBody>
          <a:bodyPr/>
          <a:lstStyle/>
          <a:p>
            <a:pPr>
              <a:defRPr/>
            </a:pPr>
            <a:r>
              <a:rPr lang="en-US" dirty="0"/>
              <a:t>CIMA -</a:t>
            </a:r>
            <a:r>
              <a:rPr lang="el-GR" dirty="0"/>
              <a:t> </a:t>
            </a:r>
            <a:r>
              <a:rPr lang="en-US" dirty="0"/>
              <a:t>The excel spread sheet</a:t>
            </a:r>
          </a:p>
        </p:txBody>
      </p:sp>
      <p:pic>
        <p:nvPicPr>
          <p:cNvPr id="2" name="Picture 1">
            <a:extLst>
              <a:ext uri="{FF2B5EF4-FFF2-40B4-BE49-F238E27FC236}">
                <a16:creationId xmlns:a16="http://schemas.microsoft.com/office/drawing/2014/main" id="{A073D29E-80CC-A176-C18C-069D74095228}"/>
              </a:ext>
            </a:extLst>
          </p:cNvPr>
          <p:cNvPicPr>
            <a:picLocks noChangeAspect="1"/>
          </p:cNvPicPr>
          <p:nvPr/>
        </p:nvPicPr>
        <p:blipFill>
          <a:blip r:embed="rId2"/>
          <a:stretch>
            <a:fillRect/>
          </a:stretch>
        </p:blipFill>
        <p:spPr>
          <a:xfrm>
            <a:off x="204305" y="1390278"/>
            <a:ext cx="8567555" cy="4494586"/>
          </a:xfrm>
          <a:prstGeom prst="rect">
            <a:avLst/>
          </a:prstGeom>
        </p:spPr>
      </p:pic>
      <p:sp>
        <p:nvSpPr>
          <p:cNvPr id="3" name="Oval 2">
            <a:extLst>
              <a:ext uri="{FF2B5EF4-FFF2-40B4-BE49-F238E27FC236}">
                <a16:creationId xmlns:a16="http://schemas.microsoft.com/office/drawing/2014/main" id="{EDB62D9D-E56D-1EED-52C4-4C68817EF310}"/>
              </a:ext>
            </a:extLst>
          </p:cNvPr>
          <p:cNvSpPr/>
          <p:nvPr/>
        </p:nvSpPr>
        <p:spPr>
          <a:xfrm>
            <a:off x="2626242" y="3806456"/>
            <a:ext cx="754911" cy="329609"/>
          </a:xfrm>
          <a:prstGeom prst="ellipse">
            <a:avLst/>
          </a:prstGeom>
          <a:noFill/>
          <a:ln w="28575">
            <a:solidFill>
              <a:srgbClr val="00B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83D18282-5831-593C-F2FD-4B833F3BF5A4}"/>
              </a:ext>
            </a:extLst>
          </p:cNvPr>
          <p:cNvSpPr/>
          <p:nvPr/>
        </p:nvSpPr>
        <p:spPr>
          <a:xfrm>
            <a:off x="4572000" y="3551274"/>
            <a:ext cx="1095153" cy="404038"/>
          </a:xfrm>
          <a:prstGeom prst="ellipse">
            <a:avLst/>
          </a:prstGeom>
          <a:noFill/>
          <a:ln w="28575">
            <a:solidFill>
              <a:srgbClr val="00B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0EE38FC9-9680-7A7D-04B1-0EFB617E98C6}"/>
              </a:ext>
            </a:extLst>
          </p:cNvPr>
          <p:cNvSpPr/>
          <p:nvPr/>
        </p:nvSpPr>
        <p:spPr>
          <a:xfrm>
            <a:off x="6414977" y="3147236"/>
            <a:ext cx="1095153" cy="404038"/>
          </a:xfrm>
          <a:prstGeom prst="ellipse">
            <a:avLst/>
          </a:prstGeom>
          <a:noFill/>
          <a:ln w="28575">
            <a:solidFill>
              <a:srgbClr val="00B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219112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linds(horizontal)">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blinds(horizontal)">
                                      <p:cBhvr>
                                        <p:cTn id="1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P spid="9"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0992312-3EE2-7933-4683-0EB11C3F7B1D}"/>
              </a:ext>
            </a:extLst>
          </p:cNvPr>
          <p:cNvPicPr>
            <a:picLocks noChangeAspect="1"/>
          </p:cNvPicPr>
          <p:nvPr/>
        </p:nvPicPr>
        <p:blipFill>
          <a:blip r:embed="rId2"/>
          <a:stretch>
            <a:fillRect/>
          </a:stretch>
        </p:blipFill>
        <p:spPr>
          <a:xfrm>
            <a:off x="457200" y="1704865"/>
            <a:ext cx="7772400" cy="4878497"/>
          </a:xfrm>
          <a:prstGeom prst="rect">
            <a:avLst/>
          </a:prstGeom>
        </p:spPr>
      </p:pic>
      <p:sp>
        <p:nvSpPr>
          <p:cNvPr id="6" name="TextBox 5">
            <a:extLst>
              <a:ext uri="{FF2B5EF4-FFF2-40B4-BE49-F238E27FC236}">
                <a16:creationId xmlns:a16="http://schemas.microsoft.com/office/drawing/2014/main" id="{514714BF-F45B-8919-93A5-CEE4615948AA}"/>
              </a:ext>
            </a:extLst>
          </p:cNvPr>
          <p:cNvSpPr txBox="1"/>
          <p:nvPr/>
        </p:nvSpPr>
        <p:spPr>
          <a:xfrm>
            <a:off x="3155023" y="648880"/>
            <a:ext cx="2519921" cy="492443"/>
          </a:xfrm>
          <a:prstGeom prst="rect">
            <a:avLst/>
          </a:prstGeom>
          <a:noFill/>
        </p:spPr>
        <p:txBody>
          <a:bodyPr wrap="none" rtlCol="0">
            <a:spAutoFit/>
          </a:bodyPr>
          <a:lstStyle/>
          <a:p>
            <a:pPr algn="ctr"/>
            <a:r>
              <a:rPr lang="en-US" sz="2600" dirty="0">
                <a:solidFill>
                  <a:srgbClr val="008000"/>
                </a:solidFill>
              </a:rPr>
              <a:t>Two pairs of </a:t>
            </a:r>
            <a:r>
              <a:rPr lang="el-GR" sz="2600" dirty="0">
                <a:solidFill>
                  <a:srgbClr val="008000"/>
                </a:solidFill>
              </a:rPr>
              <a:t>μ</a:t>
            </a:r>
            <a:r>
              <a:rPr lang="en-US" sz="2600" baseline="30000" dirty="0">
                <a:solidFill>
                  <a:srgbClr val="008000"/>
                </a:solidFill>
              </a:rPr>
              <a:t>+</a:t>
            </a:r>
            <a:r>
              <a:rPr lang="el-GR" sz="2600" dirty="0">
                <a:solidFill>
                  <a:srgbClr val="008000"/>
                </a:solidFill>
              </a:rPr>
              <a:t>μ</a:t>
            </a:r>
            <a:r>
              <a:rPr lang="en-US" sz="2600" baseline="30000" dirty="0">
                <a:solidFill>
                  <a:srgbClr val="008000"/>
                </a:solidFill>
              </a:rPr>
              <a:t>-</a:t>
            </a:r>
            <a:r>
              <a:rPr lang="en-US" sz="2600" dirty="0">
                <a:solidFill>
                  <a:srgbClr val="008000"/>
                </a:solidFill>
              </a:rPr>
              <a:t> </a:t>
            </a:r>
          </a:p>
        </p:txBody>
      </p:sp>
      <p:sp>
        <p:nvSpPr>
          <p:cNvPr id="7" name="Right Arrow 6">
            <a:extLst>
              <a:ext uri="{FF2B5EF4-FFF2-40B4-BE49-F238E27FC236}">
                <a16:creationId xmlns:a16="http://schemas.microsoft.com/office/drawing/2014/main" id="{0F8AA2BA-2D66-5B3C-1DE6-292AD6E9A1D1}"/>
              </a:ext>
            </a:extLst>
          </p:cNvPr>
          <p:cNvSpPr/>
          <p:nvPr/>
        </p:nvSpPr>
        <p:spPr>
          <a:xfrm>
            <a:off x="5605619" y="734362"/>
            <a:ext cx="381000" cy="381000"/>
          </a:xfrm>
          <a:prstGeom prst="rightArrow">
            <a:avLst/>
          </a:prstGeom>
          <a:solidFill>
            <a:srgbClr val="800000"/>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800000"/>
              </a:solidFill>
            </a:endParaRPr>
          </a:p>
        </p:txBody>
      </p:sp>
      <p:sp>
        <p:nvSpPr>
          <p:cNvPr id="8" name="TextBox 7">
            <a:extLst>
              <a:ext uri="{FF2B5EF4-FFF2-40B4-BE49-F238E27FC236}">
                <a16:creationId xmlns:a16="http://schemas.microsoft.com/office/drawing/2014/main" id="{48E8CF3B-9016-A461-B29D-8DA2D3735E56}"/>
              </a:ext>
            </a:extLst>
          </p:cNvPr>
          <p:cNvSpPr txBox="1"/>
          <p:nvPr/>
        </p:nvSpPr>
        <p:spPr>
          <a:xfrm>
            <a:off x="5920220" y="696925"/>
            <a:ext cx="2632003" cy="492443"/>
          </a:xfrm>
          <a:prstGeom prst="rect">
            <a:avLst/>
          </a:prstGeom>
          <a:noFill/>
        </p:spPr>
        <p:txBody>
          <a:bodyPr wrap="none" rtlCol="0">
            <a:spAutoFit/>
          </a:bodyPr>
          <a:lstStyle/>
          <a:p>
            <a:pPr algn="ctr"/>
            <a:r>
              <a:rPr lang="en-US" sz="2600" dirty="0">
                <a:solidFill>
                  <a:srgbClr val="008000"/>
                </a:solidFill>
              </a:rPr>
              <a:t>2 neutral particles</a:t>
            </a:r>
          </a:p>
        </p:txBody>
      </p:sp>
      <p:sp>
        <p:nvSpPr>
          <p:cNvPr id="10" name="Title 3">
            <a:extLst>
              <a:ext uri="{FF2B5EF4-FFF2-40B4-BE49-F238E27FC236}">
                <a16:creationId xmlns:a16="http://schemas.microsoft.com/office/drawing/2014/main" id="{024C2334-BA8C-9B69-72D7-70D19B988475}"/>
              </a:ext>
            </a:extLst>
          </p:cNvPr>
          <p:cNvSpPr txBox="1">
            <a:spLocks/>
          </p:cNvSpPr>
          <p:nvPr/>
        </p:nvSpPr>
        <p:spPr bwMode="auto">
          <a:xfrm>
            <a:off x="-31899" y="40605"/>
            <a:ext cx="9144000" cy="64519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defRPr/>
            </a:pPr>
            <a:r>
              <a:rPr lang="en-US" sz="3400" dirty="0"/>
              <a:t>CMS detector/event visualization software: </a:t>
            </a:r>
            <a:r>
              <a:rPr lang="en-US" sz="3400" dirty="0" err="1"/>
              <a:t>iSpy</a:t>
            </a:r>
            <a:endParaRPr lang="en-US" sz="3400" dirty="0"/>
          </a:p>
        </p:txBody>
      </p: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4217E75A-FF1B-9AFE-793E-8096AA8D0E7A}"/>
                  </a:ext>
                </a:extLst>
              </p:cNvPr>
              <p:cNvSpPr txBox="1"/>
              <p:nvPr/>
            </p:nvSpPr>
            <p:spPr>
              <a:xfrm>
                <a:off x="4240676" y="1161335"/>
                <a:ext cx="1381532"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n-US" sz="2400" b="0" i="1" smtClean="0">
                              <a:solidFill>
                                <a:srgbClr val="FF0000"/>
                              </a:solidFill>
                              <a:latin typeface="Cambria Math" panose="02040503050406030204" pitchFamily="18" charset="0"/>
                            </a:rPr>
                          </m:ctrlPr>
                        </m:sSupPr>
                        <m:e>
                          <m:r>
                            <a:rPr lang="en-US" sz="2400" b="0" i="1" smtClean="0">
                              <a:solidFill>
                                <a:srgbClr val="FF0000"/>
                              </a:solidFill>
                              <a:latin typeface="Cambria Math" panose="02040503050406030204" pitchFamily="18" charset="0"/>
                            </a:rPr>
                            <m:t>𝐻</m:t>
                          </m:r>
                        </m:e>
                        <m:sup>
                          <m:r>
                            <a:rPr lang="en-US" sz="2400" b="0" i="1" smtClean="0">
                              <a:solidFill>
                                <a:srgbClr val="FF0000"/>
                              </a:solidFill>
                              <a:latin typeface="Cambria Math" panose="02040503050406030204" pitchFamily="18" charset="0"/>
                            </a:rPr>
                            <m:t>0</m:t>
                          </m:r>
                        </m:sup>
                      </m:sSup>
                      <m:r>
                        <a:rPr lang="en-US" sz="2400" b="0" i="1" smtClean="0">
                          <a:solidFill>
                            <a:srgbClr val="FF0000"/>
                          </a:solidFill>
                          <a:latin typeface="Cambria Math" panose="02040503050406030204" pitchFamily="18" charset="0"/>
                        </a:rPr>
                        <m:t>→</m:t>
                      </m:r>
                      <m:r>
                        <a:rPr lang="en-US" sz="2400" b="0" i="1" smtClean="0">
                          <a:solidFill>
                            <a:srgbClr val="FF0000"/>
                          </a:solidFill>
                          <a:latin typeface="Cambria Math" panose="02040503050406030204" pitchFamily="18" charset="0"/>
                        </a:rPr>
                        <m:t>𝑍</m:t>
                      </m:r>
                      <m:sSup>
                        <m:sSupPr>
                          <m:ctrlPr>
                            <a:rPr lang="en-US" sz="2400" b="0" i="1" smtClean="0">
                              <a:solidFill>
                                <a:srgbClr val="FF0000"/>
                              </a:solidFill>
                              <a:latin typeface="Cambria Math" panose="02040503050406030204" pitchFamily="18" charset="0"/>
                            </a:rPr>
                          </m:ctrlPr>
                        </m:sSupPr>
                        <m:e>
                          <m:r>
                            <a:rPr lang="en-US" sz="2400" b="0" i="1" smtClean="0">
                              <a:solidFill>
                                <a:srgbClr val="FF0000"/>
                              </a:solidFill>
                              <a:latin typeface="Cambria Math" panose="02040503050406030204" pitchFamily="18" charset="0"/>
                            </a:rPr>
                            <m:t>𝑍</m:t>
                          </m:r>
                        </m:e>
                        <m:sup>
                          <m:r>
                            <a:rPr lang="en-US" sz="2400" b="0" i="1" smtClean="0">
                              <a:solidFill>
                                <a:srgbClr val="FF0000"/>
                              </a:solidFill>
                              <a:latin typeface="Cambria Math" panose="02040503050406030204" pitchFamily="18" charset="0"/>
                            </a:rPr>
                            <m:t>∗</m:t>
                          </m:r>
                        </m:sup>
                      </m:sSup>
                    </m:oMath>
                  </m:oMathPara>
                </a14:m>
                <a:endParaRPr lang="en-US" sz="2400" dirty="0">
                  <a:solidFill>
                    <a:srgbClr val="FF0000"/>
                  </a:solidFill>
                </a:endParaRPr>
              </a:p>
            </p:txBody>
          </p:sp>
        </mc:Choice>
        <mc:Fallback xmlns="">
          <p:sp>
            <p:nvSpPr>
              <p:cNvPr id="11" name="TextBox 10">
                <a:extLst>
                  <a:ext uri="{FF2B5EF4-FFF2-40B4-BE49-F238E27FC236}">
                    <a16:creationId xmlns:a16="http://schemas.microsoft.com/office/drawing/2014/main" id="{4217E75A-FF1B-9AFE-793E-8096AA8D0E7A}"/>
                  </a:ext>
                </a:extLst>
              </p:cNvPr>
              <p:cNvSpPr txBox="1">
                <a:spLocks noRot="1" noChangeAspect="1" noMove="1" noResize="1" noEditPoints="1" noAdjustHandles="1" noChangeArrowheads="1" noChangeShapeType="1" noTextEdit="1"/>
              </p:cNvSpPr>
              <p:nvPr/>
            </p:nvSpPr>
            <p:spPr>
              <a:xfrm>
                <a:off x="4240676" y="1161335"/>
                <a:ext cx="1381532" cy="369332"/>
              </a:xfrm>
              <a:prstGeom prst="rect">
                <a:avLst/>
              </a:prstGeom>
              <a:blipFill>
                <a:blip r:embed="rId3"/>
                <a:stretch>
                  <a:fillRect l="-5505" b="-6667"/>
                </a:stretch>
              </a:blipFill>
            </p:spPr>
            <p:txBody>
              <a:bodyPr/>
              <a:lstStyle/>
              <a:p>
                <a:r>
                  <a:rPr lang="en-US">
                    <a:noFill/>
                  </a:rPr>
                  <a:t> </a:t>
                </a:r>
              </a:p>
            </p:txBody>
          </p:sp>
        </mc:Fallback>
      </mc:AlternateContent>
      <p:pic>
        <p:nvPicPr>
          <p:cNvPr id="13" name="Picture 12">
            <a:extLst>
              <a:ext uri="{FF2B5EF4-FFF2-40B4-BE49-F238E27FC236}">
                <a16:creationId xmlns:a16="http://schemas.microsoft.com/office/drawing/2014/main" id="{E0E40AAA-812B-8A0F-698E-95E6EB5C68F2}"/>
              </a:ext>
            </a:extLst>
          </p:cNvPr>
          <p:cNvPicPr>
            <a:picLocks noChangeAspect="1"/>
          </p:cNvPicPr>
          <p:nvPr/>
        </p:nvPicPr>
        <p:blipFill>
          <a:blip r:embed="rId4"/>
          <a:stretch>
            <a:fillRect/>
          </a:stretch>
        </p:blipFill>
        <p:spPr>
          <a:xfrm>
            <a:off x="1263086" y="2619265"/>
            <a:ext cx="2165914" cy="1206516"/>
          </a:xfrm>
          <a:prstGeom prst="rect">
            <a:avLst/>
          </a:prstGeom>
        </p:spPr>
      </p:pic>
      <p:sp>
        <p:nvSpPr>
          <p:cNvPr id="2" name="TextBox 1">
            <a:extLst>
              <a:ext uri="{FF2B5EF4-FFF2-40B4-BE49-F238E27FC236}">
                <a16:creationId xmlns:a16="http://schemas.microsoft.com/office/drawing/2014/main" id="{88888F3D-7A02-FF48-7248-12DE5839293B}"/>
              </a:ext>
            </a:extLst>
          </p:cNvPr>
          <p:cNvSpPr txBox="1"/>
          <p:nvPr/>
        </p:nvSpPr>
        <p:spPr>
          <a:xfrm>
            <a:off x="219254" y="637755"/>
            <a:ext cx="3143938" cy="492443"/>
          </a:xfrm>
          <a:prstGeom prst="rect">
            <a:avLst/>
          </a:prstGeom>
          <a:noFill/>
        </p:spPr>
        <p:txBody>
          <a:bodyPr wrap="none" rtlCol="0">
            <a:spAutoFit/>
          </a:bodyPr>
          <a:lstStyle/>
          <a:p>
            <a:pPr algn="ctr"/>
            <a:r>
              <a:rPr lang="el-GR" sz="2600" dirty="0">
                <a:solidFill>
                  <a:srgbClr val="0000FF"/>
                </a:solidFill>
              </a:rPr>
              <a:t>Ενδιαφέρον γεγονός</a:t>
            </a:r>
            <a:r>
              <a:rPr lang="en-US" sz="2600" dirty="0">
                <a:solidFill>
                  <a:srgbClr val="0000FF"/>
                </a:solidFill>
              </a:rPr>
              <a:t>: </a:t>
            </a:r>
          </a:p>
        </p:txBody>
      </p:sp>
      <p:sp>
        <p:nvSpPr>
          <p:cNvPr id="3" name="TextBox 2">
            <a:extLst>
              <a:ext uri="{FF2B5EF4-FFF2-40B4-BE49-F238E27FC236}">
                <a16:creationId xmlns:a16="http://schemas.microsoft.com/office/drawing/2014/main" id="{9BCFF093-243D-6874-07E5-7F9AB9023E5D}"/>
              </a:ext>
            </a:extLst>
          </p:cNvPr>
          <p:cNvSpPr txBox="1"/>
          <p:nvPr/>
        </p:nvSpPr>
        <p:spPr>
          <a:xfrm>
            <a:off x="172655" y="1080288"/>
            <a:ext cx="4135940" cy="492443"/>
          </a:xfrm>
          <a:prstGeom prst="rect">
            <a:avLst/>
          </a:prstGeom>
          <a:noFill/>
        </p:spPr>
        <p:txBody>
          <a:bodyPr wrap="none" rtlCol="0">
            <a:spAutoFit/>
          </a:bodyPr>
          <a:lstStyle/>
          <a:p>
            <a:pPr algn="ctr"/>
            <a:r>
              <a:rPr lang="el-GR" sz="2600" dirty="0">
                <a:solidFill>
                  <a:srgbClr val="0000FF"/>
                </a:solidFill>
              </a:rPr>
              <a:t>Γεγονός με υποψήφιο </a:t>
            </a:r>
            <a:r>
              <a:rPr lang="en-US" sz="2600" dirty="0">
                <a:solidFill>
                  <a:srgbClr val="0000FF"/>
                </a:solidFill>
              </a:rPr>
              <a:t>Higgs:</a:t>
            </a:r>
          </a:p>
        </p:txBody>
      </p:sp>
    </p:spTree>
    <p:extLst>
      <p:ext uri="{BB962C8B-B14F-4D97-AF65-F5344CB8AC3E}">
        <p14:creationId xmlns:p14="http://schemas.microsoft.com/office/powerpoint/2010/main" val="21722421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p:bldP spid="11" grpId="0"/>
      <p:bldP spid="2" grpId="0"/>
      <p:bldP spid="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D1DE015-7F2B-21CB-CD06-FCF679AC901B}"/>
              </a:ext>
            </a:extLst>
          </p:cNvPr>
          <p:cNvPicPr>
            <a:picLocks noChangeAspect="1"/>
          </p:cNvPicPr>
          <p:nvPr/>
        </p:nvPicPr>
        <p:blipFill>
          <a:blip r:embed="rId2"/>
          <a:stretch>
            <a:fillRect/>
          </a:stretch>
        </p:blipFill>
        <p:spPr>
          <a:xfrm>
            <a:off x="23799" y="1174330"/>
            <a:ext cx="9120201" cy="4509339"/>
          </a:xfrm>
          <a:prstGeom prst="rect">
            <a:avLst/>
          </a:prstGeom>
        </p:spPr>
      </p:pic>
      <p:sp>
        <p:nvSpPr>
          <p:cNvPr id="5" name="Title 1"/>
          <p:cNvSpPr>
            <a:spLocks noGrp="1"/>
          </p:cNvSpPr>
          <p:nvPr>
            <p:ph type="title"/>
          </p:nvPr>
        </p:nvSpPr>
        <p:spPr>
          <a:xfrm>
            <a:off x="457200" y="274638"/>
            <a:ext cx="8229600" cy="792162"/>
          </a:xfrm>
        </p:spPr>
        <p:txBody>
          <a:bodyPr/>
          <a:lstStyle/>
          <a:p>
            <a:pPr>
              <a:defRPr/>
            </a:pPr>
            <a:r>
              <a:rPr lang="en-US" dirty="0"/>
              <a:t>CIMA -</a:t>
            </a:r>
            <a:r>
              <a:rPr lang="el-GR" dirty="0"/>
              <a:t> </a:t>
            </a:r>
            <a:r>
              <a:rPr lang="en-US" dirty="0"/>
              <a:t>The excel spread sheet</a:t>
            </a:r>
          </a:p>
        </p:txBody>
      </p:sp>
      <p:sp>
        <p:nvSpPr>
          <p:cNvPr id="3" name="Oval 2">
            <a:extLst>
              <a:ext uri="{FF2B5EF4-FFF2-40B4-BE49-F238E27FC236}">
                <a16:creationId xmlns:a16="http://schemas.microsoft.com/office/drawing/2014/main" id="{EDB62D9D-E56D-1EED-52C4-4C68817EF310}"/>
              </a:ext>
            </a:extLst>
          </p:cNvPr>
          <p:cNvSpPr/>
          <p:nvPr/>
        </p:nvSpPr>
        <p:spPr>
          <a:xfrm>
            <a:off x="3476847" y="3221665"/>
            <a:ext cx="754911" cy="329609"/>
          </a:xfrm>
          <a:prstGeom prst="ellipse">
            <a:avLst/>
          </a:prstGeom>
          <a:noFill/>
          <a:ln w="28575">
            <a:solidFill>
              <a:srgbClr val="00B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83D18282-5831-593C-F2FD-4B833F3BF5A4}"/>
              </a:ext>
            </a:extLst>
          </p:cNvPr>
          <p:cNvSpPr/>
          <p:nvPr/>
        </p:nvSpPr>
        <p:spPr>
          <a:xfrm>
            <a:off x="4571999" y="3147236"/>
            <a:ext cx="1275908" cy="404038"/>
          </a:xfrm>
          <a:prstGeom prst="ellipse">
            <a:avLst/>
          </a:prstGeom>
          <a:noFill/>
          <a:ln w="28575">
            <a:solidFill>
              <a:srgbClr val="00B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0EE38FC9-9680-7A7D-04B1-0EFB617E98C6}"/>
              </a:ext>
            </a:extLst>
          </p:cNvPr>
          <p:cNvSpPr/>
          <p:nvPr/>
        </p:nvSpPr>
        <p:spPr>
          <a:xfrm>
            <a:off x="6670158" y="2743198"/>
            <a:ext cx="1095153" cy="404038"/>
          </a:xfrm>
          <a:prstGeom prst="ellipse">
            <a:avLst/>
          </a:prstGeom>
          <a:noFill/>
          <a:ln w="28575">
            <a:solidFill>
              <a:srgbClr val="00B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275706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linds(horizontal)">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blinds(horizontal)">
                                      <p:cBhvr>
                                        <p:cTn id="1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P spid="9"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FB5855A-D592-1148-9F92-7B939094D19C}"/>
              </a:ext>
            </a:extLst>
          </p:cNvPr>
          <p:cNvPicPr>
            <a:picLocks noChangeAspect="1"/>
          </p:cNvPicPr>
          <p:nvPr/>
        </p:nvPicPr>
        <p:blipFill>
          <a:blip r:embed="rId2"/>
          <a:stretch>
            <a:fillRect/>
          </a:stretch>
        </p:blipFill>
        <p:spPr>
          <a:xfrm>
            <a:off x="0" y="2443515"/>
            <a:ext cx="6277743" cy="3222275"/>
          </a:xfrm>
          <a:prstGeom prst="rect">
            <a:avLst/>
          </a:prstGeom>
        </p:spPr>
      </p:pic>
      <p:sp>
        <p:nvSpPr>
          <p:cNvPr id="5" name="Title 3"/>
          <p:cNvSpPr txBox="1">
            <a:spLocks/>
          </p:cNvSpPr>
          <p:nvPr/>
        </p:nvSpPr>
        <p:spPr bwMode="auto">
          <a:xfrm>
            <a:off x="0" y="-76200"/>
            <a:ext cx="9144000" cy="64519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defRPr/>
            </a:pPr>
            <a:r>
              <a:rPr lang="el-GR" sz="3400" dirty="0"/>
              <a:t>Το λογισμικό της απεικόνισης γεγονότων</a:t>
            </a:r>
            <a:r>
              <a:rPr lang="en-US" sz="3400" dirty="0"/>
              <a:t>: </a:t>
            </a:r>
            <a:r>
              <a:rPr lang="en-US" sz="3400" dirty="0" err="1"/>
              <a:t>iSpy</a:t>
            </a:r>
            <a:endParaRPr lang="en-US" sz="3400" dirty="0"/>
          </a:p>
        </p:txBody>
      </p:sp>
      <p:grpSp>
        <p:nvGrpSpPr>
          <p:cNvPr id="6" name="Group 5"/>
          <p:cNvGrpSpPr/>
          <p:nvPr/>
        </p:nvGrpSpPr>
        <p:grpSpPr>
          <a:xfrm>
            <a:off x="1924463" y="4263630"/>
            <a:ext cx="1699992" cy="1105071"/>
            <a:chOff x="3077191" y="5150949"/>
            <a:chExt cx="1699992" cy="1105071"/>
          </a:xfrm>
        </p:grpSpPr>
        <p:cxnSp>
          <p:nvCxnSpPr>
            <p:cNvPr id="7" name="Straight Arrow Connector 6"/>
            <p:cNvCxnSpPr>
              <a:cxnSpLocks/>
            </p:cNvCxnSpPr>
            <p:nvPr/>
          </p:nvCxnSpPr>
          <p:spPr>
            <a:xfrm flipV="1">
              <a:off x="4055161" y="5150949"/>
              <a:ext cx="318631" cy="44652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8" name="TextBox 7"/>
            <p:cNvSpPr txBox="1"/>
            <p:nvPr/>
          </p:nvSpPr>
          <p:spPr>
            <a:xfrm>
              <a:off x="3077191" y="5609689"/>
              <a:ext cx="1699992" cy="646331"/>
            </a:xfrm>
            <a:prstGeom prst="rect">
              <a:avLst/>
            </a:prstGeom>
            <a:noFill/>
          </p:spPr>
          <p:txBody>
            <a:bodyPr wrap="none" rtlCol="0">
              <a:spAutoFit/>
            </a:bodyPr>
            <a:lstStyle/>
            <a:p>
              <a:r>
                <a:rPr lang="el-GR" dirty="0">
                  <a:solidFill>
                    <a:schemeClr val="bg1"/>
                  </a:solidFill>
                </a:rPr>
                <a:t>Θετική τροχιά</a:t>
              </a:r>
            </a:p>
            <a:p>
              <a:r>
                <a:rPr lang="el-GR" dirty="0">
                  <a:solidFill>
                    <a:schemeClr val="bg1"/>
                  </a:solidFill>
                </a:rPr>
                <a:t>ποζιτρόνιο (</a:t>
              </a:r>
              <a:r>
                <a:rPr lang="en-US" dirty="0">
                  <a:solidFill>
                    <a:schemeClr val="bg1"/>
                  </a:solidFill>
                </a:rPr>
                <a:t>e</a:t>
              </a:r>
              <a:r>
                <a:rPr lang="en-US" baseline="30000" dirty="0">
                  <a:solidFill>
                    <a:schemeClr val="bg1"/>
                  </a:solidFill>
                </a:rPr>
                <a:t>+</a:t>
              </a:r>
              <a:r>
                <a:rPr lang="en-US" dirty="0">
                  <a:solidFill>
                    <a:schemeClr val="bg1"/>
                  </a:solidFill>
                </a:rPr>
                <a:t>)</a:t>
              </a:r>
            </a:p>
          </p:txBody>
        </p:sp>
      </p:grpSp>
      <p:grpSp>
        <p:nvGrpSpPr>
          <p:cNvPr id="9" name="Group 8"/>
          <p:cNvGrpSpPr/>
          <p:nvPr/>
        </p:nvGrpSpPr>
        <p:grpSpPr>
          <a:xfrm>
            <a:off x="3597623" y="3886828"/>
            <a:ext cx="1827519" cy="1234223"/>
            <a:chOff x="5417941" y="5182228"/>
            <a:chExt cx="1827519" cy="1234223"/>
          </a:xfrm>
        </p:grpSpPr>
        <p:cxnSp>
          <p:nvCxnSpPr>
            <p:cNvPr id="10" name="Straight Arrow Connector 9"/>
            <p:cNvCxnSpPr>
              <a:cxnSpLocks/>
            </p:cNvCxnSpPr>
            <p:nvPr/>
          </p:nvCxnSpPr>
          <p:spPr>
            <a:xfrm flipH="1" flipV="1">
              <a:off x="5763668" y="5182228"/>
              <a:ext cx="251370" cy="71906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a:off x="5417941" y="5770120"/>
              <a:ext cx="1827519" cy="646331"/>
            </a:xfrm>
            <a:prstGeom prst="rect">
              <a:avLst/>
            </a:prstGeom>
            <a:noFill/>
          </p:spPr>
          <p:txBody>
            <a:bodyPr wrap="none" rtlCol="0">
              <a:spAutoFit/>
            </a:bodyPr>
            <a:lstStyle/>
            <a:p>
              <a:r>
                <a:rPr lang="el-GR" dirty="0">
                  <a:solidFill>
                    <a:schemeClr val="bg1"/>
                  </a:solidFill>
                </a:rPr>
                <a:t>Αρνητική τροχιά</a:t>
              </a:r>
            </a:p>
            <a:p>
              <a:r>
                <a:rPr lang="el-GR" dirty="0">
                  <a:solidFill>
                    <a:schemeClr val="bg1"/>
                  </a:solidFill>
                </a:rPr>
                <a:t>μιόνιο (μ</a:t>
              </a:r>
              <a:r>
                <a:rPr lang="el-GR" baseline="30000" dirty="0">
                  <a:solidFill>
                    <a:schemeClr val="bg1"/>
                  </a:solidFill>
                </a:rPr>
                <a:t>-</a:t>
              </a:r>
              <a:r>
                <a:rPr lang="en-US" dirty="0">
                  <a:solidFill>
                    <a:schemeClr val="bg1"/>
                  </a:solidFill>
                </a:rPr>
                <a:t>)</a:t>
              </a:r>
            </a:p>
          </p:txBody>
        </p:sp>
      </p:grpSp>
      <p:grpSp>
        <p:nvGrpSpPr>
          <p:cNvPr id="13" name="Group 12"/>
          <p:cNvGrpSpPr/>
          <p:nvPr/>
        </p:nvGrpSpPr>
        <p:grpSpPr>
          <a:xfrm>
            <a:off x="1646069" y="1432654"/>
            <a:ext cx="2285113" cy="2438395"/>
            <a:chOff x="2882224" y="3276605"/>
            <a:chExt cx="2285113" cy="2438395"/>
          </a:xfrm>
        </p:grpSpPr>
        <p:cxnSp>
          <p:nvCxnSpPr>
            <p:cNvPr id="14" name="Straight Arrow Connector 13"/>
            <p:cNvCxnSpPr>
              <a:cxnSpLocks/>
            </p:cNvCxnSpPr>
            <p:nvPr/>
          </p:nvCxnSpPr>
          <p:spPr>
            <a:xfrm>
              <a:off x="3794420" y="4160431"/>
              <a:ext cx="78404" cy="155456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2882224" y="3276605"/>
              <a:ext cx="2285113" cy="923330"/>
            </a:xfrm>
            <a:prstGeom prst="rect">
              <a:avLst/>
            </a:prstGeom>
            <a:noFill/>
          </p:spPr>
          <p:txBody>
            <a:bodyPr wrap="none" rtlCol="0">
              <a:spAutoFit/>
            </a:bodyPr>
            <a:lstStyle/>
            <a:p>
              <a:r>
                <a:rPr lang="el-GR" dirty="0"/>
                <a:t>Έλλειμα εγκάρσιας</a:t>
              </a:r>
              <a:br>
                <a:rPr lang="el-GR" dirty="0"/>
              </a:br>
              <a:r>
                <a:rPr lang="el-GR" dirty="0"/>
                <a:t>ενέργειας (</a:t>
              </a:r>
              <a:r>
                <a:rPr lang="en-US" dirty="0"/>
                <a:t>missing ET</a:t>
              </a:r>
              <a:r>
                <a:rPr lang="en-US" dirty="0">
                  <a:solidFill>
                    <a:schemeClr val="bg1"/>
                  </a:solidFill>
                </a:rPr>
                <a:t>)</a:t>
              </a:r>
              <a:endParaRPr lang="el-GR" dirty="0">
                <a:solidFill>
                  <a:schemeClr val="bg1"/>
                </a:solidFill>
              </a:endParaRPr>
            </a:p>
            <a:p>
              <a:r>
                <a:rPr lang="el-GR" b="1" dirty="0">
                  <a:solidFill>
                    <a:srgbClr val="008000"/>
                  </a:solidFill>
                </a:rPr>
                <a:t>Υπάρχει νετρίνο</a:t>
              </a:r>
            </a:p>
          </p:txBody>
        </p:sp>
      </p:grpSp>
      <p:sp>
        <p:nvSpPr>
          <p:cNvPr id="17" name="TextBox 16"/>
          <p:cNvSpPr txBox="1"/>
          <p:nvPr/>
        </p:nvSpPr>
        <p:spPr>
          <a:xfrm>
            <a:off x="6083945" y="1066800"/>
            <a:ext cx="2903359" cy="492443"/>
          </a:xfrm>
          <a:prstGeom prst="rect">
            <a:avLst/>
          </a:prstGeom>
          <a:noFill/>
        </p:spPr>
        <p:txBody>
          <a:bodyPr wrap="none" rtlCol="0">
            <a:spAutoFit/>
          </a:bodyPr>
          <a:lstStyle/>
          <a:p>
            <a:r>
              <a:rPr lang="el-GR" sz="2600" dirty="0">
                <a:solidFill>
                  <a:srgbClr val="0000FF"/>
                </a:solidFill>
              </a:rPr>
              <a:t>Περίεργο γεγονός</a:t>
            </a:r>
            <a:endParaRPr lang="en-US" sz="2600" dirty="0">
              <a:solidFill>
                <a:srgbClr val="0000FF"/>
              </a:solidFill>
            </a:endParaRPr>
          </a:p>
        </p:txBody>
      </p:sp>
      <p:sp>
        <p:nvSpPr>
          <p:cNvPr id="18" name="TextBox 17"/>
          <p:cNvSpPr txBox="1"/>
          <p:nvPr/>
        </p:nvSpPr>
        <p:spPr>
          <a:xfrm>
            <a:off x="6156219" y="1564957"/>
            <a:ext cx="841897" cy="461665"/>
          </a:xfrm>
          <a:prstGeom prst="rect">
            <a:avLst/>
          </a:prstGeom>
          <a:noFill/>
        </p:spPr>
        <p:txBody>
          <a:bodyPr wrap="none" rtlCol="0">
            <a:spAutoFit/>
          </a:bodyPr>
          <a:lstStyle/>
          <a:p>
            <a:r>
              <a:rPr lang="el-GR" sz="2400" dirty="0">
                <a:solidFill>
                  <a:srgbClr val="008000"/>
                </a:solidFill>
              </a:rPr>
              <a:t> </a:t>
            </a:r>
            <a:r>
              <a:rPr lang="en-US" sz="2400" dirty="0">
                <a:solidFill>
                  <a:srgbClr val="008000"/>
                </a:solidFill>
              </a:rPr>
              <a:t>e</a:t>
            </a:r>
            <a:r>
              <a:rPr lang="en-US" sz="2400" baseline="30000" dirty="0">
                <a:solidFill>
                  <a:srgbClr val="008000"/>
                </a:solidFill>
              </a:rPr>
              <a:t>- </a:t>
            </a:r>
            <a:r>
              <a:rPr lang="en-US" sz="2400" dirty="0">
                <a:solidFill>
                  <a:srgbClr val="008000"/>
                </a:solidFill>
              </a:rPr>
              <a:t>e</a:t>
            </a:r>
            <a:r>
              <a:rPr lang="en-US" sz="2400" baseline="30000" dirty="0">
                <a:solidFill>
                  <a:srgbClr val="008000"/>
                </a:solidFill>
              </a:rPr>
              <a:t>+</a:t>
            </a:r>
            <a:r>
              <a:rPr lang="el-GR" sz="2400" dirty="0">
                <a:solidFill>
                  <a:srgbClr val="008000"/>
                </a:solidFill>
              </a:rPr>
              <a:t> </a:t>
            </a:r>
            <a:endParaRPr lang="en-US" sz="2400" dirty="0">
              <a:solidFill>
                <a:srgbClr val="008000"/>
              </a:solidFill>
            </a:endParaRPr>
          </a:p>
        </p:txBody>
      </p:sp>
      <p:sp>
        <p:nvSpPr>
          <p:cNvPr id="19" name="TextBox 18"/>
          <p:cNvSpPr txBox="1"/>
          <p:nvPr/>
        </p:nvSpPr>
        <p:spPr>
          <a:xfrm>
            <a:off x="7805531" y="1564957"/>
            <a:ext cx="687007" cy="461665"/>
          </a:xfrm>
          <a:prstGeom prst="rect">
            <a:avLst/>
          </a:prstGeom>
          <a:noFill/>
        </p:spPr>
        <p:txBody>
          <a:bodyPr wrap="none" rtlCol="0">
            <a:spAutoFit/>
          </a:bodyPr>
          <a:lstStyle/>
          <a:p>
            <a:r>
              <a:rPr lang="el-GR" sz="2400" dirty="0">
                <a:solidFill>
                  <a:srgbClr val="008000"/>
                </a:solidFill>
              </a:rPr>
              <a:t>1 μ</a:t>
            </a:r>
            <a:r>
              <a:rPr lang="en-US" sz="2400" baseline="30000" dirty="0">
                <a:solidFill>
                  <a:srgbClr val="008000"/>
                </a:solidFill>
              </a:rPr>
              <a:t>-</a:t>
            </a:r>
            <a:endParaRPr lang="en-US" sz="2400" dirty="0">
              <a:solidFill>
                <a:srgbClr val="008000"/>
              </a:solidFill>
            </a:endParaRPr>
          </a:p>
        </p:txBody>
      </p:sp>
      <p:grpSp>
        <p:nvGrpSpPr>
          <p:cNvPr id="22" name="Group 21"/>
          <p:cNvGrpSpPr/>
          <p:nvPr/>
        </p:nvGrpSpPr>
        <p:grpSpPr>
          <a:xfrm>
            <a:off x="6420974" y="3733800"/>
            <a:ext cx="2685351" cy="830997"/>
            <a:chOff x="6355619" y="2860357"/>
            <a:chExt cx="2685351" cy="830997"/>
          </a:xfrm>
        </p:grpSpPr>
        <p:sp>
          <p:nvSpPr>
            <p:cNvPr id="20" name="TextBox 19"/>
            <p:cNvSpPr txBox="1"/>
            <p:nvPr/>
          </p:nvSpPr>
          <p:spPr>
            <a:xfrm>
              <a:off x="6355619" y="2860357"/>
              <a:ext cx="2685351" cy="830997"/>
            </a:xfrm>
            <a:prstGeom prst="rect">
              <a:avLst/>
            </a:prstGeom>
            <a:noFill/>
          </p:spPr>
          <p:txBody>
            <a:bodyPr wrap="none" rtlCol="0">
              <a:spAutoFit/>
            </a:bodyPr>
            <a:lstStyle/>
            <a:p>
              <a:r>
                <a:rPr lang="el-GR" sz="2400" dirty="0">
                  <a:solidFill>
                    <a:srgbClr val="008000"/>
                  </a:solidFill>
                </a:rPr>
                <a:t>Έλλειμα ενέργειας</a:t>
              </a:r>
              <a:br>
                <a:rPr lang="el-GR" sz="2400" dirty="0">
                  <a:solidFill>
                    <a:srgbClr val="008000"/>
                  </a:solidFill>
                </a:rPr>
              </a:br>
              <a:r>
                <a:rPr lang="el-GR" sz="2400" dirty="0">
                  <a:solidFill>
                    <a:srgbClr val="008000"/>
                  </a:solidFill>
                </a:rPr>
                <a:t>       ≥1 νετρινο  </a:t>
              </a:r>
              <a:endParaRPr lang="en-US" sz="2400" dirty="0">
                <a:solidFill>
                  <a:srgbClr val="008000"/>
                </a:solidFill>
              </a:endParaRPr>
            </a:p>
          </p:txBody>
        </p:sp>
        <p:sp>
          <p:nvSpPr>
            <p:cNvPr id="21" name="Right Arrow 20"/>
            <p:cNvSpPr/>
            <p:nvPr/>
          </p:nvSpPr>
          <p:spPr>
            <a:xfrm>
              <a:off x="6566330" y="3296477"/>
              <a:ext cx="304800" cy="304800"/>
            </a:xfrm>
            <a:prstGeom prst="rightArrow">
              <a:avLst/>
            </a:prstGeom>
            <a:solidFill>
              <a:srgbClr val="800000"/>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grpSp>
      <p:sp>
        <p:nvSpPr>
          <p:cNvPr id="23" name="TextBox 22"/>
          <p:cNvSpPr txBox="1"/>
          <p:nvPr/>
        </p:nvSpPr>
        <p:spPr>
          <a:xfrm>
            <a:off x="6137096" y="1985424"/>
            <a:ext cx="2909270" cy="461665"/>
          </a:xfrm>
          <a:prstGeom prst="rect">
            <a:avLst/>
          </a:prstGeom>
          <a:noFill/>
        </p:spPr>
        <p:txBody>
          <a:bodyPr wrap="none" rtlCol="0">
            <a:spAutoFit/>
          </a:bodyPr>
          <a:lstStyle/>
          <a:p>
            <a:r>
              <a:rPr lang="el-GR" sz="2400" dirty="0"/>
              <a:t>Ουδέτερο σωμάτιο?  </a:t>
            </a:r>
            <a:endParaRPr lang="en-US" sz="2400" dirty="0"/>
          </a:p>
        </p:txBody>
      </p:sp>
      <p:sp>
        <p:nvSpPr>
          <p:cNvPr id="24" name="TextBox 23"/>
          <p:cNvSpPr txBox="1"/>
          <p:nvPr/>
        </p:nvSpPr>
        <p:spPr>
          <a:xfrm>
            <a:off x="6303326" y="2499021"/>
            <a:ext cx="714859" cy="461665"/>
          </a:xfrm>
          <a:prstGeom prst="rect">
            <a:avLst/>
          </a:prstGeom>
          <a:noFill/>
        </p:spPr>
        <p:txBody>
          <a:bodyPr wrap="none" rtlCol="0">
            <a:spAutoFit/>
          </a:bodyPr>
          <a:lstStyle/>
          <a:p>
            <a:r>
              <a:rPr lang="el-GR" sz="2400" b="1" dirty="0">
                <a:solidFill>
                  <a:srgbClr val="800000"/>
                </a:solidFill>
              </a:rPr>
              <a:t>ΟΧΙ</a:t>
            </a:r>
            <a:endParaRPr lang="en-US" sz="2400" b="1" dirty="0">
              <a:solidFill>
                <a:srgbClr val="800000"/>
              </a:solidFill>
            </a:endParaRPr>
          </a:p>
        </p:txBody>
      </p:sp>
      <p:sp>
        <p:nvSpPr>
          <p:cNvPr id="25" name="TextBox 24"/>
          <p:cNvSpPr txBox="1"/>
          <p:nvPr/>
        </p:nvSpPr>
        <p:spPr>
          <a:xfrm>
            <a:off x="6232716" y="2959740"/>
            <a:ext cx="3051737" cy="830997"/>
          </a:xfrm>
          <a:prstGeom prst="rect">
            <a:avLst/>
          </a:prstGeom>
          <a:noFill/>
        </p:spPr>
        <p:txBody>
          <a:bodyPr wrap="none" rtlCol="0">
            <a:spAutoFit/>
          </a:bodyPr>
          <a:lstStyle/>
          <a:p>
            <a:r>
              <a:rPr lang="el-GR" sz="2400" dirty="0">
                <a:solidFill>
                  <a:srgbClr val="FF0000"/>
                </a:solidFill>
              </a:rPr>
              <a:t>τα προϊόντα δεν είναι </a:t>
            </a:r>
            <a:br>
              <a:rPr lang="el-GR" sz="2400" dirty="0">
                <a:solidFill>
                  <a:srgbClr val="FF0000"/>
                </a:solidFill>
              </a:rPr>
            </a:br>
            <a:r>
              <a:rPr lang="el-GR" sz="2400" dirty="0">
                <a:solidFill>
                  <a:srgbClr val="FF0000"/>
                </a:solidFill>
              </a:rPr>
              <a:t>ίδιου τύπου </a:t>
            </a:r>
            <a:endParaRPr lang="en-US" sz="2400" dirty="0">
              <a:solidFill>
                <a:srgbClr val="FF0000"/>
              </a:solidFill>
            </a:endParaRPr>
          </a:p>
        </p:txBody>
      </p:sp>
      <p:sp>
        <p:nvSpPr>
          <p:cNvPr id="26" name="TextBox 25"/>
          <p:cNvSpPr txBox="1"/>
          <p:nvPr/>
        </p:nvSpPr>
        <p:spPr>
          <a:xfrm>
            <a:off x="6237281" y="4572000"/>
            <a:ext cx="2484976" cy="892552"/>
          </a:xfrm>
          <a:prstGeom prst="rect">
            <a:avLst/>
          </a:prstGeom>
          <a:noFill/>
        </p:spPr>
        <p:txBody>
          <a:bodyPr wrap="none" rtlCol="0">
            <a:spAutoFit/>
          </a:bodyPr>
          <a:lstStyle/>
          <a:p>
            <a:r>
              <a:rPr lang="el-GR" sz="2600" dirty="0">
                <a:solidFill>
                  <a:srgbClr val="0000FF"/>
                </a:solidFill>
              </a:rPr>
              <a:t>Θα μπορούσε να</a:t>
            </a:r>
            <a:endParaRPr lang="en-US" sz="2600" dirty="0">
              <a:solidFill>
                <a:srgbClr val="0000FF"/>
              </a:solidFill>
            </a:endParaRPr>
          </a:p>
          <a:p>
            <a:r>
              <a:rPr lang="el-GR" sz="2600" dirty="0">
                <a:solidFill>
                  <a:srgbClr val="0000FF"/>
                </a:solidFill>
              </a:rPr>
              <a:t>είναι  </a:t>
            </a:r>
            <a:r>
              <a:rPr lang="en-US" sz="2600" dirty="0">
                <a:solidFill>
                  <a:srgbClr val="0000FF"/>
                </a:solidFill>
              </a:rPr>
              <a:t>Z</a:t>
            </a:r>
            <a:r>
              <a:rPr lang="en-US" sz="2600" baseline="30000" dirty="0">
                <a:solidFill>
                  <a:srgbClr val="0000FF"/>
                </a:solidFill>
              </a:rPr>
              <a:t>0</a:t>
            </a:r>
            <a:r>
              <a:rPr lang="en-US" sz="2600" dirty="0">
                <a:solidFill>
                  <a:srgbClr val="0000FF"/>
                </a:solidFill>
              </a:rPr>
              <a:t>W</a:t>
            </a:r>
            <a:r>
              <a:rPr lang="en-US" sz="2600" baseline="30000" dirty="0">
                <a:solidFill>
                  <a:srgbClr val="0000FF"/>
                </a:solidFill>
              </a:rPr>
              <a:t>-</a:t>
            </a:r>
            <a:endParaRPr lang="el-GR" sz="2600" dirty="0">
              <a:solidFill>
                <a:srgbClr val="0000FF"/>
              </a:solidFill>
            </a:endParaRPr>
          </a:p>
        </p:txBody>
      </p:sp>
      <p:sp>
        <p:nvSpPr>
          <p:cNvPr id="28" name="TextBox 27"/>
          <p:cNvSpPr txBox="1"/>
          <p:nvPr/>
        </p:nvSpPr>
        <p:spPr>
          <a:xfrm>
            <a:off x="7061716" y="1536060"/>
            <a:ext cx="581109" cy="461665"/>
          </a:xfrm>
          <a:prstGeom prst="rect">
            <a:avLst/>
          </a:prstGeom>
          <a:noFill/>
        </p:spPr>
        <p:txBody>
          <a:bodyPr wrap="none" rtlCol="0">
            <a:spAutoFit/>
          </a:bodyPr>
          <a:lstStyle/>
          <a:p>
            <a:r>
              <a:rPr lang="el-GR" sz="2400" dirty="0">
                <a:solidFill>
                  <a:srgbClr val="0000FF"/>
                </a:solidFill>
              </a:rPr>
              <a:t>και</a:t>
            </a:r>
            <a:endParaRPr lang="en-US" sz="2400" dirty="0">
              <a:solidFill>
                <a:srgbClr val="0000FF"/>
              </a:solidFill>
            </a:endParaRPr>
          </a:p>
        </p:txBody>
      </p:sp>
      <p:sp>
        <p:nvSpPr>
          <p:cNvPr id="29" name="TextBox 28"/>
          <p:cNvSpPr txBox="1"/>
          <p:nvPr/>
        </p:nvSpPr>
        <p:spPr>
          <a:xfrm>
            <a:off x="5845876" y="5626402"/>
            <a:ext cx="3262432" cy="892552"/>
          </a:xfrm>
          <a:prstGeom prst="rect">
            <a:avLst/>
          </a:prstGeom>
          <a:noFill/>
        </p:spPr>
        <p:txBody>
          <a:bodyPr wrap="none" rtlCol="0">
            <a:spAutoFit/>
          </a:bodyPr>
          <a:lstStyle/>
          <a:p>
            <a:r>
              <a:rPr lang="el-GR" sz="2600" dirty="0">
                <a:solidFill>
                  <a:srgbClr val="0000FF"/>
                </a:solidFill>
              </a:rPr>
              <a:t>Κατηγοροποιείται ως</a:t>
            </a:r>
            <a:br>
              <a:rPr lang="el-GR" sz="2600" dirty="0">
                <a:solidFill>
                  <a:srgbClr val="0000FF"/>
                </a:solidFill>
              </a:rPr>
            </a:br>
            <a:r>
              <a:rPr lang="el-GR" sz="2600" dirty="0">
                <a:solidFill>
                  <a:srgbClr val="0000FF"/>
                </a:solidFill>
              </a:rPr>
              <a:t>            ΖΟΟ</a:t>
            </a:r>
          </a:p>
        </p:txBody>
      </p:sp>
      <p:grpSp>
        <p:nvGrpSpPr>
          <p:cNvPr id="32" name="Group 31">
            <a:extLst>
              <a:ext uri="{FF2B5EF4-FFF2-40B4-BE49-F238E27FC236}">
                <a16:creationId xmlns:a16="http://schemas.microsoft.com/office/drawing/2014/main" id="{4C7ED96C-F449-9448-B2F0-738E93C31248}"/>
              </a:ext>
            </a:extLst>
          </p:cNvPr>
          <p:cNvGrpSpPr/>
          <p:nvPr/>
        </p:nvGrpSpPr>
        <p:grpSpPr>
          <a:xfrm>
            <a:off x="312474" y="3042878"/>
            <a:ext cx="2379360" cy="1041227"/>
            <a:chOff x="2842180" y="5146467"/>
            <a:chExt cx="2379360" cy="1041227"/>
          </a:xfrm>
        </p:grpSpPr>
        <p:cxnSp>
          <p:nvCxnSpPr>
            <p:cNvPr id="33" name="Straight Arrow Connector 32">
              <a:extLst>
                <a:ext uri="{FF2B5EF4-FFF2-40B4-BE49-F238E27FC236}">
                  <a16:creationId xmlns:a16="http://schemas.microsoft.com/office/drawing/2014/main" id="{02890B9C-8456-0348-A0B1-D84B0FE45838}"/>
                </a:ext>
              </a:extLst>
            </p:cNvPr>
            <p:cNvCxnSpPr>
              <a:cxnSpLocks/>
            </p:cNvCxnSpPr>
            <p:nvPr/>
          </p:nvCxnSpPr>
          <p:spPr>
            <a:xfrm>
              <a:off x="4061267" y="5832874"/>
              <a:ext cx="1160273" cy="35482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4" name="TextBox 33">
              <a:extLst>
                <a:ext uri="{FF2B5EF4-FFF2-40B4-BE49-F238E27FC236}">
                  <a16:creationId xmlns:a16="http://schemas.microsoft.com/office/drawing/2014/main" id="{AEF725A4-ECD1-3147-9510-C15EB002FD86}"/>
                </a:ext>
              </a:extLst>
            </p:cNvPr>
            <p:cNvSpPr txBox="1"/>
            <p:nvPr/>
          </p:nvSpPr>
          <p:spPr>
            <a:xfrm>
              <a:off x="2842180" y="5146467"/>
              <a:ext cx="1713033" cy="646331"/>
            </a:xfrm>
            <a:prstGeom prst="rect">
              <a:avLst/>
            </a:prstGeom>
            <a:noFill/>
          </p:spPr>
          <p:txBody>
            <a:bodyPr wrap="none" rtlCol="0">
              <a:spAutoFit/>
            </a:bodyPr>
            <a:lstStyle/>
            <a:p>
              <a:r>
                <a:rPr lang="el-GR" dirty="0">
                  <a:solidFill>
                    <a:schemeClr val="bg1"/>
                  </a:solidFill>
                </a:rPr>
                <a:t>Αρνητική τροχιά</a:t>
              </a:r>
            </a:p>
            <a:p>
              <a:r>
                <a:rPr lang="el-GR" dirty="0">
                  <a:solidFill>
                    <a:schemeClr val="bg1"/>
                  </a:solidFill>
                </a:rPr>
                <a:t>ηλεκτρόνιο (</a:t>
              </a:r>
              <a:r>
                <a:rPr lang="en-US" dirty="0">
                  <a:solidFill>
                    <a:schemeClr val="bg1"/>
                  </a:solidFill>
                </a:rPr>
                <a:t>e</a:t>
              </a:r>
              <a:r>
                <a:rPr lang="el-GR" baseline="30000" dirty="0">
                  <a:solidFill>
                    <a:schemeClr val="bg1"/>
                  </a:solidFill>
                </a:rPr>
                <a:t>-</a:t>
              </a:r>
              <a:r>
                <a:rPr lang="en-US" dirty="0">
                  <a:solidFill>
                    <a:schemeClr val="bg1"/>
                  </a:solidFill>
                </a:rPr>
                <a:t>)</a:t>
              </a:r>
            </a:p>
          </p:txBody>
        </p:sp>
      </p:grpSp>
    </p:spTree>
    <p:extLst>
      <p:ext uri="{BB962C8B-B14F-4D97-AF65-F5344CB8AC3E}">
        <p14:creationId xmlns:p14="http://schemas.microsoft.com/office/powerpoint/2010/main" val="35704582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5"/>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22"/>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26"/>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29"/>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p:bldP spid="23" grpId="0"/>
      <p:bldP spid="24" grpId="0"/>
      <p:bldP spid="25" grpId="0"/>
      <p:bldP spid="26" grpId="0"/>
      <p:bldP spid="28" grpId="0"/>
      <p:bldP spid="29"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7200" y="274638"/>
            <a:ext cx="8229600" cy="792162"/>
          </a:xfrm>
        </p:spPr>
        <p:txBody>
          <a:bodyPr/>
          <a:lstStyle/>
          <a:p>
            <a:pPr>
              <a:defRPr/>
            </a:pPr>
            <a:r>
              <a:rPr lang="en-US" dirty="0"/>
              <a:t>CIMA - </a:t>
            </a:r>
            <a:r>
              <a:rPr lang="el-GR" dirty="0"/>
              <a:t>Το  φύλλο εργασίας</a:t>
            </a:r>
            <a:endParaRPr lang="en-US" dirty="0"/>
          </a:p>
        </p:txBody>
      </p:sp>
      <p:pic>
        <p:nvPicPr>
          <p:cNvPr id="3" name="Picture 2">
            <a:extLst>
              <a:ext uri="{FF2B5EF4-FFF2-40B4-BE49-F238E27FC236}">
                <a16:creationId xmlns:a16="http://schemas.microsoft.com/office/drawing/2014/main" id="{1E30CCAB-717B-5445-978B-C76D85D56457}"/>
              </a:ext>
            </a:extLst>
          </p:cNvPr>
          <p:cNvPicPr>
            <a:picLocks noChangeAspect="1"/>
          </p:cNvPicPr>
          <p:nvPr/>
        </p:nvPicPr>
        <p:blipFill>
          <a:blip r:embed="rId2"/>
          <a:stretch>
            <a:fillRect/>
          </a:stretch>
        </p:blipFill>
        <p:spPr>
          <a:xfrm>
            <a:off x="0" y="1601755"/>
            <a:ext cx="9144000" cy="3407911"/>
          </a:xfrm>
          <a:prstGeom prst="rect">
            <a:avLst/>
          </a:prstGeom>
        </p:spPr>
      </p:pic>
      <p:sp>
        <p:nvSpPr>
          <p:cNvPr id="6" name="Oval 5">
            <a:extLst>
              <a:ext uri="{FF2B5EF4-FFF2-40B4-BE49-F238E27FC236}">
                <a16:creationId xmlns:a16="http://schemas.microsoft.com/office/drawing/2014/main" id="{67C63E52-18BB-FC44-95A4-559A9AB2A739}"/>
              </a:ext>
            </a:extLst>
          </p:cNvPr>
          <p:cNvSpPr/>
          <p:nvPr/>
        </p:nvSpPr>
        <p:spPr>
          <a:xfrm>
            <a:off x="4633645" y="3741959"/>
            <a:ext cx="626724" cy="314168"/>
          </a:xfrm>
          <a:prstGeom prst="ellipse">
            <a:avLst/>
          </a:prstGeom>
          <a:noFill/>
          <a:ln w="28575">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4311992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131" y="175873"/>
            <a:ext cx="8566150" cy="758825"/>
          </a:xfrm>
        </p:spPr>
        <p:txBody>
          <a:bodyPr>
            <a:normAutofit fontScale="90000"/>
          </a:bodyPr>
          <a:lstStyle/>
          <a:p>
            <a:pPr>
              <a:defRPr/>
            </a:pPr>
            <a:r>
              <a:rPr lang="el-GR" dirty="0"/>
              <a:t>Η σημερινή εξάσκηση </a:t>
            </a:r>
            <a:endParaRPr lang="en-US" dirty="0"/>
          </a:p>
        </p:txBody>
      </p:sp>
      <p:sp>
        <p:nvSpPr>
          <p:cNvPr id="3" name="Content Placeholder 2"/>
          <p:cNvSpPr>
            <a:spLocks noGrp="1"/>
          </p:cNvSpPr>
          <p:nvPr>
            <p:ph idx="1"/>
          </p:nvPr>
        </p:nvSpPr>
        <p:spPr>
          <a:xfrm>
            <a:off x="209550" y="1685925"/>
            <a:ext cx="8778875" cy="3343275"/>
          </a:xfrm>
        </p:spPr>
        <p:txBody>
          <a:bodyPr/>
          <a:lstStyle/>
          <a:p>
            <a:pPr>
              <a:defRPr/>
            </a:pPr>
            <a:r>
              <a:rPr lang="el-GR" sz="2400" dirty="0">
                <a:latin typeface="Arial" charset="0"/>
                <a:ea typeface="ＭＳ Ｐゴシック" charset="0"/>
              </a:rPr>
              <a:t>Θα χωριστείτε σε ομάδες 2 ατόμων</a:t>
            </a:r>
            <a:endParaRPr lang="en-US" sz="2400" dirty="0">
              <a:latin typeface="Arial" charset="0"/>
              <a:ea typeface="ＭＳ Ｐゴシック" charset="0"/>
            </a:endParaRPr>
          </a:p>
          <a:p>
            <a:pPr lvl="1">
              <a:defRPr/>
            </a:pPr>
            <a:r>
              <a:rPr lang="el-GR" sz="2400" dirty="0">
                <a:latin typeface="Arial" charset="0"/>
                <a:ea typeface="ＭＳ Ｐゴシック" charset="0"/>
              </a:rPr>
              <a:t>Κάθε ομάδα θα εξετάσει 100 γεγονότα</a:t>
            </a:r>
          </a:p>
          <a:p>
            <a:pPr lvl="1">
              <a:defRPr/>
            </a:pPr>
            <a:r>
              <a:rPr lang="el-GR" sz="2400" dirty="0">
                <a:latin typeface="Arial" charset="0"/>
                <a:ea typeface="ＭＳ Ｐゴシック" charset="0"/>
              </a:rPr>
              <a:t>Κάντε </a:t>
            </a:r>
            <a:r>
              <a:rPr lang="en-US" sz="2400" dirty="0">
                <a:latin typeface="Arial" charset="0"/>
                <a:ea typeface="ＭＳ Ｐゴシック" charset="0"/>
              </a:rPr>
              <a:t>login </a:t>
            </a:r>
            <a:r>
              <a:rPr lang="el-GR" sz="2400" dirty="0">
                <a:latin typeface="Arial" charset="0"/>
                <a:ea typeface="ＭＳ Ｐゴシック" charset="0"/>
              </a:rPr>
              <a:t>στο </a:t>
            </a:r>
            <a:r>
              <a:rPr lang="en-US" sz="2400" dirty="0">
                <a:latin typeface="Arial" charset="0"/>
                <a:ea typeface="ＭＳ Ｐゴシック" charset="0"/>
              </a:rPr>
              <a:t>desktop: </a:t>
            </a:r>
          </a:p>
          <a:p>
            <a:pPr lvl="1">
              <a:defRPr/>
            </a:pPr>
            <a:r>
              <a:rPr lang="en-US" sz="2400" dirty="0">
                <a:latin typeface="Arial" charset="0"/>
                <a:ea typeface="ＭＳ Ｐゴシック" charset="0"/>
              </a:rPr>
              <a:t> </a:t>
            </a:r>
            <a:r>
              <a:rPr lang="en-US" sz="2400" dirty="0">
                <a:solidFill>
                  <a:srgbClr val="000090"/>
                </a:solidFill>
                <a:latin typeface="Arial" charset="0"/>
                <a:ea typeface="ＭＳ Ｐゴシック" charset="0"/>
              </a:rPr>
              <a:t>username: </a:t>
            </a:r>
            <a:r>
              <a:rPr lang="en-US" sz="2400" dirty="0" err="1">
                <a:latin typeface="Arial" charset="0"/>
                <a:ea typeface="ＭＳ Ｐゴシック" charset="0"/>
              </a:rPr>
              <a:t>msclX</a:t>
            </a:r>
            <a:r>
              <a:rPr lang="en-US" sz="2400" dirty="0">
                <a:latin typeface="Arial" charset="0"/>
                <a:ea typeface="ＭＳ Ｐゴシック" charset="0"/>
              </a:rPr>
              <a:t> (</a:t>
            </a:r>
            <a:r>
              <a:rPr lang="el-GR" sz="2400" dirty="0">
                <a:latin typeface="Arial" charset="0"/>
                <a:ea typeface="ＭＳ Ｐゴシック" charset="0"/>
              </a:rPr>
              <a:t>όπου Χ αριθμός </a:t>
            </a:r>
            <a:r>
              <a:rPr lang="en-US" sz="2400" dirty="0">
                <a:latin typeface="Arial" charset="0"/>
                <a:ea typeface="ＭＳ Ｐゴシック" charset="0"/>
              </a:rPr>
              <a:t>0</a:t>
            </a:r>
            <a:r>
              <a:rPr lang="el-GR" sz="2400" dirty="0">
                <a:latin typeface="Arial" charset="0"/>
                <a:ea typeface="ＭＳ Ｐゴシック" charset="0"/>
              </a:rPr>
              <a:t>1 – </a:t>
            </a:r>
            <a:r>
              <a:rPr lang="en-US" sz="2400" dirty="0">
                <a:latin typeface="Arial" charset="0"/>
                <a:ea typeface="ＭＳ Ｐゴシック" charset="0"/>
              </a:rPr>
              <a:t>30</a:t>
            </a:r>
            <a:r>
              <a:rPr lang="el-GR" sz="2400" dirty="0">
                <a:latin typeface="Arial" charset="0"/>
                <a:ea typeface="ＭＳ Ｐゴシック" charset="0"/>
              </a:rPr>
              <a:t>)</a:t>
            </a:r>
          </a:p>
          <a:p>
            <a:pPr lvl="1">
              <a:defRPr/>
            </a:pPr>
            <a:r>
              <a:rPr lang="el-GR" sz="2400" dirty="0">
                <a:latin typeface="Arial" charset="0"/>
                <a:ea typeface="ＭＳ Ｐゴシック" charset="0"/>
              </a:rPr>
              <a:t> </a:t>
            </a:r>
            <a:r>
              <a:rPr lang="en-US" sz="2400" dirty="0">
                <a:solidFill>
                  <a:srgbClr val="FF0000"/>
                </a:solidFill>
                <a:latin typeface="Arial" charset="0"/>
                <a:ea typeface="ＭＳ Ｐゴシック" charset="0"/>
              </a:rPr>
              <a:t>password:</a:t>
            </a:r>
            <a:r>
              <a:rPr lang="en-US" sz="2400" dirty="0">
                <a:latin typeface="Arial" charset="0"/>
                <a:ea typeface="ＭＳ Ｐゴシック" charset="0"/>
              </a:rPr>
              <a:t> zve0422</a:t>
            </a:r>
          </a:p>
          <a:p>
            <a:pPr lvl="1">
              <a:defRPr/>
            </a:pPr>
            <a:r>
              <a:rPr lang="el-GR" sz="2400" dirty="0">
                <a:latin typeface="Arial" charset="0"/>
                <a:ea typeface="ＭＳ Ｐゴシック" charset="0"/>
              </a:rPr>
              <a:t>Ανοίξτε το </a:t>
            </a:r>
            <a:r>
              <a:rPr lang="en-US" sz="2400" dirty="0">
                <a:latin typeface="Arial" charset="0"/>
                <a:ea typeface="ＭＳ Ｐゴシック" charset="0"/>
              </a:rPr>
              <a:t>Firefox </a:t>
            </a:r>
            <a:r>
              <a:rPr lang="el-GR" sz="2400" dirty="0">
                <a:latin typeface="Arial" charset="0"/>
                <a:ea typeface="ＭＳ Ｐゴシック" charset="0"/>
              </a:rPr>
              <a:t>και πηγαίνετε στην οικοσελίδα</a:t>
            </a:r>
            <a:endParaRPr lang="en-US" sz="2400" dirty="0">
              <a:latin typeface="Arial" charset="0"/>
              <a:ea typeface="ＭＳ Ｐゴシック" charset="0"/>
            </a:endParaRPr>
          </a:p>
        </p:txBody>
      </p:sp>
    </p:spTree>
    <p:extLst>
      <p:ext uri="{BB962C8B-B14F-4D97-AF65-F5344CB8AC3E}">
        <p14:creationId xmlns:p14="http://schemas.microsoft.com/office/powerpoint/2010/main" val="374613233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998024"/>
            <a:ext cx="5943600" cy="5881254"/>
          </a:xfrm>
          <a:prstGeom prst="rect">
            <a:avLst/>
          </a:prstGeom>
        </p:spPr>
      </p:pic>
      <p:sp>
        <p:nvSpPr>
          <p:cNvPr id="5" name="Title 3"/>
          <p:cNvSpPr txBox="1">
            <a:spLocks/>
          </p:cNvSpPr>
          <p:nvPr/>
        </p:nvSpPr>
        <p:spPr bwMode="auto">
          <a:xfrm>
            <a:off x="0" y="-35595"/>
            <a:ext cx="9144000" cy="64519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defRPr/>
            </a:pPr>
            <a:r>
              <a:rPr lang="el-GR" sz="3400" dirty="0"/>
              <a:t>Το λογισμικό της απεικόνισης γεγονότων</a:t>
            </a:r>
            <a:r>
              <a:rPr lang="en-US" sz="3400" dirty="0"/>
              <a:t>: </a:t>
            </a:r>
            <a:r>
              <a:rPr lang="en-US" sz="3400" dirty="0" err="1"/>
              <a:t>iSpy</a:t>
            </a:r>
            <a:endParaRPr lang="en-US" sz="3400" dirty="0"/>
          </a:p>
        </p:txBody>
      </p:sp>
      <p:grpSp>
        <p:nvGrpSpPr>
          <p:cNvPr id="14" name="Group 13"/>
          <p:cNvGrpSpPr/>
          <p:nvPr/>
        </p:nvGrpSpPr>
        <p:grpSpPr>
          <a:xfrm>
            <a:off x="1524001" y="1752600"/>
            <a:ext cx="3555201" cy="3200399"/>
            <a:chOff x="1524001" y="1752600"/>
            <a:chExt cx="3555201" cy="3200399"/>
          </a:xfrm>
        </p:grpSpPr>
        <p:cxnSp>
          <p:nvCxnSpPr>
            <p:cNvPr id="7" name="Straight Arrow Connector 6"/>
            <p:cNvCxnSpPr/>
            <p:nvPr/>
          </p:nvCxnSpPr>
          <p:spPr>
            <a:xfrm>
              <a:off x="3276600" y="2362200"/>
              <a:ext cx="914400" cy="259079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8" name="TextBox 7"/>
            <p:cNvSpPr txBox="1"/>
            <p:nvPr/>
          </p:nvSpPr>
          <p:spPr>
            <a:xfrm>
              <a:off x="1752600" y="1752600"/>
              <a:ext cx="3326602" cy="646331"/>
            </a:xfrm>
            <a:prstGeom prst="rect">
              <a:avLst/>
            </a:prstGeom>
            <a:noFill/>
          </p:spPr>
          <p:txBody>
            <a:bodyPr wrap="none" rtlCol="0">
              <a:spAutoFit/>
            </a:bodyPr>
            <a:lstStyle/>
            <a:p>
              <a:r>
                <a:rPr lang="el-GR" dirty="0">
                  <a:solidFill>
                    <a:schemeClr val="bg1"/>
                  </a:solidFill>
                </a:rPr>
                <a:t>Εναπόθεση ενέργειας στο </a:t>
              </a:r>
              <a:br>
                <a:rPr lang="el-GR" dirty="0">
                  <a:solidFill>
                    <a:schemeClr val="bg1"/>
                  </a:solidFill>
                </a:rPr>
              </a:br>
              <a:r>
                <a:rPr lang="el-GR" dirty="0">
                  <a:solidFill>
                    <a:schemeClr val="bg1"/>
                  </a:solidFill>
                </a:rPr>
                <a:t>ηλεκτρομαγνητικό καλορίμετρο</a:t>
              </a:r>
              <a:endParaRPr lang="en-US" dirty="0">
                <a:solidFill>
                  <a:schemeClr val="bg1"/>
                </a:solidFill>
              </a:endParaRPr>
            </a:p>
          </p:txBody>
        </p:sp>
        <p:cxnSp>
          <p:nvCxnSpPr>
            <p:cNvPr id="9" name="Straight Arrow Connector 8"/>
            <p:cNvCxnSpPr/>
            <p:nvPr/>
          </p:nvCxnSpPr>
          <p:spPr>
            <a:xfrm flipH="1">
              <a:off x="1524001" y="2362200"/>
              <a:ext cx="1600199" cy="5334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grpSp>
        <p:nvGrpSpPr>
          <p:cNvPr id="16" name="Group 15"/>
          <p:cNvGrpSpPr/>
          <p:nvPr/>
        </p:nvGrpSpPr>
        <p:grpSpPr>
          <a:xfrm>
            <a:off x="1219200" y="3733800"/>
            <a:ext cx="2461519" cy="1817132"/>
            <a:chOff x="1371601" y="2590800"/>
            <a:chExt cx="2461519" cy="1817132"/>
          </a:xfrm>
        </p:grpSpPr>
        <p:cxnSp>
          <p:nvCxnSpPr>
            <p:cNvPr id="17" name="Straight Arrow Connector 16"/>
            <p:cNvCxnSpPr/>
            <p:nvPr/>
          </p:nvCxnSpPr>
          <p:spPr>
            <a:xfrm flipV="1">
              <a:off x="2743201" y="3200400"/>
              <a:ext cx="685800" cy="8382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8" name="TextBox 17"/>
            <p:cNvSpPr txBox="1"/>
            <p:nvPr/>
          </p:nvSpPr>
          <p:spPr>
            <a:xfrm>
              <a:off x="1371601" y="4038600"/>
              <a:ext cx="2461519" cy="369332"/>
            </a:xfrm>
            <a:prstGeom prst="rect">
              <a:avLst/>
            </a:prstGeom>
            <a:noFill/>
          </p:spPr>
          <p:txBody>
            <a:bodyPr wrap="none" rtlCol="0">
              <a:spAutoFit/>
            </a:bodyPr>
            <a:lstStyle/>
            <a:p>
              <a:r>
                <a:rPr lang="el-GR" dirty="0">
                  <a:solidFill>
                    <a:schemeClr val="bg1"/>
                  </a:solidFill>
                </a:rPr>
                <a:t>Δεν υπάρχουν τροχιές</a:t>
              </a:r>
              <a:endParaRPr lang="en-US" dirty="0">
                <a:solidFill>
                  <a:schemeClr val="bg1"/>
                </a:solidFill>
              </a:endParaRPr>
            </a:p>
          </p:txBody>
        </p:sp>
        <p:cxnSp>
          <p:nvCxnSpPr>
            <p:cNvPr id="19" name="Straight Arrow Connector 18"/>
            <p:cNvCxnSpPr/>
            <p:nvPr/>
          </p:nvCxnSpPr>
          <p:spPr>
            <a:xfrm flipH="1" flipV="1">
              <a:off x="2590801" y="2590800"/>
              <a:ext cx="76200" cy="14478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sp>
        <p:nvSpPr>
          <p:cNvPr id="27" name="TextBox 26"/>
          <p:cNvSpPr txBox="1"/>
          <p:nvPr/>
        </p:nvSpPr>
        <p:spPr>
          <a:xfrm>
            <a:off x="762000" y="3048000"/>
            <a:ext cx="1025942" cy="369332"/>
          </a:xfrm>
          <a:prstGeom prst="rect">
            <a:avLst/>
          </a:prstGeom>
          <a:noFill/>
        </p:spPr>
        <p:txBody>
          <a:bodyPr wrap="none" rtlCol="0">
            <a:spAutoFit/>
          </a:bodyPr>
          <a:lstStyle/>
          <a:p>
            <a:r>
              <a:rPr lang="el-GR" dirty="0">
                <a:solidFill>
                  <a:schemeClr val="bg1"/>
                </a:solidFill>
              </a:rPr>
              <a:t>φωτόνιο</a:t>
            </a:r>
            <a:endParaRPr lang="en-US" dirty="0">
              <a:solidFill>
                <a:schemeClr val="bg1"/>
              </a:solidFill>
            </a:endParaRPr>
          </a:p>
        </p:txBody>
      </p:sp>
      <p:sp>
        <p:nvSpPr>
          <p:cNvPr id="28" name="TextBox 27"/>
          <p:cNvSpPr txBox="1"/>
          <p:nvPr/>
        </p:nvSpPr>
        <p:spPr>
          <a:xfrm>
            <a:off x="4267200" y="4876800"/>
            <a:ext cx="1025942" cy="369332"/>
          </a:xfrm>
          <a:prstGeom prst="rect">
            <a:avLst/>
          </a:prstGeom>
          <a:noFill/>
        </p:spPr>
        <p:txBody>
          <a:bodyPr wrap="none" rtlCol="0">
            <a:spAutoFit/>
          </a:bodyPr>
          <a:lstStyle/>
          <a:p>
            <a:r>
              <a:rPr lang="el-GR" dirty="0">
                <a:solidFill>
                  <a:schemeClr val="bg1"/>
                </a:solidFill>
              </a:rPr>
              <a:t>φωτόνιο</a:t>
            </a:r>
            <a:endParaRPr lang="en-US" dirty="0">
              <a:solidFill>
                <a:schemeClr val="bg1"/>
              </a:solidFill>
            </a:endParaRPr>
          </a:p>
        </p:txBody>
      </p:sp>
      <p:graphicFrame>
        <p:nvGraphicFramePr>
          <p:cNvPr id="29" name="Object 28"/>
          <p:cNvGraphicFramePr>
            <a:graphicFrameLocks noChangeAspect="1"/>
          </p:cNvGraphicFramePr>
          <p:nvPr/>
        </p:nvGraphicFramePr>
        <p:xfrm>
          <a:off x="6858000" y="2097087"/>
          <a:ext cx="1408112" cy="569913"/>
        </p:xfrm>
        <a:graphic>
          <a:graphicData uri="http://schemas.openxmlformats.org/presentationml/2006/ole">
            <mc:AlternateContent xmlns:mc="http://schemas.openxmlformats.org/markup-compatibility/2006">
              <mc:Choice xmlns:v="urn:schemas-microsoft-com:vml" Requires="v">
                <p:oleObj name="Equation" r:id="rId3" imgW="596900" imgH="241300" progId="Equation.DSMT4">
                  <p:embed/>
                </p:oleObj>
              </mc:Choice>
              <mc:Fallback>
                <p:oleObj name="Equation" r:id="rId3" imgW="596900" imgH="241300" progId="Equation.DSMT4">
                  <p:embed/>
                  <p:pic>
                    <p:nvPicPr>
                      <p:cNvPr id="29" name="Object 28"/>
                      <p:cNvPicPr/>
                      <p:nvPr/>
                    </p:nvPicPr>
                    <p:blipFill>
                      <a:blip r:embed="rId4"/>
                      <a:stretch>
                        <a:fillRect/>
                      </a:stretch>
                    </p:blipFill>
                    <p:spPr>
                      <a:xfrm>
                        <a:off x="6858000" y="2097087"/>
                        <a:ext cx="1408112" cy="569913"/>
                      </a:xfrm>
                      <a:prstGeom prst="rect">
                        <a:avLst/>
                      </a:prstGeom>
                    </p:spPr>
                  </p:pic>
                </p:oleObj>
              </mc:Fallback>
            </mc:AlternateContent>
          </a:graphicData>
        </a:graphic>
      </p:graphicFrame>
      <p:sp>
        <p:nvSpPr>
          <p:cNvPr id="30" name="TextBox 29"/>
          <p:cNvSpPr txBox="1"/>
          <p:nvPr/>
        </p:nvSpPr>
        <p:spPr>
          <a:xfrm>
            <a:off x="6123684" y="1066800"/>
            <a:ext cx="2993127" cy="892552"/>
          </a:xfrm>
          <a:prstGeom prst="rect">
            <a:avLst/>
          </a:prstGeom>
          <a:noFill/>
        </p:spPr>
        <p:txBody>
          <a:bodyPr wrap="none" rtlCol="0">
            <a:spAutoFit/>
          </a:bodyPr>
          <a:lstStyle/>
          <a:p>
            <a:pPr algn="ctr"/>
            <a:r>
              <a:rPr lang="el-GR" sz="2600" dirty="0"/>
              <a:t>Υποψήφιο γεγονός </a:t>
            </a:r>
            <a:br>
              <a:rPr lang="en-US" sz="2600" dirty="0"/>
            </a:br>
            <a:r>
              <a:rPr lang="en-US" sz="2600" dirty="0"/>
              <a:t>Higgs</a:t>
            </a:r>
          </a:p>
        </p:txBody>
      </p:sp>
    </p:spTree>
    <p:extLst>
      <p:ext uri="{BB962C8B-B14F-4D97-AF65-F5344CB8AC3E}">
        <p14:creationId xmlns:p14="http://schemas.microsoft.com/office/powerpoint/2010/main" val="3020656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0" y="2057400"/>
            <a:ext cx="9144000" cy="2735317"/>
          </a:xfrm>
          <a:prstGeom prst="rect">
            <a:avLst/>
          </a:prstGeom>
        </p:spPr>
      </p:pic>
      <p:sp>
        <p:nvSpPr>
          <p:cNvPr id="7" name="Title 1"/>
          <p:cNvSpPr txBox="1">
            <a:spLocks/>
          </p:cNvSpPr>
          <p:nvPr/>
        </p:nvSpPr>
        <p:spPr>
          <a:xfrm>
            <a:off x="457200" y="274638"/>
            <a:ext cx="8229600" cy="792162"/>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defRPr/>
            </a:pPr>
            <a:r>
              <a:rPr lang="en-US"/>
              <a:t>CIMA - </a:t>
            </a:r>
            <a:r>
              <a:rPr lang="el-GR"/>
              <a:t>Το  φύλλο εργασίας</a:t>
            </a:r>
            <a:endParaRPr lang="en-US" dirty="0"/>
          </a:p>
        </p:txBody>
      </p:sp>
    </p:spTree>
    <p:extLst>
      <p:ext uri="{BB962C8B-B14F-4D97-AF65-F5344CB8AC3E}">
        <p14:creationId xmlns:p14="http://schemas.microsoft.com/office/powerpoint/2010/main" val="332667671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066" y="64683"/>
            <a:ext cx="9147043" cy="1062037"/>
          </a:xfrm>
        </p:spPr>
        <p:txBody>
          <a:bodyPr>
            <a:noAutofit/>
          </a:bodyPr>
          <a:lstStyle/>
          <a:p>
            <a:pPr algn="l">
              <a:defRPr/>
            </a:pPr>
            <a:r>
              <a:rPr lang="el-GR" sz="3200" dirty="0"/>
              <a:t>Σχεδιάζοντας έναν ανιχνευτή</a:t>
            </a:r>
            <a:r>
              <a:rPr lang="en-US" sz="3200" dirty="0"/>
              <a:t>: </a:t>
            </a:r>
            <a:r>
              <a:rPr lang="el-GR" sz="3200" dirty="0"/>
              <a:t>Τι θέλουμε να βρούμε</a:t>
            </a:r>
            <a:r>
              <a:rPr lang="en-US" sz="3200" dirty="0"/>
              <a:t>?</a:t>
            </a:r>
          </a:p>
        </p:txBody>
      </p:sp>
      <p:sp>
        <p:nvSpPr>
          <p:cNvPr id="5" name="Content Placeholder 4"/>
          <p:cNvSpPr>
            <a:spLocks noGrp="1"/>
          </p:cNvSpPr>
          <p:nvPr>
            <p:ph sz="half" idx="1"/>
          </p:nvPr>
        </p:nvSpPr>
        <p:spPr>
          <a:xfrm>
            <a:off x="609600" y="2057400"/>
            <a:ext cx="3138488" cy="3581400"/>
          </a:xfrm>
        </p:spPr>
        <p:txBody>
          <a:bodyPr/>
          <a:lstStyle/>
          <a:p>
            <a:pPr>
              <a:defRPr/>
            </a:pPr>
            <a:r>
              <a:rPr lang="en-US" sz="2400" dirty="0"/>
              <a:t>W</a:t>
            </a:r>
            <a:r>
              <a:rPr lang="en-US" sz="2400" baseline="30000" dirty="0">
                <a:latin typeface="Symbol" charset="2"/>
                <a:cs typeface="Symbol" charset="2"/>
              </a:rPr>
              <a:t>+</a:t>
            </a:r>
            <a:r>
              <a:rPr lang="en-US" sz="2400" dirty="0"/>
              <a:t> </a:t>
            </a:r>
            <a:r>
              <a:rPr lang="en-US" sz="2400" dirty="0">
                <a:sym typeface="Wingdings"/>
              </a:rPr>
              <a:t> </a:t>
            </a:r>
            <a:r>
              <a:rPr lang="el-GR" sz="2400" dirty="0">
                <a:latin typeface="Symbol" charset="2"/>
                <a:cs typeface="Symbol" charset="2"/>
                <a:sym typeface="Wingdings"/>
              </a:rPr>
              <a:t>μ</a:t>
            </a:r>
            <a:r>
              <a:rPr lang="en-US" sz="2400" baseline="30000" dirty="0">
                <a:latin typeface="Symbol" charset="2"/>
                <a:cs typeface="Symbol" charset="2"/>
                <a:sym typeface="Wingdings"/>
              </a:rPr>
              <a:t>+ </a:t>
            </a:r>
            <a:r>
              <a:rPr lang="en-US" sz="2400" dirty="0">
                <a:latin typeface="Symbol" charset="2"/>
                <a:cs typeface="Symbol" charset="2"/>
                <a:sym typeface="Wingdings"/>
              </a:rPr>
              <a:t>+ </a:t>
            </a:r>
            <a:r>
              <a:rPr lang="el-GR" sz="2400" dirty="0">
                <a:latin typeface="Symbol" charset="2"/>
                <a:cs typeface="Symbol" charset="2"/>
                <a:sym typeface="Wingdings"/>
              </a:rPr>
              <a:t>ν</a:t>
            </a:r>
            <a:r>
              <a:rPr lang="el-GR" sz="2400" baseline="-25000" dirty="0">
                <a:latin typeface="Symbol" charset="2"/>
                <a:cs typeface="Symbol" charset="2"/>
                <a:sym typeface="Wingdings"/>
              </a:rPr>
              <a:t>μ</a:t>
            </a:r>
            <a:endParaRPr lang="en-US" sz="2400" dirty="0">
              <a:latin typeface="Symbol" charset="2"/>
              <a:cs typeface="Symbol" charset="2"/>
              <a:sym typeface="Wingdings"/>
            </a:endParaRPr>
          </a:p>
          <a:p>
            <a:pPr>
              <a:defRPr/>
            </a:pPr>
            <a:r>
              <a:rPr lang="en-US" sz="2400" dirty="0"/>
              <a:t>W</a:t>
            </a:r>
            <a:r>
              <a:rPr lang="en-US" sz="2400" baseline="30000" dirty="0">
                <a:latin typeface="Symbol" charset="2"/>
                <a:cs typeface="Symbol" charset="2"/>
              </a:rPr>
              <a:t>+</a:t>
            </a:r>
            <a:r>
              <a:rPr lang="en-US" sz="2400" dirty="0">
                <a:sym typeface="Wingdings"/>
              </a:rPr>
              <a:t>  e</a:t>
            </a:r>
            <a:r>
              <a:rPr lang="en-US" sz="2400" baseline="30000" dirty="0">
                <a:latin typeface="Symbol" charset="2"/>
                <a:cs typeface="Symbol" charset="2"/>
                <a:sym typeface="Wingdings"/>
              </a:rPr>
              <a:t>+ </a:t>
            </a:r>
            <a:r>
              <a:rPr lang="en-US" sz="2400" dirty="0">
                <a:latin typeface="Symbol" charset="2"/>
                <a:cs typeface="Symbol" charset="2"/>
                <a:sym typeface="Wingdings"/>
              </a:rPr>
              <a:t>+</a:t>
            </a:r>
            <a:r>
              <a:rPr lang="en-US" sz="2400" baseline="30000" dirty="0">
                <a:latin typeface="Symbol" charset="2"/>
                <a:cs typeface="Symbol" charset="2"/>
                <a:sym typeface="Wingdings"/>
              </a:rPr>
              <a:t> </a:t>
            </a:r>
            <a:r>
              <a:rPr lang="el-GR" sz="2400" dirty="0">
                <a:latin typeface="Symbol" charset="2"/>
                <a:cs typeface="Symbol" charset="2"/>
                <a:sym typeface="Wingdings"/>
              </a:rPr>
              <a:t>ν</a:t>
            </a:r>
            <a:r>
              <a:rPr lang="en-US" sz="2400" baseline="-25000" dirty="0">
                <a:latin typeface="Symbol" charset="2"/>
                <a:cs typeface="Symbol" charset="2"/>
                <a:sym typeface="Wingdings"/>
              </a:rPr>
              <a:t>e</a:t>
            </a:r>
            <a:endParaRPr lang="en-US" sz="2400" dirty="0">
              <a:latin typeface="Symbol" charset="2"/>
              <a:cs typeface="Symbol" charset="2"/>
              <a:sym typeface="Wingdings"/>
            </a:endParaRPr>
          </a:p>
          <a:p>
            <a:pPr>
              <a:defRPr/>
            </a:pPr>
            <a:r>
              <a:rPr lang="en-US" sz="2400" dirty="0">
                <a:sym typeface="Wingdings"/>
              </a:rPr>
              <a:t>W</a:t>
            </a:r>
            <a:r>
              <a:rPr lang="en-US" sz="2400" baseline="30000" dirty="0">
                <a:latin typeface="Symbol" charset="2"/>
                <a:cs typeface="Symbol" charset="2"/>
                <a:sym typeface="Wingdings"/>
              </a:rPr>
              <a:t>-</a:t>
            </a:r>
            <a:r>
              <a:rPr lang="en-US" sz="2400" dirty="0">
                <a:sym typeface="Wingdings"/>
              </a:rPr>
              <a:t>  </a:t>
            </a:r>
            <a:r>
              <a:rPr lang="el-GR" sz="2400" dirty="0">
                <a:latin typeface="Symbol" charset="2"/>
                <a:cs typeface="Symbol" charset="2"/>
                <a:sym typeface="Wingdings"/>
              </a:rPr>
              <a:t>μ</a:t>
            </a:r>
            <a:r>
              <a:rPr lang="en-US" sz="2400" baseline="30000" dirty="0">
                <a:latin typeface="Symbol" charset="2"/>
                <a:cs typeface="Symbol" charset="2"/>
                <a:sym typeface="Wingdings"/>
              </a:rPr>
              <a:t>- </a:t>
            </a:r>
            <a:r>
              <a:rPr lang="en-US" sz="2400" dirty="0">
                <a:latin typeface="Symbol" charset="2"/>
                <a:cs typeface="Symbol" charset="2"/>
                <a:sym typeface="Wingdings"/>
              </a:rPr>
              <a:t>+ </a:t>
            </a:r>
            <a:r>
              <a:rPr lang="el-GR" sz="2400" dirty="0">
                <a:latin typeface="Symbol" charset="2"/>
                <a:cs typeface="Symbol" charset="2"/>
                <a:sym typeface="Wingdings"/>
              </a:rPr>
              <a:t>ν</a:t>
            </a:r>
            <a:r>
              <a:rPr lang="el-GR" sz="2400" baseline="-25000" dirty="0">
                <a:latin typeface="Symbol" charset="2"/>
                <a:cs typeface="Symbol" charset="2"/>
                <a:sym typeface="Wingdings"/>
              </a:rPr>
              <a:t>μ</a:t>
            </a:r>
            <a:endParaRPr lang="en-US" sz="2400" dirty="0">
              <a:latin typeface="Symbol" charset="2"/>
              <a:cs typeface="Symbol" charset="2"/>
              <a:sym typeface="Wingdings"/>
            </a:endParaRPr>
          </a:p>
          <a:p>
            <a:pPr>
              <a:defRPr/>
            </a:pPr>
            <a:r>
              <a:rPr lang="en-US" sz="2400" dirty="0">
                <a:sym typeface="Wingdings"/>
              </a:rPr>
              <a:t>W</a:t>
            </a:r>
            <a:r>
              <a:rPr lang="en-US" sz="2400" baseline="30000" dirty="0">
                <a:latin typeface="Symbol" charset="2"/>
                <a:cs typeface="Symbol" charset="2"/>
                <a:sym typeface="Wingdings"/>
              </a:rPr>
              <a:t>-</a:t>
            </a:r>
            <a:r>
              <a:rPr lang="en-US" sz="2400" dirty="0">
                <a:sym typeface="Wingdings"/>
              </a:rPr>
              <a:t>  </a:t>
            </a:r>
            <a:r>
              <a:rPr lang="en-US" sz="2400" dirty="0">
                <a:cs typeface="Symbol" charset="2"/>
                <a:sym typeface="Wingdings"/>
              </a:rPr>
              <a:t>e</a:t>
            </a:r>
            <a:r>
              <a:rPr lang="en-US" sz="2400" baseline="30000" dirty="0">
                <a:latin typeface="Symbol" charset="2"/>
                <a:cs typeface="Symbol" charset="2"/>
                <a:sym typeface="Wingdings"/>
              </a:rPr>
              <a:t>- </a:t>
            </a:r>
            <a:r>
              <a:rPr lang="en-US" sz="2400" dirty="0">
                <a:latin typeface="Symbol" charset="2"/>
                <a:cs typeface="Symbol" charset="2"/>
                <a:sym typeface="Wingdings"/>
              </a:rPr>
              <a:t>+ </a:t>
            </a:r>
            <a:r>
              <a:rPr lang="el-GR" sz="2400" dirty="0">
                <a:latin typeface="Symbol" charset="2"/>
                <a:cs typeface="Symbol" charset="2"/>
                <a:sym typeface="Wingdings"/>
              </a:rPr>
              <a:t>ν</a:t>
            </a:r>
            <a:r>
              <a:rPr lang="en-US" sz="2400" baseline="-25000" dirty="0">
                <a:latin typeface="Symbol" charset="2"/>
                <a:cs typeface="Symbol" charset="2"/>
                <a:sym typeface="Wingdings"/>
              </a:rPr>
              <a:t>e</a:t>
            </a:r>
          </a:p>
          <a:p>
            <a:pPr>
              <a:defRPr/>
            </a:pPr>
            <a:r>
              <a:rPr lang="en-US" sz="2400" dirty="0">
                <a:sym typeface="Wingdings" charset="0"/>
              </a:rPr>
              <a:t>Z</a:t>
            </a:r>
            <a:r>
              <a:rPr lang="en-US" sz="2400" baseline="30000" dirty="0">
                <a:latin typeface="Symbol" charset="0"/>
                <a:cs typeface="Symbol" charset="0"/>
                <a:sym typeface="Wingdings" charset="0"/>
              </a:rPr>
              <a:t>0</a:t>
            </a:r>
            <a:r>
              <a:rPr lang="en-US" sz="2400" dirty="0">
                <a:sym typeface="Wingdings" charset="0"/>
              </a:rPr>
              <a:t>   e</a:t>
            </a:r>
            <a:r>
              <a:rPr lang="en-US" sz="2400" baseline="30000" dirty="0">
                <a:sym typeface="Wingdings" charset="0"/>
              </a:rPr>
              <a:t>+ </a:t>
            </a:r>
            <a:r>
              <a:rPr lang="en-US" sz="2400" dirty="0">
                <a:latin typeface="Symbol" charset="0"/>
                <a:cs typeface="Symbol" charset="0"/>
                <a:sym typeface="Wingdings" charset="0"/>
              </a:rPr>
              <a:t>+</a:t>
            </a:r>
            <a:r>
              <a:rPr lang="en-US" sz="2400" baseline="30000" dirty="0">
                <a:sym typeface="Wingdings" charset="0"/>
              </a:rPr>
              <a:t> </a:t>
            </a:r>
            <a:r>
              <a:rPr lang="en-US" sz="2400" dirty="0">
                <a:sym typeface="Wingdings" charset="0"/>
              </a:rPr>
              <a:t>e</a:t>
            </a:r>
            <a:r>
              <a:rPr lang="en-US" sz="2400" baseline="30000" dirty="0">
                <a:sym typeface="Wingdings" charset="0"/>
              </a:rPr>
              <a:t>-</a:t>
            </a:r>
          </a:p>
          <a:p>
            <a:pPr>
              <a:defRPr/>
            </a:pPr>
            <a:r>
              <a:rPr lang="en-US" sz="2400" dirty="0">
                <a:sym typeface="Wingdings" charset="0"/>
              </a:rPr>
              <a:t>Z</a:t>
            </a:r>
            <a:r>
              <a:rPr lang="en-US" sz="2400" baseline="30000" dirty="0">
                <a:sym typeface="Wingdings" charset="0"/>
              </a:rPr>
              <a:t>0</a:t>
            </a:r>
            <a:r>
              <a:rPr lang="en-US" sz="2400" dirty="0">
                <a:sym typeface="Wingdings" charset="0"/>
              </a:rPr>
              <a:t>   </a:t>
            </a:r>
            <a:r>
              <a:rPr lang="el-GR" sz="2400" dirty="0">
                <a:latin typeface="Symbol" charset="0"/>
                <a:cs typeface="Symbol" charset="0"/>
                <a:sym typeface="Wingdings" charset="0"/>
              </a:rPr>
              <a:t>μ</a:t>
            </a:r>
            <a:r>
              <a:rPr lang="en-US" sz="2400" baseline="30000" dirty="0">
                <a:latin typeface="Symbol" charset="0"/>
                <a:cs typeface="Symbol" charset="0"/>
                <a:sym typeface="Wingdings" charset="0"/>
              </a:rPr>
              <a:t>+ </a:t>
            </a:r>
            <a:r>
              <a:rPr lang="en-US" sz="2400" dirty="0">
                <a:latin typeface="Symbol" charset="0"/>
                <a:cs typeface="Symbol" charset="0"/>
                <a:sym typeface="Wingdings" charset="0"/>
              </a:rPr>
              <a:t>+</a:t>
            </a:r>
            <a:r>
              <a:rPr lang="en-US" sz="2400" baseline="30000" dirty="0">
                <a:latin typeface="Symbol" charset="0"/>
                <a:cs typeface="Symbol" charset="0"/>
                <a:sym typeface="Wingdings" charset="0"/>
              </a:rPr>
              <a:t> </a:t>
            </a:r>
            <a:r>
              <a:rPr lang="el-GR" sz="2400" dirty="0">
                <a:latin typeface="Symbol" charset="0"/>
                <a:cs typeface="Symbol" charset="0"/>
                <a:sym typeface="Wingdings" charset="0"/>
              </a:rPr>
              <a:t>μ</a:t>
            </a:r>
            <a:r>
              <a:rPr lang="en-US" sz="2400" baseline="30000" dirty="0">
                <a:sym typeface="Wingdings" charset="0"/>
              </a:rPr>
              <a:t>-</a:t>
            </a:r>
          </a:p>
          <a:p>
            <a:pPr>
              <a:defRPr/>
            </a:pPr>
            <a:r>
              <a:rPr lang="en-US" sz="2400" dirty="0">
                <a:sym typeface="Wingdings" charset="0"/>
              </a:rPr>
              <a:t>H</a:t>
            </a:r>
            <a:r>
              <a:rPr lang="en-US" sz="2400" baseline="30000" dirty="0">
                <a:sym typeface="Wingdings" charset="0"/>
              </a:rPr>
              <a:t>0</a:t>
            </a:r>
            <a:r>
              <a:rPr lang="en-US" sz="2400" dirty="0">
                <a:sym typeface="Wingdings" charset="0"/>
              </a:rPr>
              <a:t>   </a:t>
            </a:r>
            <a:r>
              <a:rPr lang="el-GR" sz="2400" dirty="0">
                <a:latin typeface="Symbol" charset="0"/>
                <a:cs typeface="Symbol" charset="0"/>
                <a:sym typeface="Wingdings" charset="0"/>
              </a:rPr>
              <a:t>γ</a:t>
            </a:r>
            <a:r>
              <a:rPr lang="en-US" sz="2400" dirty="0">
                <a:latin typeface="Symbol" charset="0"/>
                <a:cs typeface="Symbol" charset="0"/>
                <a:sym typeface="Wingdings" charset="0"/>
              </a:rPr>
              <a:t> + </a:t>
            </a:r>
            <a:r>
              <a:rPr lang="el-GR" sz="2400" dirty="0">
                <a:latin typeface="Symbol" charset="0"/>
                <a:cs typeface="Symbol" charset="0"/>
                <a:sym typeface="Wingdings" charset="0"/>
              </a:rPr>
              <a:t>γ</a:t>
            </a:r>
            <a:endParaRPr lang="en-US" sz="2400" dirty="0">
              <a:latin typeface="Symbol" charset="0"/>
              <a:cs typeface="Symbol" charset="0"/>
              <a:sym typeface="Wingdings" charset="0"/>
            </a:endParaRPr>
          </a:p>
          <a:p>
            <a:pPr>
              <a:defRPr/>
            </a:pPr>
            <a:r>
              <a:rPr lang="en-US" sz="2400" dirty="0">
                <a:sym typeface="Wingdings" charset="0"/>
              </a:rPr>
              <a:t>W</a:t>
            </a:r>
            <a:r>
              <a:rPr lang="en-US" sz="2400" baseline="30000" dirty="0">
                <a:latin typeface="Symbol" charset="0"/>
                <a:cs typeface="Symbol" charset="0"/>
                <a:sym typeface="Wingdings" charset="0"/>
              </a:rPr>
              <a:t>±</a:t>
            </a:r>
            <a:r>
              <a:rPr lang="en-US" sz="2400" dirty="0">
                <a:sym typeface="Wingdings" charset="0"/>
              </a:rPr>
              <a:t>  hadrons</a:t>
            </a:r>
          </a:p>
          <a:p>
            <a:pPr>
              <a:defRPr/>
            </a:pPr>
            <a:endParaRPr lang="en-US" sz="2400" dirty="0">
              <a:latin typeface="Symbol" charset="0"/>
              <a:cs typeface="Symbol" charset="0"/>
            </a:endParaRPr>
          </a:p>
          <a:p>
            <a:pPr>
              <a:defRPr/>
            </a:pPr>
            <a:endParaRPr lang="en-US" sz="2400" baseline="30000" dirty="0">
              <a:sym typeface="Wingdings" charset="0"/>
            </a:endParaRPr>
          </a:p>
          <a:p>
            <a:pPr>
              <a:defRPr/>
            </a:pPr>
            <a:endParaRPr lang="en-US" sz="2400" baseline="30000" dirty="0">
              <a:sym typeface="Wingdings" charset="0"/>
            </a:endParaRPr>
          </a:p>
          <a:p>
            <a:pPr>
              <a:defRPr/>
            </a:pPr>
            <a:endParaRPr lang="en-US" sz="2400" dirty="0">
              <a:latin typeface="Symbol" charset="2"/>
              <a:cs typeface="Symbol" charset="2"/>
              <a:sym typeface="Wingdings"/>
            </a:endParaRPr>
          </a:p>
        </p:txBody>
      </p:sp>
      <p:sp>
        <p:nvSpPr>
          <p:cNvPr id="6" name="Content Placeholder 5"/>
          <p:cNvSpPr>
            <a:spLocks noGrp="1"/>
          </p:cNvSpPr>
          <p:nvPr>
            <p:ph sz="half" idx="2"/>
          </p:nvPr>
        </p:nvSpPr>
        <p:spPr>
          <a:xfrm>
            <a:off x="396875" y="5773738"/>
            <a:ext cx="8493125" cy="931862"/>
          </a:xfrm>
        </p:spPr>
        <p:txBody>
          <a:bodyPr/>
          <a:lstStyle/>
          <a:p>
            <a:pPr>
              <a:defRPr/>
            </a:pPr>
            <a:r>
              <a:rPr lang="el-GR" sz="2400" dirty="0"/>
              <a:t>Ένα σωματίδιο </a:t>
            </a:r>
            <a:r>
              <a:rPr lang="en-US" sz="2400" dirty="0"/>
              <a:t>“</a:t>
            </a:r>
            <a:r>
              <a:rPr lang="en-US" sz="2400" i="1" dirty="0" err="1"/>
              <a:t>i</a:t>
            </a:r>
            <a:r>
              <a:rPr lang="en-US" sz="2400" dirty="0"/>
              <a:t>” </a:t>
            </a:r>
            <a:r>
              <a:rPr lang="el-GR" sz="2400" dirty="0"/>
              <a:t>θα φύγει από το σημείο σκέδασης με ορμή </a:t>
            </a:r>
            <a:r>
              <a:rPr lang="en-US" sz="2400" i="1" dirty="0"/>
              <a:t>p</a:t>
            </a:r>
            <a:r>
              <a:rPr lang="en-US" sz="2400" i="1" baseline="-25000" dirty="0"/>
              <a:t>i</a:t>
            </a:r>
            <a:r>
              <a:rPr lang="en-US" sz="2400" dirty="0"/>
              <a:t> </a:t>
            </a:r>
            <a:r>
              <a:rPr lang="el-GR" sz="2400" dirty="0"/>
              <a:t>και ενέργεια </a:t>
            </a:r>
            <a:r>
              <a:rPr lang="en-US" sz="2400" i="1" dirty="0" err="1"/>
              <a:t>E</a:t>
            </a:r>
            <a:r>
              <a:rPr lang="en-US" sz="2400" i="1" baseline="-25000" dirty="0" err="1"/>
              <a:t>i</a:t>
            </a:r>
            <a:endParaRPr lang="en-US" sz="2400" i="1" baseline="-25000" dirty="0"/>
          </a:p>
        </p:txBody>
      </p:sp>
      <p:sp>
        <p:nvSpPr>
          <p:cNvPr id="131076" name="TextBox 7"/>
          <p:cNvSpPr txBox="1">
            <a:spLocks noChangeArrowheads="1"/>
          </p:cNvSpPr>
          <p:nvPr/>
        </p:nvSpPr>
        <p:spPr bwMode="auto">
          <a:xfrm>
            <a:off x="4191000" y="3200400"/>
            <a:ext cx="3009900" cy="8302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a:t>Hadrons could be:</a:t>
            </a:r>
            <a:br>
              <a:rPr lang="en-US"/>
            </a:br>
            <a:r>
              <a:rPr lang="en-US"/>
              <a:t> </a:t>
            </a:r>
            <a:r>
              <a:rPr lang="el-GR">
                <a:latin typeface="Symbol" charset="0"/>
                <a:cs typeface="Symbol" charset="0"/>
              </a:rPr>
              <a:t>π</a:t>
            </a:r>
            <a:r>
              <a:rPr lang="en-US" baseline="30000">
                <a:latin typeface="Symbol" charset="0"/>
                <a:cs typeface="Symbol" charset="0"/>
              </a:rPr>
              <a:t>+</a:t>
            </a:r>
            <a:r>
              <a:rPr lang="en-US">
                <a:latin typeface="Symbol" charset="0"/>
                <a:cs typeface="Symbol" charset="0"/>
              </a:rPr>
              <a:t>, </a:t>
            </a:r>
            <a:r>
              <a:rPr lang="el-GR">
                <a:latin typeface="Symbol" charset="0"/>
                <a:cs typeface="Symbol" charset="0"/>
              </a:rPr>
              <a:t>π</a:t>
            </a:r>
            <a:r>
              <a:rPr lang="en-US" baseline="30000">
                <a:latin typeface="Symbol" charset="0"/>
                <a:cs typeface="Symbol" charset="0"/>
              </a:rPr>
              <a:t>-</a:t>
            </a:r>
            <a:r>
              <a:rPr lang="en-US">
                <a:latin typeface="Symbol" charset="0"/>
                <a:cs typeface="Symbol" charset="0"/>
              </a:rPr>
              <a:t>, K</a:t>
            </a:r>
            <a:r>
              <a:rPr lang="en-US" baseline="30000">
                <a:latin typeface="Symbol" charset="0"/>
                <a:cs typeface="Symbol" charset="0"/>
              </a:rPr>
              <a:t>+</a:t>
            </a:r>
            <a:r>
              <a:rPr lang="en-US">
                <a:latin typeface="Symbol" charset="0"/>
                <a:cs typeface="Symbol" charset="0"/>
              </a:rPr>
              <a:t>, K</a:t>
            </a:r>
            <a:r>
              <a:rPr lang="en-US" baseline="30000">
                <a:latin typeface="Symbol" charset="0"/>
                <a:cs typeface="Symbol" charset="0"/>
              </a:rPr>
              <a:t>-</a:t>
            </a:r>
            <a:r>
              <a:rPr lang="en-US">
                <a:latin typeface="Symbol" charset="0"/>
                <a:cs typeface="Symbol" charset="0"/>
              </a:rPr>
              <a:t>, </a:t>
            </a:r>
            <a:r>
              <a:rPr lang="el-GR">
                <a:latin typeface="Symbol" charset="0"/>
                <a:cs typeface="Symbol" charset="0"/>
              </a:rPr>
              <a:t>Λ</a:t>
            </a:r>
            <a:r>
              <a:rPr lang="en-US"/>
              <a:t>..</a:t>
            </a:r>
          </a:p>
        </p:txBody>
      </p:sp>
      <p:sp>
        <p:nvSpPr>
          <p:cNvPr id="131077" name="Rectangle 1"/>
          <p:cNvSpPr>
            <a:spLocks noChangeArrowheads="1"/>
          </p:cNvSpPr>
          <p:nvPr/>
        </p:nvSpPr>
        <p:spPr bwMode="auto">
          <a:xfrm>
            <a:off x="223395" y="1045320"/>
            <a:ext cx="8686800" cy="8302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el-GR" sz="2400" dirty="0"/>
              <a:t>Τα σταθερά σωματίδια τα οποία απόμειναν από την διάσπαση κάποιων σωματιδίων</a:t>
            </a:r>
            <a:r>
              <a:rPr lang="en-US" sz="2400" dirty="0"/>
              <a:t>, </a:t>
            </a:r>
            <a:r>
              <a:rPr lang="el-GR" sz="2400" dirty="0"/>
              <a:t>όπως του</a:t>
            </a:r>
            <a:r>
              <a:rPr lang="en-US" sz="2400" dirty="0"/>
              <a:t> W</a:t>
            </a:r>
            <a:r>
              <a:rPr lang="en-US" sz="2400" baseline="30000" dirty="0"/>
              <a:t>+</a:t>
            </a:r>
            <a:r>
              <a:rPr lang="en-US" sz="2400" dirty="0"/>
              <a:t>, W</a:t>
            </a:r>
            <a:r>
              <a:rPr lang="en-US" sz="2400" baseline="30000" dirty="0"/>
              <a:t>-</a:t>
            </a:r>
            <a:r>
              <a:rPr lang="en-US" sz="2400" dirty="0"/>
              <a:t>, Z</a:t>
            </a:r>
            <a:r>
              <a:rPr lang="en-US" sz="2400" baseline="30000" dirty="0"/>
              <a:t>0</a:t>
            </a:r>
            <a:r>
              <a:rPr lang="en-US" sz="2400" dirty="0"/>
              <a:t> (</a:t>
            </a:r>
            <a:r>
              <a:rPr lang="el-GR" sz="2400" dirty="0"/>
              <a:t>και</a:t>
            </a:r>
            <a:r>
              <a:rPr lang="en-US" sz="2400" dirty="0"/>
              <a:t> H</a:t>
            </a:r>
            <a:r>
              <a:rPr lang="en-US" sz="2400" baseline="30000" dirty="0"/>
              <a:t>0</a:t>
            </a:r>
            <a:r>
              <a:rPr lang="en-US" sz="2400" dirty="0"/>
              <a:t>)</a:t>
            </a:r>
          </a:p>
        </p:txBody>
      </p:sp>
    </p:spTree>
    <p:extLst>
      <p:ext uri="{BB962C8B-B14F-4D97-AF65-F5344CB8AC3E}">
        <p14:creationId xmlns:p14="http://schemas.microsoft.com/office/powerpoint/2010/main" val="359272113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21" name="Picture 1" descr="PictureforPoint5_oct04_nopa.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114300"/>
            <a:ext cx="9144000" cy="6629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 name="Rectangle 2">
            <a:hlinkClick r:id="rId4" action="ppaction://hlinksldjump"/>
          </p:cNvPr>
          <p:cNvSpPr/>
          <p:nvPr/>
        </p:nvSpPr>
        <p:spPr>
          <a:xfrm>
            <a:off x="2481263" y="5788025"/>
            <a:ext cx="1519237" cy="350838"/>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4" name="Rectangle 3">
            <a:hlinkClick r:id="rId5" action="ppaction://hlinksldjump"/>
          </p:cNvPr>
          <p:cNvSpPr/>
          <p:nvPr/>
        </p:nvSpPr>
        <p:spPr>
          <a:xfrm>
            <a:off x="371475" y="5794375"/>
            <a:ext cx="1270000" cy="342900"/>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5" name="Rectangle 4">
            <a:hlinkClick r:id="rId4" action="ppaction://hlinksldjump"/>
          </p:cNvPr>
          <p:cNvSpPr/>
          <p:nvPr/>
        </p:nvSpPr>
        <p:spPr>
          <a:xfrm>
            <a:off x="4579938" y="5781675"/>
            <a:ext cx="3270250" cy="392113"/>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6" name="Rectangle 5">
            <a:hlinkClick r:id="rId6" action="ppaction://hlinksldjump"/>
          </p:cNvPr>
          <p:cNvSpPr/>
          <p:nvPr/>
        </p:nvSpPr>
        <p:spPr>
          <a:xfrm>
            <a:off x="365125" y="6215063"/>
            <a:ext cx="3513138" cy="350837"/>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7" name="Rectangle 6">
            <a:hlinkClick r:id="rId7" action="ppaction://hlinksldjump"/>
          </p:cNvPr>
          <p:cNvSpPr/>
          <p:nvPr/>
        </p:nvSpPr>
        <p:spPr>
          <a:xfrm>
            <a:off x="4594225" y="6227763"/>
            <a:ext cx="1446213" cy="365125"/>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8" name="Rectangle 2"/>
          <p:cNvSpPr txBox="1">
            <a:spLocks noChangeArrowheads="1"/>
          </p:cNvSpPr>
          <p:nvPr/>
        </p:nvSpPr>
        <p:spPr>
          <a:xfrm>
            <a:off x="174625" y="-69850"/>
            <a:ext cx="8588375" cy="755650"/>
          </a:xfrm>
          <a:prstGeom prst="rect">
            <a:avLst/>
          </a:prstGeom>
        </p:spPr>
        <p:txBody>
          <a:bodyPr/>
          <a:lstStyle>
            <a:lvl1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ＭＳ Ｐゴシック" charset="-128"/>
                <a:cs typeface="ＭＳ Ｐゴシック" charset="-128"/>
              </a:defRPr>
            </a:lvl1pPr>
            <a:lvl2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ea typeface="ＭＳ Ｐゴシック" charset="-128"/>
                <a:cs typeface="ＭＳ Ｐゴシック" charset="-128"/>
              </a:defRPr>
            </a:lvl2pPr>
            <a:lvl3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ea typeface="ＭＳ Ｐゴシック" charset="-128"/>
                <a:cs typeface="ＭＳ Ｐゴシック" charset="-128"/>
              </a:defRPr>
            </a:lvl3pPr>
            <a:lvl4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ea typeface="ＭＳ Ｐゴシック" charset="-128"/>
                <a:cs typeface="ＭＳ Ｐゴシック" charset="-128"/>
              </a:defRPr>
            </a:lvl4pPr>
            <a:lvl5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ea typeface="ＭＳ Ｐゴシック" charset="-128"/>
                <a:cs typeface="ＭＳ Ｐゴシック" charset="-128"/>
              </a:defRPr>
            </a:lvl5pPr>
            <a:lvl6pPr marL="457200" algn="l"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l"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l"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l"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a:lstStyle>
          <a:p>
            <a:pPr eaLnBrk="1" hangingPunct="1">
              <a:defRPr/>
            </a:pPr>
            <a:r>
              <a:rPr lang="en-US" dirty="0">
                <a:latin typeface="Arial" charset="0"/>
                <a:ea typeface="ＭＳ Ｐゴシック" charset="0"/>
                <a:cs typeface="ＭＳ Ｐゴシック" charset="0"/>
              </a:rPr>
              <a:t>A slice through the CMS detector</a:t>
            </a:r>
            <a:endParaRPr lang="en-US" b="1" dirty="0">
              <a:solidFill>
                <a:schemeClr val="tx1"/>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277058716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5169" name="Picture 3" descr="PictureforPoint5_oct04_nopa.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114300"/>
            <a:ext cx="9144000" cy="6629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7" name="Picture 6" descr="MuonHits.gi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665663" y="1570038"/>
            <a:ext cx="4257675" cy="17875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6" name="Picture 5" descr="MuonTrack.gi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49275" y="2092325"/>
            <a:ext cx="8461375" cy="873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1" name="Picture 10" descr="MuonHitsInTracker.gi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385763" y="2051050"/>
            <a:ext cx="1665287" cy="533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 name="Picture 4" descr="MuonKey.gif"/>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411163" y="5838825"/>
            <a:ext cx="1395412" cy="2413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8" name="Rectangle 7">
            <a:hlinkClick r:id="rId8" action="ppaction://hlinksldjump"/>
          </p:cNvPr>
          <p:cNvSpPr/>
          <p:nvPr/>
        </p:nvSpPr>
        <p:spPr>
          <a:xfrm>
            <a:off x="0" y="120650"/>
            <a:ext cx="9144000" cy="6646863"/>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Tree>
    <p:extLst>
      <p:ext uri="{BB962C8B-B14F-4D97-AF65-F5344CB8AC3E}">
        <p14:creationId xmlns:p14="http://schemas.microsoft.com/office/powerpoint/2010/main" val="257985691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6" presetClass="emph" presetSubtype="0" fill="hold" nodeType="withEffect">
                                  <p:stCondLst>
                                    <p:cond delay="0"/>
                                  </p:stCondLst>
                                  <p:childTnLst>
                                    <p:animScale>
                                      <p:cBhvr>
                                        <p:cTn id="6" dur="2000" fill="hold"/>
                                        <p:tgtEl>
                                          <p:spTgt spid="5"/>
                                        </p:tgtEl>
                                      </p:cBhvr>
                                      <p:by x="150000" y="150000"/>
                                    </p:animScale>
                                  </p:childTnLst>
                                </p:cTn>
                              </p:par>
                              <p:par>
                                <p:cTn id="7" presetID="22" presetClass="entr" presetSubtype="8" fill="hold" nodeType="withEffect">
                                  <p:stCondLst>
                                    <p:cond delay="2000"/>
                                  </p:stCondLst>
                                  <p:childTnLst>
                                    <p:set>
                                      <p:cBhvr>
                                        <p:cTn id="8" dur="1" fill="hold">
                                          <p:stCondLst>
                                            <p:cond delay="0"/>
                                          </p:stCondLst>
                                        </p:cTn>
                                        <p:tgtEl>
                                          <p:spTgt spid="6"/>
                                        </p:tgtEl>
                                        <p:attrNameLst>
                                          <p:attrName>style.visibility</p:attrName>
                                        </p:attrNameLst>
                                      </p:cBhvr>
                                      <p:to>
                                        <p:strVal val="visible"/>
                                      </p:to>
                                    </p:set>
                                    <p:animEffect transition="in" filter="wipe(left)">
                                      <p:cBhvr>
                                        <p:cTn id="9" dur="5000"/>
                                        <p:tgtEl>
                                          <p:spTgt spid="6"/>
                                        </p:tgtEl>
                                      </p:cBhvr>
                                    </p:animEffect>
                                  </p:childTnLst>
                                </p:cTn>
                              </p:par>
                              <p:par>
                                <p:cTn id="10" presetID="22" presetClass="entr" presetSubtype="8" fill="hold" nodeType="withEffect">
                                  <p:stCondLst>
                                    <p:cond delay="2000"/>
                                  </p:stCondLst>
                                  <p:childTnLst>
                                    <p:set>
                                      <p:cBhvr>
                                        <p:cTn id="11" dur="1" fill="hold">
                                          <p:stCondLst>
                                            <p:cond delay="0"/>
                                          </p:stCondLst>
                                        </p:cTn>
                                        <p:tgtEl>
                                          <p:spTgt spid="11"/>
                                        </p:tgtEl>
                                        <p:attrNameLst>
                                          <p:attrName>style.visibility</p:attrName>
                                        </p:attrNameLst>
                                      </p:cBhvr>
                                      <p:to>
                                        <p:strVal val="visible"/>
                                      </p:to>
                                    </p:set>
                                    <p:animEffect transition="in" filter="wipe(left)">
                                      <p:cBhvr>
                                        <p:cTn id="12" dur="1000"/>
                                        <p:tgtEl>
                                          <p:spTgt spid="11"/>
                                        </p:tgtEl>
                                      </p:cBhvr>
                                    </p:animEffect>
                                  </p:childTnLst>
                                </p:cTn>
                              </p:par>
                              <p:par>
                                <p:cTn id="13" presetID="22" presetClass="entr" presetSubtype="8" fill="hold" nodeType="withEffect">
                                  <p:stCondLst>
                                    <p:cond delay="420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2000"/>
                                        <p:tgtEl>
                                          <p:spTgt spid="7"/>
                                        </p:tgtEl>
                                      </p:cBhvr>
                                    </p:animEffect>
                                  </p:childTnLst>
                                </p:cTn>
                              </p:par>
                              <p:par>
                                <p:cTn id="16" presetID="22" presetClass="exit" presetSubtype="8" fill="hold" nodeType="withEffect">
                                  <p:stCondLst>
                                    <p:cond delay="10000"/>
                                  </p:stCondLst>
                                  <p:childTnLst>
                                    <p:animEffect transition="out" filter="wipe(left)">
                                      <p:cBhvr>
                                        <p:cTn id="17" dur="3000"/>
                                        <p:tgtEl>
                                          <p:spTgt spid="6"/>
                                        </p:tgtEl>
                                      </p:cBhvr>
                                    </p:animEffect>
                                    <p:set>
                                      <p:cBhvr>
                                        <p:cTn id="18" dur="1" fill="hold">
                                          <p:stCondLst>
                                            <p:cond delay="29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7217" name="Picture 1" descr="PictureforPoint5_oct04_nopa.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114300"/>
            <a:ext cx="9144000" cy="6629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 name="Picture 2" descr="Electron.gi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34988" y="2370138"/>
            <a:ext cx="1323975" cy="5270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 name="Picture 3" descr="ElectronHits.gi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57213" y="2359025"/>
            <a:ext cx="1522412" cy="635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 name="Picture 4" descr="ElectronKey.gi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2492375" y="5824538"/>
            <a:ext cx="1414463" cy="228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6" name="Rectangle 5">
            <a:hlinkClick r:id="rId7" action="ppaction://hlinksldjump"/>
          </p:cNvPr>
          <p:cNvSpPr/>
          <p:nvPr/>
        </p:nvSpPr>
        <p:spPr>
          <a:xfrm>
            <a:off x="0" y="120650"/>
            <a:ext cx="9144000" cy="6646863"/>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Tree>
    <p:extLst>
      <p:ext uri="{BB962C8B-B14F-4D97-AF65-F5344CB8AC3E}">
        <p14:creationId xmlns:p14="http://schemas.microsoft.com/office/powerpoint/2010/main" val="94678388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6" presetClass="emph" presetSubtype="0" fill="hold" nodeType="afterEffect">
                                  <p:stCondLst>
                                    <p:cond delay="0"/>
                                  </p:stCondLst>
                                  <p:childTnLst>
                                    <p:animScale>
                                      <p:cBhvr>
                                        <p:cTn id="6" dur="2000" fill="hold"/>
                                        <p:tgtEl>
                                          <p:spTgt spid="5"/>
                                        </p:tgtEl>
                                      </p:cBhvr>
                                      <p:by x="150000" y="150000"/>
                                    </p:animScale>
                                  </p:childTnLst>
                                </p:cTn>
                              </p:par>
                              <p:par>
                                <p:cTn id="7" presetID="22" presetClass="entr" presetSubtype="8" fill="hold" nodeType="withEffect">
                                  <p:stCondLst>
                                    <p:cond delay="2000"/>
                                  </p:stCondLst>
                                  <p:childTnLst>
                                    <p:set>
                                      <p:cBhvr>
                                        <p:cTn id="8" dur="1" fill="hold">
                                          <p:stCondLst>
                                            <p:cond delay="0"/>
                                          </p:stCondLst>
                                        </p:cTn>
                                        <p:tgtEl>
                                          <p:spTgt spid="3"/>
                                        </p:tgtEl>
                                        <p:attrNameLst>
                                          <p:attrName>style.visibility</p:attrName>
                                        </p:attrNameLst>
                                      </p:cBhvr>
                                      <p:to>
                                        <p:strVal val="visible"/>
                                      </p:to>
                                    </p:set>
                                    <p:animEffect transition="in" filter="wipe(left)">
                                      <p:cBhvr>
                                        <p:cTn id="9" dur="5000"/>
                                        <p:tgtEl>
                                          <p:spTgt spid="3"/>
                                        </p:tgtEl>
                                      </p:cBhvr>
                                    </p:animEffect>
                                  </p:childTnLst>
                                </p:cTn>
                              </p:par>
                              <p:par>
                                <p:cTn id="10" presetID="22" presetClass="entr" presetSubtype="8" fill="hold" nodeType="withEffect">
                                  <p:stCondLst>
                                    <p:cond delay="200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0"/>
                                        <p:tgtEl>
                                          <p:spTgt spid="4"/>
                                        </p:tgtEl>
                                      </p:cBhvr>
                                    </p:animEffect>
                                  </p:childTnLst>
                                </p:cTn>
                              </p:par>
                              <p:par>
                                <p:cTn id="13" presetID="22" presetClass="exit" presetSubtype="8" fill="hold" nodeType="withEffect">
                                  <p:stCondLst>
                                    <p:cond delay="10000"/>
                                  </p:stCondLst>
                                  <p:childTnLst>
                                    <p:animEffect transition="out" filter="wipe(left)">
                                      <p:cBhvr>
                                        <p:cTn id="14" dur="3000"/>
                                        <p:tgtEl>
                                          <p:spTgt spid="3"/>
                                        </p:tgtEl>
                                      </p:cBhvr>
                                    </p:animEffect>
                                    <p:set>
                                      <p:cBhvr>
                                        <p:cTn id="15" dur="1" fill="hold">
                                          <p:stCondLst>
                                            <p:cond delay="2999"/>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9265" name="Picture 1" descr="PictureforPoint5_oct04_nopa.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114300"/>
            <a:ext cx="9144000" cy="6629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 name="Picture 2" descr="ChargedHadronTrack.gi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63563" y="2400300"/>
            <a:ext cx="1858962" cy="8620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 name="Picture 3" descr="ChargedHadronHits.gi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08025" y="2362200"/>
            <a:ext cx="2706688" cy="15224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6" name="Picture 5" descr="ChargedHadronKey.gi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4548188" y="5757863"/>
            <a:ext cx="3260725" cy="403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7" name="Rectangle 6">
            <a:hlinkClick r:id="rId7" action="ppaction://hlinksldjump"/>
          </p:cNvPr>
          <p:cNvSpPr/>
          <p:nvPr/>
        </p:nvSpPr>
        <p:spPr>
          <a:xfrm>
            <a:off x="0" y="120650"/>
            <a:ext cx="9144000" cy="6646863"/>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Tree>
    <p:extLst>
      <p:ext uri="{BB962C8B-B14F-4D97-AF65-F5344CB8AC3E}">
        <p14:creationId xmlns:p14="http://schemas.microsoft.com/office/powerpoint/2010/main" val="48010645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6" presetClass="emph" presetSubtype="0" fill="hold" nodeType="withEffect">
                                  <p:stCondLst>
                                    <p:cond delay="0"/>
                                  </p:stCondLst>
                                  <p:childTnLst>
                                    <p:animScale>
                                      <p:cBhvr>
                                        <p:cTn id="6" dur="2000" fill="hold"/>
                                        <p:tgtEl>
                                          <p:spTgt spid="6"/>
                                        </p:tgtEl>
                                      </p:cBhvr>
                                      <p:by x="150000" y="150000"/>
                                    </p:animScale>
                                  </p:childTnLst>
                                </p:cTn>
                              </p:par>
                              <p:par>
                                <p:cTn id="7" presetID="22" presetClass="entr" presetSubtype="8" fill="hold" nodeType="withEffect">
                                  <p:stCondLst>
                                    <p:cond delay="3000"/>
                                  </p:stCondLst>
                                  <p:childTnLst>
                                    <p:set>
                                      <p:cBhvr>
                                        <p:cTn id="8" dur="1" fill="hold">
                                          <p:stCondLst>
                                            <p:cond delay="0"/>
                                          </p:stCondLst>
                                        </p:cTn>
                                        <p:tgtEl>
                                          <p:spTgt spid="3"/>
                                        </p:tgtEl>
                                        <p:attrNameLst>
                                          <p:attrName>style.visibility</p:attrName>
                                        </p:attrNameLst>
                                      </p:cBhvr>
                                      <p:to>
                                        <p:strVal val="visible"/>
                                      </p:to>
                                    </p:set>
                                    <p:animEffect transition="in" filter="wipe(left)">
                                      <p:cBhvr>
                                        <p:cTn id="9" dur="2000"/>
                                        <p:tgtEl>
                                          <p:spTgt spid="3"/>
                                        </p:tgtEl>
                                      </p:cBhvr>
                                    </p:animEffect>
                                  </p:childTnLst>
                                </p:cTn>
                              </p:par>
                              <p:par>
                                <p:cTn id="10" presetID="22" presetClass="entr" presetSubtype="8" fill="hold" nodeType="withEffect">
                                  <p:stCondLst>
                                    <p:cond delay="300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3000"/>
                                        <p:tgtEl>
                                          <p:spTgt spid="4"/>
                                        </p:tgtEl>
                                      </p:cBhvr>
                                    </p:animEffect>
                                  </p:childTnLst>
                                </p:cTn>
                              </p:par>
                              <p:par>
                                <p:cTn id="13" presetID="22" presetClass="exit" presetSubtype="8" fill="hold" nodeType="withEffect">
                                  <p:stCondLst>
                                    <p:cond delay="10000"/>
                                  </p:stCondLst>
                                  <p:childTnLst>
                                    <p:animEffect transition="out" filter="wipe(left)">
                                      <p:cBhvr>
                                        <p:cTn id="14" dur="3000"/>
                                        <p:tgtEl>
                                          <p:spTgt spid="3"/>
                                        </p:tgtEl>
                                      </p:cBhvr>
                                    </p:animEffect>
                                    <p:set>
                                      <p:cBhvr>
                                        <p:cTn id="15" dur="1" fill="hold">
                                          <p:stCondLst>
                                            <p:cond delay="2999"/>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1313" name="Picture 1" descr="PictureforPoint5_oct04_nopa.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114300"/>
            <a:ext cx="9144000" cy="6629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 name="Picture 2" descr="NeutralHadronKey.gi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77825" y="6246813"/>
            <a:ext cx="3392488" cy="2873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 name="Picture 3" descr="NeutralHadronTrack.gi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58800" y="1903413"/>
            <a:ext cx="1995488" cy="5984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 name="Picture 4" descr="NeutralHadronHits.gi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2184400" y="1377950"/>
            <a:ext cx="1211263" cy="8874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6" name="Rectangle 5">
            <a:hlinkClick r:id="rId7" action="ppaction://hlinksldjump"/>
          </p:cNvPr>
          <p:cNvSpPr/>
          <p:nvPr/>
        </p:nvSpPr>
        <p:spPr>
          <a:xfrm>
            <a:off x="0" y="120650"/>
            <a:ext cx="9144000" cy="6646863"/>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Tree>
    <p:extLst>
      <p:ext uri="{BB962C8B-B14F-4D97-AF65-F5344CB8AC3E}">
        <p14:creationId xmlns:p14="http://schemas.microsoft.com/office/powerpoint/2010/main" val="112526445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6" presetClass="emph" presetSubtype="0" fill="hold" nodeType="withEffect">
                                  <p:stCondLst>
                                    <p:cond delay="0"/>
                                  </p:stCondLst>
                                  <p:childTnLst>
                                    <p:animScale>
                                      <p:cBhvr>
                                        <p:cTn id="6" dur="2000" fill="hold"/>
                                        <p:tgtEl>
                                          <p:spTgt spid="3"/>
                                        </p:tgtEl>
                                      </p:cBhvr>
                                      <p:by x="150000" y="150000"/>
                                    </p:animScale>
                                  </p:childTnLst>
                                </p:cTn>
                              </p:par>
                              <p:par>
                                <p:cTn id="7" presetID="22" presetClass="entr" presetSubtype="8" fill="hold" nodeType="withEffect">
                                  <p:stCondLst>
                                    <p:cond delay="3000"/>
                                  </p:stCondLst>
                                  <p:childTnLst>
                                    <p:set>
                                      <p:cBhvr>
                                        <p:cTn id="8" dur="1" fill="hold">
                                          <p:stCondLst>
                                            <p:cond delay="0"/>
                                          </p:stCondLst>
                                        </p:cTn>
                                        <p:tgtEl>
                                          <p:spTgt spid="4"/>
                                        </p:tgtEl>
                                        <p:attrNameLst>
                                          <p:attrName>style.visibility</p:attrName>
                                        </p:attrNameLst>
                                      </p:cBhvr>
                                      <p:to>
                                        <p:strVal val="visible"/>
                                      </p:to>
                                    </p:set>
                                    <p:animEffect transition="in" filter="wipe(left)">
                                      <p:cBhvr>
                                        <p:cTn id="9" dur="3000"/>
                                        <p:tgtEl>
                                          <p:spTgt spid="4"/>
                                        </p:tgtEl>
                                      </p:cBhvr>
                                    </p:animEffect>
                                  </p:childTnLst>
                                </p:cTn>
                              </p:par>
                              <p:par>
                                <p:cTn id="10" presetID="22" presetClass="entr" presetSubtype="8" fill="hold" nodeType="withEffect">
                                  <p:stCondLst>
                                    <p:cond delay="500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2000"/>
                                        <p:tgtEl>
                                          <p:spTgt spid="5"/>
                                        </p:tgtEl>
                                      </p:cBhvr>
                                    </p:animEffect>
                                  </p:childTnLst>
                                </p:cTn>
                              </p:par>
                              <p:par>
                                <p:cTn id="13" presetID="22" presetClass="exit" presetSubtype="8" fill="hold" nodeType="withEffect">
                                  <p:stCondLst>
                                    <p:cond delay="10000"/>
                                  </p:stCondLst>
                                  <p:childTnLst>
                                    <p:animEffect transition="out" filter="wipe(left)">
                                      <p:cBhvr>
                                        <p:cTn id="14" dur="2000"/>
                                        <p:tgtEl>
                                          <p:spTgt spid="4"/>
                                        </p:tgtEl>
                                      </p:cBhvr>
                                    </p:animEffect>
                                    <p:set>
                                      <p:cBhvr>
                                        <p:cTn id="15" dur="1" fill="hold">
                                          <p:stCondLst>
                                            <p:cond delay="19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61" name="Picture 1" descr="PictureforPoint5_oct04_nopa.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114300"/>
            <a:ext cx="9144000" cy="6629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 name="Picture 2" descr="PhotonKey.gi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579938" y="6262688"/>
            <a:ext cx="1350962" cy="2333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 name="Picture 3" descr="PhotonTrack.gi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90538" y="1812925"/>
            <a:ext cx="1184275" cy="736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 name="Picture 4" descr="PhotonHits.gi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1609725" y="1622425"/>
            <a:ext cx="349250" cy="3190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6" name="Rectangle 5">
            <a:hlinkClick r:id="rId7" action="ppaction://hlinksldjump"/>
          </p:cNvPr>
          <p:cNvSpPr/>
          <p:nvPr/>
        </p:nvSpPr>
        <p:spPr>
          <a:xfrm>
            <a:off x="0" y="120650"/>
            <a:ext cx="9144000" cy="6646863"/>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Tree>
    <p:extLst>
      <p:ext uri="{BB962C8B-B14F-4D97-AF65-F5344CB8AC3E}">
        <p14:creationId xmlns:p14="http://schemas.microsoft.com/office/powerpoint/2010/main" val="346253039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6" presetClass="emph" presetSubtype="0" fill="hold" nodeType="withEffect">
                                  <p:stCondLst>
                                    <p:cond delay="0"/>
                                  </p:stCondLst>
                                  <p:childTnLst>
                                    <p:animScale>
                                      <p:cBhvr>
                                        <p:cTn id="6" dur="2000" fill="hold"/>
                                        <p:tgtEl>
                                          <p:spTgt spid="3"/>
                                        </p:tgtEl>
                                      </p:cBhvr>
                                      <p:by x="150000" y="150000"/>
                                    </p:animScale>
                                  </p:childTnLst>
                                </p:cTn>
                              </p:par>
                              <p:par>
                                <p:cTn id="7" presetID="22" presetClass="entr" presetSubtype="8" fill="hold" nodeType="withEffect">
                                  <p:stCondLst>
                                    <p:cond delay="3000"/>
                                  </p:stCondLst>
                                  <p:childTnLst>
                                    <p:set>
                                      <p:cBhvr>
                                        <p:cTn id="8" dur="1" fill="hold">
                                          <p:stCondLst>
                                            <p:cond delay="0"/>
                                          </p:stCondLst>
                                        </p:cTn>
                                        <p:tgtEl>
                                          <p:spTgt spid="4"/>
                                        </p:tgtEl>
                                        <p:attrNameLst>
                                          <p:attrName>style.visibility</p:attrName>
                                        </p:attrNameLst>
                                      </p:cBhvr>
                                      <p:to>
                                        <p:strVal val="visible"/>
                                      </p:to>
                                    </p:set>
                                    <p:animEffect transition="in" filter="wipe(left)">
                                      <p:cBhvr>
                                        <p:cTn id="9" dur="3000"/>
                                        <p:tgtEl>
                                          <p:spTgt spid="4"/>
                                        </p:tgtEl>
                                      </p:cBhvr>
                                    </p:animEffect>
                                  </p:childTnLst>
                                </p:cTn>
                              </p:par>
                              <p:par>
                                <p:cTn id="10" presetID="22" presetClass="entr" presetSubtype="8" fill="hold" nodeType="withEffect">
                                  <p:stCondLst>
                                    <p:cond delay="600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1000"/>
                                        <p:tgtEl>
                                          <p:spTgt spid="5"/>
                                        </p:tgtEl>
                                      </p:cBhvr>
                                    </p:animEffect>
                                  </p:childTnLst>
                                </p:cTn>
                              </p:par>
                              <p:par>
                                <p:cTn id="13" presetID="22" presetClass="exit" presetSubtype="8" fill="hold" nodeType="withEffect">
                                  <p:stCondLst>
                                    <p:cond delay="10000"/>
                                  </p:stCondLst>
                                  <p:childTnLst>
                                    <p:animEffect transition="out" filter="wipe(left)">
                                      <p:cBhvr>
                                        <p:cTn id="14" dur="2000"/>
                                        <p:tgtEl>
                                          <p:spTgt spid="4"/>
                                        </p:tgtEl>
                                      </p:cBhvr>
                                    </p:animEffect>
                                    <p:set>
                                      <p:cBhvr>
                                        <p:cTn id="15" dur="1" fill="hold">
                                          <p:stCondLst>
                                            <p:cond delay="19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6185" y="125764"/>
            <a:ext cx="8678862" cy="747625"/>
          </a:xfrm>
        </p:spPr>
        <p:txBody>
          <a:bodyPr>
            <a:normAutofit fontScale="90000"/>
          </a:bodyPr>
          <a:lstStyle/>
          <a:p>
            <a:pPr>
              <a:defRPr/>
            </a:pPr>
            <a:r>
              <a:rPr lang="el-GR" dirty="0"/>
              <a:t>Ο σκοπός της σημερινής άσκησης</a:t>
            </a:r>
            <a:endParaRPr lang="en-US" dirty="0"/>
          </a:p>
        </p:txBody>
      </p:sp>
      <p:sp>
        <p:nvSpPr>
          <p:cNvPr id="3" name="Content Placeholder 2"/>
          <p:cNvSpPr>
            <a:spLocks noGrp="1"/>
          </p:cNvSpPr>
          <p:nvPr>
            <p:ph idx="1"/>
          </p:nvPr>
        </p:nvSpPr>
        <p:spPr>
          <a:xfrm>
            <a:off x="169863" y="838200"/>
            <a:ext cx="8974137" cy="5942013"/>
          </a:xfrm>
        </p:spPr>
        <p:txBody>
          <a:bodyPr/>
          <a:lstStyle/>
          <a:p>
            <a:pPr>
              <a:defRPr/>
            </a:pPr>
            <a:r>
              <a:rPr lang="el-GR" sz="2400" dirty="0"/>
              <a:t>Τα </a:t>
            </a:r>
            <a:r>
              <a:rPr lang="en-US" sz="2400" dirty="0"/>
              <a:t>quarks </a:t>
            </a:r>
            <a:r>
              <a:rPr lang="el-GR" sz="2400" dirty="0"/>
              <a:t>μέσα στο πρωτόνιο μπορεί να είναι «διεγερμένα»</a:t>
            </a:r>
            <a:r>
              <a:rPr lang="en-US" sz="2400" dirty="0"/>
              <a:t>  (</a:t>
            </a:r>
            <a:r>
              <a:rPr lang="el-GR" sz="2400" dirty="0"/>
              <a:t>εξαιτίας της υψηλής ενέργειας της σύγκρουσης</a:t>
            </a:r>
            <a:r>
              <a:rPr lang="en-US" sz="2400" dirty="0"/>
              <a:t>), </a:t>
            </a:r>
            <a:r>
              <a:rPr lang="el-GR" sz="2400" dirty="0"/>
              <a:t>και</a:t>
            </a:r>
            <a:r>
              <a:rPr lang="en-US" sz="2400" dirty="0"/>
              <a:t> </a:t>
            </a:r>
            <a:r>
              <a:rPr lang="el-GR" sz="2400" dirty="0"/>
              <a:t>μετασχηματίζονται σε άλλου τύπου </a:t>
            </a:r>
            <a:r>
              <a:rPr lang="en-US" sz="2400" dirty="0"/>
              <a:t>quark, </a:t>
            </a:r>
            <a:r>
              <a:rPr lang="el-GR" sz="2400" dirty="0"/>
              <a:t>εκπέμποντας ένα</a:t>
            </a:r>
            <a:r>
              <a:rPr lang="en-US" sz="2400" dirty="0"/>
              <a:t> W</a:t>
            </a:r>
          </a:p>
          <a:p>
            <a:pPr>
              <a:defRPr/>
            </a:pPr>
            <a:endParaRPr lang="en-US" dirty="0"/>
          </a:p>
          <a:p>
            <a:pPr>
              <a:defRPr/>
            </a:pPr>
            <a:endParaRPr lang="en-US" dirty="0"/>
          </a:p>
          <a:p>
            <a:pPr marL="0" indent="0">
              <a:buNone/>
              <a:defRPr/>
            </a:pPr>
            <a:endParaRPr lang="en-US" dirty="0"/>
          </a:p>
          <a:p>
            <a:pPr marL="0" indent="0">
              <a:buFontTx/>
              <a:buNone/>
              <a:defRPr/>
            </a:pPr>
            <a:endParaRPr lang="en-US" dirty="0"/>
          </a:p>
          <a:p>
            <a:pPr>
              <a:defRPr/>
            </a:pPr>
            <a:r>
              <a:rPr lang="el-GR" sz="2400" dirty="0"/>
              <a:t>Το </a:t>
            </a:r>
            <a:r>
              <a:rPr lang="en-US" sz="2400" dirty="0"/>
              <a:t>down quark </a:t>
            </a:r>
            <a:r>
              <a:rPr lang="el-GR" sz="2400" dirty="0"/>
              <a:t>μπορεί να μετασχηματιστεί σε</a:t>
            </a:r>
            <a:r>
              <a:rPr lang="en-US" sz="2400" dirty="0"/>
              <a:t> up quark </a:t>
            </a:r>
            <a:r>
              <a:rPr lang="el-GR" sz="2400" dirty="0"/>
              <a:t>εκπέμποντας ένα</a:t>
            </a:r>
            <a:r>
              <a:rPr lang="en-US" sz="2400" dirty="0"/>
              <a:t> W</a:t>
            </a:r>
            <a:r>
              <a:rPr lang="en-US" sz="2400" baseline="30000" dirty="0"/>
              <a:t>-</a:t>
            </a:r>
            <a:endParaRPr lang="en-US" sz="2400" dirty="0"/>
          </a:p>
          <a:p>
            <a:pPr>
              <a:defRPr/>
            </a:pPr>
            <a:r>
              <a:rPr lang="el-GR" sz="2400" dirty="0"/>
              <a:t>Σήμερα</a:t>
            </a:r>
            <a:r>
              <a:rPr lang="en-US" sz="2400" dirty="0"/>
              <a:t>: M</a:t>
            </a:r>
            <a:r>
              <a:rPr lang="el-GR" sz="2400" dirty="0"/>
              <a:t>έρος της άσκησης είναι η μέτρηση του αριθμού των </a:t>
            </a:r>
            <a:r>
              <a:rPr lang="en-US" sz="2400" dirty="0"/>
              <a:t> W</a:t>
            </a:r>
            <a:r>
              <a:rPr lang="en-US" sz="2400" baseline="30000" dirty="0"/>
              <a:t>+</a:t>
            </a:r>
            <a:r>
              <a:rPr lang="en-US" sz="2400" dirty="0"/>
              <a:t> and W</a:t>
            </a:r>
            <a:r>
              <a:rPr lang="en-US" sz="2400" baseline="30000" dirty="0"/>
              <a:t>-</a:t>
            </a:r>
            <a:r>
              <a:rPr lang="en-US" sz="2400" dirty="0"/>
              <a:t> </a:t>
            </a:r>
            <a:r>
              <a:rPr lang="el-GR" sz="2400" dirty="0"/>
              <a:t>που παράγονται σε συγκρούσεις στο </a:t>
            </a:r>
            <a:r>
              <a:rPr lang="en-US" sz="2400" dirty="0"/>
              <a:t>CMS</a:t>
            </a:r>
          </a:p>
          <a:p>
            <a:pPr lvl="1">
              <a:defRPr/>
            </a:pPr>
            <a:r>
              <a:rPr lang="el-GR" sz="2000" dirty="0"/>
              <a:t>Γιατί</a:t>
            </a:r>
            <a:r>
              <a:rPr lang="en-US" sz="2000" dirty="0"/>
              <a:t>? – </a:t>
            </a:r>
            <a:r>
              <a:rPr lang="el-GR" sz="2000" dirty="0"/>
              <a:t>θα δούμε αργότερα</a:t>
            </a:r>
            <a:r>
              <a:rPr lang="en-US" sz="2000" dirty="0"/>
              <a:t>!</a:t>
            </a:r>
          </a:p>
        </p:txBody>
      </p:sp>
      <p:pic>
        <p:nvPicPr>
          <p:cNvPr id="152579" name="Picture 9" descr="upgif.gi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047875" y="2048000"/>
            <a:ext cx="590550" cy="4286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52580" name="Picture 11" descr="downgif.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156200" y="2113087"/>
            <a:ext cx="539750" cy="3175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cxnSp>
        <p:nvCxnSpPr>
          <p:cNvPr id="152581" name="Straight Arrow Connector 50"/>
          <p:cNvCxnSpPr>
            <a:cxnSpLocks noChangeShapeType="1"/>
          </p:cNvCxnSpPr>
          <p:nvPr/>
        </p:nvCxnSpPr>
        <p:spPr bwMode="auto">
          <a:xfrm>
            <a:off x="2638425" y="2262312"/>
            <a:ext cx="2503488" cy="9525"/>
          </a:xfrm>
          <a:prstGeom prst="straightConnector1">
            <a:avLst/>
          </a:prstGeom>
          <a:noFill/>
          <a:ln w="12700">
            <a:solidFill>
              <a:schemeClr val="tx1"/>
            </a:solidFill>
            <a:round/>
            <a:headEnd type="none" w="sm" len="sm"/>
            <a:tailEnd type="arrow" w="med" len="med"/>
          </a:ln>
          <a:extLst>
            <a:ext uri="{909E8E84-426E-40dd-AFC4-6F175D3DCCD1}">
              <a14:hiddenFill xmlns="" xmlns:a14="http://schemas.microsoft.com/office/drawing/2010/main">
                <a:noFill/>
              </a14:hiddenFill>
            </a:ext>
          </a:extLst>
        </p:spPr>
      </p:cxnSp>
      <p:cxnSp>
        <p:nvCxnSpPr>
          <p:cNvPr id="152582" name="Straight Connector 52"/>
          <p:cNvCxnSpPr>
            <a:cxnSpLocks noChangeShapeType="1"/>
          </p:cNvCxnSpPr>
          <p:nvPr/>
        </p:nvCxnSpPr>
        <p:spPr bwMode="auto">
          <a:xfrm>
            <a:off x="3476625" y="2259137"/>
            <a:ext cx="1393825" cy="788988"/>
          </a:xfrm>
          <a:prstGeom prst="line">
            <a:avLst/>
          </a:prstGeom>
          <a:noFill/>
          <a:ln w="12700">
            <a:solidFill>
              <a:schemeClr val="tx1"/>
            </a:solidFill>
            <a:prstDash val="sysDash"/>
            <a:round/>
            <a:headEnd type="none" w="sm" len="sm"/>
            <a:tailEnd type="none" w="sm" len="sm"/>
          </a:ln>
          <a:extLst>
            <a:ext uri="{909E8E84-426E-40dd-AFC4-6F175D3DCCD1}">
              <a14:hiddenFill xmlns="" xmlns:a14="http://schemas.microsoft.com/office/drawing/2010/main">
                <a:noFill/>
              </a14:hiddenFill>
            </a:ext>
          </a:extLst>
        </p:spPr>
      </p:cxnSp>
      <p:sp>
        <p:nvSpPr>
          <p:cNvPr id="152583" name="TextBox 54"/>
          <p:cNvSpPr txBox="1">
            <a:spLocks noChangeArrowheads="1"/>
          </p:cNvSpPr>
          <p:nvPr/>
        </p:nvSpPr>
        <p:spPr bwMode="auto">
          <a:xfrm>
            <a:off x="3600450" y="2616325"/>
            <a:ext cx="649288" cy="4619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t>W+</a:t>
            </a:r>
          </a:p>
        </p:txBody>
      </p:sp>
      <p:cxnSp>
        <p:nvCxnSpPr>
          <p:cNvPr id="152584" name="Straight Connector 56"/>
          <p:cNvCxnSpPr>
            <a:cxnSpLocks noChangeShapeType="1"/>
          </p:cNvCxnSpPr>
          <p:nvPr/>
        </p:nvCxnSpPr>
        <p:spPr bwMode="auto">
          <a:xfrm flipV="1">
            <a:off x="4870450" y="2863975"/>
            <a:ext cx="1257300" cy="184150"/>
          </a:xfrm>
          <a:prstGeom prst="line">
            <a:avLst/>
          </a:prstGeom>
          <a:noFill/>
          <a:ln w="12700">
            <a:solidFill>
              <a:schemeClr val="tx1"/>
            </a:solidFill>
            <a:round/>
            <a:headEnd type="none" w="sm" len="sm"/>
            <a:tailEnd type="none" w="sm" len="sm"/>
          </a:ln>
          <a:extLst>
            <a:ext uri="{909E8E84-426E-40dd-AFC4-6F175D3DCCD1}">
              <a14:hiddenFill xmlns="" xmlns:a14="http://schemas.microsoft.com/office/drawing/2010/main">
                <a:noFill/>
              </a14:hiddenFill>
            </a:ext>
          </a:extLst>
        </p:spPr>
      </p:cxnSp>
      <p:cxnSp>
        <p:nvCxnSpPr>
          <p:cNvPr id="152585" name="Straight Connector 58"/>
          <p:cNvCxnSpPr>
            <a:cxnSpLocks noChangeShapeType="1"/>
          </p:cNvCxnSpPr>
          <p:nvPr/>
        </p:nvCxnSpPr>
        <p:spPr bwMode="auto">
          <a:xfrm>
            <a:off x="4870450" y="3060825"/>
            <a:ext cx="1257300" cy="714375"/>
          </a:xfrm>
          <a:prstGeom prst="line">
            <a:avLst/>
          </a:prstGeom>
          <a:noFill/>
          <a:ln w="12700">
            <a:solidFill>
              <a:schemeClr val="tx1"/>
            </a:solidFill>
            <a:round/>
            <a:headEnd type="none" w="sm" len="sm"/>
            <a:tailEnd type="none" w="sm" len="sm"/>
          </a:ln>
          <a:extLst>
            <a:ext uri="{909E8E84-426E-40dd-AFC4-6F175D3DCCD1}">
              <a14:hiddenFill xmlns="" xmlns:a14="http://schemas.microsoft.com/office/drawing/2010/main">
                <a:noFill/>
              </a14:hiddenFill>
            </a:ext>
          </a:extLst>
        </p:spPr>
      </p:cxnSp>
      <p:sp>
        <p:nvSpPr>
          <p:cNvPr id="152586" name="TextBox 17"/>
          <p:cNvSpPr txBox="1">
            <a:spLocks noChangeAspect="1" noChangeArrowheads="1"/>
          </p:cNvSpPr>
          <p:nvPr/>
        </p:nvSpPr>
        <p:spPr bwMode="auto">
          <a:xfrm>
            <a:off x="1839913" y="2455987"/>
            <a:ext cx="89217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spcBef>
                <a:spcPct val="20000"/>
              </a:spcBef>
              <a:buClr>
                <a:srgbClr val="FFFF00"/>
              </a:buClr>
              <a:buSzPct val="80000"/>
              <a:buFont typeface="Wingdings" charset="0"/>
              <a:buNone/>
            </a:pPr>
            <a:r>
              <a:rPr lang="en-US" sz="1200" dirty="0"/>
              <a:t>up</a:t>
            </a:r>
          </a:p>
        </p:txBody>
      </p:sp>
      <p:sp>
        <p:nvSpPr>
          <p:cNvPr id="152587" name="TextBox 18"/>
          <p:cNvSpPr txBox="1">
            <a:spLocks noChangeAspect="1" noChangeArrowheads="1"/>
          </p:cNvSpPr>
          <p:nvPr/>
        </p:nvSpPr>
        <p:spPr bwMode="auto">
          <a:xfrm>
            <a:off x="4962525" y="2459348"/>
            <a:ext cx="892175" cy="2746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spcBef>
                <a:spcPct val="20000"/>
              </a:spcBef>
              <a:buClr>
                <a:srgbClr val="FFFF00"/>
              </a:buClr>
              <a:buSzPct val="80000"/>
              <a:buFont typeface="Wingdings" charset="0"/>
              <a:buNone/>
            </a:pPr>
            <a:r>
              <a:rPr lang="en-US" sz="1200"/>
              <a:t>down</a:t>
            </a:r>
          </a:p>
        </p:txBody>
      </p:sp>
      <p:pic>
        <p:nvPicPr>
          <p:cNvPr id="152588" name="Picture 71" descr="electrongif.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76963" y="2544887"/>
            <a:ext cx="560387" cy="5667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52589" name="TextBox 72"/>
          <p:cNvSpPr txBox="1">
            <a:spLocks noChangeArrowheads="1"/>
          </p:cNvSpPr>
          <p:nvPr/>
        </p:nvSpPr>
        <p:spPr bwMode="auto">
          <a:xfrm>
            <a:off x="6084888" y="3032250"/>
            <a:ext cx="762000"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spcBef>
                <a:spcPct val="20000"/>
              </a:spcBef>
              <a:buClr>
                <a:srgbClr val="FFFF00"/>
              </a:buClr>
              <a:buSzPct val="80000"/>
              <a:buFont typeface="Wingdings" charset="0"/>
              <a:buNone/>
            </a:pPr>
            <a:r>
              <a:rPr lang="en-US" sz="1200"/>
              <a:t>positron</a:t>
            </a:r>
          </a:p>
        </p:txBody>
      </p:sp>
      <p:sp>
        <p:nvSpPr>
          <p:cNvPr id="152590" name="TextBox 74"/>
          <p:cNvSpPr txBox="1">
            <a:spLocks noChangeArrowheads="1"/>
          </p:cNvSpPr>
          <p:nvPr/>
        </p:nvSpPr>
        <p:spPr bwMode="auto">
          <a:xfrm>
            <a:off x="5959475" y="3975225"/>
            <a:ext cx="1066800" cy="4619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spcBef>
                <a:spcPct val="20000"/>
              </a:spcBef>
              <a:buClr>
                <a:srgbClr val="FFFF00"/>
              </a:buClr>
              <a:buSzPct val="80000"/>
              <a:buFont typeface="Wingdings" charset="0"/>
              <a:buNone/>
            </a:pPr>
            <a:r>
              <a:rPr lang="en-US" sz="1200"/>
              <a:t>Anti-electron neutrino</a:t>
            </a:r>
          </a:p>
        </p:txBody>
      </p:sp>
      <p:pic>
        <p:nvPicPr>
          <p:cNvPr id="152591" name="Picture 76" descr="muonneugif.gi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flipH="1">
            <a:off x="6211888" y="3478337"/>
            <a:ext cx="547687" cy="5397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645125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l-GR" sz="3200" dirty="0"/>
              <a:t>Τα εργαλεία που θα χρησιμοποιήσουμε</a:t>
            </a:r>
            <a:endParaRPr lang="en-US" sz="3200" dirty="0"/>
          </a:p>
        </p:txBody>
      </p:sp>
      <p:sp>
        <p:nvSpPr>
          <p:cNvPr id="5" name="TextBox 4"/>
          <p:cNvSpPr txBox="1">
            <a:spLocks noChangeArrowheads="1"/>
          </p:cNvSpPr>
          <p:nvPr/>
        </p:nvSpPr>
        <p:spPr bwMode="auto">
          <a:xfrm>
            <a:off x="457200" y="3759200"/>
            <a:ext cx="7837753" cy="5232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2800" dirty="0">
                <a:solidFill>
                  <a:srgbClr val="000090"/>
                </a:solidFill>
              </a:rPr>
              <a:t>CIMA:</a:t>
            </a:r>
            <a:r>
              <a:rPr lang="en-US" sz="2800" dirty="0"/>
              <a:t>   </a:t>
            </a:r>
            <a:r>
              <a:rPr lang="el-GR" sz="2800" dirty="0"/>
              <a:t>φύλλο εργασίας </a:t>
            </a:r>
            <a:r>
              <a:rPr lang="en-US" sz="2800" dirty="0"/>
              <a:t>excel</a:t>
            </a:r>
            <a:r>
              <a:rPr lang="el-GR" sz="2800" dirty="0"/>
              <a:t> ειδικά για το </a:t>
            </a:r>
            <a:r>
              <a:rPr lang="en-US" sz="2800" dirty="0"/>
              <a:t>CMS  </a:t>
            </a:r>
          </a:p>
        </p:txBody>
      </p:sp>
      <p:sp>
        <p:nvSpPr>
          <p:cNvPr id="6" name="TextBox 5"/>
          <p:cNvSpPr txBox="1">
            <a:spLocks noChangeArrowheads="1"/>
          </p:cNvSpPr>
          <p:nvPr/>
        </p:nvSpPr>
        <p:spPr bwMode="auto">
          <a:xfrm>
            <a:off x="457200" y="1752600"/>
            <a:ext cx="8083550" cy="523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2800">
                <a:solidFill>
                  <a:srgbClr val="000090"/>
                </a:solidFill>
              </a:rPr>
              <a:t>iSPY-webgl:</a:t>
            </a:r>
            <a:r>
              <a:rPr lang="en-US" sz="2800"/>
              <a:t>   </a:t>
            </a:r>
            <a:r>
              <a:rPr lang="el-GR" sz="2800"/>
              <a:t>πρόγραμμα απεικόνισης γεγονότων</a:t>
            </a:r>
            <a:endParaRPr lang="en-US" sz="2800"/>
          </a:p>
        </p:txBody>
      </p:sp>
      <p:sp>
        <p:nvSpPr>
          <p:cNvPr id="4" name="Rectangle 3">
            <a:extLst>
              <a:ext uri="{FF2B5EF4-FFF2-40B4-BE49-F238E27FC236}">
                <a16:creationId xmlns:a16="http://schemas.microsoft.com/office/drawing/2014/main" id="{FCECAD12-A554-AC3C-54A1-9162C1ED282F}"/>
              </a:ext>
            </a:extLst>
          </p:cNvPr>
          <p:cNvSpPr>
            <a:spLocks noChangeArrowheads="1"/>
          </p:cNvSpPr>
          <p:nvPr/>
        </p:nvSpPr>
        <p:spPr bwMode="auto">
          <a:xfrm>
            <a:off x="457200" y="4352925"/>
            <a:ext cx="8077200" cy="5232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en-US" sz="2800" dirty="0">
                <a:hlinkClick r:id="rId2"/>
              </a:rPr>
              <a:t>https://www.i2u2.org/elab/cms/cima-wzh/</a:t>
            </a:r>
            <a:endParaRPr lang="en-US" sz="2800" dirty="0"/>
          </a:p>
        </p:txBody>
      </p:sp>
      <p:sp>
        <p:nvSpPr>
          <p:cNvPr id="9" name="Rectangle 8">
            <a:extLst>
              <a:ext uri="{FF2B5EF4-FFF2-40B4-BE49-F238E27FC236}">
                <a16:creationId xmlns:a16="http://schemas.microsoft.com/office/drawing/2014/main" id="{BB0C8F19-08EB-906A-C08E-4515A5C7D1E0}"/>
              </a:ext>
            </a:extLst>
          </p:cNvPr>
          <p:cNvSpPr>
            <a:spLocks noChangeArrowheads="1"/>
          </p:cNvSpPr>
          <p:nvPr/>
        </p:nvSpPr>
        <p:spPr bwMode="auto">
          <a:xfrm>
            <a:off x="457200" y="2346980"/>
            <a:ext cx="6934200" cy="5232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US" sz="2800" dirty="0">
                <a:hlinkClick r:id="rId3"/>
              </a:rPr>
              <a:t>https://www.i2u2.org/elab/cms/ispy-webgl/</a:t>
            </a:r>
            <a:endParaRPr lang="en-US" sz="2800" dirty="0"/>
          </a:p>
        </p:txBody>
      </p:sp>
    </p:spTree>
    <p:extLst>
      <p:ext uri="{BB962C8B-B14F-4D97-AF65-F5344CB8AC3E}">
        <p14:creationId xmlns:p14="http://schemas.microsoft.com/office/powerpoint/2010/main" val="104169621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4" grpId="0"/>
      <p:bldP spid="9"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3075" y="153988"/>
            <a:ext cx="8080375" cy="684212"/>
          </a:xfrm>
        </p:spPr>
        <p:txBody>
          <a:bodyPr>
            <a:normAutofit fontScale="90000"/>
          </a:bodyPr>
          <a:lstStyle/>
          <a:p>
            <a:pPr>
              <a:defRPr/>
            </a:pPr>
            <a:r>
              <a:rPr lang="el-GR" dirty="0"/>
              <a:t>Συζήτηση ενός αποτελέσματος</a:t>
            </a:r>
            <a:endParaRPr lang="en-US" dirty="0"/>
          </a:p>
        </p:txBody>
      </p:sp>
      <p:sp>
        <p:nvSpPr>
          <p:cNvPr id="3" name="Content Placeholder 2"/>
          <p:cNvSpPr>
            <a:spLocks noGrp="1"/>
          </p:cNvSpPr>
          <p:nvPr>
            <p:ph idx="1"/>
          </p:nvPr>
        </p:nvSpPr>
        <p:spPr>
          <a:xfrm>
            <a:off x="682625" y="1208088"/>
            <a:ext cx="7772400" cy="4887912"/>
          </a:xfrm>
        </p:spPr>
        <p:txBody>
          <a:bodyPr/>
          <a:lstStyle/>
          <a:p>
            <a:pPr>
              <a:defRPr/>
            </a:pPr>
            <a:r>
              <a:rPr lang="el-GR" dirty="0"/>
              <a:t>Ο λόγος </a:t>
            </a:r>
            <a:r>
              <a:rPr lang="en-US" dirty="0"/>
              <a:t>W</a:t>
            </a:r>
            <a:r>
              <a:rPr lang="en-US" baseline="30000" dirty="0"/>
              <a:t>+</a:t>
            </a:r>
            <a:r>
              <a:rPr lang="en-US" dirty="0"/>
              <a:t>/W</a:t>
            </a:r>
            <a:r>
              <a:rPr lang="en-US" baseline="30000" dirty="0"/>
              <a:t>-</a:t>
            </a:r>
            <a:r>
              <a:rPr lang="en-US" dirty="0"/>
              <a:t> : </a:t>
            </a:r>
            <a:r>
              <a:rPr lang="el-GR" dirty="0"/>
              <a:t>δίνει πληροφορία για την  εσωτερική δομή του πρωτονίου</a:t>
            </a:r>
            <a:endParaRPr lang="en-US" dirty="0"/>
          </a:p>
          <a:p>
            <a:pPr>
              <a:defRPr/>
            </a:pPr>
            <a:r>
              <a:rPr lang="el-GR" dirty="0"/>
              <a:t>Τι περιμένατε να βρείτε</a:t>
            </a:r>
            <a:r>
              <a:rPr lang="en-US" dirty="0"/>
              <a:t>?</a:t>
            </a:r>
          </a:p>
        </p:txBody>
      </p:sp>
      <p:sp>
        <p:nvSpPr>
          <p:cNvPr id="8" name="TextBox 7"/>
          <p:cNvSpPr txBox="1">
            <a:spLocks noChangeArrowheads="1"/>
          </p:cNvSpPr>
          <p:nvPr/>
        </p:nvSpPr>
        <p:spPr bwMode="auto">
          <a:xfrm>
            <a:off x="5716588" y="4352925"/>
            <a:ext cx="3321050" cy="12001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l-GR" sz="1800"/>
              <a:t>ότι το απλό μοντέλο του πρωτονίου (</a:t>
            </a:r>
            <a:r>
              <a:rPr lang="en-US" sz="1800"/>
              <a:t>uud) </a:t>
            </a:r>
            <a:r>
              <a:rPr lang="el-GR" sz="1800"/>
              <a:t>δεν ισχύει</a:t>
            </a:r>
            <a:r>
              <a:rPr lang="en-US" sz="1800"/>
              <a:t>……</a:t>
            </a:r>
          </a:p>
        </p:txBody>
      </p:sp>
      <p:grpSp>
        <p:nvGrpSpPr>
          <p:cNvPr id="10" name="Group 9"/>
          <p:cNvGrpSpPr>
            <a:grpSpLocks/>
          </p:cNvGrpSpPr>
          <p:nvPr/>
        </p:nvGrpSpPr>
        <p:grpSpPr bwMode="auto">
          <a:xfrm>
            <a:off x="417513" y="2914650"/>
            <a:ext cx="8324850" cy="3359150"/>
            <a:chOff x="416859" y="2914497"/>
            <a:chExt cx="8324885" cy="3359187"/>
          </a:xfrm>
        </p:grpSpPr>
        <p:sp>
          <p:nvSpPr>
            <p:cNvPr id="155653" name="TextBox 5"/>
            <p:cNvSpPr txBox="1">
              <a:spLocks noChangeArrowheads="1"/>
            </p:cNvSpPr>
            <p:nvPr/>
          </p:nvSpPr>
          <p:spPr bwMode="auto">
            <a:xfrm>
              <a:off x="5770291" y="3550749"/>
              <a:ext cx="2971453"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l-GR" sz="1800"/>
                <a:t>Τι σημαίνει αυτό</a:t>
              </a:r>
              <a:r>
                <a:rPr lang="en-US" sz="1800"/>
                <a:t>?</a:t>
              </a:r>
            </a:p>
          </p:txBody>
        </p:sp>
        <p:pic>
          <p:nvPicPr>
            <p:cNvPr id="155654" name="Picture 8" descr="Results_R_WpWm.pd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rot="5400000">
              <a:off x="1346387" y="1984969"/>
              <a:ext cx="3359187" cy="521824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197711840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dissolve">
                                      <p:cBhvr>
                                        <p:cTn id="7" dur="500"/>
                                        <p:tgtEl>
                                          <p:spTgt spid="1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dissolve">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a:latin typeface="Arial" charset="0"/>
                <a:ea typeface="ＭＳ Ｐゴシック" charset="0"/>
              </a:rPr>
              <a:t>Backup</a:t>
            </a:r>
          </a:p>
        </p:txBody>
      </p:sp>
      <p:sp>
        <p:nvSpPr>
          <p:cNvPr id="107522" name="Content Placeholder 2"/>
          <p:cNvSpPr>
            <a:spLocks noGrp="1"/>
          </p:cNvSpPr>
          <p:nvPr>
            <p:ph idx="1"/>
          </p:nvPr>
        </p:nvSpPr>
        <p:spPr/>
        <p:txBody>
          <a:bodyPr/>
          <a:lstStyle/>
          <a:p>
            <a:pPr>
              <a:defRPr/>
            </a:pPr>
            <a:endParaRPr lang="en-US">
              <a:latin typeface="Times New Roman" charset="0"/>
              <a:ea typeface="ＭＳ Ｐゴシック" charset="0"/>
            </a:endParaRPr>
          </a:p>
        </p:txBody>
      </p:sp>
    </p:spTree>
    <p:extLst>
      <p:ext uri="{BB962C8B-B14F-4D97-AF65-F5344CB8AC3E}">
        <p14:creationId xmlns:p14="http://schemas.microsoft.com/office/powerpoint/2010/main" val="106604745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8925" y="114300"/>
            <a:ext cx="8585200" cy="1143000"/>
          </a:xfrm>
        </p:spPr>
        <p:txBody>
          <a:bodyPr/>
          <a:lstStyle/>
          <a:p>
            <a:pPr>
              <a:defRPr/>
            </a:pPr>
            <a:r>
              <a:rPr lang="el-GR" dirty="0">
                <a:latin typeface="Arial" charset="0"/>
                <a:ea typeface="ＭＳ Ｐゴシック" charset="0"/>
              </a:rPr>
              <a:t>Κατανομή μαζών ζευγών μιονίου</a:t>
            </a:r>
            <a:endParaRPr lang="en-US" dirty="0">
              <a:latin typeface="Arial" charset="0"/>
              <a:ea typeface="ＭＳ Ｐゴシック" charset="0"/>
            </a:endParaRPr>
          </a:p>
        </p:txBody>
      </p:sp>
      <p:pic>
        <p:nvPicPr>
          <p:cNvPr id="108546"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rcRect l="655" t="3703" r="5782" b="-310"/>
          <a:stretch>
            <a:fillRect/>
          </a:stretch>
        </p:blipFill>
        <p:spPr>
          <a:xfrm>
            <a:off x="312738" y="1206500"/>
            <a:ext cx="8374062" cy="5259388"/>
          </a:xfrm>
        </p:spPr>
      </p:pic>
    </p:spTree>
    <p:extLst>
      <p:ext uri="{BB962C8B-B14F-4D97-AF65-F5344CB8AC3E}">
        <p14:creationId xmlns:p14="http://schemas.microsoft.com/office/powerpoint/2010/main" val="105144832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2625" y="-76200"/>
            <a:ext cx="8080375" cy="1143000"/>
          </a:xfrm>
        </p:spPr>
        <p:txBody>
          <a:bodyPr/>
          <a:lstStyle/>
          <a:p>
            <a:pPr eaLnBrk="1" hangingPunct="1">
              <a:defRPr/>
            </a:pPr>
            <a:r>
              <a:rPr lang="ja-JP" altLang="en-US" dirty="0">
                <a:latin typeface="Arial" charset="0"/>
                <a:ea typeface="ＭＳ Ｐゴシック" charset="0"/>
              </a:rPr>
              <a:t>“</a:t>
            </a:r>
            <a:r>
              <a:rPr lang="el-GR" altLang="ja-JP" dirty="0">
                <a:latin typeface="Arial" charset="0"/>
                <a:ea typeface="ＭＳ Ｐゴシック" charset="0"/>
              </a:rPr>
              <a:t>Αναλοίωτη μάζα</a:t>
            </a:r>
            <a:r>
              <a:rPr lang="ja-JP" altLang="en-US" dirty="0">
                <a:latin typeface="Arial" charset="0"/>
                <a:ea typeface="ＭＳ Ｐゴシック" charset="0"/>
              </a:rPr>
              <a:t>”</a:t>
            </a:r>
            <a:endParaRPr lang="en-US" dirty="0">
              <a:latin typeface="Arial" charset="0"/>
              <a:ea typeface="ＭＳ Ｐゴシック" charset="0"/>
            </a:endParaRPr>
          </a:p>
        </p:txBody>
      </p:sp>
      <p:grpSp>
        <p:nvGrpSpPr>
          <p:cNvPr id="3" name="Group 13"/>
          <p:cNvGrpSpPr>
            <a:grpSpLocks/>
          </p:cNvGrpSpPr>
          <p:nvPr/>
        </p:nvGrpSpPr>
        <p:grpSpPr bwMode="auto">
          <a:xfrm>
            <a:off x="457200" y="1066800"/>
            <a:ext cx="5334000" cy="4191000"/>
            <a:chOff x="914400" y="2362200"/>
            <a:chExt cx="5334000" cy="4191000"/>
          </a:xfrm>
        </p:grpSpPr>
        <p:grpSp>
          <p:nvGrpSpPr>
            <p:cNvPr id="161806" name="Group 9"/>
            <p:cNvGrpSpPr>
              <a:grpSpLocks/>
            </p:cNvGrpSpPr>
            <p:nvPr/>
          </p:nvGrpSpPr>
          <p:grpSpPr bwMode="auto">
            <a:xfrm>
              <a:off x="914400" y="2362200"/>
              <a:ext cx="5334000" cy="4191000"/>
              <a:chOff x="914400" y="2362200"/>
              <a:chExt cx="5334000" cy="4191000"/>
            </a:xfrm>
          </p:grpSpPr>
          <p:cxnSp>
            <p:nvCxnSpPr>
              <p:cNvPr id="161810" name="Straight Connector 4"/>
              <p:cNvCxnSpPr>
                <a:cxnSpLocks noChangeShapeType="1"/>
              </p:cNvCxnSpPr>
              <p:nvPr/>
            </p:nvCxnSpPr>
            <p:spPr bwMode="auto">
              <a:xfrm>
                <a:off x="914400" y="3124200"/>
                <a:ext cx="2362200" cy="762000"/>
              </a:xfrm>
              <a:prstGeom prst="line">
                <a:avLst/>
              </a:prstGeom>
              <a:noFill/>
              <a:ln w="12700">
                <a:solidFill>
                  <a:schemeClr val="tx1"/>
                </a:solidFill>
                <a:round/>
                <a:headEnd type="none" w="sm" len="sm"/>
                <a:tailEnd type="none" w="sm" len="sm"/>
              </a:ln>
              <a:extLst>
                <a:ext uri="{909E8E84-426E-40dd-AFC4-6F175D3DCCD1}">
                  <a14:hiddenFill xmlns="" xmlns:a14="http://schemas.microsoft.com/office/drawing/2010/main">
                    <a:noFill/>
                  </a14:hiddenFill>
                </a:ext>
              </a:extLst>
            </p:spPr>
          </p:cxnSp>
          <p:cxnSp>
            <p:nvCxnSpPr>
              <p:cNvPr id="161811" name="Straight Connector 6"/>
              <p:cNvCxnSpPr>
                <a:cxnSpLocks noChangeShapeType="1"/>
              </p:cNvCxnSpPr>
              <p:nvPr/>
            </p:nvCxnSpPr>
            <p:spPr bwMode="auto">
              <a:xfrm flipV="1">
                <a:off x="3276600" y="2362200"/>
                <a:ext cx="2819400" cy="1524000"/>
              </a:xfrm>
              <a:prstGeom prst="line">
                <a:avLst/>
              </a:prstGeom>
              <a:noFill/>
              <a:ln w="12700">
                <a:solidFill>
                  <a:schemeClr val="tx1"/>
                </a:solidFill>
                <a:round/>
                <a:headEnd type="none" w="sm" len="sm"/>
                <a:tailEnd type="none" w="sm" len="sm"/>
              </a:ln>
              <a:extLst>
                <a:ext uri="{909E8E84-426E-40dd-AFC4-6F175D3DCCD1}">
                  <a14:hiddenFill xmlns="" xmlns:a14="http://schemas.microsoft.com/office/drawing/2010/main">
                    <a:noFill/>
                  </a14:hiddenFill>
                </a:ext>
              </a:extLst>
            </p:spPr>
          </p:cxnSp>
          <p:cxnSp>
            <p:nvCxnSpPr>
              <p:cNvPr id="161812" name="Straight Connector 8"/>
              <p:cNvCxnSpPr>
                <a:cxnSpLocks noChangeShapeType="1"/>
              </p:cNvCxnSpPr>
              <p:nvPr/>
            </p:nvCxnSpPr>
            <p:spPr bwMode="auto">
              <a:xfrm>
                <a:off x="3276600" y="3886200"/>
                <a:ext cx="2971800" cy="2667000"/>
              </a:xfrm>
              <a:prstGeom prst="line">
                <a:avLst/>
              </a:prstGeom>
              <a:noFill/>
              <a:ln w="12700">
                <a:solidFill>
                  <a:schemeClr val="tx1"/>
                </a:solidFill>
                <a:round/>
                <a:headEnd type="none" w="sm" len="sm"/>
                <a:tailEnd type="none" w="sm" len="sm"/>
              </a:ln>
              <a:extLst>
                <a:ext uri="{909E8E84-426E-40dd-AFC4-6F175D3DCCD1}">
                  <a14:hiddenFill xmlns="" xmlns:a14="http://schemas.microsoft.com/office/drawing/2010/main">
                    <a:noFill/>
                  </a14:hiddenFill>
                </a:ext>
              </a:extLst>
            </p:spPr>
          </p:cxnSp>
        </p:grpSp>
        <p:sp>
          <p:nvSpPr>
            <p:cNvPr id="161807" name="TextBox 10"/>
            <p:cNvSpPr txBox="1">
              <a:spLocks noChangeArrowheads="1"/>
            </p:cNvSpPr>
            <p:nvPr/>
          </p:nvSpPr>
          <p:spPr bwMode="auto">
            <a:xfrm>
              <a:off x="1371600" y="2891135"/>
              <a:ext cx="406932"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a:latin typeface="Times New Roman" charset="0"/>
                </a:rPr>
                <a:t>X</a:t>
              </a:r>
            </a:p>
          </p:txBody>
        </p:sp>
        <p:sp>
          <p:nvSpPr>
            <p:cNvPr id="161808" name="TextBox 11"/>
            <p:cNvSpPr txBox="1">
              <a:spLocks noChangeArrowheads="1"/>
            </p:cNvSpPr>
            <p:nvPr/>
          </p:nvSpPr>
          <p:spPr bwMode="auto">
            <a:xfrm>
              <a:off x="5105400" y="5791200"/>
              <a:ext cx="372668"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a:latin typeface="Times New Roman" charset="0"/>
                </a:rPr>
                <a:t>Z</a:t>
              </a:r>
            </a:p>
          </p:txBody>
        </p:sp>
        <p:sp>
          <p:nvSpPr>
            <p:cNvPr id="161809" name="TextBox 12"/>
            <p:cNvSpPr txBox="1">
              <a:spLocks noChangeArrowheads="1"/>
            </p:cNvSpPr>
            <p:nvPr/>
          </p:nvSpPr>
          <p:spPr bwMode="auto">
            <a:xfrm>
              <a:off x="4953000" y="2362200"/>
              <a:ext cx="406932"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a:latin typeface="Times New Roman" charset="0"/>
                </a:rPr>
                <a:t>Y</a:t>
              </a:r>
            </a:p>
          </p:txBody>
        </p:sp>
      </p:grpSp>
      <p:grpSp>
        <p:nvGrpSpPr>
          <p:cNvPr id="5" name="Group 31"/>
          <p:cNvGrpSpPr>
            <a:grpSpLocks/>
          </p:cNvGrpSpPr>
          <p:nvPr/>
        </p:nvGrpSpPr>
        <p:grpSpPr bwMode="auto">
          <a:xfrm>
            <a:off x="5410200" y="1219200"/>
            <a:ext cx="1030288" cy="3586163"/>
            <a:chOff x="5867400" y="2514600"/>
            <a:chExt cx="1031051" cy="3585865"/>
          </a:xfrm>
        </p:grpSpPr>
        <p:sp>
          <p:nvSpPr>
            <p:cNvPr id="161804" name="TextBox 15"/>
            <p:cNvSpPr txBox="1">
              <a:spLocks noChangeArrowheads="1"/>
            </p:cNvSpPr>
            <p:nvPr/>
          </p:nvSpPr>
          <p:spPr bwMode="auto">
            <a:xfrm>
              <a:off x="5867400" y="2514600"/>
              <a:ext cx="1031051"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a:latin typeface="Times New Roman" charset="0"/>
                </a:rPr>
                <a:t>E</a:t>
              </a:r>
              <a:r>
                <a:rPr lang="en-US" baseline="-25000">
                  <a:latin typeface="Times New Roman" charset="0"/>
                </a:rPr>
                <a:t>Y</a:t>
              </a:r>
              <a:r>
                <a:rPr lang="en-US">
                  <a:latin typeface="Times New Roman" charset="0"/>
                </a:rPr>
                <a:t>, </a:t>
              </a:r>
              <a:r>
                <a:rPr lang="en-US" b="1" i="1">
                  <a:latin typeface="Times New Roman" charset="0"/>
                </a:rPr>
                <a:t>P</a:t>
              </a:r>
              <a:r>
                <a:rPr lang="en-US" baseline="-25000">
                  <a:latin typeface="Times New Roman" charset="0"/>
                </a:rPr>
                <a:t>Y</a:t>
              </a:r>
            </a:p>
          </p:txBody>
        </p:sp>
        <p:sp>
          <p:nvSpPr>
            <p:cNvPr id="161805" name="TextBox 16"/>
            <p:cNvSpPr txBox="1">
              <a:spLocks noChangeArrowheads="1"/>
            </p:cNvSpPr>
            <p:nvPr/>
          </p:nvSpPr>
          <p:spPr bwMode="auto">
            <a:xfrm>
              <a:off x="5867400" y="5638800"/>
              <a:ext cx="965228"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a:latin typeface="Times New Roman" charset="0"/>
                </a:rPr>
                <a:t>E</a:t>
              </a:r>
              <a:r>
                <a:rPr lang="en-US" baseline="-25000">
                  <a:latin typeface="Times New Roman" charset="0"/>
                </a:rPr>
                <a:t>Z</a:t>
              </a:r>
              <a:r>
                <a:rPr lang="en-US">
                  <a:latin typeface="Times New Roman" charset="0"/>
                </a:rPr>
                <a:t>, </a:t>
              </a:r>
              <a:r>
                <a:rPr lang="en-US" b="1" i="1">
                  <a:latin typeface="Times New Roman" charset="0"/>
                </a:rPr>
                <a:t>P</a:t>
              </a:r>
              <a:r>
                <a:rPr lang="en-US" baseline="-25000">
                  <a:latin typeface="Times New Roman" charset="0"/>
                </a:rPr>
                <a:t>Z</a:t>
              </a:r>
            </a:p>
          </p:txBody>
        </p:sp>
      </p:grpSp>
      <p:grpSp>
        <p:nvGrpSpPr>
          <p:cNvPr id="6" name="Group 32"/>
          <p:cNvGrpSpPr>
            <a:grpSpLocks/>
          </p:cNvGrpSpPr>
          <p:nvPr/>
        </p:nvGrpSpPr>
        <p:grpSpPr bwMode="auto">
          <a:xfrm>
            <a:off x="5257800" y="1143000"/>
            <a:ext cx="2971800" cy="3810000"/>
            <a:chOff x="5715000" y="2438400"/>
            <a:chExt cx="2971800" cy="3810000"/>
          </a:xfrm>
        </p:grpSpPr>
        <p:sp>
          <p:nvSpPr>
            <p:cNvPr id="161798" name="TextBox 17"/>
            <p:cNvSpPr txBox="1">
              <a:spLocks noChangeArrowheads="1"/>
            </p:cNvSpPr>
            <p:nvPr/>
          </p:nvSpPr>
          <p:spPr bwMode="auto">
            <a:xfrm>
              <a:off x="7772400" y="4191000"/>
              <a:ext cx="747119" cy="58477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3200">
                  <a:latin typeface="Times New Roman" charset="0"/>
                </a:rPr>
                <a:t>M</a:t>
              </a:r>
              <a:r>
                <a:rPr lang="en-US" sz="3200" baseline="-25000">
                  <a:latin typeface="Times New Roman" charset="0"/>
                </a:rPr>
                <a:t>X</a:t>
              </a:r>
            </a:p>
          </p:txBody>
        </p:sp>
        <p:sp>
          <p:nvSpPr>
            <p:cNvPr id="161799" name="Oval 18"/>
            <p:cNvSpPr>
              <a:spLocks noChangeArrowheads="1"/>
            </p:cNvSpPr>
            <p:nvPr/>
          </p:nvSpPr>
          <p:spPr bwMode="auto">
            <a:xfrm>
              <a:off x="7543800" y="4114800"/>
              <a:ext cx="1143000" cy="838200"/>
            </a:xfrm>
            <a:prstGeom prst="ellipse">
              <a:avLst/>
            </a:prstGeom>
            <a:noFill/>
            <a:ln w="38100">
              <a:solidFill>
                <a:srgbClr val="008000"/>
              </a:solidFill>
              <a:round/>
              <a:headEnd type="none" w="sm" len="sm"/>
              <a:tailEnd type="none" w="sm" len="sm"/>
            </a:ln>
            <a:extLst>
              <a:ext uri="{909E8E84-426E-40dd-AFC4-6F175D3DCCD1}">
                <a14:hiddenFill xmlns="" xmlns:a14="http://schemas.microsoft.com/office/drawing/2010/main">
                  <a:solidFill>
                    <a:srgbClr val="FFFFFF"/>
                  </a:solidFill>
                </a14:hiddenFill>
              </a:ext>
            </a:extLst>
          </p:spPr>
          <p:txBody>
            <a:bodyPr/>
            <a:lstStyle/>
            <a:p>
              <a:endParaRPr lang="en-US"/>
            </a:p>
          </p:txBody>
        </p:sp>
        <p:sp>
          <p:nvSpPr>
            <p:cNvPr id="161800" name="Oval 19"/>
            <p:cNvSpPr>
              <a:spLocks noChangeArrowheads="1"/>
            </p:cNvSpPr>
            <p:nvPr/>
          </p:nvSpPr>
          <p:spPr bwMode="auto">
            <a:xfrm>
              <a:off x="5715000" y="2438400"/>
              <a:ext cx="1295400" cy="685800"/>
            </a:xfrm>
            <a:prstGeom prst="ellipse">
              <a:avLst/>
            </a:prstGeom>
            <a:noFill/>
            <a:ln w="12700">
              <a:solidFill>
                <a:srgbClr val="008000"/>
              </a:solidFill>
              <a:round/>
              <a:headEnd type="none" w="sm" len="sm"/>
              <a:tailEnd type="none" w="sm" len="sm"/>
            </a:ln>
            <a:extLst>
              <a:ext uri="{909E8E84-426E-40dd-AFC4-6F175D3DCCD1}">
                <a14:hiddenFill xmlns="" xmlns:a14="http://schemas.microsoft.com/office/drawing/2010/main">
                  <a:solidFill>
                    <a:srgbClr val="FFFFFF"/>
                  </a:solidFill>
                </a14:hiddenFill>
              </a:ext>
            </a:extLst>
          </p:spPr>
          <p:txBody>
            <a:bodyPr/>
            <a:lstStyle/>
            <a:p>
              <a:endParaRPr lang="en-US"/>
            </a:p>
          </p:txBody>
        </p:sp>
        <p:sp>
          <p:nvSpPr>
            <p:cNvPr id="161801" name="Oval 20"/>
            <p:cNvSpPr>
              <a:spLocks noChangeArrowheads="1"/>
            </p:cNvSpPr>
            <p:nvPr/>
          </p:nvSpPr>
          <p:spPr bwMode="auto">
            <a:xfrm>
              <a:off x="5715000" y="5562600"/>
              <a:ext cx="1295400" cy="685800"/>
            </a:xfrm>
            <a:prstGeom prst="ellipse">
              <a:avLst/>
            </a:prstGeom>
            <a:noFill/>
            <a:ln w="12700">
              <a:solidFill>
                <a:srgbClr val="008000"/>
              </a:solidFill>
              <a:round/>
              <a:headEnd type="none" w="sm" len="sm"/>
              <a:tailEnd type="none" w="sm" len="sm"/>
            </a:ln>
            <a:extLst>
              <a:ext uri="{909E8E84-426E-40dd-AFC4-6F175D3DCCD1}">
                <a14:hiddenFill xmlns="" xmlns:a14="http://schemas.microsoft.com/office/drawing/2010/main">
                  <a:solidFill>
                    <a:srgbClr val="FFFFFF"/>
                  </a:solidFill>
                </a14:hiddenFill>
              </a:ext>
            </a:extLst>
          </p:spPr>
          <p:txBody>
            <a:bodyPr/>
            <a:lstStyle/>
            <a:p>
              <a:endParaRPr lang="en-US"/>
            </a:p>
          </p:txBody>
        </p:sp>
        <p:cxnSp>
          <p:nvCxnSpPr>
            <p:cNvPr id="161802" name="Straight Arrow Connector 22"/>
            <p:cNvCxnSpPr>
              <a:cxnSpLocks noChangeShapeType="1"/>
              <a:stCxn id="161800" idx="5"/>
              <a:endCxn id="161799" idx="1"/>
            </p:cNvCxnSpPr>
            <p:nvPr/>
          </p:nvCxnSpPr>
          <p:spPr bwMode="auto">
            <a:xfrm rot="16200000" flipH="1">
              <a:off x="6659048" y="3185411"/>
              <a:ext cx="1213785" cy="890495"/>
            </a:xfrm>
            <a:prstGeom prst="straightConnector1">
              <a:avLst/>
            </a:prstGeom>
            <a:noFill/>
            <a:ln w="12700">
              <a:solidFill>
                <a:srgbClr val="008000"/>
              </a:solidFill>
              <a:round/>
              <a:headEnd type="none" w="sm" len="sm"/>
              <a:tailEnd type="arrow" w="med" len="med"/>
            </a:ln>
            <a:extLst>
              <a:ext uri="{909E8E84-426E-40dd-AFC4-6F175D3DCCD1}">
                <a14:hiddenFill xmlns="" xmlns:a14="http://schemas.microsoft.com/office/drawing/2010/main">
                  <a:noFill/>
                </a14:hiddenFill>
              </a:ext>
            </a:extLst>
          </p:spPr>
        </p:cxnSp>
        <p:cxnSp>
          <p:nvCxnSpPr>
            <p:cNvPr id="161803" name="Straight Arrow Connector 24"/>
            <p:cNvCxnSpPr>
              <a:cxnSpLocks noChangeShapeType="1"/>
              <a:stCxn id="161801" idx="7"/>
              <a:endCxn id="161799" idx="3"/>
            </p:cNvCxnSpPr>
            <p:nvPr/>
          </p:nvCxnSpPr>
          <p:spPr bwMode="auto">
            <a:xfrm rot="5400000" flipH="1" flipV="1">
              <a:off x="6849548" y="4801394"/>
              <a:ext cx="832785" cy="890495"/>
            </a:xfrm>
            <a:prstGeom prst="straightConnector1">
              <a:avLst/>
            </a:prstGeom>
            <a:noFill/>
            <a:ln w="12700">
              <a:solidFill>
                <a:srgbClr val="008000"/>
              </a:solidFill>
              <a:round/>
              <a:headEnd type="none" w="sm" len="sm"/>
              <a:tailEnd type="arrow" w="med" len="med"/>
            </a:ln>
            <a:extLst>
              <a:ext uri="{909E8E84-426E-40dd-AFC4-6F175D3DCCD1}">
                <a14:hiddenFill xmlns="" xmlns:a14="http://schemas.microsoft.com/office/drawing/2010/main">
                  <a:noFill/>
                </a14:hiddenFill>
              </a:ext>
            </a:extLst>
          </p:spPr>
        </p:cxnSp>
      </p:grpSp>
      <p:sp>
        <p:nvSpPr>
          <p:cNvPr id="35" name="TextBox 34"/>
          <p:cNvSpPr txBox="1">
            <a:spLocks noChangeArrowheads="1"/>
          </p:cNvSpPr>
          <p:nvPr/>
        </p:nvSpPr>
        <p:spPr bwMode="auto">
          <a:xfrm>
            <a:off x="304800" y="5410200"/>
            <a:ext cx="6756400" cy="8302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l-GR">
                <a:latin typeface="Times New Roman" charset="0"/>
              </a:rPr>
              <a:t>Συνδιασμός σωματιδίων δίνει την </a:t>
            </a:r>
            <a:r>
              <a:rPr lang="ja-JP" altLang="en-US">
                <a:latin typeface="Times New Roman" charset="0"/>
              </a:rPr>
              <a:t>“</a:t>
            </a:r>
            <a:r>
              <a:rPr lang="el-GR" altLang="ja-JP">
                <a:latin typeface="Times New Roman" charset="0"/>
              </a:rPr>
              <a:t>αναλοίωτη</a:t>
            </a:r>
            <a:r>
              <a:rPr lang="en-US" altLang="ja-JP">
                <a:latin typeface="Times New Roman" charset="0"/>
              </a:rPr>
              <a:t> </a:t>
            </a:r>
            <a:r>
              <a:rPr lang="el-GR" altLang="ja-JP">
                <a:latin typeface="Times New Roman" charset="0"/>
              </a:rPr>
              <a:t>μάζα</a:t>
            </a:r>
            <a:r>
              <a:rPr lang="ja-JP" altLang="en-US">
                <a:latin typeface="Times New Roman" charset="0"/>
              </a:rPr>
              <a:t>”</a:t>
            </a:r>
            <a:br>
              <a:rPr lang="en-US" altLang="ja-JP">
                <a:latin typeface="Times New Roman" charset="0"/>
              </a:rPr>
            </a:br>
            <a:r>
              <a:rPr lang="el-GR" altLang="ja-JP">
                <a:latin typeface="Times New Roman" charset="0"/>
              </a:rPr>
              <a:t>του σωματιδίου που μπορεί να τα παρήγαγε</a:t>
            </a:r>
            <a:r>
              <a:rPr lang="en-US" altLang="ja-JP">
                <a:latin typeface="Times New Roman" charset="0"/>
              </a:rPr>
              <a:t>. </a:t>
            </a:r>
            <a:endParaRPr lang="en-US">
              <a:latin typeface="Times New Roman" charset="0"/>
            </a:endParaRPr>
          </a:p>
        </p:txBody>
      </p:sp>
    </p:spTree>
    <p:extLst>
      <p:ext uri="{BB962C8B-B14F-4D97-AF65-F5344CB8AC3E}">
        <p14:creationId xmlns:p14="http://schemas.microsoft.com/office/powerpoint/2010/main" val="228079074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3000"/>
                                        <p:tgtEl>
                                          <p:spTgt spid="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2000"/>
                                        <p:tgtEl>
                                          <p:spTgt spid="5"/>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2625" y="0"/>
            <a:ext cx="8080375" cy="838200"/>
          </a:xfrm>
        </p:spPr>
        <p:txBody>
          <a:bodyPr/>
          <a:lstStyle/>
          <a:p>
            <a:pPr>
              <a:defRPr/>
            </a:pPr>
            <a:r>
              <a:rPr lang="el-GR" dirty="0">
                <a:latin typeface="Arial" charset="0"/>
                <a:ea typeface="ＭＳ Ｐゴシック" charset="0"/>
              </a:rPr>
              <a:t>Αναλοίωτη μάζα </a:t>
            </a:r>
            <a:r>
              <a:rPr lang="en-US" dirty="0">
                <a:latin typeface="Arial" charset="0"/>
                <a:ea typeface="ＭＳ Ｐゴシック" charset="0"/>
              </a:rPr>
              <a:t>(cont.)</a:t>
            </a:r>
          </a:p>
        </p:txBody>
      </p:sp>
      <p:grpSp>
        <p:nvGrpSpPr>
          <p:cNvPr id="3" name="Group 41"/>
          <p:cNvGrpSpPr>
            <a:grpSpLocks/>
          </p:cNvGrpSpPr>
          <p:nvPr/>
        </p:nvGrpSpPr>
        <p:grpSpPr bwMode="auto">
          <a:xfrm>
            <a:off x="381000" y="1066800"/>
            <a:ext cx="6248400" cy="5029200"/>
            <a:chOff x="381000" y="1066800"/>
            <a:chExt cx="6248400" cy="5029200"/>
          </a:xfrm>
        </p:grpSpPr>
        <p:grpSp>
          <p:nvGrpSpPr>
            <p:cNvPr id="162841" name="Group 9"/>
            <p:cNvGrpSpPr>
              <a:grpSpLocks/>
            </p:cNvGrpSpPr>
            <p:nvPr/>
          </p:nvGrpSpPr>
          <p:grpSpPr bwMode="auto">
            <a:xfrm>
              <a:off x="457200" y="1066800"/>
              <a:ext cx="5334000" cy="4191000"/>
              <a:chOff x="914400" y="2362200"/>
              <a:chExt cx="5334000" cy="4191000"/>
            </a:xfrm>
          </p:grpSpPr>
          <p:cxnSp>
            <p:nvCxnSpPr>
              <p:cNvPr id="162847" name="Straight Connector 4"/>
              <p:cNvCxnSpPr>
                <a:cxnSpLocks noChangeShapeType="1"/>
              </p:cNvCxnSpPr>
              <p:nvPr/>
            </p:nvCxnSpPr>
            <p:spPr bwMode="auto">
              <a:xfrm>
                <a:off x="914400" y="3124200"/>
                <a:ext cx="2362200" cy="762000"/>
              </a:xfrm>
              <a:prstGeom prst="line">
                <a:avLst/>
              </a:prstGeom>
              <a:noFill/>
              <a:ln w="12700">
                <a:solidFill>
                  <a:schemeClr val="tx1"/>
                </a:solidFill>
                <a:round/>
                <a:headEnd type="none" w="sm" len="sm"/>
                <a:tailEnd type="none" w="sm" len="sm"/>
              </a:ln>
              <a:extLst>
                <a:ext uri="{909E8E84-426E-40dd-AFC4-6F175D3DCCD1}">
                  <a14:hiddenFill xmlns="" xmlns:a14="http://schemas.microsoft.com/office/drawing/2010/main">
                    <a:noFill/>
                  </a14:hiddenFill>
                </a:ext>
              </a:extLst>
            </p:spPr>
          </p:cxnSp>
          <p:cxnSp>
            <p:nvCxnSpPr>
              <p:cNvPr id="162848" name="Straight Connector 6"/>
              <p:cNvCxnSpPr>
                <a:cxnSpLocks noChangeShapeType="1"/>
              </p:cNvCxnSpPr>
              <p:nvPr/>
            </p:nvCxnSpPr>
            <p:spPr bwMode="auto">
              <a:xfrm flipV="1">
                <a:off x="3276600" y="2362200"/>
                <a:ext cx="2819400" cy="1524000"/>
              </a:xfrm>
              <a:prstGeom prst="line">
                <a:avLst/>
              </a:prstGeom>
              <a:noFill/>
              <a:ln w="12700">
                <a:solidFill>
                  <a:schemeClr val="tx1"/>
                </a:solidFill>
                <a:round/>
                <a:headEnd type="none" w="sm" len="sm"/>
                <a:tailEnd type="none" w="sm" len="sm"/>
              </a:ln>
              <a:extLst>
                <a:ext uri="{909E8E84-426E-40dd-AFC4-6F175D3DCCD1}">
                  <a14:hiddenFill xmlns="" xmlns:a14="http://schemas.microsoft.com/office/drawing/2010/main">
                    <a:noFill/>
                  </a14:hiddenFill>
                </a:ext>
              </a:extLst>
            </p:spPr>
          </p:cxnSp>
          <p:cxnSp>
            <p:nvCxnSpPr>
              <p:cNvPr id="162849" name="Straight Connector 8"/>
              <p:cNvCxnSpPr>
                <a:cxnSpLocks noChangeShapeType="1"/>
              </p:cNvCxnSpPr>
              <p:nvPr/>
            </p:nvCxnSpPr>
            <p:spPr bwMode="auto">
              <a:xfrm>
                <a:off x="3276600" y="3886200"/>
                <a:ext cx="2971800" cy="2667000"/>
              </a:xfrm>
              <a:prstGeom prst="line">
                <a:avLst/>
              </a:prstGeom>
              <a:noFill/>
              <a:ln w="12700">
                <a:solidFill>
                  <a:schemeClr val="tx1"/>
                </a:solidFill>
                <a:round/>
                <a:headEnd type="none" w="sm" len="sm"/>
                <a:tailEnd type="none" w="sm" len="sm"/>
              </a:ln>
              <a:extLst>
                <a:ext uri="{909E8E84-426E-40dd-AFC4-6F175D3DCCD1}">
                  <a14:hiddenFill xmlns="" xmlns:a14="http://schemas.microsoft.com/office/drawing/2010/main">
                    <a:noFill/>
                  </a14:hiddenFill>
                </a:ext>
              </a:extLst>
            </p:spPr>
          </p:cxnSp>
        </p:grpSp>
        <p:cxnSp>
          <p:nvCxnSpPr>
            <p:cNvPr id="162842" name="Straight Connector 12"/>
            <p:cNvCxnSpPr>
              <a:cxnSpLocks noChangeShapeType="1"/>
            </p:cNvCxnSpPr>
            <p:nvPr/>
          </p:nvCxnSpPr>
          <p:spPr bwMode="auto">
            <a:xfrm>
              <a:off x="533400" y="1524000"/>
              <a:ext cx="5257800" cy="533400"/>
            </a:xfrm>
            <a:prstGeom prst="line">
              <a:avLst/>
            </a:prstGeom>
            <a:noFill/>
            <a:ln w="12700">
              <a:solidFill>
                <a:schemeClr val="tx1"/>
              </a:solidFill>
              <a:round/>
              <a:headEnd type="none" w="sm" len="sm"/>
              <a:tailEnd type="none" w="sm" len="sm"/>
            </a:ln>
            <a:extLst>
              <a:ext uri="{909E8E84-426E-40dd-AFC4-6F175D3DCCD1}">
                <a14:hiddenFill xmlns="" xmlns:a14="http://schemas.microsoft.com/office/drawing/2010/main">
                  <a:noFill/>
                </a14:hiddenFill>
              </a:ext>
            </a:extLst>
          </p:spPr>
        </p:cxnSp>
        <p:cxnSp>
          <p:nvCxnSpPr>
            <p:cNvPr id="162843" name="Straight Connector 14"/>
            <p:cNvCxnSpPr>
              <a:cxnSpLocks noChangeShapeType="1"/>
            </p:cNvCxnSpPr>
            <p:nvPr/>
          </p:nvCxnSpPr>
          <p:spPr bwMode="auto">
            <a:xfrm>
              <a:off x="381000" y="1600200"/>
              <a:ext cx="6172200" cy="2057400"/>
            </a:xfrm>
            <a:prstGeom prst="line">
              <a:avLst/>
            </a:prstGeom>
            <a:noFill/>
            <a:ln w="12700">
              <a:solidFill>
                <a:schemeClr val="tx1"/>
              </a:solidFill>
              <a:round/>
              <a:headEnd type="none" w="sm" len="sm"/>
              <a:tailEnd type="none" w="sm" len="sm"/>
            </a:ln>
            <a:extLst>
              <a:ext uri="{909E8E84-426E-40dd-AFC4-6F175D3DCCD1}">
                <a14:hiddenFill xmlns="" xmlns:a14="http://schemas.microsoft.com/office/drawing/2010/main">
                  <a:noFill/>
                </a14:hiddenFill>
              </a:ext>
            </a:extLst>
          </p:spPr>
        </p:cxnSp>
        <p:cxnSp>
          <p:nvCxnSpPr>
            <p:cNvPr id="162844" name="Straight Connector 16"/>
            <p:cNvCxnSpPr>
              <a:cxnSpLocks noChangeShapeType="1"/>
            </p:cNvCxnSpPr>
            <p:nvPr/>
          </p:nvCxnSpPr>
          <p:spPr bwMode="auto">
            <a:xfrm>
              <a:off x="381000" y="1981200"/>
              <a:ext cx="6019800" cy="2590800"/>
            </a:xfrm>
            <a:prstGeom prst="line">
              <a:avLst/>
            </a:prstGeom>
            <a:noFill/>
            <a:ln w="12700">
              <a:solidFill>
                <a:schemeClr val="tx1"/>
              </a:solidFill>
              <a:round/>
              <a:headEnd type="none" w="sm" len="sm"/>
              <a:tailEnd type="none" w="sm" len="sm"/>
            </a:ln>
            <a:extLst>
              <a:ext uri="{909E8E84-426E-40dd-AFC4-6F175D3DCCD1}">
                <a14:hiddenFill xmlns="" xmlns:a14="http://schemas.microsoft.com/office/drawing/2010/main">
                  <a:noFill/>
                </a14:hiddenFill>
              </a:ext>
            </a:extLst>
          </p:spPr>
        </p:cxnSp>
        <p:cxnSp>
          <p:nvCxnSpPr>
            <p:cNvPr id="162845" name="Straight Connector 18"/>
            <p:cNvCxnSpPr>
              <a:cxnSpLocks noChangeShapeType="1"/>
            </p:cNvCxnSpPr>
            <p:nvPr/>
          </p:nvCxnSpPr>
          <p:spPr bwMode="auto">
            <a:xfrm>
              <a:off x="381000" y="2209800"/>
              <a:ext cx="5715000" cy="3886200"/>
            </a:xfrm>
            <a:prstGeom prst="line">
              <a:avLst/>
            </a:prstGeom>
            <a:noFill/>
            <a:ln w="12700">
              <a:solidFill>
                <a:schemeClr val="tx1"/>
              </a:solidFill>
              <a:round/>
              <a:headEnd type="none" w="sm" len="sm"/>
              <a:tailEnd type="none" w="sm" len="sm"/>
            </a:ln>
            <a:extLst>
              <a:ext uri="{909E8E84-426E-40dd-AFC4-6F175D3DCCD1}">
                <a14:hiddenFill xmlns="" xmlns:a14="http://schemas.microsoft.com/office/drawing/2010/main">
                  <a:noFill/>
                </a14:hiddenFill>
              </a:ext>
            </a:extLst>
          </p:spPr>
        </p:cxnSp>
        <p:cxnSp>
          <p:nvCxnSpPr>
            <p:cNvPr id="162846" name="Straight Connector 20"/>
            <p:cNvCxnSpPr>
              <a:cxnSpLocks noChangeShapeType="1"/>
            </p:cNvCxnSpPr>
            <p:nvPr/>
          </p:nvCxnSpPr>
          <p:spPr bwMode="auto">
            <a:xfrm>
              <a:off x="381000" y="2362200"/>
              <a:ext cx="6248400" cy="2895600"/>
            </a:xfrm>
            <a:prstGeom prst="line">
              <a:avLst/>
            </a:prstGeom>
            <a:noFill/>
            <a:ln w="12700">
              <a:solidFill>
                <a:schemeClr val="tx1"/>
              </a:solidFill>
              <a:round/>
              <a:headEnd type="none" w="sm" len="sm"/>
              <a:tailEnd type="none" w="sm" len="sm"/>
            </a:ln>
            <a:extLst>
              <a:ext uri="{909E8E84-426E-40dd-AFC4-6F175D3DCCD1}">
                <a14:hiddenFill xmlns="" xmlns:a14="http://schemas.microsoft.com/office/drawing/2010/main">
                  <a:noFill/>
                </a14:hiddenFill>
              </a:ext>
            </a:extLst>
          </p:spPr>
        </p:cxnSp>
      </p:grpSp>
      <p:grpSp>
        <p:nvGrpSpPr>
          <p:cNvPr id="5" name="Group 37"/>
          <p:cNvGrpSpPr>
            <a:grpSpLocks/>
          </p:cNvGrpSpPr>
          <p:nvPr/>
        </p:nvGrpSpPr>
        <p:grpSpPr bwMode="auto">
          <a:xfrm>
            <a:off x="7391400" y="990600"/>
            <a:ext cx="930275" cy="4267200"/>
            <a:chOff x="7391400" y="990600"/>
            <a:chExt cx="929820" cy="4267200"/>
          </a:xfrm>
        </p:grpSpPr>
        <p:sp>
          <p:nvSpPr>
            <p:cNvPr id="162839" name="Right Brace 25"/>
            <p:cNvSpPr>
              <a:spLocks/>
            </p:cNvSpPr>
            <p:nvPr/>
          </p:nvSpPr>
          <p:spPr bwMode="auto">
            <a:xfrm>
              <a:off x="7391400" y="990600"/>
              <a:ext cx="304800" cy="4267200"/>
            </a:xfrm>
            <a:prstGeom prst="rightBrace">
              <a:avLst>
                <a:gd name="adj1" fmla="val 8361"/>
                <a:gd name="adj2" fmla="val 50000"/>
              </a:avLst>
            </a:prstGeom>
            <a:noFill/>
            <a:ln w="12700">
              <a:solidFill>
                <a:schemeClr val="tx1"/>
              </a:solidFill>
              <a:round/>
              <a:headEnd type="none" w="sm" len="sm"/>
              <a:tailEnd type="none" w="sm" len="sm"/>
            </a:ln>
            <a:extLst>
              <a:ext uri="{909E8E84-426E-40dd-AFC4-6F175D3DCCD1}">
                <a14:hiddenFill xmlns="" xmlns:a14="http://schemas.microsoft.com/office/drawing/2010/main">
                  <a:solidFill>
                    <a:srgbClr val="FFFFFF"/>
                  </a:solidFill>
                </a14:hiddenFill>
              </a:ext>
            </a:extLst>
          </p:spPr>
          <p:txBody>
            <a:bodyPr/>
            <a:lstStyle/>
            <a:p>
              <a:endParaRPr lang="en-US"/>
            </a:p>
          </p:txBody>
        </p:sp>
        <p:sp>
          <p:nvSpPr>
            <p:cNvPr id="162840" name="TextBox 17"/>
            <p:cNvSpPr txBox="1">
              <a:spLocks noChangeArrowheads="1"/>
            </p:cNvSpPr>
            <p:nvPr/>
          </p:nvSpPr>
          <p:spPr bwMode="auto">
            <a:xfrm>
              <a:off x="7634881" y="2819400"/>
              <a:ext cx="686339" cy="58477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3200">
                  <a:latin typeface="Times New Roman" charset="0"/>
                </a:rPr>
                <a:t>M</a:t>
              </a:r>
              <a:r>
                <a:rPr lang="en-US" sz="3200" baseline="-25000">
                  <a:latin typeface="Times New Roman" charset="0"/>
                </a:rPr>
                <a:t>5</a:t>
              </a:r>
            </a:p>
          </p:txBody>
        </p:sp>
      </p:grpSp>
      <p:grpSp>
        <p:nvGrpSpPr>
          <p:cNvPr id="6" name="Group 40"/>
          <p:cNvGrpSpPr>
            <a:grpSpLocks/>
          </p:cNvGrpSpPr>
          <p:nvPr/>
        </p:nvGrpSpPr>
        <p:grpSpPr bwMode="auto">
          <a:xfrm>
            <a:off x="6553200" y="3657600"/>
            <a:ext cx="914400" cy="990600"/>
            <a:chOff x="6553200" y="3657600"/>
            <a:chExt cx="914939" cy="990600"/>
          </a:xfrm>
        </p:grpSpPr>
        <p:sp>
          <p:nvSpPr>
            <p:cNvPr id="162837" name="Right Brace 23"/>
            <p:cNvSpPr>
              <a:spLocks/>
            </p:cNvSpPr>
            <p:nvPr/>
          </p:nvSpPr>
          <p:spPr bwMode="auto">
            <a:xfrm>
              <a:off x="6553200" y="3657600"/>
              <a:ext cx="304800" cy="990600"/>
            </a:xfrm>
            <a:prstGeom prst="rightBrace">
              <a:avLst>
                <a:gd name="adj1" fmla="val 8336"/>
                <a:gd name="adj2" fmla="val 50000"/>
              </a:avLst>
            </a:prstGeom>
            <a:noFill/>
            <a:ln w="12700">
              <a:solidFill>
                <a:schemeClr val="tx1"/>
              </a:solidFill>
              <a:round/>
              <a:headEnd type="none" w="sm" len="sm"/>
              <a:tailEnd type="none" w="sm" len="sm"/>
            </a:ln>
            <a:extLst>
              <a:ext uri="{909E8E84-426E-40dd-AFC4-6F175D3DCCD1}">
                <a14:hiddenFill xmlns="" xmlns:a14="http://schemas.microsoft.com/office/drawing/2010/main">
                  <a:solidFill>
                    <a:srgbClr val="FFFFFF"/>
                  </a:solidFill>
                </a14:hiddenFill>
              </a:ext>
            </a:extLst>
          </p:spPr>
          <p:txBody>
            <a:bodyPr/>
            <a:lstStyle/>
            <a:p>
              <a:endParaRPr lang="en-US"/>
            </a:p>
          </p:txBody>
        </p:sp>
        <p:sp>
          <p:nvSpPr>
            <p:cNvPr id="162838" name="TextBox 17"/>
            <p:cNvSpPr txBox="1">
              <a:spLocks noChangeArrowheads="1"/>
            </p:cNvSpPr>
            <p:nvPr/>
          </p:nvSpPr>
          <p:spPr bwMode="auto">
            <a:xfrm>
              <a:off x="6781800" y="3886200"/>
              <a:ext cx="686339" cy="58477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3200">
                  <a:latin typeface="Times New Roman" charset="0"/>
                </a:rPr>
                <a:t>M</a:t>
              </a:r>
              <a:r>
                <a:rPr lang="en-US" sz="3200" baseline="-25000">
                  <a:latin typeface="Times New Roman" charset="0"/>
                </a:rPr>
                <a:t>3</a:t>
              </a:r>
            </a:p>
          </p:txBody>
        </p:sp>
      </p:grpSp>
      <p:grpSp>
        <p:nvGrpSpPr>
          <p:cNvPr id="7" name="Group 36"/>
          <p:cNvGrpSpPr>
            <a:grpSpLocks/>
          </p:cNvGrpSpPr>
          <p:nvPr/>
        </p:nvGrpSpPr>
        <p:grpSpPr bwMode="auto">
          <a:xfrm>
            <a:off x="6629400" y="2057400"/>
            <a:ext cx="914400" cy="1600200"/>
            <a:chOff x="6629400" y="2057400"/>
            <a:chExt cx="914939" cy="1600200"/>
          </a:xfrm>
        </p:grpSpPr>
        <p:sp>
          <p:nvSpPr>
            <p:cNvPr id="162835" name="Right Brace 22"/>
            <p:cNvSpPr>
              <a:spLocks/>
            </p:cNvSpPr>
            <p:nvPr/>
          </p:nvSpPr>
          <p:spPr bwMode="auto">
            <a:xfrm>
              <a:off x="6629400" y="2057400"/>
              <a:ext cx="304800" cy="1600200"/>
            </a:xfrm>
            <a:prstGeom prst="rightBrace">
              <a:avLst>
                <a:gd name="adj1" fmla="val 8337"/>
                <a:gd name="adj2" fmla="val 50000"/>
              </a:avLst>
            </a:prstGeom>
            <a:noFill/>
            <a:ln w="12700">
              <a:solidFill>
                <a:schemeClr val="tx1"/>
              </a:solidFill>
              <a:round/>
              <a:headEnd type="none" w="sm" len="sm"/>
              <a:tailEnd type="none" w="sm" len="sm"/>
            </a:ln>
            <a:extLst>
              <a:ext uri="{909E8E84-426E-40dd-AFC4-6F175D3DCCD1}">
                <a14:hiddenFill xmlns="" xmlns:a14="http://schemas.microsoft.com/office/drawing/2010/main">
                  <a:solidFill>
                    <a:srgbClr val="FFFFFF"/>
                  </a:solidFill>
                </a14:hiddenFill>
              </a:ext>
            </a:extLst>
          </p:spPr>
          <p:txBody>
            <a:bodyPr/>
            <a:lstStyle/>
            <a:p>
              <a:endParaRPr lang="en-US"/>
            </a:p>
          </p:txBody>
        </p:sp>
        <p:sp>
          <p:nvSpPr>
            <p:cNvPr id="162836" name="TextBox 17"/>
            <p:cNvSpPr txBox="1">
              <a:spLocks noChangeArrowheads="1"/>
            </p:cNvSpPr>
            <p:nvPr/>
          </p:nvSpPr>
          <p:spPr bwMode="auto">
            <a:xfrm>
              <a:off x="6858000" y="2514600"/>
              <a:ext cx="686339" cy="58477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3200">
                  <a:latin typeface="Times New Roman" charset="0"/>
                </a:rPr>
                <a:t>M</a:t>
              </a:r>
              <a:r>
                <a:rPr lang="en-US" sz="3200" baseline="-25000">
                  <a:latin typeface="Times New Roman" charset="0"/>
                </a:rPr>
                <a:t>2</a:t>
              </a:r>
            </a:p>
          </p:txBody>
        </p:sp>
      </p:grpSp>
      <p:grpSp>
        <p:nvGrpSpPr>
          <p:cNvPr id="8" name="Group 38"/>
          <p:cNvGrpSpPr>
            <a:grpSpLocks/>
          </p:cNvGrpSpPr>
          <p:nvPr/>
        </p:nvGrpSpPr>
        <p:grpSpPr bwMode="auto">
          <a:xfrm>
            <a:off x="8229600" y="990600"/>
            <a:ext cx="914400" cy="2667000"/>
            <a:chOff x="8229600" y="990600"/>
            <a:chExt cx="914939" cy="2667000"/>
          </a:xfrm>
        </p:grpSpPr>
        <p:sp>
          <p:nvSpPr>
            <p:cNvPr id="162833" name="Right Brace 26"/>
            <p:cNvSpPr>
              <a:spLocks/>
            </p:cNvSpPr>
            <p:nvPr/>
          </p:nvSpPr>
          <p:spPr bwMode="auto">
            <a:xfrm>
              <a:off x="8229600" y="990600"/>
              <a:ext cx="304800" cy="2667000"/>
            </a:xfrm>
            <a:prstGeom prst="rightBrace">
              <a:avLst>
                <a:gd name="adj1" fmla="val 8345"/>
                <a:gd name="adj2" fmla="val 50000"/>
              </a:avLst>
            </a:prstGeom>
            <a:noFill/>
            <a:ln w="12700">
              <a:solidFill>
                <a:schemeClr val="tx1"/>
              </a:solidFill>
              <a:round/>
              <a:headEnd type="none" w="sm" len="sm"/>
              <a:tailEnd type="none" w="sm" len="sm"/>
            </a:ln>
            <a:extLst>
              <a:ext uri="{909E8E84-426E-40dd-AFC4-6F175D3DCCD1}">
                <a14:hiddenFill xmlns="" xmlns:a14="http://schemas.microsoft.com/office/drawing/2010/main">
                  <a:solidFill>
                    <a:srgbClr val="FFFFFF"/>
                  </a:solidFill>
                </a14:hiddenFill>
              </a:ext>
            </a:extLst>
          </p:spPr>
          <p:txBody>
            <a:bodyPr/>
            <a:lstStyle/>
            <a:p>
              <a:endParaRPr lang="en-US"/>
            </a:p>
          </p:txBody>
        </p:sp>
        <p:sp>
          <p:nvSpPr>
            <p:cNvPr id="162834" name="TextBox 17"/>
            <p:cNvSpPr txBox="1">
              <a:spLocks noChangeArrowheads="1"/>
            </p:cNvSpPr>
            <p:nvPr/>
          </p:nvSpPr>
          <p:spPr bwMode="auto">
            <a:xfrm>
              <a:off x="8458200" y="1981200"/>
              <a:ext cx="686339" cy="58477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3200">
                  <a:latin typeface="Times New Roman" charset="0"/>
                </a:rPr>
                <a:t>M</a:t>
              </a:r>
              <a:r>
                <a:rPr lang="en-US" sz="3200" baseline="-25000">
                  <a:latin typeface="Times New Roman" charset="0"/>
                </a:rPr>
                <a:t>6</a:t>
              </a:r>
            </a:p>
          </p:txBody>
        </p:sp>
      </p:grpSp>
      <p:grpSp>
        <p:nvGrpSpPr>
          <p:cNvPr id="9" name="Group 35"/>
          <p:cNvGrpSpPr>
            <a:grpSpLocks/>
          </p:cNvGrpSpPr>
          <p:nvPr/>
        </p:nvGrpSpPr>
        <p:grpSpPr bwMode="auto">
          <a:xfrm>
            <a:off x="5867400" y="990600"/>
            <a:ext cx="990600" cy="1066800"/>
            <a:chOff x="5867400" y="990600"/>
            <a:chExt cx="991139" cy="1066800"/>
          </a:xfrm>
        </p:grpSpPr>
        <p:sp>
          <p:nvSpPr>
            <p:cNvPr id="162831" name="Right Brace 21"/>
            <p:cNvSpPr>
              <a:spLocks/>
            </p:cNvSpPr>
            <p:nvPr/>
          </p:nvSpPr>
          <p:spPr bwMode="auto">
            <a:xfrm>
              <a:off x="5867400" y="990600"/>
              <a:ext cx="304800" cy="1066800"/>
            </a:xfrm>
            <a:prstGeom prst="rightBrace">
              <a:avLst>
                <a:gd name="adj1" fmla="val 8329"/>
                <a:gd name="adj2" fmla="val 50000"/>
              </a:avLst>
            </a:prstGeom>
            <a:noFill/>
            <a:ln w="12700">
              <a:solidFill>
                <a:schemeClr val="tx1"/>
              </a:solidFill>
              <a:round/>
              <a:headEnd type="none" w="sm" len="sm"/>
              <a:tailEnd type="none" w="sm" len="sm"/>
            </a:ln>
            <a:extLst>
              <a:ext uri="{909E8E84-426E-40dd-AFC4-6F175D3DCCD1}">
                <a14:hiddenFill xmlns="" xmlns:a14="http://schemas.microsoft.com/office/drawing/2010/main">
                  <a:solidFill>
                    <a:srgbClr val="FFFFFF"/>
                  </a:solidFill>
                </a14:hiddenFill>
              </a:ext>
            </a:extLst>
          </p:spPr>
          <p:txBody>
            <a:bodyPr/>
            <a:lstStyle/>
            <a:p>
              <a:endParaRPr lang="en-US"/>
            </a:p>
          </p:txBody>
        </p:sp>
        <p:sp>
          <p:nvSpPr>
            <p:cNvPr id="162832" name="TextBox 17"/>
            <p:cNvSpPr txBox="1">
              <a:spLocks noChangeArrowheads="1"/>
            </p:cNvSpPr>
            <p:nvPr/>
          </p:nvSpPr>
          <p:spPr bwMode="auto">
            <a:xfrm>
              <a:off x="6172200" y="1219200"/>
              <a:ext cx="686339" cy="58477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3200">
                  <a:latin typeface="Times New Roman" charset="0"/>
                </a:rPr>
                <a:t>M</a:t>
              </a:r>
              <a:r>
                <a:rPr lang="en-US" sz="3200" baseline="-25000">
                  <a:latin typeface="Times New Roman" charset="0"/>
                </a:rPr>
                <a:t>1</a:t>
              </a:r>
            </a:p>
          </p:txBody>
        </p:sp>
      </p:grpSp>
      <p:grpSp>
        <p:nvGrpSpPr>
          <p:cNvPr id="10" name="Group 39"/>
          <p:cNvGrpSpPr>
            <a:grpSpLocks/>
          </p:cNvGrpSpPr>
          <p:nvPr/>
        </p:nvGrpSpPr>
        <p:grpSpPr bwMode="auto">
          <a:xfrm>
            <a:off x="6781800" y="4572000"/>
            <a:ext cx="914400" cy="685800"/>
            <a:chOff x="6781800" y="4572000"/>
            <a:chExt cx="914939" cy="685800"/>
          </a:xfrm>
        </p:grpSpPr>
        <p:sp>
          <p:nvSpPr>
            <p:cNvPr id="162829" name="Right Brace 24"/>
            <p:cNvSpPr>
              <a:spLocks/>
            </p:cNvSpPr>
            <p:nvPr/>
          </p:nvSpPr>
          <p:spPr bwMode="auto">
            <a:xfrm>
              <a:off x="6781800" y="4572000"/>
              <a:ext cx="304800" cy="685800"/>
            </a:xfrm>
            <a:prstGeom prst="rightBrace">
              <a:avLst>
                <a:gd name="adj1" fmla="val 8333"/>
                <a:gd name="adj2" fmla="val 50000"/>
              </a:avLst>
            </a:prstGeom>
            <a:noFill/>
            <a:ln w="12700">
              <a:solidFill>
                <a:schemeClr val="tx1"/>
              </a:solidFill>
              <a:round/>
              <a:headEnd type="none" w="sm" len="sm"/>
              <a:tailEnd type="none" w="sm" len="sm"/>
            </a:ln>
            <a:extLst>
              <a:ext uri="{909E8E84-426E-40dd-AFC4-6F175D3DCCD1}">
                <a14:hiddenFill xmlns="" xmlns:a14="http://schemas.microsoft.com/office/drawing/2010/main">
                  <a:solidFill>
                    <a:srgbClr val="FFFFFF"/>
                  </a:solidFill>
                </a14:hiddenFill>
              </a:ext>
            </a:extLst>
          </p:spPr>
          <p:txBody>
            <a:bodyPr/>
            <a:lstStyle/>
            <a:p>
              <a:endParaRPr lang="en-US"/>
            </a:p>
          </p:txBody>
        </p:sp>
        <p:sp>
          <p:nvSpPr>
            <p:cNvPr id="162830" name="TextBox 17"/>
            <p:cNvSpPr txBox="1">
              <a:spLocks noChangeArrowheads="1"/>
            </p:cNvSpPr>
            <p:nvPr/>
          </p:nvSpPr>
          <p:spPr bwMode="auto">
            <a:xfrm>
              <a:off x="7010400" y="4572000"/>
              <a:ext cx="686339" cy="58477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3200">
                  <a:latin typeface="Times New Roman" charset="0"/>
                </a:rPr>
                <a:t>M</a:t>
              </a:r>
              <a:r>
                <a:rPr lang="en-US" sz="3200" baseline="-25000">
                  <a:latin typeface="Times New Roman" charset="0"/>
                </a:rPr>
                <a:t>4</a:t>
              </a:r>
            </a:p>
          </p:txBody>
        </p:sp>
      </p:grpSp>
      <p:sp>
        <p:nvSpPr>
          <p:cNvPr id="35" name="TextBox 34"/>
          <p:cNvSpPr txBox="1">
            <a:spLocks noChangeArrowheads="1"/>
          </p:cNvSpPr>
          <p:nvPr/>
        </p:nvSpPr>
        <p:spPr bwMode="auto">
          <a:xfrm>
            <a:off x="0" y="4046538"/>
            <a:ext cx="4724400" cy="8302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l-GR">
                <a:latin typeface="Times New Roman" charset="0"/>
              </a:rPr>
              <a:t>Πολλοί διαφορετικοί συνδυασμοί </a:t>
            </a:r>
          </a:p>
          <a:p>
            <a:pPr eaLnBrk="1" hangingPunct="1"/>
            <a:r>
              <a:rPr lang="el-GR">
                <a:latin typeface="Times New Roman" charset="0"/>
              </a:rPr>
              <a:t>τροχιών</a:t>
            </a:r>
            <a:endParaRPr lang="en-US">
              <a:latin typeface="Times New Roman" charset="0"/>
            </a:endParaRPr>
          </a:p>
        </p:txBody>
      </p:sp>
      <p:sp>
        <p:nvSpPr>
          <p:cNvPr id="43" name="TextBox 42"/>
          <p:cNvSpPr txBox="1">
            <a:spLocks noChangeArrowheads="1"/>
          </p:cNvSpPr>
          <p:nvPr/>
        </p:nvSpPr>
        <p:spPr bwMode="auto">
          <a:xfrm>
            <a:off x="0" y="4876800"/>
            <a:ext cx="5029200" cy="15700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l-GR">
                <a:latin typeface="Times New Roman" charset="0"/>
              </a:rPr>
              <a:t>Μπορούμε να ελαττώσουμε τους συνδιασμούς επιλέγοντας στην ποιότητα, ορμή των τροχιών ετω, </a:t>
            </a:r>
            <a:r>
              <a:rPr lang="en-US" altLang="ja-JP">
                <a:latin typeface="Times New Roman" charset="0"/>
              </a:rPr>
              <a:t>.</a:t>
            </a:r>
          </a:p>
          <a:p>
            <a:pPr eaLnBrk="1" hangingPunct="1"/>
            <a:endParaRPr lang="en-US">
              <a:latin typeface="Times New Roman" charset="0"/>
            </a:endParaRPr>
          </a:p>
        </p:txBody>
      </p:sp>
      <p:sp>
        <p:nvSpPr>
          <p:cNvPr id="44" name="TextBox 43"/>
          <p:cNvSpPr txBox="1">
            <a:spLocks noChangeArrowheads="1"/>
          </p:cNvSpPr>
          <p:nvPr/>
        </p:nvSpPr>
        <p:spPr bwMode="auto">
          <a:xfrm>
            <a:off x="7924800" y="5334000"/>
            <a:ext cx="671513" cy="461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a:latin typeface="Times New Roman" charset="0"/>
              </a:rPr>
              <a:t>Etc.</a:t>
            </a:r>
          </a:p>
        </p:txBody>
      </p:sp>
      <p:sp>
        <p:nvSpPr>
          <p:cNvPr id="45" name="TextBox 44"/>
          <p:cNvSpPr txBox="1">
            <a:spLocks noChangeArrowheads="1"/>
          </p:cNvSpPr>
          <p:nvPr/>
        </p:nvSpPr>
        <p:spPr bwMode="auto">
          <a:xfrm>
            <a:off x="0" y="6019800"/>
            <a:ext cx="7315200" cy="8302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l-GR">
                <a:latin typeface="Times New Roman" charset="0"/>
              </a:rPr>
              <a:t>Εναπομένει κάποιο υπόβαθρο</a:t>
            </a:r>
            <a:r>
              <a:rPr lang="en-US">
                <a:latin typeface="Times New Roman" charset="0"/>
              </a:rPr>
              <a:t>. </a:t>
            </a:r>
            <a:r>
              <a:rPr lang="el-GR">
                <a:latin typeface="Times New Roman" charset="0"/>
              </a:rPr>
              <a:t>Ακόμα το Μ δεν μπορεί να μετρηθεί τέλεια – εξαρτάται από τον ανιχνευτή</a:t>
            </a:r>
            <a:endParaRPr lang="en-US">
              <a:latin typeface="Times New Roman" charset="0"/>
            </a:endParaRPr>
          </a:p>
        </p:txBody>
      </p:sp>
    </p:spTree>
    <p:extLst>
      <p:ext uri="{BB962C8B-B14F-4D97-AF65-F5344CB8AC3E}">
        <p14:creationId xmlns:p14="http://schemas.microsoft.com/office/powerpoint/2010/main" val="328620916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2000"/>
                                        <p:tgtEl>
                                          <p:spTgt spid="3"/>
                                        </p:tgtEl>
                                      </p:cBhvr>
                                    </p:animEffect>
                                  </p:childTnLst>
                                </p:cTn>
                              </p:par>
                            </p:childTnLst>
                          </p:cTn>
                        </p:par>
                        <p:par>
                          <p:cTn id="8" fill="hold" nodeType="afterGroup">
                            <p:stCondLst>
                              <p:cond delay="2000"/>
                            </p:stCondLst>
                            <p:childTnLst>
                              <p:par>
                                <p:cTn id="9" presetID="1" presetClass="entr" presetSubtype="0" fill="hold" grpId="0" nodeType="afterEffect">
                                  <p:stCondLst>
                                    <p:cond delay="0"/>
                                  </p:stCondLst>
                                  <p:childTnLst>
                                    <p:set>
                                      <p:cBhvr>
                                        <p:cTn id="10" dur="1" fill="hold">
                                          <p:stCondLst>
                                            <p:cond delay="0"/>
                                          </p:stCondLst>
                                        </p:cTn>
                                        <p:tgtEl>
                                          <p:spTgt spid="35"/>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0"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1000"/>
                                        <p:tgtEl>
                                          <p:spTgt spid="9"/>
                                        </p:tgtEl>
                                      </p:cBhvr>
                                    </p:animEffect>
                                  </p:childTnLst>
                                </p:cTn>
                              </p:par>
                            </p:childTnLst>
                          </p:cTn>
                        </p:par>
                        <p:par>
                          <p:cTn id="16" fill="hold" nodeType="afterGroup">
                            <p:stCondLst>
                              <p:cond delay="1000"/>
                            </p:stCondLst>
                            <p:childTnLst>
                              <p:par>
                                <p:cTn id="17" presetID="10" presetClass="entr" presetSubtype="0"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1000"/>
                                        <p:tgtEl>
                                          <p:spTgt spid="7"/>
                                        </p:tgtEl>
                                      </p:cBhvr>
                                    </p:animEffect>
                                  </p:childTnLst>
                                </p:cTn>
                              </p:par>
                            </p:childTnLst>
                          </p:cTn>
                        </p:par>
                        <p:par>
                          <p:cTn id="20" fill="hold" nodeType="afterGroup">
                            <p:stCondLst>
                              <p:cond delay="2000"/>
                            </p:stCondLst>
                            <p:childTnLst>
                              <p:par>
                                <p:cTn id="21" presetID="10" presetClass="entr" presetSubtype="0"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1000"/>
                                        <p:tgtEl>
                                          <p:spTgt spid="6"/>
                                        </p:tgtEl>
                                      </p:cBhvr>
                                    </p:animEffect>
                                  </p:childTnLst>
                                </p:cTn>
                              </p:par>
                            </p:childTnLst>
                          </p:cTn>
                        </p:par>
                        <p:par>
                          <p:cTn id="24" fill="hold" nodeType="afterGroup">
                            <p:stCondLst>
                              <p:cond delay="3000"/>
                            </p:stCondLst>
                            <p:childTnLst>
                              <p:par>
                                <p:cTn id="25" presetID="10" presetClass="entr" presetSubtype="0" fill="hold"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1000"/>
                                        <p:tgtEl>
                                          <p:spTgt spid="10"/>
                                        </p:tgtEl>
                                      </p:cBhvr>
                                    </p:animEffect>
                                  </p:childTnLst>
                                </p:cTn>
                              </p:par>
                            </p:childTnLst>
                          </p:cTn>
                        </p:par>
                        <p:par>
                          <p:cTn id="28" fill="hold" nodeType="afterGroup">
                            <p:stCondLst>
                              <p:cond delay="4000"/>
                            </p:stCondLst>
                            <p:childTnLst>
                              <p:par>
                                <p:cTn id="29" presetID="10" presetClass="entr" presetSubtype="0" fill="hold"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fade">
                                      <p:cBhvr>
                                        <p:cTn id="31" dur="1000"/>
                                        <p:tgtEl>
                                          <p:spTgt spid="5"/>
                                        </p:tgtEl>
                                      </p:cBhvr>
                                    </p:animEffect>
                                  </p:childTnLst>
                                </p:cTn>
                              </p:par>
                            </p:childTnLst>
                          </p:cTn>
                        </p:par>
                        <p:par>
                          <p:cTn id="32" fill="hold" nodeType="afterGroup">
                            <p:stCondLst>
                              <p:cond delay="5000"/>
                            </p:stCondLst>
                            <p:childTnLst>
                              <p:par>
                                <p:cTn id="33" presetID="10" presetClass="entr" presetSubtype="0" fill="hold" nodeType="after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fade">
                                      <p:cBhvr>
                                        <p:cTn id="35" dur="1000"/>
                                        <p:tgtEl>
                                          <p:spTgt spid="8"/>
                                        </p:tgtEl>
                                      </p:cBhvr>
                                    </p:animEffect>
                                  </p:childTnLst>
                                </p:cTn>
                              </p:par>
                            </p:childTnLst>
                          </p:cTn>
                        </p:par>
                        <p:par>
                          <p:cTn id="36" fill="hold" nodeType="afterGroup">
                            <p:stCondLst>
                              <p:cond delay="6000"/>
                            </p:stCondLst>
                            <p:childTnLst>
                              <p:par>
                                <p:cTn id="37" presetID="10" presetClass="entr" presetSubtype="0" fill="hold" grpId="0" nodeType="afterEffect">
                                  <p:stCondLst>
                                    <p:cond delay="0"/>
                                  </p:stCondLst>
                                  <p:childTnLst>
                                    <p:set>
                                      <p:cBhvr>
                                        <p:cTn id="38" dur="1" fill="hold">
                                          <p:stCondLst>
                                            <p:cond delay="0"/>
                                          </p:stCondLst>
                                        </p:cTn>
                                        <p:tgtEl>
                                          <p:spTgt spid="44"/>
                                        </p:tgtEl>
                                        <p:attrNameLst>
                                          <p:attrName>style.visibility</p:attrName>
                                        </p:attrNameLst>
                                      </p:cBhvr>
                                      <p:to>
                                        <p:strVal val="visible"/>
                                      </p:to>
                                    </p:set>
                                    <p:animEffect transition="in" filter="fade">
                                      <p:cBhvr>
                                        <p:cTn id="39" dur="2000"/>
                                        <p:tgtEl>
                                          <p:spTgt spid="44"/>
                                        </p:tgtEl>
                                      </p:cBhvr>
                                    </p:animEffect>
                                  </p:childTnLst>
                                </p:cTn>
                              </p:par>
                            </p:childTnLst>
                          </p:cTn>
                        </p:par>
                      </p:childTnLst>
                    </p:cTn>
                  </p:par>
                  <p:par>
                    <p:cTn id="40" fill="hold" nodeType="clickPar">
                      <p:stCondLst>
                        <p:cond delay="indefinite"/>
                      </p:stCondLst>
                      <p:childTnLst>
                        <p:par>
                          <p:cTn id="41" fill="hold" nodeType="withGroup">
                            <p:stCondLst>
                              <p:cond delay="0"/>
                            </p:stCondLst>
                            <p:childTnLst>
                              <p:par>
                                <p:cTn id="42" presetID="1" presetClass="entr" presetSubtype="0" fill="hold" grpId="0" nodeType="clickEffect">
                                  <p:stCondLst>
                                    <p:cond delay="0"/>
                                  </p:stCondLst>
                                  <p:childTnLst>
                                    <p:set>
                                      <p:cBhvr>
                                        <p:cTn id="43" dur="1" fill="hold">
                                          <p:stCondLst>
                                            <p:cond delay="0"/>
                                          </p:stCondLst>
                                        </p:cTn>
                                        <p:tgtEl>
                                          <p:spTgt spid="43"/>
                                        </p:tgtEl>
                                        <p:attrNameLst>
                                          <p:attrName>style.visibility</p:attrName>
                                        </p:attrNameLst>
                                      </p:cBhvr>
                                      <p:to>
                                        <p:strVal val="visible"/>
                                      </p:to>
                                    </p:set>
                                  </p:childTnLst>
                                </p:cTn>
                              </p:par>
                            </p:childTnLst>
                          </p:cTn>
                        </p:par>
                      </p:childTnLst>
                    </p:cTn>
                  </p:par>
                  <p:par>
                    <p:cTn id="44" fill="hold" nodeType="clickPar">
                      <p:stCondLst>
                        <p:cond delay="indefinite"/>
                      </p:stCondLst>
                      <p:childTnLst>
                        <p:par>
                          <p:cTn id="45" fill="hold" nodeType="withGroup">
                            <p:stCondLst>
                              <p:cond delay="0"/>
                            </p:stCondLst>
                            <p:childTnLst>
                              <p:par>
                                <p:cTn id="46" presetID="1" presetClass="entr" presetSubtype="0" fill="hold" grpId="0" nodeType="clickEffect">
                                  <p:stCondLst>
                                    <p:cond delay="0"/>
                                  </p:stCondLst>
                                  <p:childTnLst>
                                    <p:set>
                                      <p:cBhvr>
                                        <p:cTn id="47" dur="1" fill="hold">
                                          <p:stCondLst>
                                            <p:cond delay="0"/>
                                          </p:stCondLst>
                                        </p:cTn>
                                        <p:tgtEl>
                                          <p:spTgt spid="4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43" grpId="0"/>
      <p:bldP spid="44" grpId="0"/>
      <p:bldP spid="45"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2625" y="0"/>
            <a:ext cx="8080375" cy="1143000"/>
          </a:xfrm>
        </p:spPr>
        <p:txBody>
          <a:bodyPr/>
          <a:lstStyle/>
          <a:p>
            <a:pPr eaLnBrk="1" hangingPunct="1">
              <a:defRPr/>
            </a:pPr>
            <a:r>
              <a:rPr lang="el-GR" dirty="0">
                <a:latin typeface="Arial" charset="0"/>
                <a:ea typeface="ＭＳ Ｐゴシック" charset="0"/>
              </a:rPr>
              <a:t>Εύρεση του </a:t>
            </a:r>
            <a:r>
              <a:rPr lang="en-US" dirty="0">
                <a:latin typeface="Arial" charset="0"/>
                <a:ea typeface="ＭＳ Ｐゴシック" charset="0"/>
              </a:rPr>
              <a:t>Higgs</a:t>
            </a:r>
          </a:p>
        </p:txBody>
      </p:sp>
      <p:pic>
        <p:nvPicPr>
          <p:cNvPr id="163842" name="Picture 5" descr="D_Denegri_1055c"/>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1143000"/>
            <a:ext cx="4903788" cy="5483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63843" name="Text Box 6"/>
          <p:cNvSpPr txBox="1">
            <a:spLocks noChangeArrowheads="1"/>
          </p:cNvSpPr>
          <p:nvPr/>
        </p:nvSpPr>
        <p:spPr bwMode="auto">
          <a:xfrm>
            <a:off x="5562600" y="1066800"/>
            <a:ext cx="3124200" cy="4340225"/>
          </a:xfrm>
          <a:prstGeom prst="rect">
            <a:avLst/>
          </a:prstGeom>
          <a:solidFill>
            <a:schemeClr val="bg1"/>
          </a:solidFill>
          <a:ln>
            <a:noFill/>
          </a:ln>
          <a:extLst>
            <a:ext uri="{91240B29-F687-4f45-9708-019B960494DF}">
              <a14:hiddenLine xmlns=""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spcBef>
                <a:spcPct val="50000"/>
              </a:spcBef>
            </a:pPr>
            <a:r>
              <a:rPr lang="el-GR" i="1">
                <a:latin typeface="Times New Roman" charset="0"/>
              </a:rPr>
              <a:t>Αυτό είναι το σήμα που βλέπουμε στον ανιχνευτή για το </a:t>
            </a:r>
            <a:r>
              <a:rPr lang="en-US" i="1">
                <a:latin typeface="Times New Roman" charset="0"/>
              </a:rPr>
              <a:t>Higgs</a:t>
            </a:r>
            <a:r>
              <a:rPr lang="el-GR" i="1">
                <a:latin typeface="Times New Roman" charset="0"/>
              </a:rPr>
              <a:t> που διασπάται σε 2 φωτόνια</a:t>
            </a:r>
            <a:r>
              <a:rPr lang="en-US" i="1">
                <a:latin typeface="Times New Roman" charset="0"/>
              </a:rPr>
              <a:t>…</a:t>
            </a:r>
          </a:p>
          <a:p>
            <a:pPr eaLnBrk="1" hangingPunct="1">
              <a:spcBef>
                <a:spcPct val="50000"/>
              </a:spcBef>
            </a:pPr>
            <a:r>
              <a:rPr lang="el-GR">
                <a:latin typeface="Times New Roman" charset="0"/>
              </a:rPr>
              <a:t>Το εύρος του σήματος οφείλεται στην ακρίβεια του ανιχνευτή και στο φυσικό εύρος της μάζας του σωματιδίου</a:t>
            </a:r>
            <a:endParaRPr lang="en-US">
              <a:latin typeface="Times New Roman" charset="0"/>
            </a:endParaRPr>
          </a:p>
        </p:txBody>
      </p:sp>
      <p:sp>
        <p:nvSpPr>
          <p:cNvPr id="163844" name="TextBox 4"/>
          <p:cNvSpPr txBox="1">
            <a:spLocks noChangeArrowheads="1"/>
          </p:cNvSpPr>
          <p:nvPr/>
        </p:nvSpPr>
        <p:spPr bwMode="auto">
          <a:xfrm>
            <a:off x="1409700" y="4572000"/>
            <a:ext cx="3276600" cy="12001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l-GR">
                <a:solidFill>
                  <a:schemeClr val="bg2"/>
                </a:solidFill>
                <a:latin typeface="Times New Roman" charset="0"/>
              </a:rPr>
              <a:t>Υπόβαθρο εξαιτίας </a:t>
            </a:r>
            <a:br>
              <a:rPr lang="el-GR">
                <a:solidFill>
                  <a:schemeClr val="bg2"/>
                </a:solidFill>
                <a:latin typeface="Times New Roman" charset="0"/>
              </a:rPr>
            </a:br>
            <a:r>
              <a:rPr lang="el-GR">
                <a:solidFill>
                  <a:schemeClr val="bg2"/>
                </a:solidFill>
                <a:latin typeface="Times New Roman" charset="0"/>
              </a:rPr>
              <a:t>σήματος που μοιάζει με το σήμα</a:t>
            </a:r>
            <a:endParaRPr lang="en-US">
              <a:solidFill>
                <a:schemeClr val="bg2"/>
              </a:solidFill>
              <a:latin typeface="Times New Roman" charset="0"/>
            </a:endParaRPr>
          </a:p>
        </p:txBody>
      </p:sp>
    </p:spTree>
    <p:extLst>
      <p:ext uri="{BB962C8B-B14F-4D97-AF65-F5344CB8AC3E}">
        <p14:creationId xmlns:p14="http://schemas.microsoft.com/office/powerpoint/2010/main" val="15634945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C5AF8EF-8295-A849-DE13-84DF180FF97A}"/>
              </a:ext>
            </a:extLst>
          </p:cNvPr>
          <p:cNvPicPr>
            <a:picLocks noChangeAspect="1"/>
          </p:cNvPicPr>
          <p:nvPr/>
        </p:nvPicPr>
        <p:blipFill>
          <a:blip r:embed="rId2"/>
          <a:stretch>
            <a:fillRect/>
          </a:stretch>
        </p:blipFill>
        <p:spPr>
          <a:xfrm>
            <a:off x="226966" y="1015115"/>
            <a:ext cx="8842468" cy="5398236"/>
          </a:xfrm>
          <a:prstGeom prst="rect">
            <a:avLst/>
          </a:prstGeom>
        </p:spPr>
      </p:pic>
      <p:sp>
        <p:nvSpPr>
          <p:cNvPr id="4" name="Title 1"/>
          <p:cNvSpPr txBox="1">
            <a:spLocks/>
          </p:cNvSpPr>
          <p:nvPr/>
        </p:nvSpPr>
        <p:spPr bwMode="auto">
          <a:xfrm>
            <a:off x="381000" y="89739"/>
            <a:ext cx="8534400" cy="58578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nchor="ct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defRPr/>
            </a:pPr>
            <a:r>
              <a:rPr lang="el-GR" sz="3200" dirty="0"/>
              <a:t>Επιλογή του φύλλου εργασίας της ομάδας σας</a:t>
            </a:r>
            <a:endParaRPr lang="en-US" sz="3200" dirty="0"/>
          </a:p>
        </p:txBody>
      </p:sp>
      <p:cxnSp>
        <p:nvCxnSpPr>
          <p:cNvPr id="7" name="Straight Arrow Connector 6"/>
          <p:cNvCxnSpPr/>
          <p:nvPr/>
        </p:nvCxnSpPr>
        <p:spPr>
          <a:xfrm flipH="1">
            <a:off x="3711933" y="5279439"/>
            <a:ext cx="609599" cy="464868"/>
          </a:xfrm>
          <a:prstGeom prst="straightConnector1">
            <a:avLst/>
          </a:prstGeom>
          <a:ln w="76200" cmpd="sng">
            <a:solidFill>
              <a:srgbClr val="3333CC"/>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8" name="Straight Arrow Connector 7"/>
          <p:cNvCxnSpPr>
            <a:cxnSpLocks/>
          </p:cNvCxnSpPr>
          <p:nvPr/>
        </p:nvCxnSpPr>
        <p:spPr>
          <a:xfrm flipH="1" flipV="1">
            <a:off x="4942061" y="3216728"/>
            <a:ext cx="482234" cy="299731"/>
          </a:xfrm>
          <a:prstGeom prst="straightConnector1">
            <a:avLst/>
          </a:prstGeom>
          <a:ln w="76200" cmpd="sng">
            <a:solidFill>
              <a:srgbClr val="3333CC"/>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0" name="Straight Arrow Connector 9"/>
          <p:cNvCxnSpPr/>
          <p:nvPr/>
        </p:nvCxnSpPr>
        <p:spPr>
          <a:xfrm flipH="1">
            <a:off x="6077633" y="3429000"/>
            <a:ext cx="533400" cy="481013"/>
          </a:xfrm>
          <a:prstGeom prst="straightConnector1">
            <a:avLst/>
          </a:prstGeom>
          <a:ln w="76200" cmpd="sng">
            <a:solidFill>
              <a:srgbClr val="3333CC"/>
            </a:solidFill>
            <a:tailEnd type="arrow"/>
          </a:ln>
          <a:effectLst/>
        </p:spPr>
        <p:style>
          <a:lnRef idx="2">
            <a:schemeClr val="accent1"/>
          </a:lnRef>
          <a:fillRef idx="0">
            <a:schemeClr val="accent1"/>
          </a:fillRef>
          <a:effectRef idx="1">
            <a:schemeClr val="accent1"/>
          </a:effectRef>
          <a:fontRef idx="minor">
            <a:schemeClr val="tx1"/>
          </a:fontRef>
        </p:style>
      </p:cxnSp>
      <p:sp>
        <p:nvSpPr>
          <p:cNvPr id="12" name="Rectangle 11"/>
          <p:cNvSpPr/>
          <p:nvPr/>
        </p:nvSpPr>
        <p:spPr>
          <a:xfrm>
            <a:off x="5540936" y="2961594"/>
            <a:ext cx="420056" cy="3548063"/>
          </a:xfrm>
          <a:prstGeom prst="rect">
            <a:avLst/>
          </a:prstGeom>
          <a:noFill/>
          <a:ln w="28575" cmpd="sng">
            <a:solidFill>
              <a:srgbClr val="8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839C5ECF-C50A-8C3F-24ED-3B53991AF88E}"/>
              </a:ext>
            </a:extLst>
          </p:cNvPr>
          <p:cNvSpPr>
            <a:spLocks noChangeArrowheads="1"/>
          </p:cNvSpPr>
          <p:nvPr/>
        </p:nvSpPr>
        <p:spPr bwMode="auto">
          <a:xfrm>
            <a:off x="1197429" y="520890"/>
            <a:ext cx="8077200" cy="5232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en-US" sz="2800" dirty="0">
                <a:hlinkClick r:id="rId3"/>
              </a:rPr>
              <a:t>https://www.i2u2.org/elab/cms/cima-wzh/</a:t>
            </a:r>
            <a:endParaRPr lang="en-US" sz="2800" dirty="0"/>
          </a:p>
        </p:txBody>
      </p:sp>
    </p:spTree>
    <p:extLst>
      <p:ext uri="{BB962C8B-B14F-4D97-AF65-F5344CB8AC3E}">
        <p14:creationId xmlns:p14="http://schemas.microsoft.com/office/powerpoint/2010/main" val="102158406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5A90C00-E61D-557C-6545-E6997FA35355}"/>
              </a:ext>
            </a:extLst>
          </p:cNvPr>
          <p:cNvPicPr>
            <a:picLocks noChangeAspect="1"/>
          </p:cNvPicPr>
          <p:nvPr/>
        </p:nvPicPr>
        <p:blipFill rotWithShape="1">
          <a:blip r:embed="rId2"/>
          <a:srcRect l="3996" t="3333" r="4062" b="34999"/>
          <a:stretch/>
        </p:blipFill>
        <p:spPr>
          <a:xfrm>
            <a:off x="82619" y="1690026"/>
            <a:ext cx="8978761" cy="5054569"/>
          </a:xfrm>
          <a:prstGeom prst="rect">
            <a:avLst/>
          </a:prstGeom>
        </p:spPr>
      </p:pic>
      <p:sp>
        <p:nvSpPr>
          <p:cNvPr id="8" name="TextBox 7"/>
          <p:cNvSpPr txBox="1"/>
          <p:nvPr/>
        </p:nvSpPr>
        <p:spPr>
          <a:xfrm>
            <a:off x="1600200" y="204931"/>
            <a:ext cx="7146107" cy="584776"/>
          </a:xfrm>
          <a:prstGeom prst="rect">
            <a:avLst/>
          </a:prstGeom>
          <a:noFill/>
        </p:spPr>
        <p:txBody>
          <a:bodyPr wrap="none" rtlCol="0">
            <a:spAutoFit/>
          </a:bodyPr>
          <a:lstStyle/>
          <a:p>
            <a:r>
              <a:rPr lang="el-GR" sz="3200" dirty="0"/>
              <a:t>Φύλλο εργασίας ανάλυσης δεδομένων</a:t>
            </a:r>
            <a:endParaRPr lang="en-US" sz="3200" dirty="0"/>
          </a:p>
        </p:txBody>
      </p:sp>
      <p:sp>
        <p:nvSpPr>
          <p:cNvPr id="7" name="Oval 6">
            <a:extLst>
              <a:ext uri="{FF2B5EF4-FFF2-40B4-BE49-F238E27FC236}">
                <a16:creationId xmlns:a16="http://schemas.microsoft.com/office/drawing/2014/main" id="{9AB53B98-1F8B-4B11-5F91-B4AA16B2B2AF}"/>
              </a:ext>
            </a:extLst>
          </p:cNvPr>
          <p:cNvSpPr/>
          <p:nvPr/>
        </p:nvSpPr>
        <p:spPr>
          <a:xfrm>
            <a:off x="348858" y="1999868"/>
            <a:ext cx="1594730" cy="762000"/>
          </a:xfrm>
          <a:prstGeom prst="ellipse">
            <a:avLst/>
          </a:prstGeom>
          <a:noFill/>
          <a:ln w="38100" cmpd="sng">
            <a:solidFill>
              <a:srgbClr val="8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0D673586-5F48-3BE1-C325-965EEB8281BB}"/>
              </a:ext>
            </a:extLst>
          </p:cNvPr>
          <p:cNvSpPr/>
          <p:nvPr/>
        </p:nvSpPr>
        <p:spPr>
          <a:xfrm>
            <a:off x="7652139" y="1999868"/>
            <a:ext cx="1371600" cy="762000"/>
          </a:xfrm>
          <a:prstGeom prst="ellipse">
            <a:avLst/>
          </a:prstGeom>
          <a:noFill/>
          <a:ln w="38100" cmpd="sng">
            <a:solidFill>
              <a:srgbClr val="8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Down Arrow 9">
            <a:extLst>
              <a:ext uri="{FF2B5EF4-FFF2-40B4-BE49-F238E27FC236}">
                <a16:creationId xmlns:a16="http://schemas.microsoft.com/office/drawing/2014/main" id="{7F9F6536-8122-F3A5-71A7-A15572D7ABE5}"/>
              </a:ext>
            </a:extLst>
          </p:cNvPr>
          <p:cNvSpPr/>
          <p:nvPr/>
        </p:nvSpPr>
        <p:spPr>
          <a:xfrm>
            <a:off x="920333" y="1423533"/>
            <a:ext cx="402772" cy="532986"/>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Down Arrow 10">
            <a:extLst>
              <a:ext uri="{FF2B5EF4-FFF2-40B4-BE49-F238E27FC236}">
                <a16:creationId xmlns:a16="http://schemas.microsoft.com/office/drawing/2014/main" id="{95F528C9-7646-D383-B5A6-7F5183F81A5E}"/>
              </a:ext>
            </a:extLst>
          </p:cNvPr>
          <p:cNvSpPr/>
          <p:nvPr/>
        </p:nvSpPr>
        <p:spPr>
          <a:xfrm>
            <a:off x="8136553" y="1415291"/>
            <a:ext cx="402772" cy="532986"/>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CD691277-6715-88B2-3BA8-E4F9CFCE6C2D}"/>
              </a:ext>
            </a:extLst>
          </p:cNvPr>
          <p:cNvSpPr txBox="1"/>
          <p:nvPr/>
        </p:nvSpPr>
        <p:spPr>
          <a:xfrm>
            <a:off x="348858" y="825192"/>
            <a:ext cx="2997872" cy="646331"/>
          </a:xfrm>
          <a:prstGeom prst="rect">
            <a:avLst/>
          </a:prstGeom>
          <a:noFill/>
        </p:spPr>
        <p:txBody>
          <a:bodyPr wrap="none" rtlCol="0">
            <a:spAutoFit/>
          </a:bodyPr>
          <a:lstStyle/>
          <a:p>
            <a:r>
              <a:rPr lang="el-GR" b="1" dirty="0">
                <a:solidFill>
                  <a:srgbClr val="002060"/>
                </a:solidFill>
              </a:rPr>
              <a:t>Επιβεβαιώστε το δείγμα των </a:t>
            </a:r>
            <a:br>
              <a:rPr lang="el-GR" b="1" dirty="0">
                <a:solidFill>
                  <a:srgbClr val="002060"/>
                </a:solidFill>
              </a:rPr>
            </a:br>
            <a:r>
              <a:rPr lang="el-GR" b="1" dirty="0">
                <a:solidFill>
                  <a:srgbClr val="002060"/>
                </a:solidFill>
              </a:rPr>
              <a:t>δεδομένων της ομάδας σας</a:t>
            </a:r>
            <a:endParaRPr lang="en-US" b="1" dirty="0">
              <a:solidFill>
                <a:srgbClr val="002060"/>
              </a:solidFill>
            </a:endParaRPr>
          </a:p>
        </p:txBody>
      </p:sp>
      <p:sp>
        <p:nvSpPr>
          <p:cNvPr id="13" name="TextBox 12">
            <a:extLst>
              <a:ext uri="{FF2B5EF4-FFF2-40B4-BE49-F238E27FC236}">
                <a16:creationId xmlns:a16="http://schemas.microsoft.com/office/drawing/2014/main" id="{C36DA693-41D7-7B61-EAF2-87E019D38265}"/>
              </a:ext>
            </a:extLst>
          </p:cNvPr>
          <p:cNvSpPr txBox="1"/>
          <p:nvPr/>
        </p:nvSpPr>
        <p:spPr>
          <a:xfrm>
            <a:off x="6399081" y="789707"/>
            <a:ext cx="2744919" cy="646331"/>
          </a:xfrm>
          <a:prstGeom prst="rect">
            <a:avLst/>
          </a:prstGeom>
          <a:noFill/>
        </p:spPr>
        <p:txBody>
          <a:bodyPr wrap="none" rtlCol="0">
            <a:spAutoFit/>
          </a:bodyPr>
          <a:lstStyle/>
          <a:p>
            <a:r>
              <a:rPr lang="el-GR" b="1" dirty="0">
                <a:solidFill>
                  <a:srgbClr val="002060"/>
                </a:solidFill>
              </a:rPr>
              <a:t>Πιέστε για να πάτε στο </a:t>
            </a:r>
            <a:br>
              <a:rPr lang="el-GR" b="1" dirty="0">
                <a:solidFill>
                  <a:srgbClr val="002060"/>
                </a:solidFill>
              </a:rPr>
            </a:br>
            <a:r>
              <a:rPr lang="el-GR" b="1" dirty="0">
                <a:solidFill>
                  <a:srgbClr val="002060"/>
                </a:solidFill>
              </a:rPr>
              <a:t>λογισμικό της απεικόνισης</a:t>
            </a:r>
            <a:endParaRPr lang="en-US" b="1" dirty="0">
              <a:solidFill>
                <a:srgbClr val="002060"/>
              </a:solidFill>
            </a:endParaRPr>
          </a:p>
        </p:txBody>
      </p:sp>
    </p:spTree>
    <p:extLst>
      <p:ext uri="{BB962C8B-B14F-4D97-AF65-F5344CB8AC3E}">
        <p14:creationId xmlns:p14="http://schemas.microsoft.com/office/powerpoint/2010/main" val="41171953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3" presetClass="entr" presetSubtype="1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animEffect transition="in" filter="blinds(horizontal)">
                                      <p:cBhvr>
                                        <p:cTn id="9" dur="500"/>
                                        <p:tgtEl>
                                          <p:spTgt spid="10"/>
                                        </p:tgtEl>
                                      </p:cBhvr>
                                    </p:animEffect>
                                  </p:childTnLst>
                                </p:cTn>
                              </p:par>
                            </p:childTnLst>
                          </p:cTn>
                        </p:par>
                      </p:childTnLst>
                    </p:cTn>
                  </p:par>
                  <p:par>
                    <p:cTn id="10" fill="hold">
                      <p:stCondLst>
                        <p:cond delay="indefinite"/>
                      </p:stCondLst>
                      <p:childTnLst>
                        <p:par>
                          <p:cTn id="11" fill="hold">
                            <p:stCondLst>
                              <p:cond delay="0"/>
                            </p:stCondLst>
                            <p:childTnLst>
                              <p:par>
                                <p:cTn id="12" presetID="3" presetClass="entr" presetSubtype="10" fill="hold" grpId="0" nodeType="click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blinds(horizontal)">
                                      <p:cBhvr>
                                        <p:cTn id="14" dur="500"/>
                                        <p:tgtEl>
                                          <p:spTgt spid="12"/>
                                        </p:tgtEl>
                                      </p:cBhvr>
                                    </p:animEffec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par>
                                <p:cTn id="19" presetID="3" presetClass="entr" presetSubtype="10"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blinds(horizontal)">
                                      <p:cBhvr>
                                        <p:cTn id="21" dur="500"/>
                                        <p:tgtEl>
                                          <p:spTgt spid="11"/>
                                        </p:tgtEl>
                                      </p:cBhvr>
                                    </p:animEffect>
                                  </p:childTnLst>
                                </p:cTn>
                              </p:par>
                            </p:childTnLst>
                          </p:cTn>
                        </p:par>
                      </p:childTnLst>
                    </p:cTn>
                  </p:par>
                  <p:par>
                    <p:cTn id="22" fill="hold">
                      <p:stCondLst>
                        <p:cond delay="indefinite"/>
                      </p:stCondLst>
                      <p:childTnLst>
                        <p:par>
                          <p:cTn id="23" fill="hold">
                            <p:stCondLst>
                              <p:cond delay="0"/>
                            </p:stCondLst>
                            <p:childTnLst>
                              <p:par>
                                <p:cTn id="24" presetID="3" presetClass="entr" presetSubtype="10" fill="hold" grpId="0" nodeType="click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blinds(horizontal)">
                                      <p:cBhvr>
                                        <p:cTn id="26"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animBg="1"/>
      <p:bldP spid="11" grpId="0" animBg="1"/>
      <p:bldP spid="12" grpId="0"/>
      <p:bldP spid="1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bwMode="auto">
          <a:xfrm>
            <a:off x="0" y="40605"/>
            <a:ext cx="9144000" cy="64519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defRPr/>
            </a:pPr>
            <a:r>
              <a:rPr lang="el-GR" sz="3400" dirty="0"/>
              <a:t>Το λογισμικό της απεικόνισης γεγονότων</a:t>
            </a:r>
            <a:r>
              <a:rPr lang="en-US" sz="3400" dirty="0"/>
              <a:t>: </a:t>
            </a:r>
            <a:r>
              <a:rPr lang="en-US" sz="3400" dirty="0" err="1"/>
              <a:t>iSpy</a:t>
            </a:r>
            <a:endParaRPr lang="en-US" sz="3400" dirty="0"/>
          </a:p>
        </p:txBody>
      </p:sp>
      <p:sp>
        <p:nvSpPr>
          <p:cNvPr id="2" name="Rectangle 1">
            <a:extLst>
              <a:ext uri="{FF2B5EF4-FFF2-40B4-BE49-F238E27FC236}">
                <a16:creationId xmlns:a16="http://schemas.microsoft.com/office/drawing/2014/main" id="{774CD88E-F9AA-701C-B6EF-7AC791CA5AE4}"/>
              </a:ext>
            </a:extLst>
          </p:cNvPr>
          <p:cNvSpPr>
            <a:spLocks noChangeArrowheads="1"/>
          </p:cNvSpPr>
          <p:nvPr/>
        </p:nvSpPr>
        <p:spPr bwMode="auto">
          <a:xfrm>
            <a:off x="1260764" y="685800"/>
            <a:ext cx="6934200" cy="533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en-US" sz="2800" dirty="0"/>
              <a:t>https://www.i2u2.org/</a:t>
            </a:r>
            <a:r>
              <a:rPr lang="en-US" sz="2800" dirty="0" err="1"/>
              <a:t>elab</a:t>
            </a:r>
            <a:r>
              <a:rPr lang="en-US" sz="2800" dirty="0"/>
              <a:t>/</a:t>
            </a:r>
            <a:r>
              <a:rPr lang="en-US" sz="2800" dirty="0" err="1"/>
              <a:t>cms</a:t>
            </a:r>
            <a:r>
              <a:rPr lang="en-US" sz="2800" dirty="0"/>
              <a:t>/</a:t>
            </a:r>
            <a:r>
              <a:rPr lang="en-US" sz="2800" dirty="0" err="1"/>
              <a:t>ispy-webgl</a:t>
            </a:r>
            <a:r>
              <a:rPr lang="en-US" sz="2800" dirty="0"/>
              <a:t>/</a:t>
            </a:r>
          </a:p>
        </p:txBody>
      </p:sp>
      <p:pic>
        <p:nvPicPr>
          <p:cNvPr id="3" name="Picture 2">
            <a:extLst>
              <a:ext uri="{FF2B5EF4-FFF2-40B4-BE49-F238E27FC236}">
                <a16:creationId xmlns:a16="http://schemas.microsoft.com/office/drawing/2014/main" id="{205534EF-B673-F27A-3358-3ECFE97A5AF8}"/>
              </a:ext>
            </a:extLst>
          </p:cNvPr>
          <p:cNvPicPr>
            <a:picLocks noChangeAspect="1"/>
          </p:cNvPicPr>
          <p:nvPr/>
        </p:nvPicPr>
        <p:blipFill rotWithShape="1">
          <a:blip r:embed="rId2"/>
          <a:srcRect l="4724" t="4127" r="4868" b="15795"/>
          <a:stretch/>
        </p:blipFill>
        <p:spPr>
          <a:xfrm>
            <a:off x="304800" y="1254795"/>
            <a:ext cx="8229600" cy="5579431"/>
          </a:xfrm>
          <a:prstGeom prst="rect">
            <a:avLst/>
          </a:prstGeom>
        </p:spPr>
      </p:pic>
    </p:spTree>
    <p:extLst>
      <p:ext uri="{BB962C8B-B14F-4D97-AF65-F5344CB8AC3E}">
        <p14:creationId xmlns:p14="http://schemas.microsoft.com/office/powerpoint/2010/main" val="38709860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bwMode="auto">
          <a:xfrm>
            <a:off x="0" y="40605"/>
            <a:ext cx="9144000" cy="64519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defRPr/>
            </a:pPr>
            <a:r>
              <a:rPr lang="el-GR" sz="3400" dirty="0"/>
              <a:t>Το λογισμικό της απεικόνισης γεγονότων</a:t>
            </a:r>
            <a:r>
              <a:rPr lang="en-US" sz="3400" dirty="0"/>
              <a:t>: </a:t>
            </a:r>
            <a:r>
              <a:rPr lang="en-US" sz="3400" dirty="0" err="1"/>
              <a:t>iSpy</a:t>
            </a:r>
            <a:endParaRPr lang="en-US" sz="3400" dirty="0"/>
          </a:p>
        </p:txBody>
      </p:sp>
      <p:sp>
        <p:nvSpPr>
          <p:cNvPr id="6" name="Rectangle 5"/>
          <p:cNvSpPr>
            <a:spLocks noChangeArrowheads="1"/>
          </p:cNvSpPr>
          <p:nvPr/>
        </p:nvSpPr>
        <p:spPr bwMode="auto">
          <a:xfrm>
            <a:off x="2133600" y="609600"/>
            <a:ext cx="6934200" cy="533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en-US" sz="2800" dirty="0"/>
              <a:t>https://www.i2u2.org/</a:t>
            </a:r>
            <a:r>
              <a:rPr lang="en-US" sz="2800" dirty="0" err="1"/>
              <a:t>elab</a:t>
            </a:r>
            <a:r>
              <a:rPr lang="en-US" sz="2800" dirty="0"/>
              <a:t>/</a:t>
            </a:r>
            <a:r>
              <a:rPr lang="en-US" sz="2800" dirty="0" err="1"/>
              <a:t>cms</a:t>
            </a:r>
            <a:r>
              <a:rPr lang="en-US" sz="2800" dirty="0"/>
              <a:t>/</a:t>
            </a:r>
            <a:r>
              <a:rPr lang="en-US" sz="2800" dirty="0" err="1"/>
              <a:t>ispy-webgl</a:t>
            </a:r>
            <a:r>
              <a:rPr lang="en-US" sz="2800" dirty="0"/>
              <a:t>/</a:t>
            </a:r>
          </a:p>
        </p:txBody>
      </p:sp>
      <p:sp>
        <p:nvSpPr>
          <p:cNvPr id="10" name="TextBox 9">
            <a:extLst>
              <a:ext uri="{FF2B5EF4-FFF2-40B4-BE49-F238E27FC236}">
                <a16:creationId xmlns:a16="http://schemas.microsoft.com/office/drawing/2014/main" id="{FDD41147-C08A-FE47-BC47-8239A564A7A2}"/>
              </a:ext>
            </a:extLst>
          </p:cNvPr>
          <p:cNvSpPr txBox="1"/>
          <p:nvPr/>
        </p:nvSpPr>
        <p:spPr>
          <a:xfrm>
            <a:off x="212388" y="1026315"/>
            <a:ext cx="2249334" cy="369332"/>
          </a:xfrm>
          <a:prstGeom prst="rect">
            <a:avLst/>
          </a:prstGeom>
          <a:noFill/>
        </p:spPr>
        <p:txBody>
          <a:bodyPr wrap="none" rtlCol="0">
            <a:spAutoFit/>
          </a:bodyPr>
          <a:lstStyle/>
          <a:p>
            <a:r>
              <a:rPr lang="el-GR" dirty="0">
                <a:solidFill>
                  <a:srgbClr val="0000FF"/>
                </a:solidFill>
              </a:rPr>
              <a:t>Επιλογή δεδομένων</a:t>
            </a:r>
            <a:endParaRPr lang="en-US" dirty="0">
              <a:solidFill>
                <a:srgbClr val="0000FF"/>
              </a:solidFill>
            </a:endParaRPr>
          </a:p>
        </p:txBody>
      </p:sp>
      <p:pic>
        <p:nvPicPr>
          <p:cNvPr id="3" name="Picture 2">
            <a:extLst>
              <a:ext uri="{FF2B5EF4-FFF2-40B4-BE49-F238E27FC236}">
                <a16:creationId xmlns:a16="http://schemas.microsoft.com/office/drawing/2014/main" id="{66712D75-D20C-AEF5-A80A-84A64338E96B}"/>
              </a:ext>
            </a:extLst>
          </p:cNvPr>
          <p:cNvPicPr>
            <a:picLocks noChangeAspect="1"/>
          </p:cNvPicPr>
          <p:nvPr/>
        </p:nvPicPr>
        <p:blipFill rotWithShape="1">
          <a:blip r:embed="rId2"/>
          <a:srcRect l="4724" t="4127" r="4868" b="15795"/>
          <a:stretch/>
        </p:blipFill>
        <p:spPr>
          <a:xfrm>
            <a:off x="212388" y="1366157"/>
            <a:ext cx="7930115" cy="5491843"/>
          </a:xfrm>
          <a:prstGeom prst="rect">
            <a:avLst/>
          </a:prstGeom>
        </p:spPr>
      </p:pic>
      <p:cxnSp>
        <p:nvCxnSpPr>
          <p:cNvPr id="9" name="Straight Arrow Connector 8">
            <a:extLst>
              <a:ext uri="{FF2B5EF4-FFF2-40B4-BE49-F238E27FC236}">
                <a16:creationId xmlns:a16="http://schemas.microsoft.com/office/drawing/2014/main" id="{131553F9-3D21-E8DD-3561-2DA4E8E91B58}"/>
              </a:ext>
            </a:extLst>
          </p:cNvPr>
          <p:cNvCxnSpPr/>
          <p:nvPr/>
        </p:nvCxnSpPr>
        <p:spPr>
          <a:xfrm>
            <a:off x="462759" y="1483949"/>
            <a:ext cx="0" cy="692727"/>
          </a:xfrm>
          <a:prstGeom prst="straightConnector1">
            <a:avLst/>
          </a:prstGeom>
          <a:ln w="76200" cmpd="sng">
            <a:solidFill>
              <a:srgbClr val="CC00CC"/>
            </a:solidFill>
            <a:tailEnd type="arrow"/>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134574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bwMode="auto">
          <a:xfrm>
            <a:off x="0" y="40605"/>
            <a:ext cx="9144000" cy="64519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defRPr/>
            </a:pPr>
            <a:r>
              <a:rPr lang="el-GR" sz="3400" dirty="0"/>
              <a:t>Το λογισμικό της απεικόνισης γεγονότων</a:t>
            </a:r>
            <a:r>
              <a:rPr lang="en-US" sz="3400" dirty="0"/>
              <a:t>: </a:t>
            </a:r>
            <a:r>
              <a:rPr lang="en-US" sz="3400" dirty="0" err="1"/>
              <a:t>iSpy</a:t>
            </a:r>
            <a:endParaRPr lang="en-US" sz="3400" dirty="0"/>
          </a:p>
        </p:txBody>
      </p:sp>
      <p:sp>
        <p:nvSpPr>
          <p:cNvPr id="6" name="Rectangle 5"/>
          <p:cNvSpPr>
            <a:spLocks noChangeArrowheads="1"/>
          </p:cNvSpPr>
          <p:nvPr/>
        </p:nvSpPr>
        <p:spPr bwMode="auto">
          <a:xfrm>
            <a:off x="1197443" y="586058"/>
            <a:ext cx="6934200" cy="533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en-US" sz="2800" dirty="0"/>
              <a:t>https://www.i2u2.org/</a:t>
            </a:r>
            <a:r>
              <a:rPr lang="en-US" sz="2800" dirty="0" err="1"/>
              <a:t>elab</a:t>
            </a:r>
            <a:r>
              <a:rPr lang="en-US" sz="2800" dirty="0"/>
              <a:t>/</a:t>
            </a:r>
            <a:r>
              <a:rPr lang="en-US" sz="2800" dirty="0" err="1"/>
              <a:t>cms</a:t>
            </a:r>
            <a:r>
              <a:rPr lang="en-US" sz="2800" dirty="0"/>
              <a:t>/</a:t>
            </a:r>
            <a:r>
              <a:rPr lang="en-US" sz="2800" dirty="0" err="1"/>
              <a:t>ispy-webgl</a:t>
            </a:r>
            <a:r>
              <a:rPr lang="en-US" sz="2800" dirty="0"/>
              <a:t>/</a:t>
            </a:r>
          </a:p>
        </p:txBody>
      </p:sp>
      <p:cxnSp>
        <p:nvCxnSpPr>
          <p:cNvPr id="10" name="Straight Arrow Connector 9"/>
          <p:cNvCxnSpPr/>
          <p:nvPr/>
        </p:nvCxnSpPr>
        <p:spPr>
          <a:xfrm flipH="1">
            <a:off x="5791244" y="3276600"/>
            <a:ext cx="685800" cy="20152"/>
          </a:xfrm>
          <a:prstGeom prst="straightConnector1">
            <a:avLst/>
          </a:prstGeom>
          <a:ln w="76200" cmpd="sng">
            <a:solidFill>
              <a:schemeClr val="bg1"/>
            </a:solidFill>
            <a:tailEnd type="arrow"/>
          </a:ln>
          <a:effectLst/>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a:off x="6413673" y="3085716"/>
            <a:ext cx="1892127" cy="369332"/>
          </a:xfrm>
          <a:prstGeom prst="rect">
            <a:avLst/>
          </a:prstGeom>
          <a:noFill/>
        </p:spPr>
        <p:txBody>
          <a:bodyPr wrap="none" rtlCol="0">
            <a:spAutoFit/>
          </a:bodyPr>
          <a:lstStyle/>
          <a:p>
            <a:r>
              <a:rPr lang="el-GR" dirty="0">
                <a:solidFill>
                  <a:schemeClr val="bg1"/>
                </a:solidFill>
              </a:rPr>
              <a:t>Επιλογή αρχείου</a:t>
            </a:r>
            <a:endParaRPr lang="en-US" dirty="0">
              <a:solidFill>
                <a:schemeClr val="bg1"/>
              </a:solidFill>
            </a:endParaRPr>
          </a:p>
        </p:txBody>
      </p:sp>
      <p:pic>
        <p:nvPicPr>
          <p:cNvPr id="2" name="Picture 1">
            <a:extLst>
              <a:ext uri="{FF2B5EF4-FFF2-40B4-BE49-F238E27FC236}">
                <a16:creationId xmlns:a16="http://schemas.microsoft.com/office/drawing/2014/main" id="{EF9E5E92-7889-F41B-4855-A6D94B787AB7}"/>
              </a:ext>
            </a:extLst>
          </p:cNvPr>
          <p:cNvPicPr>
            <a:picLocks noChangeAspect="1"/>
          </p:cNvPicPr>
          <p:nvPr/>
        </p:nvPicPr>
        <p:blipFill rotWithShape="1">
          <a:blip r:embed="rId2"/>
          <a:srcRect l="2889" t="2380" r="3032" b="24103"/>
          <a:stretch/>
        </p:blipFill>
        <p:spPr>
          <a:xfrm>
            <a:off x="447299" y="1143000"/>
            <a:ext cx="8024753" cy="5674395"/>
          </a:xfrm>
          <a:prstGeom prst="rect">
            <a:avLst/>
          </a:prstGeom>
        </p:spPr>
      </p:pic>
      <p:cxnSp>
        <p:nvCxnSpPr>
          <p:cNvPr id="3" name="Straight Arrow Connector 2">
            <a:extLst>
              <a:ext uri="{FF2B5EF4-FFF2-40B4-BE49-F238E27FC236}">
                <a16:creationId xmlns:a16="http://schemas.microsoft.com/office/drawing/2014/main" id="{BDD0C0BE-730A-F936-4C05-D185D0973400}"/>
              </a:ext>
            </a:extLst>
          </p:cNvPr>
          <p:cNvCxnSpPr>
            <a:cxnSpLocks/>
          </p:cNvCxnSpPr>
          <p:nvPr/>
        </p:nvCxnSpPr>
        <p:spPr>
          <a:xfrm flipH="1">
            <a:off x="4862987" y="4268689"/>
            <a:ext cx="1173718" cy="0"/>
          </a:xfrm>
          <a:prstGeom prst="straightConnector1">
            <a:avLst/>
          </a:prstGeom>
          <a:ln w="76200" cmpd="sng">
            <a:solidFill>
              <a:schemeClr val="bg1"/>
            </a:solidFill>
            <a:tailEnd type="arrow"/>
          </a:ln>
          <a:effectLst/>
        </p:spPr>
        <p:style>
          <a:lnRef idx="2">
            <a:schemeClr val="accent1"/>
          </a:lnRef>
          <a:fillRef idx="0">
            <a:schemeClr val="accent1"/>
          </a:fillRef>
          <a:effectRef idx="1">
            <a:schemeClr val="accent1"/>
          </a:effectRef>
          <a:fontRef idx="minor">
            <a:schemeClr val="tx1"/>
          </a:fontRef>
        </p:style>
      </p:cxnSp>
      <p:sp>
        <p:nvSpPr>
          <p:cNvPr id="4" name="TextBox 3">
            <a:extLst>
              <a:ext uri="{FF2B5EF4-FFF2-40B4-BE49-F238E27FC236}">
                <a16:creationId xmlns:a16="http://schemas.microsoft.com/office/drawing/2014/main" id="{D9359817-E795-A2B6-E824-65AB60FDFC74}"/>
              </a:ext>
            </a:extLst>
          </p:cNvPr>
          <p:cNvSpPr txBox="1"/>
          <p:nvPr/>
        </p:nvSpPr>
        <p:spPr>
          <a:xfrm>
            <a:off x="6002113" y="4084023"/>
            <a:ext cx="2129530" cy="400110"/>
          </a:xfrm>
          <a:prstGeom prst="rect">
            <a:avLst/>
          </a:prstGeom>
          <a:noFill/>
        </p:spPr>
        <p:txBody>
          <a:bodyPr wrap="square" rtlCol="0">
            <a:spAutoFit/>
          </a:bodyPr>
          <a:lstStyle/>
          <a:p>
            <a:r>
              <a:rPr lang="el-GR" sz="2000" dirty="0">
                <a:solidFill>
                  <a:schemeClr val="bg1"/>
                </a:solidFill>
              </a:rPr>
              <a:t>Επιλογή αρχείου</a:t>
            </a:r>
            <a:endParaRPr lang="en-US" sz="2000" dirty="0">
              <a:solidFill>
                <a:schemeClr val="bg1"/>
              </a:solidFill>
            </a:endParaRPr>
          </a:p>
        </p:txBody>
      </p:sp>
    </p:spTree>
    <p:extLst>
      <p:ext uri="{BB962C8B-B14F-4D97-AF65-F5344CB8AC3E}">
        <p14:creationId xmlns:p14="http://schemas.microsoft.com/office/powerpoint/2010/main" val="23345541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792</TotalTime>
  <Words>1485</Words>
  <Application>Microsoft Macintosh PowerPoint</Application>
  <PresentationFormat>On-screen Show (4:3)</PresentationFormat>
  <Paragraphs>211</Paragraphs>
  <Slides>45</Slides>
  <Notes>7</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45</vt:i4>
      </vt:variant>
    </vt:vector>
  </HeadingPairs>
  <TitlesOfParts>
    <vt:vector size="53" baseType="lpstr">
      <vt:lpstr>Arial</vt:lpstr>
      <vt:lpstr>Calibri</vt:lpstr>
      <vt:lpstr>Cambria Math</vt:lpstr>
      <vt:lpstr>Symbol</vt:lpstr>
      <vt:lpstr>Times New Roman</vt:lpstr>
      <vt:lpstr>Wingdings</vt:lpstr>
      <vt:lpstr>Office Theme</vt:lpstr>
      <vt:lpstr>Equation</vt:lpstr>
      <vt:lpstr>Η σημερινή αναζήτηση</vt:lpstr>
      <vt:lpstr>Η άσκηση σήμερα</vt:lpstr>
      <vt:lpstr>Η σημερινή εξάσκηση </vt:lpstr>
      <vt:lpstr>Τα εργαλεία που θα χρησιμοποιήσουμε</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The excel spread sheet</vt:lpstr>
      <vt:lpstr>PowerPoint Presentation</vt:lpstr>
      <vt:lpstr>PowerPoint Presentation</vt:lpstr>
      <vt:lpstr>PowerPoint Presentation</vt:lpstr>
      <vt:lpstr>The excel spread sheet</vt:lpstr>
      <vt:lpstr>PowerPoint Presentation</vt:lpstr>
      <vt:lpstr>CIMA - The excel spread sheet</vt:lpstr>
      <vt:lpstr>PowerPoint Presentation</vt:lpstr>
      <vt:lpstr>CIMA - The excel spread sheet</vt:lpstr>
      <vt:lpstr>PowerPoint Presentation</vt:lpstr>
      <vt:lpstr>CIMA - Το  φύλλο εργασίας</vt:lpstr>
      <vt:lpstr>PowerPoint Presentation</vt:lpstr>
      <vt:lpstr>PowerPoint Presentation</vt:lpstr>
      <vt:lpstr>Σχεδιάζοντας έναν ανιχνευτή: Τι θέλουμε να βρούμε?</vt:lpstr>
      <vt:lpstr>PowerPoint Presentation</vt:lpstr>
      <vt:lpstr>PowerPoint Presentation</vt:lpstr>
      <vt:lpstr>PowerPoint Presentation</vt:lpstr>
      <vt:lpstr>PowerPoint Presentation</vt:lpstr>
      <vt:lpstr>PowerPoint Presentation</vt:lpstr>
      <vt:lpstr>PowerPoint Presentation</vt:lpstr>
      <vt:lpstr>Ο σκοπός της σημερινής άσκησης</vt:lpstr>
      <vt:lpstr>Συζήτηση ενός αποτελέσματος</vt:lpstr>
      <vt:lpstr>Backup</vt:lpstr>
      <vt:lpstr>Κατανομή μαζών ζευγών μιονίου</vt:lpstr>
      <vt:lpstr>“Αναλοίωτη μάζα”</vt:lpstr>
      <vt:lpstr>Αναλοίωτη μάζα (cont.)</vt:lpstr>
      <vt:lpstr>Εύρεση του Higgs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Η σημερινή αναζήτηση</dc:title>
  <dc:creator>Fotis SuperCollider</dc:creator>
  <cp:lastModifiedBy>Fotis Ptochos</cp:lastModifiedBy>
  <cp:revision>38</cp:revision>
  <dcterms:created xsi:type="dcterms:W3CDTF">2019-03-11T13:29:41Z</dcterms:created>
  <dcterms:modified xsi:type="dcterms:W3CDTF">2024-03-19T00:04:07Z</dcterms:modified>
</cp:coreProperties>
</file>