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7" r:id="rId12"/>
    <p:sldId id="321" r:id="rId13"/>
    <p:sldId id="322" r:id="rId14"/>
    <p:sldId id="368" r:id="rId15"/>
    <p:sldId id="369" r:id="rId16"/>
    <p:sldId id="370" r:id="rId17"/>
    <p:sldId id="354" r:id="rId18"/>
    <p:sldId id="371" r:id="rId19"/>
    <p:sldId id="356" r:id="rId20"/>
    <p:sldId id="372" r:id="rId21"/>
    <p:sldId id="373" r:id="rId22"/>
    <p:sldId id="374" r:id="rId23"/>
    <p:sldId id="360" r:id="rId24"/>
    <p:sldId id="375" r:id="rId25"/>
    <p:sldId id="376" r:id="rId26"/>
    <p:sldId id="377" r:id="rId27"/>
    <p:sldId id="378" r:id="rId28"/>
    <p:sldId id="361" r:id="rId29"/>
    <p:sldId id="362" r:id="rId30"/>
    <p:sldId id="365" r:id="rId31"/>
    <p:sldId id="366" r:id="rId32"/>
    <p:sldId id="282" r:id="rId33"/>
    <p:sldId id="283" r:id="rId34"/>
    <p:sldId id="284" r:id="rId35"/>
    <p:sldId id="285" r:id="rId36"/>
    <p:sldId id="286" r:id="rId37"/>
    <p:sldId id="287" r:id="rId38"/>
    <p:sldId id="288" r:id="rId39"/>
    <p:sldId id="296" r:id="rId40"/>
    <p:sldId id="299" r:id="rId41"/>
    <p:sldId id="300" r:id="rId42"/>
    <p:sldId id="302" r:id="rId43"/>
    <p:sldId id="305" r:id="rId44"/>
    <p:sldId id="306" r:id="rId45"/>
    <p:sldId id="307"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53"/>
    <p:restoredTop sz="94698"/>
  </p:normalViewPr>
  <p:slideViewPr>
    <p:cSldViewPr snapToGrid="0" snapToObjects="1">
      <p:cViewPr varScale="1">
        <p:scale>
          <a:sx n="92" d="100"/>
          <a:sy n="92" d="100"/>
        </p:scale>
        <p:origin x="184" y="7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3FAA7-D4EE-E647-9D67-A892D28FABFF}" type="datetimeFigureOut">
              <a:rPr lang="en-US" smtClean="0"/>
              <a:t>3/19/24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D5950E-4343-3742-A409-DE995743A416}" type="slidenum">
              <a:rPr lang="en-US" smtClean="0"/>
              <a:t>‹#›</a:t>
            </a:fld>
            <a:endParaRPr lang="en-US"/>
          </a:p>
        </p:txBody>
      </p:sp>
    </p:spTree>
    <p:extLst>
      <p:ext uri="{BB962C8B-B14F-4D97-AF65-F5344CB8AC3E}">
        <p14:creationId xmlns:p14="http://schemas.microsoft.com/office/powerpoint/2010/main" val="22886382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Now go to the board and design the detector: start with charged particles – identify charge through the direction of the bend (left-hand rule); amount of curve depends on momentum through R=p/0.3B</a:t>
            </a:r>
          </a:p>
          <a:p>
            <a:pPr>
              <a:defRPr/>
            </a:pPr>
            <a:r>
              <a:rPr lang="en-US" dirty="0"/>
              <a:t>After charge, need particle identification: electrons (and photons), hadrons, </a:t>
            </a:r>
            <a:r>
              <a:rPr lang="en-US" dirty="0" err="1"/>
              <a:t>muons</a:t>
            </a:r>
            <a:r>
              <a:rPr lang="en-US" dirty="0"/>
              <a:t>…..</a:t>
            </a:r>
          </a:p>
          <a:p>
            <a:pPr>
              <a:defRPr/>
            </a:pPr>
            <a:r>
              <a:rPr lang="en-US" dirty="0"/>
              <a:t>Then talk about conservation of energy – to get missing energy – as a VECTOR!</a:t>
            </a:r>
          </a:p>
          <a:p>
            <a:pPr>
              <a:defRPr/>
            </a:pPr>
            <a:r>
              <a:rPr lang="en-US" dirty="0"/>
              <a:t>Then come back to the real layout of CMS</a:t>
            </a:r>
          </a:p>
        </p:txBody>
      </p:sp>
      <p:sp>
        <p:nvSpPr>
          <p:cNvPr id="4" name="Slide Number Placeholder 3"/>
          <p:cNvSpPr>
            <a:spLocks noGrp="1"/>
          </p:cNvSpPr>
          <p:nvPr>
            <p:ph type="sldNum" sz="quarter" idx="5"/>
          </p:nvPr>
        </p:nvSpPr>
        <p:spPr/>
        <p:txBody>
          <a:bodyPr/>
          <a:lstStyle/>
          <a:p>
            <a:pPr>
              <a:defRPr/>
            </a:pPr>
            <a:fld id="{B92511F6-3972-9A44-B327-20A8A9E02A7C}" type="slidenum">
              <a:rPr lang="en-US" smtClean="0"/>
              <a:pPr>
                <a:defRPr/>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en-US"/>
              <a:t>Buttons. Click on any particle type to display the relevant slide with animations. Clicking again will return to this slide. </a:t>
            </a:r>
          </a:p>
          <a:p>
            <a:pPr>
              <a:defRPr/>
            </a:pPr>
            <a:r>
              <a:rPr lang="en-US"/>
              <a:t>Recommend putting this slide in the middle of your presentation and putting the other 5 slides at the end. </a:t>
            </a:r>
          </a:p>
          <a:p>
            <a:pPr>
              <a:defRPr/>
            </a:pPr>
            <a:r>
              <a:rPr lang="en-US"/>
              <a:t>If you have any difficulties, contact David.Barney@cern.ch</a:t>
            </a:r>
          </a:p>
        </p:txBody>
      </p:sp>
      <p:sp>
        <p:nvSpPr>
          <p:cNvPr id="63491"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648C9DF-5401-E646-B367-0D210940A69D}" type="slidenum">
              <a:rPr lang="en-US" sz="1200">
                <a:latin typeface="Calibri" charset="0"/>
              </a:rPr>
              <a:pPr eaLnBrk="1" hangingPunct="1">
                <a:defRPr/>
              </a:pPr>
              <a:t>33</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en-US"/>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BE8F001-C3AA-464E-B162-76FCB5A92F5B}" type="slidenum">
              <a:rPr lang="en-US" sz="1200">
                <a:latin typeface="Calibri" charset="0"/>
              </a:rPr>
              <a:pPr eaLnBrk="1" hangingPunct="1">
                <a:defRPr/>
              </a:pPr>
              <a:t>34</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en-US"/>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E6901FA-7798-7C45-9D91-E627922B8001}" type="slidenum">
              <a:rPr lang="en-US" sz="1200">
                <a:latin typeface="Calibri" charset="0"/>
              </a:rPr>
              <a:pPr eaLnBrk="1" hangingPunct="1">
                <a:defRPr/>
              </a:pPr>
              <a:t>35</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en-US"/>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6F1766AD-4CE3-6C41-988F-97BE107C9E78}" type="slidenum">
              <a:rPr lang="en-US" sz="1200">
                <a:latin typeface="Calibri" charset="0"/>
              </a:rPr>
              <a:pPr eaLnBrk="1" hangingPunct="1">
                <a:defRPr/>
              </a:pPr>
              <a:t>36</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457200" eaLnBrk="1" hangingPunct="1">
              <a:spcBef>
                <a:spcPct val="0"/>
              </a:spcBef>
              <a:defRPr/>
            </a:pPr>
            <a:r>
              <a:rPr lang="en-US"/>
              <a:t>Neutral hadron: Does not bend in the magnetic field and does not leave any signal in the tracker layers; passes through the electromagnetic calorimeter leaving essentially no signal, and is “stopped” by the hadron calorimeter</a:t>
            </a:r>
          </a:p>
          <a:p>
            <a:pPr defTabSz="457200">
              <a:defRPr/>
            </a:pPr>
            <a:endParaRPr lang="en-US"/>
          </a:p>
        </p:txBody>
      </p:sp>
      <p:sp>
        <p:nvSpPr>
          <p:cNvPr id="71683"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F9BEB0E-4C2B-B841-9A2E-62EC45659E66}" type="slidenum">
              <a:rPr lang="en-US" sz="1200">
                <a:latin typeface="Calibri" charset="0"/>
              </a:rPr>
              <a:pPr eaLnBrk="1" hangingPunct="1">
                <a:defRPr/>
              </a:pPr>
              <a:t>37</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r>
              <a:rPr lang="en-US"/>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DD57CA0-29F6-934D-B752-7F16B057E1A5}" type="slidenum">
              <a:rPr lang="en-US" sz="1200">
                <a:latin typeface="Calibri" charset="0"/>
              </a:rPr>
              <a:pPr eaLnBrk="1" hangingPunct="1">
                <a:defRPr/>
              </a:pPr>
              <a:t>38</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60132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55949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77864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388817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2697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679201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7" name="Date Placeholder 6"/>
          <p:cNvSpPr>
            <a:spLocks noGrp="1"/>
          </p:cNvSpPr>
          <p:nvPr>
            <p:ph type="dt" sz="half" idx="10"/>
          </p:nvPr>
        </p:nvSpPr>
        <p:spPr/>
        <p:txBody>
          <a:bodyPr/>
          <a:lstStyle/>
          <a:p>
            <a:fld id="{14EBC56D-3153-A54B-9D66-00F169E73A8A}" type="datetimeFigureOut">
              <a:rPr lang="en-US" smtClean="0"/>
              <a:t>3/19/24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34735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14EBC56D-3153-A54B-9D66-00F169E73A8A}" type="datetimeFigureOut">
              <a:rPr lang="en-US" smtClean="0"/>
              <a:t>3/19/24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563185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BC56D-3153-A54B-9D66-00F169E73A8A}" type="datetimeFigureOut">
              <a:rPr lang="en-US" smtClean="0"/>
              <a:t>3/19/24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33094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98048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65717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BC56D-3153-A54B-9D66-00F169E73A8A}" type="datetimeFigureOut">
              <a:rPr lang="en-US" smtClean="0"/>
              <a:t>3/19/24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76E20-628D-394B-845F-7E31548B983E}" type="slidenum">
              <a:rPr lang="en-US" smtClean="0"/>
              <a:t>‹#›</a:t>
            </a:fld>
            <a:endParaRPr lang="en-US"/>
          </a:p>
        </p:txBody>
      </p:sp>
    </p:spTree>
    <p:extLst>
      <p:ext uri="{BB962C8B-B14F-4D97-AF65-F5344CB8AC3E}">
        <p14:creationId xmlns:p14="http://schemas.microsoft.com/office/powerpoint/2010/main" val="1929667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3.emf"/><Relationship Id="rId12" Type="http://schemas.openxmlformats.org/officeDocument/2006/relationships/oleObject" Target="../embeddings/oleObject6.bin"/><Relationship Id="rId17" Type="http://schemas.openxmlformats.org/officeDocument/2006/relationships/image" Target="../media/image8.emf"/><Relationship Id="rId2" Type="http://schemas.openxmlformats.org/officeDocument/2006/relationships/oleObject" Target="../embeddings/oleObject1.bin"/><Relationship Id="rId16"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5.emf"/><Relationship Id="rId5" Type="http://schemas.openxmlformats.org/officeDocument/2006/relationships/image" Target="../media/image2.emf"/><Relationship Id="rId15" Type="http://schemas.openxmlformats.org/officeDocument/2006/relationships/image" Target="../media/image7.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emf"/><Relationship Id="rId14"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42.xml"/><Relationship Id="rId5" Type="http://schemas.openxmlformats.org/officeDocument/2006/relationships/slide" Target="slide40.xml"/><Relationship Id="rId4" Type="http://schemas.openxmlformats.org/officeDocument/2006/relationships/slide" Target="slide41.xml"/></Relationships>
</file>

<file path=ppt/slides/_rels/slide34.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hyperlink" Target="https://www.i2u2.org/elab/cms/ispy-webgl/"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2u2.org/elab/cms/cima-wzh/"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3734" y="690690"/>
            <a:ext cx="7772400" cy="1470025"/>
          </a:xfrm>
        </p:spPr>
        <p:txBody>
          <a:bodyPr/>
          <a:lstStyle/>
          <a:p>
            <a:r>
              <a:rPr lang="el-GR" dirty="0">
                <a:latin typeface="Arial"/>
                <a:cs typeface="Arial"/>
              </a:rPr>
              <a:t>Η σημερινή αναζήτηση</a:t>
            </a:r>
            <a:endParaRPr lang="en-US" dirty="0">
              <a:latin typeface="Arial"/>
              <a:cs typeface="Aria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161037912"/>
              </p:ext>
            </p:extLst>
          </p:nvPr>
        </p:nvGraphicFramePr>
        <p:xfrm>
          <a:off x="2213383" y="2357622"/>
          <a:ext cx="2029138" cy="724691"/>
        </p:xfrm>
        <a:graphic>
          <a:graphicData uri="http://schemas.openxmlformats.org/presentationml/2006/ole">
            <mc:AlternateContent xmlns:mc="http://schemas.openxmlformats.org/markup-compatibility/2006">
              <mc:Choice xmlns:v="urn:schemas-microsoft-com:vml" Requires="v">
                <p:oleObj name="Equation" r:id="rId2" imgW="711200" imgH="254000" progId="Equation.DSMT4">
                  <p:embed/>
                </p:oleObj>
              </mc:Choice>
              <mc:Fallback>
                <p:oleObj name="Equation" r:id="rId2" imgW="711200" imgH="254000" progId="Equation.DSMT4">
                  <p:embed/>
                  <p:pic>
                    <p:nvPicPr>
                      <p:cNvPr id="0" name=""/>
                      <p:cNvPicPr/>
                      <p:nvPr/>
                    </p:nvPicPr>
                    <p:blipFill>
                      <a:blip r:embed="rId3"/>
                      <a:stretch>
                        <a:fillRect/>
                      </a:stretch>
                    </p:blipFill>
                    <p:spPr>
                      <a:xfrm>
                        <a:off x="2213383" y="2357622"/>
                        <a:ext cx="2029138" cy="72469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79916710"/>
              </p:ext>
            </p:extLst>
          </p:nvPr>
        </p:nvGraphicFramePr>
        <p:xfrm>
          <a:off x="5084765" y="2395552"/>
          <a:ext cx="2029138" cy="724691"/>
        </p:xfrm>
        <a:graphic>
          <a:graphicData uri="http://schemas.openxmlformats.org/presentationml/2006/ole">
            <mc:AlternateContent xmlns:mc="http://schemas.openxmlformats.org/markup-compatibility/2006">
              <mc:Choice xmlns:v="urn:schemas-microsoft-com:vml" Requires="v">
                <p:oleObj name="Equation" r:id="rId4" imgW="711200" imgH="254000" progId="Equation.DSMT4">
                  <p:embed/>
                </p:oleObj>
              </mc:Choice>
              <mc:Fallback>
                <p:oleObj name="Equation" r:id="rId4" imgW="711200" imgH="254000" progId="Equation.DSMT4">
                  <p:embed/>
                  <p:pic>
                    <p:nvPicPr>
                      <p:cNvPr id="0" name=""/>
                      <p:cNvPicPr/>
                      <p:nvPr/>
                    </p:nvPicPr>
                    <p:blipFill>
                      <a:blip r:embed="rId5"/>
                      <a:stretch>
                        <a:fillRect/>
                      </a:stretch>
                    </p:blipFill>
                    <p:spPr>
                      <a:xfrm>
                        <a:off x="5084765" y="2395552"/>
                        <a:ext cx="2029138" cy="724691"/>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895453514"/>
              </p:ext>
            </p:extLst>
          </p:nvPr>
        </p:nvGraphicFramePr>
        <p:xfrm>
          <a:off x="2146743" y="3157538"/>
          <a:ext cx="2174875" cy="796925"/>
        </p:xfrm>
        <a:graphic>
          <a:graphicData uri="http://schemas.openxmlformats.org/presentationml/2006/ole">
            <mc:AlternateContent xmlns:mc="http://schemas.openxmlformats.org/markup-compatibility/2006">
              <mc:Choice xmlns:v="urn:schemas-microsoft-com:vml" Requires="v">
                <p:oleObj name="Equation" r:id="rId6" imgW="762000" imgH="279400" progId="Equation.DSMT4">
                  <p:embed/>
                </p:oleObj>
              </mc:Choice>
              <mc:Fallback>
                <p:oleObj name="Equation" r:id="rId6" imgW="762000" imgH="279400" progId="Equation.DSMT4">
                  <p:embed/>
                  <p:pic>
                    <p:nvPicPr>
                      <p:cNvPr id="0" name=""/>
                      <p:cNvPicPr/>
                      <p:nvPr/>
                    </p:nvPicPr>
                    <p:blipFill>
                      <a:blip r:embed="rId7"/>
                      <a:stretch>
                        <a:fillRect/>
                      </a:stretch>
                    </p:blipFill>
                    <p:spPr>
                      <a:xfrm>
                        <a:off x="2146743" y="3157538"/>
                        <a:ext cx="2174875" cy="79692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535709331"/>
              </p:ext>
            </p:extLst>
          </p:nvPr>
        </p:nvGraphicFramePr>
        <p:xfrm>
          <a:off x="5049505" y="3197225"/>
          <a:ext cx="2176462" cy="795338"/>
        </p:xfrm>
        <a:graphic>
          <a:graphicData uri="http://schemas.openxmlformats.org/presentationml/2006/ole">
            <mc:AlternateContent xmlns:mc="http://schemas.openxmlformats.org/markup-compatibility/2006">
              <mc:Choice xmlns:v="urn:schemas-microsoft-com:vml" Requires="v">
                <p:oleObj name="Equation" r:id="rId8" imgW="762000" imgH="279400" progId="Equation.DSMT4">
                  <p:embed/>
                </p:oleObj>
              </mc:Choice>
              <mc:Fallback>
                <p:oleObj name="Equation" r:id="rId8" imgW="762000" imgH="279400" progId="Equation.DSMT4">
                  <p:embed/>
                  <p:pic>
                    <p:nvPicPr>
                      <p:cNvPr id="0" name=""/>
                      <p:cNvPicPr/>
                      <p:nvPr/>
                    </p:nvPicPr>
                    <p:blipFill>
                      <a:blip r:embed="rId9"/>
                      <a:stretch>
                        <a:fillRect/>
                      </a:stretch>
                    </p:blipFill>
                    <p:spPr>
                      <a:xfrm>
                        <a:off x="5049505" y="3197225"/>
                        <a:ext cx="2176462" cy="795338"/>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93437572"/>
              </p:ext>
            </p:extLst>
          </p:nvPr>
        </p:nvGraphicFramePr>
        <p:xfrm>
          <a:off x="2265363" y="4064000"/>
          <a:ext cx="1920875" cy="579438"/>
        </p:xfrm>
        <a:graphic>
          <a:graphicData uri="http://schemas.openxmlformats.org/presentationml/2006/ole">
            <mc:AlternateContent xmlns:mc="http://schemas.openxmlformats.org/markup-compatibility/2006">
              <mc:Choice xmlns:v="urn:schemas-microsoft-com:vml" Requires="v">
                <p:oleObj name="Equation" r:id="rId10" imgW="673100" imgH="203200" progId="Equation.DSMT4">
                  <p:embed/>
                </p:oleObj>
              </mc:Choice>
              <mc:Fallback>
                <p:oleObj name="Equation" r:id="rId10" imgW="673100" imgH="203200" progId="Equation.DSMT4">
                  <p:embed/>
                  <p:pic>
                    <p:nvPicPr>
                      <p:cNvPr id="0" name=""/>
                      <p:cNvPicPr/>
                      <p:nvPr/>
                    </p:nvPicPr>
                    <p:blipFill>
                      <a:blip r:embed="rId11"/>
                      <a:stretch>
                        <a:fillRect/>
                      </a:stretch>
                    </p:blipFill>
                    <p:spPr>
                      <a:xfrm>
                        <a:off x="2265363" y="4064000"/>
                        <a:ext cx="1920875" cy="579438"/>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838433979"/>
              </p:ext>
            </p:extLst>
          </p:nvPr>
        </p:nvGraphicFramePr>
        <p:xfrm>
          <a:off x="5138441" y="4002088"/>
          <a:ext cx="2101850" cy="688975"/>
        </p:xfrm>
        <a:graphic>
          <a:graphicData uri="http://schemas.openxmlformats.org/presentationml/2006/ole">
            <mc:AlternateContent xmlns:mc="http://schemas.openxmlformats.org/markup-compatibility/2006">
              <mc:Choice xmlns:v="urn:schemas-microsoft-com:vml" Requires="v">
                <p:oleObj name="Equation" r:id="rId12" imgW="736600" imgH="241300" progId="Equation.DSMT4">
                  <p:embed/>
                </p:oleObj>
              </mc:Choice>
              <mc:Fallback>
                <p:oleObj name="Equation" r:id="rId12" imgW="736600" imgH="241300" progId="Equation.DSMT4">
                  <p:embed/>
                  <p:pic>
                    <p:nvPicPr>
                      <p:cNvPr id="0" name=""/>
                      <p:cNvPicPr/>
                      <p:nvPr/>
                    </p:nvPicPr>
                    <p:blipFill>
                      <a:blip r:embed="rId13"/>
                      <a:stretch>
                        <a:fillRect/>
                      </a:stretch>
                    </p:blipFill>
                    <p:spPr>
                      <a:xfrm>
                        <a:off x="5138441" y="4002088"/>
                        <a:ext cx="2101850" cy="68897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06794617"/>
              </p:ext>
            </p:extLst>
          </p:nvPr>
        </p:nvGraphicFramePr>
        <p:xfrm>
          <a:off x="2043304" y="4948610"/>
          <a:ext cx="2138363" cy="579438"/>
        </p:xfrm>
        <a:graphic>
          <a:graphicData uri="http://schemas.openxmlformats.org/presentationml/2006/ole">
            <mc:AlternateContent xmlns:mc="http://schemas.openxmlformats.org/markup-compatibility/2006">
              <mc:Choice xmlns:v="urn:schemas-microsoft-com:vml" Requires="v">
                <p:oleObj name="Equation" r:id="rId14" imgW="749300" imgH="203200" progId="Equation.DSMT4">
                  <p:embed/>
                </p:oleObj>
              </mc:Choice>
              <mc:Fallback>
                <p:oleObj name="Equation" r:id="rId14" imgW="749300" imgH="203200" progId="Equation.DSMT4">
                  <p:embed/>
                  <p:pic>
                    <p:nvPicPr>
                      <p:cNvPr id="0" name=""/>
                      <p:cNvPicPr/>
                      <p:nvPr/>
                    </p:nvPicPr>
                    <p:blipFill>
                      <a:blip r:embed="rId15"/>
                      <a:stretch>
                        <a:fillRect/>
                      </a:stretch>
                    </p:blipFill>
                    <p:spPr>
                      <a:xfrm>
                        <a:off x="2043304" y="4948610"/>
                        <a:ext cx="2138363" cy="579438"/>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059044429"/>
              </p:ext>
            </p:extLst>
          </p:nvPr>
        </p:nvGraphicFramePr>
        <p:xfrm>
          <a:off x="5137077" y="4894263"/>
          <a:ext cx="1703388" cy="688975"/>
        </p:xfrm>
        <a:graphic>
          <a:graphicData uri="http://schemas.openxmlformats.org/presentationml/2006/ole">
            <mc:AlternateContent xmlns:mc="http://schemas.openxmlformats.org/markup-compatibility/2006">
              <mc:Choice xmlns:v="urn:schemas-microsoft-com:vml" Requires="v">
                <p:oleObj name="Equation" r:id="rId16" imgW="596900" imgH="241300" progId="Equation.DSMT4">
                  <p:embed/>
                </p:oleObj>
              </mc:Choice>
              <mc:Fallback>
                <p:oleObj name="Equation" r:id="rId16" imgW="596900" imgH="241300" progId="Equation.DSMT4">
                  <p:embed/>
                  <p:pic>
                    <p:nvPicPr>
                      <p:cNvPr id="0" name=""/>
                      <p:cNvPicPr/>
                      <p:nvPr/>
                    </p:nvPicPr>
                    <p:blipFill>
                      <a:blip r:embed="rId17"/>
                      <a:stretch>
                        <a:fillRect/>
                      </a:stretch>
                    </p:blipFill>
                    <p:spPr>
                      <a:xfrm>
                        <a:off x="5137077" y="4894263"/>
                        <a:ext cx="1703388" cy="688975"/>
                      </a:xfrm>
                      <a:prstGeom prst="rect">
                        <a:avLst/>
                      </a:prstGeom>
                    </p:spPr>
                  </p:pic>
                </p:oleObj>
              </mc:Fallback>
            </mc:AlternateContent>
          </a:graphicData>
        </a:graphic>
      </p:graphicFrame>
    </p:spTree>
    <p:extLst>
      <p:ext uri="{BB962C8B-B14F-4D97-AF65-F5344CB8AC3E}">
        <p14:creationId xmlns:p14="http://schemas.microsoft.com/office/powerpoint/2010/main" val="1816200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A2DBF1-9912-F621-9D6F-C05EAC505646}"/>
              </a:ext>
            </a:extLst>
          </p:cNvPr>
          <p:cNvPicPr>
            <a:picLocks noChangeAspect="1"/>
          </p:cNvPicPr>
          <p:nvPr/>
        </p:nvPicPr>
        <p:blipFill rotWithShape="1">
          <a:blip r:embed="rId2"/>
          <a:srcRect l="4868" t="4127" r="5012" b="22509"/>
          <a:stretch/>
        </p:blipFill>
        <p:spPr>
          <a:xfrm>
            <a:off x="807197" y="1066556"/>
            <a:ext cx="7644076" cy="5652899"/>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62135" y="614065"/>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9" name="TextBox 8">
            <a:extLst>
              <a:ext uri="{FF2B5EF4-FFF2-40B4-BE49-F238E27FC236}">
                <a16:creationId xmlns:a16="http://schemas.microsoft.com/office/drawing/2014/main" id="{0DF6C70E-FF16-814F-B235-55C477410B7A}"/>
              </a:ext>
            </a:extLst>
          </p:cNvPr>
          <p:cNvSpPr txBox="1"/>
          <p:nvPr/>
        </p:nvSpPr>
        <p:spPr>
          <a:xfrm>
            <a:off x="3959598" y="3770148"/>
            <a:ext cx="3288785" cy="923330"/>
          </a:xfrm>
          <a:prstGeom prst="rect">
            <a:avLst/>
          </a:prstGeom>
          <a:noFill/>
        </p:spPr>
        <p:txBody>
          <a:bodyPr wrap="none" rtlCol="0">
            <a:spAutoFit/>
          </a:bodyPr>
          <a:lstStyle/>
          <a:p>
            <a:r>
              <a:rPr lang="el-GR" dirty="0">
                <a:solidFill>
                  <a:srgbClr val="FFFFFF"/>
                </a:solidFill>
              </a:rPr>
              <a:t>Επιλέξτε με το ποντίκι το βασικό </a:t>
            </a:r>
            <a:br>
              <a:rPr lang="el-GR" dirty="0">
                <a:solidFill>
                  <a:srgbClr val="FFFFFF"/>
                </a:solidFill>
              </a:rPr>
            </a:br>
            <a:r>
              <a:rPr lang="en-US" dirty="0">
                <a:solidFill>
                  <a:srgbClr val="FFFFFF"/>
                </a:solidFill>
              </a:rPr>
              <a:t>data group </a:t>
            </a:r>
            <a:r>
              <a:rPr lang="el-GR" dirty="0">
                <a:solidFill>
                  <a:srgbClr val="FFFFFF"/>
                </a:solidFill>
              </a:rPr>
              <a:t>που σας αντιστοιχεί </a:t>
            </a:r>
            <a:br>
              <a:rPr lang="el-GR" dirty="0">
                <a:solidFill>
                  <a:srgbClr val="FFFFFF"/>
                </a:solidFill>
              </a:rPr>
            </a:br>
            <a:r>
              <a:rPr lang="el-GR" dirty="0">
                <a:solidFill>
                  <a:srgbClr val="FFFFFF"/>
                </a:solidFill>
              </a:rPr>
              <a:t>(Ν100, Ν50, Ν25, Ν10, Ν5)</a:t>
            </a:r>
            <a:endParaRPr lang="en-US" dirty="0">
              <a:solidFill>
                <a:srgbClr val="FFFFFF"/>
              </a:solidFill>
            </a:endParaRPr>
          </a:p>
        </p:txBody>
      </p:sp>
      <p:cxnSp>
        <p:nvCxnSpPr>
          <p:cNvPr id="10" name="Straight Arrow Connector 9">
            <a:extLst>
              <a:ext uri="{FF2B5EF4-FFF2-40B4-BE49-F238E27FC236}">
                <a16:creationId xmlns:a16="http://schemas.microsoft.com/office/drawing/2014/main" id="{7A036E60-7D31-8649-A134-4319CD40D426}"/>
              </a:ext>
            </a:extLst>
          </p:cNvPr>
          <p:cNvCxnSpPr>
            <a:cxnSpLocks/>
          </p:cNvCxnSpPr>
          <p:nvPr/>
        </p:nvCxnSpPr>
        <p:spPr>
          <a:xfrm flipH="1">
            <a:off x="3090183" y="4231813"/>
            <a:ext cx="869415" cy="357778"/>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88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3CBB46-C414-FE58-004F-9010940C7441}"/>
              </a:ext>
            </a:extLst>
          </p:cNvPr>
          <p:cNvPicPr>
            <a:picLocks noChangeAspect="1"/>
          </p:cNvPicPr>
          <p:nvPr/>
        </p:nvPicPr>
        <p:blipFill rotWithShape="1">
          <a:blip r:embed="rId2"/>
          <a:srcRect l="4278" t="4283" r="3922" b="18804"/>
          <a:stretch/>
        </p:blipFill>
        <p:spPr>
          <a:xfrm>
            <a:off x="-27285" y="685800"/>
            <a:ext cx="9171285" cy="613159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1" name="TextBox 10">
            <a:extLst>
              <a:ext uri="{FF2B5EF4-FFF2-40B4-BE49-F238E27FC236}">
                <a16:creationId xmlns:a16="http://schemas.microsoft.com/office/drawing/2014/main" id="{F259B935-208D-3246-BAE5-0B317599EBBE}"/>
              </a:ext>
            </a:extLst>
          </p:cNvPr>
          <p:cNvSpPr txBox="1"/>
          <p:nvPr/>
        </p:nvSpPr>
        <p:spPr>
          <a:xfrm>
            <a:off x="4404500" y="3202597"/>
            <a:ext cx="2689027" cy="830997"/>
          </a:xfrm>
          <a:prstGeom prst="rect">
            <a:avLst/>
          </a:prstGeom>
          <a:noFill/>
        </p:spPr>
        <p:txBody>
          <a:bodyPr wrap="square" rtlCol="0">
            <a:spAutoFit/>
          </a:bodyPr>
          <a:lstStyle/>
          <a:p>
            <a:r>
              <a:rPr lang="en-US" sz="1600" dirty="0">
                <a:solidFill>
                  <a:srgbClr val="FFFFFF"/>
                </a:solidFill>
              </a:rPr>
              <a:t>Click </a:t>
            </a:r>
            <a:r>
              <a:rPr lang="el-GR" sz="1600" dirty="0">
                <a:solidFill>
                  <a:srgbClr val="FFFFFF"/>
                </a:solidFill>
              </a:rPr>
              <a:t>στο όνομα του αρχείου για να επιλέξετε το </a:t>
            </a:r>
            <a:r>
              <a:rPr lang="en-US" sz="1600" dirty="0">
                <a:solidFill>
                  <a:srgbClr val="FFFFFF"/>
                </a:solidFill>
              </a:rPr>
              <a:t>group</a:t>
            </a:r>
            <a:r>
              <a:rPr lang="el-GR" sz="1600" dirty="0">
                <a:solidFill>
                  <a:srgbClr val="FFFFFF"/>
                </a:solidFill>
              </a:rPr>
              <a:t> σας</a:t>
            </a:r>
            <a:r>
              <a:rPr lang="en-US" sz="1600" dirty="0">
                <a:solidFill>
                  <a:srgbClr val="FFFFFF"/>
                </a:solidFill>
              </a:rPr>
              <a:t> (</a:t>
            </a:r>
            <a:r>
              <a:rPr lang="el-GR" sz="1600" dirty="0">
                <a:solidFill>
                  <a:srgbClr val="FFFFFF"/>
                </a:solidFill>
              </a:rPr>
              <a:t>π.χ. 100.100</a:t>
            </a:r>
            <a:endParaRPr lang="en-US" sz="1600" dirty="0">
              <a:solidFill>
                <a:srgbClr val="FFFFFF"/>
              </a:solidFill>
            </a:endParaRPr>
          </a:p>
        </p:txBody>
      </p:sp>
      <p:cxnSp>
        <p:nvCxnSpPr>
          <p:cNvPr id="12" name="Straight Arrow Connector 11">
            <a:extLst>
              <a:ext uri="{FF2B5EF4-FFF2-40B4-BE49-F238E27FC236}">
                <a16:creationId xmlns:a16="http://schemas.microsoft.com/office/drawing/2014/main" id="{F91491B0-F83B-2E40-84A1-D1C0AF7E1331}"/>
              </a:ext>
            </a:extLst>
          </p:cNvPr>
          <p:cNvCxnSpPr>
            <a:cxnSpLocks/>
          </p:cNvCxnSpPr>
          <p:nvPr/>
        </p:nvCxnSpPr>
        <p:spPr>
          <a:xfrm flipH="1">
            <a:off x="3685309" y="3751597"/>
            <a:ext cx="719191" cy="4492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370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DC7906B-FFD6-08EE-90B5-CD8DBDB44D30}"/>
              </a:ext>
            </a:extLst>
          </p:cNvPr>
          <p:cNvPicPr>
            <a:picLocks noChangeAspect="1"/>
          </p:cNvPicPr>
          <p:nvPr/>
        </p:nvPicPr>
        <p:blipFill>
          <a:blip r:embed="rId2"/>
          <a:stretch>
            <a:fillRect/>
          </a:stretch>
        </p:blipFill>
        <p:spPr>
          <a:xfrm>
            <a:off x="0" y="1256755"/>
            <a:ext cx="9191752" cy="4617285"/>
          </a:xfrm>
          <a:prstGeom prst="rect">
            <a:avLst/>
          </a:prstGeom>
        </p:spPr>
      </p:pic>
      <p:sp>
        <p:nvSpPr>
          <p:cNvPr id="5" name="TextBox 4">
            <a:extLst>
              <a:ext uri="{FF2B5EF4-FFF2-40B4-BE49-F238E27FC236}">
                <a16:creationId xmlns:a16="http://schemas.microsoft.com/office/drawing/2014/main" id="{D07BD497-F172-1445-8712-2B3624C9A5A6}"/>
              </a:ext>
            </a:extLst>
          </p:cNvPr>
          <p:cNvSpPr txBox="1"/>
          <p:nvPr/>
        </p:nvSpPr>
        <p:spPr>
          <a:xfrm>
            <a:off x="6382516" y="2999476"/>
            <a:ext cx="1291715" cy="646331"/>
          </a:xfrm>
          <a:prstGeom prst="rect">
            <a:avLst/>
          </a:prstGeom>
          <a:noFill/>
        </p:spPr>
        <p:txBody>
          <a:bodyPr wrap="none" rtlCol="0">
            <a:spAutoFit/>
          </a:bodyPr>
          <a:lstStyle/>
          <a:p>
            <a:r>
              <a:rPr lang="el-GR" dirty="0">
                <a:solidFill>
                  <a:srgbClr val="FFFFFF"/>
                </a:solidFill>
              </a:rPr>
              <a:t>Κάντε </a:t>
            </a:r>
            <a:r>
              <a:rPr lang="en-US" dirty="0">
                <a:solidFill>
                  <a:srgbClr val="FFFFFF"/>
                </a:solidFill>
              </a:rPr>
              <a:t>click</a:t>
            </a:r>
          </a:p>
          <a:p>
            <a:r>
              <a:rPr lang="el-GR" dirty="0">
                <a:solidFill>
                  <a:srgbClr val="FFFFFF"/>
                </a:solidFill>
              </a:rPr>
              <a:t>στο</a:t>
            </a:r>
            <a:r>
              <a:rPr lang="en-US" dirty="0">
                <a:solidFill>
                  <a:srgbClr val="FFFFFF"/>
                </a:solidFill>
              </a:rPr>
              <a:t> event</a:t>
            </a:r>
          </a:p>
        </p:txBody>
      </p:sp>
      <p:cxnSp>
        <p:nvCxnSpPr>
          <p:cNvPr id="6" name="Straight Arrow Connector 5">
            <a:extLst>
              <a:ext uri="{FF2B5EF4-FFF2-40B4-BE49-F238E27FC236}">
                <a16:creationId xmlns:a16="http://schemas.microsoft.com/office/drawing/2014/main" id="{C3C3F4BD-8771-7E4D-84EE-A083C832D744}"/>
              </a:ext>
            </a:extLst>
          </p:cNvPr>
          <p:cNvCxnSpPr/>
          <p:nvPr/>
        </p:nvCxnSpPr>
        <p:spPr>
          <a:xfrm flipH="1" flipV="1">
            <a:off x="5772916" y="3246442"/>
            <a:ext cx="609600" cy="1524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5BBCB1C-21BE-564B-BBC4-3BB921BA0BE3}"/>
              </a:ext>
            </a:extLst>
          </p:cNvPr>
          <p:cNvSpPr txBox="1"/>
          <p:nvPr/>
        </p:nvSpPr>
        <p:spPr>
          <a:xfrm>
            <a:off x="6832121" y="4140430"/>
            <a:ext cx="842110" cy="646331"/>
          </a:xfrm>
          <a:prstGeom prst="rect">
            <a:avLst/>
          </a:prstGeom>
          <a:noFill/>
        </p:spPr>
        <p:txBody>
          <a:bodyPr wrap="none" rtlCol="0">
            <a:spAutoFit/>
          </a:bodyPr>
          <a:lstStyle/>
          <a:p>
            <a:r>
              <a:rPr lang="el-GR" dirty="0">
                <a:solidFill>
                  <a:srgbClr val="FFFFFF"/>
                </a:solidFill>
              </a:rPr>
              <a:t>Πιέστε </a:t>
            </a:r>
            <a:endParaRPr lang="en-US" dirty="0">
              <a:solidFill>
                <a:srgbClr val="FFFFFF"/>
              </a:solidFill>
            </a:endParaRPr>
          </a:p>
          <a:p>
            <a:r>
              <a:rPr lang="en-US" dirty="0">
                <a:solidFill>
                  <a:srgbClr val="FFFFFF"/>
                </a:solidFill>
              </a:rPr>
              <a:t>load</a:t>
            </a:r>
          </a:p>
        </p:txBody>
      </p:sp>
      <p:cxnSp>
        <p:nvCxnSpPr>
          <p:cNvPr id="8" name="Straight Arrow Connector 7">
            <a:extLst>
              <a:ext uri="{FF2B5EF4-FFF2-40B4-BE49-F238E27FC236}">
                <a16:creationId xmlns:a16="http://schemas.microsoft.com/office/drawing/2014/main" id="{F2ED0AB4-1352-0B4C-BE80-C5E63A442B08}"/>
              </a:ext>
            </a:extLst>
          </p:cNvPr>
          <p:cNvCxnSpPr>
            <a:cxnSpLocks/>
          </p:cNvCxnSpPr>
          <p:nvPr/>
        </p:nvCxnSpPr>
        <p:spPr>
          <a:xfrm flipH="1">
            <a:off x="6169251" y="4424274"/>
            <a:ext cx="662870" cy="455112"/>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9" name="Title 3">
            <a:extLst>
              <a:ext uri="{FF2B5EF4-FFF2-40B4-BE49-F238E27FC236}">
                <a16:creationId xmlns:a16="http://schemas.microsoft.com/office/drawing/2014/main" id="{080EA2FD-DA91-6948-8AEC-01661ABE3A27}"/>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10" name="Rectangle 9">
            <a:extLst>
              <a:ext uri="{FF2B5EF4-FFF2-40B4-BE49-F238E27FC236}">
                <a16:creationId xmlns:a16="http://schemas.microsoft.com/office/drawing/2014/main" id="{0B75964D-E603-6E41-8124-5D1266A97C0C}"/>
              </a:ext>
            </a:extLst>
          </p:cNvPr>
          <p:cNvSpPr>
            <a:spLocks noChangeArrowheads="1"/>
          </p:cNvSpPr>
          <p:nvPr/>
        </p:nvSpPr>
        <p:spPr bwMode="auto">
          <a:xfrm>
            <a:off x="2133600" y="609600"/>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Tree>
    <p:extLst>
      <p:ext uri="{BB962C8B-B14F-4D97-AF65-F5344CB8AC3E}">
        <p14:creationId xmlns:p14="http://schemas.microsoft.com/office/powerpoint/2010/main" val="49721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FE28F2-2127-8EC0-1560-2E3F0452EDA3}"/>
              </a:ext>
            </a:extLst>
          </p:cNvPr>
          <p:cNvPicPr>
            <a:picLocks noChangeAspect="1"/>
          </p:cNvPicPr>
          <p:nvPr/>
        </p:nvPicPr>
        <p:blipFill rotWithShape="1">
          <a:blip r:embed="rId2"/>
          <a:srcRect l="4868" t="3651" r="4724" b="15079"/>
          <a:stretch/>
        </p:blipFill>
        <p:spPr>
          <a:xfrm>
            <a:off x="575124" y="289800"/>
            <a:ext cx="7993751" cy="6527595"/>
          </a:xfrm>
          <a:prstGeom prst="rect">
            <a:avLst/>
          </a:prstGeom>
        </p:spPr>
      </p:pic>
      <p:sp>
        <p:nvSpPr>
          <p:cNvPr id="6"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Tree>
    <p:extLst>
      <p:ext uri="{BB962C8B-B14F-4D97-AF65-F5344CB8AC3E}">
        <p14:creationId xmlns:p14="http://schemas.microsoft.com/office/powerpoint/2010/main" val="346787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6D6993-A224-3CFF-670A-F3F6DA8D9A83}"/>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5" name="Picture 4">
            <a:extLst>
              <a:ext uri="{FF2B5EF4-FFF2-40B4-BE49-F238E27FC236}">
                <a16:creationId xmlns:a16="http://schemas.microsoft.com/office/drawing/2014/main" id="{296062C2-D11F-0D87-E9D7-D0F802DBBF76}"/>
              </a:ext>
            </a:extLst>
          </p:cNvPr>
          <p:cNvPicPr>
            <a:picLocks noChangeAspect="1"/>
          </p:cNvPicPr>
          <p:nvPr/>
        </p:nvPicPr>
        <p:blipFill rotWithShape="1">
          <a:blip r:embed="rId2"/>
          <a:srcRect l="4580" t="3651" r="4723" b="15872"/>
          <a:stretch/>
        </p:blipFill>
        <p:spPr>
          <a:xfrm>
            <a:off x="587830" y="576012"/>
            <a:ext cx="7793626" cy="6281988"/>
          </a:xfrm>
          <a:prstGeom prst="rect">
            <a:avLst/>
          </a:prstGeom>
        </p:spPr>
      </p:pic>
      <p:grpSp>
        <p:nvGrpSpPr>
          <p:cNvPr id="6" name="Group 5">
            <a:extLst>
              <a:ext uri="{FF2B5EF4-FFF2-40B4-BE49-F238E27FC236}">
                <a16:creationId xmlns:a16="http://schemas.microsoft.com/office/drawing/2014/main" id="{25C139AC-352C-5D8A-1827-728DB1632172}"/>
              </a:ext>
            </a:extLst>
          </p:cNvPr>
          <p:cNvGrpSpPr/>
          <p:nvPr/>
        </p:nvGrpSpPr>
        <p:grpSpPr>
          <a:xfrm>
            <a:off x="3450501" y="823014"/>
            <a:ext cx="381000" cy="1258302"/>
            <a:chOff x="3276600" y="799098"/>
            <a:chExt cx="381000" cy="1258302"/>
          </a:xfrm>
        </p:grpSpPr>
        <p:cxnSp>
          <p:nvCxnSpPr>
            <p:cNvPr id="7" name="Straight Arrow Connector 6">
              <a:extLst>
                <a:ext uri="{FF2B5EF4-FFF2-40B4-BE49-F238E27FC236}">
                  <a16:creationId xmlns:a16="http://schemas.microsoft.com/office/drawing/2014/main" id="{ECC8BE7F-F22E-914E-9D9A-337077120B4C}"/>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5F1FF5D7-E4AD-4CCD-2AE6-B3C3959A6F31}"/>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067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B09AA3-A894-39BC-E705-51F8ECEEBCB9}"/>
              </a:ext>
            </a:extLst>
          </p:cNvPr>
          <p:cNvPicPr>
            <a:picLocks noChangeAspect="1"/>
          </p:cNvPicPr>
          <p:nvPr/>
        </p:nvPicPr>
        <p:blipFill rotWithShape="1">
          <a:blip r:embed="rId2"/>
          <a:srcRect l="4580" t="3491" r="4580" b="6985"/>
          <a:stretch/>
        </p:blipFill>
        <p:spPr>
          <a:xfrm>
            <a:off x="919842" y="728202"/>
            <a:ext cx="7304315" cy="6129798"/>
          </a:xfrm>
          <a:prstGeom prst="rect">
            <a:avLst/>
          </a:prstGeom>
        </p:spPr>
      </p:pic>
      <p:grpSp>
        <p:nvGrpSpPr>
          <p:cNvPr id="5" name="Group 4">
            <a:extLst>
              <a:ext uri="{FF2B5EF4-FFF2-40B4-BE49-F238E27FC236}">
                <a16:creationId xmlns:a16="http://schemas.microsoft.com/office/drawing/2014/main" id="{1D892617-28FA-E840-A5E7-2A7FAAC39CE9}"/>
              </a:ext>
            </a:extLst>
          </p:cNvPr>
          <p:cNvGrpSpPr/>
          <p:nvPr/>
        </p:nvGrpSpPr>
        <p:grpSpPr>
          <a:xfrm>
            <a:off x="2474844" y="685800"/>
            <a:ext cx="1153076" cy="1295400"/>
            <a:chOff x="1742524" y="1295400"/>
            <a:chExt cx="1153076" cy="1295400"/>
          </a:xfrm>
        </p:grpSpPr>
        <p:sp>
          <p:nvSpPr>
            <p:cNvPr id="7" name="TextBox 6">
              <a:extLst>
                <a:ext uri="{FF2B5EF4-FFF2-40B4-BE49-F238E27FC236}">
                  <a16:creationId xmlns:a16="http://schemas.microsoft.com/office/drawing/2014/main" id="{2D292399-3AA1-0E4E-99C1-58CBA6DE4373}"/>
                </a:ext>
              </a:extLst>
            </p:cNvPr>
            <p:cNvSpPr txBox="1"/>
            <p:nvPr/>
          </p:nvSpPr>
          <p:spPr>
            <a:xfrm>
              <a:off x="1877097" y="1295400"/>
              <a:ext cx="1018503" cy="369332"/>
            </a:xfrm>
            <a:prstGeom prst="rect">
              <a:avLst/>
            </a:prstGeom>
            <a:noFill/>
          </p:spPr>
          <p:txBody>
            <a:bodyPr wrap="none" rtlCol="0">
              <a:spAutoFit/>
            </a:bodyPr>
            <a:lstStyle/>
            <a:p>
              <a:r>
                <a:rPr lang="en-US" dirty="0">
                  <a:solidFill>
                    <a:srgbClr val="6600FF"/>
                  </a:solidFill>
                </a:rPr>
                <a:t>Zoom in</a:t>
              </a:r>
            </a:p>
          </p:txBody>
        </p:sp>
        <p:grpSp>
          <p:nvGrpSpPr>
            <p:cNvPr id="8" name="Group 7">
              <a:extLst>
                <a:ext uri="{FF2B5EF4-FFF2-40B4-BE49-F238E27FC236}">
                  <a16:creationId xmlns:a16="http://schemas.microsoft.com/office/drawing/2014/main" id="{BA1712B0-A519-FC43-B82C-3932D537C9CD}"/>
                </a:ext>
              </a:extLst>
            </p:cNvPr>
            <p:cNvGrpSpPr/>
            <p:nvPr/>
          </p:nvGrpSpPr>
          <p:grpSpPr>
            <a:xfrm>
              <a:off x="1742524" y="1446889"/>
              <a:ext cx="314876" cy="1143911"/>
              <a:chOff x="3276600" y="799098"/>
              <a:chExt cx="381000" cy="1258302"/>
            </a:xfrm>
          </p:grpSpPr>
          <p:cxnSp>
            <p:nvCxnSpPr>
              <p:cNvPr id="9" name="Straight Arrow Connector 8">
                <a:extLst>
                  <a:ext uri="{FF2B5EF4-FFF2-40B4-BE49-F238E27FC236}">
                    <a16:creationId xmlns:a16="http://schemas.microsoft.com/office/drawing/2014/main" id="{70E5AEF6-7FD8-6C45-A005-DB5709266B1F}"/>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DB2BC1EC-0F2E-6640-A087-A3FEF583BE3E}"/>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4" name="Group 13">
            <a:extLst>
              <a:ext uri="{FF2B5EF4-FFF2-40B4-BE49-F238E27FC236}">
                <a16:creationId xmlns:a16="http://schemas.microsoft.com/office/drawing/2014/main" id="{FD1D3AD9-ECC7-F457-99BF-4CB496CF1604}"/>
              </a:ext>
            </a:extLst>
          </p:cNvPr>
          <p:cNvGrpSpPr/>
          <p:nvPr/>
        </p:nvGrpSpPr>
        <p:grpSpPr>
          <a:xfrm>
            <a:off x="5649686" y="1861457"/>
            <a:ext cx="1436914" cy="239486"/>
            <a:chOff x="5649686" y="1861457"/>
            <a:chExt cx="1436914" cy="239486"/>
          </a:xfrm>
        </p:grpSpPr>
        <p:sp>
          <p:nvSpPr>
            <p:cNvPr id="11" name="Oval 10">
              <a:extLst>
                <a:ext uri="{FF2B5EF4-FFF2-40B4-BE49-F238E27FC236}">
                  <a16:creationId xmlns:a16="http://schemas.microsoft.com/office/drawing/2014/main" id="{39CD49DF-FF7C-63DF-BE6F-30C600D8656D}"/>
                </a:ext>
              </a:extLst>
            </p:cNvPr>
            <p:cNvSpPr/>
            <p:nvPr/>
          </p:nvSpPr>
          <p:spPr>
            <a:xfrm>
              <a:off x="6455229" y="1861457"/>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DB0F98AD-FE03-A625-305F-991C06107F4C}"/>
                </a:ext>
              </a:extLst>
            </p:cNvPr>
            <p:cNvCxnSpPr/>
            <p:nvPr/>
          </p:nvCxnSpPr>
          <p:spPr>
            <a:xfrm>
              <a:off x="5649686"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F9CED061-6E6A-9B4D-9E3D-851A767DF6AB}"/>
              </a:ext>
            </a:extLst>
          </p:cNvPr>
          <p:cNvGrpSpPr/>
          <p:nvPr/>
        </p:nvGrpSpPr>
        <p:grpSpPr>
          <a:xfrm>
            <a:off x="5649686" y="2046515"/>
            <a:ext cx="1436914" cy="239486"/>
            <a:chOff x="5649686" y="1861457"/>
            <a:chExt cx="1436914" cy="239486"/>
          </a:xfrm>
        </p:grpSpPr>
        <p:sp>
          <p:nvSpPr>
            <p:cNvPr id="16" name="Oval 15">
              <a:extLst>
                <a:ext uri="{FF2B5EF4-FFF2-40B4-BE49-F238E27FC236}">
                  <a16:creationId xmlns:a16="http://schemas.microsoft.com/office/drawing/2014/main" id="{78D91283-282A-1761-7A5B-E2656368A946}"/>
                </a:ext>
              </a:extLst>
            </p:cNvPr>
            <p:cNvSpPr/>
            <p:nvPr/>
          </p:nvSpPr>
          <p:spPr>
            <a:xfrm>
              <a:off x="6455229" y="1861457"/>
              <a:ext cx="631371" cy="239486"/>
            </a:xfrm>
            <a:prstGeom prst="ellipse">
              <a:avLst/>
            </a:prstGeom>
            <a:noFill/>
            <a:ln w="28575">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CF69606D-DF22-EBD6-B30F-5F0A95FDB239}"/>
                </a:ext>
              </a:extLst>
            </p:cNvPr>
            <p:cNvCxnSpPr/>
            <p:nvPr/>
          </p:nvCxnSpPr>
          <p:spPr>
            <a:xfrm>
              <a:off x="5649686" y="1981200"/>
              <a:ext cx="704596" cy="0"/>
            </a:xfrm>
            <a:prstGeom prst="straightConnector1">
              <a:avLst/>
            </a:prstGeom>
            <a:ln>
              <a:solidFill>
                <a:schemeClr val="accent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3F0751FE-DF4F-9E64-64A5-B810520C382F}"/>
              </a:ext>
            </a:extLst>
          </p:cNvPr>
          <p:cNvGrpSpPr/>
          <p:nvPr/>
        </p:nvGrpSpPr>
        <p:grpSpPr>
          <a:xfrm>
            <a:off x="5649686" y="2209802"/>
            <a:ext cx="1436914" cy="239486"/>
            <a:chOff x="5649686" y="1861457"/>
            <a:chExt cx="1436914" cy="239486"/>
          </a:xfrm>
        </p:grpSpPr>
        <p:sp>
          <p:nvSpPr>
            <p:cNvPr id="19" name="Oval 18">
              <a:extLst>
                <a:ext uri="{FF2B5EF4-FFF2-40B4-BE49-F238E27FC236}">
                  <a16:creationId xmlns:a16="http://schemas.microsoft.com/office/drawing/2014/main" id="{6B5142A4-1C9A-C121-C172-F288919CFC74}"/>
                </a:ext>
              </a:extLst>
            </p:cNvPr>
            <p:cNvSpPr/>
            <p:nvPr/>
          </p:nvSpPr>
          <p:spPr>
            <a:xfrm>
              <a:off x="6455229" y="1861457"/>
              <a:ext cx="631371" cy="239486"/>
            </a:xfrm>
            <a:prstGeom prst="ellipse">
              <a:avLst/>
            </a:prstGeom>
            <a:noFill/>
            <a:ln w="28575">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 name="Straight Arrow Connector 19">
              <a:extLst>
                <a:ext uri="{FF2B5EF4-FFF2-40B4-BE49-F238E27FC236}">
                  <a16:creationId xmlns:a16="http://schemas.microsoft.com/office/drawing/2014/main" id="{87377040-538F-11E4-584C-389C77278109}"/>
                </a:ext>
              </a:extLst>
            </p:cNvPr>
            <p:cNvCxnSpPr/>
            <p:nvPr/>
          </p:nvCxnSpPr>
          <p:spPr>
            <a:xfrm>
              <a:off x="5649686" y="1981200"/>
              <a:ext cx="704596" cy="0"/>
            </a:xfrm>
            <a:prstGeom prst="straightConnector1">
              <a:avLst/>
            </a:prstGeom>
            <a:ln>
              <a:solidFill>
                <a:schemeClr val="accent6">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061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horizontal)">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24D62F-699E-7C22-A906-5723C1EC3164}"/>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5" name="Picture 4">
            <a:extLst>
              <a:ext uri="{FF2B5EF4-FFF2-40B4-BE49-F238E27FC236}">
                <a16:creationId xmlns:a16="http://schemas.microsoft.com/office/drawing/2014/main" id="{86B12A67-1E2E-7C99-36B9-31B9CD3D74F4}"/>
              </a:ext>
            </a:extLst>
          </p:cNvPr>
          <p:cNvPicPr>
            <a:picLocks noChangeAspect="1"/>
          </p:cNvPicPr>
          <p:nvPr/>
        </p:nvPicPr>
        <p:blipFill rotWithShape="1">
          <a:blip r:embed="rId2"/>
          <a:srcRect l="4579" t="13275" r="4869" b="7201"/>
          <a:stretch/>
        </p:blipFill>
        <p:spPr>
          <a:xfrm>
            <a:off x="625433" y="703646"/>
            <a:ext cx="7663543" cy="6113749"/>
          </a:xfrm>
          <a:prstGeom prst="rect">
            <a:avLst/>
          </a:prstGeom>
        </p:spPr>
      </p:pic>
      <p:grpSp>
        <p:nvGrpSpPr>
          <p:cNvPr id="6" name="Group 5">
            <a:extLst>
              <a:ext uri="{FF2B5EF4-FFF2-40B4-BE49-F238E27FC236}">
                <a16:creationId xmlns:a16="http://schemas.microsoft.com/office/drawing/2014/main" id="{BDB06080-7C7B-F680-E8C5-FFFF503CD37E}"/>
              </a:ext>
            </a:extLst>
          </p:cNvPr>
          <p:cNvGrpSpPr/>
          <p:nvPr/>
        </p:nvGrpSpPr>
        <p:grpSpPr>
          <a:xfrm>
            <a:off x="5704115" y="1251857"/>
            <a:ext cx="1436914" cy="239486"/>
            <a:chOff x="5649686" y="1861457"/>
            <a:chExt cx="1436914" cy="239486"/>
          </a:xfrm>
        </p:grpSpPr>
        <p:sp>
          <p:nvSpPr>
            <p:cNvPr id="7" name="Oval 6">
              <a:extLst>
                <a:ext uri="{FF2B5EF4-FFF2-40B4-BE49-F238E27FC236}">
                  <a16:creationId xmlns:a16="http://schemas.microsoft.com/office/drawing/2014/main" id="{181FF0CB-C6DE-C980-0161-E2320ABFC78B}"/>
                </a:ext>
              </a:extLst>
            </p:cNvPr>
            <p:cNvSpPr/>
            <p:nvPr/>
          </p:nvSpPr>
          <p:spPr>
            <a:xfrm>
              <a:off x="6455229" y="1861457"/>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EB0A2746-650A-D4B9-4A6E-617093CA8FF3}"/>
                </a:ext>
              </a:extLst>
            </p:cNvPr>
            <p:cNvCxnSpPr/>
            <p:nvPr/>
          </p:nvCxnSpPr>
          <p:spPr>
            <a:xfrm>
              <a:off x="5649686"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AF7331B0-E187-54A9-227C-76C7072DEE6B}"/>
              </a:ext>
            </a:extLst>
          </p:cNvPr>
          <p:cNvGrpSpPr/>
          <p:nvPr/>
        </p:nvGrpSpPr>
        <p:grpSpPr>
          <a:xfrm>
            <a:off x="5745377" y="2010593"/>
            <a:ext cx="1872851" cy="239486"/>
            <a:chOff x="5213749" y="1829558"/>
            <a:chExt cx="1872851" cy="239486"/>
          </a:xfrm>
        </p:grpSpPr>
        <p:sp>
          <p:nvSpPr>
            <p:cNvPr id="10" name="Oval 9">
              <a:extLst>
                <a:ext uri="{FF2B5EF4-FFF2-40B4-BE49-F238E27FC236}">
                  <a16:creationId xmlns:a16="http://schemas.microsoft.com/office/drawing/2014/main" id="{2A12D44F-0D2E-2FCE-0A43-BD25655F232B}"/>
                </a:ext>
              </a:extLst>
            </p:cNvPr>
            <p:cNvSpPr/>
            <p:nvPr/>
          </p:nvSpPr>
          <p:spPr>
            <a:xfrm>
              <a:off x="6455229" y="1829558"/>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375ECA7F-672E-15E8-E5B7-16F7EBFF21F6}"/>
                </a:ext>
              </a:extLst>
            </p:cNvPr>
            <p:cNvCxnSpPr/>
            <p:nvPr/>
          </p:nvCxnSpPr>
          <p:spPr>
            <a:xfrm>
              <a:off x="5213749"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CB8F51BF-C24C-E241-A166-5A25C9AD418C}"/>
              </a:ext>
            </a:extLst>
          </p:cNvPr>
          <p:cNvSpPr txBox="1"/>
          <p:nvPr/>
        </p:nvSpPr>
        <p:spPr>
          <a:xfrm>
            <a:off x="5476767" y="1807170"/>
            <a:ext cx="1292598"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 να</a:t>
            </a:r>
            <a:br>
              <a:rPr lang="en-US" dirty="0">
                <a:solidFill>
                  <a:schemeClr val="bg1"/>
                </a:solidFill>
              </a:rPr>
            </a:br>
            <a:r>
              <a:rPr lang="el-GR" dirty="0">
                <a:solidFill>
                  <a:schemeClr val="bg1"/>
                </a:solidFill>
              </a:rPr>
              <a:t>μην </a:t>
            </a:r>
            <a:r>
              <a:rPr lang="el-GR" dirty="0" err="1">
                <a:solidFill>
                  <a:schemeClr val="bg1"/>
                </a:solidFill>
              </a:rPr>
              <a:t>επιλθεί</a:t>
            </a:r>
            <a:endParaRPr lang="en-US" dirty="0">
              <a:solidFill>
                <a:schemeClr val="bg1"/>
              </a:solidFill>
            </a:endParaRPr>
          </a:p>
        </p:txBody>
      </p:sp>
      <p:grpSp>
        <p:nvGrpSpPr>
          <p:cNvPr id="13" name="Group 12">
            <a:extLst>
              <a:ext uri="{FF2B5EF4-FFF2-40B4-BE49-F238E27FC236}">
                <a16:creationId xmlns:a16="http://schemas.microsoft.com/office/drawing/2014/main" id="{9C10DAA4-F906-3743-620C-8884FF46CA82}"/>
              </a:ext>
            </a:extLst>
          </p:cNvPr>
          <p:cNvGrpSpPr/>
          <p:nvPr/>
        </p:nvGrpSpPr>
        <p:grpSpPr>
          <a:xfrm>
            <a:off x="5690254" y="2779598"/>
            <a:ext cx="1436914" cy="239486"/>
            <a:chOff x="5649686" y="1861457"/>
            <a:chExt cx="1436914" cy="239486"/>
          </a:xfrm>
        </p:grpSpPr>
        <p:sp>
          <p:nvSpPr>
            <p:cNvPr id="14" name="Oval 13">
              <a:extLst>
                <a:ext uri="{FF2B5EF4-FFF2-40B4-BE49-F238E27FC236}">
                  <a16:creationId xmlns:a16="http://schemas.microsoft.com/office/drawing/2014/main" id="{6E835A56-408C-5E35-E914-250E4ADA3822}"/>
                </a:ext>
              </a:extLst>
            </p:cNvPr>
            <p:cNvSpPr/>
            <p:nvPr/>
          </p:nvSpPr>
          <p:spPr>
            <a:xfrm>
              <a:off x="6455229" y="1861457"/>
              <a:ext cx="631371" cy="239486"/>
            </a:xfrm>
            <a:prstGeom prst="ellipse">
              <a:avLst/>
            </a:prstGeom>
            <a:noFill/>
            <a:ln w="28575">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Arrow Connector 14">
              <a:extLst>
                <a:ext uri="{FF2B5EF4-FFF2-40B4-BE49-F238E27FC236}">
                  <a16:creationId xmlns:a16="http://schemas.microsoft.com/office/drawing/2014/main" id="{25F13377-BD29-D260-A17D-E679A96C77C6}"/>
                </a:ext>
              </a:extLst>
            </p:cNvPr>
            <p:cNvCxnSpPr/>
            <p:nvPr/>
          </p:nvCxnSpPr>
          <p:spPr>
            <a:xfrm>
              <a:off x="5649686" y="1981200"/>
              <a:ext cx="704596" cy="0"/>
            </a:xfrm>
            <a:prstGeom prst="straightConnector1">
              <a:avLst/>
            </a:prstGeom>
            <a:ln>
              <a:solidFill>
                <a:schemeClr val="accent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6" name="Group 15">
            <a:extLst>
              <a:ext uri="{FF2B5EF4-FFF2-40B4-BE49-F238E27FC236}">
                <a16:creationId xmlns:a16="http://schemas.microsoft.com/office/drawing/2014/main" id="{814499F8-441B-B7AE-CEFA-64E7689639BB}"/>
              </a:ext>
            </a:extLst>
          </p:cNvPr>
          <p:cNvGrpSpPr/>
          <p:nvPr/>
        </p:nvGrpSpPr>
        <p:grpSpPr>
          <a:xfrm>
            <a:off x="5745377" y="3523900"/>
            <a:ext cx="1872851" cy="239486"/>
            <a:chOff x="5213749" y="1829558"/>
            <a:chExt cx="1872851" cy="239486"/>
          </a:xfrm>
        </p:grpSpPr>
        <p:sp>
          <p:nvSpPr>
            <p:cNvPr id="17" name="Oval 16">
              <a:extLst>
                <a:ext uri="{FF2B5EF4-FFF2-40B4-BE49-F238E27FC236}">
                  <a16:creationId xmlns:a16="http://schemas.microsoft.com/office/drawing/2014/main" id="{33A20B95-2907-202B-A6CE-4A13F8C02A82}"/>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CFDC5F70-09CC-1367-0D15-032D8BC6AD6A}"/>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19" name="TextBox 18">
            <a:extLst>
              <a:ext uri="{FF2B5EF4-FFF2-40B4-BE49-F238E27FC236}">
                <a16:creationId xmlns:a16="http://schemas.microsoft.com/office/drawing/2014/main" id="{5EFCD66B-B979-44F2-CB63-C31F310CB9E2}"/>
              </a:ext>
            </a:extLst>
          </p:cNvPr>
          <p:cNvSpPr txBox="1"/>
          <p:nvPr/>
        </p:nvSpPr>
        <p:spPr>
          <a:xfrm>
            <a:off x="5341313" y="3315565"/>
            <a:ext cx="1430200"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 </a:t>
            </a:r>
            <a:br>
              <a:rPr lang="el-GR" dirty="0">
                <a:solidFill>
                  <a:schemeClr val="bg1"/>
                </a:solidFill>
              </a:rPr>
            </a:br>
            <a:r>
              <a:rPr lang="el-GR" dirty="0">
                <a:solidFill>
                  <a:schemeClr val="bg1"/>
                </a:solidFill>
              </a:rPr>
              <a:t>να επιλεχθεί</a:t>
            </a:r>
            <a:r>
              <a:rPr lang="en-US" dirty="0">
                <a:solidFill>
                  <a:schemeClr val="bg1"/>
                </a:solidFill>
              </a:rPr>
              <a:t> </a:t>
            </a:r>
          </a:p>
        </p:txBody>
      </p:sp>
      <p:grpSp>
        <p:nvGrpSpPr>
          <p:cNvPr id="20" name="Group 19">
            <a:extLst>
              <a:ext uri="{FF2B5EF4-FFF2-40B4-BE49-F238E27FC236}">
                <a16:creationId xmlns:a16="http://schemas.microsoft.com/office/drawing/2014/main" id="{21F45AD6-2D6C-9141-47E7-F590A64BE84F}"/>
              </a:ext>
            </a:extLst>
          </p:cNvPr>
          <p:cNvGrpSpPr/>
          <p:nvPr/>
        </p:nvGrpSpPr>
        <p:grpSpPr>
          <a:xfrm>
            <a:off x="5851483" y="4883192"/>
            <a:ext cx="1872851" cy="239486"/>
            <a:chOff x="5213749" y="1829558"/>
            <a:chExt cx="1872851" cy="239486"/>
          </a:xfrm>
        </p:grpSpPr>
        <p:sp>
          <p:nvSpPr>
            <p:cNvPr id="21" name="Oval 20">
              <a:extLst>
                <a:ext uri="{FF2B5EF4-FFF2-40B4-BE49-F238E27FC236}">
                  <a16:creationId xmlns:a16="http://schemas.microsoft.com/office/drawing/2014/main" id="{909F3DCE-0D64-F714-C044-6C971369072C}"/>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394D70D7-B61B-8F2B-9E50-67F25F1C2390}"/>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36D6811E-AFF4-D43D-EE2E-6FB6D6D9FCC2}"/>
              </a:ext>
            </a:extLst>
          </p:cNvPr>
          <p:cNvSpPr txBox="1"/>
          <p:nvPr/>
        </p:nvSpPr>
        <p:spPr>
          <a:xfrm>
            <a:off x="5384122" y="4709416"/>
            <a:ext cx="1386918"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a:t>
            </a:r>
            <a:br>
              <a:rPr lang="en-US" dirty="0">
                <a:solidFill>
                  <a:schemeClr val="bg1"/>
                </a:solidFill>
              </a:rPr>
            </a:br>
            <a:r>
              <a:rPr lang="el-GR" dirty="0">
                <a:solidFill>
                  <a:schemeClr val="bg1"/>
                </a:solidFill>
              </a:rPr>
              <a:t>να επιλεχθεί</a:t>
            </a:r>
            <a:endParaRPr lang="en-US" dirty="0">
              <a:solidFill>
                <a:schemeClr val="bg1"/>
              </a:solidFill>
            </a:endParaRPr>
          </a:p>
        </p:txBody>
      </p:sp>
      <p:sp>
        <p:nvSpPr>
          <p:cNvPr id="24" name="Rectangle 23">
            <a:extLst>
              <a:ext uri="{FF2B5EF4-FFF2-40B4-BE49-F238E27FC236}">
                <a16:creationId xmlns:a16="http://schemas.microsoft.com/office/drawing/2014/main" id="{445C8BE3-7700-8668-B9C6-B7EE22E48FD7}"/>
              </a:ext>
            </a:extLst>
          </p:cNvPr>
          <p:cNvSpPr/>
          <p:nvPr/>
        </p:nvSpPr>
        <p:spPr>
          <a:xfrm>
            <a:off x="6509658" y="4307339"/>
            <a:ext cx="911868" cy="254028"/>
          </a:xfrm>
          <a:prstGeom prst="rect">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D2DC8C8-D46D-3D6B-6C9B-CA9E295F94CE}"/>
              </a:ext>
            </a:extLst>
          </p:cNvPr>
          <p:cNvSpPr/>
          <p:nvPr/>
        </p:nvSpPr>
        <p:spPr>
          <a:xfrm>
            <a:off x="6502408" y="2991519"/>
            <a:ext cx="911868" cy="254028"/>
          </a:xfrm>
          <a:prstGeom prst="rect">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E79DE680-D0EF-E553-30F0-673201B2B76C}"/>
              </a:ext>
            </a:extLst>
          </p:cNvPr>
          <p:cNvGrpSpPr/>
          <p:nvPr/>
        </p:nvGrpSpPr>
        <p:grpSpPr>
          <a:xfrm>
            <a:off x="5676393" y="5466174"/>
            <a:ext cx="1436914" cy="239486"/>
            <a:chOff x="5649686" y="1861457"/>
            <a:chExt cx="1436914" cy="239486"/>
          </a:xfrm>
        </p:grpSpPr>
        <p:sp>
          <p:nvSpPr>
            <p:cNvPr id="27" name="Oval 26">
              <a:extLst>
                <a:ext uri="{FF2B5EF4-FFF2-40B4-BE49-F238E27FC236}">
                  <a16:creationId xmlns:a16="http://schemas.microsoft.com/office/drawing/2014/main" id="{8BE0260C-3686-199E-3809-5A36CD43E08E}"/>
                </a:ext>
              </a:extLst>
            </p:cNvPr>
            <p:cNvSpPr/>
            <p:nvPr/>
          </p:nvSpPr>
          <p:spPr>
            <a:xfrm>
              <a:off x="6455229" y="1861457"/>
              <a:ext cx="631371" cy="239486"/>
            </a:xfrm>
            <a:prstGeom prst="ellipse">
              <a:avLst/>
            </a:prstGeom>
            <a:noFill/>
            <a:ln w="28575">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 name="Straight Arrow Connector 27">
              <a:extLst>
                <a:ext uri="{FF2B5EF4-FFF2-40B4-BE49-F238E27FC236}">
                  <a16:creationId xmlns:a16="http://schemas.microsoft.com/office/drawing/2014/main" id="{6D8A8BFC-B029-5D56-F03D-F005F3440103}"/>
                </a:ext>
              </a:extLst>
            </p:cNvPr>
            <p:cNvCxnSpPr/>
            <p:nvPr/>
          </p:nvCxnSpPr>
          <p:spPr>
            <a:xfrm>
              <a:off x="5649686" y="1981200"/>
              <a:ext cx="704596" cy="0"/>
            </a:xfrm>
            <a:prstGeom prst="straightConnector1">
              <a:avLst/>
            </a:prstGeom>
            <a:ln>
              <a:solidFill>
                <a:schemeClr val="accent6">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32" name="TextBox 31">
            <a:extLst>
              <a:ext uri="{FF2B5EF4-FFF2-40B4-BE49-F238E27FC236}">
                <a16:creationId xmlns:a16="http://schemas.microsoft.com/office/drawing/2014/main" id="{375BFECB-F7B4-E855-FCA9-DFAE0FBF2863}"/>
              </a:ext>
            </a:extLst>
          </p:cNvPr>
          <p:cNvSpPr txBox="1"/>
          <p:nvPr/>
        </p:nvSpPr>
        <p:spPr>
          <a:xfrm>
            <a:off x="5331497" y="6049156"/>
            <a:ext cx="1386918" cy="646331"/>
          </a:xfrm>
          <a:prstGeom prst="rect">
            <a:avLst/>
          </a:prstGeom>
          <a:solidFill>
            <a:schemeClr val="tx1"/>
          </a:solidFill>
        </p:spPr>
        <p:txBody>
          <a:bodyPr wrap="none" rtlCol="0">
            <a:spAutoFit/>
          </a:bodyPr>
          <a:lstStyle/>
          <a:p>
            <a:r>
              <a:rPr lang="en-US" dirty="0">
                <a:solidFill>
                  <a:schemeClr val="bg1"/>
                </a:solidFill>
              </a:rPr>
              <a:t>Click </a:t>
            </a:r>
            <a:r>
              <a:rPr lang="el-GR" dirty="0">
                <a:solidFill>
                  <a:schemeClr val="bg1"/>
                </a:solidFill>
              </a:rPr>
              <a:t>για</a:t>
            </a:r>
            <a:r>
              <a:rPr lang="en-US" dirty="0">
                <a:solidFill>
                  <a:schemeClr val="bg1"/>
                </a:solidFill>
              </a:rPr>
              <a:t> </a:t>
            </a:r>
            <a:br>
              <a:rPr lang="en-US" dirty="0">
                <a:solidFill>
                  <a:schemeClr val="bg1"/>
                </a:solidFill>
              </a:rPr>
            </a:br>
            <a:r>
              <a:rPr lang="el-GR" dirty="0">
                <a:solidFill>
                  <a:schemeClr val="bg1"/>
                </a:solidFill>
              </a:rPr>
              <a:t>να επιλεχθεί</a:t>
            </a:r>
            <a:endParaRPr lang="en-US" dirty="0">
              <a:solidFill>
                <a:schemeClr val="bg1"/>
              </a:solidFill>
            </a:endParaRPr>
          </a:p>
        </p:txBody>
      </p:sp>
      <p:grpSp>
        <p:nvGrpSpPr>
          <p:cNvPr id="29" name="Group 28">
            <a:extLst>
              <a:ext uri="{FF2B5EF4-FFF2-40B4-BE49-F238E27FC236}">
                <a16:creationId xmlns:a16="http://schemas.microsoft.com/office/drawing/2014/main" id="{27687A9B-504C-0506-87AF-E629CEB07FDA}"/>
              </a:ext>
            </a:extLst>
          </p:cNvPr>
          <p:cNvGrpSpPr/>
          <p:nvPr/>
        </p:nvGrpSpPr>
        <p:grpSpPr>
          <a:xfrm>
            <a:off x="5745377" y="6224977"/>
            <a:ext cx="1872851" cy="239486"/>
            <a:chOff x="5213749" y="1829558"/>
            <a:chExt cx="1872851" cy="239486"/>
          </a:xfrm>
        </p:grpSpPr>
        <p:sp>
          <p:nvSpPr>
            <p:cNvPr id="30" name="Oval 29">
              <a:extLst>
                <a:ext uri="{FF2B5EF4-FFF2-40B4-BE49-F238E27FC236}">
                  <a16:creationId xmlns:a16="http://schemas.microsoft.com/office/drawing/2014/main" id="{275C4003-C9F8-CF75-8BE8-B5D504ABFEAE}"/>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4424445F-C7F8-EC69-16B7-87F87585A926}"/>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9370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linds(horizontal)">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linds(horizontal)">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linds(horizontal)">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blinds(horizontal)">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blinds(horizontal)">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23" grpId="0"/>
      <p:bldP spid="24" grpId="0" animBg="1"/>
      <p:bldP spid="25" grpId="0" animBg="1"/>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616246-0261-40AC-82C7-6D9B692293C1}"/>
              </a:ext>
            </a:extLst>
          </p:cNvPr>
          <p:cNvPicPr>
            <a:picLocks noChangeAspect="1"/>
          </p:cNvPicPr>
          <p:nvPr/>
        </p:nvPicPr>
        <p:blipFill rotWithShape="1">
          <a:blip r:embed="rId2"/>
          <a:srcRect l="4509" t="13178" r="4651" b="6667"/>
          <a:stretch/>
        </p:blipFill>
        <p:spPr>
          <a:xfrm>
            <a:off x="913745" y="1197758"/>
            <a:ext cx="7070651" cy="5667484"/>
          </a:xfrm>
          <a:prstGeom prst="rect">
            <a:avLst/>
          </a:prstGeom>
        </p:spPr>
      </p:pic>
      <p:grpSp>
        <p:nvGrpSpPr>
          <p:cNvPr id="12" name="Group 11">
            <a:extLst>
              <a:ext uri="{FF2B5EF4-FFF2-40B4-BE49-F238E27FC236}">
                <a16:creationId xmlns:a16="http://schemas.microsoft.com/office/drawing/2014/main" id="{62479FFC-B75C-CB47-AE05-73789853B4A3}"/>
              </a:ext>
            </a:extLst>
          </p:cNvPr>
          <p:cNvGrpSpPr/>
          <p:nvPr/>
        </p:nvGrpSpPr>
        <p:grpSpPr>
          <a:xfrm>
            <a:off x="1837876" y="981363"/>
            <a:ext cx="308882" cy="790714"/>
            <a:chOff x="3276600" y="1187613"/>
            <a:chExt cx="373747" cy="869787"/>
          </a:xfrm>
        </p:grpSpPr>
        <p:cxnSp>
          <p:nvCxnSpPr>
            <p:cNvPr id="14" name="Straight Arrow Connector 13">
              <a:extLst>
                <a:ext uri="{FF2B5EF4-FFF2-40B4-BE49-F238E27FC236}">
                  <a16:creationId xmlns:a16="http://schemas.microsoft.com/office/drawing/2014/main" id="{45608D63-0E15-6743-9755-38DDD3892A7F}"/>
                </a:ext>
              </a:extLst>
            </p:cNvPr>
            <p:cNvCxnSpPr>
              <a:cxnSpLocks/>
            </p:cNvCxnSpPr>
            <p:nvPr/>
          </p:nvCxnSpPr>
          <p:spPr>
            <a:xfrm>
              <a:off x="3466713" y="1187613"/>
              <a:ext cx="0" cy="35850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BBE28D27-818D-C34F-9416-BA5C8B8B20AD}"/>
                </a:ext>
              </a:extLst>
            </p:cNvPr>
            <p:cNvSpPr/>
            <p:nvPr/>
          </p:nvSpPr>
          <p:spPr>
            <a:xfrm>
              <a:off x="3276600" y="1557894"/>
              <a:ext cx="373747" cy="499506"/>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26E2E26A-ABD4-814D-B46F-4E4F52BB7326}"/>
              </a:ext>
            </a:extLst>
          </p:cNvPr>
          <p:cNvSpPr txBox="1"/>
          <p:nvPr/>
        </p:nvSpPr>
        <p:spPr>
          <a:xfrm>
            <a:off x="1003993" y="612031"/>
            <a:ext cx="1933161" cy="369332"/>
          </a:xfrm>
          <a:prstGeom prst="rect">
            <a:avLst/>
          </a:prstGeom>
          <a:noFill/>
        </p:spPr>
        <p:txBody>
          <a:bodyPr wrap="square" rtlCol="0">
            <a:spAutoFit/>
          </a:bodyPr>
          <a:lstStyle/>
          <a:p>
            <a:r>
              <a:rPr lang="el-GR" dirty="0">
                <a:solidFill>
                  <a:srgbClr val="6600FF"/>
                </a:solidFill>
              </a:rPr>
              <a:t>Επόμενος γεγονός </a:t>
            </a:r>
            <a:endParaRPr lang="en-US" dirty="0">
              <a:solidFill>
                <a:srgbClr val="6600FF"/>
              </a:solidFill>
            </a:endParaRPr>
          </a:p>
        </p:txBody>
      </p:sp>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247468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1A895F-832C-B11F-15A9-08B4AE5F5960}"/>
              </a:ext>
            </a:extLst>
          </p:cNvPr>
          <p:cNvPicPr>
            <a:picLocks noChangeAspect="1"/>
          </p:cNvPicPr>
          <p:nvPr/>
        </p:nvPicPr>
        <p:blipFill rotWithShape="1">
          <a:blip r:embed="rId2"/>
          <a:srcRect l="4791" t="13178" r="4791" b="12249"/>
          <a:stretch/>
        </p:blipFill>
        <p:spPr>
          <a:xfrm>
            <a:off x="738963" y="1029354"/>
            <a:ext cx="7666074" cy="5743586"/>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6" name="Group 5">
            <a:extLst>
              <a:ext uri="{FF2B5EF4-FFF2-40B4-BE49-F238E27FC236}">
                <a16:creationId xmlns:a16="http://schemas.microsoft.com/office/drawing/2014/main" id="{9458BF3D-5516-1B44-4866-CAE26D57A6CF}"/>
              </a:ext>
            </a:extLst>
          </p:cNvPr>
          <p:cNvGrpSpPr/>
          <p:nvPr/>
        </p:nvGrpSpPr>
        <p:grpSpPr>
          <a:xfrm>
            <a:off x="5065829" y="4351804"/>
            <a:ext cx="1260089" cy="1379145"/>
            <a:chOff x="5010565" y="1634936"/>
            <a:chExt cx="1355793" cy="1379145"/>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5010565" y="2222571"/>
              <a:ext cx="557272" cy="7915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5010565" y="1634936"/>
              <a:ext cx="1355793"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grpSp>
      <p:grpSp>
        <p:nvGrpSpPr>
          <p:cNvPr id="24" name="Group 23">
            <a:extLst>
              <a:ext uri="{FF2B5EF4-FFF2-40B4-BE49-F238E27FC236}">
                <a16:creationId xmlns:a16="http://schemas.microsoft.com/office/drawing/2014/main" id="{58F62FAE-2575-546C-BD76-FC5F327AE5A7}"/>
              </a:ext>
            </a:extLst>
          </p:cNvPr>
          <p:cNvGrpSpPr/>
          <p:nvPr/>
        </p:nvGrpSpPr>
        <p:grpSpPr>
          <a:xfrm>
            <a:off x="1531088" y="4351318"/>
            <a:ext cx="2945219" cy="2081380"/>
            <a:chOff x="1531088" y="4351318"/>
            <a:chExt cx="2945219" cy="2081380"/>
          </a:xfrm>
        </p:grpSpPr>
        <p:sp>
          <p:nvSpPr>
            <p:cNvPr id="16" name="TextBox 15">
              <a:extLst>
                <a:ext uri="{FF2B5EF4-FFF2-40B4-BE49-F238E27FC236}">
                  <a16:creationId xmlns:a16="http://schemas.microsoft.com/office/drawing/2014/main" id="{330469A7-14B0-C557-1D7A-22D7F05D66D2}"/>
                </a:ext>
              </a:extLst>
            </p:cNvPr>
            <p:cNvSpPr txBox="1"/>
            <p:nvPr/>
          </p:nvSpPr>
          <p:spPr>
            <a:xfrm>
              <a:off x="2148877" y="4351318"/>
              <a:ext cx="2169697" cy="1754326"/>
            </a:xfrm>
            <a:prstGeom prst="rect">
              <a:avLst/>
            </a:prstGeom>
            <a:noFill/>
          </p:spPr>
          <p:txBody>
            <a:bodyPr wrap="none" rtlCol="0">
              <a:spAutoFit/>
            </a:bodyPr>
            <a:lstStyle/>
            <a:p>
              <a:r>
                <a:rPr lang="en-US" dirty="0" err="1">
                  <a:solidFill>
                    <a:schemeClr val="bg1"/>
                  </a:solidFill>
                </a:rPr>
                <a:t>Ό</a:t>
              </a:r>
              <a:r>
                <a:rPr lang="el-GR" dirty="0" err="1">
                  <a:solidFill>
                    <a:schemeClr val="bg1"/>
                  </a:solidFill>
                </a:rPr>
                <a:t>ταν</a:t>
              </a:r>
              <a:r>
                <a:rPr lang="el-GR" dirty="0">
                  <a:solidFill>
                    <a:schemeClr val="bg1"/>
                  </a:solidFill>
                </a:rPr>
                <a:t> περάσετε</a:t>
              </a:r>
              <a:br>
                <a:rPr lang="el-GR" dirty="0">
                  <a:solidFill>
                    <a:schemeClr val="bg1"/>
                  </a:solidFill>
                </a:rPr>
              </a:br>
              <a:r>
                <a:rPr lang="el-GR" dirty="0">
                  <a:solidFill>
                    <a:schemeClr val="bg1"/>
                  </a:solidFill>
                </a:rPr>
                <a:t>με το ποντίκι πάνω</a:t>
              </a:r>
            </a:p>
            <a:p>
              <a:r>
                <a:rPr lang="el-GR" dirty="0">
                  <a:solidFill>
                    <a:schemeClr val="bg1"/>
                  </a:solidFill>
                </a:rPr>
                <a:t>Από την τροχιά </a:t>
              </a:r>
              <a:br>
                <a:rPr lang="el-GR" dirty="0">
                  <a:solidFill>
                    <a:schemeClr val="bg1"/>
                  </a:solidFill>
                </a:rPr>
              </a:br>
              <a:r>
                <a:rPr lang="el-GR" dirty="0">
                  <a:solidFill>
                    <a:schemeClr val="bg1"/>
                  </a:solidFill>
                </a:rPr>
                <a:t>αυτή αλλάζει χρώμα </a:t>
              </a:r>
              <a:br>
                <a:rPr lang="el-GR" dirty="0">
                  <a:solidFill>
                    <a:schemeClr val="bg1"/>
                  </a:solidFill>
                </a:rPr>
              </a:br>
              <a:r>
                <a:rPr lang="el-GR" dirty="0">
                  <a:solidFill>
                    <a:schemeClr val="bg1"/>
                  </a:solidFill>
                </a:rPr>
                <a:t>και μπορείτε να την </a:t>
              </a:r>
              <a:br>
                <a:rPr lang="el-GR" dirty="0">
                  <a:solidFill>
                    <a:schemeClr val="bg1"/>
                  </a:solidFill>
                </a:rPr>
              </a:br>
              <a:r>
                <a:rPr lang="el-GR" dirty="0">
                  <a:solidFill>
                    <a:schemeClr val="bg1"/>
                  </a:solidFill>
                </a:rPr>
                <a:t>επιλέξετε</a:t>
              </a:r>
              <a:endParaRPr lang="en-US" dirty="0">
                <a:solidFill>
                  <a:schemeClr val="bg1"/>
                </a:solidFill>
              </a:endParaRPr>
            </a:p>
          </p:txBody>
        </p:sp>
        <p:cxnSp>
          <p:nvCxnSpPr>
            <p:cNvPr id="17" name="Straight Arrow Connector 16">
              <a:extLst>
                <a:ext uri="{FF2B5EF4-FFF2-40B4-BE49-F238E27FC236}">
                  <a16:creationId xmlns:a16="http://schemas.microsoft.com/office/drawing/2014/main" id="{C9BB1C64-A812-0CAC-77A6-CC81CAED0863}"/>
                </a:ext>
              </a:extLst>
            </p:cNvPr>
            <p:cNvCxnSpPr>
              <a:cxnSpLocks/>
            </p:cNvCxnSpPr>
            <p:nvPr/>
          </p:nvCxnSpPr>
          <p:spPr>
            <a:xfrm>
              <a:off x="3870162" y="4674969"/>
              <a:ext cx="606145" cy="2644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D25EFC3-ED43-DAC0-214E-29CE7FC22704}"/>
                </a:ext>
              </a:extLst>
            </p:cNvPr>
            <p:cNvCxnSpPr>
              <a:cxnSpLocks/>
            </p:cNvCxnSpPr>
            <p:nvPr/>
          </p:nvCxnSpPr>
          <p:spPr>
            <a:xfrm flipH="1">
              <a:off x="1531088" y="5828646"/>
              <a:ext cx="1392865" cy="6040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470FF949-B118-B946-622B-43DAA2B4AC78}"/>
              </a:ext>
            </a:extLst>
          </p:cNvPr>
          <p:cNvGrpSpPr/>
          <p:nvPr/>
        </p:nvGrpSpPr>
        <p:grpSpPr>
          <a:xfrm>
            <a:off x="4657060" y="4807204"/>
            <a:ext cx="2268659" cy="1323468"/>
            <a:chOff x="2745785" y="3472351"/>
            <a:chExt cx="2268659" cy="1323468"/>
          </a:xfrm>
        </p:grpSpPr>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2745785" y="3472351"/>
              <a:ext cx="1356230" cy="9237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395225F3-C433-6043-4F67-2385C50D31FE}"/>
                </a:ext>
              </a:extLst>
            </p:cNvPr>
            <p:cNvSpPr txBox="1"/>
            <p:nvPr/>
          </p:nvSpPr>
          <p:spPr>
            <a:xfrm>
              <a:off x="4102015" y="4149488"/>
              <a:ext cx="912429" cy="646331"/>
            </a:xfrm>
            <a:prstGeom prst="rect">
              <a:avLst/>
            </a:prstGeom>
            <a:noFill/>
          </p:spPr>
          <p:txBody>
            <a:bodyPr wrap="none" rtlCol="0">
              <a:spAutoFit/>
            </a:bodyPr>
            <a:lstStyle/>
            <a:p>
              <a:r>
                <a:rPr lang="el-GR" dirty="0">
                  <a:solidFill>
                    <a:schemeClr val="bg1"/>
                  </a:solidFill>
                </a:rPr>
                <a:t>Τροχιά</a:t>
              </a:r>
              <a:br>
                <a:rPr lang="el-GR" dirty="0">
                  <a:solidFill>
                    <a:schemeClr val="bg1"/>
                  </a:solidFill>
                </a:rPr>
              </a:br>
              <a:r>
                <a:rPr lang="el-GR" dirty="0" err="1">
                  <a:solidFill>
                    <a:schemeClr val="bg1"/>
                  </a:solidFill>
                </a:rPr>
                <a:t>μιονίου</a:t>
              </a:r>
              <a:endParaRPr lang="en-US" dirty="0">
                <a:solidFill>
                  <a:schemeClr val="bg1"/>
                </a:solidFill>
              </a:endParaRPr>
            </a:p>
          </p:txBody>
        </p:sp>
      </p:grpSp>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4657060" y="3238596"/>
            <a:ext cx="1499191" cy="1179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5573830" y="2623238"/>
            <a:ext cx="2515047" cy="923330"/>
          </a:xfrm>
          <a:prstGeom prst="rect">
            <a:avLst/>
          </a:prstGeom>
          <a:noFill/>
        </p:spPr>
        <p:txBody>
          <a:bodyPr wrap="none" rtlCol="0">
            <a:spAutoFit/>
          </a:bodyPr>
          <a:lstStyle/>
          <a:p>
            <a:r>
              <a:rPr lang="el-GR" dirty="0">
                <a:solidFill>
                  <a:schemeClr val="bg1"/>
                </a:solidFill>
              </a:rPr>
              <a:t>Καμπυλώνει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ρολογιου</a:t>
            </a:r>
            <a:r>
              <a:rPr lang="en-US" dirty="0">
                <a:solidFill>
                  <a:schemeClr val="bg1"/>
                </a:solidFill>
              </a:rPr>
              <a:t>:</a:t>
            </a:r>
            <a:r>
              <a:rPr lang="el-GR" dirty="0">
                <a:solidFill>
                  <a:schemeClr val="bg1"/>
                </a:solidFill>
              </a:rPr>
              <a:t> </a:t>
            </a:r>
            <a:endParaRPr lang="en-US" b="1" dirty="0">
              <a:solidFill>
                <a:srgbClr val="008000"/>
              </a:solidFill>
            </a:endParaRPr>
          </a:p>
        </p:txBody>
      </p:sp>
      <p:grpSp>
        <p:nvGrpSpPr>
          <p:cNvPr id="36" name="Group 35">
            <a:extLst>
              <a:ext uri="{FF2B5EF4-FFF2-40B4-BE49-F238E27FC236}">
                <a16:creationId xmlns:a16="http://schemas.microsoft.com/office/drawing/2014/main" id="{B6738F93-018E-EDC3-D4C9-347FF3AF0BFF}"/>
              </a:ext>
            </a:extLst>
          </p:cNvPr>
          <p:cNvGrpSpPr/>
          <p:nvPr/>
        </p:nvGrpSpPr>
        <p:grpSpPr>
          <a:xfrm>
            <a:off x="2403996" y="2183031"/>
            <a:ext cx="3364511" cy="923330"/>
            <a:chOff x="3901720" y="4237116"/>
            <a:chExt cx="3364511" cy="923330"/>
          </a:xfrm>
        </p:grpSpPr>
        <p:sp>
          <p:nvSpPr>
            <p:cNvPr id="38" name="TextBox 37">
              <a:extLst>
                <a:ext uri="{FF2B5EF4-FFF2-40B4-BE49-F238E27FC236}">
                  <a16:creationId xmlns:a16="http://schemas.microsoft.com/office/drawing/2014/main" id="{2C133DE6-346F-3D4B-AB75-C5AD5F8488DD}"/>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n-US" b="1" dirty="0">
                  <a:solidFill>
                    <a:srgbClr val="008000"/>
                  </a:solidFill>
                </a:rPr>
                <a:t>There is a neutrino</a:t>
              </a:r>
              <a:endParaRPr lang="el-GR" b="1" dirty="0">
                <a:solidFill>
                  <a:srgbClr val="008000"/>
                </a:solidFill>
              </a:endParaRPr>
            </a:p>
          </p:txBody>
        </p:sp>
        <p:cxnSp>
          <p:nvCxnSpPr>
            <p:cNvPr id="37" name="Straight Arrow Connector 36">
              <a:extLst>
                <a:ext uri="{FF2B5EF4-FFF2-40B4-BE49-F238E27FC236}">
                  <a16:creationId xmlns:a16="http://schemas.microsoft.com/office/drawing/2014/main" id="{399BBE34-009C-80F0-DFE3-BED6E3B6711A}"/>
                </a:ext>
              </a:extLst>
            </p:cNvPr>
            <p:cNvCxnSpPr>
              <a:cxnSpLocks/>
            </p:cNvCxnSpPr>
            <p:nvPr/>
          </p:nvCxnSpPr>
          <p:spPr>
            <a:xfrm>
              <a:off x="5526722" y="4834887"/>
              <a:ext cx="628062" cy="3255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3" name="Group 2">
            <a:extLst>
              <a:ext uri="{FF2B5EF4-FFF2-40B4-BE49-F238E27FC236}">
                <a16:creationId xmlns:a16="http://schemas.microsoft.com/office/drawing/2014/main" id="{89F166E9-43AB-2153-4C5D-6CC2B665F98F}"/>
              </a:ext>
            </a:extLst>
          </p:cNvPr>
          <p:cNvGrpSpPr/>
          <p:nvPr/>
        </p:nvGrpSpPr>
        <p:grpSpPr>
          <a:xfrm>
            <a:off x="5729944" y="3571599"/>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spTree>
    <p:extLst>
      <p:ext uri="{BB962C8B-B14F-4D97-AF65-F5344CB8AC3E}">
        <p14:creationId xmlns:p14="http://schemas.microsoft.com/office/powerpoint/2010/main" val="230841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linds(horizontal)">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3B18BDD-9E18-FBA8-D987-3B70B7694EA6}"/>
              </a:ext>
            </a:extLst>
          </p:cNvPr>
          <p:cNvPicPr>
            <a:picLocks noChangeAspect="1"/>
          </p:cNvPicPr>
          <p:nvPr/>
        </p:nvPicPr>
        <p:blipFill rotWithShape="1">
          <a:blip r:embed="rId2"/>
          <a:srcRect l="4802" t="13924" r="4921" b="32803"/>
          <a:stretch/>
        </p:blipFill>
        <p:spPr>
          <a:xfrm>
            <a:off x="627321" y="1359998"/>
            <a:ext cx="7719237" cy="4137999"/>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539160" y="3072346"/>
            <a:ext cx="501529" cy="232398"/>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469474" y="2907343"/>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201515" y="3243990"/>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41FC0BED-A87A-434E-9469-CAA8CBA40ECC}"/>
              </a:ext>
            </a:extLst>
          </p:cNvPr>
          <p:cNvSpPr/>
          <p:nvPr/>
        </p:nvSpPr>
        <p:spPr>
          <a:xfrm>
            <a:off x="1494173" y="4662797"/>
            <a:ext cx="390418" cy="297951"/>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76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377825"/>
            <a:ext cx="8080375" cy="1143000"/>
          </a:xfrm>
        </p:spPr>
        <p:txBody>
          <a:bodyPr/>
          <a:lstStyle/>
          <a:p>
            <a:pPr>
              <a:defRPr/>
            </a:pPr>
            <a:r>
              <a:rPr lang="el-GR" dirty="0"/>
              <a:t>Η άσκηση σήμερα</a:t>
            </a:r>
            <a:endParaRPr lang="en-US" dirty="0"/>
          </a:p>
        </p:txBody>
      </p:sp>
      <p:sp>
        <p:nvSpPr>
          <p:cNvPr id="4" name="Content Placeholder 3"/>
          <p:cNvSpPr>
            <a:spLocks noGrp="1"/>
          </p:cNvSpPr>
          <p:nvPr>
            <p:ph idx="1"/>
          </p:nvPr>
        </p:nvSpPr>
        <p:spPr>
          <a:xfrm>
            <a:off x="682625" y="1438275"/>
            <a:ext cx="7772400" cy="5285414"/>
          </a:xfrm>
        </p:spPr>
        <p:txBody>
          <a:bodyPr>
            <a:normAutofit/>
          </a:bodyPr>
          <a:lstStyle/>
          <a:p>
            <a:pPr marL="514350" indent="-514350">
              <a:buFontTx/>
              <a:buAutoNum type="arabicPeriod"/>
              <a:defRPr/>
            </a:pPr>
            <a:r>
              <a:rPr lang="el-GR" dirty="0">
                <a:latin typeface="Arial" charset="0"/>
                <a:ea typeface="ＭＳ Ｐゴシック" charset="0"/>
              </a:rPr>
              <a:t>Θα δούμε πως σχεδιάζεται ένας ανιχνευτής σωματιδίων</a:t>
            </a:r>
            <a:r>
              <a:rPr lang="en-US" dirty="0">
                <a:latin typeface="Arial" charset="0"/>
                <a:ea typeface="ＭＳ Ｐゴシック" charset="0"/>
              </a:rPr>
              <a:t>!</a:t>
            </a:r>
          </a:p>
          <a:p>
            <a:pPr marL="514350" indent="-514350">
              <a:buFontTx/>
              <a:buAutoNum type="arabicPeriod"/>
              <a:defRPr/>
            </a:pPr>
            <a:endParaRPr lang="en-US" dirty="0">
              <a:latin typeface="Arial" charset="0"/>
              <a:ea typeface="ＭＳ Ｐゴシック" charset="0"/>
            </a:endParaRPr>
          </a:p>
          <a:p>
            <a:pPr marL="514350" indent="-514350">
              <a:buFontTx/>
              <a:buAutoNum type="arabicPeriod"/>
              <a:defRPr/>
            </a:pPr>
            <a:r>
              <a:rPr lang="el-GR" dirty="0">
                <a:latin typeface="Arial" charset="0"/>
                <a:ea typeface="ＭＳ Ｐゴシック" charset="0"/>
              </a:rPr>
              <a:t>Θα αναλύσουμε μερικές συγκρούσεις πρωτονίων-πρωτονίων με το </a:t>
            </a:r>
            <a:r>
              <a:rPr lang="en-US" dirty="0">
                <a:latin typeface="Arial" charset="0"/>
                <a:ea typeface="ＭＳ Ｐゴシック" charset="0"/>
              </a:rPr>
              <a:t>CMS</a:t>
            </a:r>
          </a:p>
          <a:p>
            <a:pPr marL="914400" lvl="1" indent="-514350">
              <a:defRPr/>
            </a:pPr>
            <a:r>
              <a:rPr lang="el-GR" dirty="0">
                <a:latin typeface="Arial" charset="0"/>
                <a:ea typeface="ＭＳ Ｐゴシック" charset="0"/>
              </a:rPr>
              <a:t>Θα ταυτοποιήσουμε κάποια σωματίδια και θα δούμε τι γίνεται </a:t>
            </a:r>
            <a:endParaRPr lang="en-US" dirty="0">
              <a:latin typeface="Arial" charset="0"/>
              <a:ea typeface="ＭＳ Ｐゴシック" charset="0"/>
            </a:endParaRPr>
          </a:p>
          <a:p>
            <a:pPr marL="914400" lvl="1" indent="-514350">
              <a:defRPr/>
            </a:pPr>
            <a:r>
              <a:rPr lang="el-GR" dirty="0">
                <a:latin typeface="Arial" charset="0"/>
                <a:ea typeface="ＭＳ Ｐゴシック" charset="0"/>
              </a:rPr>
              <a:t>Αναλύοντας πολλά γεγονότα μπορούμε να αποκτήσουμε μια ιδέα για την θεμελειώδη φυσική που υπάρχει </a:t>
            </a:r>
            <a:r>
              <a:rPr lang="en-US" dirty="0">
                <a:latin typeface="Arial" charset="0"/>
                <a:ea typeface="ＭＳ Ｐゴシック" charset="0"/>
              </a:rPr>
              <a:t>!</a:t>
            </a:r>
          </a:p>
        </p:txBody>
      </p:sp>
    </p:spTree>
    <p:extLst>
      <p:ext uri="{BB962C8B-B14F-4D97-AF65-F5344CB8AC3E}">
        <p14:creationId xmlns:p14="http://schemas.microsoft.com/office/powerpoint/2010/main" val="179192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AA5352BD-9BFE-7B26-4B8C-78C5746EB60B}"/>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
        <p:nvSpPr>
          <p:cNvPr id="8" name="TextBox 7">
            <a:extLst>
              <a:ext uri="{FF2B5EF4-FFF2-40B4-BE49-F238E27FC236}">
                <a16:creationId xmlns:a16="http://schemas.microsoft.com/office/drawing/2014/main" id="{B7E860FF-85B9-5FA8-9644-257945AE190B}"/>
              </a:ext>
            </a:extLst>
          </p:cNvPr>
          <p:cNvSpPr txBox="1"/>
          <p:nvPr/>
        </p:nvSpPr>
        <p:spPr>
          <a:xfrm>
            <a:off x="1093585" y="590180"/>
            <a:ext cx="6956830" cy="461665"/>
          </a:xfrm>
          <a:prstGeom prst="rect">
            <a:avLst/>
          </a:prstGeom>
          <a:noFill/>
        </p:spPr>
        <p:txBody>
          <a:bodyPr wrap="square" rtlCol="0">
            <a:spAutoFit/>
          </a:bodyPr>
          <a:lstStyle/>
          <a:p>
            <a:pPr algn="ctr"/>
            <a:r>
              <a:rPr lang="el-GR" sz="2400" dirty="0"/>
              <a:t>Παραγωγή και διάσπαση ενός ουδέτερου σωματιδίου</a:t>
            </a:r>
            <a:endParaRPr lang="en-US" sz="2400" dirty="0"/>
          </a:p>
        </p:txBody>
      </p:sp>
      <p:pic>
        <p:nvPicPr>
          <p:cNvPr id="9" name="Picture 8">
            <a:extLst>
              <a:ext uri="{FF2B5EF4-FFF2-40B4-BE49-F238E27FC236}">
                <a16:creationId xmlns:a16="http://schemas.microsoft.com/office/drawing/2014/main" id="{1E0DB972-A1BC-2627-C750-8A4549B7974E}"/>
              </a:ext>
            </a:extLst>
          </p:cNvPr>
          <p:cNvPicPr>
            <a:picLocks noChangeAspect="1"/>
          </p:cNvPicPr>
          <p:nvPr/>
        </p:nvPicPr>
        <p:blipFill rotWithShape="1">
          <a:blip r:embed="rId2"/>
          <a:srcRect l="4509" t="13023" r="5535" b="6667"/>
          <a:stretch/>
        </p:blipFill>
        <p:spPr>
          <a:xfrm>
            <a:off x="988827" y="1057241"/>
            <a:ext cx="7421525" cy="5760154"/>
          </a:xfrm>
          <a:prstGeom prst="rect">
            <a:avLst/>
          </a:prstGeom>
        </p:spPr>
      </p:pic>
      <p:grpSp>
        <p:nvGrpSpPr>
          <p:cNvPr id="10" name="Group 9">
            <a:extLst>
              <a:ext uri="{FF2B5EF4-FFF2-40B4-BE49-F238E27FC236}">
                <a16:creationId xmlns:a16="http://schemas.microsoft.com/office/drawing/2014/main" id="{55574F80-AAF6-0544-6701-BA6835641D2D}"/>
              </a:ext>
            </a:extLst>
          </p:cNvPr>
          <p:cNvGrpSpPr/>
          <p:nvPr/>
        </p:nvGrpSpPr>
        <p:grpSpPr>
          <a:xfrm>
            <a:off x="3370521" y="4412512"/>
            <a:ext cx="1582327" cy="977375"/>
            <a:chOff x="3876166" y="5682545"/>
            <a:chExt cx="1542817" cy="943267"/>
          </a:xfrm>
        </p:grpSpPr>
        <p:cxnSp>
          <p:nvCxnSpPr>
            <p:cNvPr id="11" name="Straight Arrow Connector 10">
              <a:extLst>
                <a:ext uri="{FF2B5EF4-FFF2-40B4-BE49-F238E27FC236}">
                  <a16:creationId xmlns:a16="http://schemas.microsoft.com/office/drawing/2014/main" id="{D60D06C8-3BEA-2C2E-D9D1-F0C34088B314}"/>
                </a:ext>
              </a:extLst>
            </p:cNvPr>
            <p:cNvCxnSpPr>
              <a:cxnSpLocks/>
            </p:cNvCxnSpPr>
            <p:nvPr/>
          </p:nvCxnSpPr>
          <p:spPr>
            <a:xfrm flipV="1">
              <a:off x="4657287" y="5682545"/>
              <a:ext cx="761696" cy="390417"/>
            </a:xfrm>
            <a:prstGeom prst="straightConnector1">
              <a:avLst/>
            </a:prstGeom>
            <a:ln w="1905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66EC0F56-5F71-C74F-29F9-9388B59EE656}"/>
                </a:ext>
              </a:extLst>
            </p:cNvPr>
            <p:cNvSpPr txBox="1"/>
            <p:nvPr/>
          </p:nvSpPr>
          <p:spPr>
            <a:xfrm>
              <a:off x="3876166" y="5979481"/>
              <a:ext cx="1498231"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ηλεκτρονίου</a:t>
              </a:r>
            </a:p>
          </p:txBody>
        </p:sp>
      </p:grpSp>
      <p:grpSp>
        <p:nvGrpSpPr>
          <p:cNvPr id="14" name="Group 13">
            <a:extLst>
              <a:ext uri="{FF2B5EF4-FFF2-40B4-BE49-F238E27FC236}">
                <a16:creationId xmlns:a16="http://schemas.microsoft.com/office/drawing/2014/main" id="{EDDE98A0-E614-805C-F9E8-378E24DABF46}"/>
              </a:ext>
            </a:extLst>
          </p:cNvPr>
          <p:cNvGrpSpPr/>
          <p:nvPr/>
        </p:nvGrpSpPr>
        <p:grpSpPr>
          <a:xfrm>
            <a:off x="2589319" y="2190975"/>
            <a:ext cx="1713033" cy="954004"/>
            <a:chOff x="3876166" y="5682545"/>
            <a:chExt cx="1670259" cy="920712"/>
          </a:xfrm>
        </p:grpSpPr>
        <p:cxnSp>
          <p:nvCxnSpPr>
            <p:cNvPr id="15" name="Straight Arrow Connector 14">
              <a:extLst>
                <a:ext uri="{FF2B5EF4-FFF2-40B4-BE49-F238E27FC236}">
                  <a16:creationId xmlns:a16="http://schemas.microsoft.com/office/drawing/2014/main" id="{FFFC18ED-D2AD-6275-EB94-6792DA91EE92}"/>
                </a:ext>
              </a:extLst>
            </p:cNvPr>
            <p:cNvCxnSpPr>
              <a:cxnSpLocks/>
            </p:cNvCxnSpPr>
            <p:nvPr/>
          </p:nvCxnSpPr>
          <p:spPr>
            <a:xfrm flipV="1">
              <a:off x="4657287" y="5682545"/>
              <a:ext cx="761696" cy="390417"/>
            </a:xfrm>
            <a:prstGeom prst="straightConnector1">
              <a:avLst/>
            </a:prstGeom>
            <a:ln w="1905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D6B9C349-D13B-BF54-254B-5F94886DCF36}"/>
                </a:ext>
              </a:extLst>
            </p:cNvPr>
            <p:cNvSpPr txBox="1"/>
            <p:nvPr/>
          </p:nvSpPr>
          <p:spPr>
            <a:xfrm>
              <a:off x="3876166" y="5979481"/>
              <a:ext cx="1670259" cy="623776"/>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ηλεκτρονίου</a:t>
              </a:r>
            </a:p>
          </p:txBody>
        </p:sp>
      </p:grpSp>
      <p:sp>
        <p:nvSpPr>
          <p:cNvPr id="17" name="TextBox 16">
            <a:extLst>
              <a:ext uri="{FF2B5EF4-FFF2-40B4-BE49-F238E27FC236}">
                <a16:creationId xmlns:a16="http://schemas.microsoft.com/office/drawing/2014/main" id="{0AECC58C-2E13-96BB-23BE-012481A7205B}"/>
              </a:ext>
            </a:extLst>
          </p:cNvPr>
          <p:cNvSpPr txBox="1"/>
          <p:nvPr/>
        </p:nvSpPr>
        <p:spPr>
          <a:xfrm>
            <a:off x="5752312" y="3429000"/>
            <a:ext cx="2482346" cy="2031325"/>
          </a:xfrm>
          <a:prstGeom prst="rect">
            <a:avLst/>
          </a:prstGeom>
          <a:noFill/>
        </p:spPr>
        <p:txBody>
          <a:bodyPr wrap="none" rtlCol="0">
            <a:spAutoFit/>
          </a:bodyPr>
          <a:lstStyle/>
          <a:p>
            <a:r>
              <a:rPr lang="el-GR" dirty="0">
                <a:solidFill>
                  <a:schemeClr val="bg1"/>
                </a:solidFill>
              </a:rPr>
              <a:t>Κάνοντας</a:t>
            </a:r>
            <a:r>
              <a:rPr lang="en-US" dirty="0">
                <a:solidFill>
                  <a:schemeClr val="bg1"/>
                </a:solidFill>
              </a:rPr>
              <a:t> click</a:t>
            </a:r>
            <a:r>
              <a:rPr lang="el-GR" dirty="0">
                <a:solidFill>
                  <a:schemeClr val="bg1"/>
                </a:solidFill>
              </a:rPr>
              <a:t> σε κάθε</a:t>
            </a:r>
            <a:br>
              <a:rPr lang="en-US" dirty="0">
                <a:solidFill>
                  <a:schemeClr val="bg1"/>
                </a:solidFill>
              </a:rPr>
            </a:br>
            <a:r>
              <a:rPr lang="el-GR" dirty="0">
                <a:solidFill>
                  <a:schemeClr val="bg1"/>
                </a:solidFill>
              </a:rPr>
              <a:t>τροχιά και κατόπιν </a:t>
            </a:r>
            <a:br>
              <a:rPr lang="en-US" dirty="0">
                <a:solidFill>
                  <a:schemeClr val="bg1"/>
                </a:solidFill>
              </a:rPr>
            </a:br>
            <a:r>
              <a:rPr lang="el-GR" dirty="0">
                <a:solidFill>
                  <a:schemeClr val="bg1"/>
                </a:solidFill>
              </a:rPr>
              <a:t>μπορείτε να πιέσετε </a:t>
            </a:r>
            <a:br>
              <a:rPr lang="el-GR" dirty="0">
                <a:solidFill>
                  <a:schemeClr val="bg1"/>
                </a:solidFill>
              </a:rPr>
            </a:br>
            <a:r>
              <a:rPr lang="en-US" dirty="0">
                <a:solidFill>
                  <a:schemeClr val="bg1"/>
                </a:solidFill>
              </a:rPr>
              <a:t>&lt;</a:t>
            </a:r>
            <a:r>
              <a:rPr lang="en-US" dirty="0" err="1">
                <a:solidFill>
                  <a:schemeClr val="bg1"/>
                </a:solidFill>
              </a:rPr>
              <a:t>cntrl</a:t>
            </a:r>
            <a:r>
              <a:rPr lang="en-US" dirty="0">
                <a:solidFill>
                  <a:schemeClr val="bg1"/>
                </a:solidFill>
              </a:rPr>
              <a:t>&gt; M </a:t>
            </a:r>
            <a:r>
              <a:rPr lang="el-GR" dirty="0">
                <a:solidFill>
                  <a:schemeClr val="bg1"/>
                </a:solidFill>
              </a:rPr>
              <a:t> το οποίο θα </a:t>
            </a:r>
            <a:br>
              <a:rPr lang="el-GR" dirty="0">
                <a:solidFill>
                  <a:schemeClr val="bg1"/>
                </a:solidFill>
              </a:rPr>
            </a:br>
            <a:r>
              <a:rPr lang="el-GR" dirty="0">
                <a:solidFill>
                  <a:schemeClr val="bg1"/>
                </a:solidFill>
              </a:rPr>
              <a:t>σας δώσει την μάζα του </a:t>
            </a:r>
            <a:br>
              <a:rPr lang="el-GR" dirty="0">
                <a:solidFill>
                  <a:schemeClr val="bg1"/>
                </a:solidFill>
              </a:rPr>
            </a:br>
            <a:r>
              <a:rPr lang="el-GR" dirty="0">
                <a:solidFill>
                  <a:schemeClr val="bg1"/>
                </a:solidFill>
              </a:rPr>
              <a:t>συστήματος των δύο </a:t>
            </a:r>
            <a:br>
              <a:rPr lang="el-GR" dirty="0">
                <a:solidFill>
                  <a:schemeClr val="bg1"/>
                </a:solidFill>
              </a:rPr>
            </a:br>
            <a:r>
              <a:rPr lang="el-GR" dirty="0">
                <a:solidFill>
                  <a:schemeClr val="bg1"/>
                </a:solidFill>
              </a:rPr>
              <a:t>ηλεκτρονίων </a:t>
            </a:r>
          </a:p>
        </p:txBody>
      </p:sp>
      <p:pic>
        <p:nvPicPr>
          <p:cNvPr id="18" name="Picture 17">
            <a:extLst>
              <a:ext uri="{FF2B5EF4-FFF2-40B4-BE49-F238E27FC236}">
                <a16:creationId xmlns:a16="http://schemas.microsoft.com/office/drawing/2014/main" id="{1B74A73C-29DD-FE24-9A98-5992F3BB403E}"/>
              </a:ext>
            </a:extLst>
          </p:cNvPr>
          <p:cNvPicPr>
            <a:picLocks noChangeAspect="1"/>
          </p:cNvPicPr>
          <p:nvPr/>
        </p:nvPicPr>
        <p:blipFill>
          <a:blip r:embed="rId3"/>
          <a:stretch>
            <a:fillRect/>
          </a:stretch>
        </p:blipFill>
        <p:spPr>
          <a:xfrm>
            <a:off x="1178012" y="3286471"/>
            <a:ext cx="2420223" cy="1350822"/>
          </a:xfrm>
          <a:prstGeom prst="rect">
            <a:avLst/>
          </a:prstGeom>
        </p:spPr>
      </p:pic>
    </p:spTree>
    <p:extLst>
      <p:ext uri="{BB962C8B-B14F-4D97-AF65-F5344CB8AC3E}">
        <p14:creationId xmlns:p14="http://schemas.microsoft.com/office/powerpoint/2010/main" val="249922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linds(horizontal)">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DA9162B-B5FC-4017-E217-F118A07D9FEF}"/>
              </a:ext>
            </a:extLst>
          </p:cNvPr>
          <p:cNvPicPr>
            <a:picLocks noChangeAspect="1"/>
          </p:cNvPicPr>
          <p:nvPr/>
        </p:nvPicPr>
        <p:blipFill rotWithShape="1">
          <a:blip r:embed="rId2"/>
          <a:srcRect l="5354" t="16589" r="6059" b="28062"/>
          <a:stretch/>
        </p:blipFill>
        <p:spPr>
          <a:xfrm>
            <a:off x="205934" y="1120363"/>
            <a:ext cx="7874809" cy="4469486"/>
          </a:xfrm>
          <a:prstGeom prst="rect">
            <a:avLst/>
          </a:prstGeom>
        </p:spPr>
      </p:pic>
      <p:sp>
        <p:nvSpPr>
          <p:cNvPr id="5" name="Oval 4"/>
          <p:cNvSpPr/>
          <p:nvPr/>
        </p:nvSpPr>
        <p:spPr>
          <a:xfrm>
            <a:off x="2515753" y="2761828"/>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4161838" y="2901148"/>
            <a:ext cx="1196971"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912341" y="2551815"/>
            <a:ext cx="1020048" cy="26849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932389" y="2190452"/>
            <a:ext cx="2005677" cy="923330"/>
          </a:xfrm>
          <a:prstGeom prst="rect">
            <a:avLst/>
          </a:prstGeom>
          <a:noFill/>
        </p:spPr>
        <p:txBody>
          <a:bodyPr wrap="none" rtlCol="0">
            <a:spAutoFit/>
          </a:bodyPr>
          <a:lstStyle/>
          <a:p>
            <a:r>
              <a:rPr lang="en-US" dirty="0">
                <a:latin typeface="Arial"/>
                <a:cs typeface="Arial"/>
              </a:rPr>
              <a:t>You should type</a:t>
            </a:r>
            <a:br>
              <a:rPr lang="en-US" dirty="0">
                <a:latin typeface="Arial"/>
                <a:cs typeface="Arial"/>
              </a:rPr>
            </a:br>
            <a:r>
              <a:rPr lang="en-US" dirty="0">
                <a:latin typeface="Arial"/>
                <a:cs typeface="Arial"/>
              </a:rPr>
              <a:t>in the mass from </a:t>
            </a:r>
            <a:br>
              <a:rPr lang="en-US" dirty="0">
                <a:latin typeface="Arial"/>
                <a:cs typeface="Arial"/>
              </a:rPr>
            </a:br>
            <a:r>
              <a:rPr lang="en-US" dirty="0">
                <a:latin typeface="Arial"/>
                <a:cs typeface="Arial"/>
              </a:rPr>
              <a:t>the previous step:</a:t>
            </a:r>
          </a:p>
        </p:txBody>
      </p:sp>
      <p:sp>
        <p:nvSpPr>
          <p:cNvPr id="10" name="Right Arrow 9">
            <a:extLst>
              <a:ext uri="{FF2B5EF4-FFF2-40B4-BE49-F238E27FC236}">
                <a16:creationId xmlns:a16="http://schemas.microsoft.com/office/drawing/2014/main" id="{35AE7945-9755-5542-AA60-0A32EB7328C8}"/>
              </a:ext>
            </a:extLst>
          </p:cNvPr>
          <p:cNvSpPr/>
          <p:nvPr/>
        </p:nvSpPr>
        <p:spPr>
          <a:xfrm>
            <a:off x="1450326" y="4564117"/>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spTree>
    <p:extLst>
      <p:ext uri="{BB962C8B-B14F-4D97-AF65-F5344CB8AC3E}">
        <p14:creationId xmlns:p14="http://schemas.microsoft.com/office/powerpoint/2010/main" val="269878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4"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E9830-85FB-1365-FFBD-6FF816CE6329}"/>
              </a:ext>
            </a:extLst>
          </p:cNvPr>
          <p:cNvPicPr>
            <a:picLocks noChangeAspect="1"/>
          </p:cNvPicPr>
          <p:nvPr/>
        </p:nvPicPr>
        <p:blipFill rotWithShape="1">
          <a:blip r:embed="rId2"/>
          <a:srcRect l="4509" t="2814" r="4651" b="7286"/>
          <a:stretch/>
        </p:blipFill>
        <p:spPr>
          <a:xfrm>
            <a:off x="1137684" y="193005"/>
            <a:ext cx="6858000" cy="6165266"/>
          </a:xfrm>
          <a:prstGeom prst="rect">
            <a:avLst/>
          </a:prstGeom>
        </p:spPr>
      </p:pic>
      <p:grpSp>
        <p:nvGrpSpPr>
          <p:cNvPr id="23" name="Group 22">
            <a:extLst>
              <a:ext uri="{FF2B5EF4-FFF2-40B4-BE49-F238E27FC236}">
                <a16:creationId xmlns:a16="http://schemas.microsoft.com/office/drawing/2014/main" id="{46272569-C27C-BA4E-A47C-11F63D6E6B32}"/>
              </a:ext>
            </a:extLst>
          </p:cNvPr>
          <p:cNvGrpSpPr/>
          <p:nvPr/>
        </p:nvGrpSpPr>
        <p:grpSpPr>
          <a:xfrm>
            <a:off x="1964840" y="2569130"/>
            <a:ext cx="2956481" cy="1200329"/>
            <a:chOff x="2420129" y="3647327"/>
            <a:chExt cx="2956481" cy="1200329"/>
          </a:xfrm>
        </p:grpSpPr>
        <p:cxnSp>
          <p:nvCxnSpPr>
            <p:cNvPr id="21" name="Straight Arrow Connector 20">
              <a:extLst>
                <a:ext uri="{FF2B5EF4-FFF2-40B4-BE49-F238E27FC236}">
                  <a16:creationId xmlns:a16="http://schemas.microsoft.com/office/drawing/2014/main" id="{BE7D9AC0-FD99-DA49-A239-A51F1ECC5E58}"/>
                </a:ext>
              </a:extLst>
            </p:cNvPr>
            <p:cNvCxnSpPr>
              <a:cxnSpLocks/>
            </p:cNvCxnSpPr>
            <p:nvPr/>
          </p:nvCxnSpPr>
          <p:spPr>
            <a:xfrm flipV="1">
              <a:off x="3972658" y="3798776"/>
              <a:ext cx="1403952" cy="357360"/>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666A7713-49D0-5F45-AE56-BFC9E1FAAA65}"/>
                </a:ext>
              </a:extLst>
            </p:cNvPr>
            <p:cNvSpPr txBox="1"/>
            <p:nvPr/>
          </p:nvSpPr>
          <p:spPr>
            <a:xfrm>
              <a:off x="2420129" y="3647327"/>
              <a:ext cx="2373150" cy="1200329"/>
            </a:xfrm>
            <a:prstGeom prst="rect">
              <a:avLst/>
            </a:prstGeom>
            <a:noFill/>
          </p:spPr>
          <p:txBody>
            <a:bodyPr wrap="none" rtlCol="0">
              <a:spAutoFit/>
            </a:bodyPr>
            <a:lstStyle/>
            <a:p>
              <a:r>
                <a:rPr lang="el-GR" dirty="0">
                  <a:solidFill>
                    <a:schemeClr val="bg1"/>
                  </a:solidFill>
                </a:rPr>
                <a:t>Αρνητικό</a:t>
              </a:r>
              <a:r>
                <a:rPr lang="en-US" dirty="0">
                  <a:solidFill>
                    <a:schemeClr val="bg1"/>
                  </a:solidFill>
                </a:rPr>
                <a:t> </a:t>
              </a:r>
              <a:r>
                <a:rPr lang="el-GR" dirty="0" err="1">
                  <a:solidFill>
                    <a:schemeClr val="bg1"/>
                  </a:solidFill>
                </a:rPr>
                <a:t>μιόνιο</a:t>
              </a:r>
              <a:endParaRPr lang="el-GR" dirty="0">
                <a:solidFill>
                  <a:schemeClr val="bg1"/>
                </a:solidFill>
              </a:endParaRPr>
            </a:p>
            <a:p>
              <a:r>
                <a:rPr lang="en-US" dirty="0">
                  <a:solidFill>
                    <a:schemeClr val="bg1"/>
                  </a:solidFill>
                </a:rPr>
                <a:t>(</a:t>
              </a:r>
              <a:r>
                <a:rPr lang="el-GR" dirty="0">
                  <a:solidFill>
                    <a:schemeClr val="bg1"/>
                  </a:solidFill>
                </a:rPr>
                <a:t>καμπυλώνει </a:t>
              </a:r>
              <a:br>
                <a:rPr lang="el-GR" dirty="0">
                  <a:solidFill>
                    <a:schemeClr val="bg1"/>
                  </a:solidFill>
                </a:rPr>
              </a:br>
              <a:r>
                <a:rPr lang="el-GR" dirty="0">
                  <a:solidFill>
                    <a:schemeClr val="bg1"/>
                  </a:solidFill>
                </a:rPr>
                <a:t>αντίθετα των </a:t>
              </a:r>
              <a:br>
                <a:rPr lang="el-GR" dirty="0">
                  <a:solidFill>
                    <a:schemeClr val="bg1"/>
                  </a:solidFill>
                </a:rPr>
              </a:br>
              <a:r>
                <a:rPr lang="el-GR" dirty="0">
                  <a:solidFill>
                    <a:schemeClr val="bg1"/>
                  </a:solidFill>
                </a:rPr>
                <a:t>δεικτών του ρολογιού )</a:t>
              </a:r>
              <a:endParaRPr lang="en-US" dirty="0">
                <a:solidFill>
                  <a:schemeClr val="bg1"/>
                </a:solidFill>
              </a:endParaRPr>
            </a:p>
          </p:txBody>
        </p:sp>
      </p:grpSp>
      <p:grpSp>
        <p:nvGrpSpPr>
          <p:cNvPr id="24" name="Group 23">
            <a:extLst>
              <a:ext uri="{FF2B5EF4-FFF2-40B4-BE49-F238E27FC236}">
                <a16:creationId xmlns:a16="http://schemas.microsoft.com/office/drawing/2014/main" id="{9DEB9B4E-706D-F248-9F8D-9AFD649F6B73}"/>
              </a:ext>
            </a:extLst>
          </p:cNvPr>
          <p:cNvGrpSpPr/>
          <p:nvPr/>
        </p:nvGrpSpPr>
        <p:grpSpPr>
          <a:xfrm>
            <a:off x="4921321" y="2720579"/>
            <a:ext cx="3170056" cy="1477328"/>
            <a:chOff x="1417471" y="3647327"/>
            <a:chExt cx="3170056" cy="1477328"/>
          </a:xfrm>
        </p:grpSpPr>
        <p:cxnSp>
          <p:nvCxnSpPr>
            <p:cNvPr id="25" name="Straight Arrow Connector 24">
              <a:extLst>
                <a:ext uri="{FF2B5EF4-FFF2-40B4-BE49-F238E27FC236}">
                  <a16:creationId xmlns:a16="http://schemas.microsoft.com/office/drawing/2014/main" id="{CC3C288A-FDCD-6B42-AE49-32B44CAB57A2}"/>
                </a:ext>
              </a:extLst>
            </p:cNvPr>
            <p:cNvCxnSpPr>
              <a:cxnSpLocks/>
            </p:cNvCxnSpPr>
            <p:nvPr/>
          </p:nvCxnSpPr>
          <p:spPr>
            <a:xfrm flipH="1">
              <a:off x="1417471" y="3883632"/>
              <a:ext cx="978530" cy="147823"/>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14E0AA34-A672-E247-860B-4F334B3B807C}"/>
                </a:ext>
              </a:extLst>
            </p:cNvPr>
            <p:cNvSpPr txBox="1"/>
            <p:nvPr/>
          </p:nvSpPr>
          <p:spPr>
            <a:xfrm>
              <a:off x="2406274" y="3647327"/>
              <a:ext cx="2181253" cy="1477328"/>
            </a:xfrm>
            <a:prstGeom prst="rect">
              <a:avLst/>
            </a:prstGeom>
            <a:noFill/>
          </p:spPr>
          <p:txBody>
            <a:bodyPr wrap="square" rtlCol="0">
              <a:spAutoFit/>
            </a:bodyPr>
            <a:lstStyle/>
            <a:p>
              <a:r>
                <a:rPr lang="el-GR" dirty="0">
                  <a:solidFill>
                    <a:schemeClr val="bg1"/>
                  </a:solidFill>
                </a:rPr>
                <a:t>Θετικό </a:t>
              </a:r>
              <a:r>
                <a:rPr lang="el-GR" dirty="0" err="1">
                  <a:solidFill>
                    <a:schemeClr val="bg1"/>
                  </a:solidFill>
                </a:rPr>
                <a:t>μιόνιο</a:t>
              </a:r>
              <a:endParaRPr lang="el-GR" dirty="0">
                <a:solidFill>
                  <a:schemeClr val="bg1"/>
                </a:solidFill>
              </a:endParaRPr>
            </a:p>
            <a:p>
              <a:r>
                <a:rPr lang="el-GR" dirty="0">
                  <a:solidFill>
                    <a:schemeClr val="bg1"/>
                  </a:solidFill>
                </a:rPr>
                <a:t>(καμπυλώνει σύμφωνα με τη φορά των δεικτών </a:t>
              </a:r>
              <a:br>
                <a:rPr lang="el-GR" dirty="0">
                  <a:solidFill>
                    <a:schemeClr val="bg1"/>
                  </a:solidFill>
                </a:rPr>
              </a:br>
              <a:r>
                <a:rPr lang="el-GR" dirty="0">
                  <a:solidFill>
                    <a:schemeClr val="bg1"/>
                  </a:solidFill>
                </a:rPr>
                <a:t>του ρολογιού)</a:t>
              </a:r>
              <a:endParaRPr lang="en-US" dirty="0">
                <a:solidFill>
                  <a:schemeClr val="bg1"/>
                </a:solidFill>
              </a:endParaRPr>
            </a:p>
          </p:txBody>
        </p:sp>
      </p:grpSp>
      <p:pic>
        <p:nvPicPr>
          <p:cNvPr id="7" name="Picture 6">
            <a:extLst>
              <a:ext uri="{FF2B5EF4-FFF2-40B4-BE49-F238E27FC236}">
                <a16:creationId xmlns:a16="http://schemas.microsoft.com/office/drawing/2014/main" id="{C8091BE1-D2C6-FDF1-6E61-8E95C8EB83F7}"/>
              </a:ext>
            </a:extLst>
          </p:cNvPr>
          <p:cNvPicPr>
            <a:picLocks noChangeAspect="1"/>
          </p:cNvPicPr>
          <p:nvPr/>
        </p:nvPicPr>
        <p:blipFill>
          <a:blip r:embed="rId3"/>
          <a:stretch>
            <a:fillRect/>
          </a:stretch>
        </p:blipFill>
        <p:spPr>
          <a:xfrm>
            <a:off x="2436175" y="1282404"/>
            <a:ext cx="2257425" cy="1259958"/>
          </a:xfrm>
          <a:prstGeom prst="rect">
            <a:avLst/>
          </a:prstGeom>
        </p:spPr>
      </p:pic>
      <p:sp>
        <p:nvSpPr>
          <p:cNvPr id="8" name="Title 3">
            <a:extLst>
              <a:ext uri="{FF2B5EF4-FFF2-40B4-BE49-F238E27FC236}">
                <a16:creationId xmlns:a16="http://schemas.microsoft.com/office/drawing/2014/main" id="{9AA5856B-64E8-63C7-9998-0B9758D1A1A0}"/>
              </a:ext>
            </a:extLst>
          </p:cNvPr>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419368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DBD838-A645-ADCC-CCE9-A827F819F183}"/>
              </a:ext>
            </a:extLst>
          </p:cNvPr>
          <p:cNvPicPr>
            <a:picLocks noChangeAspect="1"/>
          </p:cNvPicPr>
          <p:nvPr/>
        </p:nvPicPr>
        <p:blipFill>
          <a:blip r:embed="rId2"/>
          <a:stretch>
            <a:fillRect/>
          </a:stretch>
        </p:blipFill>
        <p:spPr>
          <a:xfrm>
            <a:off x="358833" y="1429970"/>
            <a:ext cx="8327967" cy="4276105"/>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7" name="Oval 6">
            <a:extLst>
              <a:ext uri="{FF2B5EF4-FFF2-40B4-BE49-F238E27FC236}">
                <a16:creationId xmlns:a16="http://schemas.microsoft.com/office/drawing/2014/main" id="{82E4C24B-3830-F44A-98C3-4963132F0A5E}"/>
              </a:ext>
            </a:extLst>
          </p:cNvPr>
          <p:cNvSpPr/>
          <p:nvPr/>
        </p:nvSpPr>
        <p:spPr>
          <a:xfrm>
            <a:off x="3600039" y="3374881"/>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7BC3D30-DE97-E148-BB42-4C698AABE8BF}"/>
              </a:ext>
            </a:extLst>
          </p:cNvPr>
          <p:cNvSpPr/>
          <p:nvPr/>
        </p:nvSpPr>
        <p:spPr>
          <a:xfrm>
            <a:off x="4476357" y="3552074"/>
            <a:ext cx="1265224"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02E30162-E2CD-E233-84F0-20BD8413BE19}"/>
              </a:ext>
            </a:extLst>
          </p:cNvPr>
          <p:cNvSpPr/>
          <p:nvPr/>
        </p:nvSpPr>
        <p:spPr>
          <a:xfrm>
            <a:off x="6085418" y="3171784"/>
            <a:ext cx="1265224"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549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439D7A-B565-6989-1356-BBDBCC46F52E}"/>
              </a:ext>
            </a:extLst>
          </p:cNvPr>
          <p:cNvPicPr>
            <a:picLocks noChangeAspect="1"/>
          </p:cNvPicPr>
          <p:nvPr/>
        </p:nvPicPr>
        <p:blipFill>
          <a:blip r:embed="rId2"/>
          <a:stretch>
            <a:fillRect/>
          </a:stretch>
        </p:blipFill>
        <p:spPr>
          <a:xfrm>
            <a:off x="417708" y="1584988"/>
            <a:ext cx="8449340" cy="5256702"/>
          </a:xfrm>
          <a:prstGeom prst="rect">
            <a:avLst/>
          </a:prstGeom>
        </p:spPr>
      </p:pic>
      <p:sp>
        <p:nvSpPr>
          <p:cNvPr id="7" name="TextBox 6"/>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8" name="TextBox 7"/>
          <p:cNvSpPr txBox="1"/>
          <p:nvPr/>
        </p:nvSpPr>
        <p:spPr>
          <a:xfrm>
            <a:off x="3225580" y="624346"/>
            <a:ext cx="2833596" cy="492443"/>
          </a:xfrm>
          <a:prstGeom prst="rect">
            <a:avLst/>
          </a:prstGeom>
          <a:noFill/>
        </p:spPr>
        <p:txBody>
          <a:bodyPr wrap="none" rtlCol="0">
            <a:spAutoFit/>
          </a:bodyPr>
          <a:lstStyle/>
          <a:p>
            <a:pPr algn="ctr"/>
            <a:r>
              <a:rPr lang="el-GR" sz="2600" dirty="0">
                <a:solidFill>
                  <a:srgbClr val="008000"/>
                </a:solidFill>
              </a:rPr>
              <a:t>Ζεύγος </a:t>
            </a:r>
            <a:r>
              <a:rPr lang="en-US" sz="2600" dirty="0" err="1">
                <a:solidFill>
                  <a:srgbClr val="008000"/>
                </a:solidFill>
              </a:rPr>
              <a:t>e</a:t>
            </a:r>
            <a:r>
              <a:rPr lang="en-US" sz="2600" baseline="30000" dirty="0" err="1">
                <a:solidFill>
                  <a:srgbClr val="008000"/>
                </a:solidFill>
              </a:rPr>
              <a:t>+</a:t>
            </a:r>
            <a:r>
              <a:rPr lang="en-US" sz="2600" dirty="0" err="1">
                <a:solidFill>
                  <a:srgbClr val="008000"/>
                </a:solidFill>
              </a:rPr>
              <a:t>e</a:t>
            </a:r>
            <a:r>
              <a:rPr lang="en-US" sz="2600" baseline="30000" dirty="0">
                <a:solidFill>
                  <a:srgbClr val="008000"/>
                </a:solidFill>
              </a:rPr>
              <a:t>-</a:t>
            </a:r>
            <a:r>
              <a:rPr lang="en-US" sz="2600" dirty="0">
                <a:solidFill>
                  <a:srgbClr val="008000"/>
                </a:solidFill>
              </a:rPr>
              <a:t> </a:t>
            </a:r>
            <a:r>
              <a:rPr lang="el-GR" sz="2600" dirty="0">
                <a:solidFill>
                  <a:srgbClr val="008000"/>
                </a:solidFill>
              </a:rPr>
              <a:t>και </a:t>
            </a:r>
            <a:r>
              <a:rPr lang="el-GR" sz="2600" dirty="0" err="1">
                <a:solidFill>
                  <a:srgbClr val="008000"/>
                </a:solidFill>
              </a:rPr>
              <a:t>μ</a:t>
            </a:r>
            <a:r>
              <a:rPr lang="el-GR" sz="2600" baseline="30000" dirty="0" err="1">
                <a:solidFill>
                  <a:srgbClr val="008000"/>
                </a:solidFill>
              </a:rPr>
              <a:t>+</a:t>
            </a:r>
            <a:r>
              <a:rPr lang="el-GR" sz="2600" dirty="0" err="1">
                <a:solidFill>
                  <a:srgbClr val="008000"/>
                </a:solidFill>
              </a:rPr>
              <a:t>μ</a:t>
            </a:r>
            <a:r>
              <a:rPr lang="el-GR" sz="2600" baseline="30000" dirty="0">
                <a:solidFill>
                  <a:srgbClr val="008000"/>
                </a:solidFill>
              </a:rPr>
              <a:t>-</a:t>
            </a:r>
            <a:endParaRPr lang="en-US" sz="2600" dirty="0">
              <a:solidFill>
                <a:srgbClr val="008000"/>
              </a:solidFill>
            </a:endParaRPr>
          </a:p>
        </p:txBody>
      </p:sp>
      <p:sp>
        <p:nvSpPr>
          <p:cNvPr id="9" name="Right Arrow 8"/>
          <p:cNvSpPr/>
          <p:nvPr/>
        </p:nvSpPr>
        <p:spPr>
          <a:xfrm>
            <a:off x="6004987" y="717391"/>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10" name="TextBox 9"/>
          <p:cNvSpPr txBox="1"/>
          <p:nvPr/>
        </p:nvSpPr>
        <p:spPr>
          <a:xfrm>
            <a:off x="6336498" y="679954"/>
            <a:ext cx="3284874" cy="492443"/>
          </a:xfrm>
          <a:prstGeom prst="rect">
            <a:avLst/>
          </a:prstGeom>
          <a:noFill/>
        </p:spPr>
        <p:txBody>
          <a:bodyPr wrap="none" rtlCol="0">
            <a:spAutoFit/>
          </a:bodyPr>
          <a:lstStyle/>
          <a:p>
            <a:pPr algn="ctr"/>
            <a:r>
              <a:rPr lang="en-US" sz="2600" dirty="0">
                <a:solidFill>
                  <a:srgbClr val="008000"/>
                </a:solidFill>
              </a:rPr>
              <a:t>2 </a:t>
            </a:r>
            <a:r>
              <a:rPr lang="el-GR" sz="2600" dirty="0">
                <a:solidFill>
                  <a:srgbClr val="008000"/>
                </a:solidFill>
              </a:rPr>
              <a:t>ουδέτερα σωματίδια</a:t>
            </a:r>
            <a:endParaRPr lang="en-US" sz="2600" dirty="0">
              <a:solidFill>
                <a:srgbClr val="008000"/>
              </a:solidFill>
            </a:endParaRPr>
          </a:p>
        </p:txBody>
      </p:sp>
      <p:sp>
        <p:nvSpPr>
          <p:cNvPr id="11" name="TextBox 10"/>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grpSp>
        <p:nvGrpSpPr>
          <p:cNvPr id="21" name="Group 20"/>
          <p:cNvGrpSpPr/>
          <p:nvPr/>
        </p:nvGrpSpPr>
        <p:grpSpPr>
          <a:xfrm>
            <a:off x="3576776" y="3083539"/>
            <a:ext cx="1902187" cy="1225124"/>
            <a:chOff x="4642378" y="3168134"/>
            <a:chExt cx="1902187" cy="1225124"/>
          </a:xfrm>
        </p:grpSpPr>
        <p:cxnSp>
          <p:nvCxnSpPr>
            <p:cNvPr id="14" name="Straight Arrow Connector 13"/>
            <p:cNvCxnSpPr>
              <a:cxnSpLocks/>
            </p:cNvCxnSpPr>
            <p:nvPr/>
          </p:nvCxnSpPr>
          <p:spPr>
            <a:xfrm>
              <a:off x="5465428" y="3512431"/>
              <a:ext cx="242552" cy="8808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642378" y="3168134"/>
              <a:ext cx="1902187" cy="369332"/>
            </a:xfrm>
            <a:prstGeom prst="rect">
              <a:avLst/>
            </a:prstGeom>
            <a:noFill/>
          </p:spPr>
          <p:txBody>
            <a:bodyPr wrap="none" rtlCol="0">
              <a:spAutoFit/>
            </a:bodyPr>
            <a:lstStyle/>
            <a:p>
              <a:r>
                <a:rPr lang="el-GR" dirty="0" err="1">
                  <a:solidFill>
                    <a:schemeClr val="bg1"/>
                  </a:solidFill>
                </a:rPr>
                <a:t>Θετικ</a:t>
              </a:r>
              <a:r>
                <a:rPr lang="en-US" dirty="0" err="1">
                  <a:solidFill>
                    <a:schemeClr val="bg1"/>
                  </a:solidFill>
                </a:rPr>
                <a:t>ή</a:t>
              </a:r>
              <a:r>
                <a:rPr lang="el-GR" dirty="0">
                  <a:solidFill>
                    <a:schemeClr val="bg1"/>
                  </a:solidFill>
                </a:rPr>
                <a:t> τροχιά    </a:t>
              </a:r>
              <a:r>
                <a:rPr lang="en-US" dirty="0">
                  <a:solidFill>
                    <a:schemeClr val="bg1"/>
                  </a:solidFill>
                </a:rPr>
                <a:t>e</a:t>
              </a:r>
              <a:r>
                <a:rPr lang="en-US" baseline="30000" dirty="0">
                  <a:solidFill>
                    <a:schemeClr val="bg1"/>
                  </a:solidFill>
                </a:rPr>
                <a:t>+</a:t>
              </a:r>
              <a:endParaRPr lang="el-GR" dirty="0">
                <a:solidFill>
                  <a:schemeClr val="bg1"/>
                </a:solidFill>
              </a:endParaRPr>
            </a:p>
          </p:txBody>
        </p:sp>
        <p:sp>
          <p:nvSpPr>
            <p:cNvPr id="20" name="Right Arrow 19"/>
            <p:cNvSpPr/>
            <p:nvPr/>
          </p:nvSpPr>
          <p:spPr>
            <a:xfrm>
              <a:off x="6058287" y="3276600"/>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22" name="Group 21"/>
          <p:cNvGrpSpPr/>
          <p:nvPr/>
        </p:nvGrpSpPr>
        <p:grpSpPr>
          <a:xfrm>
            <a:off x="2211448" y="4726544"/>
            <a:ext cx="2468438" cy="609600"/>
            <a:chOff x="4520300" y="3135868"/>
            <a:chExt cx="2468438" cy="609600"/>
          </a:xfrm>
        </p:grpSpPr>
        <p:cxnSp>
          <p:nvCxnSpPr>
            <p:cNvPr id="23" name="Straight Arrow Connector 22"/>
            <p:cNvCxnSpPr>
              <a:cxnSpLocks/>
            </p:cNvCxnSpPr>
            <p:nvPr/>
          </p:nvCxnSpPr>
          <p:spPr>
            <a:xfrm>
              <a:off x="6428618" y="3505200"/>
              <a:ext cx="560120" cy="2402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520300" y="3135868"/>
              <a:ext cx="2139432" cy="369332"/>
            </a:xfrm>
            <a:prstGeom prst="rect">
              <a:avLst/>
            </a:prstGeom>
            <a:noFill/>
          </p:spPr>
          <p:txBody>
            <a:bodyPr wrap="square" rtlCol="0">
              <a:spAutoFit/>
            </a:bodyPr>
            <a:lstStyle/>
            <a:p>
              <a:r>
                <a:rPr lang="el-GR" dirty="0">
                  <a:solidFill>
                    <a:schemeClr val="bg1"/>
                  </a:solidFill>
                </a:rPr>
                <a:t>Αρνητική τροχιά</a:t>
              </a:r>
              <a:r>
                <a:rPr lang="en-US" dirty="0">
                  <a:solidFill>
                    <a:schemeClr val="bg1"/>
                  </a:solidFill>
                </a:rPr>
                <a:t> </a:t>
              </a:r>
              <a:r>
                <a:rPr lang="el-GR" dirty="0">
                  <a:solidFill>
                    <a:schemeClr val="bg1"/>
                  </a:solidFill>
                </a:rPr>
                <a:t>   μ</a:t>
              </a:r>
              <a:r>
                <a:rPr lang="el-GR" baseline="30000" dirty="0">
                  <a:solidFill>
                    <a:schemeClr val="bg1"/>
                  </a:solidFill>
                </a:rPr>
                <a:t>-</a:t>
              </a:r>
              <a:endParaRPr lang="el-GR" dirty="0">
                <a:solidFill>
                  <a:schemeClr val="bg1"/>
                </a:solidFill>
              </a:endParaRPr>
            </a:p>
          </p:txBody>
        </p:sp>
        <p:sp>
          <p:nvSpPr>
            <p:cNvPr id="25" name="Right Arrow 24"/>
            <p:cNvSpPr/>
            <p:nvPr/>
          </p:nvSpPr>
          <p:spPr>
            <a:xfrm>
              <a:off x="6154261" y="3255334"/>
              <a:ext cx="160056" cy="185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1" name="Group 30"/>
          <p:cNvGrpSpPr/>
          <p:nvPr/>
        </p:nvGrpSpPr>
        <p:grpSpPr>
          <a:xfrm>
            <a:off x="5062442" y="3988217"/>
            <a:ext cx="2019207" cy="912148"/>
            <a:chOff x="4484627" y="2747639"/>
            <a:chExt cx="2019207" cy="912148"/>
          </a:xfrm>
        </p:grpSpPr>
        <p:cxnSp>
          <p:nvCxnSpPr>
            <p:cNvPr id="32" name="Straight Arrow Connector 31"/>
            <p:cNvCxnSpPr>
              <a:cxnSpLocks/>
            </p:cNvCxnSpPr>
            <p:nvPr/>
          </p:nvCxnSpPr>
          <p:spPr>
            <a:xfrm flipH="1" flipV="1">
              <a:off x="4590687" y="2747639"/>
              <a:ext cx="609963" cy="6408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484627" y="3290455"/>
              <a:ext cx="2019207" cy="369332"/>
            </a:xfrm>
            <a:prstGeom prst="rect">
              <a:avLst/>
            </a:prstGeom>
            <a:noFill/>
          </p:spPr>
          <p:txBody>
            <a:bodyPr wrap="none" rtlCol="0">
              <a:spAutoFit/>
            </a:bodyPr>
            <a:lstStyle/>
            <a:p>
              <a:r>
                <a:rPr lang="el-GR" dirty="0">
                  <a:solidFill>
                    <a:schemeClr val="bg1"/>
                  </a:solidFill>
                </a:rPr>
                <a:t>Θετική τροχιά  </a:t>
              </a:r>
              <a:r>
                <a:rPr lang="en-US" dirty="0">
                  <a:solidFill>
                    <a:schemeClr val="bg1"/>
                  </a:solidFill>
                </a:rPr>
                <a:t>   </a:t>
              </a:r>
              <a:r>
                <a:rPr lang="el-GR" dirty="0">
                  <a:solidFill>
                    <a:schemeClr val="bg1"/>
                  </a:solidFill>
                </a:rPr>
                <a:t> μ</a:t>
              </a:r>
              <a:r>
                <a:rPr lang="en-US" baseline="30000" dirty="0">
                  <a:solidFill>
                    <a:schemeClr val="bg1"/>
                  </a:solidFill>
                </a:rPr>
                <a:t>+</a:t>
              </a:r>
              <a:endParaRPr lang="el-GR" dirty="0">
                <a:solidFill>
                  <a:schemeClr val="bg1"/>
                </a:solidFill>
              </a:endParaRPr>
            </a:p>
          </p:txBody>
        </p:sp>
        <p:sp>
          <p:nvSpPr>
            <p:cNvPr id="34" name="Right Arrow 33"/>
            <p:cNvSpPr/>
            <p:nvPr/>
          </p:nvSpPr>
          <p:spPr>
            <a:xfrm>
              <a:off x="5957175" y="3403344"/>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6" name="Group 35"/>
          <p:cNvGrpSpPr/>
          <p:nvPr/>
        </p:nvGrpSpPr>
        <p:grpSpPr>
          <a:xfrm>
            <a:off x="2074595" y="3830598"/>
            <a:ext cx="2325231" cy="655678"/>
            <a:chOff x="4626538" y="3135868"/>
            <a:chExt cx="2325231" cy="655678"/>
          </a:xfrm>
        </p:grpSpPr>
        <p:cxnSp>
          <p:nvCxnSpPr>
            <p:cNvPr id="37" name="Straight Arrow Connector 36"/>
            <p:cNvCxnSpPr>
              <a:cxnSpLocks/>
            </p:cNvCxnSpPr>
            <p:nvPr/>
          </p:nvCxnSpPr>
          <p:spPr>
            <a:xfrm>
              <a:off x="6079405" y="3518609"/>
              <a:ext cx="872364" cy="272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4626538" y="3135868"/>
              <a:ext cx="2139432" cy="369332"/>
            </a:xfrm>
            <a:prstGeom prst="rect">
              <a:avLst/>
            </a:prstGeom>
            <a:noFill/>
          </p:spPr>
          <p:txBody>
            <a:bodyPr wrap="none" rtlCol="0">
              <a:spAutoFit/>
            </a:bodyPr>
            <a:lstStyle/>
            <a:p>
              <a:r>
                <a:rPr lang="el-GR" dirty="0">
                  <a:solidFill>
                    <a:schemeClr val="bg1"/>
                  </a:solidFill>
                </a:rPr>
                <a:t>Αρνητική τροχιά </a:t>
              </a:r>
              <a:r>
                <a:rPr lang="en-US" dirty="0">
                  <a:solidFill>
                    <a:schemeClr val="bg1"/>
                  </a:solidFill>
                </a:rPr>
                <a:t>    e</a:t>
              </a:r>
              <a:r>
                <a:rPr lang="el-GR" baseline="30000" dirty="0">
                  <a:solidFill>
                    <a:schemeClr val="bg1"/>
                  </a:solidFill>
                </a:rPr>
                <a:t>-</a:t>
              </a:r>
              <a:endParaRPr lang="el-GR" dirty="0">
                <a:solidFill>
                  <a:schemeClr val="bg1"/>
                </a:solidFill>
              </a:endParaRPr>
            </a:p>
          </p:txBody>
        </p:sp>
        <p:sp>
          <p:nvSpPr>
            <p:cNvPr id="39" name="Right Arrow 38"/>
            <p:cNvSpPr/>
            <p:nvPr/>
          </p:nvSpPr>
          <p:spPr>
            <a:xfrm>
              <a:off x="6289238" y="3244701"/>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sp>
        <p:nvSpPr>
          <p:cNvPr id="3" name="Title 3">
            <a:extLst>
              <a:ext uri="{FF2B5EF4-FFF2-40B4-BE49-F238E27FC236}">
                <a16:creationId xmlns:a16="http://schemas.microsoft.com/office/drawing/2014/main" id="{066F5789-418B-010C-01F7-BDB9F94C7B7A}"/>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DEE3C2C6-E930-3D23-3AC9-160C4B4349D8}"/>
                  </a:ext>
                </a:extLst>
              </p:cNvPr>
              <p:cNvSpPr txBox="1"/>
              <p:nvPr/>
            </p:nvSpPr>
            <p:spPr>
              <a:xfrm>
                <a:off x="4253347" y="1140379"/>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p:sp>
            <p:nvSpPr>
              <p:cNvPr id="4" name="TextBox 3">
                <a:extLst>
                  <a:ext uri="{FF2B5EF4-FFF2-40B4-BE49-F238E27FC236}">
                    <a16:creationId xmlns:a16="http://schemas.microsoft.com/office/drawing/2014/main" id="{DEE3C2C6-E930-3D23-3AC9-160C4B4349D8}"/>
                  </a:ext>
                </a:extLst>
              </p:cNvPr>
              <p:cNvSpPr txBox="1">
                <a:spLocks noRot="1" noChangeAspect="1" noMove="1" noResize="1" noEditPoints="1" noAdjustHandles="1" noChangeArrowheads="1" noChangeShapeType="1" noTextEdit="1"/>
              </p:cNvSpPr>
              <p:nvPr/>
            </p:nvSpPr>
            <p:spPr>
              <a:xfrm>
                <a:off x="4253347" y="1140379"/>
                <a:ext cx="1381532" cy="369332"/>
              </a:xfrm>
              <a:prstGeom prst="rect">
                <a:avLst/>
              </a:prstGeom>
              <a:blipFill>
                <a:blip r:embed="rId3"/>
                <a:stretch>
                  <a:fillRect l="-5505" b="-3226"/>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53997E5D-E5A6-D8D6-37F6-100106DC3AC7}"/>
              </a:ext>
            </a:extLst>
          </p:cNvPr>
          <p:cNvPicPr>
            <a:picLocks noChangeAspect="1"/>
          </p:cNvPicPr>
          <p:nvPr/>
        </p:nvPicPr>
        <p:blipFill>
          <a:blip r:embed="rId4"/>
          <a:stretch>
            <a:fillRect/>
          </a:stretch>
        </p:blipFill>
        <p:spPr>
          <a:xfrm>
            <a:off x="783462" y="2585187"/>
            <a:ext cx="2241585" cy="1283062"/>
          </a:xfrm>
          <a:prstGeom prst="rect">
            <a:avLst/>
          </a:prstGeom>
        </p:spPr>
      </p:pic>
      <p:grpSp>
        <p:nvGrpSpPr>
          <p:cNvPr id="41" name="Group 40">
            <a:extLst>
              <a:ext uri="{FF2B5EF4-FFF2-40B4-BE49-F238E27FC236}">
                <a16:creationId xmlns:a16="http://schemas.microsoft.com/office/drawing/2014/main" id="{0AD5D0D9-2408-9024-C0F9-3BFE72810A4E}"/>
              </a:ext>
            </a:extLst>
          </p:cNvPr>
          <p:cNvGrpSpPr/>
          <p:nvPr/>
        </p:nvGrpSpPr>
        <p:grpSpPr>
          <a:xfrm>
            <a:off x="707664" y="3427836"/>
            <a:ext cx="1709635" cy="1816250"/>
            <a:chOff x="707664" y="3427836"/>
            <a:chExt cx="1709635" cy="1816250"/>
          </a:xfrm>
        </p:grpSpPr>
        <p:sp>
          <p:nvSpPr>
            <p:cNvPr id="29" name="TextBox 28">
              <a:extLst>
                <a:ext uri="{FF2B5EF4-FFF2-40B4-BE49-F238E27FC236}">
                  <a16:creationId xmlns:a16="http://schemas.microsoft.com/office/drawing/2014/main" id="{548D8C57-45D0-D160-4707-9642608BB0C4}"/>
                </a:ext>
              </a:extLst>
            </p:cNvPr>
            <p:cNvSpPr txBox="1"/>
            <p:nvPr/>
          </p:nvSpPr>
          <p:spPr>
            <a:xfrm>
              <a:off x="707664" y="4043757"/>
              <a:ext cx="1709635" cy="1200329"/>
            </a:xfrm>
            <a:prstGeom prst="rect">
              <a:avLst/>
            </a:prstGeom>
            <a:noFill/>
          </p:spPr>
          <p:txBody>
            <a:bodyPr wrap="none" rtlCol="0">
              <a:spAutoFit/>
            </a:bodyPr>
            <a:lstStyle/>
            <a:p>
              <a:r>
                <a:rPr lang="el-GR" dirty="0">
                  <a:solidFill>
                    <a:schemeClr val="bg1"/>
                  </a:solidFill>
                </a:rPr>
                <a:t>Επιλέγοντας</a:t>
              </a:r>
              <a:br>
                <a:rPr lang="el-GR" dirty="0">
                  <a:solidFill>
                    <a:schemeClr val="bg1"/>
                  </a:solidFill>
                </a:rPr>
              </a:br>
              <a:r>
                <a:rPr lang="el-GR" dirty="0">
                  <a:solidFill>
                    <a:schemeClr val="bg1"/>
                  </a:solidFill>
                </a:rPr>
                <a:t>όλες τις τροχιές </a:t>
              </a:r>
              <a:br>
                <a:rPr lang="el-GR" dirty="0">
                  <a:solidFill>
                    <a:schemeClr val="bg1"/>
                  </a:solidFill>
                </a:rPr>
              </a:br>
              <a:r>
                <a:rPr lang="el-GR" dirty="0">
                  <a:solidFill>
                    <a:schemeClr val="bg1"/>
                  </a:solidFill>
                </a:rPr>
                <a:t>και πιέζοντας</a:t>
              </a:r>
              <a:br>
                <a:rPr lang="en-US" dirty="0">
                  <a:solidFill>
                    <a:schemeClr val="bg1"/>
                  </a:solidFill>
                </a:rPr>
              </a:br>
              <a:r>
                <a:rPr lang="en-US" dirty="0">
                  <a:solidFill>
                    <a:schemeClr val="bg1"/>
                  </a:solidFill>
                </a:rPr>
                <a:t>(</a:t>
              </a:r>
              <a:r>
                <a:rPr lang="en-US" dirty="0" err="1">
                  <a:solidFill>
                    <a:schemeClr val="bg1"/>
                  </a:solidFill>
                </a:rPr>
                <a:t>cntrl</a:t>
              </a:r>
              <a:r>
                <a:rPr lang="en-US" dirty="0">
                  <a:solidFill>
                    <a:schemeClr val="bg1"/>
                  </a:solidFill>
                </a:rPr>
                <a:t>-M)</a:t>
              </a:r>
            </a:p>
          </p:txBody>
        </p:sp>
        <p:cxnSp>
          <p:nvCxnSpPr>
            <p:cNvPr id="35" name="Straight Arrow Connector 34">
              <a:extLst>
                <a:ext uri="{FF2B5EF4-FFF2-40B4-BE49-F238E27FC236}">
                  <a16:creationId xmlns:a16="http://schemas.microsoft.com/office/drawing/2014/main" id="{FE0DEC7F-0AFE-3862-3602-9E6F5C1E9F19}"/>
                </a:ext>
              </a:extLst>
            </p:cNvPr>
            <p:cNvCxnSpPr>
              <a:cxnSpLocks/>
            </p:cNvCxnSpPr>
            <p:nvPr/>
          </p:nvCxnSpPr>
          <p:spPr>
            <a:xfrm flipV="1">
              <a:off x="1060323" y="3427836"/>
              <a:ext cx="137434" cy="6048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2165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blinds(horizontal)">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C22164-B6F5-0A68-62D3-89735C63E244}"/>
              </a:ext>
            </a:extLst>
          </p:cNvPr>
          <p:cNvPicPr>
            <a:picLocks noChangeAspect="1"/>
          </p:cNvPicPr>
          <p:nvPr/>
        </p:nvPicPr>
        <p:blipFill>
          <a:blip r:embed="rId2"/>
          <a:stretch>
            <a:fillRect/>
          </a:stretch>
        </p:blipFill>
        <p:spPr>
          <a:xfrm>
            <a:off x="193673" y="1400911"/>
            <a:ext cx="8567555" cy="4494586"/>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pic>
        <p:nvPicPr>
          <p:cNvPr id="2" name="Picture 1">
            <a:extLst>
              <a:ext uri="{FF2B5EF4-FFF2-40B4-BE49-F238E27FC236}">
                <a16:creationId xmlns:a16="http://schemas.microsoft.com/office/drawing/2014/main" id="{A073D29E-80CC-A176-C18C-069D74095228}"/>
              </a:ext>
            </a:extLst>
          </p:cNvPr>
          <p:cNvPicPr>
            <a:picLocks noChangeAspect="1"/>
          </p:cNvPicPr>
          <p:nvPr/>
        </p:nvPicPr>
        <p:blipFill>
          <a:blip r:embed="rId2"/>
          <a:stretch>
            <a:fillRect/>
          </a:stretch>
        </p:blipFill>
        <p:spPr>
          <a:xfrm>
            <a:off x="204305" y="1390278"/>
            <a:ext cx="8567555" cy="4494586"/>
          </a:xfrm>
          <a:prstGeom prst="rect">
            <a:avLst/>
          </a:prstGeom>
        </p:spPr>
      </p:pic>
      <p:sp>
        <p:nvSpPr>
          <p:cNvPr id="3" name="Oval 2">
            <a:extLst>
              <a:ext uri="{FF2B5EF4-FFF2-40B4-BE49-F238E27FC236}">
                <a16:creationId xmlns:a16="http://schemas.microsoft.com/office/drawing/2014/main" id="{EDB62D9D-E56D-1EED-52C4-4C68817EF310}"/>
              </a:ext>
            </a:extLst>
          </p:cNvPr>
          <p:cNvSpPr/>
          <p:nvPr/>
        </p:nvSpPr>
        <p:spPr>
          <a:xfrm>
            <a:off x="2626242" y="3806456"/>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2000" y="3551274"/>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414977" y="3147236"/>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191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992312-3EE2-7933-4683-0EB11C3F7B1D}"/>
              </a:ext>
            </a:extLst>
          </p:cNvPr>
          <p:cNvPicPr>
            <a:picLocks noChangeAspect="1"/>
          </p:cNvPicPr>
          <p:nvPr/>
        </p:nvPicPr>
        <p:blipFill>
          <a:blip r:embed="rId2"/>
          <a:stretch>
            <a:fillRect/>
          </a:stretch>
        </p:blipFill>
        <p:spPr>
          <a:xfrm>
            <a:off x="457200" y="1704865"/>
            <a:ext cx="7772400" cy="4878497"/>
          </a:xfrm>
          <a:prstGeom prst="rect">
            <a:avLst/>
          </a:prstGeom>
        </p:spPr>
      </p:pic>
      <p:sp>
        <p:nvSpPr>
          <p:cNvPr id="6" name="TextBox 5">
            <a:extLst>
              <a:ext uri="{FF2B5EF4-FFF2-40B4-BE49-F238E27FC236}">
                <a16:creationId xmlns:a16="http://schemas.microsoft.com/office/drawing/2014/main" id="{514714BF-F45B-8919-93A5-CEE4615948AA}"/>
              </a:ext>
            </a:extLst>
          </p:cNvPr>
          <p:cNvSpPr txBox="1"/>
          <p:nvPr/>
        </p:nvSpPr>
        <p:spPr>
          <a:xfrm>
            <a:off x="3155023" y="648880"/>
            <a:ext cx="2519921" cy="492443"/>
          </a:xfrm>
          <a:prstGeom prst="rect">
            <a:avLst/>
          </a:prstGeom>
          <a:noFill/>
        </p:spPr>
        <p:txBody>
          <a:bodyPr wrap="none" rtlCol="0">
            <a:spAutoFit/>
          </a:bodyPr>
          <a:lstStyle/>
          <a:p>
            <a:pPr algn="ctr"/>
            <a:r>
              <a:rPr lang="en-US" sz="2600" dirty="0">
                <a:solidFill>
                  <a:srgbClr val="008000"/>
                </a:solidFill>
              </a:rPr>
              <a:t>Two pairs of </a:t>
            </a:r>
            <a:r>
              <a:rPr lang="el-GR" sz="2600" dirty="0">
                <a:solidFill>
                  <a:srgbClr val="008000"/>
                </a:solidFill>
              </a:rPr>
              <a:t>μ</a:t>
            </a:r>
            <a:r>
              <a:rPr lang="en-US" sz="2600" baseline="30000" dirty="0">
                <a:solidFill>
                  <a:srgbClr val="008000"/>
                </a:solidFill>
              </a:rPr>
              <a:t>+</a:t>
            </a:r>
            <a:r>
              <a:rPr lang="el-GR" sz="2600" dirty="0">
                <a:solidFill>
                  <a:srgbClr val="008000"/>
                </a:solidFill>
              </a:rPr>
              <a:t>μ</a:t>
            </a:r>
            <a:r>
              <a:rPr lang="en-US" sz="2600" baseline="30000" dirty="0">
                <a:solidFill>
                  <a:srgbClr val="008000"/>
                </a:solidFill>
              </a:rPr>
              <a:t>-</a:t>
            </a:r>
            <a:r>
              <a:rPr lang="en-US" sz="2600" dirty="0">
                <a:solidFill>
                  <a:srgbClr val="008000"/>
                </a:solidFill>
              </a:rPr>
              <a:t> </a:t>
            </a:r>
          </a:p>
        </p:txBody>
      </p:sp>
      <p:sp>
        <p:nvSpPr>
          <p:cNvPr id="7" name="Right Arrow 6">
            <a:extLst>
              <a:ext uri="{FF2B5EF4-FFF2-40B4-BE49-F238E27FC236}">
                <a16:creationId xmlns:a16="http://schemas.microsoft.com/office/drawing/2014/main" id="{0F8AA2BA-2D66-5B3C-1DE6-292AD6E9A1D1}"/>
              </a:ext>
            </a:extLst>
          </p:cNvPr>
          <p:cNvSpPr/>
          <p:nvPr/>
        </p:nvSpPr>
        <p:spPr>
          <a:xfrm>
            <a:off x="5605619" y="734362"/>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8" name="TextBox 7">
            <a:extLst>
              <a:ext uri="{FF2B5EF4-FFF2-40B4-BE49-F238E27FC236}">
                <a16:creationId xmlns:a16="http://schemas.microsoft.com/office/drawing/2014/main" id="{48E8CF3B-9016-A461-B29D-8DA2D3735E56}"/>
              </a:ext>
            </a:extLst>
          </p:cNvPr>
          <p:cNvSpPr txBox="1"/>
          <p:nvPr/>
        </p:nvSpPr>
        <p:spPr>
          <a:xfrm>
            <a:off x="5920220" y="696925"/>
            <a:ext cx="2632003" cy="492443"/>
          </a:xfrm>
          <a:prstGeom prst="rect">
            <a:avLst/>
          </a:prstGeom>
          <a:noFill/>
        </p:spPr>
        <p:txBody>
          <a:bodyPr wrap="none" rtlCol="0">
            <a:spAutoFit/>
          </a:bodyPr>
          <a:lstStyle/>
          <a:p>
            <a:pPr algn="ctr"/>
            <a:r>
              <a:rPr lang="en-US" sz="2600" dirty="0">
                <a:solidFill>
                  <a:srgbClr val="008000"/>
                </a:solidFill>
              </a:rPr>
              <a:t>2 neutral particles</a:t>
            </a:r>
          </a:p>
        </p:txBody>
      </p:sp>
      <p:sp>
        <p:nvSpPr>
          <p:cNvPr id="10" name="Title 3">
            <a:extLst>
              <a:ext uri="{FF2B5EF4-FFF2-40B4-BE49-F238E27FC236}">
                <a16:creationId xmlns:a16="http://schemas.microsoft.com/office/drawing/2014/main" id="{024C2334-BA8C-9B69-72D7-70D19B988475}"/>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4217E75A-FF1B-9AFE-793E-8096AA8D0E7A}"/>
                  </a:ext>
                </a:extLst>
              </p:cNvPr>
              <p:cNvSpPr txBox="1"/>
              <p:nvPr/>
            </p:nvSpPr>
            <p:spPr>
              <a:xfrm>
                <a:off x="4240676" y="1161335"/>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p:sp>
            <p:nvSpPr>
              <p:cNvPr id="11" name="TextBox 10">
                <a:extLst>
                  <a:ext uri="{FF2B5EF4-FFF2-40B4-BE49-F238E27FC236}">
                    <a16:creationId xmlns:a16="http://schemas.microsoft.com/office/drawing/2014/main" id="{4217E75A-FF1B-9AFE-793E-8096AA8D0E7A}"/>
                  </a:ext>
                </a:extLst>
              </p:cNvPr>
              <p:cNvSpPr txBox="1">
                <a:spLocks noRot="1" noChangeAspect="1" noMove="1" noResize="1" noEditPoints="1" noAdjustHandles="1" noChangeArrowheads="1" noChangeShapeType="1" noTextEdit="1"/>
              </p:cNvSpPr>
              <p:nvPr/>
            </p:nvSpPr>
            <p:spPr>
              <a:xfrm>
                <a:off x="4240676" y="1161335"/>
                <a:ext cx="1381532" cy="369332"/>
              </a:xfrm>
              <a:prstGeom prst="rect">
                <a:avLst/>
              </a:prstGeom>
              <a:blipFill>
                <a:blip r:embed="rId3"/>
                <a:stretch>
                  <a:fillRect l="-5505" b="-6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E0E40AAA-812B-8A0F-698E-95E6EB5C68F2}"/>
              </a:ext>
            </a:extLst>
          </p:cNvPr>
          <p:cNvPicPr>
            <a:picLocks noChangeAspect="1"/>
          </p:cNvPicPr>
          <p:nvPr/>
        </p:nvPicPr>
        <p:blipFill>
          <a:blip r:embed="rId4"/>
          <a:stretch>
            <a:fillRect/>
          </a:stretch>
        </p:blipFill>
        <p:spPr>
          <a:xfrm>
            <a:off x="1263086" y="2619265"/>
            <a:ext cx="2165914" cy="1206516"/>
          </a:xfrm>
          <a:prstGeom prst="rect">
            <a:avLst/>
          </a:prstGeom>
        </p:spPr>
      </p:pic>
      <p:sp>
        <p:nvSpPr>
          <p:cNvPr id="2" name="TextBox 1">
            <a:extLst>
              <a:ext uri="{FF2B5EF4-FFF2-40B4-BE49-F238E27FC236}">
                <a16:creationId xmlns:a16="http://schemas.microsoft.com/office/drawing/2014/main" id="{88888F3D-7A02-FF48-7248-12DE5839293B}"/>
              </a:ext>
            </a:extLst>
          </p:cNvPr>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3" name="TextBox 2">
            <a:extLst>
              <a:ext uri="{FF2B5EF4-FFF2-40B4-BE49-F238E27FC236}">
                <a16:creationId xmlns:a16="http://schemas.microsoft.com/office/drawing/2014/main" id="{9BCFF093-243D-6874-07E5-7F9AB9023E5D}"/>
              </a:ext>
            </a:extLst>
          </p:cNvPr>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spTree>
    <p:extLst>
      <p:ext uri="{BB962C8B-B14F-4D97-AF65-F5344CB8AC3E}">
        <p14:creationId xmlns:p14="http://schemas.microsoft.com/office/powerpoint/2010/main" val="21722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11" grpId="0"/>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1DE015-7F2B-21CB-CD06-FCF679AC901B}"/>
              </a:ext>
            </a:extLst>
          </p:cNvPr>
          <p:cNvPicPr>
            <a:picLocks noChangeAspect="1"/>
          </p:cNvPicPr>
          <p:nvPr/>
        </p:nvPicPr>
        <p:blipFill>
          <a:blip r:embed="rId2"/>
          <a:stretch>
            <a:fillRect/>
          </a:stretch>
        </p:blipFill>
        <p:spPr>
          <a:xfrm>
            <a:off x="23799" y="1174330"/>
            <a:ext cx="9120201" cy="4509339"/>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sp>
        <p:nvSpPr>
          <p:cNvPr id="3" name="Oval 2">
            <a:extLst>
              <a:ext uri="{FF2B5EF4-FFF2-40B4-BE49-F238E27FC236}">
                <a16:creationId xmlns:a16="http://schemas.microsoft.com/office/drawing/2014/main" id="{EDB62D9D-E56D-1EED-52C4-4C68817EF310}"/>
              </a:ext>
            </a:extLst>
          </p:cNvPr>
          <p:cNvSpPr/>
          <p:nvPr/>
        </p:nvSpPr>
        <p:spPr>
          <a:xfrm>
            <a:off x="3476847" y="3221665"/>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1999" y="3147236"/>
            <a:ext cx="1275908"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670158" y="2743198"/>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75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B5855A-D592-1148-9F92-7B939094D19C}"/>
              </a:ext>
            </a:extLst>
          </p:cNvPr>
          <p:cNvPicPr>
            <a:picLocks noChangeAspect="1"/>
          </p:cNvPicPr>
          <p:nvPr/>
        </p:nvPicPr>
        <p:blipFill>
          <a:blip r:embed="rId2"/>
          <a:stretch>
            <a:fillRect/>
          </a:stretch>
        </p:blipFill>
        <p:spPr>
          <a:xfrm>
            <a:off x="0" y="2443515"/>
            <a:ext cx="6277743" cy="3222275"/>
          </a:xfrm>
          <a:prstGeom prst="rect">
            <a:avLst/>
          </a:prstGeom>
        </p:spPr>
      </p:pic>
      <p:sp>
        <p:nvSpPr>
          <p:cNvPr id="5" name="Title 3"/>
          <p:cNvSpPr txBox="1">
            <a:spLocks/>
          </p:cNvSpPr>
          <p:nvPr/>
        </p:nvSpPr>
        <p:spPr bwMode="auto">
          <a:xfrm>
            <a:off x="0" y="-76200"/>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6" name="Group 5"/>
          <p:cNvGrpSpPr/>
          <p:nvPr/>
        </p:nvGrpSpPr>
        <p:grpSpPr>
          <a:xfrm>
            <a:off x="1924463" y="4263630"/>
            <a:ext cx="1699992" cy="1105071"/>
            <a:chOff x="3077191" y="5150949"/>
            <a:chExt cx="1699992" cy="1105071"/>
          </a:xfrm>
        </p:grpSpPr>
        <p:cxnSp>
          <p:nvCxnSpPr>
            <p:cNvPr id="7" name="Straight Arrow Connector 6"/>
            <p:cNvCxnSpPr>
              <a:cxnSpLocks/>
            </p:cNvCxnSpPr>
            <p:nvPr/>
          </p:nvCxnSpPr>
          <p:spPr>
            <a:xfrm flipV="1">
              <a:off x="4055161" y="5150949"/>
              <a:ext cx="318631" cy="4465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077191" y="5609689"/>
              <a:ext cx="1699992"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ποζιτρόνιο (</a:t>
              </a:r>
              <a:r>
                <a:rPr lang="en-US" dirty="0">
                  <a:solidFill>
                    <a:schemeClr val="bg1"/>
                  </a:solidFill>
                </a:rPr>
                <a:t>e</a:t>
              </a:r>
              <a:r>
                <a:rPr lang="en-US" baseline="30000" dirty="0">
                  <a:solidFill>
                    <a:schemeClr val="bg1"/>
                  </a:solidFill>
                </a:rPr>
                <a:t>+</a:t>
              </a:r>
              <a:r>
                <a:rPr lang="en-US" dirty="0">
                  <a:solidFill>
                    <a:schemeClr val="bg1"/>
                  </a:solidFill>
                </a:rPr>
                <a:t>)</a:t>
              </a:r>
            </a:p>
          </p:txBody>
        </p:sp>
      </p:grpSp>
      <p:grpSp>
        <p:nvGrpSpPr>
          <p:cNvPr id="9" name="Group 8"/>
          <p:cNvGrpSpPr/>
          <p:nvPr/>
        </p:nvGrpSpPr>
        <p:grpSpPr>
          <a:xfrm>
            <a:off x="3597623" y="3886828"/>
            <a:ext cx="1827519" cy="1234223"/>
            <a:chOff x="5417941" y="5182228"/>
            <a:chExt cx="1827519" cy="1234223"/>
          </a:xfrm>
        </p:grpSpPr>
        <p:cxnSp>
          <p:nvCxnSpPr>
            <p:cNvPr id="10" name="Straight Arrow Connector 9"/>
            <p:cNvCxnSpPr>
              <a:cxnSpLocks/>
            </p:cNvCxnSpPr>
            <p:nvPr/>
          </p:nvCxnSpPr>
          <p:spPr>
            <a:xfrm flipH="1" flipV="1">
              <a:off x="5763668" y="5182228"/>
              <a:ext cx="251370" cy="7190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417941" y="5770120"/>
              <a:ext cx="1827519"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μιόνιο (μ</a:t>
              </a:r>
              <a:r>
                <a:rPr lang="el-GR" baseline="30000" dirty="0">
                  <a:solidFill>
                    <a:schemeClr val="bg1"/>
                  </a:solidFill>
                </a:rPr>
                <a:t>-</a:t>
              </a:r>
              <a:r>
                <a:rPr lang="en-US" dirty="0">
                  <a:solidFill>
                    <a:schemeClr val="bg1"/>
                  </a:solidFill>
                </a:rPr>
                <a:t>)</a:t>
              </a:r>
            </a:p>
          </p:txBody>
        </p:sp>
      </p:grpSp>
      <p:grpSp>
        <p:nvGrpSpPr>
          <p:cNvPr id="13" name="Group 12"/>
          <p:cNvGrpSpPr/>
          <p:nvPr/>
        </p:nvGrpSpPr>
        <p:grpSpPr>
          <a:xfrm>
            <a:off x="1646069" y="1432654"/>
            <a:ext cx="2285113" cy="2438395"/>
            <a:chOff x="2882224" y="3276605"/>
            <a:chExt cx="2285113" cy="2438395"/>
          </a:xfrm>
        </p:grpSpPr>
        <p:cxnSp>
          <p:nvCxnSpPr>
            <p:cNvPr id="14" name="Straight Arrow Connector 13"/>
            <p:cNvCxnSpPr>
              <a:cxnSpLocks/>
            </p:cNvCxnSpPr>
            <p:nvPr/>
          </p:nvCxnSpPr>
          <p:spPr>
            <a:xfrm>
              <a:off x="3794420" y="4160431"/>
              <a:ext cx="78404" cy="1554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882224" y="3276605"/>
              <a:ext cx="2285113" cy="923330"/>
            </a:xfrm>
            <a:prstGeom prst="rect">
              <a:avLst/>
            </a:prstGeom>
            <a:noFill/>
          </p:spPr>
          <p:txBody>
            <a:bodyPr wrap="none" rtlCol="0">
              <a:spAutoFit/>
            </a:bodyPr>
            <a:lstStyle/>
            <a:p>
              <a:r>
                <a:rPr lang="el-GR" dirty="0"/>
                <a:t>Έλλειμα εγκάρσιας</a:t>
              </a:r>
              <a:br>
                <a:rPr lang="el-GR" dirty="0"/>
              </a:br>
              <a:r>
                <a:rPr lang="el-GR" dirty="0"/>
                <a:t>ενέργειας (</a:t>
              </a:r>
              <a:r>
                <a:rPr lang="en-US" dirty="0"/>
                <a:t>missing ET</a:t>
              </a:r>
              <a:r>
                <a:rPr lang="en-US" dirty="0">
                  <a:solidFill>
                    <a:schemeClr val="bg1"/>
                  </a:solidFill>
                </a:rPr>
                <a:t>)</a:t>
              </a:r>
              <a:endParaRPr lang="el-GR" dirty="0">
                <a:solidFill>
                  <a:schemeClr val="bg1"/>
                </a:solidFill>
              </a:endParaRPr>
            </a:p>
            <a:p>
              <a:r>
                <a:rPr lang="el-GR" b="1" dirty="0">
                  <a:solidFill>
                    <a:srgbClr val="008000"/>
                  </a:solidFill>
                </a:rPr>
                <a:t>Υπάρχει νετρίνο</a:t>
              </a:r>
            </a:p>
          </p:txBody>
        </p:sp>
      </p:grpSp>
      <p:sp>
        <p:nvSpPr>
          <p:cNvPr id="17" name="TextBox 16"/>
          <p:cNvSpPr txBox="1"/>
          <p:nvPr/>
        </p:nvSpPr>
        <p:spPr>
          <a:xfrm>
            <a:off x="6083945" y="1066800"/>
            <a:ext cx="2903359" cy="492443"/>
          </a:xfrm>
          <a:prstGeom prst="rect">
            <a:avLst/>
          </a:prstGeom>
          <a:noFill/>
        </p:spPr>
        <p:txBody>
          <a:bodyPr wrap="none" rtlCol="0">
            <a:spAutoFit/>
          </a:bodyPr>
          <a:lstStyle/>
          <a:p>
            <a:r>
              <a:rPr lang="el-GR" sz="2600" dirty="0">
                <a:solidFill>
                  <a:srgbClr val="0000FF"/>
                </a:solidFill>
              </a:rPr>
              <a:t>Περίεργο γεγονός</a:t>
            </a:r>
            <a:endParaRPr lang="en-US" sz="2600" dirty="0">
              <a:solidFill>
                <a:srgbClr val="0000FF"/>
              </a:solidFill>
            </a:endParaRPr>
          </a:p>
        </p:txBody>
      </p:sp>
      <p:sp>
        <p:nvSpPr>
          <p:cNvPr id="18" name="TextBox 17"/>
          <p:cNvSpPr txBox="1"/>
          <p:nvPr/>
        </p:nvSpPr>
        <p:spPr>
          <a:xfrm>
            <a:off x="6156219" y="1564957"/>
            <a:ext cx="841897" cy="461665"/>
          </a:xfrm>
          <a:prstGeom prst="rect">
            <a:avLst/>
          </a:prstGeom>
          <a:noFill/>
        </p:spPr>
        <p:txBody>
          <a:bodyPr wrap="none" rtlCol="0">
            <a:spAutoFit/>
          </a:bodyPr>
          <a:lstStyle/>
          <a:p>
            <a:r>
              <a:rPr lang="el-GR" sz="2400" dirty="0">
                <a:solidFill>
                  <a:srgbClr val="008000"/>
                </a:solidFill>
              </a:rPr>
              <a:t> </a:t>
            </a:r>
            <a:r>
              <a:rPr lang="en-US" sz="2400" dirty="0">
                <a:solidFill>
                  <a:srgbClr val="008000"/>
                </a:solidFill>
              </a:rPr>
              <a:t>e</a:t>
            </a:r>
            <a:r>
              <a:rPr lang="en-US" sz="2400" baseline="30000" dirty="0">
                <a:solidFill>
                  <a:srgbClr val="008000"/>
                </a:solidFill>
              </a:rPr>
              <a:t>- </a:t>
            </a:r>
            <a:r>
              <a:rPr lang="en-US" sz="2400" dirty="0">
                <a:solidFill>
                  <a:srgbClr val="008000"/>
                </a:solidFill>
              </a:rPr>
              <a:t>e</a:t>
            </a:r>
            <a:r>
              <a:rPr lang="en-US" sz="2400" baseline="30000" dirty="0">
                <a:solidFill>
                  <a:srgbClr val="008000"/>
                </a:solidFill>
              </a:rPr>
              <a:t>+</a:t>
            </a:r>
            <a:r>
              <a:rPr lang="el-GR" sz="2400" dirty="0">
                <a:solidFill>
                  <a:srgbClr val="008000"/>
                </a:solidFill>
              </a:rPr>
              <a:t> </a:t>
            </a:r>
            <a:endParaRPr lang="en-US" sz="2400" dirty="0">
              <a:solidFill>
                <a:srgbClr val="008000"/>
              </a:solidFill>
            </a:endParaRPr>
          </a:p>
        </p:txBody>
      </p:sp>
      <p:sp>
        <p:nvSpPr>
          <p:cNvPr id="19" name="TextBox 18"/>
          <p:cNvSpPr txBox="1"/>
          <p:nvPr/>
        </p:nvSpPr>
        <p:spPr>
          <a:xfrm>
            <a:off x="7805531" y="1564957"/>
            <a:ext cx="687007" cy="461665"/>
          </a:xfrm>
          <a:prstGeom prst="rect">
            <a:avLst/>
          </a:prstGeom>
          <a:noFill/>
        </p:spPr>
        <p:txBody>
          <a:bodyPr wrap="none" rtlCol="0">
            <a:spAutoFit/>
          </a:bodyPr>
          <a:lstStyle/>
          <a:p>
            <a:r>
              <a:rPr lang="el-GR" sz="2400" dirty="0">
                <a:solidFill>
                  <a:srgbClr val="008000"/>
                </a:solidFill>
              </a:rPr>
              <a:t>1 μ</a:t>
            </a:r>
            <a:r>
              <a:rPr lang="en-US" sz="2400" baseline="30000" dirty="0">
                <a:solidFill>
                  <a:srgbClr val="008000"/>
                </a:solidFill>
              </a:rPr>
              <a:t>-</a:t>
            </a:r>
            <a:endParaRPr lang="en-US" sz="2400" dirty="0">
              <a:solidFill>
                <a:srgbClr val="008000"/>
              </a:solidFill>
            </a:endParaRPr>
          </a:p>
        </p:txBody>
      </p:sp>
      <p:grpSp>
        <p:nvGrpSpPr>
          <p:cNvPr id="22" name="Group 21"/>
          <p:cNvGrpSpPr/>
          <p:nvPr/>
        </p:nvGrpSpPr>
        <p:grpSpPr>
          <a:xfrm>
            <a:off x="6420974" y="3733800"/>
            <a:ext cx="2685351" cy="830997"/>
            <a:chOff x="6355619" y="2860357"/>
            <a:chExt cx="2685351" cy="830997"/>
          </a:xfrm>
        </p:grpSpPr>
        <p:sp>
          <p:nvSpPr>
            <p:cNvPr id="20" name="TextBox 19"/>
            <p:cNvSpPr txBox="1"/>
            <p:nvPr/>
          </p:nvSpPr>
          <p:spPr>
            <a:xfrm>
              <a:off x="6355619" y="2860357"/>
              <a:ext cx="2685351" cy="830997"/>
            </a:xfrm>
            <a:prstGeom prst="rect">
              <a:avLst/>
            </a:prstGeom>
            <a:noFill/>
          </p:spPr>
          <p:txBody>
            <a:bodyPr wrap="none" rtlCol="0">
              <a:spAutoFit/>
            </a:bodyPr>
            <a:lstStyle/>
            <a:p>
              <a:r>
                <a:rPr lang="el-GR" sz="2400" dirty="0">
                  <a:solidFill>
                    <a:srgbClr val="008000"/>
                  </a:solidFill>
                </a:rPr>
                <a:t>Έλλειμα ενέργειας</a:t>
              </a:r>
              <a:br>
                <a:rPr lang="el-GR" sz="2400" dirty="0">
                  <a:solidFill>
                    <a:srgbClr val="008000"/>
                  </a:solidFill>
                </a:rPr>
              </a:br>
              <a:r>
                <a:rPr lang="el-GR" sz="2400" dirty="0">
                  <a:solidFill>
                    <a:srgbClr val="008000"/>
                  </a:solidFill>
                </a:rPr>
                <a:t>       ≥1 νετρινο  </a:t>
              </a:r>
              <a:endParaRPr lang="en-US" sz="2400" dirty="0">
                <a:solidFill>
                  <a:srgbClr val="008000"/>
                </a:solidFill>
              </a:endParaRPr>
            </a:p>
          </p:txBody>
        </p:sp>
        <p:sp>
          <p:nvSpPr>
            <p:cNvPr id="21" name="Right Arrow 20"/>
            <p:cNvSpPr/>
            <p:nvPr/>
          </p:nvSpPr>
          <p:spPr>
            <a:xfrm>
              <a:off x="6566330" y="3296477"/>
              <a:ext cx="304800" cy="3048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23" name="TextBox 22"/>
          <p:cNvSpPr txBox="1"/>
          <p:nvPr/>
        </p:nvSpPr>
        <p:spPr>
          <a:xfrm>
            <a:off x="6137096" y="1985424"/>
            <a:ext cx="2909270" cy="461665"/>
          </a:xfrm>
          <a:prstGeom prst="rect">
            <a:avLst/>
          </a:prstGeom>
          <a:noFill/>
        </p:spPr>
        <p:txBody>
          <a:bodyPr wrap="none" rtlCol="0">
            <a:spAutoFit/>
          </a:bodyPr>
          <a:lstStyle/>
          <a:p>
            <a:r>
              <a:rPr lang="el-GR" sz="2400" dirty="0"/>
              <a:t>Ουδέτερο σωμάτιο?  </a:t>
            </a:r>
            <a:endParaRPr lang="en-US" sz="2400" dirty="0"/>
          </a:p>
        </p:txBody>
      </p:sp>
      <p:sp>
        <p:nvSpPr>
          <p:cNvPr id="24" name="TextBox 23"/>
          <p:cNvSpPr txBox="1"/>
          <p:nvPr/>
        </p:nvSpPr>
        <p:spPr>
          <a:xfrm>
            <a:off x="6303326" y="2499021"/>
            <a:ext cx="714859" cy="461665"/>
          </a:xfrm>
          <a:prstGeom prst="rect">
            <a:avLst/>
          </a:prstGeom>
          <a:noFill/>
        </p:spPr>
        <p:txBody>
          <a:bodyPr wrap="none" rtlCol="0">
            <a:spAutoFit/>
          </a:bodyPr>
          <a:lstStyle/>
          <a:p>
            <a:r>
              <a:rPr lang="el-GR" sz="2400" b="1" dirty="0">
                <a:solidFill>
                  <a:srgbClr val="800000"/>
                </a:solidFill>
              </a:rPr>
              <a:t>ΟΧΙ</a:t>
            </a:r>
            <a:endParaRPr lang="en-US" sz="2400" b="1" dirty="0">
              <a:solidFill>
                <a:srgbClr val="800000"/>
              </a:solidFill>
            </a:endParaRPr>
          </a:p>
        </p:txBody>
      </p:sp>
      <p:sp>
        <p:nvSpPr>
          <p:cNvPr id="25" name="TextBox 24"/>
          <p:cNvSpPr txBox="1"/>
          <p:nvPr/>
        </p:nvSpPr>
        <p:spPr>
          <a:xfrm>
            <a:off x="6232716" y="2959740"/>
            <a:ext cx="3051737" cy="830997"/>
          </a:xfrm>
          <a:prstGeom prst="rect">
            <a:avLst/>
          </a:prstGeom>
          <a:noFill/>
        </p:spPr>
        <p:txBody>
          <a:bodyPr wrap="none" rtlCol="0">
            <a:spAutoFit/>
          </a:bodyPr>
          <a:lstStyle/>
          <a:p>
            <a:r>
              <a:rPr lang="el-GR" sz="2400" dirty="0">
                <a:solidFill>
                  <a:srgbClr val="FF0000"/>
                </a:solidFill>
              </a:rPr>
              <a:t>τα προϊόντα δεν είναι </a:t>
            </a:r>
            <a:br>
              <a:rPr lang="el-GR" sz="2400" dirty="0">
                <a:solidFill>
                  <a:srgbClr val="FF0000"/>
                </a:solidFill>
              </a:rPr>
            </a:br>
            <a:r>
              <a:rPr lang="el-GR" sz="2400" dirty="0">
                <a:solidFill>
                  <a:srgbClr val="FF0000"/>
                </a:solidFill>
              </a:rPr>
              <a:t>ίδιου τύπου </a:t>
            </a:r>
            <a:endParaRPr lang="en-US" sz="2400" dirty="0">
              <a:solidFill>
                <a:srgbClr val="FF0000"/>
              </a:solidFill>
            </a:endParaRPr>
          </a:p>
        </p:txBody>
      </p:sp>
      <p:sp>
        <p:nvSpPr>
          <p:cNvPr id="26" name="TextBox 25"/>
          <p:cNvSpPr txBox="1"/>
          <p:nvPr/>
        </p:nvSpPr>
        <p:spPr>
          <a:xfrm>
            <a:off x="6237281" y="4572000"/>
            <a:ext cx="2484976" cy="892552"/>
          </a:xfrm>
          <a:prstGeom prst="rect">
            <a:avLst/>
          </a:prstGeom>
          <a:noFill/>
        </p:spPr>
        <p:txBody>
          <a:bodyPr wrap="none" rtlCol="0">
            <a:spAutoFit/>
          </a:bodyPr>
          <a:lstStyle/>
          <a:p>
            <a:r>
              <a:rPr lang="el-GR" sz="2600" dirty="0">
                <a:solidFill>
                  <a:srgbClr val="0000FF"/>
                </a:solidFill>
              </a:rPr>
              <a:t>Θα μπορούσε να</a:t>
            </a:r>
            <a:endParaRPr lang="en-US" sz="2600" dirty="0">
              <a:solidFill>
                <a:srgbClr val="0000FF"/>
              </a:solidFill>
            </a:endParaRPr>
          </a:p>
          <a:p>
            <a:r>
              <a:rPr lang="el-GR" sz="2600" dirty="0">
                <a:solidFill>
                  <a:srgbClr val="0000FF"/>
                </a:solidFill>
              </a:rPr>
              <a:t>είναι  </a:t>
            </a:r>
            <a:r>
              <a:rPr lang="en-US" sz="2600" dirty="0">
                <a:solidFill>
                  <a:srgbClr val="0000FF"/>
                </a:solidFill>
              </a:rPr>
              <a:t>Z</a:t>
            </a:r>
            <a:r>
              <a:rPr lang="en-US" sz="2600" baseline="30000" dirty="0">
                <a:solidFill>
                  <a:srgbClr val="0000FF"/>
                </a:solidFill>
              </a:rPr>
              <a:t>0</a:t>
            </a:r>
            <a:r>
              <a:rPr lang="en-US" sz="2600" dirty="0">
                <a:solidFill>
                  <a:srgbClr val="0000FF"/>
                </a:solidFill>
              </a:rPr>
              <a:t>W</a:t>
            </a:r>
            <a:r>
              <a:rPr lang="en-US" sz="2600" baseline="30000" dirty="0">
                <a:solidFill>
                  <a:srgbClr val="0000FF"/>
                </a:solidFill>
              </a:rPr>
              <a:t>-</a:t>
            </a:r>
            <a:endParaRPr lang="el-GR" sz="2600" dirty="0">
              <a:solidFill>
                <a:srgbClr val="0000FF"/>
              </a:solidFill>
            </a:endParaRPr>
          </a:p>
        </p:txBody>
      </p:sp>
      <p:sp>
        <p:nvSpPr>
          <p:cNvPr id="28" name="TextBox 27"/>
          <p:cNvSpPr txBox="1"/>
          <p:nvPr/>
        </p:nvSpPr>
        <p:spPr>
          <a:xfrm>
            <a:off x="7061716" y="1536060"/>
            <a:ext cx="581109" cy="461665"/>
          </a:xfrm>
          <a:prstGeom prst="rect">
            <a:avLst/>
          </a:prstGeom>
          <a:noFill/>
        </p:spPr>
        <p:txBody>
          <a:bodyPr wrap="none" rtlCol="0">
            <a:spAutoFit/>
          </a:bodyPr>
          <a:lstStyle/>
          <a:p>
            <a:r>
              <a:rPr lang="el-GR" sz="2400" dirty="0">
                <a:solidFill>
                  <a:srgbClr val="0000FF"/>
                </a:solidFill>
              </a:rPr>
              <a:t>και</a:t>
            </a:r>
            <a:endParaRPr lang="en-US" sz="2400" dirty="0">
              <a:solidFill>
                <a:srgbClr val="0000FF"/>
              </a:solidFill>
            </a:endParaRPr>
          </a:p>
        </p:txBody>
      </p:sp>
      <p:sp>
        <p:nvSpPr>
          <p:cNvPr id="29" name="TextBox 28"/>
          <p:cNvSpPr txBox="1"/>
          <p:nvPr/>
        </p:nvSpPr>
        <p:spPr>
          <a:xfrm>
            <a:off x="5845876" y="5626402"/>
            <a:ext cx="3262432" cy="892552"/>
          </a:xfrm>
          <a:prstGeom prst="rect">
            <a:avLst/>
          </a:prstGeom>
          <a:noFill/>
        </p:spPr>
        <p:txBody>
          <a:bodyPr wrap="none" rtlCol="0">
            <a:spAutoFit/>
          </a:bodyPr>
          <a:lstStyle/>
          <a:p>
            <a:r>
              <a:rPr lang="el-GR" sz="2600" dirty="0">
                <a:solidFill>
                  <a:srgbClr val="0000FF"/>
                </a:solidFill>
              </a:rPr>
              <a:t>Κατηγοροποιείται ως</a:t>
            </a:r>
            <a:br>
              <a:rPr lang="el-GR" sz="2600" dirty="0">
                <a:solidFill>
                  <a:srgbClr val="0000FF"/>
                </a:solidFill>
              </a:rPr>
            </a:br>
            <a:r>
              <a:rPr lang="el-GR" sz="2600" dirty="0">
                <a:solidFill>
                  <a:srgbClr val="0000FF"/>
                </a:solidFill>
              </a:rPr>
              <a:t>            ΖΟΟ</a:t>
            </a:r>
          </a:p>
        </p:txBody>
      </p:sp>
      <p:grpSp>
        <p:nvGrpSpPr>
          <p:cNvPr id="32" name="Group 31">
            <a:extLst>
              <a:ext uri="{FF2B5EF4-FFF2-40B4-BE49-F238E27FC236}">
                <a16:creationId xmlns:a16="http://schemas.microsoft.com/office/drawing/2014/main" id="{4C7ED96C-F449-9448-B2F0-738E93C31248}"/>
              </a:ext>
            </a:extLst>
          </p:cNvPr>
          <p:cNvGrpSpPr/>
          <p:nvPr/>
        </p:nvGrpSpPr>
        <p:grpSpPr>
          <a:xfrm>
            <a:off x="312474" y="3042878"/>
            <a:ext cx="2379360" cy="1041227"/>
            <a:chOff x="2842180" y="5146467"/>
            <a:chExt cx="2379360" cy="1041227"/>
          </a:xfrm>
        </p:grpSpPr>
        <p:cxnSp>
          <p:nvCxnSpPr>
            <p:cNvPr id="33" name="Straight Arrow Connector 32">
              <a:extLst>
                <a:ext uri="{FF2B5EF4-FFF2-40B4-BE49-F238E27FC236}">
                  <a16:creationId xmlns:a16="http://schemas.microsoft.com/office/drawing/2014/main" id="{02890B9C-8456-0348-A0B1-D84B0FE45838}"/>
                </a:ext>
              </a:extLst>
            </p:cNvPr>
            <p:cNvCxnSpPr>
              <a:cxnSpLocks/>
            </p:cNvCxnSpPr>
            <p:nvPr/>
          </p:nvCxnSpPr>
          <p:spPr>
            <a:xfrm>
              <a:off x="4061267" y="5832874"/>
              <a:ext cx="1160273" cy="354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EF725A4-ECD1-3147-9510-C15EB002FD86}"/>
                </a:ext>
              </a:extLst>
            </p:cNvPr>
            <p:cNvSpPr txBox="1"/>
            <p:nvPr/>
          </p:nvSpPr>
          <p:spPr>
            <a:xfrm>
              <a:off x="2842180" y="5146467"/>
              <a:ext cx="1713033"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ηλεκτρόνιο (</a:t>
              </a:r>
              <a:r>
                <a:rPr lang="en-US" dirty="0">
                  <a:solidFill>
                    <a:schemeClr val="bg1"/>
                  </a:solidFill>
                </a:rPr>
                <a:t>e</a:t>
              </a:r>
              <a:r>
                <a:rPr lang="el-GR" baseline="30000" dirty="0">
                  <a:solidFill>
                    <a:schemeClr val="bg1"/>
                  </a:solidFill>
                </a:rPr>
                <a:t>-</a:t>
              </a:r>
              <a:r>
                <a:rPr lang="en-US" dirty="0">
                  <a:solidFill>
                    <a:schemeClr val="bg1"/>
                  </a:solidFill>
                </a:rPr>
                <a:t>)</a:t>
              </a:r>
            </a:p>
          </p:txBody>
        </p:sp>
      </p:grpSp>
    </p:spTree>
    <p:extLst>
      <p:ext uri="{BB962C8B-B14F-4D97-AF65-F5344CB8AC3E}">
        <p14:creationId xmlns:p14="http://schemas.microsoft.com/office/powerpoint/2010/main" val="357045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3" grpId="0"/>
      <p:bldP spid="24" grpId="0"/>
      <p:bldP spid="25" grpId="0"/>
      <p:bldP spid="26"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792162"/>
          </a:xfrm>
        </p:spPr>
        <p:txBody>
          <a:bodyPr/>
          <a:lstStyle/>
          <a:p>
            <a:pPr>
              <a:defRPr/>
            </a:pPr>
            <a:r>
              <a:rPr lang="en-US" dirty="0"/>
              <a:t>CIMA - </a:t>
            </a:r>
            <a:r>
              <a:rPr lang="el-GR" dirty="0"/>
              <a:t>Το  φύλλο εργασίας</a:t>
            </a:r>
            <a:endParaRPr lang="en-US" dirty="0"/>
          </a:p>
        </p:txBody>
      </p:sp>
      <p:pic>
        <p:nvPicPr>
          <p:cNvPr id="3" name="Picture 2">
            <a:extLst>
              <a:ext uri="{FF2B5EF4-FFF2-40B4-BE49-F238E27FC236}">
                <a16:creationId xmlns:a16="http://schemas.microsoft.com/office/drawing/2014/main" id="{1E30CCAB-717B-5445-978B-C76D85D56457}"/>
              </a:ext>
            </a:extLst>
          </p:cNvPr>
          <p:cNvPicPr>
            <a:picLocks noChangeAspect="1"/>
          </p:cNvPicPr>
          <p:nvPr/>
        </p:nvPicPr>
        <p:blipFill>
          <a:blip r:embed="rId2"/>
          <a:stretch>
            <a:fillRect/>
          </a:stretch>
        </p:blipFill>
        <p:spPr>
          <a:xfrm>
            <a:off x="0" y="1601755"/>
            <a:ext cx="9144000" cy="3407911"/>
          </a:xfrm>
          <a:prstGeom prst="rect">
            <a:avLst/>
          </a:prstGeom>
        </p:spPr>
      </p:pic>
      <p:sp>
        <p:nvSpPr>
          <p:cNvPr id="6" name="Oval 5">
            <a:extLst>
              <a:ext uri="{FF2B5EF4-FFF2-40B4-BE49-F238E27FC236}">
                <a16:creationId xmlns:a16="http://schemas.microsoft.com/office/drawing/2014/main" id="{67C63E52-18BB-FC44-95A4-559A9AB2A739}"/>
              </a:ext>
            </a:extLst>
          </p:cNvPr>
          <p:cNvSpPr/>
          <p:nvPr/>
        </p:nvSpPr>
        <p:spPr>
          <a:xfrm>
            <a:off x="4633645" y="3741959"/>
            <a:ext cx="626724" cy="314168"/>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1199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31" y="175873"/>
            <a:ext cx="8566150" cy="758825"/>
          </a:xfrm>
        </p:spPr>
        <p:txBody>
          <a:bodyPr>
            <a:normAutofit fontScale="90000"/>
          </a:bodyPr>
          <a:lstStyle/>
          <a:p>
            <a:pPr>
              <a:defRPr/>
            </a:pPr>
            <a:r>
              <a:rPr lang="el-GR" dirty="0"/>
              <a:t>Η σημερινή εξάσκηση </a:t>
            </a:r>
            <a:endParaRPr lang="en-US" dirty="0"/>
          </a:p>
        </p:txBody>
      </p:sp>
      <p:sp>
        <p:nvSpPr>
          <p:cNvPr id="3" name="Content Placeholder 2"/>
          <p:cNvSpPr>
            <a:spLocks noGrp="1"/>
          </p:cNvSpPr>
          <p:nvPr>
            <p:ph idx="1"/>
          </p:nvPr>
        </p:nvSpPr>
        <p:spPr>
          <a:xfrm>
            <a:off x="209550" y="1685925"/>
            <a:ext cx="8778875" cy="3343275"/>
          </a:xfrm>
        </p:spPr>
        <p:txBody>
          <a:bodyPr/>
          <a:lstStyle/>
          <a:p>
            <a:pPr>
              <a:defRPr/>
            </a:pPr>
            <a:r>
              <a:rPr lang="el-GR" sz="2400" dirty="0">
                <a:latin typeface="Arial" charset="0"/>
                <a:ea typeface="ＭＳ Ｐゴシック" charset="0"/>
              </a:rPr>
              <a:t>Θα χωριστείτε σε ομάδες 2 ατόμων</a:t>
            </a:r>
            <a:endParaRPr lang="en-US" sz="2400" dirty="0">
              <a:latin typeface="Arial" charset="0"/>
              <a:ea typeface="ＭＳ Ｐゴシック" charset="0"/>
            </a:endParaRPr>
          </a:p>
          <a:p>
            <a:pPr lvl="1">
              <a:defRPr/>
            </a:pPr>
            <a:r>
              <a:rPr lang="el-GR" sz="2400" dirty="0">
                <a:latin typeface="Arial" charset="0"/>
                <a:ea typeface="ＭＳ Ｐゴシック" charset="0"/>
              </a:rPr>
              <a:t>Κάθε ομάδα θα εξετάσει 100 γεγονότα</a:t>
            </a:r>
          </a:p>
          <a:p>
            <a:pPr lvl="1">
              <a:defRPr/>
            </a:pPr>
            <a:r>
              <a:rPr lang="el-GR" sz="2400" dirty="0">
                <a:latin typeface="Arial" charset="0"/>
                <a:ea typeface="ＭＳ Ｐゴシック" charset="0"/>
              </a:rPr>
              <a:t>Κάντε </a:t>
            </a:r>
            <a:r>
              <a:rPr lang="en-US" sz="2400" dirty="0">
                <a:latin typeface="Arial" charset="0"/>
                <a:ea typeface="ＭＳ Ｐゴシック" charset="0"/>
              </a:rPr>
              <a:t>login </a:t>
            </a:r>
            <a:r>
              <a:rPr lang="el-GR" sz="2400" dirty="0">
                <a:latin typeface="Arial" charset="0"/>
                <a:ea typeface="ＭＳ Ｐゴシック" charset="0"/>
              </a:rPr>
              <a:t>στο </a:t>
            </a:r>
            <a:r>
              <a:rPr lang="en-US" sz="2400" dirty="0">
                <a:latin typeface="Arial" charset="0"/>
                <a:ea typeface="ＭＳ Ｐゴシック" charset="0"/>
              </a:rPr>
              <a:t>desktop: </a:t>
            </a:r>
          </a:p>
          <a:p>
            <a:pPr lvl="1">
              <a:defRPr/>
            </a:pPr>
            <a:r>
              <a:rPr lang="en-US" sz="2400" dirty="0">
                <a:latin typeface="Arial" charset="0"/>
                <a:ea typeface="ＭＳ Ｐゴシック" charset="0"/>
              </a:rPr>
              <a:t> </a:t>
            </a:r>
            <a:r>
              <a:rPr lang="en-US" sz="2400" dirty="0">
                <a:solidFill>
                  <a:srgbClr val="000090"/>
                </a:solidFill>
                <a:latin typeface="Arial" charset="0"/>
                <a:ea typeface="ＭＳ Ｐゴシック" charset="0"/>
              </a:rPr>
              <a:t>username: </a:t>
            </a:r>
            <a:r>
              <a:rPr lang="en-US" sz="2400" dirty="0" err="1">
                <a:latin typeface="Arial" charset="0"/>
                <a:ea typeface="ＭＳ Ｐゴシック" charset="0"/>
              </a:rPr>
              <a:t>msclX</a:t>
            </a:r>
            <a:r>
              <a:rPr lang="en-US" sz="2400" dirty="0">
                <a:latin typeface="Arial" charset="0"/>
                <a:ea typeface="ＭＳ Ｐゴシック" charset="0"/>
              </a:rPr>
              <a:t> (</a:t>
            </a:r>
            <a:r>
              <a:rPr lang="el-GR" sz="2400" dirty="0">
                <a:latin typeface="Arial" charset="0"/>
                <a:ea typeface="ＭＳ Ｐゴシック" charset="0"/>
              </a:rPr>
              <a:t>όπου Χ αριθμός </a:t>
            </a:r>
            <a:r>
              <a:rPr lang="en-US" sz="2400" dirty="0">
                <a:latin typeface="Arial" charset="0"/>
                <a:ea typeface="ＭＳ Ｐゴシック" charset="0"/>
              </a:rPr>
              <a:t>0</a:t>
            </a:r>
            <a:r>
              <a:rPr lang="el-GR" sz="2400" dirty="0">
                <a:latin typeface="Arial" charset="0"/>
                <a:ea typeface="ＭＳ Ｐゴシック" charset="0"/>
              </a:rPr>
              <a:t>1 – </a:t>
            </a:r>
            <a:r>
              <a:rPr lang="en-US" sz="2400" dirty="0">
                <a:latin typeface="Arial" charset="0"/>
                <a:ea typeface="ＭＳ Ｐゴシック" charset="0"/>
              </a:rPr>
              <a:t>30</a:t>
            </a:r>
            <a:r>
              <a:rPr lang="el-GR" sz="2400" dirty="0">
                <a:latin typeface="Arial" charset="0"/>
                <a:ea typeface="ＭＳ Ｐゴシック" charset="0"/>
              </a:rPr>
              <a:t>)</a:t>
            </a:r>
          </a:p>
          <a:p>
            <a:pPr lvl="1">
              <a:defRPr/>
            </a:pPr>
            <a:r>
              <a:rPr lang="el-GR" sz="2400" dirty="0">
                <a:latin typeface="Arial" charset="0"/>
                <a:ea typeface="ＭＳ Ｐゴシック" charset="0"/>
              </a:rPr>
              <a:t> </a:t>
            </a:r>
            <a:r>
              <a:rPr lang="en-US" sz="2400" dirty="0">
                <a:solidFill>
                  <a:srgbClr val="FF0000"/>
                </a:solidFill>
                <a:latin typeface="Arial" charset="0"/>
                <a:ea typeface="ＭＳ Ｐゴシック" charset="0"/>
              </a:rPr>
              <a:t>password:</a:t>
            </a:r>
            <a:r>
              <a:rPr lang="en-US" sz="2400" dirty="0">
                <a:latin typeface="Arial" charset="0"/>
                <a:ea typeface="ＭＳ Ｐゴシック" charset="0"/>
              </a:rPr>
              <a:t> zve0422</a:t>
            </a:r>
          </a:p>
          <a:p>
            <a:pPr lvl="1">
              <a:defRPr/>
            </a:pPr>
            <a:r>
              <a:rPr lang="el-GR" sz="2400" dirty="0">
                <a:latin typeface="Arial" charset="0"/>
                <a:ea typeface="ＭＳ Ｐゴシック" charset="0"/>
              </a:rPr>
              <a:t>Ανοίξτε το </a:t>
            </a:r>
            <a:r>
              <a:rPr lang="en-US" sz="2400" dirty="0">
                <a:latin typeface="Arial" charset="0"/>
                <a:ea typeface="ＭＳ Ｐゴシック" charset="0"/>
              </a:rPr>
              <a:t>Firefox </a:t>
            </a:r>
            <a:r>
              <a:rPr lang="el-GR" sz="2400" dirty="0">
                <a:latin typeface="Arial" charset="0"/>
                <a:ea typeface="ＭＳ Ｐゴシック" charset="0"/>
              </a:rPr>
              <a:t>και πηγαίνετε στην οικοσελίδα</a:t>
            </a:r>
            <a:endParaRPr lang="en-US" sz="2400" dirty="0">
              <a:latin typeface="Arial" charset="0"/>
              <a:ea typeface="ＭＳ Ｐゴシック" charset="0"/>
            </a:endParaRPr>
          </a:p>
        </p:txBody>
      </p:sp>
    </p:spTree>
    <p:extLst>
      <p:ext uri="{BB962C8B-B14F-4D97-AF65-F5344CB8AC3E}">
        <p14:creationId xmlns:p14="http://schemas.microsoft.com/office/powerpoint/2010/main" val="3746132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98024"/>
            <a:ext cx="5943600" cy="5881254"/>
          </a:xfrm>
          <a:prstGeom prst="rect">
            <a:avLst/>
          </a:prstGeom>
        </p:spPr>
      </p:pic>
      <p:sp>
        <p:nvSpPr>
          <p:cNvPr id="5" name="Title 3"/>
          <p:cNvSpPr txBox="1">
            <a:spLocks/>
          </p:cNvSpPr>
          <p:nvPr/>
        </p:nvSpPr>
        <p:spPr bwMode="auto">
          <a:xfrm>
            <a:off x="0" y="-3559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14" name="Group 13"/>
          <p:cNvGrpSpPr/>
          <p:nvPr/>
        </p:nvGrpSpPr>
        <p:grpSpPr>
          <a:xfrm>
            <a:off x="1524001" y="1752600"/>
            <a:ext cx="3555201" cy="3200399"/>
            <a:chOff x="1524001" y="1752600"/>
            <a:chExt cx="3555201" cy="3200399"/>
          </a:xfrm>
        </p:grpSpPr>
        <p:cxnSp>
          <p:nvCxnSpPr>
            <p:cNvPr id="7" name="Straight Arrow Connector 6"/>
            <p:cNvCxnSpPr/>
            <p:nvPr/>
          </p:nvCxnSpPr>
          <p:spPr>
            <a:xfrm>
              <a:off x="3276600" y="2362200"/>
              <a:ext cx="914400" cy="25907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752600"/>
              <a:ext cx="3326602" cy="646331"/>
            </a:xfrm>
            <a:prstGeom prst="rect">
              <a:avLst/>
            </a:prstGeom>
            <a:noFill/>
          </p:spPr>
          <p:txBody>
            <a:bodyPr wrap="none" rtlCol="0">
              <a:spAutoFit/>
            </a:bodyPr>
            <a:lstStyle/>
            <a:p>
              <a:r>
                <a:rPr lang="el-GR" dirty="0">
                  <a:solidFill>
                    <a:schemeClr val="bg1"/>
                  </a:solidFill>
                </a:rPr>
                <a:t>Εναπόθεση ενέργειας στο </a:t>
              </a:r>
              <a:br>
                <a:rPr lang="el-GR" dirty="0">
                  <a:solidFill>
                    <a:schemeClr val="bg1"/>
                  </a:solidFill>
                </a:rPr>
              </a:br>
              <a:r>
                <a:rPr lang="el-GR" dirty="0">
                  <a:solidFill>
                    <a:schemeClr val="bg1"/>
                  </a:solidFill>
                </a:rPr>
                <a:t>ηλεκτρομαγνητικό καλορίμετρο</a:t>
              </a:r>
              <a:endParaRPr lang="en-US" dirty="0">
                <a:solidFill>
                  <a:schemeClr val="bg1"/>
                </a:solidFill>
              </a:endParaRPr>
            </a:p>
          </p:txBody>
        </p:sp>
        <p:cxnSp>
          <p:nvCxnSpPr>
            <p:cNvPr id="9" name="Straight Arrow Connector 8"/>
            <p:cNvCxnSpPr/>
            <p:nvPr/>
          </p:nvCxnSpPr>
          <p:spPr>
            <a:xfrm flipH="1">
              <a:off x="1524001" y="2362200"/>
              <a:ext cx="1600199"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1219200" y="3733800"/>
            <a:ext cx="2461519" cy="1817132"/>
            <a:chOff x="1371601" y="2590800"/>
            <a:chExt cx="2461519" cy="1817132"/>
          </a:xfrm>
        </p:grpSpPr>
        <p:cxnSp>
          <p:nvCxnSpPr>
            <p:cNvPr id="17" name="Straight Arrow Connector 16"/>
            <p:cNvCxnSpPr/>
            <p:nvPr/>
          </p:nvCxnSpPr>
          <p:spPr>
            <a:xfrm flipV="1">
              <a:off x="2743201" y="3200400"/>
              <a:ext cx="685800" cy="838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371601" y="4038600"/>
              <a:ext cx="2461519" cy="369332"/>
            </a:xfrm>
            <a:prstGeom prst="rect">
              <a:avLst/>
            </a:prstGeom>
            <a:noFill/>
          </p:spPr>
          <p:txBody>
            <a:bodyPr wrap="none" rtlCol="0">
              <a:spAutoFit/>
            </a:bodyPr>
            <a:lstStyle/>
            <a:p>
              <a:r>
                <a:rPr lang="el-GR" dirty="0">
                  <a:solidFill>
                    <a:schemeClr val="bg1"/>
                  </a:solidFill>
                </a:rPr>
                <a:t>Δεν υπάρχουν τροχιές</a:t>
              </a:r>
              <a:endParaRPr lang="en-US" dirty="0">
                <a:solidFill>
                  <a:schemeClr val="bg1"/>
                </a:solidFill>
              </a:endParaRPr>
            </a:p>
          </p:txBody>
        </p:sp>
        <p:cxnSp>
          <p:nvCxnSpPr>
            <p:cNvPr id="19" name="Straight Arrow Connector 18"/>
            <p:cNvCxnSpPr/>
            <p:nvPr/>
          </p:nvCxnSpPr>
          <p:spPr>
            <a:xfrm flipH="1" flipV="1">
              <a:off x="2590801" y="2590800"/>
              <a:ext cx="76200" cy="144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762000" y="30480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sp>
        <p:nvSpPr>
          <p:cNvPr id="28" name="TextBox 27"/>
          <p:cNvSpPr txBox="1"/>
          <p:nvPr/>
        </p:nvSpPr>
        <p:spPr>
          <a:xfrm>
            <a:off x="4267200" y="48768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graphicFrame>
        <p:nvGraphicFramePr>
          <p:cNvPr id="29" name="Object 28"/>
          <p:cNvGraphicFramePr>
            <a:graphicFrameLocks noChangeAspect="1"/>
          </p:cNvGraphicFramePr>
          <p:nvPr/>
        </p:nvGraphicFramePr>
        <p:xfrm>
          <a:off x="6858000" y="2097087"/>
          <a:ext cx="1408112" cy="569913"/>
        </p:xfrm>
        <a:graphic>
          <a:graphicData uri="http://schemas.openxmlformats.org/presentationml/2006/ole">
            <mc:AlternateContent xmlns:mc="http://schemas.openxmlformats.org/markup-compatibility/2006">
              <mc:Choice xmlns:v="urn:schemas-microsoft-com:vml" Requires="v">
                <p:oleObj name="Equation" r:id="rId3" imgW="596900" imgH="241300" progId="Equation.DSMT4">
                  <p:embed/>
                </p:oleObj>
              </mc:Choice>
              <mc:Fallback>
                <p:oleObj name="Equation" r:id="rId3" imgW="596900" imgH="241300" progId="Equation.DSMT4">
                  <p:embed/>
                  <p:pic>
                    <p:nvPicPr>
                      <p:cNvPr id="29" name="Object 28"/>
                      <p:cNvPicPr/>
                      <p:nvPr/>
                    </p:nvPicPr>
                    <p:blipFill>
                      <a:blip r:embed="rId4"/>
                      <a:stretch>
                        <a:fillRect/>
                      </a:stretch>
                    </p:blipFill>
                    <p:spPr>
                      <a:xfrm>
                        <a:off x="6858000" y="2097087"/>
                        <a:ext cx="1408112" cy="569913"/>
                      </a:xfrm>
                      <a:prstGeom prst="rect">
                        <a:avLst/>
                      </a:prstGeom>
                    </p:spPr>
                  </p:pic>
                </p:oleObj>
              </mc:Fallback>
            </mc:AlternateContent>
          </a:graphicData>
        </a:graphic>
      </p:graphicFrame>
      <p:sp>
        <p:nvSpPr>
          <p:cNvPr id="30" name="TextBox 29"/>
          <p:cNvSpPr txBox="1"/>
          <p:nvPr/>
        </p:nvSpPr>
        <p:spPr>
          <a:xfrm>
            <a:off x="6123684" y="1066800"/>
            <a:ext cx="2993127" cy="892552"/>
          </a:xfrm>
          <a:prstGeom prst="rect">
            <a:avLst/>
          </a:prstGeom>
          <a:noFill/>
        </p:spPr>
        <p:txBody>
          <a:bodyPr wrap="none" rtlCol="0">
            <a:spAutoFit/>
          </a:bodyPr>
          <a:lstStyle/>
          <a:p>
            <a:pPr algn="ctr"/>
            <a:r>
              <a:rPr lang="el-GR" sz="2600" dirty="0"/>
              <a:t>Υποψήφιο γεγονός </a:t>
            </a:r>
            <a:br>
              <a:rPr lang="en-US" sz="2600" dirty="0"/>
            </a:br>
            <a:r>
              <a:rPr lang="en-US" sz="2600" dirty="0"/>
              <a:t>Higgs</a:t>
            </a:r>
          </a:p>
        </p:txBody>
      </p:sp>
    </p:spTree>
    <p:extLst>
      <p:ext uri="{BB962C8B-B14F-4D97-AF65-F5344CB8AC3E}">
        <p14:creationId xmlns:p14="http://schemas.microsoft.com/office/powerpoint/2010/main" val="30206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057400"/>
            <a:ext cx="9144000" cy="2735317"/>
          </a:xfrm>
          <a:prstGeom prst="rect">
            <a:avLst/>
          </a:prstGeom>
        </p:spPr>
      </p:pic>
      <p:sp>
        <p:nvSpPr>
          <p:cNvPr id="7" name="Title 1"/>
          <p:cNvSpPr txBox="1">
            <a:spLocks/>
          </p:cNvSpPr>
          <p:nvPr/>
        </p:nvSpPr>
        <p:spPr>
          <a:xfrm>
            <a:off x="457200" y="274638"/>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a:t>CIMA - </a:t>
            </a:r>
            <a:r>
              <a:rPr lang="el-GR"/>
              <a:t>Το  φύλλο εργασίας</a:t>
            </a:r>
            <a:endParaRPr lang="en-US" dirty="0"/>
          </a:p>
        </p:txBody>
      </p:sp>
    </p:spTree>
    <p:extLst>
      <p:ext uri="{BB962C8B-B14F-4D97-AF65-F5344CB8AC3E}">
        <p14:creationId xmlns:p14="http://schemas.microsoft.com/office/powerpoint/2010/main" val="33266767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6" y="64683"/>
            <a:ext cx="9147043" cy="1062037"/>
          </a:xfrm>
        </p:spPr>
        <p:txBody>
          <a:bodyPr>
            <a:noAutofit/>
          </a:bodyPr>
          <a:lstStyle/>
          <a:p>
            <a:pPr algn="l">
              <a:defRPr/>
            </a:pPr>
            <a:r>
              <a:rPr lang="el-GR" sz="3200" dirty="0"/>
              <a:t>Σχεδιάζοντας έναν ανιχνευτή</a:t>
            </a:r>
            <a:r>
              <a:rPr lang="en-US" sz="3200" dirty="0"/>
              <a:t>: </a:t>
            </a:r>
            <a:r>
              <a:rPr lang="el-GR" sz="3200" dirty="0"/>
              <a:t>Τι θέλουμε να βρούμε</a:t>
            </a:r>
            <a:r>
              <a:rPr lang="en-US" sz="3200" dirty="0"/>
              <a:t>?</a:t>
            </a:r>
          </a:p>
        </p:txBody>
      </p:sp>
      <p:sp>
        <p:nvSpPr>
          <p:cNvPr id="5" name="Content Placeholder 4"/>
          <p:cNvSpPr>
            <a:spLocks noGrp="1"/>
          </p:cNvSpPr>
          <p:nvPr>
            <p:ph sz="half" idx="1"/>
          </p:nvPr>
        </p:nvSpPr>
        <p:spPr>
          <a:xfrm>
            <a:off x="609600" y="2057400"/>
            <a:ext cx="3138488" cy="3581400"/>
          </a:xfrm>
        </p:spPr>
        <p:txBody>
          <a:bodyPr/>
          <a:lstStyle/>
          <a:p>
            <a:pPr>
              <a:defRPr/>
            </a:pPr>
            <a:r>
              <a:rPr lang="en-US" sz="2400" dirty="0"/>
              <a:t>W</a:t>
            </a:r>
            <a:r>
              <a:rPr lang="en-US" sz="2400" baseline="30000" dirty="0">
                <a:latin typeface="Symbol" charset="2"/>
                <a:cs typeface="Symbol" charset="2"/>
              </a:rPr>
              <a:t>+</a:t>
            </a:r>
            <a:r>
              <a:rPr lang="en-US" sz="2400" dirty="0"/>
              <a:t> </a:t>
            </a:r>
            <a:r>
              <a:rPr lang="en-US" sz="2400" dirty="0">
                <a:sym typeface="Wingdings"/>
              </a:rPr>
              <a:t>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t>W</a:t>
            </a:r>
            <a:r>
              <a:rPr lang="en-US" sz="2400" baseline="30000" dirty="0">
                <a:latin typeface="Symbol" charset="2"/>
                <a:cs typeface="Symbol" charset="2"/>
              </a:rPr>
              <a:t>+</a:t>
            </a:r>
            <a:r>
              <a:rPr lang="en-US" sz="2400" dirty="0">
                <a:sym typeface="Wingdings"/>
              </a:rPr>
              <a:t>  e</a:t>
            </a:r>
            <a:r>
              <a:rPr lang="en-US" sz="2400" baseline="30000" dirty="0">
                <a:latin typeface="Symbol" charset="2"/>
                <a:cs typeface="Symbol" charset="2"/>
                <a:sym typeface="Wingdings"/>
              </a:rPr>
              <a:t>+ </a:t>
            </a:r>
            <a:r>
              <a:rPr lang="en-US" sz="2400" dirty="0">
                <a:latin typeface="Symbol" charset="2"/>
                <a:cs typeface="Symbol" charset="2"/>
                <a:sym typeface="Wingdings"/>
              </a:rPr>
              <a:t>+</a:t>
            </a:r>
            <a:r>
              <a:rPr lang="en-US" sz="2400" baseline="300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n-US" sz="2400" dirty="0">
                <a:cs typeface="Symbol" charset="2"/>
                <a:sym typeface="Wingdings"/>
              </a:rPr>
              <a:t>e</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p>
          <a:p>
            <a:pPr>
              <a:defRPr/>
            </a:pPr>
            <a:r>
              <a:rPr lang="en-US" sz="2400" dirty="0">
                <a:sym typeface="Wingdings" charset="0"/>
              </a:rPr>
              <a:t>Z</a:t>
            </a:r>
            <a:r>
              <a:rPr lang="en-US" sz="2400" baseline="30000" dirty="0">
                <a:latin typeface="Symbol" charset="0"/>
                <a:cs typeface="Symbol" charset="0"/>
                <a:sym typeface="Wingdings" charset="0"/>
              </a:rPr>
              <a:t>0</a:t>
            </a:r>
            <a:r>
              <a:rPr lang="en-US" sz="2400" dirty="0">
                <a:sym typeface="Wingdings" charset="0"/>
              </a:rPr>
              <a:t>   e</a:t>
            </a:r>
            <a:r>
              <a:rPr lang="en-US" sz="2400" baseline="30000" dirty="0">
                <a:sym typeface="Wingdings" charset="0"/>
              </a:rPr>
              <a:t>+ </a:t>
            </a:r>
            <a:r>
              <a:rPr lang="en-US" sz="2400" dirty="0">
                <a:latin typeface="Symbol" charset="0"/>
                <a:cs typeface="Symbol" charset="0"/>
                <a:sym typeface="Wingdings" charset="0"/>
              </a:rPr>
              <a:t>+</a:t>
            </a:r>
            <a:r>
              <a:rPr lang="en-US" sz="2400" baseline="30000" dirty="0">
                <a:sym typeface="Wingdings" charset="0"/>
              </a:rPr>
              <a:t> </a:t>
            </a:r>
            <a:r>
              <a:rPr lang="en-US" sz="2400" dirty="0">
                <a:sym typeface="Wingdings" charset="0"/>
              </a:rPr>
              <a:t>e</a:t>
            </a:r>
            <a:r>
              <a:rPr lang="en-US" sz="2400" baseline="30000" dirty="0">
                <a:sym typeface="Wingdings" charset="0"/>
              </a:rPr>
              <a:t>-</a:t>
            </a:r>
          </a:p>
          <a:p>
            <a:pPr>
              <a:defRPr/>
            </a:pPr>
            <a:r>
              <a:rPr lang="en-US" sz="2400" dirty="0">
                <a:sym typeface="Wingdings" charset="0"/>
              </a:rPr>
              <a:t>Z</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μ</a:t>
            </a:r>
            <a:r>
              <a:rPr lang="en-US" sz="2400" baseline="30000" dirty="0">
                <a:latin typeface="Symbol" charset="0"/>
                <a:cs typeface="Symbol" charset="0"/>
                <a:sym typeface="Wingdings" charset="0"/>
              </a:rPr>
              <a:t>+ </a:t>
            </a:r>
            <a:r>
              <a:rPr lang="en-US" sz="2400" dirty="0">
                <a:latin typeface="Symbol" charset="0"/>
                <a:cs typeface="Symbol" charset="0"/>
                <a:sym typeface="Wingdings" charset="0"/>
              </a:rPr>
              <a:t>+</a:t>
            </a:r>
            <a:r>
              <a:rPr lang="en-US" sz="2400" baseline="30000" dirty="0">
                <a:latin typeface="Symbol" charset="0"/>
                <a:cs typeface="Symbol" charset="0"/>
                <a:sym typeface="Wingdings" charset="0"/>
              </a:rPr>
              <a:t> </a:t>
            </a:r>
            <a:r>
              <a:rPr lang="el-GR" sz="2400" dirty="0">
                <a:latin typeface="Symbol" charset="0"/>
                <a:cs typeface="Symbol" charset="0"/>
                <a:sym typeface="Wingdings" charset="0"/>
              </a:rPr>
              <a:t>μ</a:t>
            </a:r>
            <a:r>
              <a:rPr lang="en-US" sz="2400" baseline="30000" dirty="0">
                <a:sym typeface="Wingdings" charset="0"/>
              </a:rPr>
              <a:t>-</a:t>
            </a:r>
          </a:p>
          <a:p>
            <a:pPr>
              <a:defRPr/>
            </a:pPr>
            <a:r>
              <a:rPr lang="en-US" sz="2400" dirty="0">
                <a:sym typeface="Wingdings" charset="0"/>
              </a:rPr>
              <a:t>H</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γ</a:t>
            </a:r>
            <a:r>
              <a:rPr lang="en-US" sz="2400" dirty="0">
                <a:latin typeface="Symbol" charset="0"/>
                <a:cs typeface="Symbol" charset="0"/>
                <a:sym typeface="Wingdings" charset="0"/>
              </a:rPr>
              <a:t> + </a:t>
            </a:r>
            <a:r>
              <a:rPr lang="el-GR" sz="2400" dirty="0">
                <a:latin typeface="Symbol" charset="0"/>
                <a:cs typeface="Symbol" charset="0"/>
                <a:sym typeface="Wingdings" charset="0"/>
              </a:rPr>
              <a:t>γ</a:t>
            </a:r>
            <a:endParaRPr lang="en-US" sz="2400" dirty="0">
              <a:latin typeface="Symbol" charset="0"/>
              <a:cs typeface="Symbol" charset="0"/>
              <a:sym typeface="Wingdings" charset="0"/>
            </a:endParaRPr>
          </a:p>
          <a:p>
            <a:pPr>
              <a:defRPr/>
            </a:pPr>
            <a:r>
              <a:rPr lang="en-US" sz="2400" dirty="0">
                <a:sym typeface="Wingdings" charset="0"/>
              </a:rPr>
              <a:t>W</a:t>
            </a:r>
            <a:r>
              <a:rPr lang="en-US" sz="2400" baseline="30000" dirty="0">
                <a:latin typeface="Symbol" charset="0"/>
                <a:cs typeface="Symbol" charset="0"/>
                <a:sym typeface="Wingdings" charset="0"/>
              </a:rPr>
              <a:t>±</a:t>
            </a:r>
            <a:r>
              <a:rPr lang="en-US" sz="2400" dirty="0">
                <a:sym typeface="Wingdings" charset="0"/>
              </a:rPr>
              <a:t>  hadrons</a:t>
            </a:r>
          </a:p>
          <a:p>
            <a:pPr>
              <a:defRPr/>
            </a:pPr>
            <a:endParaRPr lang="en-US" sz="2400" dirty="0">
              <a:latin typeface="Symbol" charset="0"/>
              <a:cs typeface="Symbol" charset="0"/>
            </a:endParaRPr>
          </a:p>
          <a:p>
            <a:pPr>
              <a:defRPr/>
            </a:pPr>
            <a:endParaRPr lang="en-US" sz="2400" baseline="30000" dirty="0">
              <a:sym typeface="Wingdings" charset="0"/>
            </a:endParaRPr>
          </a:p>
          <a:p>
            <a:pPr>
              <a:defRPr/>
            </a:pPr>
            <a:endParaRPr lang="en-US" sz="2400" baseline="30000" dirty="0">
              <a:sym typeface="Wingdings" charset="0"/>
            </a:endParaRPr>
          </a:p>
          <a:p>
            <a:pPr>
              <a:defRPr/>
            </a:pPr>
            <a:endParaRPr lang="en-US" sz="2400" dirty="0">
              <a:latin typeface="Symbol" charset="2"/>
              <a:cs typeface="Symbol" charset="2"/>
              <a:sym typeface="Wingdings"/>
            </a:endParaRPr>
          </a:p>
        </p:txBody>
      </p:sp>
      <p:sp>
        <p:nvSpPr>
          <p:cNvPr id="6" name="Content Placeholder 5"/>
          <p:cNvSpPr>
            <a:spLocks noGrp="1"/>
          </p:cNvSpPr>
          <p:nvPr>
            <p:ph sz="half" idx="2"/>
          </p:nvPr>
        </p:nvSpPr>
        <p:spPr>
          <a:xfrm>
            <a:off x="396875" y="5773738"/>
            <a:ext cx="8493125" cy="931862"/>
          </a:xfrm>
        </p:spPr>
        <p:txBody>
          <a:bodyPr/>
          <a:lstStyle/>
          <a:p>
            <a:pPr>
              <a:defRPr/>
            </a:pPr>
            <a:r>
              <a:rPr lang="el-GR" sz="2400" dirty="0"/>
              <a:t>Ένα σωματίδιο </a:t>
            </a:r>
            <a:r>
              <a:rPr lang="en-US" sz="2400" dirty="0"/>
              <a:t>“</a:t>
            </a:r>
            <a:r>
              <a:rPr lang="en-US" sz="2400" i="1" dirty="0" err="1"/>
              <a:t>i</a:t>
            </a:r>
            <a:r>
              <a:rPr lang="en-US" sz="2400" dirty="0"/>
              <a:t>” </a:t>
            </a:r>
            <a:r>
              <a:rPr lang="el-GR" sz="2400" dirty="0"/>
              <a:t>θα φύγει από το σημείο σκέδασης με ορμή </a:t>
            </a:r>
            <a:r>
              <a:rPr lang="en-US" sz="2400" i="1" dirty="0"/>
              <a:t>p</a:t>
            </a:r>
            <a:r>
              <a:rPr lang="en-US" sz="2400" i="1" baseline="-25000" dirty="0"/>
              <a:t>i</a:t>
            </a:r>
            <a:r>
              <a:rPr lang="en-US" sz="2400" dirty="0"/>
              <a:t> </a:t>
            </a:r>
            <a:r>
              <a:rPr lang="el-GR" sz="2400" dirty="0"/>
              <a:t>και ενέργεια </a:t>
            </a:r>
            <a:r>
              <a:rPr lang="en-US" sz="2400" i="1" dirty="0" err="1"/>
              <a:t>E</a:t>
            </a:r>
            <a:r>
              <a:rPr lang="en-US" sz="2400" i="1" baseline="-25000" dirty="0" err="1"/>
              <a:t>i</a:t>
            </a:r>
            <a:endParaRPr lang="en-US" sz="2400" i="1" baseline="-25000" dirty="0"/>
          </a:p>
        </p:txBody>
      </p:sp>
      <p:sp>
        <p:nvSpPr>
          <p:cNvPr id="131076" name="TextBox 7"/>
          <p:cNvSpPr txBox="1">
            <a:spLocks noChangeArrowheads="1"/>
          </p:cNvSpPr>
          <p:nvPr/>
        </p:nvSpPr>
        <p:spPr bwMode="auto">
          <a:xfrm>
            <a:off x="4191000" y="3200400"/>
            <a:ext cx="30099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Hadrons could be:</a:t>
            </a:r>
            <a:br>
              <a:rPr lang="en-US"/>
            </a:br>
            <a:r>
              <a:rPr lang="en-US"/>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Λ</a:t>
            </a:r>
            <a:r>
              <a:rPr lang="en-US"/>
              <a:t>..</a:t>
            </a:r>
          </a:p>
        </p:txBody>
      </p:sp>
      <p:sp>
        <p:nvSpPr>
          <p:cNvPr id="131077" name="Rectangle 1"/>
          <p:cNvSpPr>
            <a:spLocks noChangeArrowheads="1"/>
          </p:cNvSpPr>
          <p:nvPr/>
        </p:nvSpPr>
        <p:spPr bwMode="auto">
          <a:xfrm>
            <a:off x="223395" y="1045320"/>
            <a:ext cx="86868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l-GR" sz="2400" dirty="0"/>
              <a:t>Τα σταθερά σωματίδια τα οποία απόμειναν από την διάσπαση κάποιων σωματιδίων</a:t>
            </a:r>
            <a:r>
              <a:rPr lang="en-US" sz="2400" dirty="0"/>
              <a:t>, </a:t>
            </a:r>
            <a:r>
              <a:rPr lang="el-GR" sz="2400" dirty="0"/>
              <a:t>όπως του</a:t>
            </a:r>
            <a:r>
              <a:rPr lang="en-US" sz="2400" dirty="0"/>
              <a:t> W</a:t>
            </a:r>
            <a:r>
              <a:rPr lang="en-US" sz="2400" baseline="30000" dirty="0"/>
              <a:t>+</a:t>
            </a:r>
            <a:r>
              <a:rPr lang="en-US" sz="2400" dirty="0"/>
              <a:t>, W</a:t>
            </a:r>
            <a:r>
              <a:rPr lang="en-US" sz="2400" baseline="30000" dirty="0"/>
              <a:t>-</a:t>
            </a:r>
            <a:r>
              <a:rPr lang="en-US" sz="2400" dirty="0"/>
              <a:t>, Z</a:t>
            </a:r>
            <a:r>
              <a:rPr lang="en-US" sz="2400" baseline="30000" dirty="0"/>
              <a:t>0</a:t>
            </a:r>
            <a:r>
              <a:rPr lang="en-US" sz="2400" dirty="0"/>
              <a:t> (</a:t>
            </a:r>
            <a:r>
              <a:rPr lang="el-GR" sz="2400" dirty="0"/>
              <a:t>και</a:t>
            </a:r>
            <a:r>
              <a:rPr lang="en-US" sz="2400" dirty="0"/>
              <a:t> H</a:t>
            </a:r>
            <a:r>
              <a:rPr lang="en-US" sz="2400" baseline="30000" dirty="0"/>
              <a:t>0</a:t>
            </a:r>
            <a:r>
              <a:rPr lang="en-US" sz="2400" dirty="0"/>
              <a:t>)</a:t>
            </a:r>
          </a:p>
        </p:txBody>
      </p:sp>
    </p:spTree>
    <p:extLst>
      <p:ext uri="{BB962C8B-B14F-4D97-AF65-F5344CB8AC3E}">
        <p14:creationId xmlns:p14="http://schemas.microsoft.com/office/powerpoint/2010/main" val="3592721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a:hlinkClick r:id="rId4"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a:hlinkClick r:id="rId6"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a:hlinkClick r:id="rId7"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2"/>
          <p:cNvSpPr txBox="1">
            <a:spLocks noChangeArrowheads="1"/>
          </p:cNvSpPr>
          <p:nvPr/>
        </p:nvSpPr>
        <p:spPr>
          <a:xfrm>
            <a:off x="174625" y="-69850"/>
            <a:ext cx="8588375"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defRPr/>
            </a:pPr>
            <a:r>
              <a:rPr lang="en-US" dirty="0">
                <a:latin typeface="Arial" charset="0"/>
                <a:ea typeface="ＭＳ Ｐゴシック" charset="0"/>
                <a:cs typeface="ＭＳ Ｐゴシック" charset="0"/>
              </a:rPr>
              <a:t>A slice through the CMS detector</a:t>
            </a:r>
            <a:endParaRPr lang="en-US" b="1"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770587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a:hlinkClick r:id="rId8"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579856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9467838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80106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125264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462530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185" y="125764"/>
            <a:ext cx="8678862" cy="747625"/>
          </a:xfrm>
        </p:spPr>
        <p:txBody>
          <a:bodyPr>
            <a:normAutofit fontScale="90000"/>
          </a:bodyPr>
          <a:lstStyle/>
          <a:p>
            <a:pPr>
              <a:defRPr/>
            </a:pPr>
            <a:r>
              <a:rPr lang="el-GR" dirty="0"/>
              <a:t>Ο σκοπός της σημερινής άσκησης</a:t>
            </a:r>
            <a:endParaRPr lang="en-US" dirty="0"/>
          </a:p>
        </p:txBody>
      </p:sp>
      <p:sp>
        <p:nvSpPr>
          <p:cNvPr id="3" name="Content Placeholder 2"/>
          <p:cNvSpPr>
            <a:spLocks noGrp="1"/>
          </p:cNvSpPr>
          <p:nvPr>
            <p:ph idx="1"/>
          </p:nvPr>
        </p:nvSpPr>
        <p:spPr>
          <a:xfrm>
            <a:off x="169863" y="838200"/>
            <a:ext cx="8974137" cy="5942013"/>
          </a:xfrm>
        </p:spPr>
        <p:txBody>
          <a:bodyPr/>
          <a:lstStyle/>
          <a:p>
            <a:pPr>
              <a:defRPr/>
            </a:pPr>
            <a:r>
              <a:rPr lang="el-GR" sz="2400" dirty="0"/>
              <a:t>Τα </a:t>
            </a:r>
            <a:r>
              <a:rPr lang="en-US" sz="2400" dirty="0"/>
              <a:t>quarks </a:t>
            </a:r>
            <a:r>
              <a:rPr lang="el-GR" sz="2400" dirty="0"/>
              <a:t>μέσα στο πρωτόνιο μπορεί να είναι «διεγερμένα»</a:t>
            </a:r>
            <a:r>
              <a:rPr lang="en-US" sz="2400" dirty="0"/>
              <a:t>  (</a:t>
            </a:r>
            <a:r>
              <a:rPr lang="el-GR" sz="2400" dirty="0"/>
              <a:t>εξαιτίας της υψηλής ενέργειας της σύγκρουσης</a:t>
            </a:r>
            <a:r>
              <a:rPr lang="en-US" sz="2400" dirty="0"/>
              <a:t>), </a:t>
            </a:r>
            <a:r>
              <a:rPr lang="el-GR" sz="2400" dirty="0"/>
              <a:t>και</a:t>
            </a:r>
            <a:r>
              <a:rPr lang="en-US" sz="2400" dirty="0"/>
              <a:t> </a:t>
            </a:r>
            <a:r>
              <a:rPr lang="el-GR" sz="2400" dirty="0"/>
              <a:t>μετασχηματίζονται σε άλλου τύπου </a:t>
            </a:r>
            <a:r>
              <a:rPr lang="en-US" sz="2400" dirty="0"/>
              <a:t>quark, </a:t>
            </a:r>
            <a:r>
              <a:rPr lang="el-GR" sz="2400" dirty="0"/>
              <a:t>εκπέμποντας ένα</a:t>
            </a:r>
            <a:r>
              <a:rPr lang="en-US" sz="2400" dirty="0"/>
              <a:t> W</a:t>
            </a:r>
          </a:p>
          <a:p>
            <a:pPr>
              <a:defRPr/>
            </a:pPr>
            <a:endParaRPr lang="en-US" dirty="0"/>
          </a:p>
          <a:p>
            <a:pPr>
              <a:defRPr/>
            </a:pPr>
            <a:endParaRPr lang="en-US" dirty="0"/>
          </a:p>
          <a:p>
            <a:pPr marL="0" indent="0">
              <a:buNone/>
              <a:defRPr/>
            </a:pPr>
            <a:endParaRPr lang="en-US" dirty="0"/>
          </a:p>
          <a:p>
            <a:pPr marL="0" indent="0">
              <a:buFontTx/>
              <a:buNone/>
              <a:defRPr/>
            </a:pPr>
            <a:endParaRPr lang="en-US" dirty="0"/>
          </a:p>
          <a:p>
            <a:pPr>
              <a:defRPr/>
            </a:pPr>
            <a:r>
              <a:rPr lang="el-GR" sz="2400" dirty="0"/>
              <a:t>Το </a:t>
            </a:r>
            <a:r>
              <a:rPr lang="en-US" sz="2400" dirty="0"/>
              <a:t>down quark </a:t>
            </a:r>
            <a:r>
              <a:rPr lang="el-GR" sz="2400" dirty="0"/>
              <a:t>μπορεί να μετασχηματιστεί σε</a:t>
            </a:r>
            <a:r>
              <a:rPr lang="en-US" sz="2400" dirty="0"/>
              <a:t> up quark </a:t>
            </a:r>
            <a:r>
              <a:rPr lang="el-GR" sz="2400" dirty="0"/>
              <a:t>εκπέμποντας ένα</a:t>
            </a:r>
            <a:r>
              <a:rPr lang="en-US" sz="2400" dirty="0"/>
              <a:t> W</a:t>
            </a:r>
            <a:r>
              <a:rPr lang="en-US" sz="2400" baseline="30000" dirty="0"/>
              <a:t>-</a:t>
            </a:r>
            <a:endParaRPr lang="en-US" sz="2400" dirty="0"/>
          </a:p>
          <a:p>
            <a:pPr>
              <a:defRPr/>
            </a:pPr>
            <a:r>
              <a:rPr lang="el-GR" sz="2400" dirty="0"/>
              <a:t>Σήμερα</a:t>
            </a:r>
            <a:r>
              <a:rPr lang="en-US" sz="2400" dirty="0"/>
              <a:t>: M</a:t>
            </a:r>
            <a:r>
              <a:rPr lang="el-GR" sz="2400" dirty="0"/>
              <a:t>έρος της άσκησης είναι η μέτρηση του αριθμού των </a:t>
            </a:r>
            <a:r>
              <a:rPr lang="en-US" sz="2400" dirty="0"/>
              <a:t> W</a:t>
            </a:r>
            <a:r>
              <a:rPr lang="en-US" sz="2400" baseline="30000" dirty="0"/>
              <a:t>+</a:t>
            </a:r>
            <a:r>
              <a:rPr lang="en-US" sz="2400" dirty="0"/>
              <a:t> and W</a:t>
            </a:r>
            <a:r>
              <a:rPr lang="en-US" sz="2400" baseline="30000" dirty="0"/>
              <a:t>-</a:t>
            </a:r>
            <a:r>
              <a:rPr lang="en-US" sz="2400" dirty="0"/>
              <a:t> </a:t>
            </a:r>
            <a:r>
              <a:rPr lang="el-GR" sz="2400" dirty="0"/>
              <a:t>που παράγονται σε συγκρούσεις στο </a:t>
            </a:r>
            <a:r>
              <a:rPr lang="en-US" sz="2400" dirty="0"/>
              <a:t>CMS</a:t>
            </a:r>
          </a:p>
          <a:p>
            <a:pPr lvl="1">
              <a:defRPr/>
            </a:pPr>
            <a:r>
              <a:rPr lang="el-GR" sz="2000" dirty="0"/>
              <a:t>Γιατί</a:t>
            </a:r>
            <a:r>
              <a:rPr lang="en-US" sz="2000" dirty="0"/>
              <a:t>? – </a:t>
            </a:r>
            <a:r>
              <a:rPr lang="el-GR" sz="2000" dirty="0"/>
              <a:t>θα δούμε αργότερα</a:t>
            </a:r>
            <a:r>
              <a:rPr lang="en-US" sz="2000" dirty="0"/>
              <a:t>!</a:t>
            </a:r>
          </a:p>
        </p:txBody>
      </p:sp>
      <p:pic>
        <p:nvPicPr>
          <p:cNvPr id="152579" name="Picture 9" descr="upgif.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2048000"/>
            <a:ext cx="590550" cy="42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2580" name="Picture 11" descr="down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113087"/>
            <a:ext cx="53975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52581" name="Straight Arrow Connector 50"/>
          <p:cNvCxnSpPr>
            <a:cxnSpLocks noChangeShapeType="1"/>
          </p:cNvCxnSpPr>
          <p:nvPr/>
        </p:nvCxnSpPr>
        <p:spPr bwMode="auto">
          <a:xfrm>
            <a:off x="2638425" y="2262312"/>
            <a:ext cx="2503488" cy="9525"/>
          </a:xfrm>
          <a:prstGeom prst="straightConnector1">
            <a:avLst/>
          </a:prstGeom>
          <a:noFill/>
          <a:ln w="12700">
            <a:solidFill>
              <a:schemeClr val="tx1"/>
            </a:solidFill>
            <a:round/>
            <a:headEnd type="none" w="sm" len="sm"/>
            <a:tailEnd type="arrow" w="med" len="med"/>
          </a:ln>
          <a:extLst>
            <a:ext uri="{909E8E84-426E-40dd-AFC4-6F175D3DCCD1}">
              <a14:hiddenFill xmlns:a14="http://schemas.microsoft.com/office/drawing/2010/main" xmlns="">
                <a:noFill/>
              </a14:hiddenFill>
            </a:ext>
          </a:extLst>
        </p:spPr>
      </p:cxnSp>
      <p:cxnSp>
        <p:nvCxnSpPr>
          <p:cNvPr id="152582" name="Straight Connector 52"/>
          <p:cNvCxnSpPr>
            <a:cxnSpLocks noChangeShapeType="1"/>
          </p:cNvCxnSpPr>
          <p:nvPr/>
        </p:nvCxnSpPr>
        <p:spPr bwMode="auto">
          <a:xfrm>
            <a:off x="3476625" y="2259137"/>
            <a:ext cx="1393825" cy="788988"/>
          </a:xfrm>
          <a:prstGeom prst="line">
            <a:avLst/>
          </a:prstGeom>
          <a:noFill/>
          <a:ln w="12700">
            <a:solidFill>
              <a:schemeClr val="tx1"/>
            </a:solidFill>
            <a:prstDash val="sysDash"/>
            <a:round/>
            <a:headEnd type="none" w="sm" len="sm"/>
            <a:tailEnd type="none" w="sm" len="sm"/>
          </a:ln>
          <a:extLst>
            <a:ext uri="{909E8E84-426E-40dd-AFC4-6F175D3DCCD1}">
              <a14:hiddenFill xmlns:a14="http://schemas.microsoft.com/office/drawing/2010/main" xmlns="">
                <a:noFill/>
              </a14:hiddenFill>
            </a:ext>
          </a:extLst>
        </p:spPr>
      </p:cxnSp>
      <p:sp>
        <p:nvSpPr>
          <p:cNvPr id="152583" name="TextBox 54"/>
          <p:cNvSpPr txBox="1">
            <a:spLocks noChangeArrowheads="1"/>
          </p:cNvSpPr>
          <p:nvPr/>
        </p:nvSpPr>
        <p:spPr bwMode="auto">
          <a:xfrm>
            <a:off x="3600450" y="2616325"/>
            <a:ext cx="6492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W+</a:t>
            </a:r>
          </a:p>
        </p:txBody>
      </p:sp>
      <p:cxnSp>
        <p:nvCxnSpPr>
          <p:cNvPr id="152584" name="Straight Connector 56"/>
          <p:cNvCxnSpPr>
            <a:cxnSpLocks noChangeShapeType="1"/>
          </p:cNvCxnSpPr>
          <p:nvPr/>
        </p:nvCxnSpPr>
        <p:spPr bwMode="auto">
          <a:xfrm flipV="1">
            <a:off x="4870450" y="2863975"/>
            <a:ext cx="1257300" cy="1841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52585" name="Straight Connector 58"/>
          <p:cNvCxnSpPr>
            <a:cxnSpLocks noChangeShapeType="1"/>
          </p:cNvCxnSpPr>
          <p:nvPr/>
        </p:nvCxnSpPr>
        <p:spPr bwMode="auto">
          <a:xfrm>
            <a:off x="4870450" y="3060825"/>
            <a:ext cx="1257300" cy="71437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sp>
        <p:nvSpPr>
          <p:cNvPr id="152586" name="TextBox 17"/>
          <p:cNvSpPr txBox="1">
            <a:spLocks noChangeAspect="1" noChangeArrowheads="1"/>
          </p:cNvSpPr>
          <p:nvPr/>
        </p:nvSpPr>
        <p:spPr bwMode="auto">
          <a:xfrm>
            <a:off x="1839913" y="2455987"/>
            <a:ext cx="892175"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t>up</a:t>
            </a:r>
          </a:p>
        </p:txBody>
      </p:sp>
      <p:sp>
        <p:nvSpPr>
          <p:cNvPr id="152587" name="TextBox 18"/>
          <p:cNvSpPr txBox="1">
            <a:spLocks noChangeAspect="1" noChangeArrowheads="1"/>
          </p:cNvSpPr>
          <p:nvPr/>
        </p:nvSpPr>
        <p:spPr bwMode="auto">
          <a:xfrm>
            <a:off x="4962525" y="2459348"/>
            <a:ext cx="8921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down</a:t>
            </a:r>
          </a:p>
        </p:txBody>
      </p:sp>
      <p:pic>
        <p:nvPicPr>
          <p:cNvPr id="152588" name="Picture 71" descr="electrongi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63" y="2544887"/>
            <a:ext cx="560387" cy="566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2589" name="TextBox 72"/>
          <p:cNvSpPr txBox="1">
            <a:spLocks noChangeArrowheads="1"/>
          </p:cNvSpPr>
          <p:nvPr/>
        </p:nvSpPr>
        <p:spPr bwMode="auto">
          <a:xfrm>
            <a:off x="6084888" y="3032250"/>
            <a:ext cx="762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positron</a:t>
            </a:r>
          </a:p>
        </p:txBody>
      </p:sp>
      <p:sp>
        <p:nvSpPr>
          <p:cNvPr id="152590" name="TextBox 74"/>
          <p:cNvSpPr txBox="1">
            <a:spLocks noChangeArrowheads="1"/>
          </p:cNvSpPr>
          <p:nvPr/>
        </p:nvSpPr>
        <p:spPr bwMode="auto">
          <a:xfrm>
            <a:off x="5959475" y="3975225"/>
            <a:ext cx="10668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Anti-electron neutrino</a:t>
            </a:r>
          </a:p>
        </p:txBody>
      </p:sp>
      <p:pic>
        <p:nvPicPr>
          <p:cNvPr id="152591" name="Picture 76" descr="muonneug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11888" y="3478337"/>
            <a:ext cx="547687"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4512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l-GR" sz="3200" dirty="0"/>
              <a:t>Τα εργαλεία που θα χρησιμοποιήσουμε</a:t>
            </a:r>
            <a:endParaRPr lang="en-US" sz="3200" dirty="0"/>
          </a:p>
        </p:txBody>
      </p:sp>
      <p:sp>
        <p:nvSpPr>
          <p:cNvPr id="5" name="TextBox 4"/>
          <p:cNvSpPr txBox="1">
            <a:spLocks noChangeArrowheads="1"/>
          </p:cNvSpPr>
          <p:nvPr/>
        </p:nvSpPr>
        <p:spPr bwMode="auto">
          <a:xfrm>
            <a:off x="457200" y="3759200"/>
            <a:ext cx="7837753"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solidFill>
                  <a:srgbClr val="000090"/>
                </a:solidFill>
              </a:rPr>
              <a:t>CIMA:</a:t>
            </a:r>
            <a:r>
              <a:rPr lang="en-US" sz="2800" dirty="0"/>
              <a:t>   </a:t>
            </a:r>
            <a:r>
              <a:rPr lang="el-GR" sz="2800" dirty="0"/>
              <a:t>φύλλο εργασίας </a:t>
            </a:r>
            <a:r>
              <a:rPr lang="en-US" sz="2800" dirty="0"/>
              <a:t>excel</a:t>
            </a:r>
            <a:r>
              <a:rPr lang="el-GR" sz="2800" dirty="0"/>
              <a:t> ειδικά για το </a:t>
            </a:r>
            <a:r>
              <a:rPr lang="en-US" sz="2800" dirty="0"/>
              <a:t>CMS  </a:t>
            </a:r>
          </a:p>
        </p:txBody>
      </p:sp>
      <p:sp>
        <p:nvSpPr>
          <p:cNvPr id="6" name="TextBox 5"/>
          <p:cNvSpPr txBox="1">
            <a:spLocks noChangeArrowheads="1"/>
          </p:cNvSpPr>
          <p:nvPr/>
        </p:nvSpPr>
        <p:spPr bwMode="auto">
          <a:xfrm>
            <a:off x="457200" y="1752600"/>
            <a:ext cx="80835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90"/>
                </a:solidFill>
              </a:rPr>
              <a:t>iSPY-webgl:</a:t>
            </a:r>
            <a:r>
              <a:rPr lang="en-US" sz="2800"/>
              <a:t>   </a:t>
            </a:r>
            <a:r>
              <a:rPr lang="el-GR" sz="2800"/>
              <a:t>πρόγραμμα απεικόνισης γεγονότων</a:t>
            </a:r>
            <a:endParaRPr lang="en-US" sz="2800"/>
          </a:p>
        </p:txBody>
      </p:sp>
      <p:sp>
        <p:nvSpPr>
          <p:cNvPr id="4" name="Rectangle 3">
            <a:extLst>
              <a:ext uri="{FF2B5EF4-FFF2-40B4-BE49-F238E27FC236}">
                <a16:creationId xmlns:a16="http://schemas.microsoft.com/office/drawing/2014/main" id="{FCECAD12-A554-AC3C-54A1-9162C1ED282F}"/>
              </a:ext>
            </a:extLst>
          </p:cNvPr>
          <p:cNvSpPr>
            <a:spLocks noChangeArrowheads="1"/>
          </p:cNvSpPr>
          <p:nvPr/>
        </p:nvSpPr>
        <p:spPr bwMode="auto">
          <a:xfrm>
            <a:off x="457200" y="4352925"/>
            <a:ext cx="80772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hlinkClick r:id="rId2"/>
              </a:rPr>
              <a:t>https://www.i2u2.org/elab/cms/cima-wzh/</a:t>
            </a:r>
            <a:endParaRPr lang="en-US" sz="2800" dirty="0"/>
          </a:p>
        </p:txBody>
      </p:sp>
      <p:sp>
        <p:nvSpPr>
          <p:cNvPr id="9" name="Rectangle 8">
            <a:extLst>
              <a:ext uri="{FF2B5EF4-FFF2-40B4-BE49-F238E27FC236}">
                <a16:creationId xmlns:a16="http://schemas.microsoft.com/office/drawing/2014/main" id="{BB0C8F19-08EB-906A-C08E-4515A5C7D1E0}"/>
              </a:ext>
            </a:extLst>
          </p:cNvPr>
          <p:cNvSpPr>
            <a:spLocks noChangeArrowheads="1"/>
          </p:cNvSpPr>
          <p:nvPr/>
        </p:nvSpPr>
        <p:spPr bwMode="auto">
          <a:xfrm>
            <a:off x="457200" y="2346980"/>
            <a:ext cx="6934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3"/>
              </a:rPr>
              <a:t>https://www.i2u2.org/elab/cms/ispy-webgl/</a:t>
            </a:r>
            <a:endParaRPr lang="en-US" sz="2800" dirty="0"/>
          </a:p>
        </p:txBody>
      </p:sp>
    </p:spTree>
    <p:extLst>
      <p:ext uri="{BB962C8B-B14F-4D97-AF65-F5344CB8AC3E}">
        <p14:creationId xmlns:p14="http://schemas.microsoft.com/office/powerpoint/2010/main" val="1041696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53988"/>
            <a:ext cx="8080375" cy="684212"/>
          </a:xfrm>
        </p:spPr>
        <p:txBody>
          <a:bodyPr>
            <a:normAutofit fontScale="90000"/>
          </a:bodyPr>
          <a:lstStyle/>
          <a:p>
            <a:pPr>
              <a:defRPr/>
            </a:pPr>
            <a:r>
              <a:rPr lang="el-GR" dirty="0"/>
              <a:t>Συζήτηση ενός αποτελέσματος</a:t>
            </a:r>
            <a:endParaRPr lang="en-US" dirty="0"/>
          </a:p>
        </p:txBody>
      </p:sp>
      <p:sp>
        <p:nvSpPr>
          <p:cNvPr id="3" name="Content Placeholder 2"/>
          <p:cNvSpPr>
            <a:spLocks noGrp="1"/>
          </p:cNvSpPr>
          <p:nvPr>
            <p:ph idx="1"/>
          </p:nvPr>
        </p:nvSpPr>
        <p:spPr>
          <a:xfrm>
            <a:off x="682625" y="1208088"/>
            <a:ext cx="7772400" cy="4887912"/>
          </a:xfrm>
        </p:spPr>
        <p:txBody>
          <a:bodyPr/>
          <a:lstStyle/>
          <a:p>
            <a:pPr>
              <a:defRPr/>
            </a:pPr>
            <a:r>
              <a:rPr lang="el-GR" dirty="0"/>
              <a:t>Ο λόγος </a:t>
            </a:r>
            <a:r>
              <a:rPr lang="en-US" dirty="0"/>
              <a:t>W</a:t>
            </a:r>
            <a:r>
              <a:rPr lang="en-US" baseline="30000" dirty="0"/>
              <a:t>+</a:t>
            </a:r>
            <a:r>
              <a:rPr lang="en-US" dirty="0"/>
              <a:t>/W</a:t>
            </a:r>
            <a:r>
              <a:rPr lang="en-US" baseline="30000" dirty="0"/>
              <a:t>-</a:t>
            </a:r>
            <a:r>
              <a:rPr lang="en-US" dirty="0"/>
              <a:t> : </a:t>
            </a:r>
            <a:r>
              <a:rPr lang="el-GR" dirty="0"/>
              <a:t>δίνει πληροφορία για την  εσωτερική δομή του πρωτονίου</a:t>
            </a:r>
            <a:endParaRPr lang="en-US" dirty="0"/>
          </a:p>
          <a:p>
            <a:pPr>
              <a:defRPr/>
            </a:pPr>
            <a:r>
              <a:rPr lang="el-GR" dirty="0"/>
              <a:t>Τι περιμένατε να βρείτε</a:t>
            </a:r>
            <a:r>
              <a:rPr lang="en-US" dirty="0"/>
              <a:t>?</a:t>
            </a:r>
          </a:p>
        </p:txBody>
      </p:sp>
      <p:sp>
        <p:nvSpPr>
          <p:cNvPr id="8" name="TextBox 7"/>
          <p:cNvSpPr txBox="1">
            <a:spLocks noChangeArrowheads="1"/>
          </p:cNvSpPr>
          <p:nvPr/>
        </p:nvSpPr>
        <p:spPr bwMode="auto">
          <a:xfrm>
            <a:off x="5716588" y="4352925"/>
            <a:ext cx="332105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ότι το απλό μοντέλο του πρωτονίου (</a:t>
            </a:r>
            <a:r>
              <a:rPr lang="en-US" sz="1800"/>
              <a:t>uud) </a:t>
            </a:r>
            <a:r>
              <a:rPr lang="el-GR" sz="1800"/>
              <a:t>δεν ισχύει</a:t>
            </a:r>
            <a:r>
              <a:rPr lang="en-US" sz="1800"/>
              <a:t>……</a:t>
            </a:r>
          </a:p>
        </p:txBody>
      </p:sp>
      <p:grpSp>
        <p:nvGrpSpPr>
          <p:cNvPr id="10" name="Group 9"/>
          <p:cNvGrpSpPr>
            <a:grpSpLocks/>
          </p:cNvGrpSpPr>
          <p:nvPr/>
        </p:nvGrpSpPr>
        <p:grpSpPr bwMode="auto">
          <a:xfrm>
            <a:off x="417513" y="2914650"/>
            <a:ext cx="8324850" cy="3359150"/>
            <a:chOff x="416859" y="2914497"/>
            <a:chExt cx="8324885" cy="3359187"/>
          </a:xfrm>
        </p:grpSpPr>
        <p:sp>
          <p:nvSpPr>
            <p:cNvPr id="155653" name="TextBox 5"/>
            <p:cNvSpPr txBox="1">
              <a:spLocks noChangeArrowheads="1"/>
            </p:cNvSpPr>
            <p:nvPr/>
          </p:nvSpPr>
          <p:spPr bwMode="auto">
            <a:xfrm>
              <a:off x="5770291" y="3550749"/>
              <a:ext cx="297145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Τι σημαίνει αυτό</a:t>
              </a:r>
              <a:r>
                <a:rPr lang="en-US" sz="1800"/>
                <a:t>?</a:t>
              </a:r>
            </a:p>
          </p:txBody>
        </p:sp>
        <p:pic>
          <p:nvPicPr>
            <p:cNvPr id="155654" name="Picture 8" descr="Results_R_WpWm.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46387" y="1984969"/>
              <a:ext cx="3359187" cy="52182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977118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Arial" charset="0"/>
                <a:ea typeface="ＭＳ Ｐゴシック" charset="0"/>
              </a:rPr>
              <a:t>Backup</a:t>
            </a:r>
          </a:p>
        </p:txBody>
      </p:sp>
      <p:sp>
        <p:nvSpPr>
          <p:cNvPr id="107522" name="Content Placeholder 2"/>
          <p:cNvSpPr>
            <a:spLocks noGrp="1"/>
          </p:cNvSpPr>
          <p:nvPr>
            <p:ph idx="1"/>
          </p:nvPr>
        </p:nvSpPr>
        <p:spPr/>
        <p:txBody>
          <a:bodyP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10660474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925" y="114300"/>
            <a:ext cx="8585200" cy="1143000"/>
          </a:xfrm>
        </p:spPr>
        <p:txBody>
          <a:bodyPr/>
          <a:lstStyle/>
          <a:p>
            <a:pPr>
              <a:defRPr/>
            </a:pPr>
            <a:r>
              <a:rPr lang="el-GR" dirty="0">
                <a:latin typeface="Arial" charset="0"/>
                <a:ea typeface="ＭＳ Ｐゴシック" charset="0"/>
              </a:rPr>
              <a:t>Κατανομή μαζών ζευγών μιονίου</a:t>
            </a:r>
            <a:endParaRPr lang="en-US" dirty="0">
              <a:latin typeface="Arial" charset="0"/>
              <a:ea typeface="ＭＳ Ｐゴシック" charset="0"/>
            </a:endParaRPr>
          </a:p>
        </p:txBody>
      </p:sp>
      <p:pic>
        <p:nvPicPr>
          <p:cNvPr id="10854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655" t="3703" r="5782" b="-310"/>
          <a:stretch>
            <a:fillRect/>
          </a:stretch>
        </p:blipFill>
        <p:spPr>
          <a:xfrm>
            <a:off x="312738" y="1206500"/>
            <a:ext cx="8374062" cy="5259388"/>
          </a:xfrm>
        </p:spPr>
      </p:pic>
    </p:spTree>
    <p:extLst>
      <p:ext uri="{BB962C8B-B14F-4D97-AF65-F5344CB8AC3E}">
        <p14:creationId xmlns:p14="http://schemas.microsoft.com/office/powerpoint/2010/main" val="10514483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76200"/>
            <a:ext cx="8080375" cy="1143000"/>
          </a:xfrm>
        </p:spPr>
        <p:txBody>
          <a:bodyPr/>
          <a:lstStyle/>
          <a:p>
            <a:pPr eaLnBrk="1" hangingPunct="1">
              <a:defRPr/>
            </a:pPr>
            <a:r>
              <a:rPr lang="ja-JP" altLang="en-US" dirty="0">
                <a:latin typeface="Arial" charset="0"/>
                <a:ea typeface="ＭＳ Ｐゴシック" charset="0"/>
              </a:rPr>
              <a:t>“</a:t>
            </a:r>
            <a:r>
              <a:rPr lang="el-GR" altLang="ja-JP" dirty="0">
                <a:latin typeface="Arial" charset="0"/>
                <a:ea typeface="ＭＳ Ｐゴシック" charset="0"/>
              </a:rPr>
              <a:t>Αναλοίωτη μάζα</a:t>
            </a:r>
            <a:r>
              <a:rPr lang="ja-JP" altLang="en-US" dirty="0">
                <a:latin typeface="Arial" charset="0"/>
                <a:ea typeface="ＭＳ Ｐゴシック" charset="0"/>
              </a:rPr>
              <a:t>”</a:t>
            </a:r>
            <a:endParaRPr lang="en-US" dirty="0">
              <a:latin typeface="Arial" charset="0"/>
              <a:ea typeface="ＭＳ Ｐゴシック" charset="0"/>
            </a:endParaRPr>
          </a:p>
        </p:txBody>
      </p:sp>
      <p:grpSp>
        <p:nvGrpSpPr>
          <p:cNvPr id="3" name="Group 13"/>
          <p:cNvGrpSpPr>
            <a:grpSpLocks/>
          </p:cNvGrpSpPr>
          <p:nvPr/>
        </p:nvGrpSpPr>
        <p:grpSpPr bwMode="auto">
          <a:xfrm>
            <a:off x="457200" y="1066800"/>
            <a:ext cx="5334000" cy="4191000"/>
            <a:chOff x="914400" y="2362200"/>
            <a:chExt cx="5334000" cy="4191000"/>
          </a:xfrm>
        </p:grpSpPr>
        <p:grpSp>
          <p:nvGrpSpPr>
            <p:cNvPr id="161806" name="Group 9"/>
            <p:cNvGrpSpPr>
              <a:grpSpLocks/>
            </p:cNvGrpSpPr>
            <p:nvPr/>
          </p:nvGrpSpPr>
          <p:grpSpPr bwMode="auto">
            <a:xfrm>
              <a:off x="914400" y="2362200"/>
              <a:ext cx="5334000" cy="4191000"/>
              <a:chOff x="914400" y="2362200"/>
              <a:chExt cx="5334000" cy="4191000"/>
            </a:xfrm>
          </p:grpSpPr>
          <p:cxnSp>
            <p:nvCxnSpPr>
              <p:cNvPr id="161810"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1811"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1812"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grpSp>
        <p:sp>
          <p:nvSpPr>
            <p:cNvPr id="161807" name="TextBox 10"/>
            <p:cNvSpPr txBox="1">
              <a:spLocks noChangeArrowheads="1"/>
            </p:cNvSpPr>
            <p:nvPr/>
          </p:nvSpPr>
          <p:spPr bwMode="auto">
            <a:xfrm>
              <a:off x="1371600" y="2891135"/>
              <a:ext cx="40693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X</a:t>
              </a:r>
            </a:p>
          </p:txBody>
        </p:sp>
        <p:sp>
          <p:nvSpPr>
            <p:cNvPr id="161808" name="TextBox 11"/>
            <p:cNvSpPr txBox="1">
              <a:spLocks noChangeArrowheads="1"/>
            </p:cNvSpPr>
            <p:nvPr/>
          </p:nvSpPr>
          <p:spPr bwMode="auto">
            <a:xfrm>
              <a:off x="5105400" y="5791200"/>
              <a:ext cx="3726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Z</a:t>
              </a:r>
            </a:p>
          </p:txBody>
        </p:sp>
        <p:sp>
          <p:nvSpPr>
            <p:cNvPr id="161809" name="TextBox 12"/>
            <p:cNvSpPr txBox="1">
              <a:spLocks noChangeArrowheads="1"/>
            </p:cNvSpPr>
            <p:nvPr/>
          </p:nvSpPr>
          <p:spPr bwMode="auto">
            <a:xfrm>
              <a:off x="4953000" y="2362200"/>
              <a:ext cx="40693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Y</a:t>
              </a:r>
            </a:p>
          </p:txBody>
        </p:sp>
      </p:grpSp>
      <p:grpSp>
        <p:nvGrpSpPr>
          <p:cNvPr id="5" name="Group 31"/>
          <p:cNvGrpSpPr>
            <a:grpSpLocks/>
          </p:cNvGrpSpPr>
          <p:nvPr/>
        </p:nvGrpSpPr>
        <p:grpSpPr bwMode="auto">
          <a:xfrm>
            <a:off x="5410200" y="1219200"/>
            <a:ext cx="1030288" cy="3586163"/>
            <a:chOff x="5867400" y="2514600"/>
            <a:chExt cx="1031051" cy="3585865"/>
          </a:xfrm>
        </p:grpSpPr>
        <p:sp>
          <p:nvSpPr>
            <p:cNvPr id="161804" name="TextBox 15"/>
            <p:cNvSpPr txBox="1">
              <a:spLocks noChangeArrowheads="1"/>
            </p:cNvSpPr>
            <p:nvPr/>
          </p:nvSpPr>
          <p:spPr bwMode="auto">
            <a:xfrm>
              <a:off x="5867400" y="2514600"/>
              <a:ext cx="103105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Y</a:t>
              </a:r>
              <a:r>
                <a:rPr lang="en-US">
                  <a:latin typeface="Times New Roman" charset="0"/>
                </a:rPr>
                <a:t>, </a:t>
              </a:r>
              <a:r>
                <a:rPr lang="en-US" b="1" i="1">
                  <a:latin typeface="Times New Roman" charset="0"/>
                </a:rPr>
                <a:t>P</a:t>
              </a:r>
              <a:r>
                <a:rPr lang="en-US" baseline="-25000">
                  <a:latin typeface="Times New Roman" charset="0"/>
                </a:rPr>
                <a:t>Y</a:t>
              </a:r>
            </a:p>
          </p:txBody>
        </p:sp>
        <p:sp>
          <p:nvSpPr>
            <p:cNvPr id="161805" name="TextBox 16"/>
            <p:cNvSpPr txBox="1">
              <a:spLocks noChangeArrowheads="1"/>
            </p:cNvSpPr>
            <p:nvPr/>
          </p:nvSpPr>
          <p:spPr bwMode="auto">
            <a:xfrm>
              <a:off x="5867400" y="5638800"/>
              <a:ext cx="9652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Z</a:t>
              </a:r>
              <a:r>
                <a:rPr lang="en-US">
                  <a:latin typeface="Times New Roman" charset="0"/>
                </a:rPr>
                <a:t>, </a:t>
              </a:r>
              <a:r>
                <a:rPr lang="en-US" b="1" i="1">
                  <a:latin typeface="Times New Roman" charset="0"/>
                </a:rPr>
                <a:t>P</a:t>
              </a:r>
              <a:r>
                <a:rPr lang="en-US" baseline="-25000">
                  <a:latin typeface="Times New Roman" charset="0"/>
                </a:rPr>
                <a:t>Z</a:t>
              </a:r>
            </a:p>
          </p:txBody>
        </p:sp>
      </p:grpSp>
      <p:grpSp>
        <p:nvGrpSpPr>
          <p:cNvPr id="6" name="Group 32"/>
          <p:cNvGrpSpPr>
            <a:grpSpLocks/>
          </p:cNvGrpSpPr>
          <p:nvPr/>
        </p:nvGrpSpPr>
        <p:grpSpPr bwMode="auto">
          <a:xfrm>
            <a:off x="5257800" y="1143000"/>
            <a:ext cx="2971800" cy="3810000"/>
            <a:chOff x="5715000" y="2438400"/>
            <a:chExt cx="2971800" cy="3810000"/>
          </a:xfrm>
        </p:grpSpPr>
        <p:sp>
          <p:nvSpPr>
            <p:cNvPr id="161798" name="TextBox 17"/>
            <p:cNvSpPr txBox="1">
              <a:spLocks noChangeArrowheads="1"/>
            </p:cNvSpPr>
            <p:nvPr/>
          </p:nvSpPr>
          <p:spPr bwMode="auto">
            <a:xfrm>
              <a:off x="7772400" y="4191000"/>
              <a:ext cx="74711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X</a:t>
              </a:r>
            </a:p>
          </p:txBody>
        </p:sp>
        <p:sp>
          <p:nvSpPr>
            <p:cNvPr id="161799" name="Oval 18"/>
            <p:cNvSpPr>
              <a:spLocks noChangeArrowheads="1"/>
            </p:cNvSpPr>
            <p:nvPr/>
          </p:nvSpPr>
          <p:spPr bwMode="auto">
            <a:xfrm>
              <a:off x="7543800" y="4114800"/>
              <a:ext cx="1143000" cy="838200"/>
            </a:xfrm>
            <a:prstGeom prst="ellipse">
              <a:avLst/>
            </a:prstGeom>
            <a:noFill/>
            <a:ln w="38100">
              <a:solidFill>
                <a:srgbClr val="008000"/>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1800" name="Oval 19"/>
            <p:cNvSpPr>
              <a:spLocks noChangeArrowheads="1"/>
            </p:cNvSpPr>
            <p:nvPr/>
          </p:nvSpPr>
          <p:spPr bwMode="auto">
            <a:xfrm>
              <a:off x="5715000" y="2438400"/>
              <a:ext cx="1295400" cy="685800"/>
            </a:xfrm>
            <a:prstGeom prst="ellipse">
              <a:avLst/>
            </a:prstGeom>
            <a:noFill/>
            <a:ln w="12700">
              <a:solidFill>
                <a:srgbClr val="008000"/>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1801" name="Oval 20"/>
            <p:cNvSpPr>
              <a:spLocks noChangeArrowheads="1"/>
            </p:cNvSpPr>
            <p:nvPr/>
          </p:nvSpPr>
          <p:spPr bwMode="auto">
            <a:xfrm>
              <a:off x="5715000" y="5562600"/>
              <a:ext cx="1295400" cy="685800"/>
            </a:xfrm>
            <a:prstGeom prst="ellipse">
              <a:avLst/>
            </a:prstGeom>
            <a:noFill/>
            <a:ln w="12700">
              <a:solidFill>
                <a:srgbClr val="008000"/>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cxnSp>
          <p:nvCxnSpPr>
            <p:cNvPr id="161802" name="Straight Arrow Connector 22"/>
            <p:cNvCxnSpPr>
              <a:cxnSpLocks noChangeShapeType="1"/>
              <a:stCxn id="161800" idx="5"/>
              <a:endCxn id="161799" idx="1"/>
            </p:cNvCxnSpPr>
            <p:nvPr/>
          </p:nvCxnSpPr>
          <p:spPr bwMode="auto">
            <a:xfrm rot="16200000" flipH="1">
              <a:off x="6659048" y="3185411"/>
              <a:ext cx="1213785" cy="890495"/>
            </a:xfrm>
            <a:prstGeom prst="straightConnector1">
              <a:avLst/>
            </a:prstGeom>
            <a:noFill/>
            <a:ln w="12700">
              <a:solidFill>
                <a:srgbClr val="008000"/>
              </a:solidFill>
              <a:round/>
              <a:headEnd type="none" w="sm" len="sm"/>
              <a:tailEnd type="arrow" w="med" len="med"/>
            </a:ln>
            <a:extLst>
              <a:ext uri="{909E8E84-426E-40dd-AFC4-6F175D3DCCD1}">
                <a14:hiddenFill xmlns:a14="http://schemas.microsoft.com/office/drawing/2010/main" xmlns="">
                  <a:noFill/>
                </a14:hiddenFill>
              </a:ext>
            </a:extLst>
          </p:spPr>
        </p:cxnSp>
        <p:cxnSp>
          <p:nvCxnSpPr>
            <p:cNvPr id="161803" name="Straight Arrow Connector 24"/>
            <p:cNvCxnSpPr>
              <a:cxnSpLocks noChangeShapeType="1"/>
              <a:stCxn id="161801" idx="7"/>
              <a:endCxn id="161799" idx="3"/>
            </p:cNvCxnSpPr>
            <p:nvPr/>
          </p:nvCxnSpPr>
          <p:spPr bwMode="auto">
            <a:xfrm rot="5400000" flipH="1" flipV="1">
              <a:off x="6849548" y="4801394"/>
              <a:ext cx="832785" cy="890495"/>
            </a:xfrm>
            <a:prstGeom prst="straightConnector1">
              <a:avLst/>
            </a:prstGeom>
            <a:noFill/>
            <a:ln w="12700">
              <a:solidFill>
                <a:srgbClr val="008000"/>
              </a:solidFill>
              <a:round/>
              <a:headEnd type="none" w="sm" len="sm"/>
              <a:tailEnd type="arrow" w="med" len="med"/>
            </a:ln>
            <a:extLst>
              <a:ext uri="{909E8E84-426E-40dd-AFC4-6F175D3DCCD1}">
                <a14:hiddenFill xmlns:a14="http://schemas.microsoft.com/office/drawing/2010/main" xmlns="">
                  <a:noFill/>
                </a14:hiddenFill>
              </a:ext>
            </a:extLst>
          </p:spPr>
        </p:cxnSp>
      </p:grpSp>
      <p:sp>
        <p:nvSpPr>
          <p:cNvPr id="35" name="TextBox 34"/>
          <p:cNvSpPr txBox="1">
            <a:spLocks noChangeArrowheads="1"/>
          </p:cNvSpPr>
          <p:nvPr/>
        </p:nvSpPr>
        <p:spPr bwMode="auto">
          <a:xfrm>
            <a:off x="304800" y="5410200"/>
            <a:ext cx="67564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Συνδιασμός σωματιδίων δίνει την </a:t>
            </a:r>
            <a:r>
              <a:rPr lang="ja-JP" altLang="en-US">
                <a:latin typeface="Times New Roman" charset="0"/>
              </a:rPr>
              <a:t>“</a:t>
            </a:r>
            <a:r>
              <a:rPr lang="el-GR" altLang="ja-JP">
                <a:latin typeface="Times New Roman" charset="0"/>
              </a:rPr>
              <a:t>αναλοίωτη</a:t>
            </a:r>
            <a:r>
              <a:rPr lang="en-US" altLang="ja-JP">
                <a:latin typeface="Times New Roman" charset="0"/>
              </a:rPr>
              <a:t> </a:t>
            </a:r>
            <a:r>
              <a:rPr lang="el-GR" altLang="ja-JP">
                <a:latin typeface="Times New Roman" charset="0"/>
              </a:rPr>
              <a:t>μάζα</a:t>
            </a:r>
            <a:r>
              <a:rPr lang="ja-JP" altLang="en-US">
                <a:latin typeface="Times New Roman" charset="0"/>
              </a:rPr>
              <a:t>”</a:t>
            </a:r>
            <a:br>
              <a:rPr lang="en-US" altLang="ja-JP">
                <a:latin typeface="Times New Roman" charset="0"/>
              </a:rPr>
            </a:br>
            <a:r>
              <a:rPr lang="el-GR" altLang="ja-JP">
                <a:latin typeface="Times New Roman" charset="0"/>
              </a:rPr>
              <a:t>του σωματιδίου που μπορεί να τα παρήγαγε</a:t>
            </a:r>
            <a:r>
              <a:rPr lang="en-US" altLang="ja-JP">
                <a:latin typeface="Times New Roman" charset="0"/>
              </a:rPr>
              <a:t>. </a:t>
            </a:r>
            <a:endParaRPr lang="en-US">
              <a:latin typeface="Times New Roman" charset="0"/>
            </a:endParaRPr>
          </a:p>
        </p:txBody>
      </p:sp>
    </p:spTree>
    <p:extLst>
      <p:ext uri="{BB962C8B-B14F-4D97-AF65-F5344CB8AC3E}">
        <p14:creationId xmlns:p14="http://schemas.microsoft.com/office/powerpoint/2010/main" val="2280790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838200"/>
          </a:xfrm>
        </p:spPr>
        <p:txBody>
          <a:bodyPr/>
          <a:lstStyle/>
          <a:p>
            <a:pPr>
              <a:defRPr/>
            </a:pPr>
            <a:r>
              <a:rPr lang="el-GR" dirty="0">
                <a:latin typeface="Arial" charset="0"/>
                <a:ea typeface="ＭＳ Ｐゴシック" charset="0"/>
              </a:rPr>
              <a:t>Αναλοίωτη μάζα </a:t>
            </a:r>
            <a:r>
              <a:rPr lang="en-US" dirty="0">
                <a:latin typeface="Arial" charset="0"/>
                <a:ea typeface="ＭＳ Ｐゴシック" charset="0"/>
              </a:rPr>
              <a:t>(cont.)</a:t>
            </a:r>
          </a:p>
        </p:txBody>
      </p:sp>
      <p:grpSp>
        <p:nvGrpSpPr>
          <p:cNvPr id="3" name="Group 41"/>
          <p:cNvGrpSpPr>
            <a:grpSpLocks/>
          </p:cNvGrpSpPr>
          <p:nvPr/>
        </p:nvGrpSpPr>
        <p:grpSpPr bwMode="auto">
          <a:xfrm>
            <a:off x="381000" y="1066800"/>
            <a:ext cx="6248400" cy="5029200"/>
            <a:chOff x="381000" y="1066800"/>
            <a:chExt cx="6248400" cy="5029200"/>
          </a:xfrm>
        </p:grpSpPr>
        <p:grpSp>
          <p:nvGrpSpPr>
            <p:cNvPr id="162841" name="Group 9"/>
            <p:cNvGrpSpPr>
              <a:grpSpLocks/>
            </p:cNvGrpSpPr>
            <p:nvPr/>
          </p:nvGrpSpPr>
          <p:grpSpPr bwMode="auto">
            <a:xfrm>
              <a:off x="457200" y="1066800"/>
              <a:ext cx="5334000" cy="4191000"/>
              <a:chOff x="914400" y="2362200"/>
              <a:chExt cx="5334000" cy="4191000"/>
            </a:xfrm>
          </p:grpSpPr>
          <p:cxnSp>
            <p:nvCxnSpPr>
              <p:cNvPr id="162847"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8"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9"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grpSp>
        <p:cxnSp>
          <p:nvCxnSpPr>
            <p:cNvPr id="162842" name="Straight Connector 12"/>
            <p:cNvCxnSpPr>
              <a:cxnSpLocks noChangeShapeType="1"/>
            </p:cNvCxnSpPr>
            <p:nvPr/>
          </p:nvCxnSpPr>
          <p:spPr bwMode="auto">
            <a:xfrm>
              <a:off x="533400" y="1524000"/>
              <a:ext cx="525780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3" name="Straight Connector 14"/>
            <p:cNvCxnSpPr>
              <a:cxnSpLocks noChangeShapeType="1"/>
            </p:cNvCxnSpPr>
            <p:nvPr/>
          </p:nvCxnSpPr>
          <p:spPr bwMode="auto">
            <a:xfrm>
              <a:off x="381000" y="1600200"/>
              <a:ext cx="6172200" cy="2057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4" name="Straight Connector 16"/>
            <p:cNvCxnSpPr>
              <a:cxnSpLocks noChangeShapeType="1"/>
            </p:cNvCxnSpPr>
            <p:nvPr/>
          </p:nvCxnSpPr>
          <p:spPr bwMode="auto">
            <a:xfrm>
              <a:off x="381000" y="1981200"/>
              <a:ext cx="6019800" cy="2590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5" name="Straight Connector 18"/>
            <p:cNvCxnSpPr>
              <a:cxnSpLocks noChangeShapeType="1"/>
            </p:cNvCxnSpPr>
            <p:nvPr/>
          </p:nvCxnSpPr>
          <p:spPr bwMode="auto">
            <a:xfrm>
              <a:off x="381000" y="2209800"/>
              <a:ext cx="5715000" cy="3886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cxnSp>
          <p:nvCxnSpPr>
            <p:cNvPr id="162846" name="Straight Connector 20"/>
            <p:cNvCxnSpPr>
              <a:cxnSpLocks noChangeShapeType="1"/>
            </p:cNvCxnSpPr>
            <p:nvPr/>
          </p:nvCxnSpPr>
          <p:spPr bwMode="auto">
            <a:xfrm>
              <a:off x="381000" y="2362200"/>
              <a:ext cx="6248400" cy="2895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cxnSp>
      </p:grpSp>
      <p:grpSp>
        <p:nvGrpSpPr>
          <p:cNvPr id="5" name="Group 37"/>
          <p:cNvGrpSpPr>
            <a:grpSpLocks/>
          </p:cNvGrpSpPr>
          <p:nvPr/>
        </p:nvGrpSpPr>
        <p:grpSpPr bwMode="auto">
          <a:xfrm>
            <a:off x="7391400" y="990600"/>
            <a:ext cx="930275" cy="4267200"/>
            <a:chOff x="7391400" y="990600"/>
            <a:chExt cx="929820" cy="4267200"/>
          </a:xfrm>
        </p:grpSpPr>
        <p:sp>
          <p:nvSpPr>
            <p:cNvPr id="162839" name="Right Brace 25"/>
            <p:cNvSpPr>
              <a:spLocks/>
            </p:cNvSpPr>
            <p:nvPr/>
          </p:nvSpPr>
          <p:spPr bwMode="auto">
            <a:xfrm>
              <a:off x="7391400" y="990600"/>
              <a:ext cx="304800" cy="4267200"/>
            </a:xfrm>
            <a:prstGeom prst="rightBrace">
              <a:avLst>
                <a:gd name="adj1" fmla="val 8361"/>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40" name="TextBox 17"/>
            <p:cNvSpPr txBox="1">
              <a:spLocks noChangeArrowheads="1"/>
            </p:cNvSpPr>
            <p:nvPr/>
          </p:nvSpPr>
          <p:spPr bwMode="auto">
            <a:xfrm>
              <a:off x="7634881" y="28194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5</a:t>
              </a:r>
            </a:p>
          </p:txBody>
        </p:sp>
      </p:grpSp>
      <p:grpSp>
        <p:nvGrpSpPr>
          <p:cNvPr id="6" name="Group 40"/>
          <p:cNvGrpSpPr>
            <a:grpSpLocks/>
          </p:cNvGrpSpPr>
          <p:nvPr/>
        </p:nvGrpSpPr>
        <p:grpSpPr bwMode="auto">
          <a:xfrm>
            <a:off x="6553200" y="3657600"/>
            <a:ext cx="914400" cy="990600"/>
            <a:chOff x="6553200" y="3657600"/>
            <a:chExt cx="914939" cy="990600"/>
          </a:xfrm>
        </p:grpSpPr>
        <p:sp>
          <p:nvSpPr>
            <p:cNvPr id="162837" name="Right Brace 23"/>
            <p:cNvSpPr>
              <a:spLocks/>
            </p:cNvSpPr>
            <p:nvPr/>
          </p:nvSpPr>
          <p:spPr bwMode="auto">
            <a:xfrm>
              <a:off x="6553200" y="3657600"/>
              <a:ext cx="304800" cy="990600"/>
            </a:xfrm>
            <a:prstGeom prst="rightBrace">
              <a:avLst>
                <a:gd name="adj1" fmla="val 8336"/>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38" name="TextBox 17"/>
            <p:cNvSpPr txBox="1">
              <a:spLocks noChangeArrowheads="1"/>
            </p:cNvSpPr>
            <p:nvPr/>
          </p:nvSpPr>
          <p:spPr bwMode="auto">
            <a:xfrm>
              <a:off x="6781800" y="38862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3</a:t>
              </a:r>
            </a:p>
          </p:txBody>
        </p:sp>
      </p:grpSp>
      <p:grpSp>
        <p:nvGrpSpPr>
          <p:cNvPr id="7" name="Group 36"/>
          <p:cNvGrpSpPr>
            <a:grpSpLocks/>
          </p:cNvGrpSpPr>
          <p:nvPr/>
        </p:nvGrpSpPr>
        <p:grpSpPr bwMode="auto">
          <a:xfrm>
            <a:off x="6629400" y="2057400"/>
            <a:ext cx="914400" cy="1600200"/>
            <a:chOff x="6629400" y="2057400"/>
            <a:chExt cx="914939" cy="1600200"/>
          </a:xfrm>
        </p:grpSpPr>
        <p:sp>
          <p:nvSpPr>
            <p:cNvPr id="162835" name="Right Brace 22"/>
            <p:cNvSpPr>
              <a:spLocks/>
            </p:cNvSpPr>
            <p:nvPr/>
          </p:nvSpPr>
          <p:spPr bwMode="auto">
            <a:xfrm>
              <a:off x="6629400" y="2057400"/>
              <a:ext cx="304800" cy="1600200"/>
            </a:xfrm>
            <a:prstGeom prst="rightBrace">
              <a:avLst>
                <a:gd name="adj1" fmla="val 8337"/>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36" name="TextBox 17"/>
            <p:cNvSpPr txBox="1">
              <a:spLocks noChangeArrowheads="1"/>
            </p:cNvSpPr>
            <p:nvPr/>
          </p:nvSpPr>
          <p:spPr bwMode="auto">
            <a:xfrm>
              <a:off x="6858000" y="25146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2</a:t>
              </a:r>
            </a:p>
          </p:txBody>
        </p:sp>
      </p:grpSp>
      <p:grpSp>
        <p:nvGrpSpPr>
          <p:cNvPr id="8" name="Group 38"/>
          <p:cNvGrpSpPr>
            <a:grpSpLocks/>
          </p:cNvGrpSpPr>
          <p:nvPr/>
        </p:nvGrpSpPr>
        <p:grpSpPr bwMode="auto">
          <a:xfrm>
            <a:off x="8229600" y="990600"/>
            <a:ext cx="914400" cy="2667000"/>
            <a:chOff x="8229600" y="990600"/>
            <a:chExt cx="914939" cy="2667000"/>
          </a:xfrm>
        </p:grpSpPr>
        <p:sp>
          <p:nvSpPr>
            <p:cNvPr id="162833" name="Right Brace 26"/>
            <p:cNvSpPr>
              <a:spLocks/>
            </p:cNvSpPr>
            <p:nvPr/>
          </p:nvSpPr>
          <p:spPr bwMode="auto">
            <a:xfrm>
              <a:off x="8229600" y="990600"/>
              <a:ext cx="304800" cy="2667000"/>
            </a:xfrm>
            <a:prstGeom prst="rightBrace">
              <a:avLst>
                <a:gd name="adj1" fmla="val 8345"/>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34" name="TextBox 17"/>
            <p:cNvSpPr txBox="1">
              <a:spLocks noChangeArrowheads="1"/>
            </p:cNvSpPr>
            <p:nvPr/>
          </p:nvSpPr>
          <p:spPr bwMode="auto">
            <a:xfrm>
              <a:off x="8458200" y="19812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6</a:t>
              </a:r>
            </a:p>
          </p:txBody>
        </p:sp>
      </p:grpSp>
      <p:grpSp>
        <p:nvGrpSpPr>
          <p:cNvPr id="9" name="Group 35"/>
          <p:cNvGrpSpPr>
            <a:grpSpLocks/>
          </p:cNvGrpSpPr>
          <p:nvPr/>
        </p:nvGrpSpPr>
        <p:grpSpPr bwMode="auto">
          <a:xfrm>
            <a:off x="5867400" y="990600"/>
            <a:ext cx="990600" cy="1066800"/>
            <a:chOff x="5867400" y="990600"/>
            <a:chExt cx="991139" cy="1066800"/>
          </a:xfrm>
        </p:grpSpPr>
        <p:sp>
          <p:nvSpPr>
            <p:cNvPr id="162831" name="Right Brace 21"/>
            <p:cNvSpPr>
              <a:spLocks/>
            </p:cNvSpPr>
            <p:nvPr/>
          </p:nvSpPr>
          <p:spPr bwMode="auto">
            <a:xfrm>
              <a:off x="5867400" y="990600"/>
              <a:ext cx="304800" cy="1066800"/>
            </a:xfrm>
            <a:prstGeom prst="rightBrace">
              <a:avLst>
                <a:gd name="adj1" fmla="val 8329"/>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32" name="TextBox 17"/>
            <p:cNvSpPr txBox="1">
              <a:spLocks noChangeArrowheads="1"/>
            </p:cNvSpPr>
            <p:nvPr/>
          </p:nvSpPr>
          <p:spPr bwMode="auto">
            <a:xfrm>
              <a:off x="6172200" y="12192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1</a:t>
              </a:r>
            </a:p>
          </p:txBody>
        </p:sp>
      </p:grpSp>
      <p:grpSp>
        <p:nvGrpSpPr>
          <p:cNvPr id="10" name="Group 39"/>
          <p:cNvGrpSpPr>
            <a:grpSpLocks/>
          </p:cNvGrpSpPr>
          <p:nvPr/>
        </p:nvGrpSpPr>
        <p:grpSpPr bwMode="auto">
          <a:xfrm>
            <a:off x="6781800" y="4572000"/>
            <a:ext cx="914400" cy="685800"/>
            <a:chOff x="6781800" y="4572000"/>
            <a:chExt cx="914939" cy="685800"/>
          </a:xfrm>
        </p:grpSpPr>
        <p:sp>
          <p:nvSpPr>
            <p:cNvPr id="162829" name="Right Brace 24"/>
            <p:cNvSpPr>
              <a:spLocks/>
            </p:cNvSpPr>
            <p:nvPr/>
          </p:nvSpPr>
          <p:spPr bwMode="auto">
            <a:xfrm>
              <a:off x="6781800" y="4572000"/>
              <a:ext cx="304800" cy="685800"/>
            </a:xfrm>
            <a:prstGeom prst="rightBrace">
              <a:avLst>
                <a:gd name="adj1" fmla="val 8333"/>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62830" name="TextBox 17"/>
            <p:cNvSpPr txBox="1">
              <a:spLocks noChangeArrowheads="1"/>
            </p:cNvSpPr>
            <p:nvPr/>
          </p:nvSpPr>
          <p:spPr bwMode="auto">
            <a:xfrm>
              <a:off x="7010400" y="4572000"/>
              <a:ext cx="686339"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4</a:t>
              </a:r>
            </a:p>
          </p:txBody>
        </p:sp>
      </p:grpSp>
      <p:sp>
        <p:nvSpPr>
          <p:cNvPr id="35" name="TextBox 34"/>
          <p:cNvSpPr txBox="1">
            <a:spLocks noChangeArrowheads="1"/>
          </p:cNvSpPr>
          <p:nvPr/>
        </p:nvSpPr>
        <p:spPr bwMode="auto">
          <a:xfrm>
            <a:off x="0" y="4046538"/>
            <a:ext cx="47244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Πολλοί διαφορετικοί συνδυασμοί </a:t>
            </a:r>
          </a:p>
          <a:p>
            <a:pPr eaLnBrk="1" hangingPunct="1"/>
            <a:r>
              <a:rPr lang="el-GR">
                <a:latin typeface="Times New Roman" charset="0"/>
              </a:rPr>
              <a:t>τροχιών</a:t>
            </a:r>
            <a:endParaRPr lang="en-US">
              <a:latin typeface="Times New Roman" charset="0"/>
            </a:endParaRPr>
          </a:p>
        </p:txBody>
      </p:sp>
      <p:sp>
        <p:nvSpPr>
          <p:cNvPr id="43" name="TextBox 42"/>
          <p:cNvSpPr txBox="1">
            <a:spLocks noChangeArrowheads="1"/>
          </p:cNvSpPr>
          <p:nvPr/>
        </p:nvSpPr>
        <p:spPr bwMode="auto">
          <a:xfrm>
            <a:off x="0" y="4876800"/>
            <a:ext cx="5029200"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Μπορούμε να ελαττώσουμε τους συνδιασμούς επιλέγοντας στην ποιότητα, ορμή των τροχιών ετω, </a:t>
            </a:r>
            <a:r>
              <a:rPr lang="en-US" altLang="ja-JP">
                <a:latin typeface="Times New Roman" charset="0"/>
              </a:rPr>
              <a:t>.</a:t>
            </a:r>
          </a:p>
          <a:p>
            <a:pPr eaLnBrk="1" hangingPunct="1"/>
            <a:endParaRPr lang="en-US">
              <a:latin typeface="Times New Roman" charset="0"/>
            </a:endParaRPr>
          </a:p>
        </p:txBody>
      </p:sp>
      <p:sp>
        <p:nvSpPr>
          <p:cNvPr id="44" name="TextBox 43"/>
          <p:cNvSpPr txBox="1">
            <a:spLocks noChangeArrowheads="1"/>
          </p:cNvSpPr>
          <p:nvPr/>
        </p:nvSpPr>
        <p:spPr bwMode="auto">
          <a:xfrm>
            <a:off x="7924800" y="5334000"/>
            <a:ext cx="67151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Etc.</a:t>
            </a:r>
          </a:p>
        </p:txBody>
      </p:sp>
      <p:sp>
        <p:nvSpPr>
          <p:cNvPr id="45" name="TextBox 44"/>
          <p:cNvSpPr txBox="1">
            <a:spLocks noChangeArrowheads="1"/>
          </p:cNvSpPr>
          <p:nvPr/>
        </p:nvSpPr>
        <p:spPr bwMode="auto">
          <a:xfrm>
            <a:off x="0" y="6019800"/>
            <a:ext cx="73152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Εναπομένει κάποιο υπόβαθρο</a:t>
            </a:r>
            <a:r>
              <a:rPr lang="en-US">
                <a:latin typeface="Times New Roman" charset="0"/>
              </a:rPr>
              <a:t>. </a:t>
            </a:r>
            <a:r>
              <a:rPr lang="el-GR">
                <a:latin typeface="Times New Roman" charset="0"/>
              </a:rPr>
              <a:t>Ακόμα το Μ δεν μπορεί να μετρηθεί τέλεια – εξαρτάται από τον ανιχνευτή</a:t>
            </a:r>
            <a:endParaRPr lang="en-US">
              <a:latin typeface="Times New Roman" charset="0"/>
            </a:endParaRPr>
          </a:p>
        </p:txBody>
      </p:sp>
    </p:spTree>
    <p:extLst>
      <p:ext uri="{BB962C8B-B14F-4D97-AF65-F5344CB8AC3E}">
        <p14:creationId xmlns:p14="http://schemas.microsoft.com/office/powerpoint/2010/main" val="3286209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nodeType="afterGroup">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nodeType="afterGroup">
                            <p:stCondLst>
                              <p:cond delay="3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nodeType="afterGroup">
                            <p:stCondLst>
                              <p:cond delay="4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par>
                          <p:cTn id="36" fill="hold" nodeType="afterGroup">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2000"/>
                                        <p:tgtEl>
                                          <p:spTgt spid="4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3" grpId="0"/>
      <p:bldP spid="44" grpId="0"/>
      <p:bldP spid="4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1143000"/>
          </a:xfrm>
        </p:spPr>
        <p:txBody>
          <a:bodyPr/>
          <a:lstStyle/>
          <a:p>
            <a:pPr eaLnBrk="1" hangingPunct="1">
              <a:defRPr/>
            </a:pPr>
            <a:r>
              <a:rPr lang="el-GR" dirty="0">
                <a:latin typeface="Arial" charset="0"/>
                <a:ea typeface="ＭＳ Ｐゴシック" charset="0"/>
              </a:rPr>
              <a:t>Εύρεση του </a:t>
            </a:r>
            <a:r>
              <a:rPr lang="en-US" dirty="0">
                <a:latin typeface="Arial" charset="0"/>
                <a:ea typeface="ＭＳ Ｐゴシック" charset="0"/>
              </a:rPr>
              <a:t>Higgs</a:t>
            </a:r>
          </a:p>
        </p:txBody>
      </p:sp>
      <p:pic>
        <p:nvPicPr>
          <p:cNvPr id="163842" name="Picture 5" descr="D_Denegri_105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3000"/>
            <a:ext cx="4903788" cy="548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43" name="Text Box 6"/>
          <p:cNvSpPr txBox="1">
            <a:spLocks noChangeArrowheads="1"/>
          </p:cNvSpPr>
          <p:nvPr/>
        </p:nvSpPr>
        <p:spPr bwMode="auto">
          <a:xfrm>
            <a:off x="5562600" y="1066800"/>
            <a:ext cx="3124200" cy="4340225"/>
          </a:xfrm>
          <a:prstGeom prst="rect">
            <a:avLst/>
          </a:prstGeom>
          <a:solidFill>
            <a:schemeClr val="bg1"/>
          </a:solidFill>
          <a:ln>
            <a:noFill/>
          </a:ln>
          <a:extLs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l-GR" i="1">
                <a:latin typeface="Times New Roman" charset="0"/>
              </a:rPr>
              <a:t>Αυτό είναι το σήμα που βλέπουμε στον ανιχνευτή για το </a:t>
            </a:r>
            <a:r>
              <a:rPr lang="en-US" i="1">
                <a:latin typeface="Times New Roman" charset="0"/>
              </a:rPr>
              <a:t>Higgs</a:t>
            </a:r>
            <a:r>
              <a:rPr lang="el-GR" i="1">
                <a:latin typeface="Times New Roman" charset="0"/>
              </a:rPr>
              <a:t> που διασπάται σε 2 φωτόνια</a:t>
            </a:r>
            <a:r>
              <a:rPr lang="en-US" i="1">
                <a:latin typeface="Times New Roman" charset="0"/>
              </a:rPr>
              <a:t>…</a:t>
            </a:r>
          </a:p>
          <a:p>
            <a:pPr eaLnBrk="1" hangingPunct="1">
              <a:spcBef>
                <a:spcPct val="50000"/>
              </a:spcBef>
            </a:pPr>
            <a:r>
              <a:rPr lang="el-GR">
                <a:latin typeface="Times New Roman" charset="0"/>
              </a:rPr>
              <a:t>Το εύρος του σήματος οφείλεται στην ακρίβεια του ανιχνευτή και στο φυσικό εύρος της μάζας του σωματιδίου</a:t>
            </a:r>
            <a:endParaRPr lang="en-US">
              <a:latin typeface="Times New Roman" charset="0"/>
            </a:endParaRPr>
          </a:p>
        </p:txBody>
      </p:sp>
      <p:sp>
        <p:nvSpPr>
          <p:cNvPr id="163844" name="TextBox 4"/>
          <p:cNvSpPr txBox="1">
            <a:spLocks noChangeArrowheads="1"/>
          </p:cNvSpPr>
          <p:nvPr/>
        </p:nvSpPr>
        <p:spPr bwMode="auto">
          <a:xfrm>
            <a:off x="1409700" y="4572000"/>
            <a:ext cx="32766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solidFill>
                  <a:schemeClr val="bg2"/>
                </a:solidFill>
                <a:latin typeface="Times New Roman" charset="0"/>
              </a:rPr>
              <a:t>Υπόβαθρο εξαιτίας </a:t>
            </a:r>
            <a:br>
              <a:rPr lang="el-GR">
                <a:solidFill>
                  <a:schemeClr val="bg2"/>
                </a:solidFill>
                <a:latin typeface="Times New Roman" charset="0"/>
              </a:rPr>
            </a:br>
            <a:r>
              <a:rPr lang="el-GR">
                <a:solidFill>
                  <a:schemeClr val="bg2"/>
                </a:solidFill>
                <a:latin typeface="Times New Roman" charset="0"/>
              </a:rPr>
              <a:t>σήματος που μοιάζει με το σήμα</a:t>
            </a:r>
            <a:endParaRPr lang="en-US">
              <a:solidFill>
                <a:schemeClr val="bg2"/>
              </a:solidFill>
              <a:latin typeface="Times New Roman" charset="0"/>
            </a:endParaRPr>
          </a:p>
        </p:txBody>
      </p:sp>
    </p:spTree>
    <p:extLst>
      <p:ext uri="{BB962C8B-B14F-4D97-AF65-F5344CB8AC3E}">
        <p14:creationId xmlns:p14="http://schemas.microsoft.com/office/powerpoint/2010/main" val="1563494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A7DF1B-5ADB-51AE-9BAB-A4833E84D884}"/>
              </a:ext>
            </a:extLst>
          </p:cNvPr>
          <p:cNvPicPr>
            <a:picLocks noChangeAspect="1"/>
          </p:cNvPicPr>
          <p:nvPr/>
        </p:nvPicPr>
        <p:blipFill rotWithShape="1">
          <a:blip r:embed="rId2"/>
          <a:srcRect l="4506" t="11561" r="3938" b="7291"/>
          <a:stretch/>
        </p:blipFill>
        <p:spPr>
          <a:xfrm>
            <a:off x="121810" y="990008"/>
            <a:ext cx="8900380" cy="5813890"/>
          </a:xfrm>
          <a:prstGeom prst="rect">
            <a:avLst/>
          </a:prstGeom>
        </p:spPr>
      </p:pic>
      <p:sp>
        <p:nvSpPr>
          <p:cNvPr id="4" name="Title 1"/>
          <p:cNvSpPr txBox="1">
            <a:spLocks/>
          </p:cNvSpPr>
          <p:nvPr/>
        </p:nvSpPr>
        <p:spPr bwMode="auto">
          <a:xfrm>
            <a:off x="381000" y="89739"/>
            <a:ext cx="8534400" cy="585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200" dirty="0"/>
              <a:t>Επιλογή του φύλλου εργασίας της ομάδας σας</a:t>
            </a:r>
            <a:endParaRPr lang="en-US" sz="3200" dirty="0"/>
          </a:p>
        </p:txBody>
      </p:sp>
      <p:cxnSp>
        <p:nvCxnSpPr>
          <p:cNvPr id="7" name="Straight Arrow Connector 6"/>
          <p:cNvCxnSpPr/>
          <p:nvPr/>
        </p:nvCxnSpPr>
        <p:spPr>
          <a:xfrm flipH="1">
            <a:off x="3666328" y="4517439"/>
            <a:ext cx="609599" cy="464868"/>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cxnSpLocks/>
          </p:cNvCxnSpPr>
          <p:nvPr/>
        </p:nvCxnSpPr>
        <p:spPr>
          <a:xfrm flipV="1">
            <a:off x="4648200" y="3259635"/>
            <a:ext cx="0" cy="77883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5804342" y="3233220"/>
            <a:ext cx="533400" cy="48101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432068" y="2667680"/>
            <a:ext cx="420056" cy="4100581"/>
          </a:xfrm>
          <a:prstGeom prst="rect">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39C5ECF-C50A-8C3F-24ED-3B53991AF88E}"/>
              </a:ext>
            </a:extLst>
          </p:cNvPr>
          <p:cNvSpPr>
            <a:spLocks noChangeArrowheads="1"/>
          </p:cNvSpPr>
          <p:nvPr/>
        </p:nvSpPr>
        <p:spPr bwMode="auto">
          <a:xfrm>
            <a:off x="1197429" y="520890"/>
            <a:ext cx="80772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hlinkClick r:id="rId3"/>
              </a:rPr>
              <a:t>https://www.i2u2.org/elab/cms/cima-wzh/</a:t>
            </a:r>
            <a:endParaRPr lang="en-US" sz="2800" dirty="0"/>
          </a:p>
        </p:txBody>
      </p:sp>
    </p:spTree>
    <p:extLst>
      <p:ext uri="{BB962C8B-B14F-4D97-AF65-F5344CB8AC3E}">
        <p14:creationId xmlns:p14="http://schemas.microsoft.com/office/powerpoint/2010/main" val="1021584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A90C00-E61D-557C-6545-E6997FA35355}"/>
              </a:ext>
            </a:extLst>
          </p:cNvPr>
          <p:cNvPicPr>
            <a:picLocks noChangeAspect="1"/>
          </p:cNvPicPr>
          <p:nvPr/>
        </p:nvPicPr>
        <p:blipFill rotWithShape="1">
          <a:blip r:embed="rId2"/>
          <a:srcRect l="3996" t="3333" r="4062" b="34999"/>
          <a:stretch/>
        </p:blipFill>
        <p:spPr>
          <a:xfrm>
            <a:off x="82619" y="1690026"/>
            <a:ext cx="8978761" cy="5054569"/>
          </a:xfrm>
          <a:prstGeom prst="rect">
            <a:avLst/>
          </a:prstGeom>
        </p:spPr>
      </p:pic>
      <p:sp>
        <p:nvSpPr>
          <p:cNvPr id="8" name="TextBox 7"/>
          <p:cNvSpPr txBox="1"/>
          <p:nvPr/>
        </p:nvSpPr>
        <p:spPr>
          <a:xfrm>
            <a:off x="1600200" y="204931"/>
            <a:ext cx="7146107" cy="584776"/>
          </a:xfrm>
          <a:prstGeom prst="rect">
            <a:avLst/>
          </a:prstGeom>
          <a:noFill/>
        </p:spPr>
        <p:txBody>
          <a:bodyPr wrap="none" rtlCol="0">
            <a:spAutoFit/>
          </a:bodyPr>
          <a:lstStyle/>
          <a:p>
            <a:r>
              <a:rPr lang="el-GR" sz="3200" dirty="0"/>
              <a:t>Φύλλο εργασίας ανάλυσης δεδομένων</a:t>
            </a:r>
            <a:endParaRPr lang="en-US" sz="3200" dirty="0"/>
          </a:p>
        </p:txBody>
      </p:sp>
      <p:sp>
        <p:nvSpPr>
          <p:cNvPr id="7" name="Oval 6">
            <a:extLst>
              <a:ext uri="{FF2B5EF4-FFF2-40B4-BE49-F238E27FC236}">
                <a16:creationId xmlns:a16="http://schemas.microsoft.com/office/drawing/2014/main" id="{9AB53B98-1F8B-4B11-5F91-B4AA16B2B2AF}"/>
              </a:ext>
            </a:extLst>
          </p:cNvPr>
          <p:cNvSpPr/>
          <p:nvPr/>
        </p:nvSpPr>
        <p:spPr>
          <a:xfrm>
            <a:off x="348858" y="1999868"/>
            <a:ext cx="1594730" cy="762000"/>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D673586-5F48-3BE1-C325-965EEB8281BB}"/>
              </a:ext>
            </a:extLst>
          </p:cNvPr>
          <p:cNvSpPr/>
          <p:nvPr/>
        </p:nvSpPr>
        <p:spPr>
          <a:xfrm>
            <a:off x="7652139" y="1999868"/>
            <a:ext cx="1371600" cy="762000"/>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a:extLst>
              <a:ext uri="{FF2B5EF4-FFF2-40B4-BE49-F238E27FC236}">
                <a16:creationId xmlns:a16="http://schemas.microsoft.com/office/drawing/2014/main" id="{7F9F6536-8122-F3A5-71A7-A15572D7ABE5}"/>
              </a:ext>
            </a:extLst>
          </p:cNvPr>
          <p:cNvSpPr/>
          <p:nvPr/>
        </p:nvSpPr>
        <p:spPr>
          <a:xfrm>
            <a:off x="920333" y="1423533"/>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a:extLst>
              <a:ext uri="{FF2B5EF4-FFF2-40B4-BE49-F238E27FC236}">
                <a16:creationId xmlns:a16="http://schemas.microsoft.com/office/drawing/2014/main" id="{95F528C9-7646-D383-B5A6-7F5183F81A5E}"/>
              </a:ext>
            </a:extLst>
          </p:cNvPr>
          <p:cNvSpPr/>
          <p:nvPr/>
        </p:nvSpPr>
        <p:spPr>
          <a:xfrm>
            <a:off x="8136553" y="1415291"/>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691277-6715-88B2-3BA8-E4F9CFCE6C2D}"/>
              </a:ext>
            </a:extLst>
          </p:cNvPr>
          <p:cNvSpPr txBox="1"/>
          <p:nvPr/>
        </p:nvSpPr>
        <p:spPr>
          <a:xfrm>
            <a:off x="348858" y="825192"/>
            <a:ext cx="2997872" cy="646331"/>
          </a:xfrm>
          <a:prstGeom prst="rect">
            <a:avLst/>
          </a:prstGeom>
          <a:noFill/>
        </p:spPr>
        <p:txBody>
          <a:bodyPr wrap="none" rtlCol="0">
            <a:spAutoFit/>
          </a:bodyPr>
          <a:lstStyle/>
          <a:p>
            <a:r>
              <a:rPr lang="el-GR" b="1" dirty="0">
                <a:solidFill>
                  <a:srgbClr val="002060"/>
                </a:solidFill>
              </a:rPr>
              <a:t>Επιβεβαιώστε το δείγμα των </a:t>
            </a:r>
            <a:br>
              <a:rPr lang="el-GR" b="1" dirty="0">
                <a:solidFill>
                  <a:srgbClr val="002060"/>
                </a:solidFill>
              </a:rPr>
            </a:br>
            <a:r>
              <a:rPr lang="el-GR" b="1" dirty="0">
                <a:solidFill>
                  <a:srgbClr val="002060"/>
                </a:solidFill>
              </a:rPr>
              <a:t>δεδομένων της ομάδας σας</a:t>
            </a:r>
            <a:endParaRPr lang="en-US" b="1" dirty="0">
              <a:solidFill>
                <a:srgbClr val="002060"/>
              </a:solidFill>
            </a:endParaRPr>
          </a:p>
        </p:txBody>
      </p:sp>
      <p:sp>
        <p:nvSpPr>
          <p:cNvPr id="13" name="TextBox 12">
            <a:extLst>
              <a:ext uri="{FF2B5EF4-FFF2-40B4-BE49-F238E27FC236}">
                <a16:creationId xmlns:a16="http://schemas.microsoft.com/office/drawing/2014/main" id="{C36DA693-41D7-7B61-EAF2-87E019D38265}"/>
              </a:ext>
            </a:extLst>
          </p:cNvPr>
          <p:cNvSpPr txBox="1"/>
          <p:nvPr/>
        </p:nvSpPr>
        <p:spPr>
          <a:xfrm>
            <a:off x="6399081" y="789707"/>
            <a:ext cx="2744919" cy="646331"/>
          </a:xfrm>
          <a:prstGeom prst="rect">
            <a:avLst/>
          </a:prstGeom>
          <a:noFill/>
        </p:spPr>
        <p:txBody>
          <a:bodyPr wrap="none" rtlCol="0">
            <a:spAutoFit/>
          </a:bodyPr>
          <a:lstStyle/>
          <a:p>
            <a:r>
              <a:rPr lang="el-GR" b="1" dirty="0">
                <a:solidFill>
                  <a:srgbClr val="002060"/>
                </a:solidFill>
              </a:rPr>
              <a:t>Πιέστε για να πάτε στο </a:t>
            </a:r>
            <a:br>
              <a:rPr lang="el-GR" b="1" dirty="0">
                <a:solidFill>
                  <a:srgbClr val="002060"/>
                </a:solidFill>
              </a:rPr>
            </a:br>
            <a:r>
              <a:rPr lang="el-GR" b="1" dirty="0">
                <a:solidFill>
                  <a:srgbClr val="002060"/>
                </a:solidFill>
              </a:rPr>
              <a:t>λογισμικό της απεικόνισης</a:t>
            </a:r>
            <a:endParaRPr lang="en-US" b="1" dirty="0">
              <a:solidFill>
                <a:srgbClr val="002060"/>
              </a:solidFill>
            </a:endParaRPr>
          </a:p>
        </p:txBody>
      </p:sp>
    </p:spTree>
    <p:extLst>
      <p:ext uri="{BB962C8B-B14F-4D97-AF65-F5344CB8AC3E}">
        <p14:creationId xmlns:p14="http://schemas.microsoft.com/office/powerpoint/2010/main" val="411719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blinds(horizontal)">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2" name="Rectangle 1">
            <a:extLst>
              <a:ext uri="{FF2B5EF4-FFF2-40B4-BE49-F238E27FC236}">
                <a16:creationId xmlns:a16="http://schemas.microsoft.com/office/drawing/2014/main" id="{774CD88E-F9AA-701C-B6EF-7AC791CA5AE4}"/>
              </a:ext>
            </a:extLst>
          </p:cNvPr>
          <p:cNvSpPr>
            <a:spLocks noChangeArrowheads="1"/>
          </p:cNvSpPr>
          <p:nvPr/>
        </p:nvSpPr>
        <p:spPr bwMode="auto">
          <a:xfrm>
            <a:off x="1260764" y="685800"/>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3" name="Picture 2">
            <a:extLst>
              <a:ext uri="{FF2B5EF4-FFF2-40B4-BE49-F238E27FC236}">
                <a16:creationId xmlns:a16="http://schemas.microsoft.com/office/drawing/2014/main" id="{205534EF-B673-F27A-3358-3ECFE97A5AF8}"/>
              </a:ext>
            </a:extLst>
          </p:cNvPr>
          <p:cNvPicPr>
            <a:picLocks noChangeAspect="1"/>
          </p:cNvPicPr>
          <p:nvPr/>
        </p:nvPicPr>
        <p:blipFill rotWithShape="1">
          <a:blip r:embed="rId2"/>
          <a:srcRect l="4724" t="4127" r="4868" b="15795"/>
          <a:stretch/>
        </p:blipFill>
        <p:spPr>
          <a:xfrm>
            <a:off x="304800" y="1254795"/>
            <a:ext cx="8229600" cy="5579431"/>
          </a:xfrm>
          <a:prstGeom prst="rect">
            <a:avLst/>
          </a:prstGeom>
        </p:spPr>
      </p:pic>
    </p:spTree>
    <p:extLst>
      <p:ext uri="{BB962C8B-B14F-4D97-AF65-F5344CB8AC3E}">
        <p14:creationId xmlns:p14="http://schemas.microsoft.com/office/powerpoint/2010/main" val="387098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0" name="TextBox 9">
            <a:extLst>
              <a:ext uri="{FF2B5EF4-FFF2-40B4-BE49-F238E27FC236}">
                <a16:creationId xmlns:a16="http://schemas.microsoft.com/office/drawing/2014/main" id="{FDD41147-C08A-FE47-BC47-8239A564A7A2}"/>
              </a:ext>
            </a:extLst>
          </p:cNvPr>
          <p:cNvSpPr txBox="1"/>
          <p:nvPr/>
        </p:nvSpPr>
        <p:spPr>
          <a:xfrm>
            <a:off x="212388" y="1026315"/>
            <a:ext cx="2249334" cy="369332"/>
          </a:xfrm>
          <a:prstGeom prst="rect">
            <a:avLst/>
          </a:prstGeom>
          <a:noFill/>
        </p:spPr>
        <p:txBody>
          <a:bodyPr wrap="none" rtlCol="0">
            <a:spAutoFit/>
          </a:bodyPr>
          <a:lstStyle/>
          <a:p>
            <a:r>
              <a:rPr lang="el-GR" dirty="0">
                <a:solidFill>
                  <a:srgbClr val="0000FF"/>
                </a:solidFill>
              </a:rPr>
              <a:t>Επιλογή δεδομένων</a:t>
            </a:r>
            <a:endParaRPr lang="en-US" dirty="0">
              <a:solidFill>
                <a:srgbClr val="0000FF"/>
              </a:solidFill>
            </a:endParaRPr>
          </a:p>
        </p:txBody>
      </p:sp>
      <p:pic>
        <p:nvPicPr>
          <p:cNvPr id="3" name="Picture 2">
            <a:extLst>
              <a:ext uri="{FF2B5EF4-FFF2-40B4-BE49-F238E27FC236}">
                <a16:creationId xmlns:a16="http://schemas.microsoft.com/office/drawing/2014/main" id="{66712D75-D20C-AEF5-A80A-84A64338E96B}"/>
              </a:ext>
            </a:extLst>
          </p:cNvPr>
          <p:cNvPicPr>
            <a:picLocks noChangeAspect="1"/>
          </p:cNvPicPr>
          <p:nvPr/>
        </p:nvPicPr>
        <p:blipFill rotWithShape="1">
          <a:blip r:embed="rId2"/>
          <a:srcRect l="4724" t="4127" r="4868" b="15795"/>
          <a:stretch/>
        </p:blipFill>
        <p:spPr>
          <a:xfrm>
            <a:off x="212388" y="1366157"/>
            <a:ext cx="7930115" cy="5491843"/>
          </a:xfrm>
          <a:prstGeom prst="rect">
            <a:avLst/>
          </a:prstGeom>
        </p:spPr>
      </p:pic>
      <p:cxnSp>
        <p:nvCxnSpPr>
          <p:cNvPr id="9" name="Straight Arrow Connector 8">
            <a:extLst>
              <a:ext uri="{FF2B5EF4-FFF2-40B4-BE49-F238E27FC236}">
                <a16:creationId xmlns:a16="http://schemas.microsoft.com/office/drawing/2014/main" id="{131553F9-3D21-E8DD-3561-2DA4E8E91B58}"/>
              </a:ext>
            </a:extLst>
          </p:cNvPr>
          <p:cNvCxnSpPr/>
          <p:nvPr/>
        </p:nvCxnSpPr>
        <p:spPr>
          <a:xfrm>
            <a:off x="462759" y="1483949"/>
            <a:ext cx="0" cy="692727"/>
          </a:xfrm>
          <a:prstGeom prst="straightConnector1">
            <a:avLst/>
          </a:prstGeom>
          <a:ln w="76200" cmpd="sng">
            <a:solidFill>
              <a:srgbClr val="CC00CC"/>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3457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97443" y="586058"/>
            <a:ext cx="6934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cxnSp>
        <p:nvCxnSpPr>
          <p:cNvPr id="10" name="Straight Arrow Connector 9"/>
          <p:cNvCxnSpPr/>
          <p:nvPr/>
        </p:nvCxnSpPr>
        <p:spPr>
          <a:xfrm flipH="1">
            <a:off x="5791244" y="3276600"/>
            <a:ext cx="685800" cy="20152"/>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13673" y="3085716"/>
            <a:ext cx="1892127" cy="369332"/>
          </a:xfrm>
          <a:prstGeom prst="rect">
            <a:avLst/>
          </a:prstGeom>
          <a:noFill/>
        </p:spPr>
        <p:txBody>
          <a:bodyPr wrap="none" rtlCol="0">
            <a:spAutoFit/>
          </a:bodyPr>
          <a:lstStyle/>
          <a:p>
            <a:r>
              <a:rPr lang="el-GR" dirty="0">
                <a:solidFill>
                  <a:schemeClr val="bg1"/>
                </a:solidFill>
              </a:rPr>
              <a:t>Επιλογή αρχείου</a:t>
            </a:r>
            <a:endParaRPr lang="en-US" dirty="0">
              <a:solidFill>
                <a:schemeClr val="bg1"/>
              </a:solidFill>
            </a:endParaRPr>
          </a:p>
        </p:txBody>
      </p:sp>
      <p:pic>
        <p:nvPicPr>
          <p:cNvPr id="2" name="Picture 1">
            <a:extLst>
              <a:ext uri="{FF2B5EF4-FFF2-40B4-BE49-F238E27FC236}">
                <a16:creationId xmlns:a16="http://schemas.microsoft.com/office/drawing/2014/main" id="{EF9E5E92-7889-F41B-4855-A6D94B787AB7}"/>
              </a:ext>
            </a:extLst>
          </p:cNvPr>
          <p:cNvPicPr>
            <a:picLocks noChangeAspect="1"/>
          </p:cNvPicPr>
          <p:nvPr/>
        </p:nvPicPr>
        <p:blipFill rotWithShape="1">
          <a:blip r:embed="rId2"/>
          <a:srcRect l="2889" t="2380" r="3032" b="24103"/>
          <a:stretch/>
        </p:blipFill>
        <p:spPr>
          <a:xfrm>
            <a:off x="447299" y="1143000"/>
            <a:ext cx="8024753" cy="5674395"/>
          </a:xfrm>
          <a:prstGeom prst="rect">
            <a:avLst/>
          </a:prstGeom>
        </p:spPr>
      </p:pic>
      <p:cxnSp>
        <p:nvCxnSpPr>
          <p:cNvPr id="3" name="Straight Arrow Connector 2">
            <a:extLst>
              <a:ext uri="{FF2B5EF4-FFF2-40B4-BE49-F238E27FC236}">
                <a16:creationId xmlns:a16="http://schemas.microsoft.com/office/drawing/2014/main" id="{BDD0C0BE-730A-F936-4C05-D185D0973400}"/>
              </a:ext>
            </a:extLst>
          </p:cNvPr>
          <p:cNvCxnSpPr>
            <a:cxnSpLocks/>
          </p:cNvCxnSpPr>
          <p:nvPr/>
        </p:nvCxnSpPr>
        <p:spPr>
          <a:xfrm flipH="1">
            <a:off x="4862987" y="4268689"/>
            <a:ext cx="1173718" cy="0"/>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D9359817-E795-A2B6-E824-65AB60FDFC74}"/>
              </a:ext>
            </a:extLst>
          </p:cNvPr>
          <p:cNvSpPr txBox="1"/>
          <p:nvPr/>
        </p:nvSpPr>
        <p:spPr>
          <a:xfrm>
            <a:off x="6002113" y="4084023"/>
            <a:ext cx="2129530" cy="400110"/>
          </a:xfrm>
          <a:prstGeom prst="rect">
            <a:avLst/>
          </a:prstGeom>
          <a:noFill/>
        </p:spPr>
        <p:txBody>
          <a:bodyPr wrap="square" rtlCol="0">
            <a:spAutoFit/>
          </a:bodyPr>
          <a:lstStyle/>
          <a:p>
            <a:r>
              <a:rPr lang="el-GR" sz="2000" dirty="0">
                <a:solidFill>
                  <a:schemeClr val="bg1"/>
                </a:solidFill>
              </a:rPr>
              <a:t>Επιλογή αρχείου</a:t>
            </a:r>
            <a:endParaRPr lang="en-US" sz="2000" dirty="0">
              <a:solidFill>
                <a:schemeClr val="bg1"/>
              </a:solidFill>
            </a:endParaRPr>
          </a:p>
        </p:txBody>
      </p:sp>
    </p:spTree>
    <p:extLst>
      <p:ext uri="{BB962C8B-B14F-4D97-AF65-F5344CB8AC3E}">
        <p14:creationId xmlns:p14="http://schemas.microsoft.com/office/powerpoint/2010/main" val="2334554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789</TotalTime>
  <Words>1485</Words>
  <Application>Microsoft Macintosh PowerPoint</Application>
  <PresentationFormat>On-screen Show (4:3)</PresentationFormat>
  <Paragraphs>211</Paragraphs>
  <Slides>45</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3" baseType="lpstr">
      <vt:lpstr>Arial</vt:lpstr>
      <vt:lpstr>Calibri</vt:lpstr>
      <vt:lpstr>Cambria Math</vt:lpstr>
      <vt:lpstr>Symbol</vt:lpstr>
      <vt:lpstr>Times New Roman</vt:lpstr>
      <vt:lpstr>Wingdings</vt:lpstr>
      <vt:lpstr>Office Theme</vt:lpstr>
      <vt:lpstr>Equation</vt:lpstr>
      <vt:lpstr>Η σημερινή αναζήτηση</vt:lpstr>
      <vt:lpstr>Η άσκηση σήμερα</vt:lpstr>
      <vt:lpstr>Η σημερινή εξάσκηση </vt:lpstr>
      <vt:lpstr>Τα εργαλεία που θα χρησιμοποιήσουμε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PowerPoint Presentation</vt:lpstr>
      <vt:lpstr>PowerPoint Presentation</vt:lpstr>
      <vt:lpstr>PowerPoint Presentation</vt:lpstr>
      <vt:lpstr>The excel spread sheet</vt:lpstr>
      <vt:lpstr>PowerPoint Presentation</vt:lpstr>
      <vt:lpstr>CIMA - The excel spread sheet</vt:lpstr>
      <vt:lpstr>PowerPoint Presentation</vt:lpstr>
      <vt:lpstr>CIMA - The excel spread sheet</vt:lpstr>
      <vt:lpstr>PowerPoint Presentation</vt:lpstr>
      <vt:lpstr>CIMA - Το  φύλλο εργασίας</vt:lpstr>
      <vt:lpstr>PowerPoint Presentation</vt:lpstr>
      <vt:lpstr>PowerPoint Presentation</vt:lpstr>
      <vt:lpstr>Σχεδιάζοντας έναν ανιχνευτή: Τι θέλουμε να βρούμε?</vt:lpstr>
      <vt:lpstr>PowerPoint Presentation</vt:lpstr>
      <vt:lpstr>PowerPoint Presentation</vt:lpstr>
      <vt:lpstr>PowerPoint Presentation</vt:lpstr>
      <vt:lpstr>PowerPoint Presentation</vt:lpstr>
      <vt:lpstr>PowerPoint Presentation</vt:lpstr>
      <vt:lpstr>PowerPoint Presentation</vt:lpstr>
      <vt:lpstr>Ο σκοπός της σημερινής άσκησης</vt:lpstr>
      <vt:lpstr>Συζήτηση ενός αποτελέσματος</vt:lpstr>
      <vt:lpstr>Backup</vt:lpstr>
      <vt:lpstr>Κατανομή μαζών ζευγών μιονίου</vt:lpstr>
      <vt:lpstr>“Αναλοίωτη μάζα”</vt:lpstr>
      <vt:lpstr>Αναλοίωτη μάζα (cont.)</vt:lpstr>
      <vt:lpstr>Εύρεση του Higgs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σημερινή αναζήτηση</dc:title>
  <dc:creator>Fotis SuperCollider</dc:creator>
  <cp:lastModifiedBy>Fotis Ptochos</cp:lastModifiedBy>
  <cp:revision>37</cp:revision>
  <dcterms:created xsi:type="dcterms:W3CDTF">2019-03-11T13:29:41Z</dcterms:created>
  <dcterms:modified xsi:type="dcterms:W3CDTF">2024-03-18T23:34:11Z</dcterms:modified>
</cp:coreProperties>
</file>